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215995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80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1976" y="-3668"/>
      </p:cViewPr>
      <p:guideLst>
        <p:guide orient="horz" pos="680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534924"/>
            <a:ext cx="10363200" cy="7519835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1344752"/>
            <a:ext cx="9144000" cy="5214884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E0560-0A62-44C0-9DF1-A667C48B0AEB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DA722-01FD-408D-8C01-A05BCEB3DE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1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E0560-0A62-44C0-9DF1-A667C48B0AEB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DA722-01FD-408D-8C01-A05BCEB3DE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322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1149975"/>
            <a:ext cx="2628900" cy="1830459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1149975"/>
            <a:ext cx="7734300" cy="1830459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E0560-0A62-44C0-9DF1-A667C48B0AEB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DA722-01FD-408D-8C01-A05BCEB3DE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6406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E0560-0A62-44C0-9DF1-A667C48B0AEB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DA722-01FD-408D-8C01-A05BCEB3DE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2481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5384888"/>
            <a:ext cx="10515600" cy="8984801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4454688"/>
            <a:ext cx="10515600" cy="4724895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E0560-0A62-44C0-9DF1-A667C48B0AEB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DA722-01FD-408D-8C01-A05BCEB3DE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3041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5749874"/>
            <a:ext cx="5181600" cy="137047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5749874"/>
            <a:ext cx="5181600" cy="137047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E0560-0A62-44C0-9DF1-A667C48B0AEB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DA722-01FD-408D-8C01-A05BCEB3DE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2094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149979"/>
            <a:ext cx="10515600" cy="417491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5294885"/>
            <a:ext cx="5157787" cy="259494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7889827"/>
            <a:ext cx="5157787" cy="116047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5294885"/>
            <a:ext cx="5183188" cy="259494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7889827"/>
            <a:ext cx="5183188" cy="116047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E0560-0A62-44C0-9DF1-A667C48B0AEB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DA722-01FD-408D-8C01-A05BCEB3DE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5873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E0560-0A62-44C0-9DF1-A667C48B0AEB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DA722-01FD-408D-8C01-A05BCEB3DE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1229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E0560-0A62-44C0-9DF1-A667C48B0AEB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DA722-01FD-408D-8C01-A05BCEB3DE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147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439968"/>
            <a:ext cx="3932237" cy="503988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3109937"/>
            <a:ext cx="6172200" cy="15349662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6479857"/>
            <a:ext cx="3932237" cy="12004738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E0560-0A62-44C0-9DF1-A667C48B0AEB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DA722-01FD-408D-8C01-A05BCEB3DE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8183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439968"/>
            <a:ext cx="3932237" cy="503988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3109937"/>
            <a:ext cx="6172200" cy="15349662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6479857"/>
            <a:ext cx="3932237" cy="12004738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E0560-0A62-44C0-9DF1-A667C48B0AEB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DA722-01FD-408D-8C01-A05BCEB3DE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3518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149979"/>
            <a:ext cx="10515600" cy="4174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5749874"/>
            <a:ext cx="10515600" cy="13704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20019564"/>
            <a:ext cx="2743200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E0560-0A62-44C0-9DF1-A667C48B0AEB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20019564"/>
            <a:ext cx="4114800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20019564"/>
            <a:ext cx="2743200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DA722-01FD-408D-8C01-A05BCEB3DE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1130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D99658B-7C06-4421-BC7C-7524A8CA6916}"/>
              </a:ext>
            </a:extLst>
          </p:cNvPr>
          <p:cNvSpPr txBox="1"/>
          <p:nvPr/>
        </p:nvSpPr>
        <p:spPr>
          <a:xfrm>
            <a:off x="3711305" y="6549132"/>
            <a:ext cx="5529663" cy="94782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ConNum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altLang="zh-CN" sz="1400" dirty="0">
                <a:solidFill>
                  <a:srgbClr val="1F377F"/>
                </a:solidFill>
                <a:latin typeface="Consolas" panose="020B0609020204030204" pitchFamily="49" charset="0"/>
              </a:rPr>
              <a:t>inner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400" dirty="0">
                <a:solidFill>
                  <a:srgbClr val="2B91AF"/>
                </a:solidFill>
                <a:latin typeface="Consolas" panose="020B0609020204030204" pitchFamily="49" charset="0"/>
              </a:rPr>
              <a:t>Mutex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400" dirty="0">
                <a:solidFill>
                  <a:srgbClr val="2B91AF"/>
                </a:solidFill>
                <a:latin typeface="Consolas" panose="020B0609020204030204" pitchFamily="49" charset="0"/>
              </a:rPr>
              <a:t>i32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&gt;}</a:t>
            </a:r>
          </a:p>
          <a:p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unsafe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impl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2B91AF"/>
                </a:solidFill>
                <a:latin typeface="Consolas" panose="020B0609020204030204" pitchFamily="49" charset="0"/>
              </a:rPr>
              <a:t>Send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8F08C4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ConNum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{}</a:t>
            </a:r>
            <a:r>
              <a:rPr lang="en-US" altLang="zh-CN" sz="1400" dirty="0">
                <a:solidFill>
                  <a:srgbClr val="008000"/>
                </a:solidFill>
                <a:latin typeface="Consolas" panose="020B0609020204030204" pitchFamily="49" charset="0"/>
              </a:rPr>
              <a:t> // send: mutex ensures this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unsafe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impl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2B91AF"/>
                </a:solidFill>
                <a:latin typeface="Consolas" panose="020B0609020204030204" pitchFamily="49" charset="0"/>
              </a:rPr>
              <a:t>Sync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8F08C4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ConNum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{}</a:t>
            </a:r>
            <a:r>
              <a:rPr lang="en-US" altLang="zh-CN" sz="1400" dirty="0">
                <a:solidFill>
                  <a:srgbClr val="008000"/>
                </a:solidFill>
                <a:latin typeface="Consolas" panose="020B0609020204030204" pitchFamily="49" charset="0"/>
              </a:rPr>
              <a:t> // sync: mutex ensures this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LinkedNode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&lt;'</a:t>
            </a:r>
            <a:r>
              <a:rPr lang="en-US" altLang="zh-CN" sz="1400" dirty="0">
                <a:solidFill>
                  <a:srgbClr val="2B91AF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400" dirty="0" err="1">
                <a:solidFill>
                  <a:srgbClr val="1F377F"/>
                </a:solidFill>
                <a:latin typeface="Consolas" panose="020B0609020204030204" pitchFamily="49" charset="0"/>
              </a:rPr>
              <a:t>prev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400" dirty="0">
                <a:solidFill>
                  <a:srgbClr val="2B91AF"/>
                </a:solidFill>
                <a:latin typeface="Consolas" panose="020B0609020204030204" pitchFamily="49" charset="0"/>
              </a:rPr>
              <a:t>Option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&lt;&amp;'</a:t>
            </a:r>
            <a:r>
              <a:rPr lang="en-US" altLang="zh-CN" sz="1400" dirty="0">
                <a:solidFill>
                  <a:srgbClr val="2B91AF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mut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LinkedNode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&lt;'</a:t>
            </a:r>
            <a:r>
              <a:rPr lang="en-US" altLang="zh-CN" sz="1400" dirty="0">
                <a:solidFill>
                  <a:srgbClr val="2B91AF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&gt;&gt;,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400" dirty="0">
                <a:solidFill>
                  <a:srgbClr val="1F377F"/>
                </a:solidFill>
                <a:latin typeface="Consolas" panose="020B0609020204030204" pitchFamily="49" charset="0"/>
              </a:rPr>
              <a:t>next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400" dirty="0">
                <a:solidFill>
                  <a:srgbClr val="2B91AF"/>
                </a:solidFill>
                <a:latin typeface="Consolas" panose="020B0609020204030204" pitchFamily="49" charset="0"/>
              </a:rPr>
              <a:t>Option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&lt;&amp;'</a:t>
            </a:r>
            <a:r>
              <a:rPr lang="en-US" altLang="zh-CN" sz="1400" dirty="0">
                <a:solidFill>
                  <a:srgbClr val="2B91AF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mut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LinkedNode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&lt;'</a:t>
            </a:r>
            <a:r>
              <a:rPr lang="en-US" altLang="zh-CN" sz="1400" dirty="0">
                <a:solidFill>
                  <a:srgbClr val="2B91AF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&gt;&gt;,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1F377F"/>
                </a:solidFill>
                <a:latin typeface="Consolas" panose="020B0609020204030204" pitchFamily="49" charset="0"/>
              </a:rPr>
              <a:t>num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altLang="zh-CN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ConNum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ConNum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400" dirty="0">
                <a:solidFill>
                  <a:srgbClr val="74531F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fn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74531F"/>
                </a:solidFill>
                <a:latin typeface="Consolas" panose="020B0609020204030204" pitchFamily="49" charset="0"/>
              </a:rPr>
              <a:t>main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1F377F"/>
                </a:solidFill>
                <a:latin typeface="Consolas" panose="020B0609020204030204" pitchFamily="49" charset="0"/>
              </a:rPr>
              <a:t>n1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ConNum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400" dirty="0">
                <a:solidFill>
                  <a:srgbClr val="74531F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098658"/>
                </a:solidFill>
                <a:latin typeface="Consolas" panose="020B0609020204030204" pitchFamily="49" charset="0"/>
              </a:rPr>
              <a:t>2024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1F377F"/>
                </a:solidFill>
                <a:latin typeface="Consolas" panose="020B0609020204030204" pitchFamily="49" charset="0"/>
              </a:rPr>
              <a:t>n2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 dirty="0">
                <a:solidFill>
                  <a:srgbClr val="1F377F"/>
                </a:solidFill>
                <a:latin typeface="Consolas" panose="020B0609020204030204" pitchFamily="49" charset="0"/>
              </a:rPr>
              <a:t>n1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400" dirty="0" err="1">
                <a:solidFill>
                  <a:srgbClr val="74531F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CN" sz="1400" dirty="0">
                <a:solidFill>
                  <a:srgbClr val="74531F"/>
                </a:solidFill>
                <a:latin typeface="Consolas" panose="020B0609020204030204" pitchFamily="49" charset="0"/>
              </a:rPr>
              <a:t>!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E21F1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dirty="0">
                <a:solidFill>
                  <a:srgbClr val="A31515"/>
                </a:solidFill>
                <a:latin typeface="Consolas" panose="020B0609020204030204" pitchFamily="49" charset="0"/>
              </a:rPr>
              <a:t>n2 is {}</a:t>
            </a:r>
            <a:r>
              <a:rPr lang="en-US" altLang="zh-CN" sz="1400" dirty="0">
                <a:solidFill>
                  <a:srgbClr val="E21F1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, *</a:t>
            </a:r>
            <a:r>
              <a:rPr lang="en-US" altLang="zh-CN" sz="1400" dirty="0">
                <a:solidFill>
                  <a:srgbClr val="1F377F"/>
                </a:solidFill>
                <a:latin typeface="Consolas" panose="020B0609020204030204" pitchFamily="49" charset="0"/>
              </a:rPr>
              <a:t>n2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.inner.</a:t>
            </a:r>
            <a:r>
              <a:rPr lang="en-US" altLang="zh-CN" sz="1400" dirty="0">
                <a:solidFill>
                  <a:srgbClr val="74531F"/>
                </a:solidFill>
                <a:latin typeface="Consolas" panose="020B0609020204030204" pitchFamily="49" charset="0"/>
              </a:rPr>
              <a:t>lock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altLang="zh-CN" sz="1400" dirty="0">
                <a:solidFill>
                  <a:srgbClr val="74531F"/>
                </a:solidFill>
                <a:latin typeface="Consolas" panose="020B0609020204030204" pitchFamily="49" charset="0"/>
              </a:rPr>
              <a:t>unwrap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altLang="zh-CN" sz="1400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en-US" altLang="zh-CN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CN" sz="1400" dirty="0">
                <a:solidFill>
                  <a:srgbClr val="008000"/>
                </a:solidFill>
                <a:latin typeface="Consolas" panose="020B0609020204030204" pitchFamily="49" charset="0"/>
              </a:rPr>
              <a:t>!("n1 is {}", *n1.inner.lock().unwrap()); </a:t>
            </a:r>
            <a:r>
              <a:rPr lang="en-US" altLang="zh-CN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ownership+move</a:t>
            </a:r>
            <a:r>
              <a:rPr lang="en-US" altLang="zh-CN" sz="1400" dirty="0">
                <a:solidFill>
                  <a:srgbClr val="008000"/>
                </a:solidFill>
                <a:latin typeface="Consolas" panose="020B0609020204030204" pitchFamily="49" charset="0"/>
              </a:rPr>
              <a:t>: n1 is moved to n2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8000"/>
                </a:solidFill>
                <a:latin typeface="Consolas" panose="020B0609020204030204" pitchFamily="49" charset="0"/>
              </a:rPr>
              <a:t>    // let n3 = 2023 as </a:t>
            </a:r>
            <a:r>
              <a:rPr lang="en-US" altLang="zh-CN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ConNum</a:t>
            </a:r>
            <a:r>
              <a:rPr lang="en-US" altLang="zh-CN" sz="1400" dirty="0">
                <a:solidFill>
                  <a:srgbClr val="008000"/>
                </a:solidFill>
                <a:latin typeface="Consolas" panose="020B0609020204030204" pitchFamily="49" charset="0"/>
              </a:rPr>
              <a:t>; strict typed: i32 and </a:t>
            </a:r>
            <a:r>
              <a:rPr lang="en-US" altLang="zh-CN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ConNum</a:t>
            </a:r>
            <a:r>
              <a:rPr lang="en-US" altLang="zh-CN" sz="1400" dirty="0">
                <a:solidFill>
                  <a:srgbClr val="008000"/>
                </a:solidFill>
                <a:latin typeface="Consolas" panose="020B0609020204030204" pitchFamily="49" charset="0"/>
              </a:rPr>
              <a:t> are different types</a:t>
            </a:r>
          </a:p>
          <a:p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mut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1F377F"/>
                </a:solidFill>
                <a:latin typeface="Consolas" panose="020B0609020204030204" pitchFamily="49" charset="0"/>
              </a:rPr>
              <a:t>ln1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LinkedNode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400" dirty="0">
                <a:solidFill>
                  <a:srgbClr val="74531F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mut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1F377F"/>
                </a:solidFill>
                <a:latin typeface="Consolas" panose="020B0609020204030204" pitchFamily="49" charset="0"/>
              </a:rPr>
              <a:t>ln2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LinkedNode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400" dirty="0">
                <a:solidFill>
                  <a:srgbClr val="74531F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mut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1F377F"/>
                </a:solidFill>
                <a:latin typeface="Consolas" panose="020B0609020204030204" pitchFamily="49" charset="0"/>
              </a:rPr>
              <a:t>ln3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LinkedNode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altLang="zh-CN" sz="1400" dirty="0">
                <a:solidFill>
                  <a:srgbClr val="74531F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400" dirty="0">
                <a:solidFill>
                  <a:srgbClr val="008000"/>
                </a:solidFill>
                <a:latin typeface="Consolas" panose="020B0609020204030204" pitchFamily="49" charset="0"/>
              </a:rPr>
              <a:t>    // ln1.next = Some(&amp;mut ln2); ln3.prev = Some(&amp;mut ln2); // </a:t>
            </a:r>
            <a:r>
              <a:rPr lang="en-US" altLang="zh-CN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mutability+borrow</a:t>
            </a:r>
            <a:r>
              <a:rPr lang="en-US" altLang="zh-CN" sz="1400" dirty="0">
                <a:solidFill>
                  <a:srgbClr val="008000"/>
                </a:solidFill>
                <a:latin typeface="Consolas" panose="020B0609020204030204" pitchFamily="49" charset="0"/>
              </a:rPr>
              <a:t>: mutable borrow `ln2` twice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1F377F"/>
                </a:solidFill>
                <a:latin typeface="Consolas" panose="020B0609020204030204" pitchFamily="49" charset="0"/>
              </a:rPr>
              <a:t>res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= thread::</a:t>
            </a:r>
            <a:r>
              <a:rPr lang="en-US" altLang="zh-CN" sz="1400" dirty="0">
                <a:solidFill>
                  <a:srgbClr val="74531F"/>
                </a:solidFill>
                <a:latin typeface="Consolas" panose="020B0609020204030204" pitchFamily="49" charset="0"/>
              </a:rPr>
              <a:t>spawn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(||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sz="1400" dirty="0">
                <a:solidFill>
                  <a:srgbClr val="8F08C4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1F377F"/>
                </a:solidFill>
                <a:latin typeface="Consolas" panose="020B0609020204030204" pitchFamily="49" charset="0"/>
              </a:rPr>
              <a:t>_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..</a:t>
            </a:r>
            <a:r>
              <a:rPr lang="en-US" altLang="zh-CN" sz="1400" dirty="0">
                <a:solidFill>
                  <a:srgbClr val="098658"/>
                </a:solidFill>
                <a:latin typeface="Consolas" panose="020B0609020204030204" pitchFamily="49" charset="0"/>
              </a:rPr>
              <a:t>1000000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400" dirty="0">
                <a:solidFill>
                  <a:srgbClr val="008000"/>
                </a:solidFill>
                <a:latin typeface="Consolas" panose="020B0609020204030204" pitchFamily="49" charset="0"/>
              </a:rPr>
              <a:t>            // let inner = </a:t>
            </a:r>
            <a:r>
              <a:rPr lang="en-US" altLang="zh-CN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num.inner.lock</a:t>
            </a:r>
            <a:r>
              <a:rPr lang="en-US" altLang="zh-CN" sz="1400" dirty="0">
                <a:solidFill>
                  <a:srgbClr val="008000"/>
                </a:solidFill>
                <a:latin typeface="Consolas" panose="020B0609020204030204" pitchFamily="49" charset="0"/>
              </a:rPr>
              <a:t>().unwrap(); mutability: inner need to be mutable to self-add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mut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1F377F"/>
                </a:solidFill>
                <a:latin typeface="Consolas" panose="020B0609020204030204" pitchFamily="49" charset="0"/>
              </a:rPr>
              <a:t>inner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 dirty="0" err="1">
                <a:solidFill>
                  <a:srgbClr val="1F377F"/>
                </a:solidFill>
                <a:latin typeface="Consolas" panose="020B0609020204030204" pitchFamily="49" charset="0"/>
              </a:rPr>
              <a:t>num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.inner.</a:t>
            </a:r>
            <a:r>
              <a:rPr lang="en-US" altLang="zh-CN" sz="1400" dirty="0" err="1">
                <a:solidFill>
                  <a:srgbClr val="74531F"/>
                </a:solidFill>
                <a:latin typeface="Consolas" panose="020B0609020204030204" pitchFamily="49" charset="0"/>
              </a:rPr>
              <a:t>lock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altLang="zh-CN" sz="1400" dirty="0">
                <a:solidFill>
                  <a:srgbClr val="74531F"/>
                </a:solidFill>
                <a:latin typeface="Consolas" panose="020B0609020204030204" pitchFamily="49" charset="0"/>
              </a:rPr>
              <a:t>unwrap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en-US" altLang="zh-CN" sz="1400" dirty="0">
                <a:solidFill>
                  <a:srgbClr val="008000"/>
                </a:solidFill>
                <a:latin typeface="Consolas" panose="020B0609020204030204" pitchFamily="49" charset="0"/>
              </a:rPr>
              <a:t> // </a:t>
            </a:r>
            <a:r>
              <a:rPr lang="en-US" altLang="zh-CN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mutability+borrow</a:t>
            </a:r>
            <a:r>
              <a:rPr lang="en-US" altLang="zh-CN" sz="1400" dirty="0">
                <a:solidFill>
                  <a:srgbClr val="008000"/>
                </a:solidFill>
                <a:latin typeface="Consolas" panose="020B0609020204030204" pitchFamily="49" charset="0"/>
              </a:rPr>
              <a:t>: immutable reference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*</a:t>
            </a:r>
            <a:r>
              <a:rPr lang="en-US" altLang="zh-CN" sz="1400" dirty="0">
                <a:solidFill>
                  <a:srgbClr val="1F377F"/>
                </a:solidFill>
                <a:latin typeface="Consolas" panose="020B0609020204030204" pitchFamily="49" charset="0"/>
              </a:rPr>
              <a:t>inner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en-US" altLang="zh-CN" sz="1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8000"/>
                </a:solidFill>
                <a:latin typeface="Consolas" panose="020B0609020204030204" pitchFamily="49" charset="0"/>
              </a:rPr>
              <a:t>            // </a:t>
            </a:r>
            <a:r>
              <a:rPr lang="en-US" altLang="zh-CN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CN" sz="1400" dirty="0">
                <a:solidFill>
                  <a:srgbClr val="008000"/>
                </a:solidFill>
                <a:latin typeface="Consolas" panose="020B0609020204030204" pitchFamily="49" charset="0"/>
              </a:rPr>
              <a:t>!("n2 is {}", *n2.inner.lock().unwrap()); lifetime: lifetime of n2 maybe short than this thread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});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8F08C4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1F377F"/>
                </a:solidFill>
                <a:latin typeface="Consolas" panose="020B0609020204030204" pitchFamily="49" charset="0"/>
              </a:rPr>
              <a:t>_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..</a:t>
            </a:r>
            <a:r>
              <a:rPr lang="en-US" altLang="zh-CN" sz="1400" dirty="0">
                <a:solidFill>
                  <a:srgbClr val="098658"/>
                </a:solidFill>
                <a:latin typeface="Consolas" panose="020B0609020204030204" pitchFamily="49" charset="0"/>
              </a:rPr>
              <a:t>1000000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</a:rPr>
              <a:t>mut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>
                <a:solidFill>
                  <a:srgbClr val="1F377F"/>
                </a:solidFill>
                <a:latin typeface="Consolas" panose="020B0609020204030204" pitchFamily="49" charset="0"/>
              </a:rPr>
              <a:t>inner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 dirty="0" err="1">
                <a:solidFill>
                  <a:srgbClr val="1F377F"/>
                </a:solidFill>
                <a:latin typeface="Consolas" panose="020B0609020204030204" pitchFamily="49" charset="0"/>
              </a:rPr>
              <a:t>num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.inner.</a:t>
            </a:r>
            <a:r>
              <a:rPr lang="en-US" altLang="zh-CN" sz="1400" dirty="0" err="1">
                <a:solidFill>
                  <a:srgbClr val="74531F"/>
                </a:solidFill>
                <a:latin typeface="Consolas" panose="020B0609020204030204" pitchFamily="49" charset="0"/>
              </a:rPr>
              <a:t>lock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altLang="zh-CN" sz="1400" dirty="0">
                <a:solidFill>
                  <a:srgbClr val="74531F"/>
                </a:solidFill>
                <a:latin typeface="Consolas" panose="020B0609020204030204" pitchFamily="49" charset="0"/>
              </a:rPr>
              <a:t>unwrap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en-US" altLang="zh-CN" sz="1400" dirty="0">
                <a:solidFill>
                  <a:srgbClr val="008000"/>
                </a:solidFill>
                <a:latin typeface="Consolas" panose="020B0609020204030204" pitchFamily="49" charset="0"/>
              </a:rPr>
              <a:t> // </a:t>
            </a:r>
            <a:r>
              <a:rPr lang="en-US" altLang="zh-CN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mutability+borrow</a:t>
            </a:r>
            <a:r>
              <a:rPr lang="en-US" altLang="zh-CN" sz="1400" dirty="0">
                <a:solidFill>
                  <a:srgbClr val="008000"/>
                </a:solidFill>
                <a:latin typeface="Consolas" panose="020B0609020204030204" pitchFamily="49" charset="0"/>
              </a:rPr>
              <a:t>: immutable reference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*</a:t>
            </a:r>
            <a:r>
              <a:rPr lang="en-US" altLang="zh-CN" sz="1400" dirty="0">
                <a:solidFill>
                  <a:srgbClr val="1F377F"/>
                </a:solidFill>
                <a:latin typeface="Consolas" panose="020B0609020204030204" pitchFamily="49" charset="0"/>
              </a:rPr>
              <a:t>inner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en-US" altLang="zh-CN" sz="1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};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2359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</TotalTime>
  <Words>453</Words>
  <Application>Microsoft Office PowerPoint</Application>
  <PresentationFormat>自定义</PresentationFormat>
  <Paragraphs>33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lihongyu</dc:creator>
  <cp:lastModifiedBy>lihongyu</cp:lastModifiedBy>
  <cp:revision>2</cp:revision>
  <dcterms:created xsi:type="dcterms:W3CDTF">2024-06-03T08:48:45Z</dcterms:created>
  <dcterms:modified xsi:type="dcterms:W3CDTF">2024-06-03T09:02:17Z</dcterms:modified>
</cp:coreProperties>
</file>