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58" r:id="rId15"/>
    <p:sldId id="259" r:id="rId16"/>
    <p:sldId id="260" r:id="rId17"/>
    <p:sldId id="261" r:id="rId18"/>
    <p:sldId id="281" r:id="rId19"/>
    <p:sldId id="282" r:id="rId20"/>
    <p:sldId id="280" r:id="rId21"/>
    <p:sldId id="287" r:id="rId22"/>
    <p:sldId id="288" r:id="rId23"/>
    <p:sldId id="289" r:id="rId24"/>
    <p:sldId id="284" r:id="rId25"/>
    <p:sldId id="293" r:id="rId26"/>
    <p:sldId id="285" r:id="rId27"/>
    <p:sldId id="286" r:id="rId28"/>
    <p:sldId id="291" r:id="rId29"/>
    <p:sldId id="294" r:id="rId30"/>
    <p:sldId id="29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FC60E-651A-48D9-B9DA-A7888ADA9640}">
          <p14:sldIdLst>
            <p14:sldId id="256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Comparisons" id="{FC9B8759-F27F-4A18-8A64-3DEBC8A38351}">
          <p14:sldIdLst>
            <p14:sldId id="304"/>
            <p14:sldId id="305"/>
            <p14:sldId id="306"/>
          </p14:sldIdLst>
        </p14:section>
        <p14:section name="Algorithm" id="{147144C8-D254-4750-AE81-F54D5F32063E}">
          <p14:sldIdLst>
            <p14:sldId id="258"/>
            <p14:sldId id="259"/>
            <p14:sldId id="260"/>
            <p14:sldId id="261"/>
          </p14:sldIdLst>
        </p14:section>
        <p14:section name="Dataset" id="{C9D4ECFD-BD87-4D66-B666-C792E2D8C6AD}">
          <p14:sldIdLst>
            <p14:sldId id="281"/>
            <p14:sldId id="282"/>
            <p14:sldId id="280"/>
            <p14:sldId id="287"/>
            <p14:sldId id="288"/>
            <p14:sldId id="289"/>
          </p14:sldIdLst>
        </p14:section>
        <p14:section name="Numerica Testing" id="{0E93E593-B992-4E5A-B8D4-AD87F4CC73C7}">
          <p14:sldIdLst>
            <p14:sldId id="284"/>
            <p14:sldId id="293"/>
            <p14:sldId id="285"/>
            <p14:sldId id="286"/>
            <p14:sldId id="291"/>
            <p14:sldId id="294"/>
            <p14:sldId id="290"/>
          </p14:sldIdLst>
        </p14:section>
        <p14:section name="Conclusion" id="{B5A7C823-BCE2-4075-ADAD-682EB9FC895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443" autoAdjust="0"/>
  </p:normalViewPr>
  <p:slideViewPr>
    <p:cSldViewPr snapToGrid="0">
      <p:cViewPr varScale="1">
        <p:scale>
          <a:sx n="61" d="100"/>
          <a:sy n="61" d="100"/>
        </p:scale>
        <p:origin x="72" y="198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OverallResult_1.2_1.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Week%202%20Car%20Density(Jan9-15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Week%203%20Car%20Density(Jan16-2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Week%203%20Car%20Density(Jan16-2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Week%203%20Car%20Density(Jan16-2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Week%203%20Car%20Density(Jan16-2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\Desktop\code\Graph\Flexibility%20on%20Feasibility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Feasibility&amp;Transf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\Desktop\code\Graph\NumCarPerDay&amp;Feasibilit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/>
              <a:t>Number of Daily</a:t>
            </a:r>
            <a:r>
              <a:rPr lang="en-US" altLang="zh-TW" sz="2800" baseline="0"/>
              <a:t> </a:t>
            </a:r>
            <a:r>
              <a:rPr lang="en-US" altLang="zh-TW" sz="2800"/>
              <a:t>Rides (Jan2-29)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5019135653721241"/>
          <c:y val="0.10782790770427461"/>
          <c:w val="0.79694397834872099"/>
          <c:h val="0.7702298968058839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'Number of Daily Rides (Jan2-29)'!$B$1</c:f>
              <c:strCache>
                <c:ptCount val="1"/>
                <c:pt idx="0">
                  <c:v>Rides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9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C3C-4003-BFF0-E299D6313277}"/>
              </c:ext>
            </c:extLst>
          </c:dPt>
          <c:dPt>
            <c:idx val="11"/>
            <c:marker>
              <c:symbol val="circle"/>
              <c:size val="9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C3C-4003-BFF0-E299D6313277}"/>
              </c:ext>
            </c:extLst>
          </c:dPt>
          <c:dPt>
            <c:idx val="18"/>
            <c:marker>
              <c:symbol val="circle"/>
              <c:size val="9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C3C-4003-BFF0-E299D6313277}"/>
              </c:ext>
            </c:extLst>
          </c:dPt>
          <c:dPt>
            <c:idx val="25"/>
            <c:marker>
              <c:symbol val="circle"/>
              <c:size val="9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C3C-4003-BFF0-E299D6313277}"/>
              </c:ext>
            </c:extLst>
          </c:dPt>
          <c:xVal>
            <c:numRef>
              <c:f>'Number of Daily Rides (Jan2-29)'!$A$2:$A$30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xVal>
          <c:yVal>
            <c:numRef>
              <c:f>'Number of Daily Rides (Jan2-29)'!$B$2:$B$30</c:f>
              <c:numCache>
                <c:formatCode>General</c:formatCode>
                <c:ptCount val="29"/>
                <c:pt idx="0">
                  <c:v>34096</c:v>
                </c:pt>
                <c:pt idx="1">
                  <c:v>22594</c:v>
                </c:pt>
                <c:pt idx="2">
                  <c:v>29589</c:v>
                </c:pt>
                <c:pt idx="3">
                  <c:v>29076</c:v>
                </c:pt>
                <c:pt idx="4">
                  <c:v>22097</c:v>
                </c:pt>
                <c:pt idx="5">
                  <c:v>22097</c:v>
                </c:pt>
                <c:pt idx="6">
                  <c:v>24412</c:v>
                </c:pt>
                <c:pt idx="7">
                  <c:v>29807</c:v>
                </c:pt>
                <c:pt idx="8">
                  <c:v>29807</c:v>
                </c:pt>
                <c:pt idx="9">
                  <c:v>29807</c:v>
                </c:pt>
                <c:pt idx="10">
                  <c:v>38048</c:v>
                </c:pt>
                <c:pt idx="11">
                  <c:v>29007</c:v>
                </c:pt>
                <c:pt idx="12">
                  <c:v>26633</c:v>
                </c:pt>
                <c:pt idx="13">
                  <c:v>28143</c:v>
                </c:pt>
                <c:pt idx="14">
                  <c:v>29842</c:v>
                </c:pt>
                <c:pt idx="15">
                  <c:v>33129</c:v>
                </c:pt>
                <c:pt idx="16">
                  <c:v>40291</c:v>
                </c:pt>
                <c:pt idx="17">
                  <c:v>38869</c:v>
                </c:pt>
                <c:pt idx="18">
                  <c:v>31621</c:v>
                </c:pt>
                <c:pt idx="19">
                  <c:v>23962</c:v>
                </c:pt>
                <c:pt idx="20">
                  <c:v>27739</c:v>
                </c:pt>
                <c:pt idx="21">
                  <c:v>30700</c:v>
                </c:pt>
                <c:pt idx="22">
                  <c:v>40237</c:v>
                </c:pt>
                <c:pt idx="23">
                  <c:v>40237</c:v>
                </c:pt>
                <c:pt idx="24">
                  <c:v>39124</c:v>
                </c:pt>
                <c:pt idx="25">
                  <c:v>29168</c:v>
                </c:pt>
                <c:pt idx="26">
                  <c:v>26017</c:v>
                </c:pt>
                <c:pt idx="27">
                  <c:v>25907</c:v>
                </c:pt>
                <c:pt idx="28">
                  <c:v>30109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C3C-4003-BFF0-E299D6313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253087"/>
        <c:axId val="578253503"/>
      </c:scatterChart>
      <c:valAx>
        <c:axId val="578253087"/>
        <c:scaling>
          <c:orientation val="minMax"/>
          <c:max val="29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 dirty="0"/>
                  <a:t>Day(index)</a:t>
                </a:r>
                <a:endParaRPr lang="zh-TW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8253503"/>
        <c:crosses val="autoZero"/>
        <c:crossBetween val="midCat"/>
        <c:majorUnit val="7"/>
      </c:valAx>
      <c:valAx>
        <c:axId val="578253503"/>
        <c:scaling>
          <c:orientation val="minMax"/>
          <c:max val="44000"/>
          <c:min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 b="0" i="0" baseline="0">
                    <a:effectLst/>
                  </a:rPr>
                  <a:t>Rides</a:t>
                </a:r>
                <a:endParaRPr lang="zh-TW" altLang="zh-TW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6.3888888888888884E-2"/>
              <c:y val="0.37324438611840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8253087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Week 1 Car </a:t>
            </a:r>
            <a:r>
              <a:rPr lang="en-US" sz="2800" dirty="0" smtClean="0"/>
              <a:t>Density(Jan2-8)</a:t>
            </a:r>
            <a:endParaRPr lang="zh-TW" sz="2800" dirty="0"/>
          </a:p>
        </c:rich>
      </c:tx>
      <c:layout>
        <c:manualLayout>
          <c:xMode val="edge"/>
          <c:yMode val="edge"/>
          <c:x val="0.35352755905511812"/>
          <c:y val="4.7874154582362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9762971440556458E-2"/>
          <c:y val="0.18346550591069377"/>
          <c:w val="0.88965596672578551"/>
          <c:h val="0.57461956122721869"/>
        </c:manualLayout>
      </c:layout>
      <c:lineChart>
        <c:grouping val="standard"/>
        <c:varyColors val="0"/>
        <c:ser>
          <c:idx val="0"/>
          <c:order val="0"/>
          <c:tx>
            <c:strRef>
              <c:f>carDensity!$B$2</c:f>
              <c:strCache>
                <c:ptCount val="1"/>
                <c:pt idx="0">
                  <c:v>day2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carDensity!$B$3:$B$26</c:f>
              <c:numCache>
                <c:formatCode>General</c:formatCode>
                <c:ptCount val="24"/>
                <c:pt idx="0">
                  <c:v>78</c:v>
                </c:pt>
                <c:pt idx="1">
                  <c:v>96</c:v>
                </c:pt>
                <c:pt idx="2">
                  <c:v>97</c:v>
                </c:pt>
                <c:pt idx="3">
                  <c:v>94</c:v>
                </c:pt>
                <c:pt idx="4">
                  <c:v>87</c:v>
                </c:pt>
                <c:pt idx="5">
                  <c:v>84</c:v>
                </c:pt>
                <c:pt idx="6">
                  <c:v>82</c:v>
                </c:pt>
                <c:pt idx="7">
                  <c:v>83</c:v>
                </c:pt>
                <c:pt idx="8">
                  <c:v>85</c:v>
                </c:pt>
                <c:pt idx="9">
                  <c:v>89</c:v>
                </c:pt>
                <c:pt idx="10">
                  <c:v>93</c:v>
                </c:pt>
                <c:pt idx="11">
                  <c:v>98</c:v>
                </c:pt>
                <c:pt idx="12">
                  <c:v>102</c:v>
                </c:pt>
                <c:pt idx="13">
                  <c:v>104</c:v>
                </c:pt>
                <c:pt idx="14">
                  <c:v>107</c:v>
                </c:pt>
                <c:pt idx="15">
                  <c:v>111</c:v>
                </c:pt>
                <c:pt idx="16">
                  <c:v>113</c:v>
                </c:pt>
                <c:pt idx="17">
                  <c:v>116</c:v>
                </c:pt>
                <c:pt idx="18">
                  <c:v>119</c:v>
                </c:pt>
                <c:pt idx="19">
                  <c:v>123</c:v>
                </c:pt>
                <c:pt idx="20">
                  <c:v>127</c:v>
                </c:pt>
                <c:pt idx="21">
                  <c:v>129</c:v>
                </c:pt>
                <c:pt idx="22">
                  <c:v>131</c:v>
                </c:pt>
                <c:pt idx="23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1-48B3-8F2E-3C0648762104}"/>
            </c:ext>
          </c:extLst>
        </c:ser>
        <c:ser>
          <c:idx val="1"/>
          <c:order val="1"/>
          <c:tx>
            <c:strRef>
              <c:f>carDensity!$C$2</c:f>
              <c:strCache>
                <c:ptCount val="1"/>
                <c:pt idx="0">
                  <c:v>day3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carDensity!$C$3:$C$26</c:f>
              <c:numCache>
                <c:formatCode>General</c:formatCode>
                <c:ptCount val="24"/>
                <c:pt idx="0">
                  <c:v>75</c:v>
                </c:pt>
                <c:pt idx="1">
                  <c:v>85</c:v>
                </c:pt>
                <c:pt idx="2">
                  <c:v>86</c:v>
                </c:pt>
                <c:pt idx="3">
                  <c:v>85</c:v>
                </c:pt>
                <c:pt idx="4">
                  <c:v>81</c:v>
                </c:pt>
                <c:pt idx="5">
                  <c:v>78</c:v>
                </c:pt>
                <c:pt idx="6">
                  <c:v>75</c:v>
                </c:pt>
                <c:pt idx="7">
                  <c:v>76</c:v>
                </c:pt>
                <c:pt idx="8">
                  <c:v>83</c:v>
                </c:pt>
                <c:pt idx="9">
                  <c:v>90</c:v>
                </c:pt>
                <c:pt idx="10">
                  <c:v>97</c:v>
                </c:pt>
                <c:pt idx="11">
                  <c:v>101</c:v>
                </c:pt>
                <c:pt idx="12">
                  <c:v>104</c:v>
                </c:pt>
                <c:pt idx="13">
                  <c:v>107</c:v>
                </c:pt>
                <c:pt idx="14">
                  <c:v>110</c:v>
                </c:pt>
                <c:pt idx="15">
                  <c:v>114</c:v>
                </c:pt>
                <c:pt idx="16">
                  <c:v>118</c:v>
                </c:pt>
                <c:pt idx="17">
                  <c:v>123</c:v>
                </c:pt>
                <c:pt idx="18">
                  <c:v>128</c:v>
                </c:pt>
                <c:pt idx="19">
                  <c:v>134</c:v>
                </c:pt>
                <c:pt idx="20">
                  <c:v>140</c:v>
                </c:pt>
                <c:pt idx="21">
                  <c:v>143</c:v>
                </c:pt>
                <c:pt idx="22">
                  <c:v>146</c:v>
                </c:pt>
                <c:pt idx="23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1-48B3-8F2E-3C0648762104}"/>
            </c:ext>
          </c:extLst>
        </c:ser>
        <c:ser>
          <c:idx val="2"/>
          <c:order val="2"/>
          <c:tx>
            <c:strRef>
              <c:f>carDensity!$D$2</c:f>
              <c:strCache>
                <c:ptCount val="1"/>
                <c:pt idx="0">
                  <c:v>day4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carDensity!$D$3:$D$26</c:f>
              <c:numCache>
                <c:formatCode>General</c:formatCode>
                <c:ptCount val="24"/>
                <c:pt idx="0">
                  <c:v>133</c:v>
                </c:pt>
                <c:pt idx="1">
                  <c:v>151</c:v>
                </c:pt>
                <c:pt idx="2">
                  <c:v>154</c:v>
                </c:pt>
                <c:pt idx="3">
                  <c:v>148</c:v>
                </c:pt>
                <c:pt idx="4">
                  <c:v>136</c:v>
                </c:pt>
                <c:pt idx="5">
                  <c:v>124</c:v>
                </c:pt>
                <c:pt idx="6">
                  <c:v>114</c:v>
                </c:pt>
                <c:pt idx="7">
                  <c:v>110</c:v>
                </c:pt>
                <c:pt idx="8">
                  <c:v>105</c:v>
                </c:pt>
                <c:pt idx="9">
                  <c:v>104</c:v>
                </c:pt>
                <c:pt idx="10">
                  <c:v>105</c:v>
                </c:pt>
                <c:pt idx="11">
                  <c:v>105</c:v>
                </c:pt>
                <c:pt idx="12">
                  <c:v>107</c:v>
                </c:pt>
                <c:pt idx="13">
                  <c:v>109</c:v>
                </c:pt>
                <c:pt idx="14">
                  <c:v>112</c:v>
                </c:pt>
                <c:pt idx="15">
                  <c:v>115</c:v>
                </c:pt>
                <c:pt idx="16">
                  <c:v>119</c:v>
                </c:pt>
                <c:pt idx="17">
                  <c:v>124</c:v>
                </c:pt>
                <c:pt idx="18">
                  <c:v>127</c:v>
                </c:pt>
                <c:pt idx="19">
                  <c:v>131</c:v>
                </c:pt>
                <c:pt idx="20">
                  <c:v>135</c:v>
                </c:pt>
                <c:pt idx="21">
                  <c:v>139</c:v>
                </c:pt>
                <c:pt idx="22">
                  <c:v>142</c:v>
                </c:pt>
                <c:pt idx="23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1-48B3-8F2E-3C0648762104}"/>
            </c:ext>
          </c:extLst>
        </c:ser>
        <c:ser>
          <c:idx val="3"/>
          <c:order val="3"/>
          <c:tx>
            <c:strRef>
              <c:f>carDensity!$E$2</c:f>
              <c:strCache>
                <c:ptCount val="1"/>
                <c:pt idx="0">
                  <c:v>day5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carDensity!$E$3:$E$26</c:f>
              <c:numCache>
                <c:formatCode>General</c:formatCode>
                <c:ptCount val="24"/>
                <c:pt idx="0">
                  <c:v>148</c:v>
                </c:pt>
                <c:pt idx="1">
                  <c:v>176</c:v>
                </c:pt>
                <c:pt idx="2">
                  <c:v>179</c:v>
                </c:pt>
                <c:pt idx="3">
                  <c:v>173</c:v>
                </c:pt>
                <c:pt idx="4">
                  <c:v>159</c:v>
                </c:pt>
                <c:pt idx="5">
                  <c:v>146</c:v>
                </c:pt>
                <c:pt idx="6">
                  <c:v>133</c:v>
                </c:pt>
                <c:pt idx="7">
                  <c:v>124</c:v>
                </c:pt>
                <c:pt idx="8">
                  <c:v>119</c:v>
                </c:pt>
                <c:pt idx="9">
                  <c:v>116</c:v>
                </c:pt>
                <c:pt idx="10">
                  <c:v>116</c:v>
                </c:pt>
                <c:pt idx="11">
                  <c:v>117</c:v>
                </c:pt>
                <c:pt idx="12">
                  <c:v>119</c:v>
                </c:pt>
                <c:pt idx="13">
                  <c:v>120</c:v>
                </c:pt>
                <c:pt idx="14">
                  <c:v>122</c:v>
                </c:pt>
                <c:pt idx="15">
                  <c:v>124</c:v>
                </c:pt>
                <c:pt idx="16">
                  <c:v>126</c:v>
                </c:pt>
                <c:pt idx="17">
                  <c:v>127</c:v>
                </c:pt>
                <c:pt idx="18">
                  <c:v>128</c:v>
                </c:pt>
                <c:pt idx="19">
                  <c:v>130</c:v>
                </c:pt>
                <c:pt idx="20">
                  <c:v>132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1-48B3-8F2E-3C0648762104}"/>
            </c:ext>
          </c:extLst>
        </c:ser>
        <c:ser>
          <c:idx val="4"/>
          <c:order val="4"/>
          <c:tx>
            <c:strRef>
              <c:f>carDensity!$F$2</c:f>
              <c:strCache>
                <c:ptCount val="1"/>
                <c:pt idx="0">
                  <c:v>day6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carDensity!$F$3:$F$26</c:f>
              <c:numCache>
                <c:formatCode>General</c:formatCode>
                <c:ptCount val="24"/>
                <c:pt idx="0">
                  <c:v>148</c:v>
                </c:pt>
                <c:pt idx="1">
                  <c:v>177</c:v>
                </c:pt>
                <c:pt idx="2">
                  <c:v>178</c:v>
                </c:pt>
                <c:pt idx="3">
                  <c:v>172</c:v>
                </c:pt>
                <c:pt idx="4">
                  <c:v>159</c:v>
                </c:pt>
                <c:pt idx="5">
                  <c:v>145</c:v>
                </c:pt>
                <c:pt idx="6">
                  <c:v>133</c:v>
                </c:pt>
                <c:pt idx="7">
                  <c:v>125</c:v>
                </c:pt>
                <c:pt idx="8">
                  <c:v>120</c:v>
                </c:pt>
                <c:pt idx="9">
                  <c:v>117</c:v>
                </c:pt>
                <c:pt idx="10">
                  <c:v>116</c:v>
                </c:pt>
                <c:pt idx="11">
                  <c:v>117</c:v>
                </c:pt>
                <c:pt idx="12">
                  <c:v>120</c:v>
                </c:pt>
                <c:pt idx="13">
                  <c:v>120</c:v>
                </c:pt>
                <c:pt idx="14">
                  <c:v>122</c:v>
                </c:pt>
                <c:pt idx="15">
                  <c:v>124</c:v>
                </c:pt>
                <c:pt idx="16">
                  <c:v>127</c:v>
                </c:pt>
                <c:pt idx="17">
                  <c:v>127</c:v>
                </c:pt>
                <c:pt idx="18">
                  <c:v>128</c:v>
                </c:pt>
                <c:pt idx="19">
                  <c:v>131</c:v>
                </c:pt>
                <c:pt idx="20">
                  <c:v>132</c:v>
                </c:pt>
                <c:pt idx="21">
                  <c:v>133</c:v>
                </c:pt>
                <c:pt idx="22">
                  <c:v>134</c:v>
                </c:pt>
                <c:pt idx="2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1-48B3-8F2E-3C0648762104}"/>
            </c:ext>
          </c:extLst>
        </c:ser>
        <c:ser>
          <c:idx val="5"/>
          <c:order val="5"/>
          <c:tx>
            <c:strRef>
              <c:f>carDensity!$G$2</c:f>
              <c:strCache>
                <c:ptCount val="1"/>
                <c:pt idx="0">
                  <c:v>day7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carDensity!$G$3:$G$26</c:f>
              <c:numCache>
                <c:formatCode>General</c:formatCode>
                <c:ptCount val="24"/>
                <c:pt idx="0">
                  <c:v>61</c:v>
                </c:pt>
                <c:pt idx="1">
                  <c:v>69</c:v>
                </c:pt>
                <c:pt idx="2">
                  <c:v>69</c:v>
                </c:pt>
                <c:pt idx="3">
                  <c:v>64</c:v>
                </c:pt>
                <c:pt idx="4">
                  <c:v>58</c:v>
                </c:pt>
                <c:pt idx="5">
                  <c:v>55</c:v>
                </c:pt>
                <c:pt idx="6">
                  <c:v>58</c:v>
                </c:pt>
                <c:pt idx="7">
                  <c:v>66</c:v>
                </c:pt>
                <c:pt idx="8">
                  <c:v>75</c:v>
                </c:pt>
                <c:pt idx="9">
                  <c:v>84</c:v>
                </c:pt>
                <c:pt idx="10">
                  <c:v>94</c:v>
                </c:pt>
                <c:pt idx="11">
                  <c:v>103</c:v>
                </c:pt>
                <c:pt idx="12">
                  <c:v>110</c:v>
                </c:pt>
                <c:pt idx="13">
                  <c:v>115</c:v>
                </c:pt>
                <c:pt idx="14">
                  <c:v>119</c:v>
                </c:pt>
                <c:pt idx="15">
                  <c:v>124</c:v>
                </c:pt>
                <c:pt idx="16">
                  <c:v>129</c:v>
                </c:pt>
                <c:pt idx="17">
                  <c:v>134</c:v>
                </c:pt>
                <c:pt idx="18">
                  <c:v>141</c:v>
                </c:pt>
                <c:pt idx="19">
                  <c:v>147</c:v>
                </c:pt>
                <c:pt idx="20">
                  <c:v>151</c:v>
                </c:pt>
                <c:pt idx="21">
                  <c:v>155</c:v>
                </c:pt>
                <c:pt idx="22">
                  <c:v>155</c:v>
                </c:pt>
                <c:pt idx="23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1-48B3-8F2E-3C0648762104}"/>
            </c:ext>
          </c:extLst>
        </c:ser>
        <c:ser>
          <c:idx val="6"/>
          <c:order val="6"/>
          <c:tx>
            <c:strRef>
              <c:f>carDensity!$H$2</c:f>
              <c:strCache>
                <c:ptCount val="1"/>
                <c:pt idx="0">
                  <c:v>day8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carDensity!$H$3:$H$26</c:f>
              <c:numCache>
                <c:formatCode>General</c:formatCode>
                <c:ptCount val="24"/>
                <c:pt idx="0">
                  <c:v>70</c:v>
                </c:pt>
                <c:pt idx="1">
                  <c:v>81</c:v>
                </c:pt>
                <c:pt idx="2">
                  <c:v>73</c:v>
                </c:pt>
                <c:pt idx="3">
                  <c:v>62</c:v>
                </c:pt>
                <c:pt idx="4">
                  <c:v>56</c:v>
                </c:pt>
                <c:pt idx="5">
                  <c:v>55</c:v>
                </c:pt>
                <c:pt idx="6">
                  <c:v>60</c:v>
                </c:pt>
                <c:pt idx="7">
                  <c:v>70</c:v>
                </c:pt>
                <c:pt idx="8">
                  <c:v>81</c:v>
                </c:pt>
                <c:pt idx="9">
                  <c:v>93</c:v>
                </c:pt>
                <c:pt idx="10">
                  <c:v>105</c:v>
                </c:pt>
                <c:pt idx="11">
                  <c:v>112</c:v>
                </c:pt>
                <c:pt idx="12">
                  <c:v>117</c:v>
                </c:pt>
                <c:pt idx="13">
                  <c:v>121</c:v>
                </c:pt>
                <c:pt idx="14">
                  <c:v>126</c:v>
                </c:pt>
                <c:pt idx="15">
                  <c:v>133</c:v>
                </c:pt>
                <c:pt idx="16">
                  <c:v>139</c:v>
                </c:pt>
                <c:pt idx="17">
                  <c:v>146</c:v>
                </c:pt>
                <c:pt idx="18">
                  <c:v>152</c:v>
                </c:pt>
                <c:pt idx="19">
                  <c:v>156</c:v>
                </c:pt>
                <c:pt idx="20">
                  <c:v>161</c:v>
                </c:pt>
                <c:pt idx="21">
                  <c:v>167</c:v>
                </c:pt>
                <c:pt idx="22">
                  <c:v>172</c:v>
                </c:pt>
                <c:pt idx="23">
                  <c:v>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1-48B3-8F2E-3C0648762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4984351"/>
        <c:axId val="854999743"/>
      </c:lineChart>
      <c:catAx>
        <c:axId val="854984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/>
                  <a:t>Hour</a:t>
                </a:r>
              </a:p>
            </c:rich>
          </c:tx>
          <c:layout>
            <c:manualLayout>
              <c:xMode val="edge"/>
              <c:yMode val="edge"/>
              <c:x val="0.48903956301021334"/>
              <c:y val="0.848205846405216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4999743"/>
        <c:crosses val="autoZero"/>
        <c:auto val="1"/>
        <c:lblAlgn val="ctr"/>
        <c:lblOffset val="100"/>
        <c:noMultiLvlLbl val="0"/>
      </c:catAx>
      <c:valAx>
        <c:axId val="85499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Available Cae/s</a:t>
                </a:r>
                <a:endParaRPr lang="zh-TW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498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95222534396065"/>
          <c:y val="0.90804174623511391"/>
          <c:w val="0.53609542872990801"/>
          <c:h val="7.56705017696364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Week3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carDensity!$B$53</c:f>
              <c:strCache>
                <c:ptCount val="1"/>
                <c:pt idx="0">
                  <c:v>day16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carDensity!$B$54:$B$77</c:f>
              <c:numCache>
                <c:formatCode>General</c:formatCode>
                <c:ptCount val="24"/>
                <c:pt idx="0">
                  <c:v>84</c:v>
                </c:pt>
                <c:pt idx="1">
                  <c:v>81</c:v>
                </c:pt>
                <c:pt idx="2">
                  <c:v>69</c:v>
                </c:pt>
                <c:pt idx="3">
                  <c:v>61</c:v>
                </c:pt>
                <c:pt idx="4">
                  <c:v>55</c:v>
                </c:pt>
                <c:pt idx="5">
                  <c:v>54</c:v>
                </c:pt>
                <c:pt idx="6">
                  <c:v>58</c:v>
                </c:pt>
                <c:pt idx="7">
                  <c:v>71</c:v>
                </c:pt>
                <c:pt idx="8">
                  <c:v>85</c:v>
                </c:pt>
                <c:pt idx="9">
                  <c:v>99</c:v>
                </c:pt>
                <c:pt idx="10">
                  <c:v>108</c:v>
                </c:pt>
                <c:pt idx="11">
                  <c:v>114</c:v>
                </c:pt>
                <c:pt idx="12">
                  <c:v>119</c:v>
                </c:pt>
                <c:pt idx="13">
                  <c:v>125</c:v>
                </c:pt>
                <c:pt idx="14">
                  <c:v>132</c:v>
                </c:pt>
                <c:pt idx="15">
                  <c:v>142</c:v>
                </c:pt>
                <c:pt idx="16">
                  <c:v>153</c:v>
                </c:pt>
                <c:pt idx="17">
                  <c:v>160</c:v>
                </c:pt>
                <c:pt idx="18">
                  <c:v>165</c:v>
                </c:pt>
                <c:pt idx="19">
                  <c:v>170</c:v>
                </c:pt>
                <c:pt idx="20">
                  <c:v>178</c:v>
                </c:pt>
                <c:pt idx="21">
                  <c:v>186</c:v>
                </c:pt>
                <c:pt idx="22">
                  <c:v>191</c:v>
                </c:pt>
                <c:pt idx="23">
                  <c:v>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4-434A-B89D-8BC6C0FA968A}"/>
            </c:ext>
          </c:extLst>
        </c:ser>
        <c:ser>
          <c:idx val="1"/>
          <c:order val="1"/>
          <c:tx>
            <c:strRef>
              <c:f>carDensity!$C$53</c:f>
              <c:strCache>
                <c:ptCount val="1"/>
                <c:pt idx="0">
                  <c:v>day17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carDensity!$C$54:$C$77</c:f>
              <c:numCache>
                <c:formatCode>General</c:formatCode>
                <c:ptCount val="24"/>
                <c:pt idx="0">
                  <c:v>118</c:v>
                </c:pt>
                <c:pt idx="1">
                  <c:v>121</c:v>
                </c:pt>
                <c:pt idx="2">
                  <c:v>109</c:v>
                </c:pt>
                <c:pt idx="3">
                  <c:v>92</c:v>
                </c:pt>
                <c:pt idx="4">
                  <c:v>83</c:v>
                </c:pt>
                <c:pt idx="5">
                  <c:v>78</c:v>
                </c:pt>
                <c:pt idx="6">
                  <c:v>80</c:v>
                </c:pt>
                <c:pt idx="7">
                  <c:v>87</c:v>
                </c:pt>
                <c:pt idx="8">
                  <c:v>98</c:v>
                </c:pt>
                <c:pt idx="9">
                  <c:v>111</c:v>
                </c:pt>
                <c:pt idx="10">
                  <c:v>121</c:v>
                </c:pt>
                <c:pt idx="11">
                  <c:v>129</c:v>
                </c:pt>
                <c:pt idx="12">
                  <c:v>136</c:v>
                </c:pt>
                <c:pt idx="13">
                  <c:v>146</c:v>
                </c:pt>
                <c:pt idx="14">
                  <c:v>152</c:v>
                </c:pt>
                <c:pt idx="15">
                  <c:v>160</c:v>
                </c:pt>
                <c:pt idx="16">
                  <c:v>167</c:v>
                </c:pt>
                <c:pt idx="17">
                  <c:v>173</c:v>
                </c:pt>
                <c:pt idx="18">
                  <c:v>180</c:v>
                </c:pt>
                <c:pt idx="19">
                  <c:v>188</c:v>
                </c:pt>
                <c:pt idx="20">
                  <c:v>194</c:v>
                </c:pt>
                <c:pt idx="21">
                  <c:v>198</c:v>
                </c:pt>
                <c:pt idx="22">
                  <c:v>203</c:v>
                </c:pt>
                <c:pt idx="23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24-434A-B89D-8BC6C0FA968A}"/>
            </c:ext>
          </c:extLst>
        </c:ser>
        <c:ser>
          <c:idx val="2"/>
          <c:order val="2"/>
          <c:tx>
            <c:strRef>
              <c:f>carDensity!$D$53</c:f>
              <c:strCache>
                <c:ptCount val="1"/>
                <c:pt idx="0">
                  <c:v>day18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carDensity!$D$54:$D$77</c:f>
              <c:numCache>
                <c:formatCode>General</c:formatCode>
                <c:ptCount val="24"/>
                <c:pt idx="0">
                  <c:v>167</c:v>
                </c:pt>
                <c:pt idx="1">
                  <c:v>191</c:v>
                </c:pt>
                <c:pt idx="2">
                  <c:v>193</c:v>
                </c:pt>
                <c:pt idx="3">
                  <c:v>185</c:v>
                </c:pt>
                <c:pt idx="4">
                  <c:v>169</c:v>
                </c:pt>
                <c:pt idx="5">
                  <c:v>155</c:v>
                </c:pt>
                <c:pt idx="6">
                  <c:v>144</c:v>
                </c:pt>
                <c:pt idx="7">
                  <c:v>136</c:v>
                </c:pt>
                <c:pt idx="8">
                  <c:v>132</c:v>
                </c:pt>
                <c:pt idx="9">
                  <c:v>131</c:v>
                </c:pt>
                <c:pt idx="10">
                  <c:v>131</c:v>
                </c:pt>
                <c:pt idx="11">
                  <c:v>132</c:v>
                </c:pt>
                <c:pt idx="12">
                  <c:v>134</c:v>
                </c:pt>
                <c:pt idx="13">
                  <c:v>135</c:v>
                </c:pt>
                <c:pt idx="14">
                  <c:v>136</c:v>
                </c:pt>
                <c:pt idx="15">
                  <c:v>137</c:v>
                </c:pt>
                <c:pt idx="16">
                  <c:v>139</c:v>
                </c:pt>
                <c:pt idx="17">
                  <c:v>141</c:v>
                </c:pt>
                <c:pt idx="18">
                  <c:v>143</c:v>
                </c:pt>
                <c:pt idx="19">
                  <c:v>148</c:v>
                </c:pt>
                <c:pt idx="20">
                  <c:v>152</c:v>
                </c:pt>
                <c:pt idx="21">
                  <c:v>155</c:v>
                </c:pt>
                <c:pt idx="22">
                  <c:v>158</c:v>
                </c:pt>
                <c:pt idx="23">
                  <c:v>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24-434A-B89D-8BC6C0FA968A}"/>
            </c:ext>
          </c:extLst>
        </c:ser>
        <c:ser>
          <c:idx val="3"/>
          <c:order val="3"/>
          <c:tx>
            <c:strRef>
              <c:f>carDensity!$E$53</c:f>
              <c:strCache>
                <c:ptCount val="1"/>
                <c:pt idx="0">
                  <c:v>day19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carDensity!$E$54:$E$77</c:f>
              <c:numCache>
                <c:formatCode>General</c:formatCode>
                <c:ptCount val="24"/>
                <c:pt idx="0">
                  <c:v>198</c:v>
                </c:pt>
                <c:pt idx="1">
                  <c:v>226</c:v>
                </c:pt>
                <c:pt idx="2">
                  <c:v>234</c:v>
                </c:pt>
                <c:pt idx="3">
                  <c:v>226</c:v>
                </c:pt>
                <c:pt idx="4">
                  <c:v>210</c:v>
                </c:pt>
                <c:pt idx="5">
                  <c:v>193</c:v>
                </c:pt>
                <c:pt idx="6">
                  <c:v>175</c:v>
                </c:pt>
                <c:pt idx="7">
                  <c:v>162</c:v>
                </c:pt>
                <c:pt idx="8">
                  <c:v>154</c:v>
                </c:pt>
                <c:pt idx="9">
                  <c:v>149</c:v>
                </c:pt>
                <c:pt idx="10">
                  <c:v>149</c:v>
                </c:pt>
                <c:pt idx="11">
                  <c:v>150</c:v>
                </c:pt>
                <c:pt idx="12">
                  <c:v>152</c:v>
                </c:pt>
                <c:pt idx="13">
                  <c:v>153</c:v>
                </c:pt>
                <c:pt idx="14">
                  <c:v>155</c:v>
                </c:pt>
                <c:pt idx="15">
                  <c:v>156</c:v>
                </c:pt>
                <c:pt idx="16">
                  <c:v>158</c:v>
                </c:pt>
                <c:pt idx="17">
                  <c:v>161</c:v>
                </c:pt>
                <c:pt idx="18">
                  <c:v>163</c:v>
                </c:pt>
                <c:pt idx="19">
                  <c:v>166</c:v>
                </c:pt>
                <c:pt idx="20">
                  <c:v>167</c:v>
                </c:pt>
                <c:pt idx="21">
                  <c:v>167</c:v>
                </c:pt>
                <c:pt idx="22">
                  <c:v>168</c:v>
                </c:pt>
                <c:pt idx="23">
                  <c:v>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24-434A-B89D-8BC6C0FA968A}"/>
            </c:ext>
          </c:extLst>
        </c:ser>
        <c:ser>
          <c:idx val="4"/>
          <c:order val="4"/>
          <c:tx>
            <c:strRef>
              <c:f>carDensity!$F$53</c:f>
              <c:strCache>
                <c:ptCount val="1"/>
                <c:pt idx="0">
                  <c:v>day20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carDensity!$F$54:$F$77</c:f>
              <c:numCache>
                <c:formatCode>General</c:formatCode>
                <c:ptCount val="24"/>
                <c:pt idx="0">
                  <c:v>98</c:v>
                </c:pt>
                <c:pt idx="1">
                  <c:v>107</c:v>
                </c:pt>
                <c:pt idx="2">
                  <c:v>99</c:v>
                </c:pt>
                <c:pt idx="3">
                  <c:v>91</c:v>
                </c:pt>
                <c:pt idx="4">
                  <c:v>83</c:v>
                </c:pt>
                <c:pt idx="5">
                  <c:v>81</c:v>
                </c:pt>
                <c:pt idx="6">
                  <c:v>90</c:v>
                </c:pt>
                <c:pt idx="7">
                  <c:v>99</c:v>
                </c:pt>
                <c:pt idx="8">
                  <c:v>106</c:v>
                </c:pt>
                <c:pt idx="9">
                  <c:v>112</c:v>
                </c:pt>
                <c:pt idx="10">
                  <c:v>117</c:v>
                </c:pt>
                <c:pt idx="11">
                  <c:v>122</c:v>
                </c:pt>
                <c:pt idx="12">
                  <c:v>125</c:v>
                </c:pt>
                <c:pt idx="13">
                  <c:v>129</c:v>
                </c:pt>
                <c:pt idx="14">
                  <c:v>133</c:v>
                </c:pt>
                <c:pt idx="15">
                  <c:v>137</c:v>
                </c:pt>
                <c:pt idx="16">
                  <c:v>141</c:v>
                </c:pt>
                <c:pt idx="17">
                  <c:v>145</c:v>
                </c:pt>
                <c:pt idx="18">
                  <c:v>149</c:v>
                </c:pt>
                <c:pt idx="19">
                  <c:v>154</c:v>
                </c:pt>
                <c:pt idx="20">
                  <c:v>158</c:v>
                </c:pt>
                <c:pt idx="21">
                  <c:v>161</c:v>
                </c:pt>
                <c:pt idx="22">
                  <c:v>163</c:v>
                </c:pt>
                <c:pt idx="23">
                  <c:v>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24-434A-B89D-8BC6C0FA968A}"/>
            </c:ext>
          </c:extLst>
        </c:ser>
        <c:ser>
          <c:idx val="5"/>
          <c:order val="5"/>
          <c:tx>
            <c:strRef>
              <c:f>carDensity!$G$53</c:f>
              <c:strCache>
                <c:ptCount val="1"/>
                <c:pt idx="0">
                  <c:v>day21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carDensity!$G$54:$G$77</c:f>
              <c:numCache>
                <c:formatCode>General</c:formatCode>
                <c:ptCount val="24"/>
                <c:pt idx="0">
                  <c:v>76</c:v>
                </c:pt>
                <c:pt idx="1">
                  <c:v>79</c:v>
                </c:pt>
                <c:pt idx="2">
                  <c:v>72</c:v>
                </c:pt>
                <c:pt idx="3">
                  <c:v>63</c:v>
                </c:pt>
                <c:pt idx="4">
                  <c:v>57</c:v>
                </c:pt>
                <c:pt idx="5">
                  <c:v>55</c:v>
                </c:pt>
                <c:pt idx="6">
                  <c:v>61</c:v>
                </c:pt>
                <c:pt idx="7">
                  <c:v>70</c:v>
                </c:pt>
                <c:pt idx="8">
                  <c:v>82</c:v>
                </c:pt>
                <c:pt idx="9">
                  <c:v>93</c:v>
                </c:pt>
                <c:pt idx="10">
                  <c:v>101</c:v>
                </c:pt>
                <c:pt idx="11">
                  <c:v>108</c:v>
                </c:pt>
                <c:pt idx="12">
                  <c:v>114</c:v>
                </c:pt>
                <c:pt idx="13">
                  <c:v>119</c:v>
                </c:pt>
                <c:pt idx="14">
                  <c:v>123</c:v>
                </c:pt>
                <c:pt idx="15">
                  <c:v>126</c:v>
                </c:pt>
                <c:pt idx="16">
                  <c:v>131</c:v>
                </c:pt>
                <c:pt idx="17">
                  <c:v>136</c:v>
                </c:pt>
                <c:pt idx="18">
                  <c:v>140</c:v>
                </c:pt>
                <c:pt idx="19">
                  <c:v>146</c:v>
                </c:pt>
                <c:pt idx="20">
                  <c:v>151</c:v>
                </c:pt>
                <c:pt idx="21">
                  <c:v>156</c:v>
                </c:pt>
                <c:pt idx="22">
                  <c:v>159</c:v>
                </c:pt>
                <c:pt idx="23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24-434A-B89D-8BC6C0FA968A}"/>
            </c:ext>
          </c:extLst>
        </c:ser>
        <c:ser>
          <c:idx val="6"/>
          <c:order val="6"/>
          <c:tx>
            <c:strRef>
              <c:f>carDensity!$H$53</c:f>
              <c:strCache>
                <c:ptCount val="1"/>
                <c:pt idx="0">
                  <c:v>day22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carDensity!$H$54:$H$77</c:f>
              <c:numCache>
                <c:formatCode>General</c:formatCode>
                <c:ptCount val="24"/>
                <c:pt idx="0">
                  <c:v>77</c:v>
                </c:pt>
                <c:pt idx="1">
                  <c:v>75</c:v>
                </c:pt>
                <c:pt idx="2">
                  <c:v>66</c:v>
                </c:pt>
                <c:pt idx="3">
                  <c:v>58</c:v>
                </c:pt>
                <c:pt idx="4">
                  <c:v>52</c:v>
                </c:pt>
                <c:pt idx="5">
                  <c:v>51</c:v>
                </c:pt>
                <c:pt idx="6">
                  <c:v>57</c:v>
                </c:pt>
                <c:pt idx="7">
                  <c:v>69</c:v>
                </c:pt>
                <c:pt idx="8">
                  <c:v>81</c:v>
                </c:pt>
                <c:pt idx="9">
                  <c:v>91</c:v>
                </c:pt>
                <c:pt idx="10">
                  <c:v>99</c:v>
                </c:pt>
                <c:pt idx="11">
                  <c:v>106</c:v>
                </c:pt>
                <c:pt idx="12">
                  <c:v>111</c:v>
                </c:pt>
                <c:pt idx="13">
                  <c:v>117</c:v>
                </c:pt>
                <c:pt idx="14">
                  <c:v>121</c:v>
                </c:pt>
                <c:pt idx="15">
                  <c:v>126</c:v>
                </c:pt>
                <c:pt idx="16">
                  <c:v>131</c:v>
                </c:pt>
                <c:pt idx="17">
                  <c:v>137</c:v>
                </c:pt>
                <c:pt idx="18">
                  <c:v>143</c:v>
                </c:pt>
                <c:pt idx="19">
                  <c:v>148</c:v>
                </c:pt>
                <c:pt idx="20">
                  <c:v>154</c:v>
                </c:pt>
                <c:pt idx="21">
                  <c:v>160</c:v>
                </c:pt>
                <c:pt idx="22">
                  <c:v>163</c:v>
                </c:pt>
                <c:pt idx="23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24-434A-B89D-8BC6C0FA9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5706288"/>
        <c:axId val="985702128"/>
      </c:lineChart>
      <c:catAx>
        <c:axId val="98570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5702128"/>
        <c:crosses val="autoZero"/>
        <c:auto val="1"/>
        <c:lblAlgn val="ctr"/>
        <c:lblOffset val="100"/>
        <c:noMultiLvlLbl val="0"/>
      </c:catAx>
      <c:valAx>
        <c:axId val="98570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570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Week2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carDensity!$B$28</c:f>
              <c:strCache>
                <c:ptCount val="1"/>
                <c:pt idx="0">
                  <c:v>day9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carDensity!$B$29:$B$52</c:f>
              <c:numCache>
                <c:formatCode>General</c:formatCode>
                <c:ptCount val="24"/>
                <c:pt idx="0">
                  <c:v>68</c:v>
                </c:pt>
                <c:pt idx="1">
                  <c:v>77</c:v>
                </c:pt>
                <c:pt idx="2">
                  <c:v>71</c:v>
                </c:pt>
                <c:pt idx="3">
                  <c:v>60</c:v>
                </c:pt>
                <c:pt idx="4">
                  <c:v>53</c:v>
                </c:pt>
                <c:pt idx="5">
                  <c:v>53</c:v>
                </c:pt>
                <c:pt idx="6">
                  <c:v>58</c:v>
                </c:pt>
                <c:pt idx="7">
                  <c:v>69</c:v>
                </c:pt>
                <c:pt idx="8">
                  <c:v>80</c:v>
                </c:pt>
                <c:pt idx="9">
                  <c:v>92</c:v>
                </c:pt>
                <c:pt idx="10">
                  <c:v>103</c:v>
                </c:pt>
                <c:pt idx="11">
                  <c:v>111</c:v>
                </c:pt>
                <c:pt idx="12">
                  <c:v>116</c:v>
                </c:pt>
                <c:pt idx="13">
                  <c:v>120</c:v>
                </c:pt>
                <c:pt idx="14">
                  <c:v>125</c:v>
                </c:pt>
                <c:pt idx="15">
                  <c:v>132</c:v>
                </c:pt>
                <c:pt idx="16">
                  <c:v>138</c:v>
                </c:pt>
                <c:pt idx="17">
                  <c:v>145</c:v>
                </c:pt>
                <c:pt idx="18">
                  <c:v>151</c:v>
                </c:pt>
                <c:pt idx="19">
                  <c:v>155</c:v>
                </c:pt>
                <c:pt idx="20">
                  <c:v>161</c:v>
                </c:pt>
                <c:pt idx="21">
                  <c:v>166</c:v>
                </c:pt>
                <c:pt idx="22">
                  <c:v>172</c:v>
                </c:pt>
                <c:pt idx="23">
                  <c:v>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F-4DEB-8CC5-758F68A1AD29}"/>
            </c:ext>
          </c:extLst>
        </c:ser>
        <c:ser>
          <c:idx val="1"/>
          <c:order val="1"/>
          <c:tx>
            <c:strRef>
              <c:f>carDensity!$C$28</c:f>
              <c:strCache>
                <c:ptCount val="1"/>
                <c:pt idx="0">
                  <c:v>day10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carDensity!$C$29:$C$52</c:f>
              <c:numCache>
                <c:formatCode>General</c:formatCode>
                <c:ptCount val="24"/>
                <c:pt idx="0">
                  <c:v>71</c:v>
                </c:pt>
                <c:pt idx="1">
                  <c:v>81</c:v>
                </c:pt>
                <c:pt idx="2">
                  <c:v>74</c:v>
                </c:pt>
                <c:pt idx="3">
                  <c:v>62</c:v>
                </c:pt>
                <c:pt idx="4">
                  <c:v>55</c:v>
                </c:pt>
                <c:pt idx="5">
                  <c:v>54</c:v>
                </c:pt>
                <c:pt idx="6">
                  <c:v>59</c:v>
                </c:pt>
                <c:pt idx="7">
                  <c:v>69</c:v>
                </c:pt>
                <c:pt idx="8">
                  <c:v>80</c:v>
                </c:pt>
                <c:pt idx="9">
                  <c:v>92</c:v>
                </c:pt>
                <c:pt idx="10">
                  <c:v>104</c:v>
                </c:pt>
                <c:pt idx="11">
                  <c:v>112</c:v>
                </c:pt>
                <c:pt idx="12">
                  <c:v>117</c:v>
                </c:pt>
                <c:pt idx="13">
                  <c:v>120</c:v>
                </c:pt>
                <c:pt idx="14">
                  <c:v>126</c:v>
                </c:pt>
                <c:pt idx="15">
                  <c:v>133</c:v>
                </c:pt>
                <c:pt idx="16">
                  <c:v>139</c:v>
                </c:pt>
                <c:pt idx="17">
                  <c:v>146</c:v>
                </c:pt>
                <c:pt idx="18">
                  <c:v>152</c:v>
                </c:pt>
                <c:pt idx="19">
                  <c:v>156</c:v>
                </c:pt>
                <c:pt idx="20">
                  <c:v>161</c:v>
                </c:pt>
                <c:pt idx="21">
                  <c:v>166</c:v>
                </c:pt>
                <c:pt idx="22">
                  <c:v>171</c:v>
                </c:pt>
                <c:pt idx="23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F-4DEB-8CC5-758F68A1AD29}"/>
            </c:ext>
          </c:extLst>
        </c:ser>
        <c:ser>
          <c:idx val="2"/>
          <c:order val="2"/>
          <c:tx>
            <c:strRef>
              <c:f>carDensity!$D$28</c:f>
              <c:strCache>
                <c:ptCount val="1"/>
                <c:pt idx="0">
                  <c:v>day11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carDensity!$D$29:$D$52</c:f>
              <c:numCache>
                <c:formatCode>General</c:formatCode>
                <c:ptCount val="24"/>
                <c:pt idx="0">
                  <c:v>112</c:v>
                </c:pt>
                <c:pt idx="1">
                  <c:v>121</c:v>
                </c:pt>
                <c:pt idx="2">
                  <c:v>107</c:v>
                </c:pt>
                <c:pt idx="3">
                  <c:v>95</c:v>
                </c:pt>
                <c:pt idx="4">
                  <c:v>85</c:v>
                </c:pt>
                <c:pt idx="5">
                  <c:v>79</c:v>
                </c:pt>
                <c:pt idx="6">
                  <c:v>78</c:v>
                </c:pt>
                <c:pt idx="7">
                  <c:v>84</c:v>
                </c:pt>
                <c:pt idx="8">
                  <c:v>94</c:v>
                </c:pt>
                <c:pt idx="9">
                  <c:v>104</c:v>
                </c:pt>
                <c:pt idx="10">
                  <c:v>111</c:v>
                </c:pt>
                <c:pt idx="11">
                  <c:v>115</c:v>
                </c:pt>
                <c:pt idx="12">
                  <c:v>122</c:v>
                </c:pt>
                <c:pt idx="13">
                  <c:v>131</c:v>
                </c:pt>
                <c:pt idx="14">
                  <c:v>138</c:v>
                </c:pt>
                <c:pt idx="15">
                  <c:v>144</c:v>
                </c:pt>
                <c:pt idx="16">
                  <c:v>150</c:v>
                </c:pt>
                <c:pt idx="17">
                  <c:v>154</c:v>
                </c:pt>
                <c:pt idx="18">
                  <c:v>158</c:v>
                </c:pt>
                <c:pt idx="19">
                  <c:v>163</c:v>
                </c:pt>
                <c:pt idx="20">
                  <c:v>168</c:v>
                </c:pt>
                <c:pt idx="21">
                  <c:v>173</c:v>
                </c:pt>
                <c:pt idx="22">
                  <c:v>177</c:v>
                </c:pt>
                <c:pt idx="23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F-4DEB-8CC5-758F68A1AD29}"/>
            </c:ext>
          </c:extLst>
        </c:ser>
        <c:ser>
          <c:idx val="3"/>
          <c:order val="3"/>
          <c:tx>
            <c:strRef>
              <c:f>carDensity!$E$28</c:f>
              <c:strCache>
                <c:ptCount val="1"/>
                <c:pt idx="0">
                  <c:v>day12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carDensity!$E$29:$E$52</c:f>
              <c:numCache>
                <c:formatCode>General</c:formatCode>
                <c:ptCount val="24"/>
                <c:pt idx="0">
                  <c:v>199</c:v>
                </c:pt>
                <c:pt idx="1">
                  <c:v>219</c:v>
                </c:pt>
                <c:pt idx="2">
                  <c:v>224</c:v>
                </c:pt>
                <c:pt idx="3">
                  <c:v>215</c:v>
                </c:pt>
                <c:pt idx="4">
                  <c:v>205</c:v>
                </c:pt>
                <c:pt idx="5">
                  <c:v>189</c:v>
                </c:pt>
                <c:pt idx="6">
                  <c:v>175</c:v>
                </c:pt>
                <c:pt idx="7">
                  <c:v>163</c:v>
                </c:pt>
                <c:pt idx="8">
                  <c:v>156</c:v>
                </c:pt>
                <c:pt idx="9">
                  <c:v>151</c:v>
                </c:pt>
                <c:pt idx="10">
                  <c:v>152</c:v>
                </c:pt>
                <c:pt idx="11">
                  <c:v>154</c:v>
                </c:pt>
                <c:pt idx="12">
                  <c:v>159</c:v>
                </c:pt>
                <c:pt idx="13">
                  <c:v>163</c:v>
                </c:pt>
                <c:pt idx="14">
                  <c:v>167</c:v>
                </c:pt>
                <c:pt idx="15">
                  <c:v>171</c:v>
                </c:pt>
                <c:pt idx="16">
                  <c:v>173</c:v>
                </c:pt>
                <c:pt idx="17">
                  <c:v>176</c:v>
                </c:pt>
                <c:pt idx="18">
                  <c:v>179</c:v>
                </c:pt>
                <c:pt idx="19">
                  <c:v>183</c:v>
                </c:pt>
                <c:pt idx="20">
                  <c:v>185</c:v>
                </c:pt>
                <c:pt idx="21">
                  <c:v>185</c:v>
                </c:pt>
                <c:pt idx="22">
                  <c:v>184</c:v>
                </c:pt>
                <c:pt idx="23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9F-4DEB-8CC5-758F68A1AD29}"/>
            </c:ext>
          </c:extLst>
        </c:ser>
        <c:ser>
          <c:idx val="4"/>
          <c:order val="4"/>
          <c:tx>
            <c:strRef>
              <c:f>carDensity!$F$28</c:f>
              <c:strCache>
                <c:ptCount val="1"/>
                <c:pt idx="0">
                  <c:v>day13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carDensity!$F$29:$F$52</c:f>
              <c:numCache>
                <c:formatCode>General</c:formatCode>
                <c:ptCount val="24"/>
                <c:pt idx="0">
                  <c:v>81</c:v>
                </c:pt>
                <c:pt idx="1">
                  <c:v>80</c:v>
                </c:pt>
                <c:pt idx="2">
                  <c:v>76</c:v>
                </c:pt>
                <c:pt idx="3">
                  <c:v>68</c:v>
                </c:pt>
                <c:pt idx="4">
                  <c:v>64</c:v>
                </c:pt>
                <c:pt idx="5">
                  <c:v>69</c:v>
                </c:pt>
                <c:pt idx="6">
                  <c:v>84</c:v>
                </c:pt>
                <c:pt idx="7">
                  <c:v>100</c:v>
                </c:pt>
                <c:pt idx="8">
                  <c:v>116</c:v>
                </c:pt>
                <c:pt idx="9">
                  <c:v>125</c:v>
                </c:pt>
                <c:pt idx="10">
                  <c:v>133</c:v>
                </c:pt>
                <c:pt idx="11">
                  <c:v>141</c:v>
                </c:pt>
                <c:pt idx="12">
                  <c:v>146</c:v>
                </c:pt>
                <c:pt idx="13">
                  <c:v>150</c:v>
                </c:pt>
                <c:pt idx="14">
                  <c:v>153</c:v>
                </c:pt>
                <c:pt idx="15">
                  <c:v>157</c:v>
                </c:pt>
                <c:pt idx="16">
                  <c:v>161</c:v>
                </c:pt>
                <c:pt idx="17">
                  <c:v>164</c:v>
                </c:pt>
                <c:pt idx="18">
                  <c:v>166</c:v>
                </c:pt>
                <c:pt idx="19">
                  <c:v>170</c:v>
                </c:pt>
                <c:pt idx="20">
                  <c:v>174</c:v>
                </c:pt>
                <c:pt idx="21">
                  <c:v>178</c:v>
                </c:pt>
                <c:pt idx="22">
                  <c:v>179</c:v>
                </c:pt>
                <c:pt idx="23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9F-4DEB-8CC5-758F68A1AD29}"/>
            </c:ext>
          </c:extLst>
        </c:ser>
        <c:ser>
          <c:idx val="5"/>
          <c:order val="5"/>
          <c:tx>
            <c:strRef>
              <c:f>carDensity!$G$28</c:f>
              <c:strCache>
                <c:ptCount val="1"/>
                <c:pt idx="0">
                  <c:v>day14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carDensity!$G$29:$G$52</c:f>
              <c:numCache>
                <c:formatCode>General</c:formatCode>
                <c:ptCount val="24"/>
                <c:pt idx="0">
                  <c:v>43</c:v>
                </c:pt>
                <c:pt idx="1">
                  <c:v>55</c:v>
                </c:pt>
                <c:pt idx="2">
                  <c:v>49</c:v>
                </c:pt>
                <c:pt idx="3">
                  <c:v>44</c:v>
                </c:pt>
                <c:pt idx="4">
                  <c:v>40</c:v>
                </c:pt>
                <c:pt idx="5">
                  <c:v>41</c:v>
                </c:pt>
                <c:pt idx="6">
                  <c:v>50</c:v>
                </c:pt>
                <c:pt idx="7">
                  <c:v>62</c:v>
                </c:pt>
                <c:pt idx="8">
                  <c:v>73</c:v>
                </c:pt>
                <c:pt idx="9">
                  <c:v>85</c:v>
                </c:pt>
                <c:pt idx="10">
                  <c:v>95</c:v>
                </c:pt>
                <c:pt idx="11">
                  <c:v>103</c:v>
                </c:pt>
                <c:pt idx="12">
                  <c:v>109</c:v>
                </c:pt>
                <c:pt idx="13">
                  <c:v>114</c:v>
                </c:pt>
                <c:pt idx="14">
                  <c:v>118</c:v>
                </c:pt>
                <c:pt idx="15">
                  <c:v>122</c:v>
                </c:pt>
                <c:pt idx="16">
                  <c:v>129</c:v>
                </c:pt>
                <c:pt idx="17">
                  <c:v>135</c:v>
                </c:pt>
                <c:pt idx="18">
                  <c:v>140</c:v>
                </c:pt>
                <c:pt idx="19">
                  <c:v>146</c:v>
                </c:pt>
                <c:pt idx="20">
                  <c:v>151</c:v>
                </c:pt>
                <c:pt idx="21">
                  <c:v>155</c:v>
                </c:pt>
                <c:pt idx="22">
                  <c:v>159</c:v>
                </c:pt>
                <c:pt idx="23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9F-4DEB-8CC5-758F68A1AD29}"/>
            </c:ext>
          </c:extLst>
        </c:ser>
        <c:ser>
          <c:idx val="6"/>
          <c:order val="6"/>
          <c:tx>
            <c:strRef>
              <c:f>carDensity!$H$28</c:f>
              <c:strCache>
                <c:ptCount val="1"/>
                <c:pt idx="0">
                  <c:v>day15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carDensity!$H$29:$H$52</c:f>
              <c:numCache>
                <c:formatCode>General</c:formatCode>
                <c:ptCount val="24"/>
                <c:pt idx="0">
                  <c:v>71</c:v>
                </c:pt>
                <c:pt idx="1">
                  <c:v>77</c:v>
                </c:pt>
                <c:pt idx="2">
                  <c:v>66</c:v>
                </c:pt>
                <c:pt idx="3">
                  <c:v>56</c:v>
                </c:pt>
                <c:pt idx="4">
                  <c:v>50</c:v>
                </c:pt>
                <c:pt idx="5">
                  <c:v>48</c:v>
                </c:pt>
                <c:pt idx="6">
                  <c:v>53</c:v>
                </c:pt>
                <c:pt idx="7">
                  <c:v>66</c:v>
                </c:pt>
                <c:pt idx="8">
                  <c:v>78</c:v>
                </c:pt>
                <c:pt idx="9">
                  <c:v>91</c:v>
                </c:pt>
                <c:pt idx="10">
                  <c:v>100</c:v>
                </c:pt>
                <c:pt idx="11">
                  <c:v>108</c:v>
                </c:pt>
                <c:pt idx="12">
                  <c:v>114</c:v>
                </c:pt>
                <c:pt idx="13">
                  <c:v>119</c:v>
                </c:pt>
                <c:pt idx="14">
                  <c:v>124</c:v>
                </c:pt>
                <c:pt idx="15">
                  <c:v>129</c:v>
                </c:pt>
                <c:pt idx="16">
                  <c:v>137</c:v>
                </c:pt>
                <c:pt idx="17">
                  <c:v>145</c:v>
                </c:pt>
                <c:pt idx="18">
                  <c:v>150</c:v>
                </c:pt>
                <c:pt idx="19">
                  <c:v>156</c:v>
                </c:pt>
                <c:pt idx="20">
                  <c:v>162</c:v>
                </c:pt>
                <c:pt idx="21">
                  <c:v>168</c:v>
                </c:pt>
                <c:pt idx="22">
                  <c:v>171</c:v>
                </c:pt>
                <c:pt idx="23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09F-4DEB-8CC5-758F68A1A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5707952"/>
        <c:axId val="985708368"/>
      </c:lineChart>
      <c:catAx>
        <c:axId val="9857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5708368"/>
        <c:crosses val="autoZero"/>
        <c:auto val="1"/>
        <c:lblAlgn val="ctr"/>
        <c:lblOffset val="100"/>
        <c:noMultiLvlLbl val="0"/>
      </c:catAx>
      <c:valAx>
        <c:axId val="9857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570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Week4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carDensity!$B$79</c:f>
              <c:strCache>
                <c:ptCount val="1"/>
                <c:pt idx="0">
                  <c:v>day23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carDensity!$B$80:$B$103</c:f>
              <c:numCache>
                <c:formatCode>General</c:formatCode>
                <c:ptCount val="24"/>
                <c:pt idx="0">
                  <c:v>107</c:v>
                </c:pt>
                <c:pt idx="1">
                  <c:v>113</c:v>
                </c:pt>
                <c:pt idx="2">
                  <c:v>101</c:v>
                </c:pt>
                <c:pt idx="3">
                  <c:v>86</c:v>
                </c:pt>
                <c:pt idx="4">
                  <c:v>75</c:v>
                </c:pt>
                <c:pt idx="5">
                  <c:v>69</c:v>
                </c:pt>
                <c:pt idx="6">
                  <c:v>74</c:v>
                </c:pt>
                <c:pt idx="7">
                  <c:v>84</c:v>
                </c:pt>
                <c:pt idx="8">
                  <c:v>98</c:v>
                </c:pt>
                <c:pt idx="9">
                  <c:v>108</c:v>
                </c:pt>
                <c:pt idx="10">
                  <c:v>116</c:v>
                </c:pt>
                <c:pt idx="11">
                  <c:v>121</c:v>
                </c:pt>
                <c:pt idx="12">
                  <c:v>127</c:v>
                </c:pt>
                <c:pt idx="13">
                  <c:v>135</c:v>
                </c:pt>
                <c:pt idx="14">
                  <c:v>141</c:v>
                </c:pt>
                <c:pt idx="15">
                  <c:v>149</c:v>
                </c:pt>
                <c:pt idx="16">
                  <c:v>156</c:v>
                </c:pt>
                <c:pt idx="17">
                  <c:v>162</c:v>
                </c:pt>
                <c:pt idx="18">
                  <c:v>168</c:v>
                </c:pt>
                <c:pt idx="19">
                  <c:v>175</c:v>
                </c:pt>
                <c:pt idx="20">
                  <c:v>181</c:v>
                </c:pt>
                <c:pt idx="21">
                  <c:v>186</c:v>
                </c:pt>
                <c:pt idx="22">
                  <c:v>191</c:v>
                </c:pt>
                <c:pt idx="23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87-4E7C-8949-20F82CC537C3}"/>
            </c:ext>
          </c:extLst>
        </c:ser>
        <c:ser>
          <c:idx val="1"/>
          <c:order val="1"/>
          <c:tx>
            <c:strRef>
              <c:f>carDensity!$C$79</c:f>
              <c:strCache>
                <c:ptCount val="1"/>
                <c:pt idx="0">
                  <c:v>day24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carDensity!$C$80:$C$103</c:f>
              <c:numCache>
                <c:formatCode>General</c:formatCode>
                <c:ptCount val="24"/>
                <c:pt idx="0">
                  <c:v>106</c:v>
                </c:pt>
                <c:pt idx="1">
                  <c:v>112</c:v>
                </c:pt>
                <c:pt idx="2">
                  <c:v>102</c:v>
                </c:pt>
                <c:pt idx="3">
                  <c:v>87</c:v>
                </c:pt>
                <c:pt idx="4">
                  <c:v>76</c:v>
                </c:pt>
                <c:pt idx="5">
                  <c:v>70</c:v>
                </c:pt>
                <c:pt idx="6">
                  <c:v>75</c:v>
                </c:pt>
                <c:pt idx="7">
                  <c:v>85</c:v>
                </c:pt>
                <c:pt idx="8">
                  <c:v>98</c:v>
                </c:pt>
                <c:pt idx="9">
                  <c:v>108</c:v>
                </c:pt>
                <c:pt idx="10">
                  <c:v>116</c:v>
                </c:pt>
                <c:pt idx="11">
                  <c:v>120</c:v>
                </c:pt>
                <c:pt idx="12">
                  <c:v>127</c:v>
                </c:pt>
                <c:pt idx="13">
                  <c:v>134</c:v>
                </c:pt>
                <c:pt idx="14">
                  <c:v>140</c:v>
                </c:pt>
                <c:pt idx="15">
                  <c:v>148</c:v>
                </c:pt>
                <c:pt idx="16">
                  <c:v>156</c:v>
                </c:pt>
                <c:pt idx="17">
                  <c:v>162</c:v>
                </c:pt>
                <c:pt idx="18">
                  <c:v>167</c:v>
                </c:pt>
                <c:pt idx="19">
                  <c:v>174</c:v>
                </c:pt>
                <c:pt idx="20">
                  <c:v>180</c:v>
                </c:pt>
                <c:pt idx="21">
                  <c:v>185</c:v>
                </c:pt>
                <c:pt idx="22">
                  <c:v>190</c:v>
                </c:pt>
                <c:pt idx="23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87-4E7C-8949-20F82CC537C3}"/>
            </c:ext>
          </c:extLst>
        </c:ser>
        <c:ser>
          <c:idx val="2"/>
          <c:order val="2"/>
          <c:tx>
            <c:strRef>
              <c:f>carDensity!$D$79</c:f>
              <c:strCache>
                <c:ptCount val="1"/>
                <c:pt idx="0">
                  <c:v>day25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carDensity!$D$80:$D$103</c:f>
              <c:numCache>
                <c:formatCode>General</c:formatCode>
                <c:ptCount val="24"/>
                <c:pt idx="0">
                  <c:v>180</c:v>
                </c:pt>
                <c:pt idx="1">
                  <c:v>203</c:v>
                </c:pt>
                <c:pt idx="2">
                  <c:v>202</c:v>
                </c:pt>
                <c:pt idx="3">
                  <c:v>192</c:v>
                </c:pt>
                <c:pt idx="4">
                  <c:v>173</c:v>
                </c:pt>
                <c:pt idx="5">
                  <c:v>156</c:v>
                </c:pt>
                <c:pt idx="6">
                  <c:v>142</c:v>
                </c:pt>
                <c:pt idx="7">
                  <c:v>135</c:v>
                </c:pt>
                <c:pt idx="8">
                  <c:v>132</c:v>
                </c:pt>
                <c:pt idx="9">
                  <c:v>133</c:v>
                </c:pt>
                <c:pt idx="10">
                  <c:v>137</c:v>
                </c:pt>
                <c:pt idx="11">
                  <c:v>139</c:v>
                </c:pt>
                <c:pt idx="12">
                  <c:v>141</c:v>
                </c:pt>
                <c:pt idx="13">
                  <c:v>143</c:v>
                </c:pt>
                <c:pt idx="14">
                  <c:v>144</c:v>
                </c:pt>
                <c:pt idx="15">
                  <c:v>146</c:v>
                </c:pt>
                <c:pt idx="16">
                  <c:v>149</c:v>
                </c:pt>
                <c:pt idx="17">
                  <c:v>152</c:v>
                </c:pt>
                <c:pt idx="18">
                  <c:v>155</c:v>
                </c:pt>
                <c:pt idx="19">
                  <c:v>160</c:v>
                </c:pt>
                <c:pt idx="20">
                  <c:v>164</c:v>
                </c:pt>
                <c:pt idx="21">
                  <c:v>167</c:v>
                </c:pt>
                <c:pt idx="22">
                  <c:v>170</c:v>
                </c:pt>
                <c:pt idx="23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87-4E7C-8949-20F82CC537C3}"/>
            </c:ext>
          </c:extLst>
        </c:ser>
        <c:ser>
          <c:idx val="3"/>
          <c:order val="3"/>
          <c:tx>
            <c:strRef>
              <c:f>carDensity!$E$79</c:f>
              <c:strCache>
                <c:ptCount val="1"/>
                <c:pt idx="0">
                  <c:v>day26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carDensity!$E$80:$E$103</c:f>
              <c:numCache>
                <c:formatCode>General</c:formatCode>
                <c:ptCount val="24"/>
                <c:pt idx="0">
                  <c:v>189</c:v>
                </c:pt>
                <c:pt idx="1">
                  <c:v>216</c:v>
                </c:pt>
                <c:pt idx="2">
                  <c:v>215</c:v>
                </c:pt>
                <c:pt idx="3">
                  <c:v>209</c:v>
                </c:pt>
                <c:pt idx="4">
                  <c:v>195</c:v>
                </c:pt>
                <c:pt idx="5">
                  <c:v>181</c:v>
                </c:pt>
                <c:pt idx="6">
                  <c:v>167</c:v>
                </c:pt>
                <c:pt idx="7">
                  <c:v>157</c:v>
                </c:pt>
                <c:pt idx="8">
                  <c:v>151</c:v>
                </c:pt>
                <c:pt idx="9">
                  <c:v>148</c:v>
                </c:pt>
                <c:pt idx="10">
                  <c:v>146</c:v>
                </c:pt>
                <c:pt idx="11">
                  <c:v>146</c:v>
                </c:pt>
                <c:pt idx="12">
                  <c:v>148</c:v>
                </c:pt>
                <c:pt idx="13">
                  <c:v>152</c:v>
                </c:pt>
                <c:pt idx="14">
                  <c:v>155</c:v>
                </c:pt>
                <c:pt idx="15">
                  <c:v>157</c:v>
                </c:pt>
                <c:pt idx="16">
                  <c:v>160</c:v>
                </c:pt>
                <c:pt idx="17">
                  <c:v>164</c:v>
                </c:pt>
                <c:pt idx="18">
                  <c:v>166</c:v>
                </c:pt>
                <c:pt idx="19">
                  <c:v>168</c:v>
                </c:pt>
                <c:pt idx="20">
                  <c:v>169</c:v>
                </c:pt>
                <c:pt idx="21">
                  <c:v>171</c:v>
                </c:pt>
                <c:pt idx="22">
                  <c:v>171</c:v>
                </c:pt>
                <c:pt idx="23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87-4E7C-8949-20F82CC537C3}"/>
            </c:ext>
          </c:extLst>
        </c:ser>
        <c:ser>
          <c:idx val="4"/>
          <c:order val="4"/>
          <c:tx>
            <c:strRef>
              <c:f>carDensity!$F$79</c:f>
              <c:strCache>
                <c:ptCount val="1"/>
                <c:pt idx="0">
                  <c:v>day27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carDensity!$F$80:$F$103</c:f>
              <c:numCache>
                <c:formatCode>General</c:formatCode>
                <c:ptCount val="24"/>
                <c:pt idx="0">
                  <c:v>98</c:v>
                </c:pt>
                <c:pt idx="1">
                  <c:v>103</c:v>
                </c:pt>
                <c:pt idx="2">
                  <c:v>94</c:v>
                </c:pt>
                <c:pt idx="3">
                  <c:v>85</c:v>
                </c:pt>
                <c:pt idx="4">
                  <c:v>77</c:v>
                </c:pt>
                <c:pt idx="5">
                  <c:v>76</c:v>
                </c:pt>
                <c:pt idx="6">
                  <c:v>85</c:v>
                </c:pt>
                <c:pt idx="7">
                  <c:v>96</c:v>
                </c:pt>
                <c:pt idx="8">
                  <c:v>106</c:v>
                </c:pt>
                <c:pt idx="9">
                  <c:v>116</c:v>
                </c:pt>
                <c:pt idx="10">
                  <c:v>122</c:v>
                </c:pt>
                <c:pt idx="11">
                  <c:v>131</c:v>
                </c:pt>
                <c:pt idx="12">
                  <c:v>138</c:v>
                </c:pt>
                <c:pt idx="13">
                  <c:v>141</c:v>
                </c:pt>
                <c:pt idx="14">
                  <c:v>143</c:v>
                </c:pt>
                <c:pt idx="15">
                  <c:v>145</c:v>
                </c:pt>
                <c:pt idx="16">
                  <c:v>149</c:v>
                </c:pt>
                <c:pt idx="17">
                  <c:v>155</c:v>
                </c:pt>
                <c:pt idx="18">
                  <c:v>159</c:v>
                </c:pt>
                <c:pt idx="19">
                  <c:v>165</c:v>
                </c:pt>
                <c:pt idx="20">
                  <c:v>168</c:v>
                </c:pt>
                <c:pt idx="21">
                  <c:v>170</c:v>
                </c:pt>
                <c:pt idx="22">
                  <c:v>171</c:v>
                </c:pt>
                <c:pt idx="23">
                  <c:v>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87-4E7C-8949-20F82CC537C3}"/>
            </c:ext>
          </c:extLst>
        </c:ser>
        <c:ser>
          <c:idx val="5"/>
          <c:order val="5"/>
          <c:tx>
            <c:strRef>
              <c:f>carDensity!$G$79</c:f>
              <c:strCache>
                <c:ptCount val="1"/>
                <c:pt idx="0">
                  <c:v>day28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carDensity!$G$80:$G$103</c:f>
              <c:numCache>
                <c:formatCode>General</c:formatCode>
                <c:ptCount val="24"/>
                <c:pt idx="0">
                  <c:v>59</c:v>
                </c:pt>
                <c:pt idx="1">
                  <c:v>56</c:v>
                </c:pt>
                <c:pt idx="2">
                  <c:v>49</c:v>
                </c:pt>
                <c:pt idx="3">
                  <c:v>42</c:v>
                </c:pt>
                <c:pt idx="4">
                  <c:v>38</c:v>
                </c:pt>
                <c:pt idx="5">
                  <c:v>39</c:v>
                </c:pt>
                <c:pt idx="6">
                  <c:v>45</c:v>
                </c:pt>
                <c:pt idx="7">
                  <c:v>55</c:v>
                </c:pt>
                <c:pt idx="8">
                  <c:v>68</c:v>
                </c:pt>
                <c:pt idx="9">
                  <c:v>80</c:v>
                </c:pt>
                <c:pt idx="10">
                  <c:v>87</c:v>
                </c:pt>
                <c:pt idx="11">
                  <c:v>94</c:v>
                </c:pt>
                <c:pt idx="12">
                  <c:v>99</c:v>
                </c:pt>
                <c:pt idx="13">
                  <c:v>104</c:v>
                </c:pt>
                <c:pt idx="14">
                  <c:v>109</c:v>
                </c:pt>
                <c:pt idx="15">
                  <c:v>113</c:v>
                </c:pt>
                <c:pt idx="16">
                  <c:v>119</c:v>
                </c:pt>
                <c:pt idx="17">
                  <c:v>126</c:v>
                </c:pt>
                <c:pt idx="18">
                  <c:v>132</c:v>
                </c:pt>
                <c:pt idx="19">
                  <c:v>138</c:v>
                </c:pt>
                <c:pt idx="20">
                  <c:v>143</c:v>
                </c:pt>
                <c:pt idx="21">
                  <c:v>147</c:v>
                </c:pt>
                <c:pt idx="22">
                  <c:v>149</c:v>
                </c:pt>
                <c:pt idx="23">
                  <c:v>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87-4E7C-8949-20F82CC537C3}"/>
            </c:ext>
          </c:extLst>
        </c:ser>
        <c:ser>
          <c:idx val="6"/>
          <c:order val="6"/>
          <c:tx>
            <c:strRef>
              <c:f>carDensity!$H$79</c:f>
              <c:strCache>
                <c:ptCount val="1"/>
                <c:pt idx="0">
                  <c:v>day29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carDensity!$H$80:$H$103</c:f>
              <c:numCache>
                <c:formatCode>General</c:formatCode>
                <c:ptCount val="24"/>
                <c:pt idx="0">
                  <c:v>61</c:v>
                </c:pt>
                <c:pt idx="1">
                  <c:v>56</c:v>
                </c:pt>
                <c:pt idx="2">
                  <c:v>51</c:v>
                </c:pt>
                <c:pt idx="3">
                  <c:v>45</c:v>
                </c:pt>
                <c:pt idx="4">
                  <c:v>41</c:v>
                </c:pt>
                <c:pt idx="5">
                  <c:v>41</c:v>
                </c:pt>
                <c:pt idx="6">
                  <c:v>48</c:v>
                </c:pt>
                <c:pt idx="7">
                  <c:v>61</c:v>
                </c:pt>
                <c:pt idx="8">
                  <c:v>76</c:v>
                </c:pt>
                <c:pt idx="9">
                  <c:v>88</c:v>
                </c:pt>
                <c:pt idx="10">
                  <c:v>96</c:v>
                </c:pt>
                <c:pt idx="11">
                  <c:v>102</c:v>
                </c:pt>
                <c:pt idx="12">
                  <c:v>110</c:v>
                </c:pt>
                <c:pt idx="13">
                  <c:v>113</c:v>
                </c:pt>
                <c:pt idx="14">
                  <c:v>118</c:v>
                </c:pt>
                <c:pt idx="15">
                  <c:v>124</c:v>
                </c:pt>
                <c:pt idx="16">
                  <c:v>132</c:v>
                </c:pt>
                <c:pt idx="17">
                  <c:v>140</c:v>
                </c:pt>
                <c:pt idx="18">
                  <c:v>146</c:v>
                </c:pt>
                <c:pt idx="19">
                  <c:v>152</c:v>
                </c:pt>
                <c:pt idx="20">
                  <c:v>159</c:v>
                </c:pt>
                <c:pt idx="21">
                  <c:v>165</c:v>
                </c:pt>
                <c:pt idx="22">
                  <c:v>168</c:v>
                </c:pt>
                <c:pt idx="23">
                  <c:v>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E87-4E7C-8949-20F82CC53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6730736"/>
        <c:axId val="863528304"/>
      </c:lineChart>
      <c:catAx>
        <c:axId val="8667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3528304"/>
        <c:crosses val="autoZero"/>
        <c:auto val="1"/>
        <c:lblAlgn val="ctr"/>
        <c:lblOffset val="100"/>
        <c:noMultiLvlLbl val="0"/>
      </c:catAx>
      <c:valAx>
        <c:axId val="8635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673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Week1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carDensity!$B$2</c:f>
              <c:strCache>
                <c:ptCount val="1"/>
                <c:pt idx="0">
                  <c:v>day2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carDensity!$B$3:$B$26</c:f>
              <c:numCache>
                <c:formatCode>General</c:formatCode>
                <c:ptCount val="24"/>
                <c:pt idx="0">
                  <c:v>78</c:v>
                </c:pt>
                <c:pt idx="1">
                  <c:v>96</c:v>
                </c:pt>
                <c:pt idx="2">
                  <c:v>97</c:v>
                </c:pt>
                <c:pt idx="3">
                  <c:v>94</c:v>
                </c:pt>
                <c:pt idx="4">
                  <c:v>87</c:v>
                </c:pt>
                <c:pt idx="5">
                  <c:v>84</c:v>
                </c:pt>
                <c:pt idx="6">
                  <c:v>82</c:v>
                </c:pt>
                <c:pt idx="7">
                  <c:v>83</c:v>
                </c:pt>
                <c:pt idx="8">
                  <c:v>85</c:v>
                </c:pt>
                <c:pt idx="9">
                  <c:v>89</c:v>
                </c:pt>
                <c:pt idx="10">
                  <c:v>93</c:v>
                </c:pt>
                <c:pt idx="11">
                  <c:v>98</c:v>
                </c:pt>
                <c:pt idx="12">
                  <c:v>102</c:v>
                </c:pt>
                <c:pt idx="13">
                  <c:v>104</c:v>
                </c:pt>
                <c:pt idx="14">
                  <c:v>107</c:v>
                </c:pt>
                <c:pt idx="15">
                  <c:v>111</c:v>
                </c:pt>
                <c:pt idx="16">
                  <c:v>113</c:v>
                </c:pt>
                <c:pt idx="17">
                  <c:v>116</c:v>
                </c:pt>
                <c:pt idx="18">
                  <c:v>119</c:v>
                </c:pt>
                <c:pt idx="19">
                  <c:v>123</c:v>
                </c:pt>
                <c:pt idx="20">
                  <c:v>127</c:v>
                </c:pt>
                <c:pt idx="21">
                  <c:v>129</c:v>
                </c:pt>
                <c:pt idx="22">
                  <c:v>131</c:v>
                </c:pt>
                <c:pt idx="23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78-47D3-AFFD-E5B739297A7F}"/>
            </c:ext>
          </c:extLst>
        </c:ser>
        <c:ser>
          <c:idx val="1"/>
          <c:order val="1"/>
          <c:tx>
            <c:strRef>
              <c:f>carDensity!$C$2</c:f>
              <c:strCache>
                <c:ptCount val="1"/>
                <c:pt idx="0">
                  <c:v>day3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carDensity!$C$3:$C$26</c:f>
              <c:numCache>
                <c:formatCode>General</c:formatCode>
                <c:ptCount val="24"/>
                <c:pt idx="0">
                  <c:v>75</c:v>
                </c:pt>
                <c:pt idx="1">
                  <c:v>85</c:v>
                </c:pt>
                <c:pt idx="2">
                  <c:v>86</c:v>
                </c:pt>
                <c:pt idx="3">
                  <c:v>85</c:v>
                </c:pt>
                <c:pt idx="4">
                  <c:v>81</c:v>
                </c:pt>
                <c:pt idx="5">
                  <c:v>78</c:v>
                </c:pt>
                <c:pt idx="6">
                  <c:v>75</c:v>
                </c:pt>
                <c:pt idx="7">
                  <c:v>76</c:v>
                </c:pt>
                <c:pt idx="8">
                  <c:v>83</c:v>
                </c:pt>
                <c:pt idx="9">
                  <c:v>90</c:v>
                </c:pt>
                <c:pt idx="10">
                  <c:v>97</c:v>
                </c:pt>
                <c:pt idx="11">
                  <c:v>101</c:v>
                </c:pt>
                <c:pt idx="12">
                  <c:v>104</c:v>
                </c:pt>
                <c:pt idx="13">
                  <c:v>107</c:v>
                </c:pt>
                <c:pt idx="14">
                  <c:v>110</c:v>
                </c:pt>
                <c:pt idx="15">
                  <c:v>114</c:v>
                </c:pt>
                <c:pt idx="16">
                  <c:v>118</c:v>
                </c:pt>
                <c:pt idx="17">
                  <c:v>123</c:v>
                </c:pt>
                <c:pt idx="18">
                  <c:v>128</c:v>
                </c:pt>
                <c:pt idx="19">
                  <c:v>134</c:v>
                </c:pt>
                <c:pt idx="20">
                  <c:v>140</c:v>
                </c:pt>
                <c:pt idx="21">
                  <c:v>143</c:v>
                </c:pt>
                <c:pt idx="22">
                  <c:v>146</c:v>
                </c:pt>
                <c:pt idx="23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78-47D3-AFFD-E5B739297A7F}"/>
            </c:ext>
          </c:extLst>
        </c:ser>
        <c:ser>
          <c:idx val="2"/>
          <c:order val="2"/>
          <c:tx>
            <c:strRef>
              <c:f>carDensity!$D$2</c:f>
              <c:strCache>
                <c:ptCount val="1"/>
                <c:pt idx="0">
                  <c:v>day4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carDensity!$D$3:$D$26</c:f>
              <c:numCache>
                <c:formatCode>General</c:formatCode>
                <c:ptCount val="24"/>
                <c:pt idx="0">
                  <c:v>133</c:v>
                </c:pt>
                <c:pt idx="1">
                  <c:v>151</c:v>
                </c:pt>
                <c:pt idx="2">
                  <c:v>154</c:v>
                </c:pt>
                <c:pt idx="3">
                  <c:v>148</c:v>
                </c:pt>
                <c:pt idx="4">
                  <c:v>136</c:v>
                </c:pt>
                <c:pt idx="5">
                  <c:v>124</c:v>
                </c:pt>
                <c:pt idx="6">
                  <c:v>114</c:v>
                </c:pt>
                <c:pt idx="7">
                  <c:v>110</c:v>
                </c:pt>
                <c:pt idx="8">
                  <c:v>105</c:v>
                </c:pt>
                <c:pt idx="9">
                  <c:v>104</c:v>
                </c:pt>
                <c:pt idx="10">
                  <c:v>105</c:v>
                </c:pt>
                <c:pt idx="11">
                  <c:v>105</c:v>
                </c:pt>
                <c:pt idx="12">
                  <c:v>107</c:v>
                </c:pt>
                <c:pt idx="13">
                  <c:v>109</c:v>
                </c:pt>
                <c:pt idx="14">
                  <c:v>112</c:v>
                </c:pt>
                <c:pt idx="15">
                  <c:v>115</c:v>
                </c:pt>
                <c:pt idx="16">
                  <c:v>119</c:v>
                </c:pt>
                <c:pt idx="17">
                  <c:v>124</c:v>
                </c:pt>
                <c:pt idx="18">
                  <c:v>127</c:v>
                </c:pt>
                <c:pt idx="19">
                  <c:v>131</c:v>
                </c:pt>
                <c:pt idx="20">
                  <c:v>135</c:v>
                </c:pt>
                <c:pt idx="21">
                  <c:v>139</c:v>
                </c:pt>
                <c:pt idx="22">
                  <c:v>142</c:v>
                </c:pt>
                <c:pt idx="23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78-47D3-AFFD-E5B739297A7F}"/>
            </c:ext>
          </c:extLst>
        </c:ser>
        <c:ser>
          <c:idx val="3"/>
          <c:order val="3"/>
          <c:tx>
            <c:strRef>
              <c:f>carDensity!$E$2</c:f>
              <c:strCache>
                <c:ptCount val="1"/>
                <c:pt idx="0">
                  <c:v>day5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carDensity!$E$3:$E$26</c:f>
              <c:numCache>
                <c:formatCode>General</c:formatCode>
                <c:ptCount val="24"/>
                <c:pt idx="0">
                  <c:v>148</c:v>
                </c:pt>
                <c:pt idx="1">
                  <c:v>176</c:v>
                </c:pt>
                <c:pt idx="2">
                  <c:v>179</c:v>
                </c:pt>
                <c:pt idx="3">
                  <c:v>173</c:v>
                </c:pt>
                <c:pt idx="4">
                  <c:v>159</c:v>
                </c:pt>
                <c:pt idx="5">
                  <c:v>146</c:v>
                </c:pt>
                <c:pt idx="6">
                  <c:v>133</c:v>
                </c:pt>
                <c:pt idx="7">
                  <c:v>124</c:v>
                </c:pt>
                <c:pt idx="8">
                  <c:v>119</c:v>
                </c:pt>
                <c:pt idx="9">
                  <c:v>116</c:v>
                </c:pt>
                <c:pt idx="10">
                  <c:v>116</c:v>
                </c:pt>
                <c:pt idx="11">
                  <c:v>117</c:v>
                </c:pt>
                <c:pt idx="12">
                  <c:v>119</c:v>
                </c:pt>
                <c:pt idx="13">
                  <c:v>120</c:v>
                </c:pt>
                <c:pt idx="14">
                  <c:v>122</c:v>
                </c:pt>
                <c:pt idx="15">
                  <c:v>124</c:v>
                </c:pt>
                <c:pt idx="16">
                  <c:v>126</c:v>
                </c:pt>
                <c:pt idx="17">
                  <c:v>127</c:v>
                </c:pt>
                <c:pt idx="18">
                  <c:v>128</c:v>
                </c:pt>
                <c:pt idx="19">
                  <c:v>130</c:v>
                </c:pt>
                <c:pt idx="20">
                  <c:v>132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78-47D3-AFFD-E5B739297A7F}"/>
            </c:ext>
          </c:extLst>
        </c:ser>
        <c:ser>
          <c:idx val="4"/>
          <c:order val="4"/>
          <c:tx>
            <c:strRef>
              <c:f>carDensity!$F$2</c:f>
              <c:strCache>
                <c:ptCount val="1"/>
                <c:pt idx="0">
                  <c:v>day6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carDensity!$F$3:$F$26</c:f>
              <c:numCache>
                <c:formatCode>General</c:formatCode>
                <c:ptCount val="24"/>
                <c:pt idx="0">
                  <c:v>148</c:v>
                </c:pt>
                <c:pt idx="1">
                  <c:v>177</c:v>
                </c:pt>
                <c:pt idx="2">
                  <c:v>178</c:v>
                </c:pt>
                <c:pt idx="3">
                  <c:v>172</c:v>
                </c:pt>
                <c:pt idx="4">
                  <c:v>159</c:v>
                </c:pt>
                <c:pt idx="5">
                  <c:v>145</c:v>
                </c:pt>
                <c:pt idx="6">
                  <c:v>133</c:v>
                </c:pt>
                <c:pt idx="7">
                  <c:v>125</c:v>
                </c:pt>
                <c:pt idx="8">
                  <c:v>120</c:v>
                </c:pt>
                <c:pt idx="9">
                  <c:v>117</c:v>
                </c:pt>
                <c:pt idx="10">
                  <c:v>116</c:v>
                </c:pt>
                <c:pt idx="11">
                  <c:v>117</c:v>
                </c:pt>
                <c:pt idx="12">
                  <c:v>120</c:v>
                </c:pt>
                <c:pt idx="13">
                  <c:v>120</c:v>
                </c:pt>
                <c:pt idx="14">
                  <c:v>122</c:v>
                </c:pt>
                <c:pt idx="15">
                  <c:v>124</c:v>
                </c:pt>
                <c:pt idx="16">
                  <c:v>127</c:v>
                </c:pt>
                <c:pt idx="17">
                  <c:v>127</c:v>
                </c:pt>
                <c:pt idx="18">
                  <c:v>128</c:v>
                </c:pt>
                <c:pt idx="19">
                  <c:v>131</c:v>
                </c:pt>
                <c:pt idx="20">
                  <c:v>132</c:v>
                </c:pt>
                <c:pt idx="21">
                  <c:v>133</c:v>
                </c:pt>
                <c:pt idx="22">
                  <c:v>134</c:v>
                </c:pt>
                <c:pt idx="2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78-47D3-AFFD-E5B739297A7F}"/>
            </c:ext>
          </c:extLst>
        </c:ser>
        <c:ser>
          <c:idx val="5"/>
          <c:order val="5"/>
          <c:tx>
            <c:strRef>
              <c:f>carDensity!$G$2</c:f>
              <c:strCache>
                <c:ptCount val="1"/>
                <c:pt idx="0">
                  <c:v>day7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carDensity!$G$3:$G$26</c:f>
              <c:numCache>
                <c:formatCode>General</c:formatCode>
                <c:ptCount val="24"/>
                <c:pt idx="0">
                  <c:v>61</c:v>
                </c:pt>
                <c:pt idx="1">
                  <c:v>69</c:v>
                </c:pt>
                <c:pt idx="2">
                  <c:v>69</c:v>
                </c:pt>
                <c:pt idx="3">
                  <c:v>64</c:v>
                </c:pt>
                <c:pt idx="4">
                  <c:v>58</c:v>
                </c:pt>
                <c:pt idx="5">
                  <c:v>55</c:v>
                </c:pt>
                <c:pt idx="6">
                  <c:v>58</c:v>
                </c:pt>
                <c:pt idx="7">
                  <c:v>66</c:v>
                </c:pt>
                <c:pt idx="8">
                  <c:v>75</c:v>
                </c:pt>
                <c:pt idx="9">
                  <c:v>84</c:v>
                </c:pt>
                <c:pt idx="10">
                  <c:v>94</c:v>
                </c:pt>
                <c:pt idx="11">
                  <c:v>103</c:v>
                </c:pt>
                <c:pt idx="12">
                  <c:v>110</c:v>
                </c:pt>
                <c:pt idx="13">
                  <c:v>115</c:v>
                </c:pt>
                <c:pt idx="14">
                  <c:v>119</c:v>
                </c:pt>
                <c:pt idx="15">
                  <c:v>124</c:v>
                </c:pt>
                <c:pt idx="16">
                  <c:v>129</c:v>
                </c:pt>
                <c:pt idx="17">
                  <c:v>134</c:v>
                </c:pt>
                <c:pt idx="18">
                  <c:v>141</c:v>
                </c:pt>
                <c:pt idx="19">
                  <c:v>147</c:v>
                </c:pt>
                <c:pt idx="20">
                  <c:v>151</c:v>
                </c:pt>
                <c:pt idx="21">
                  <c:v>155</c:v>
                </c:pt>
                <c:pt idx="22">
                  <c:v>155</c:v>
                </c:pt>
                <c:pt idx="23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78-47D3-AFFD-E5B739297A7F}"/>
            </c:ext>
          </c:extLst>
        </c:ser>
        <c:ser>
          <c:idx val="6"/>
          <c:order val="6"/>
          <c:tx>
            <c:strRef>
              <c:f>carDensity!$H$2</c:f>
              <c:strCache>
                <c:ptCount val="1"/>
                <c:pt idx="0">
                  <c:v>day8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carDensity!$H$3:$H$26</c:f>
              <c:numCache>
                <c:formatCode>General</c:formatCode>
                <c:ptCount val="24"/>
                <c:pt idx="0">
                  <c:v>70</c:v>
                </c:pt>
                <c:pt idx="1">
                  <c:v>81</c:v>
                </c:pt>
                <c:pt idx="2">
                  <c:v>73</c:v>
                </c:pt>
                <c:pt idx="3">
                  <c:v>62</c:v>
                </c:pt>
                <c:pt idx="4">
                  <c:v>56</c:v>
                </c:pt>
                <c:pt idx="5">
                  <c:v>55</c:v>
                </c:pt>
                <c:pt idx="6">
                  <c:v>60</c:v>
                </c:pt>
                <c:pt idx="7">
                  <c:v>70</c:v>
                </c:pt>
                <c:pt idx="8">
                  <c:v>81</c:v>
                </c:pt>
                <c:pt idx="9">
                  <c:v>93</c:v>
                </c:pt>
                <c:pt idx="10">
                  <c:v>105</c:v>
                </c:pt>
                <c:pt idx="11">
                  <c:v>112</c:v>
                </c:pt>
                <c:pt idx="12">
                  <c:v>117</c:v>
                </c:pt>
                <c:pt idx="13">
                  <c:v>121</c:v>
                </c:pt>
                <c:pt idx="14">
                  <c:v>126</c:v>
                </c:pt>
                <c:pt idx="15">
                  <c:v>133</c:v>
                </c:pt>
                <c:pt idx="16">
                  <c:v>139</c:v>
                </c:pt>
                <c:pt idx="17">
                  <c:v>146</c:v>
                </c:pt>
                <c:pt idx="18">
                  <c:v>152</c:v>
                </c:pt>
                <c:pt idx="19">
                  <c:v>156</c:v>
                </c:pt>
                <c:pt idx="20">
                  <c:v>161</c:v>
                </c:pt>
                <c:pt idx="21">
                  <c:v>167</c:v>
                </c:pt>
                <c:pt idx="22">
                  <c:v>172</c:v>
                </c:pt>
                <c:pt idx="23">
                  <c:v>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B78-47D3-AFFD-E5B73929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8405344"/>
        <c:axId val="808410336"/>
      </c:lineChart>
      <c:catAx>
        <c:axId val="80840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8410336"/>
        <c:crosses val="autoZero"/>
        <c:auto val="1"/>
        <c:lblAlgn val="ctr"/>
        <c:lblOffset val="100"/>
        <c:noMultiLvlLbl val="0"/>
      </c:catAx>
      <c:valAx>
        <c:axId val="8084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840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600" dirty="0"/>
              <a:t>Flexibility</a:t>
            </a:r>
            <a:r>
              <a:rPr lang="en-US" altLang="zh-TW" sz="3600" baseline="0" dirty="0"/>
              <a:t> </a:t>
            </a:r>
            <a:r>
              <a:rPr lang="en-US" altLang="zh-TW" sz="3600" baseline="0" dirty="0" smtClean="0"/>
              <a:t>-- </a:t>
            </a:r>
            <a:r>
              <a:rPr lang="en-US" altLang="zh-TW" sz="3600" baseline="0" dirty="0"/>
              <a:t>Feasibility</a:t>
            </a:r>
            <a:endParaRPr lang="zh-TW" altLang="en-US" sz="3600" dirty="0"/>
          </a:p>
        </c:rich>
      </c:tx>
      <c:layout>
        <c:manualLayout>
          <c:xMode val="edge"/>
          <c:yMode val="edge"/>
          <c:x val="0.3557374507874016"/>
          <c:y val="5.888836216408158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4800360892388456E-2"/>
          <c:y val="0.11691114760514355"/>
          <c:w val="0.87134547244094485"/>
          <c:h val="0.75073029469669983"/>
        </c:manualLayout>
      </c:layout>
      <c:surface3DChart>
        <c:wireframe val="0"/>
        <c:ser>
          <c:idx val="0"/>
          <c:order val="0"/>
          <c:tx>
            <c:strRef>
              <c:f>FLexibility!$A$2</c:f>
              <c:strCache>
                <c:ptCount val="1"/>
                <c:pt idx="0">
                  <c:v>1.1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FLexibility!$B$1:$U$1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2.4</c:v>
                </c:pt>
                <c:pt idx="14">
                  <c:v>2.5</c:v>
                </c:pt>
                <c:pt idx="15">
                  <c:v>2.6</c:v>
                </c:pt>
                <c:pt idx="16">
                  <c:v>2.7</c:v>
                </c:pt>
                <c:pt idx="17">
                  <c:v>2.8</c:v>
                </c:pt>
                <c:pt idx="18">
                  <c:v>2.9</c:v>
                </c:pt>
                <c:pt idx="19">
                  <c:v>3</c:v>
                </c:pt>
              </c:numCache>
            </c:numRef>
          </c:cat>
          <c:val>
            <c:numRef>
              <c:f>FLexibility!$B$2:$U$2</c:f>
              <c:numCache>
                <c:formatCode>General</c:formatCode>
                <c:ptCount val="20"/>
                <c:pt idx="0">
                  <c:v>62.086187300282198</c:v>
                </c:pt>
                <c:pt idx="1">
                  <c:v>64.241781196483899</c:v>
                </c:pt>
                <c:pt idx="2">
                  <c:v>65.791362836930006</c:v>
                </c:pt>
                <c:pt idx="3">
                  <c:v>67.036606798462302</c:v>
                </c:pt>
                <c:pt idx="4">
                  <c:v>67.991146152368799</c:v>
                </c:pt>
                <c:pt idx="5">
                  <c:v>68.868960605494607</c:v>
                </c:pt>
                <c:pt idx="6">
                  <c:v>69.408761374074999</c:v>
                </c:pt>
                <c:pt idx="7">
                  <c:v>69.962063924606397</c:v>
                </c:pt>
                <c:pt idx="8">
                  <c:v>70.4985457878266</c:v>
                </c:pt>
                <c:pt idx="9">
                  <c:v>70.880493398944097</c:v>
                </c:pt>
                <c:pt idx="10">
                  <c:v>71.234156696293695</c:v>
                </c:pt>
                <c:pt idx="11">
                  <c:v>71.842602717294298</c:v>
                </c:pt>
                <c:pt idx="12">
                  <c:v>72.072595767627803</c:v>
                </c:pt>
                <c:pt idx="13">
                  <c:v>72.532718165074797</c:v>
                </c:pt>
                <c:pt idx="14">
                  <c:v>72.630744142633503</c:v>
                </c:pt>
                <c:pt idx="15">
                  <c:v>72.800006410431806</c:v>
                </c:pt>
                <c:pt idx="16">
                  <c:v>73.048594784184402</c:v>
                </c:pt>
                <c:pt idx="17">
                  <c:v>73.267159692529503</c:v>
                </c:pt>
                <c:pt idx="18">
                  <c:v>73.393192752323998</c:v>
                </c:pt>
                <c:pt idx="19">
                  <c:v>73.386034824352393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0-426C-9220-D86A80630EE3}"/>
            </c:ext>
          </c:extLst>
        </c:ser>
        <c:ser>
          <c:idx val="1"/>
          <c:order val="1"/>
          <c:tx>
            <c:strRef>
              <c:f>FLexibility!$A$3</c:f>
              <c:strCache>
                <c:ptCount val="1"/>
                <c:pt idx="0">
                  <c:v>1.2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FLexibility!$B$1:$U$1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2.4</c:v>
                </c:pt>
                <c:pt idx="14">
                  <c:v>2.5</c:v>
                </c:pt>
                <c:pt idx="15">
                  <c:v>2.6</c:v>
                </c:pt>
                <c:pt idx="16">
                  <c:v>2.7</c:v>
                </c:pt>
                <c:pt idx="17">
                  <c:v>2.8</c:v>
                </c:pt>
                <c:pt idx="18">
                  <c:v>2.9</c:v>
                </c:pt>
                <c:pt idx="19">
                  <c:v>3</c:v>
                </c:pt>
              </c:numCache>
            </c:numRef>
          </c:cat>
          <c:val>
            <c:numRef>
              <c:f>FLexibility!$B$3:$U$3</c:f>
              <c:numCache>
                <c:formatCode>General</c:formatCode>
                <c:ptCount val="20"/>
                <c:pt idx="0">
                  <c:v>72.411065361431099</c:v>
                </c:pt>
                <c:pt idx="1">
                  <c:v>73.977361864078304</c:v>
                </c:pt>
                <c:pt idx="2">
                  <c:v>74.960544162743403</c:v>
                </c:pt>
                <c:pt idx="3">
                  <c:v>75.914269037546802</c:v>
                </c:pt>
                <c:pt idx="4">
                  <c:v>76.503501353074398</c:v>
                </c:pt>
                <c:pt idx="5">
                  <c:v>77.2342308373413</c:v>
                </c:pt>
                <c:pt idx="6">
                  <c:v>77.818112569246907</c:v>
                </c:pt>
                <c:pt idx="7">
                  <c:v>78.249860489321705</c:v>
                </c:pt>
                <c:pt idx="8">
                  <c:v>78.698412195270507</c:v>
                </c:pt>
                <c:pt idx="9">
                  <c:v>79.051510938850598</c:v>
                </c:pt>
                <c:pt idx="10">
                  <c:v>79.445583363295498</c:v>
                </c:pt>
                <c:pt idx="11">
                  <c:v>80.044715972287094</c:v>
                </c:pt>
                <c:pt idx="12">
                  <c:v>80.279278545390895</c:v>
                </c:pt>
                <c:pt idx="13">
                  <c:v>80.447264911845906</c:v>
                </c:pt>
                <c:pt idx="14">
                  <c:v>80.624440417822299</c:v>
                </c:pt>
                <c:pt idx="15">
                  <c:v>80.778917054806598</c:v>
                </c:pt>
                <c:pt idx="16">
                  <c:v>80.955226726611599</c:v>
                </c:pt>
                <c:pt idx="17">
                  <c:v>81.0504478742033</c:v>
                </c:pt>
                <c:pt idx="18">
                  <c:v>81.224922206701294</c:v>
                </c:pt>
                <c:pt idx="19">
                  <c:v>81.2448881367486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0-426C-9220-D86A80630EE3}"/>
            </c:ext>
          </c:extLst>
        </c:ser>
        <c:ser>
          <c:idx val="2"/>
          <c:order val="2"/>
          <c:tx>
            <c:strRef>
              <c:f>FLexibility!$A$4</c:f>
              <c:strCache>
                <c:ptCount val="1"/>
                <c:pt idx="0">
                  <c:v>1.3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FLexibility!$B$1:$U$1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2.4</c:v>
                </c:pt>
                <c:pt idx="14">
                  <c:v>2.5</c:v>
                </c:pt>
                <c:pt idx="15">
                  <c:v>2.6</c:v>
                </c:pt>
                <c:pt idx="16">
                  <c:v>2.7</c:v>
                </c:pt>
                <c:pt idx="17">
                  <c:v>2.8</c:v>
                </c:pt>
                <c:pt idx="18">
                  <c:v>2.9</c:v>
                </c:pt>
                <c:pt idx="19">
                  <c:v>3</c:v>
                </c:pt>
              </c:numCache>
            </c:numRef>
          </c:cat>
          <c:val>
            <c:numRef>
              <c:f>FLexibility!$B$4:$U$4</c:f>
              <c:numCache>
                <c:formatCode>General</c:formatCode>
                <c:ptCount val="20"/>
                <c:pt idx="0">
                  <c:v>77.958494108221302</c:v>
                </c:pt>
                <c:pt idx="1">
                  <c:v>79.211440541532497</c:v>
                </c:pt>
                <c:pt idx="2">
                  <c:v>80.209167637302201</c:v>
                </c:pt>
                <c:pt idx="3">
                  <c:v>81.0041330494943</c:v>
                </c:pt>
                <c:pt idx="4">
                  <c:v>81.5464691786663</c:v>
                </c:pt>
                <c:pt idx="5">
                  <c:v>82.2860307883888</c:v>
                </c:pt>
                <c:pt idx="6">
                  <c:v>82.614435714741404</c:v>
                </c:pt>
                <c:pt idx="7">
                  <c:v>83.013916952037505</c:v>
                </c:pt>
                <c:pt idx="8">
                  <c:v>83.392790054907195</c:v>
                </c:pt>
                <c:pt idx="9">
                  <c:v>83.657056678449905</c:v>
                </c:pt>
                <c:pt idx="10">
                  <c:v>83.999737744785094</c:v>
                </c:pt>
                <c:pt idx="11">
                  <c:v>84.702300082330694</c:v>
                </c:pt>
                <c:pt idx="12">
                  <c:v>84.908276506365695</c:v>
                </c:pt>
                <c:pt idx="13">
                  <c:v>85.045190029884097</c:v>
                </c:pt>
                <c:pt idx="14">
                  <c:v>85.204489073201998</c:v>
                </c:pt>
                <c:pt idx="15">
                  <c:v>85.213270253217203</c:v>
                </c:pt>
                <c:pt idx="16">
                  <c:v>85.361842333832897</c:v>
                </c:pt>
                <c:pt idx="17">
                  <c:v>85.529531352364799</c:v>
                </c:pt>
                <c:pt idx="18">
                  <c:v>85.536749114969595</c:v>
                </c:pt>
                <c:pt idx="19">
                  <c:v>85.565305930000704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00-426C-9220-D86A80630EE3}"/>
            </c:ext>
          </c:extLst>
        </c:ser>
        <c:ser>
          <c:idx val="3"/>
          <c:order val="3"/>
          <c:tx>
            <c:strRef>
              <c:f>FLexibility!$A$5</c:f>
              <c:strCache>
                <c:ptCount val="1"/>
                <c:pt idx="0">
                  <c:v>1.4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FLexibility!$B$1:$U$1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2.4</c:v>
                </c:pt>
                <c:pt idx="14">
                  <c:v>2.5</c:v>
                </c:pt>
                <c:pt idx="15">
                  <c:v>2.6</c:v>
                </c:pt>
                <c:pt idx="16">
                  <c:v>2.7</c:v>
                </c:pt>
                <c:pt idx="17">
                  <c:v>2.8</c:v>
                </c:pt>
                <c:pt idx="18">
                  <c:v>2.9</c:v>
                </c:pt>
                <c:pt idx="19">
                  <c:v>3</c:v>
                </c:pt>
              </c:numCache>
            </c:numRef>
          </c:cat>
          <c:val>
            <c:numRef>
              <c:f>FLexibility!$B$5:$U$5</c:f>
              <c:numCache>
                <c:formatCode>General</c:formatCode>
                <c:ptCount val="20"/>
                <c:pt idx="0">
                  <c:v>81.639581008827406</c:v>
                </c:pt>
                <c:pt idx="1">
                  <c:v>82.697704265632794</c:v>
                </c:pt>
                <c:pt idx="2">
                  <c:v>83.451153960527407</c:v>
                </c:pt>
                <c:pt idx="3">
                  <c:v>84.241004804624197</c:v>
                </c:pt>
                <c:pt idx="4">
                  <c:v>84.800283462927794</c:v>
                </c:pt>
                <c:pt idx="5">
                  <c:v>85.325713012071105</c:v>
                </c:pt>
                <c:pt idx="6">
                  <c:v>85.686144266230201</c:v>
                </c:pt>
                <c:pt idx="7">
                  <c:v>86.183324366423605</c:v>
                </c:pt>
                <c:pt idx="8">
                  <c:v>86.468011764316401</c:v>
                </c:pt>
                <c:pt idx="9">
                  <c:v>86.638591127980405</c:v>
                </c:pt>
                <c:pt idx="10">
                  <c:v>87.002586610464206</c:v>
                </c:pt>
                <c:pt idx="11">
                  <c:v>87.650452055360404</c:v>
                </c:pt>
                <c:pt idx="12">
                  <c:v>87.797621854683399</c:v>
                </c:pt>
                <c:pt idx="13">
                  <c:v>87.844187874531997</c:v>
                </c:pt>
                <c:pt idx="14">
                  <c:v>88.009358912913797</c:v>
                </c:pt>
                <c:pt idx="15">
                  <c:v>88.200783272155903</c:v>
                </c:pt>
                <c:pt idx="16">
                  <c:v>88.208379321836503</c:v>
                </c:pt>
                <c:pt idx="17">
                  <c:v>88.274959826273104</c:v>
                </c:pt>
                <c:pt idx="18">
                  <c:v>88.362030749599796</c:v>
                </c:pt>
                <c:pt idx="19">
                  <c:v>88.441558533953099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00-426C-9220-D86A80630EE3}"/>
            </c:ext>
          </c:extLst>
        </c:ser>
        <c:ser>
          <c:idx val="4"/>
          <c:order val="4"/>
          <c:tx>
            <c:strRef>
              <c:f>FLexibility!$A$6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FLexibility!$B$1:$U$1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2.4</c:v>
                </c:pt>
                <c:pt idx="14">
                  <c:v>2.5</c:v>
                </c:pt>
                <c:pt idx="15">
                  <c:v>2.6</c:v>
                </c:pt>
                <c:pt idx="16">
                  <c:v>2.7</c:v>
                </c:pt>
                <c:pt idx="17">
                  <c:v>2.8</c:v>
                </c:pt>
                <c:pt idx="18">
                  <c:v>2.9</c:v>
                </c:pt>
                <c:pt idx="19">
                  <c:v>3</c:v>
                </c:pt>
              </c:numCache>
            </c:numRef>
          </c:cat>
          <c:val>
            <c:numRef>
              <c:f>FLexibility!$B$6:$U$6</c:f>
              <c:numCache>
                <c:formatCode>General</c:formatCode>
                <c:ptCount val="20"/>
                <c:pt idx="0">
                  <c:v>84.196414918625095</c:v>
                </c:pt>
                <c:pt idx="1">
                  <c:v>85.242130828415696</c:v>
                </c:pt>
                <c:pt idx="2">
                  <c:v>85.898800284624201</c:v>
                </c:pt>
                <c:pt idx="3">
                  <c:v>86.724754682512398</c:v>
                </c:pt>
                <c:pt idx="4">
                  <c:v>87.206209373202896</c:v>
                </c:pt>
                <c:pt idx="5">
                  <c:v>87.742454141929599</c:v>
                </c:pt>
                <c:pt idx="6">
                  <c:v>88.021912109155494</c:v>
                </c:pt>
                <c:pt idx="7">
                  <c:v>88.404762789412601</c:v>
                </c:pt>
                <c:pt idx="8">
                  <c:v>88.712999613694194</c:v>
                </c:pt>
                <c:pt idx="9">
                  <c:v>88.891239436193203</c:v>
                </c:pt>
                <c:pt idx="10">
                  <c:v>89.249612354126199</c:v>
                </c:pt>
                <c:pt idx="11">
                  <c:v>89.694868705294695</c:v>
                </c:pt>
                <c:pt idx="12">
                  <c:v>89.862565818343299</c:v>
                </c:pt>
                <c:pt idx="13">
                  <c:v>89.9795924526601</c:v>
                </c:pt>
                <c:pt idx="14">
                  <c:v>90.052581620883998</c:v>
                </c:pt>
                <c:pt idx="15">
                  <c:v>90.176439248363096</c:v>
                </c:pt>
                <c:pt idx="16">
                  <c:v>90.243196706566096</c:v>
                </c:pt>
                <c:pt idx="17">
                  <c:v>90.285741319156998</c:v>
                </c:pt>
                <c:pt idx="18">
                  <c:v>90.317770176130296</c:v>
                </c:pt>
                <c:pt idx="19">
                  <c:v>90.411694886704396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00-426C-9220-D86A80630EE3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977833920"/>
        <c:axId val="977831840"/>
        <c:axId val="924614240"/>
      </c:surface3DChart>
      <c:catAx>
        <c:axId val="97783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/>
                  <a:t>Request Flexibility</a:t>
                </a:r>
                <a:endParaRPr lang="zh-TW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77831840"/>
        <c:crosses val="autoZero"/>
        <c:auto val="1"/>
        <c:lblAlgn val="ctr"/>
        <c:lblOffset val="100"/>
        <c:noMultiLvlLbl val="0"/>
      </c:catAx>
      <c:valAx>
        <c:axId val="977831840"/>
        <c:scaling>
          <c:orientation val="minMax"/>
          <c:max val="9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/>
                  <a:t>Feasible Request(%)</a:t>
                </a:r>
                <a:endParaRPr lang="zh-TW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77833920"/>
        <c:crosses val="autoZero"/>
        <c:crossBetween val="midCat"/>
        <c:majorUnit val="5"/>
      </c:valAx>
      <c:serAx>
        <c:axId val="924614240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/>
                  <a:t>Car Flexibility</a:t>
                </a:r>
                <a:endParaRPr lang="zh-TW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77831840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200"/>
              <a:t>Day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801178989393356"/>
          <c:y val="0.15330167340676823"/>
          <c:w val="0.76611142572667634"/>
          <c:h val="0.55446496741904561"/>
        </c:manualLayout>
      </c:layout>
      <c:lineChart>
        <c:grouping val="standard"/>
        <c:varyColors val="0"/>
        <c:ser>
          <c:idx val="0"/>
          <c:order val="0"/>
          <c:tx>
            <c:strRef>
              <c:f>'Feasibility&amp;Transfer'!$A$2</c:f>
              <c:strCache>
                <c:ptCount val="1"/>
                <c:pt idx="0">
                  <c:v>Feasible Request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'Feasibility&amp;Transfer'!$A$3:$A$98</c:f>
              <c:numCache>
                <c:formatCode>General</c:formatCode>
                <c:ptCount val="96"/>
                <c:pt idx="0">
                  <c:v>13</c:v>
                </c:pt>
                <c:pt idx="1">
                  <c:v>30</c:v>
                </c:pt>
                <c:pt idx="2">
                  <c:v>44</c:v>
                </c:pt>
                <c:pt idx="3">
                  <c:v>35</c:v>
                </c:pt>
                <c:pt idx="4">
                  <c:v>19</c:v>
                </c:pt>
                <c:pt idx="5">
                  <c:v>18</c:v>
                </c:pt>
                <c:pt idx="6">
                  <c:v>26</c:v>
                </c:pt>
                <c:pt idx="7">
                  <c:v>15</c:v>
                </c:pt>
                <c:pt idx="8">
                  <c:v>21</c:v>
                </c:pt>
                <c:pt idx="9">
                  <c:v>20</c:v>
                </c:pt>
                <c:pt idx="10">
                  <c:v>22</c:v>
                </c:pt>
                <c:pt idx="11">
                  <c:v>20</c:v>
                </c:pt>
                <c:pt idx="12">
                  <c:v>17</c:v>
                </c:pt>
                <c:pt idx="13">
                  <c:v>11</c:v>
                </c:pt>
                <c:pt idx="14">
                  <c:v>8</c:v>
                </c:pt>
                <c:pt idx="15">
                  <c:v>10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15</c:v>
                </c:pt>
                <c:pt idx="20">
                  <c:v>9</c:v>
                </c:pt>
                <c:pt idx="21">
                  <c:v>7</c:v>
                </c:pt>
                <c:pt idx="22">
                  <c:v>6</c:v>
                </c:pt>
                <c:pt idx="23">
                  <c:v>11</c:v>
                </c:pt>
                <c:pt idx="24">
                  <c:v>7</c:v>
                </c:pt>
                <c:pt idx="25">
                  <c:v>10</c:v>
                </c:pt>
                <c:pt idx="26">
                  <c:v>11</c:v>
                </c:pt>
                <c:pt idx="27">
                  <c:v>21</c:v>
                </c:pt>
                <c:pt idx="28">
                  <c:v>26</c:v>
                </c:pt>
                <c:pt idx="29">
                  <c:v>38</c:v>
                </c:pt>
                <c:pt idx="30">
                  <c:v>41</c:v>
                </c:pt>
                <c:pt idx="31">
                  <c:v>39</c:v>
                </c:pt>
                <c:pt idx="32">
                  <c:v>50</c:v>
                </c:pt>
                <c:pt idx="33">
                  <c:v>65</c:v>
                </c:pt>
                <c:pt idx="34">
                  <c:v>74</c:v>
                </c:pt>
                <c:pt idx="35">
                  <c:v>82</c:v>
                </c:pt>
                <c:pt idx="36">
                  <c:v>66</c:v>
                </c:pt>
                <c:pt idx="37">
                  <c:v>91</c:v>
                </c:pt>
                <c:pt idx="38">
                  <c:v>86</c:v>
                </c:pt>
                <c:pt idx="39">
                  <c:v>107</c:v>
                </c:pt>
                <c:pt idx="40">
                  <c:v>89</c:v>
                </c:pt>
                <c:pt idx="41">
                  <c:v>72</c:v>
                </c:pt>
                <c:pt idx="42">
                  <c:v>66</c:v>
                </c:pt>
                <c:pt idx="43">
                  <c:v>74</c:v>
                </c:pt>
                <c:pt idx="44">
                  <c:v>54</c:v>
                </c:pt>
                <c:pt idx="45">
                  <c:v>73</c:v>
                </c:pt>
                <c:pt idx="46">
                  <c:v>81</c:v>
                </c:pt>
                <c:pt idx="47">
                  <c:v>86</c:v>
                </c:pt>
                <c:pt idx="48">
                  <c:v>64</c:v>
                </c:pt>
                <c:pt idx="49">
                  <c:v>77</c:v>
                </c:pt>
                <c:pt idx="50">
                  <c:v>84</c:v>
                </c:pt>
                <c:pt idx="51">
                  <c:v>95</c:v>
                </c:pt>
                <c:pt idx="52">
                  <c:v>83</c:v>
                </c:pt>
                <c:pt idx="53">
                  <c:v>73</c:v>
                </c:pt>
                <c:pt idx="54">
                  <c:v>69</c:v>
                </c:pt>
                <c:pt idx="55">
                  <c:v>81</c:v>
                </c:pt>
                <c:pt idx="56">
                  <c:v>97</c:v>
                </c:pt>
                <c:pt idx="57">
                  <c:v>64</c:v>
                </c:pt>
                <c:pt idx="58">
                  <c:v>88</c:v>
                </c:pt>
                <c:pt idx="59">
                  <c:v>87</c:v>
                </c:pt>
                <c:pt idx="60">
                  <c:v>88</c:v>
                </c:pt>
                <c:pt idx="61">
                  <c:v>89</c:v>
                </c:pt>
                <c:pt idx="62">
                  <c:v>89</c:v>
                </c:pt>
                <c:pt idx="63">
                  <c:v>85</c:v>
                </c:pt>
                <c:pt idx="64">
                  <c:v>107</c:v>
                </c:pt>
                <c:pt idx="65">
                  <c:v>103</c:v>
                </c:pt>
                <c:pt idx="66">
                  <c:v>102</c:v>
                </c:pt>
                <c:pt idx="67">
                  <c:v>116</c:v>
                </c:pt>
                <c:pt idx="68">
                  <c:v>113</c:v>
                </c:pt>
                <c:pt idx="69">
                  <c:v>140</c:v>
                </c:pt>
                <c:pt idx="70">
                  <c:v>110</c:v>
                </c:pt>
                <c:pt idx="71">
                  <c:v>145</c:v>
                </c:pt>
                <c:pt idx="72">
                  <c:v>152</c:v>
                </c:pt>
                <c:pt idx="73">
                  <c:v>163</c:v>
                </c:pt>
                <c:pt idx="74">
                  <c:v>168</c:v>
                </c:pt>
                <c:pt idx="75">
                  <c:v>204</c:v>
                </c:pt>
                <c:pt idx="76">
                  <c:v>165</c:v>
                </c:pt>
                <c:pt idx="77">
                  <c:v>197</c:v>
                </c:pt>
                <c:pt idx="78">
                  <c:v>182</c:v>
                </c:pt>
                <c:pt idx="79">
                  <c:v>183</c:v>
                </c:pt>
                <c:pt idx="80">
                  <c:v>177</c:v>
                </c:pt>
                <c:pt idx="81">
                  <c:v>184</c:v>
                </c:pt>
                <c:pt idx="82">
                  <c:v>172</c:v>
                </c:pt>
                <c:pt idx="83">
                  <c:v>143</c:v>
                </c:pt>
                <c:pt idx="84">
                  <c:v>125</c:v>
                </c:pt>
                <c:pt idx="85">
                  <c:v>125</c:v>
                </c:pt>
                <c:pt idx="86">
                  <c:v>127</c:v>
                </c:pt>
                <c:pt idx="87">
                  <c:v>120</c:v>
                </c:pt>
                <c:pt idx="88">
                  <c:v>117</c:v>
                </c:pt>
                <c:pt idx="89">
                  <c:v>118</c:v>
                </c:pt>
                <c:pt idx="90">
                  <c:v>112</c:v>
                </c:pt>
                <c:pt idx="91">
                  <c:v>115</c:v>
                </c:pt>
                <c:pt idx="92">
                  <c:v>98</c:v>
                </c:pt>
                <c:pt idx="93">
                  <c:v>98</c:v>
                </c:pt>
                <c:pt idx="94">
                  <c:v>101</c:v>
                </c:pt>
                <c:pt idx="9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A7-45D0-806E-41FF8B8D865F}"/>
            </c:ext>
          </c:extLst>
        </c:ser>
        <c:ser>
          <c:idx val="2"/>
          <c:order val="2"/>
          <c:tx>
            <c:strRef>
              <c:f>'Feasibility&amp;Transfer'!$C$2</c:f>
              <c:strCache>
                <c:ptCount val="1"/>
                <c:pt idx="0">
                  <c:v> Car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'Feasibility&amp;Transfer'!$C$3:$C$98</c:f>
              <c:numCache>
                <c:formatCode>General</c:formatCode>
                <c:ptCount val="96"/>
                <c:pt idx="0">
                  <c:v>31</c:v>
                </c:pt>
                <c:pt idx="1">
                  <c:v>57</c:v>
                </c:pt>
                <c:pt idx="2">
                  <c:v>68</c:v>
                </c:pt>
                <c:pt idx="3">
                  <c:v>75</c:v>
                </c:pt>
                <c:pt idx="4">
                  <c:v>78</c:v>
                </c:pt>
                <c:pt idx="5">
                  <c:v>82</c:v>
                </c:pt>
                <c:pt idx="6">
                  <c:v>85</c:v>
                </c:pt>
                <c:pt idx="7">
                  <c:v>85</c:v>
                </c:pt>
                <c:pt idx="8">
                  <c:v>86</c:v>
                </c:pt>
                <c:pt idx="9">
                  <c:v>86</c:v>
                </c:pt>
                <c:pt idx="10">
                  <c:v>87</c:v>
                </c:pt>
                <c:pt idx="11">
                  <c:v>86</c:v>
                </c:pt>
                <c:pt idx="12">
                  <c:v>87</c:v>
                </c:pt>
                <c:pt idx="13">
                  <c:v>86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82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80</c:v>
                </c:pt>
                <c:pt idx="22">
                  <c:v>79</c:v>
                </c:pt>
                <c:pt idx="23">
                  <c:v>78</c:v>
                </c:pt>
                <c:pt idx="24">
                  <c:v>77</c:v>
                </c:pt>
                <c:pt idx="25">
                  <c:v>76</c:v>
                </c:pt>
                <c:pt idx="26">
                  <c:v>75</c:v>
                </c:pt>
                <c:pt idx="27">
                  <c:v>75</c:v>
                </c:pt>
                <c:pt idx="28">
                  <c:v>74</c:v>
                </c:pt>
                <c:pt idx="29">
                  <c:v>75</c:v>
                </c:pt>
                <c:pt idx="30">
                  <c:v>75</c:v>
                </c:pt>
                <c:pt idx="31">
                  <c:v>76</c:v>
                </c:pt>
                <c:pt idx="32">
                  <c:v>77</c:v>
                </c:pt>
                <c:pt idx="33">
                  <c:v>79</c:v>
                </c:pt>
                <c:pt idx="34">
                  <c:v>81</c:v>
                </c:pt>
                <c:pt idx="35">
                  <c:v>83</c:v>
                </c:pt>
                <c:pt idx="36">
                  <c:v>84</c:v>
                </c:pt>
                <c:pt idx="37">
                  <c:v>86</c:v>
                </c:pt>
                <c:pt idx="38">
                  <c:v>88</c:v>
                </c:pt>
                <c:pt idx="39">
                  <c:v>90</c:v>
                </c:pt>
                <c:pt idx="40">
                  <c:v>92</c:v>
                </c:pt>
                <c:pt idx="41">
                  <c:v>93</c:v>
                </c:pt>
                <c:pt idx="42">
                  <c:v>95</c:v>
                </c:pt>
                <c:pt idx="43">
                  <c:v>97</c:v>
                </c:pt>
                <c:pt idx="44">
                  <c:v>98</c:v>
                </c:pt>
                <c:pt idx="45">
                  <c:v>99</c:v>
                </c:pt>
                <c:pt idx="46">
                  <c:v>100</c:v>
                </c:pt>
                <c:pt idx="47">
                  <c:v>101</c:v>
                </c:pt>
                <c:pt idx="48">
                  <c:v>102</c:v>
                </c:pt>
                <c:pt idx="49">
                  <c:v>103</c:v>
                </c:pt>
                <c:pt idx="50">
                  <c:v>103</c:v>
                </c:pt>
                <c:pt idx="51">
                  <c:v>104</c:v>
                </c:pt>
                <c:pt idx="52">
                  <c:v>105</c:v>
                </c:pt>
                <c:pt idx="53">
                  <c:v>106</c:v>
                </c:pt>
                <c:pt idx="54">
                  <c:v>106</c:v>
                </c:pt>
                <c:pt idx="55">
                  <c:v>107</c:v>
                </c:pt>
                <c:pt idx="56">
                  <c:v>108</c:v>
                </c:pt>
                <c:pt idx="57">
                  <c:v>108</c:v>
                </c:pt>
                <c:pt idx="58">
                  <c:v>109</c:v>
                </c:pt>
                <c:pt idx="59">
                  <c:v>110</c:v>
                </c:pt>
                <c:pt idx="60">
                  <c:v>111</c:v>
                </c:pt>
                <c:pt idx="61">
                  <c:v>112</c:v>
                </c:pt>
                <c:pt idx="62">
                  <c:v>113</c:v>
                </c:pt>
                <c:pt idx="63">
                  <c:v>113</c:v>
                </c:pt>
                <c:pt idx="64">
                  <c:v>115</c:v>
                </c:pt>
                <c:pt idx="65">
                  <c:v>116</c:v>
                </c:pt>
                <c:pt idx="66">
                  <c:v>117</c:v>
                </c:pt>
                <c:pt idx="67">
                  <c:v>118</c:v>
                </c:pt>
                <c:pt idx="68">
                  <c:v>119</c:v>
                </c:pt>
                <c:pt idx="69">
                  <c:v>120</c:v>
                </c:pt>
                <c:pt idx="70">
                  <c:v>121</c:v>
                </c:pt>
                <c:pt idx="71">
                  <c:v>123</c:v>
                </c:pt>
                <c:pt idx="72">
                  <c:v>124</c:v>
                </c:pt>
                <c:pt idx="73">
                  <c:v>125</c:v>
                </c:pt>
                <c:pt idx="74">
                  <c:v>126</c:v>
                </c:pt>
                <c:pt idx="75">
                  <c:v>128</c:v>
                </c:pt>
                <c:pt idx="76">
                  <c:v>129</c:v>
                </c:pt>
                <c:pt idx="77">
                  <c:v>131</c:v>
                </c:pt>
                <c:pt idx="78">
                  <c:v>132</c:v>
                </c:pt>
                <c:pt idx="79">
                  <c:v>134</c:v>
                </c:pt>
                <c:pt idx="80">
                  <c:v>136</c:v>
                </c:pt>
                <c:pt idx="81">
                  <c:v>137</c:v>
                </c:pt>
                <c:pt idx="82">
                  <c:v>138</c:v>
                </c:pt>
                <c:pt idx="83">
                  <c:v>140</c:v>
                </c:pt>
                <c:pt idx="84">
                  <c:v>140</c:v>
                </c:pt>
                <c:pt idx="85">
                  <c:v>141</c:v>
                </c:pt>
                <c:pt idx="86">
                  <c:v>142</c:v>
                </c:pt>
                <c:pt idx="87">
                  <c:v>143</c:v>
                </c:pt>
                <c:pt idx="88">
                  <c:v>144</c:v>
                </c:pt>
                <c:pt idx="89">
                  <c:v>145</c:v>
                </c:pt>
                <c:pt idx="90">
                  <c:v>145</c:v>
                </c:pt>
                <c:pt idx="91">
                  <c:v>146</c:v>
                </c:pt>
                <c:pt idx="92">
                  <c:v>146</c:v>
                </c:pt>
                <c:pt idx="93">
                  <c:v>147</c:v>
                </c:pt>
                <c:pt idx="94">
                  <c:v>148</c:v>
                </c:pt>
                <c:pt idx="95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A7-45D0-806E-41FF8B8D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558511"/>
        <c:axId val="1592555183"/>
      </c:lineChart>
      <c:lineChart>
        <c:grouping val="standard"/>
        <c:varyColors val="0"/>
        <c:ser>
          <c:idx val="1"/>
          <c:order val="1"/>
          <c:tx>
            <c:strRef>
              <c:f>'Feasibility&amp;Transfer'!$B$2</c:f>
              <c:strCache>
                <c:ptCount val="1"/>
                <c:pt idx="0">
                  <c:v>Transfer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'Feasibility&amp;Transfer'!$B$3:$B$98</c:f>
              <c:numCache>
                <c:formatCode>General</c:formatCode>
                <c:ptCount val="9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2</c:v>
                </c:pt>
                <c:pt idx="30">
                  <c:v>6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7</c:v>
                </c:pt>
                <c:pt idx="40">
                  <c:v>5</c:v>
                </c:pt>
                <c:pt idx="41">
                  <c:v>6</c:v>
                </c:pt>
                <c:pt idx="42">
                  <c:v>11</c:v>
                </c:pt>
                <c:pt idx="43">
                  <c:v>6</c:v>
                </c:pt>
                <c:pt idx="44">
                  <c:v>1</c:v>
                </c:pt>
                <c:pt idx="45">
                  <c:v>5</c:v>
                </c:pt>
                <c:pt idx="46">
                  <c:v>7</c:v>
                </c:pt>
                <c:pt idx="47">
                  <c:v>6</c:v>
                </c:pt>
                <c:pt idx="48">
                  <c:v>1</c:v>
                </c:pt>
                <c:pt idx="49">
                  <c:v>5</c:v>
                </c:pt>
                <c:pt idx="50">
                  <c:v>1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5</c:v>
                </c:pt>
                <c:pt idx="61">
                  <c:v>6</c:v>
                </c:pt>
                <c:pt idx="62">
                  <c:v>12</c:v>
                </c:pt>
                <c:pt idx="63">
                  <c:v>4</c:v>
                </c:pt>
                <c:pt idx="64">
                  <c:v>7</c:v>
                </c:pt>
                <c:pt idx="65">
                  <c:v>4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10</c:v>
                </c:pt>
                <c:pt idx="70">
                  <c:v>5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6</c:v>
                </c:pt>
                <c:pt idx="75">
                  <c:v>7</c:v>
                </c:pt>
                <c:pt idx="76">
                  <c:v>7</c:v>
                </c:pt>
                <c:pt idx="77">
                  <c:v>8</c:v>
                </c:pt>
                <c:pt idx="78">
                  <c:v>16</c:v>
                </c:pt>
                <c:pt idx="79">
                  <c:v>9</c:v>
                </c:pt>
                <c:pt idx="80">
                  <c:v>11</c:v>
                </c:pt>
                <c:pt idx="81">
                  <c:v>7</c:v>
                </c:pt>
                <c:pt idx="82">
                  <c:v>7</c:v>
                </c:pt>
                <c:pt idx="83">
                  <c:v>5</c:v>
                </c:pt>
                <c:pt idx="84">
                  <c:v>9</c:v>
                </c:pt>
                <c:pt idx="85">
                  <c:v>9</c:v>
                </c:pt>
                <c:pt idx="86">
                  <c:v>10</c:v>
                </c:pt>
                <c:pt idx="87">
                  <c:v>11</c:v>
                </c:pt>
                <c:pt idx="88">
                  <c:v>7</c:v>
                </c:pt>
                <c:pt idx="89">
                  <c:v>13</c:v>
                </c:pt>
                <c:pt idx="90">
                  <c:v>7</c:v>
                </c:pt>
                <c:pt idx="91">
                  <c:v>8</c:v>
                </c:pt>
                <c:pt idx="92">
                  <c:v>4</c:v>
                </c:pt>
                <c:pt idx="93">
                  <c:v>7</c:v>
                </c:pt>
                <c:pt idx="94">
                  <c:v>4</c:v>
                </c:pt>
                <c:pt idx="9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A7-45D0-806E-41FF8B8D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850063"/>
        <c:axId val="1595865039"/>
      </c:lineChart>
      <c:catAx>
        <c:axId val="159255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 dirty="0"/>
                  <a:t>15 minutes(index)</a:t>
                </a:r>
                <a:endParaRPr lang="zh-TW" altLang="en-US" sz="2000" dirty="0"/>
              </a:p>
            </c:rich>
          </c:tx>
          <c:layout>
            <c:manualLayout>
              <c:xMode val="edge"/>
              <c:yMode val="edge"/>
              <c:x val="0.42077792193591901"/>
              <c:y val="0.80517877839482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2555183"/>
        <c:crosses val="autoZero"/>
        <c:auto val="1"/>
        <c:lblAlgn val="ctr"/>
        <c:lblOffset val="10"/>
        <c:tickLblSkip val="10"/>
        <c:tickMarkSkip val="1"/>
        <c:noMultiLvlLbl val="0"/>
      </c:catAx>
      <c:valAx>
        <c:axId val="1592555183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/>
                  <a:t>Feasible</a:t>
                </a:r>
                <a:r>
                  <a:rPr lang="en-US" altLang="zh-TW" sz="1800" baseline="0"/>
                  <a:t> Requests</a:t>
                </a:r>
                <a:endParaRPr lang="zh-TW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2558511"/>
        <c:crosses val="autoZero"/>
        <c:crossBetween val="between"/>
      </c:valAx>
      <c:valAx>
        <c:axId val="1595865039"/>
        <c:scaling>
          <c:orientation val="minMax"/>
          <c:max val="16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/>
                  <a:t>Transfer</a:t>
                </a:r>
                <a:r>
                  <a:rPr lang="en-US" altLang="zh-TW" sz="1800" baseline="0"/>
                  <a:t> Times </a:t>
                </a:r>
                <a:endParaRPr lang="zh-TW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5850063"/>
        <c:crosses val="max"/>
        <c:crossBetween val="between"/>
      </c:valAx>
      <c:dateAx>
        <c:axId val="1595850063"/>
        <c:scaling>
          <c:orientation val="minMax"/>
        </c:scaling>
        <c:delete val="1"/>
        <c:axPos val="b"/>
        <c:majorTickMark val="out"/>
        <c:minorTickMark val="none"/>
        <c:tickLblPos val="nextTo"/>
        <c:crossAx val="1595865039"/>
        <c:crosses val="autoZero"/>
        <c:auto val="0"/>
        <c:lblOffset val="100"/>
        <c:baseTimeUnit val="days"/>
      </c:date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959829790172367"/>
          <c:y val="0.87542903871926214"/>
          <c:w val="0.54995066524843661"/>
          <c:h val="7.6339431913963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8420556685562"/>
          <c:y val="6.3515215582418585E-2"/>
          <c:w val="0.79329396325459323"/>
          <c:h val="0.5908869203849518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'NumCarPerDay&amp;Feasibility'!$B$2</c:f>
              <c:strCache>
                <c:ptCount val="1"/>
                <c:pt idx="0">
                  <c:v>feasible request(%)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'NumCarPerDay&amp;Feasibility'!$A$3:$A$18</c:f>
              <c:numCache>
                <c:formatCode>General</c:formatCode>
                <c:ptCount val="16"/>
                <c:pt idx="0">
                  <c:v>24</c:v>
                </c:pt>
                <c:pt idx="1">
                  <c:v>47</c:v>
                </c:pt>
                <c:pt idx="2">
                  <c:v>94</c:v>
                </c:pt>
                <c:pt idx="3">
                  <c:v>117</c:v>
                </c:pt>
                <c:pt idx="4">
                  <c:v>234</c:v>
                </c:pt>
                <c:pt idx="5">
                  <c:v>467</c:v>
                </c:pt>
                <c:pt idx="6">
                  <c:v>933</c:v>
                </c:pt>
                <c:pt idx="7">
                  <c:v>1167</c:v>
                </c:pt>
                <c:pt idx="8">
                  <c:v>2333</c:v>
                </c:pt>
                <c:pt idx="9">
                  <c:v>4665</c:v>
                </c:pt>
                <c:pt idx="10">
                  <c:v>9329</c:v>
                </c:pt>
                <c:pt idx="11">
                  <c:v>11661</c:v>
                </c:pt>
                <c:pt idx="12">
                  <c:v>23321</c:v>
                </c:pt>
                <c:pt idx="13">
                  <c:v>31095</c:v>
                </c:pt>
                <c:pt idx="14">
                  <c:v>46642</c:v>
                </c:pt>
                <c:pt idx="15">
                  <c:v>93283</c:v>
                </c:pt>
              </c:numCache>
            </c:numRef>
          </c:xVal>
          <c:yVal>
            <c:numRef>
              <c:f>'NumCarPerDay&amp;Feasibility'!$B$3:$B$18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2.1276595744680802</c:v>
                </c:pt>
                <c:pt idx="3">
                  <c:v>3.3898305084745699</c:v>
                </c:pt>
                <c:pt idx="4">
                  <c:v>7.6923076923076898</c:v>
                </c:pt>
                <c:pt idx="5">
                  <c:v>14.5299145299145</c:v>
                </c:pt>
                <c:pt idx="6">
                  <c:v>24.625267665952801</c:v>
                </c:pt>
                <c:pt idx="7">
                  <c:v>26.883561643835598</c:v>
                </c:pt>
                <c:pt idx="8">
                  <c:v>39.417309340188503</c:v>
                </c:pt>
                <c:pt idx="9">
                  <c:v>54.307758251178697</c:v>
                </c:pt>
                <c:pt idx="10">
                  <c:v>65.744908896034303</c:v>
                </c:pt>
                <c:pt idx="11">
                  <c:v>70.365288972731904</c:v>
                </c:pt>
                <c:pt idx="12">
                  <c:v>80.910728067918697</c:v>
                </c:pt>
                <c:pt idx="13">
                  <c:v>83.868270405865999</c:v>
                </c:pt>
                <c:pt idx="14">
                  <c:v>88.070837442648198</c:v>
                </c:pt>
                <c:pt idx="15">
                  <c:v>92.916103857121399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CF-4225-9D59-4C486661D774}"/>
            </c:ext>
          </c:extLst>
        </c:ser>
        <c:ser>
          <c:idx val="1"/>
          <c:order val="1"/>
          <c:tx>
            <c:strRef>
              <c:f>'NumCarPerDay&amp;Feasibility'!$C$2</c:f>
              <c:strCache>
                <c:ptCount val="1"/>
                <c:pt idx="0">
                  <c:v>transfered(%)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'NumCarPerDay&amp;Feasibility'!$A$3:$A$18</c:f>
              <c:numCache>
                <c:formatCode>General</c:formatCode>
                <c:ptCount val="16"/>
                <c:pt idx="0">
                  <c:v>24</c:v>
                </c:pt>
                <c:pt idx="1">
                  <c:v>47</c:v>
                </c:pt>
                <c:pt idx="2">
                  <c:v>94</c:v>
                </c:pt>
                <c:pt idx="3">
                  <c:v>117</c:v>
                </c:pt>
                <c:pt idx="4">
                  <c:v>234</c:v>
                </c:pt>
                <c:pt idx="5">
                  <c:v>467</c:v>
                </c:pt>
                <c:pt idx="6">
                  <c:v>933</c:v>
                </c:pt>
                <c:pt idx="7">
                  <c:v>1167</c:v>
                </c:pt>
                <c:pt idx="8">
                  <c:v>2333</c:v>
                </c:pt>
                <c:pt idx="9">
                  <c:v>4665</c:v>
                </c:pt>
                <c:pt idx="10">
                  <c:v>9329</c:v>
                </c:pt>
                <c:pt idx="11">
                  <c:v>11661</c:v>
                </c:pt>
                <c:pt idx="12">
                  <c:v>23321</c:v>
                </c:pt>
                <c:pt idx="13">
                  <c:v>31095</c:v>
                </c:pt>
                <c:pt idx="14">
                  <c:v>46642</c:v>
                </c:pt>
                <c:pt idx="15">
                  <c:v>93283</c:v>
                </c:pt>
              </c:numCache>
            </c:numRef>
          </c:xVal>
          <c:yVal>
            <c:numRef>
              <c:f>'NumCarPerDay&amp;Feasibility'!$C$3:$C$18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3.4782608695652102</c:v>
                </c:pt>
                <c:pt idx="7">
                  <c:v>3.1847133757961701</c:v>
                </c:pt>
                <c:pt idx="8">
                  <c:v>3.4782608695652102</c:v>
                </c:pt>
                <c:pt idx="9">
                  <c:v>4.8934490923441203</c:v>
                </c:pt>
                <c:pt idx="10">
                  <c:v>5.1190088033909298</c:v>
                </c:pt>
                <c:pt idx="11">
                  <c:v>5.5325371679259003</c:v>
                </c:pt>
                <c:pt idx="12">
                  <c:v>5.2464228934817099</c:v>
                </c:pt>
                <c:pt idx="13">
                  <c:v>5.3838484546360901</c:v>
                </c:pt>
                <c:pt idx="14">
                  <c:v>4.8054919908466802</c:v>
                </c:pt>
                <c:pt idx="15">
                  <c:v>4.3750144218566103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CF-4225-9D59-4C486661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748896"/>
        <c:axId val="1154744736"/>
      </c:scatterChart>
      <c:valAx>
        <c:axId val="115474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400" b="0" i="0" baseline="0">
                    <a:effectLst/>
                  </a:rPr>
                  <a:t>Number of Cars Per Day </a:t>
                </a:r>
                <a:endParaRPr lang="zh-TW" altLang="zh-TW" sz="24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1831375869049214"/>
              <c:y val="0.7302876857600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4744736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</c:dispUnitsLbl>
        </c:dispUnits>
      </c:valAx>
      <c:valAx>
        <c:axId val="1154744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800"/>
                  <a:t>(%)</a:t>
                </a:r>
                <a:endParaRPr lang="zh-TW" altLang="en-US" sz="2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4748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30227471566054"/>
          <c:y val="0.85705963837853605"/>
          <c:w val="0.55028433945756783"/>
          <c:h val="7.9086654934216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44AAD-E600-4549-A917-CC686E7970F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9617D2-7BDD-4F52-93AA-50892BE3482A}">
      <dgm:prSet phldrT="[文字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DC</a:t>
          </a:r>
        </a:p>
        <a:p>
          <a:r>
            <a:rPr lang="en-US" altLang="zh-TW" dirty="0" smtClean="0"/>
            <a:t>(dispatching center)</a:t>
          </a:r>
          <a:endParaRPr lang="zh-TW" altLang="en-US" dirty="0"/>
        </a:p>
      </dgm:t>
    </dgm:pt>
    <dgm:pt modelId="{BA2BF86F-81C7-4A4A-B1F3-5909E10C3F77}" type="parTrans" cxnId="{77FFABF6-2126-4A22-B52D-F975A7289D95}">
      <dgm:prSet/>
      <dgm:spPr/>
      <dgm:t>
        <a:bodyPr/>
        <a:lstStyle/>
        <a:p>
          <a:endParaRPr lang="zh-TW" altLang="en-US"/>
        </a:p>
      </dgm:t>
    </dgm:pt>
    <dgm:pt modelId="{7FE9CD33-1B39-4B77-89D0-E490AB7A04A7}" type="sibTrans" cxnId="{77FFABF6-2126-4A22-B52D-F975A7289D95}">
      <dgm:prSet/>
      <dgm:spPr/>
      <dgm:t>
        <a:bodyPr/>
        <a:lstStyle/>
        <a:p>
          <a:endParaRPr lang="zh-TW" altLang="en-US"/>
        </a:p>
      </dgm:t>
    </dgm:pt>
    <dgm:pt modelId="{63298A17-394F-45E2-BEE9-5306147F4308}">
      <dgm:prSet phldrT="[文字]"/>
      <dgm:spPr/>
      <dgm:t>
        <a:bodyPr/>
        <a:lstStyle/>
        <a:p>
          <a:r>
            <a:rPr lang="en-US" altLang="zh-TW" dirty="0" smtClean="0"/>
            <a:t>Travel information</a:t>
          </a:r>
        </a:p>
        <a:p>
          <a:r>
            <a:rPr lang="en-US" altLang="zh-TW" dirty="0" smtClean="0"/>
            <a:t>(</a:t>
          </a:r>
          <a:r>
            <a:rPr lang="en-US" altLang="zh-TW" dirty="0" err="1" smtClean="0"/>
            <a:t>start,end,start</a:t>
          </a:r>
          <a:r>
            <a:rPr lang="en-US" altLang="zh-TW" dirty="0" smtClean="0"/>
            <a:t> time,*end time)</a:t>
          </a:r>
        </a:p>
        <a:p>
          <a:endParaRPr lang="zh-TW" altLang="en-US" dirty="0"/>
        </a:p>
      </dgm:t>
    </dgm:pt>
    <dgm:pt modelId="{7F36AB1B-AA2F-4B87-9A12-655025C79EC8}" type="parTrans" cxnId="{E26BC981-B706-4498-8972-9ECF40AD02E0}">
      <dgm:prSet/>
      <dgm:spPr/>
      <dgm:t>
        <a:bodyPr/>
        <a:lstStyle/>
        <a:p>
          <a:endParaRPr lang="zh-TW" altLang="en-US"/>
        </a:p>
      </dgm:t>
    </dgm:pt>
    <dgm:pt modelId="{15F17DF4-363F-4356-B816-FCC55D5ED0C8}" type="sibTrans" cxnId="{E26BC981-B706-4498-8972-9ECF40AD02E0}">
      <dgm:prSet/>
      <dgm:spPr/>
      <dgm:t>
        <a:bodyPr/>
        <a:lstStyle/>
        <a:p>
          <a:endParaRPr lang="zh-TW" altLang="en-US"/>
        </a:p>
      </dgm:t>
    </dgm:pt>
    <dgm:pt modelId="{6AD2FB07-2A2B-412F-A07D-7920891B28D8}">
      <dgm:prSet phldrT="[文字]"/>
      <dgm:spPr/>
      <dgm:t>
        <a:bodyPr/>
        <a:lstStyle/>
        <a:p>
          <a:r>
            <a:rPr lang="en-US" altLang="zh-TW" dirty="0" smtClean="0"/>
            <a:t>Request information</a:t>
          </a:r>
        </a:p>
        <a:p>
          <a:r>
            <a:rPr lang="en-US" altLang="zh-TW" dirty="0" smtClean="0"/>
            <a:t>(</a:t>
          </a:r>
          <a:r>
            <a:rPr lang="en-US" altLang="zh-TW" dirty="0" err="1" smtClean="0"/>
            <a:t>start,end,start</a:t>
          </a:r>
          <a:r>
            <a:rPr lang="en-US" altLang="zh-TW" dirty="0" smtClean="0"/>
            <a:t> time,*end time)</a:t>
          </a:r>
          <a:endParaRPr lang="zh-TW" altLang="en-US" dirty="0"/>
        </a:p>
      </dgm:t>
    </dgm:pt>
    <dgm:pt modelId="{C7D37A42-3A05-485A-9136-08554AB686DD}" type="parTrans" cxnId="{B0FCECBB-0D36-44BD-85FA-30232615523C}">
      <dgm:prSet/>
      <dgm:spPr/>
      <dgm:t>
        <a:bodyPr/>
        <a:lstStyle/>
        <a:p>
          <a:endParaRPr lang="zh-TW" altLang="en-US"/>
        </a:p>
      </dgm:t>
    </dgm:pt>
    <dgm:pt modelId="{E73BFC30-91B6-4908-A12D-4649EE1B23BB}" type="sibTrans" cxnId="{B0FCECBB-0D36-44BD-85FA-30232615523C}">
      <dgm:prSet/>
      <dgm:spPr/>
      <dgm:t>
        <a:bodyPr/>
        <a:lstStyle/>
        <a:p>
          <a:endParaRPr lang="zh-TW" altLang="en-US"/>
        </a:p>
      </dgm:t>
    </dgm:pt>
    <dgm:pt modelId="{2E78FD2B-73FB-4BDD-92E5-06983143760D}" type="pres">
      <dgm:prSet presAssocID="{7F844AAD-E600-4549-A917-CC686E7970F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31DF99E-2928-421A-8289-E73963A31C7F}" type="pres">
      <dgm:prSet presAssocID="{F19617D2-7BDD-4F52-93AA-50892BE3482A}" presName="centerShape" presStyleLbl="node0" presStyleIdx="0" presStyleCnt="1" custLinFactNeighborY="-26048"/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  <dgm:pt modelId="{AB49064C-3C58-400B-A192-EAE26B784D84}" type="pres">
      <dgm:prSet presAssocID="{7F36AB1B-AA2F-4B87-9A12-655025C79EC8}" presName="parTrans" presStyleLbl="bgSibTrans2D1" presStyleIdx="0" presStyleCnt="2"/>
      <dgm:spPr/>
      <dgm:t>
        <a:bodyPr/>
        <a:lstStyle/>
        <a:p>
          <a:endParaRPr lang="zh-TW" altLang="en-US"/>
        </a:p>
      </dgm:t>
    </dgm:pt>
    <dgm:pt modelId="{A57775BC-1B24-484E-BAF1-CCAFBCCAAD76}" type="pres">
      <dgm:prSet presAssocID="{63298A17-394F-45E2-BEE9-5306147F4308}" presName="node" presStyleLbl="node1" presStyleIdx="0" presStyleCnt="2" custRadScaleRad="109299" custRadScaleInc="-128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69C210-7F11-4D7B-A63C-9E3AE94A3E90}" type="pres">
      <dgm:prSet presAssocID="{C7D37A42-3A05-485A-9136-08554AB686DD}" presName="parTrans" presStyleLbl="bgSibTrans2D1" presStyleIdx="1" presStyleCnt="2"/>
      <dgm:spPr/>
      <dgm:t>
        <a:bodyPr/>
        <a:lstStyle/>
        <a:p>
          <a:endParaRPr lang="zh-TW" altLang="en-US"/>
        </a:p>
      </dgm:t>
    </dgm:pt>
    <dgm:pt modelId="{33F63162-E2F3-40CB-8CC1-4775AB2F777D}" type="pres">
      <dgm:prSet presAssocID="{6AD2FB07-2A2B-412F-A07D-7920891B28D8}" presName="node" presStyleLbl="node1" presStyleIdx="1" presStyleCnt="2" custRadScaleRad="106207" custRadScaleInc="108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8EB494D-7B75-40A2-854A-5D0A89839139}" type="presOf" srcId="{C7D37A42-3A05-485A-9136-08554AB686DD}" destId="{0669C210-7F11-4D7B-A63C-9E3AE94A3E90}" srcOrd="0" destOrd="0" presId="urn:microsoft.com/office/officeart/2005/8/layout/radial4"/>
    <dgm:cxn modelId="{B0FCECBB-0D36-44BD-85FA-30232615523C}" srcId="{F19617D2-7BDD-4F52-93AA-50892BE3482A}" destId="{6AD2FB07-2A2B-412F-A07D-7920891B28D8}" srcOrd="1" destOrd="0" parTransId="{C7D37A42-3A05-485A-9136-08554AB686DD}" sibTransId="{E73BFC30-91B6-4908-A12D-4649EE1B23BB}"/>
    <dgm:cxn modelId="{3818932A-F0BB-4CC7-8550-7F1E2409C7B1}" type="presOf" srcId="{7F36AB1B-AA2F-4B87-9A12-655025C79EC8}" destId="{AB49064C-3C58-400B-A192-EAE26B784D84}" srcOrd="0" destOrd="0" presId="urn:microsoft.com/office/officeart/2005/8/layout/radial4"/>
    <dgm:cxn modelId="{D63C4CF0-AD5C-4880-B6F6-E121FB5D341C}" type="presOf" srcId="{63298A17-394F-45E2-BEE9-5306147F4308}" destId="{A57775BC-1B24-484E-BAF1-CCAFBCCAAD76}" srcOrd="0" destOrd="0" presId="urn:microsoft.com/office/officeart/2005/8/layout/radial4"/>
    <dgm:cxn modelId="{DDE6968F-15E7-4ABD-80C9-E56906741ABE}" type="presOf" srcId="{F19617D2-7BDD-4F52-93AA-50892BE3482A}" destId="{E31DF99E-2928-421A-8289-E73963A31C7F}" srcOrd="0" destOrd="0" presId="urn:microsoft.com/office/officeart/2005/8/layout/radial4"/>
    <dgm:cxn modelId="{9A48907F-5055-49BA-B6C0-1A16267FB61C}" type="presOf" srcId="{6AD2FB07-2A2B-412F-A07D-7920891B28D8}" destId="{33F63162-E2F3-40CB-8CC1-4775AB2F777D}" srcOrd="0" destOrd="0" presId="urn:microsoft.com/office/officeart/2005/8/layout/radial4"/>
    <dgm:cxn modelId="{E26BC981-B706-4498-8972-9ECF40AD02E0}" srcId="{F19617D2-7BDD-4F52-93AA-50892BE3482A}" destId="{63298A17-394F-45E2-BEE9-5306147F4308}" srcOrd="0" destOrd="0" parTransId="{7F36AB1B-AA2F-4B87-9A12-655025C79EC8}" sibTransId="{15F17DF4-363F-4356-B816-FCC55D5ED0C8}"/>
    <dgm:cxn modelId="{C729364C-755E-465B-8359-88C608D2CC39}" type="presOf" srcId="{7F844AAD-E600-4549-A917-CC686E7970F9}" destId="{2E78FD2B-73FB-4BDD-92E5-06983143760D}" srcOrd="0" destOrd="0" presId="urn:microsoft.com/office/officeart/2005/8/layout/radial4"/>
    <dgm:cxn modelId="{77FFABF6-2126-4A22-B52D-F975A7289D95}" srcId="{7F844AAD-E600-4549-A917-CC686E7970F9}" destId="{F19617D2-7BDD-4F52-93AA-50892BE3482A}" srcOrd="0" destOrd="0" parTransId="{BA2BF86F-81C7-4A4A-B1F3-5909E10C3F77}" sibTransId="{7FE9CD33-1B39-4B77-89D0-E490AB7A04A7}"/>
    <dgm:cxn modelId="{FBE1FF9B-0B27-4403-943F-C3F903780773}" type="presParOf" srcId="{2E78FD2B-73FB-4BDD-92E5-06983143760D}" destId="{E31DF99E-2928-421A-8289-E73963A31C7F}" srcOrd="0" destOrd="0" presId="urn:microsoft.com/office/officeart/2005/8/layout/radial4"/>
    <dgm:cxn modelId="{4DFA653D-10F9-4553-8D3E-79ADBC5A345D}" type="presParOf" srcId="{2E78FD2B-73FB-4BDD-92E5-06983143760D}" destId="{AB49064C-3C58-400B-A192-EAE26B784D84}" srcOrd="1" destOrd="0" presId="urn:microsoft.com/office/officeart/2005/8/layout/radial4"/>
    <dgm:cxn modelId="{577FCB68-9A18-4C03-BA7B-19DE93CF3C7B}" type="presParOf" srcId="{2E78FD2B-73FB-4BDD-92E5-06983143760D}" destId="{A57775BC-1B24-484E-BAF1-CCAFBCCAAD76}" srcOrd="2" destOrd="0" presId="urn:microsoft.com/office/officeart/2005/8/layout/radial4"/>
    <dgm:cxn modelId="{0AB2FEE7-6C0A-45B9-AC24-6F911716EDF5}" type="presParOf" srcId="{2E78FD2B-73FB-4BDD-92E5-06983143760D}" destId="{0669C210-7F11-4D7B-A63C-9E3AE94A3E90}" srcOrd="3" destOrd="0" presId="urn:microsoft.com/office/officeart/2005/8/layout/radial4"/>
    <dgm:cxn modelId="{3D43014F-1EBD-4445-B434-AA1607AD603E}" type="presParOf" srcId="{2E78FD2B-73FB-4BDD-92E5-06983143760D}" destId="{33F63162-E2F3-40CB-8CC1-4775AB2F777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44AAD-E600-4549-A917-CC686E7970F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9617D2-7BDD-4F52-93AA-50892BE3482A}">
      <dgm:prSet phldrT="[文字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DC</a:t>
          </a:r>
        </a:p>
        <a:p>
          <a:r>
            <a:rPr lang="en-US" altLang="zh-TW" dirty="0" smtClean="0"/>
            <a:t>(dispatching center)</a:t>
          </a:r>
          <a:endParaRPr lang="zh-TW" altLang="en-US" dirty="0"/>
        </a:p>
      </dgm:t>
    </dgm:pt>
    <dgm:pt modelId="{BA2BF86F-81C7-4A4A-B1F3-5909E10C3F77}" type="parTrans" cxnId="{77FFABF6-2126-4A22-B52D-F975A7289D95}">
      <dgm:prSet/>
      <dgm:spPr/>
      <dgm:t>
        <a:bodyPr/>
        <a:lstStyle/>
        <a:p>
          <a:endParaRPr lang="zh-TW" altLang="en-US"/>
        </a:p>
      </dgm:t>
    </dgm:pt>
    <dgm:pt modelId="{7FE9CD33-1B39-4B77-89D0-E490AB7A04A7}" type="sibTrans" cxnId="{77FFABF6-2126-4A22-B52D-F975A7289D95}">
      <dgm:prSet/>
      <dgm:spPr/>
      <dgm:t>
        <a:bodyPr/>
        <a:lstStyle/>
        <a:p>
          <a:endParaRPr lang="zh-TW" altLang="en-US"/>
        </a:p>
      </dgm:t>
    </dgm:pt>
    <dgm:pt modelId="{2E78FD2B-73FB-4BDD-92E5-06983143760D}" type="pres">
      <dgm:prSet presAssocID="{7F844AAD-E600-4549-A917-CC686E7970F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31DF99E-2928-421A-8289-E73963A31C7F}" type="pres">
      <dgm:prSet presAssocID="{F19617D2-7BDD-4F52-93AA-50892BE3482A}" presName="centerShape" presStyleLbl="node0" presStyleIdx="0" presStyleCnt="1" custLinFactNeighborX="0" custLinFactNeighborY="-42295"/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DDE6968F-15E7-4ABD-80C9-E56906741ABE}" type="presOf" srcId="{F19617D2-7BDD-4F52-93AA-50892BE3482A}" destId="{E31DF99E-2928-421A-8289-E73963A31C7F}" srcOrd="0" destOrd="0" presId="urn:microsoft.com/office/officeart/2005/8/layout/radial4"/>
    <dgm:cxn modelId="{77FFABF6-2126-4A22-B52D-F975A7289D95}" srcId="{7F844AAD-E600-4549-A917-CC686E7970F9}" destId="{F19617D2-7BDD-4F52-93AA-50892BE3482A}" srcOrd="0" destOrd="0" parTransId="{BA2BF86F-81C7-4A4A-B1F3-5909E10C3F77}" sibTransId="{7FE9CD33-1B39-4B77-89D0-E490AB7A04A7}"/>
    <dgm:cxn modelId="{C729364C-755E-465B-8359-88C608D2CC39}" type="presOf" srcId="{7F844AAD-E600-4549-A917-CC686E7970F9}" destId="{2E78FD2B-73FB-4BDD-92E5-06983143760D}" srcOrd="0" destOrd="0" presId="urn:microsoft.com/office/officeart/2005/8/layout/radial4"/>
    <dgm:cxn modelId="{FBE1FF9B-0B27-4403-943F-C3F903780773}" type="presParOf" srcId="{2E78FD2B-73FB-4BDD-92E5-06983143760D}" destId="{E31DF99E-2928-421A-8289-E73963A31C7F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F99E-2928-421A-8289-E73963A31C7F}">
      <dsp:nvSpPr>
        <dsp:cNvPr id="0" name=""/>
        <dsp:cNvSpPr/>
      </dsp:nvSpPr>
      <dsp:spPr>
        <a:xfrm>
          <a:off x="3925533" y="0"/>
          <a:ext cx="2664533" cy="2664533"/>
        </a:xfrm>
        <a:prstGeom prst="cloud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DC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(dispatching center)</a:t>
          </a:r>
          <a:endParaRPr lang="zh-TW" altLang="en-US" sz="2700" kern="1200" dirty="0"/>
        </a:p>
      </dsp:txBody>
      <dsp:txXfrm>
        <a:off x="4292770" y="402394"/>
        <a:ext cx="1740581" cy="1736264"/>
      </dsp:txXfrm>
    </dsp:sp>
    <dsp:sp modelId="{AB49064C-3C58-400B-A192-EAE26B784D84}">
      <dsp:nvSpPr>
        <dsp:cNvPr id="0" name=""/>
        <dsp:cNvSpPr/>
      </dsp:nvSpPr>
      <dsp:spPr>
        <a:xfrm rot="10638592">
          <a:off x="1752403" y="1068969"/>
          <a:ext cx="2056189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775BC-1B24-484E-BAF1-CCAFBCCAAD76}">
      <dsp:nvSpPr>
        <dsp:cNvPr id="0" name=""/>
        <dsp:cNvSpPr/>
      </dsp:nvSpPr>
      <dsp:spPr>
        <a:xfrm>
          <a:off x="487883" y="484395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Travel information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(</a:t>
          </a:r>
          <a:r>
            <a:rPr lang="en-US" altLang="zh-TW" sz="2400" kern="1200" dirty="0" err="1" smtClean="0"/>
            <a:t>start,end,start</a:t>
          </a:r>
          <a:r>
            <a:rPr lang="en-US" altLang="zh-TW" sz="2400" kern="1200" dirty="0" smtClean="0"/>
            <a:t> time,*end time)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</dsp:txBody>
      <dsp:txXfrm>
        <a:off x="547195" y="543707"/>
        <a:ext cx="2412683" cy="1906421"/>
      </dsp:txXfrm>
    </dsp:sp>
    <dsp:sp modelId="{0669C210-7F11-4D7B-A63C-9E3AE94A3E90}">
      <dsp:nvSpPr>
        <dsp:cNvPr id="0" name=""/>
        <dsp:cNvSpPr/>
      </dsp:nvSpPr>
      <dsp:spPr>
        <a:xfrm rot="103974">
          <a:off x="6700417" y="1025182"/>
          <a:ext cx="1914887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63162-E2F3-40CB-8CC1-4775AB2F777D}">
      <dsp:nvSpPr>
        <dsp:cNvPr id="0" name=""/>
        <dsp:cNvSpPr/>
      </dsp:nvSpPr>
      <dsp:spPr>
        <a:xfrm>
          <a:off x="7349213" y="421308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Request information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(</a:t>
          </a:r>
          <a:r>
            <a:rPr lang="en-US" altLang="zh-TW" sz="2400" kern="1200" dirty="0" err="1" smtClean="0"/>
            <a:t>start,end,start</a:t>
          </a:r>
          <a:r>
            <a:rPr lang="en-US" altLang="zh-TW" sz="2400" kern="1200" dirty="0" smtClean="0"/>
            <a:t> time,*end time)</a:t>
          </a:r>
          <a:endParaRPr lang="zh-TW" altLang="en-US" sz="2400" kern="1200" dirty="0"/>
        </a:p>
      </dsp:txBody>
      <dsp:txXfrm>
        <a:off x="7408525" y="480620"/>
        <a:ext cx="2412683" cy="1906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F99E-2928-421A-8289-E73963A31C7F}">
      <dsp:nvSpPr>
        <dsp:cNvPr id="0" name=""/>
        <dsp:cNvSpPr/>
      </dsp:nvSpPr>
      <dsp:spPr>
        <a:xfrm>
          <a:off x="4075257" y="0"/>
          <a:ext cx="2365085" cy="2365085"/>
        </a:xfrm>
        <a:prstGeom prst="cloud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DC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(dispatching center)</a:t>
          </a:r>
          <a:endParaRPr lang="zh-TW" altLang="en-US" sz="2400" kern="1200" dirty="0"/>
        </a:p>
      </dsp:txBody>
      <dsp:txXfrm>
        <a:off x="4401223" y="357172"/>
        <a:ext cx="1544970" cy="154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64028-3EC2-4E1D-B9C9-6B373B4AF714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FE497-AF12-4130-A6C6-A8F39BEF4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07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FE497-AF12-4130-A6C6-A8F39BEF4B4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0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FE497-AF12-4130-A6C6-A8F39BEF4B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8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0B93-8CDF-4ABA-82C5-07C4B7314BE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1CD7-F837-41CD-B9F1-FE606933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query.cloud.google.com/table/bigquery-public-data:chicago_taxi_trips.taxi_trips?tab=schem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2626"/>
            <a:ext cx="95707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smtClean="0"/>
              <a:t>An </a:t>
            </a:r>
            <a:r>
              <a:rPr lang="en-US" dirty="0"/>
              <a:t>Efficient Algorithm For Pickup and Delivery Problems With Ride-sharing and Multiple </a:t>
            </a:r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2267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Flexibility-wait(transfer case) Fig.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618593" y="4243004"/>
            <a:ext cx="3563007" cy="11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Transfer point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27586" y="1825625"/>
            <a:ext cx="1608083" cy="2753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816773" y="3798011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816773" y="2170440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Temporary</a:t>
            </a:r>
          </a:p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816773" y="3003549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807668" y="3718798"/>
            <a:ext cx="914400" cy="354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80744" y="5142459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Loading car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596055" y="5708320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639207" y="5717408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9751" y="4075165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Unloading car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445062" y="4641026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9488214" y="4650114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向右箭號 21"/>
          <p:cNvSpPr/>
          <p:nvPr/>
        </p:nvSpPr>
        <p:spPr>
          <a:xfrm flipH="1">
            <a:off x="6886902" y="4235065"/>
            <a:ext cx="1058917" cy="54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圖說文字 22"/>
          <p:cNvSpPr/>
          <p:nvPr/>
        </p:nvSpPr>
        <p:spPr>
          <a:xfrm>
            <a:off x="4895192" y="2465167"/>
            <a:ext cx="3174122" cy="1253631"/>
          </a:xfrm>
          <a:prstGeom prst="wedgeRoundRectCallout">
            <a:avLst>
              <a:gd name="adj1" fmla="val -70171"/>
              <a:gd name="adj2" fmla="val 1522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Loading car wait at transfer point for unloading car to arrive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50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Comparisons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Comparison with general Pickup and Delivery Problem</a:t>
            </a:r>
          </a:p>
          <a:p>
            <a:pPr algn="ctr"/>
            <a:r>
              <a:rPr lang="en-US" altLang="zh-TW" dirty="0" smtClean="0"/>
              <a:t>Comparison with Ridesharing (Uber and DD car)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5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81089"/>
          <a:ext cx="10515600" cy="53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848">
                  <a:extLst>
                    <a:ext uri="{9D8B030D-6E8A-4147-A177-3AD203B41FA5}">
                      <a16:colId xmlns:a16="http://schemas.microsoft.com/office/drawing/2014/main" val="3137749365"/>
                    </a:ext>
                  </a:extLst>
                </a:gridCol>
                <a:gridCol w="3636580">
                  <a:extLst>
                    <a:ext uri="{9D8B030D-6E8A-4147-A177-3AD203B41FA5}">
                      <a16:colId xmlns:a16="http://schemas.microsoft.com/office/drawing/2014/main" val="2225593846"/>
                    </a:ext>
                  </a:extLst>
                </a:gridCol>
                <a:gridCol w="4112172">
                  <a:extLst>
                    <a:ext uri="{9D8B030D-6E8A-4147-A177-3AD203B41FA5}">
                      <a16:colId xmlns:a16="http://schemas.microsoft.com/office/drawing/2014/main" val="2004205132"/>
                    </a:ext>
                  </a:extLst>
                </a:gridCol>
              </a:tblGrid>
              <a:tr h="670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Our research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General PDP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08681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Own by car owners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Own by DC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11470"/>
                  </a:ext>
                </a:extLst>
              </a:tr>
              <a:tr h="828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Supply’s path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Preassigned(according to car owner’s traveling plan)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Assigned</a:t>
                      </a:r>
                      <a:r>
                        <a:rPr lang="en-US" altLang="zh-TW" sz="2400" baseline="0" dirty="0" smtClean="0"/>
                        <a:t> by DC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7880"/>
                  </a:ext>
                </a:extLst>
              </a:tr>
              <a:tr h="828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Supply’s start and end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Preassigned(according to car owner’s traveling plan)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Start &amp; end at depot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04437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Supply’s availability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2400" baseline="0" dirty="0" smtClean="0"/>
                        <a:t>only in time window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83393"/>
                  </a:ext>
                </a:extLst>
              </a:tr>
              <a:tr h="828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transfer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At every intersection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At certain vertexes( PDP with Transfer)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32690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flexibility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For</a:t>
                      </a:r>
                      <a:r>
                        <a:rPr lang="en-US" altLang="zh-TW" sz="2400" baseline="0" dirty="0" smtClean="0"/>
                        <a:t> both supply and demand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8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56342"/>
              </p:ext>
            </p:extLst>
          </p:nvPr>
        </p:nvGraphicFramePr>
        <p:xfrm>
          <a:off x="838200" y="1081089"/>
          <a:ext cx="10515600" cy="29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848">
                  <a:extLst>
                    <a:ext uri="{9D8B030D-6E8A-4147-A177-3AD203B41FA5}">
                      <a16:colId xmlns:a16="http://schemas.microsoft.com/office/drawing/2014/main" val="3137749365"/>
                    </a:ext>
                  </a:extLst>
                </a:gridCol>
                <a:gridCol w="3636580">
                  <a:extLst>
                    <a:ext uri="{9D8B030D-6E8A-4147-A177-3AD203B41FA5}">
                      <a16:colId xmlns:a16="http://schemas.microsoft.com/office/drawing/2014/main" val="2225593846"/>
                    </a:ext>
                  </a:extLst>
                </a:gridCol>
                <a:gridCol w="4112172">
                  <a:extLst>
                    <a:ext uri="{9D8B030D-6E8A-4147-A177-3AD203B41FA5}">
                      <a16:colId xmlns:a16="http://schemas.microsoft.com/office/drawing/2014/main" val="2004205132"/>
                    </a:ext>
                  </a:extLst>
                </a:gridCol>
              </a:tblGrid>
              <a:tr h="670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Our research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Ridesharing</a:t>
                      </a:r>
                      <a:r>
                        <a:rPr lang="en-US" altLang="zh-TW" sz="2800" baseline="0" dirty="0" smtClean="0"/>
                        <a:t> (Uber/DD)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08681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Own by car owners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Taxi</a:t>
                      </a:r>
                      <a:r>
                        <a:rPr lang="en-US" altLang="zh-TW" sz="2400" baseline="0" dirty="0" smtClean="0"/>
                        <a:t> car pool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11470"/>
                  </a:ext>
                </a:extLst>
              </a:tr>
              <a:tr h="828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Supply’s path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Preassigned(according to car owner’s traveling plan)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Present</a:t>
                      </a:r>
                      <a:r>
                        <a:rPr lang="en-US" altLang="zh-TW" sz="2400" baseline="0" dirty="0" smtClean="0"/>
                        <a:t> passenger’s travel plan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7880"/>
                  </a:ext>
                </a:extLst>
              </a:tr>
              <a:tr h="828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transfer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At every intersection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3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2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231" y="382542"/>
            <a:ext cx="10883538" cy="1325563"/>
          </a:xfrm>
        </p:spPr>
        <p:txBody>
          <a:bodyPr/>
          <a:lstStyle/>
          <a:p>
            <a:pPr algn="ctr"/>
            <a:r>
              <a:rPr lang="en-US" dirty="0" smtClean="0"/>
              <a:t>The Minimum EAT First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875"/>
                <a:ext cx="10515600" cy="383177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For each secondary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we calculated its EATs at every node it can possible arrive at.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EAT found and EAT</a:t>
                </a:r>
                <a:r>
                  <a:rPr lang="en-US" b="0" dirty="0" smtClean="0"/>
                  <a:t> &lt;=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 can be satisfied </a:t>
                </a:r>
              </a:p>
              <a:p>
                <a:pPr lvl="1"/>
                <a:r>
                  <a:rPr lang="en-US" dirty="0" smtClean="0"/>
                  <a:t>Update the time windows for each car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875"/>
                <a:ext cx="10515600" cy="383177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Design - Initialization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09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Given: a set </a:t>
                </a:r>
                <a:r>
                  <a:rPr lang="en-US" dirty="0"/>
                  <a:t>o</a:t>
                </a:r>
                <a:r>
                  <a:rPr lang="en-US" dirty="0" smtClean="0"/>
                  <a:t>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0" dirty="0" smtClean="0"/>
                  <a:t>, a set of available cars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, and secondary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Find the cars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that can arrive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later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 smtClean="0"/>
                  <a:t>, we put them into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Record the EAT at node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Remove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09713"/>
              </a:xfrm>
              <a:blipFill>
                <a:blip r:embed="rId2"/>
                <a:stretch>
                  <a:fillRect l="-1217" t="-221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Algorithm Design - 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Do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which has the minimal EAT recorded.</a:t>
                </a:r>
              </a:p>
              <a:p>
                <a:r>
                  <a:rPr lang="en-US" dirty="0" smtClean="0"/>
                  <a:t>Find the cars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that can arrive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we put them into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Record or Update the EAT at node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Update only if current EAT is smaller than the previous EAT recorded</a:t>
                </a:r>
              </a:p>
              <a:p>
                <a:r>
                  <a:rPr lang="en-US" dirty="0" smtClean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0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435429" y="3343275"/>
            <a:ext cx="10451646" cy="3105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27907" y="583474"/>
            <a:ext cx="3" cy="6139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429" y="5582190"/>
            <a:ext cx="105373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40227" y="509451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78330" y="509451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16433" y="509451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54536" y="509451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62305" y="509451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1" y="53993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 Path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40227" y="3091535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26" y="1088559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306" y="29072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2 Path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78328" y="5094504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216432" y="5094509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" name="Oval 49"/>
          <p:cNvSpPr/>
          <p:nvPr/>
        </p:nvSpPr>
        <p:spPr>
          <a:xfrm>
            <a:off x="7454536" y="5094509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1" name="Oval 50"/>
          <p:cNvSpPr/>
          <p:nvPr/>
        </p:nvSpPr>
        <p:spPr>
          <a:xfrm>
            <a:off x="9762305" y="5094509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2" name="Oval 51"/>
          <p:cNvSpPr/>
          <p:nvPr/>
        </p:nvSpPr>
        <p:spPr>
          <a:xfrm>
            <a:off x="737230" y="309153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40226" y="1088557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8408" y="890117"/>
            <a:ext cx="4720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Update EATs</a:t>
            </a:r>
            <a:endParaRPr lang="en-US" sz="6000" dirty="0"/>
          </a:p>
        </p:txBody>
      </p:sp>
      <p:sp>
        <p:nvSpPr>
          <p:cNvPr id="24" name="Oval 23"/>
          <p:cNvSpPr/>
          <p:nvPr/>
        </p:nvSpPr>
        <p:spPr>
          <a:xfrm>
            <a:off x="2978328" y="5094504"/>
            <a:ext cx="975361" cy="97536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16431" y="5094503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7454536" y="5094505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4" name="Oval 33"/>
          <p:cNvSpPr/>
          <p:nvPr/>
        </p:nvSpPr>
        <p:spPr>
          <a:xfrm>
            <a:off x="9762305" y="5094505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6" name="Oval 35"/>
          <p:cNvSpPr/>
          <p:nvPr/>
        </p:nvSpPr>
        <p:spPr>
          <a:xfrm>
            <a:off x="737230" y="3098331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0226" y="1099824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" name="Oval 37"/>
          <p:cNvSpPr/>
          <p:nvPr/>
        </p:nvSpPr>
        <p:spPr>
          <a:xfrm>
            <a:off x="737230" y="3096958"/>
            <a:ext cx="975361" cy="97536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72801" y="61878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3 Path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454536" y="5094502"/>
            <a:ext cx="975361" cy="97536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14751" y="2031652"/>
            <a:ext cx="5391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Repeat until no nodes are left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59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2" grpId="0"/>
      <p:bldP spid="40" grpId="0" animBg="1"/>
      <p:bldP spid="40" grpId="1" animBg="1"/>
      <p:bldP spid="41" grpId="0" animBg="1"/>
      <p:bldP spid="46" grpId="0"/>
      <p:bldP spid="47" grpId="0" animBg="1"/>
      <p:bldP spid="47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5" grpId="0"/>
      <p:bldP spid="55" grpId="1"/>
      <p:bldP spid="24" grpId="0" animBg="1"/>
      <p:bldP spid="24" grpId="1" animBg="1"/>
      <p:bldP spid="30" grpId="0" animBg="1"/>
      <p:bldP spid="31" grpId="0" animBg="1"/>
      <p:bldP spid="34" grpId="0" animBg="1"/>
      <p:bldP spid="36" grpId="0" animBg="1"/>
      <p:bldP spid="36" grpId="1" animBg="1"/>
      <p:bldP spid="37" grpId="0" animBg="1"/>
      <p:bldP spid="38" grpId="0" animBg="1"/>
      <p:bldP spid="38" grpId="1" animBg="1"/>
      <p:bldP spid="43" grpId="0"/>
      <p:bldP spid="48" grpId="0" animBg="1"/>
      <p:bldP spid="54" grpId="0"/>
      <p:bldP spid="5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 </a:t>
            </a:r>
            <a:r>
              <a:rPr lang="en-US" u="sng" dirty="0" smtClean="0">
                <a:hlinkClick r:id="rId2"/>
              </a:rPr>
              <a:t>Chicago Taxi</a:t>
            </a:r>
            <a:endParaRPr lang="en-US" u="sng" dirty="0" smtClean="0"/>
          </a:p>
          <a:p>
            <a:r>
              <a:rPr lang="en-US" dirty="0" smtClean="0"/>
              <a:t>Day Jan1 – Jan21</a:t>
            </a:r>
          </a:p>
          <a:p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Primary Request Flexibility = 1.2</a:t>
            </a:r>
          </a:p>
          <a:p>
            <a:pPr lvl="1"/>
            <a:r>
              <a:rPr lang="en-US" dirty="0" err="1" smtClean="0"/>
              <a:t>Seconday</a:t>
            </a:r>
            <a:r>
              <a:rPr lang="en-US" dirty="0" smtClean="0"/>
              <a:t> Request Flexibility = 1.5</a:t>
            </a:r>
          </a:p>
          <a:p>
            <a:pPr lvl="1"/>
            <a:r>
              <a:rPr lang="en-US" dirty="0" smtClean="0"/>
              <a:t>Primary to secondary request ratio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Chicago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 fontAlgn="base">
              <a:spcBef>
                <a:spcPts val="1000"/>
              </a:spcBef>
            </a:pPr>
            <a:r>
              <a:rPr lang="en-US" sz="2800" dirty="0" smtClean="0"/>
              <a:t>We use the center </a:t>
            </a:r>
            <a:r>
              <a:rPr lang="en-US" sz="2800" dirty="0"/>
              <a:t>points the 77 Chicago community </a:t>
            </a:r>
            <a:r>
              <a:rPr lang="en-US" sz="2800" dirty="0" smtClean="0"/>
              <a:t>areas as are nodes</a:t>
            </a:r>
            <a:endParaRPr lang="en-US" sz="2800" dirty="0"/>
          </a:p>
          <a:p>
            <a:pPr fontAlgn="base"/>
            <a:r>
              <a:rPr lang="en-US" dirty="0" smtClean="0"/>
              <a:t>An edge exists between two community areas </a:t>
            </a:r>
            <a:r>
              <a:rPr lang="en-US" dirty="0"/>
              <a:t>adjacent to each </a:t>
            </a:r>
            <a:r>
              <a:rPr lang="en-US" dirty="0" smtClean="0"/>
              <a:t>other.</a:t>
            </a:r>
          </a:p>
          <a:p>
            <a:pPr fontAlgn="base"/>
            <a:r>
              <a:rPr lang="en-US" dirty="0" smtClean="0"/>
              <a:t>Use </a:t>
            </a:r>
            <a:r>
              <a:rPr lang="en-US" dirty="0"/>
              <a:t>Google map Distance Matrix API to </a:t>
            </a:r>
            <a:r>
              <a:rPr lang="en-US" dirty="0" smtClean="0"/>
              <a:t>calculate edge weights (travel </a:t>
            </a:r>
            <a:r>
              <a:rPr lang="en-US" dirty="0"/>
              <a:t>time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Graph property(how does this effect our result)</a:t>
            </a:r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77 nodes</a:t>
            </a:r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Edges </a:t>
            </a:r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Undirected</a:t>
            </a:r>
          </a:p>
        </p:txBody>
      </p:sp>
    </p:spTree>
    <p:extLst>
      <p:ext uri="{BB962C8B-B14F-4D97-AF65-F5344CB8AC3E}">
        <p14:creationId xmlns:p14="http://schemas.microsoft.com/office/powerpoint/2010/main" val="3837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Primary &amp; Secondary Fig.1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02979" y="5109725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supply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1818290" y="5675586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861442" y="5684674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2192720" y="4372302"/>
            <a:ext cx="890752" cy="59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81849" y="5465379"/>
            <a:ext cx="1250731" cy="67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demand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9911255" y="4687614"/>
            <a:ext cx="525517" cy="5990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0184524" y="5307724"/>
            <a:ext cx="0" cy="3769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9984828" y="5684674"/>
            <a:ext cx="199696" cy="36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184524" y="5705695"/>
            <a:ext cx="252248" cy="37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911255" y="5465379"/>
            <a:ext cx="525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下箭號 20"/>
          <p:cNvSpPr/>
          <p:nvPr/>
        </p:nvSpPr>
        <p:spPr>
          <a:xfrm flipV="1">
            <a:off x="9020503" y="4369894"/>
            <a:ext cx="890752" cy="59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6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Chicago Taxi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pickup </a:t>
            </a:r>
            <a:r>
              <a:rPr lang="en-US" dirty="0"/>
              <a:t>and </a:t>
            </a:r>
            <a:r>
              <a:rPr lang="en-US" dirty="0" err="1"/>
              <a:t>dropoff</a:t>
            </a:r>
            <a:r>
              <a:rPr lang="en-US" dirty="0"/>
              <a:t> locations </a:t>
            </a:r>
            <a:endParaRPr lang="en-US" dirty="0" smtClean="0"/>
          </a:p>
          <a:p>
            <a:pPr lvl="1" fontAlgn="base"/>
            <a:r>
              <a:rPr lang="en-US" dirty="0" smtClean="0"/>
              <a:t>clustered </a:t>
            </a:r>
            <a:r>
              <a:rPr lang="en-US" dirty="0"/>
              <a:t>into the center </a:t>
            </a:r>
            <a:r>
              <a:rPr lang="en-US" dirty="0" smtClean="0"/>
              <a:t>points the </a:t>
            </a:r>
            <a:r>
              <a:rPr lang="en-US" dirty="0"/>
              <a:t>77 Chicago community areas</a:t>
            </a:r>
          </a:p>
          <a:p>
            <a:pPr fontAlgn="base"/>
            <a:r>
              <a:rPr lang="en-US" dirty="0"/>
              <a:t>pickup </a:t>
            </a:r>
            <a:r>
              <a:rPr lang="en-US" dirty="0" smtClean="0"/>
              <a:t>time we </a:t>
            </a:r>
            <a:r>
              <a:rPr lang="en-US" dirty="0"/>
              <a:t>randomly adds </a:t>
            </a:r>
            <a:r>
              <a:rPr lang="en-US" dirty="0" smtClean="0"/>
              <a:t>range(900) </a:t>
            </a:r>
            <a:r>
              <a:rPr lang="en-US" dirty="0"/>
              <a:t>seconds to the pickup time</a:t>
            </a:r>
          </a:p>
          <a:p>
            <a:pPr fontAlgn="base"/>
            <a:r>
              <a:rPr lang="en-US" dirty="0" smtClean="0"/>
              <a:t>Drop-off time = pickup time + distance*flexibility(parameter)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dirty="0" smtClean="0">
                <a:solidFill>
                  <a:srgbClr val="FF0000"/>
                </a:solidFill>
              </a:rPr>
              <a:t>Average speed?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圖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2045"/>
              </p:ext>
            </p:extLst>
          </p:nvPr>
        </p:nvGraphicFramePr>
        <p:xfrm>
          <a:off x="-1" y="278296"/>
          <a:ext cx="12192001" cy="636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0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67061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24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31621"/>
              </p:ext>
            </p:extLst>
          </p:nvPr>
        </p:nvGraphicFramePr>
        <p:xfrm>
          <a:off x="215899" y="3258588"/>
          <a:ext cx="5702531" cy="359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87559"/>
              </p:ext>
            </p:extLst>
          </p:nvPr>
        </p:nvGraphicFramePr>
        <p:xfrm>
          <a:off x="5918430" y="12700"/>
          <a:ext cx="6273570" cy="324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125889"/>
              </p:ext>
            </p:extLst>
          </p:nvPr>
        </p:nvGraphicFramePr>
        <p:xfrm>
          <a:off x="5918430" y="3258588"/>
          <a:ext cx="6273570" cy="359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676962"/>
              </p:ext>
            </p:extLst>
          </p:nvPr>
        </p:nvGraphicFramePr>
        <p:xfrm>
          <a:off x="-1" y="12699"/>
          <a:ext cx="5918431" cy="324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67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716642"/>
              </p:ext>
            </p:extLst>
          </p:nvPr>
        </p:nvGraphicFramePr>
        <p:xfrm>
          <a:off x="0" y="133005"/>
          <a:ext cx="12192000" cy="6724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4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82104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available cars &amp; Feasibility </a:t>
            </a:r>
            <a:endParaRPr 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162521"/>
              </p:ext>
            </p:extLst>
          </p:nvPr>
        </p:nvGraphicFramePr>
        <p:xfrm>
          <a:off x="464457" y="1690688"/>
          <a:ext cx="10889343" cy="504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2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40" y="1046801"/>
            <a:ext cx="7010328" cy="525774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60" y="1046801"/>
            <a:ext cx="7919229" cy="59394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Car Flexibility and Car waiting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 t="14444" r="6167" b="4445"/>
          <a:stretch/>
        </p:blipFill>
        <p:spPr>
          <a:xfrm>
            <a:off x="1166873" y="203200"/>
            <a:ext cx="9480884" cy="70264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Speed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 rot="16475262">
            <a:off x="9913257" y="1429078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439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6" t="16963" r="7618" b="7421"/>
          <a:stretch/>
        </p:blipFill>
        <p:spPr>
          <a:xfrm>
            <a:off x="2510970" y="0"/>
            <a:ext cx="8470152" cy="653142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 Cases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36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Primary &amp; Secondary Fig.2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36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02979" y="5109725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supply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818290" y="5675586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861442" y="5684674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2192719" y="4176713"/>
            <a:ext cx="890752" cy="630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81849" y="5465379"/>
            <a:ext cx="1250731" cy="67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demand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911255" y="4687614"/>
            <a:ext cx="525517" cy="5990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0184524" y="5307724"/>
            <a:ext cx="0" cy="3769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9984828" y="5684674"/>
            <a:ext cx="199696" cy="36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184524" y="5705695"/>
            <a:ext cx="252248" cy="37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911255" y="5465379"/>
            <a:ext cx="525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下箭號 20"/>
          <p:cNvSpPr/>
          <p:nvPr/>
        </p:nvSpPr>
        <p:spPr>
          <a:xfrm>
            <a:off x="9020503" y="4176712"/>
            <a:ext cx="890752" cy="630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371599" y="2126430"/>
            <a:ext cx="2532993" cy="188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Schedule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8199382" y="2067745"/>
            <a:ext cx="2532993" cy="188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Respond</a:t>
            </a:r>
          </a:p>
          <a:p>
            <a:pPr algn="ctr"/>
            <a:r>
              <a:rPr lang="en-US" altLang="zh-TW" sz="2800" dirty="0" smtClean="0"/>
              <a:t>(accept or not)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 flipH="1">
            <a:off x="4008385" y="2620716"/>
            <a:ext cx="606973" cy="89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17520" y="2562031"/>
            <a:ext cx="578069" cy="89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9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Performance on Realistic 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022" y="1825625"/>
            <a:ext cx="10555778" cy="4292542"/>
          </a:xfrm>
        </p:spPr>
        <p:txBody>
          <a:bodyPr/>
          <a:lstStyle/>
          <a:p>
            <a:r>
              <a:rPr lang="en-US" altLang="zh-TW" dirty="0" smtClean="0"/>
              <a:t>Request </a:t>
            </a:r>
            <a:r>
              <a:rPr lang="en-US" altLang="zh-TW" dirty="0"/>
              <a:t>Flex = 1.5 </a:t>
            </a:r>
            <a:endParaRPr lang="en-US" altLang="zh-TW" dirty="0" smtClean="0"/>
          </a:p>
          <a:p>
            <a:r>
              <a:rPr lang="en-US" altLang="zh-TW" dirty="0" smtClean="0"/>
              <a:t>Car </a:t>
            </a:r>
            <a:r>
              <a:rPr lang="en-US" altLang="zh-TW" dirty="0"/>
              <a:t>Flex = </a:t>
            </a:r>
            <a:r>
              <a:rPr lang="en-US" altLang="zh-TW" dirty="0" smtClean="0"/>
              <a:t>1.2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78 %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Secondary Request Satisfied</a:t>
            </a:r>
          </a:p>
          <a:p>
            <a:r>
              <a:rPr lang="en-US" altLang="zh-TW" dirty="0" smtClean="0"/>
              <a:t>5.7% feasible transferred</a:t>
            </a:r>
          </a:p>
          <a:p>
            <a:r>
              <a:rPr lang="en-US" altLang="zh-TW" dirty="0" smtClean="0"/>
              <a:t>Save 26% rides 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Waitime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6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Transfer and time flexibility can create more secondary ride opportunities. </a:t>
            </a:r>
          </a:p>
          <a:p>
            <a:r>
              <a:rPr lang="en-US" dirty="0" smtClean="0"/>
              <a:t>Lowering the cost for each transfer is important to increasing car and road space use in cities. </a:t>
            </a:r>
          </a:p>
          <a:p>
            <a:r>
              <a:rPr lang="en-US" dirty="0" smtClean="0"/>
              <a:t>Min EAT first algorithm for online matching.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Primary &amp; Secondary Request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560438" y="1397315"/>
          <a:ext cx="10901516" cy="4691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6844">
                  <a:extLst>
                    <a:ext uri="{9D8B030D-6E8A-4147-A177-3AD203B41FA5}">
                      <a16:colId xmlns:a16="http://schemas.microsoft.com/office/drawing/2014/main" val="989399220"/>
                    </a:ext>
                  </a:extLst>
                </a:gridCol>
                <a:gridCol w="4342259">
                  <a:extLst>
                    <a:ext uri="{9D8B030D-6E8A-4147-A177-3AD203B41FA5}">
                      <a16:colId xmlns:a16="http://schemas.microsoft.com/office/drawing/2014/main" val="2974270095"/>
                    </a:ext>
                  </a:extLst>
                </a:gridCol>
                <a:gridCol w="4482413">
                  <a:extLst>
                    <a:ext uri="{9D8B030D-6E8A-4147-A177-3AD203B41FA5}">
                      <a16:colId xmlns:a16="http://schemas.microsoft.com/office/drawing/2014/main" val="94886530"/>
                    </a:ext>
                  </a:extLst>
                </a:gridCol>
              </a:tblGrid>
              <a:tr h="11832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Primary Request/</a:t>
                      </a:r>
                    </a:p>
                    <a:p>
                      <a:pPr algn="ctr"/>
                      <a:r>
                        <a:rPr lang="en-US" altLang="zh-TW" sz="3200" dirty="0" smtClean="0"/>
                        <a:t>(Car)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Secondary Request/</a:t>
                      </a:r>
                    </a:p>
                    <a:p>
                      <a:pPr algn="ctr"/>
                      <a:r>
                        <a:rPr lang="en-US" altLang="zh-TW" sz="3200" dirty="0" smtClean="0"/>
                        <a:t>(Request)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70077"/>
                  </a:ext>
                </a:extLst>
              </a:tr>
              <a:tr h="912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Role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Supply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Demand(rider, </a:t>
                      </a:r>
                      <a:r>
                        <a:rPr lang="zh-TW" altLang="en-US" sz="2400" dirty="0" smtClean="0"/>
                        <a:t>小貨物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8929"/>
                  </a:ext>
                </a:extLst>
              </a:tr>
              <a:tr h="912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Interact</a:t>
                      </a:r>
                      <a:r>
                        <a:rPr lang="en-US" altLang="zh-TW" sz="2400" baseline="0" dirty="0" smtClean="0"/>
                        <a:t> with DC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Send trip</a:t>
                      </a:r>
                      <a:r>
                        <a:rPr lang="en-US" altLang="zh-TW" sz="2400" baseline="0" dirty="0" smtClean="0"/>
                        <a:t> information to DC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Send request</a:t>
                      </a:r>
                      <a:r>
                        <a:rPr lang="en-US" altLang="zh-TW" sz="2400" baseline="0" dirty="0" smtClean="0"/>
                        <a:t> to DC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4445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Satisfaction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Guaranteed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en-US" altLang="zh-TW" sz="2400" baseline="0" dirty="0" smtClean="0">
                          <a:solidFill>
                            <a:srgbClr val="00B050"/>
                          </a:solidFill>
                        </a:rPr>
                        <a:t> be matched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0863"/>
                  </a:ext>
                </a:extLst>
              </a:tr>
              <a:tr h="912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Travel</a:t>
                      </a:r>
                      <a:r>
                        <a:rPr lang="en-US" altLang="zh-TW" sz="2400" baseline="0" dirty="0" smtClean="0"/>
                        <a:t> Path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Shortest</a:t>
                      </a:r>
                      <a:r>
                        <a:rPr lang="en-US" altLang="zh-TW" sz="2400" baseline="0" dirty="0" smtClean="0"/>
                        <a:t> path between its start and end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The path on which it can reach its end as soon as possible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7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Transfer Fig.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2979" y="5109725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Loading car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818290" y="5675586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61442" y="5684674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8427" y="5109725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Unloading car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623738" y="5675586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666890" y="5684674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61793" y="4487917"/>
            <a:ext cx="3563007" cy="11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Transfer node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70786" y="2070538"/>
            <a:ext cx="1608083" cy="2753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559973" y="4042924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5559973" y="2415353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Temporary</a:t>
            </a:r>
          </a:p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559973" y="3248462"/>
            <a:ext cx="1261241" cy="620111"/>
          </a:xfrm>
          <a:prstGeom prst="roundRect">
            <a:avLst/>
          </a:prstGeom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5717627" y="3471480"/>
            <a:ext cx="914400" cy="354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彎箭號 20"/>
          <p:cNvSpPr/>
          <p:nvPr/>
        </p:nvSpPr>
        <p:spPr>
          <a:xfrm flipH="1">
            <a:off x="7487306" y="3278462"/>
            <a:ext cx="2052145" cy="1581424"/>
          </a:xfrm>
          <a:prstGeom prst="bentArrow">
            <a:avLst>
              <a:gd name="adj1" fmla="val 25000"/>
              <a:gd name="adj2" fmla="val 23297"/>
              <a:gd name="adj3" fmla="val 2500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5400000" flipV="1">
            <a:off x="2792672" y="2949849"/>
            <a:ext cx="1606359" cy="24567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1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Storages for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Background</a:t>
            </a:r>
          </a:p>
          <a:p>
            <a:pPr lvl="1"/>
            <a:r>
              <a:rPr lang="en-US" altLang="zh-TW" sz="2800" dirty="0"/>
              <a:t>Large population moving into cities </a:t>
            </a:r>
          </a:p>
          <a:p>
            <a:pPr lvl="1"/>
            <a:r>
              <a:rPr lang="en-US" altLang="zh-TW" sz="2800" dirty="0"/>
              <a:t>Dense Cities in </a:t>
            </a:r>
            <a:r>
              <a:rPr lang="en-US" altLang="zh-TW" sz="2800" dirty="0" smtClean="0"/>
              <a:t>Asia</a:t>
            </a:r>
            <a:endParaRPr lang="en-US" altLang="zh-TW" sz="2800" dirty="0"/>
          </a:p>
          <a:p>
            <a:pPr lvl="1"/>
            <a:r>
              <a:rPr lang="en-US" altLang="zh-TW" sz="2800" dirty="0"/>
              <a:t>The emergence of autonomous cars </a:t>
            </a:r>
            <a:r>
              <a:rPr lang="en-US" altLang="zh-TW" sz="2800" dirty="0" smtClean="0"/>
              <a:t>(Automation and lower cost for transfer)</a:t>
            </a:r>
            <a:endParaRPr lang="en-US" altLang="zh-TW" sz="2800" dirty="0"/>
          </a:p>
          <a:p>
            <a:pPr lvl="1"/>
            <a:r>
              <a:rPr lang="en-US" altLang="zh-TW" sz="2800" dirty="0"/>
              <a:t>Improve road and car space use with transfer and ride </a:t>
            </a:r>
            <a:r>
              <a:rPr lang="en-US" altLang="zh-TW" sz="2800" dirty="0" smtClean="0"/>
              <a:t>sharing</a:t>
            </a:r>
          </a:p>
          <a:p>
            <a:r>
              <a:rPr lang="en-US" altLang="zh-TW" sz="3200" dirty="0"/>
              <a:t>S</a:t>
            </a:r>
            <a:r>
              <a:rPr lang="en-US" altLang="zh-TW" sz="3200" dirty="0" smtClean="0"/>
              <a:t>upplies cooperate to satisfy demand</a:t>
            </a:r>
          </a:p>
          <a:p>
            <a:r>
              <a:rPr lang="en-US" altLang="zh-TW" sz="3200" dirty="0"/>
              <a:t>M</a:t>
            </a:r>
            <a:r>
              <a:rPr lang="en-US" altLang="zh-TW" sz="3200" dirty="0" smtClean="0"/>
              <a:t>ore ridesharing opportunities without adding new cars or altering original routes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1" y="-133423"/>
            <a:ext cx="7638994" cy="69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window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587765" y="5297214"/>
            <a:ext cx="3016469" cy="746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0882" y="4426826"/>
            <a:ext cx="2270235" cy="861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noProof="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car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276193" y="4992687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319345" y="5001775"/>
            <a:ext cx="599089" cy="636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120055" y="2816772"/>
            <a:ext cx="0" cy="9144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604234" y="2816772"/>
            <a:ext cx="0" cy="9144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20055" y="3016469"/>
            <a:ext cx="3484179" cy="515007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Time window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998483" y="2732690"/>
            <a:ext cx="2596055" cy="1912882"/>
          </a:xfrm>
          <a:prstGeom prst="wedgeRoundRectCallout">
            <a:avLst>
              <a:gd name="adj1" fmla="val 67426"/>
              <a:gd name="adj2" fmla="val -210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TW" sz="2000" b="1" dirty="0" smtClean="0"/>
              <a:t>EAT</a:t>
            </a:r>
          </a:p>
          <a:p>
            <a:pPr algn="just"/>
            <a:r>
              <a:rPr lang="en-US" altLang="zh-TW" sz="2000" dirty="0" smtClean="0"/>
              <a:t>(early arrival time):</a:t>
            </a:r>
          </a:p>
          <a:p>
            <a:pPr algn="just"/>
            <a:r>
              <a:rPr lang="en-US" altLang="zh-TW" sz="2000" dirty="0" smtClean="0"/>
              <a:t>The earliest time on which the car can reach the node </a:t>
            </a:r>
            <a:endParaRPr lang="zh-TW" altLang="en-US" sz="2000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516008" y="2680138"/>
            <a:ext cx="2585543" cy="1965434"/>
          </a:xfrm>
          <a:prstGeom prst="wedgeRoundRectCallout">
            <a:avLst>
              <a:gd name="adj1" fmla="val -77744"/>
              <a:gd name="adj2" fmla="val -198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TW" sz="2000" b="1" dirty="0" smtClean="0"/>
              <a:t>LDT</a:t>
            </a:r>
          </a:p>
          <a:p>
            <a:pPr algn="just"/>
            <a:r>
              <a:rPr lang="en-US" altLang="zh-TW" sz="2000" dirty="0" smtClean="0"/>
              <a:t>(late departure time):</a:t>
            </a:r>
          </a:p>
          <a:p>
            <a:pPr algn="just"/>
            <a:r>
              <a:rPr lang="en-US" altLang="zh-TW" sz="2000" dirty="0" smtClean="0"/>
              <a:t>The latest time on which the car must leave the node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 flipH="1">
            <a:off x="4416970" y="4722320"/>
            <a:ext cx="302173" cy="4204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6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Flexibility on time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xtend time window so as to satisfy more demands</a:t>
            </a:r>
          </a:p>
          <a:p>
            <a:r>
              <a:rPr lang="en-US" altLang="zh-TW" dirty="0" smtClean="0"/>
              <a:t>End time = start time + (shortest travel time)*flexibility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Ratio vs constant amount of slack</a:t>
            </a:r>
          </a:p>
          <a:p>
            <a:r>
              <a:rPr lang="en-US" altLang="zh-TW" dirty="0" smtClean="0"/>
              <a:t>Wait(use flexibility):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1) demand wait at a node for supply to pick it up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2) supply wait for transfer cases</a:t>
            </a: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4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739</Words>
  <Application>Microsoft Office PowerPoint</Application>
  <PresentationFormat>寬螢幕</PresentationFormat>
  <Paragraphs>226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Office Theme</vt:lpstr>
      <vt:lpstr> An Efficient Algorithm For Pickup and Delivery Problems With Ride-sharing and Multiple Transfers</vt:lpstr>
      <vt:lpstr>Primary &amp; Secondary Fig.1</vt:lpstr>
      <vt:lpstr>Primary &amp; Secondary Fig.2</vt:lpstr>
      <vt:lpstr>Primary &amp; Secondary Request</vt:lpstr>
      <vt:lpstr>Transfer Fig.</vt:lpstr>
      <vt:lpstr>Temporary Storages for transfer</vt:lpstr>
      <vt:lpstr>PowerPoint 簡報</vt:lpstr>
      <vt:lpstr>Time window</vt:lpstr>
      <vt:lpstr>Flexibility on time window</vt:lpstr>
      <vt:lpstr>Flexibility-wait(transfer case) Fig.</vt:lpstr>
      <vt:lpstr>Comparisons</vt:lpstr>
      <vt:lpstr>PowerPoint 簡報</vt:lpstr>
      <vt:lpstr>PowerPoint 簡報</vt:lpstr>
      <vt:lpstr>The Minimum EAT First Algorithm</vt:lpstr>
      <vt:lpstr>Algorithm Design - Initialization</vt:lpstr>
      <vt:lpstr>  Algorithm Design - Iteration</vt:lpstr>
      <vt:lpstr>PowerPoint 簡報</vt:lpstr>
      <vt:lpstr>Numerical Testing </vt:lpstr>
      <vt:lpstr>Preprocessing Chicago Graph</vt:lpstr>
      <vt:lpstr>Preprocessing Chicago Taxi Dataset</vt:lpstr>
      <vt:lpstr>PowerPoint 簡報</vt:lpstr>
      <vt:lpstr>PowerPoint 簡報</vt:lpstr>
      <vt:lpstr>PowerPoint 簡報</vt:lpstr>
      <vt:lpstr>PowerPoint 簡報</vt:lpstr>
      <vt:lpstr>PowerPoint 簡報</vt:lpstr>
      <vt:lpstr>Number of available cars &amp; Feasibility </vt:lpstr>
      <vt:lpstr>     Car Flexibility and Car waiting time </vt:lpstr>
      <vt:lpstr>Algorithm Speed</vt:lpstr>
      <vt:lpstr>Worst Cases</vt:lpstr>
      <vt:lpstr>  Performance on Realistic Scenario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 Efficient Algorithm For Pickup and Delivery Problems With Ride-sharing and Multiple Transfers</dc:title>
  <dc:creator>Henry Chang</dc:creator>
  <cp:lastModifiedBy>Windows 使用者</cp:lastModifiedBy>
  <cp:revision>54</cp:revision>
  <dcterms:created xsi:type="dcterms:W3CDTF">2018-06-10T10:33:25Z</dcterms:created>
  <dcterms:modified xsi:type="dcterms:W3CDTF">2018-06-13T07:10:43Z</dcterms:modified>
</cp:coreProperties>
</file>