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6" r:id="rId5"/>
    <p:sldId id="267" r:id="rId6"/>
    <p:sldId id="275" r:id="rId7"/>
    <p:sldId id="263" r:id="rId8"/>
    <p:sldId id="264" r:id="rId9"/>
    <p:sldId id="268" r:id="rId10"/>
    <p:sldId id="271" r:id="rId11"/>
    <p:sldId id="273" r:id="rId12"/>
    <p:sldId id="269" r:id="rId13"/>
    <p:sldId id="274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75"/>
  </p:normalViewPr>
  <p:slideViewPr>
    <p:cSldViewPr snapToGrid="0">
      <p:cViewPr varScale="1">
        <p:scale>
          <a:sx n="119" d="100"/>
          <a:sy n="11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43264-7691-AE4B-BF35-4DDD3C14ACAE}" type="datetimeFigureOut">
              <a:rPr kumimoji="1" lang="zh-TW" altLang="en-US" smtClean="0"/>
              <a:t>2025/6/17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188A9-088B-5A46-B5AF-C4AD31B89D7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2234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暫停輸出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D82D2-579A-A747-9D88-D6FCFF2BC2A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70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188A9-088B-5A46-B5AF-C4AD31B89D72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95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86480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648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eeexplore.ieee.org/document/986480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eeexplore.ieee.org/document/98648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eeexplore.ieee.org/document/98648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3FF9A-D434-8EAE-0871-4BAC885E8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8657"/>
            <a:ext cx="7766936" cy="1732179"/>
          </a:xfrm>
        </p:spPr>
        <p:txBody>
          <a:bodyPr/>
          <a:lstStyle/>
          <a:p>
            <a:r>
              <a:rPr kumimoji="1" lang="zh-TW" altLang="en-US" dirty="0"/>
              <a:t>專題期末報告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6007DE-0F20-E3DE-420D-21F3F4233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電機二 賴禹衡</a:t>
            </a:r>
          </a:p>
        </p:txBody>
      </p:sp>
    </p:spTree>
    <p:extLst>
      <p:ext uri="{BB962C8B-B14F-4D97-AF65-F5344CB8AC3E}">
        <p14:creationId xmlns:p14="http://schemas.microsoft.com/office/powerpoint/2010/main" val="328963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1756F-F16D-1FB5-6898-884AD729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FCEF83-6835-C188-8F0F-E9100A6B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413"/>
            <a:ext cx="8596668" cy="3880773"/>
          </a:xfrm>
        </p:spPr>
        <p:txBody>
          <a:bodyPr/>
          <a:lstStyle/>
          <a:p>
            <a:r>
              <a:rPr kumimoji="1" lang="zh-TW" altLang="en-US" sz="2600" dirty="0"/>
              <a:t>一開始分</a:t>
            </a:r>
            <a:r>
              <a:rPr kumimoji="1" lang="en-US" altLang="zh-TW" sz="2600" dirty="0"/>
              <a:t>dataset</a:t>
            </a:r>
            <a:r>
              <a:rPr kumimoji="1" lang="zh-TW" altLang="en-US" sz="2600" dirty="0"/>
              <a:t>的結果相似度很低（如圖）</a:t>
            </a:r>
            <a:endParaRPr kumimoji="1" lang="en-US" altLang="zh-TW" sz="2600" dirty="0"/>
          </a:p>
          <a:p>
            <a:r>
              <a:rPr kumimoji="1" lang="zh-TW" altLang="en-US" sz="2600" dirty="0"/>
              <a:t>推測可能原本那些數據跟</a:t>
            </a:r>
            <a:r>
              <a:rPr kumimoji="1" lang="en-US" altLang="zh-TW" sz="2600" dirty="0"/>
              <a:t>loss rate</a:t>
            </a:r>
            <a:r>
              <a:rPr kumimoji="1" lang="zh-TW" altLang="en-US" sz="2600" dirty="0"/>
              <a:t>相關度本身就很弱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882FC6-15B5-27E9-24DD-073F8726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89285"/>
            <a:ext cx="5224227" cy="333840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6DF933-E7B2-CFF1-06DE-DD18BDED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05525"/>
              </p:ext>
            </p:extLst>
          </p:nvPr>
        </p:nvGraphicFramePr>
        <p:xfrm>
          <a:off x="6519134" y="3429000"/>
          <a:ext cx="1651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6515822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821389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0.000167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298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R^2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0.016712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214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0.012907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60000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98E1439-1AD1-F80A-28FF-E4F0C6BC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134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 descr="一張含有 文字, 字型, 螢幕擷取畫面, 白色 的圖片&#10;&#10;AI 產生的內容可能不正確。">
            <a:extLst>
              <a:ext uri="{FF2B5EF4-FFF2-40B4-BE49-F238E27FC236}">
                <a16:creationId xmlns:a16="http://schemas.microsoft.com/office/drawing/2014/main" id="{5A5A45AF-7563-370E-0011-73089E04D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34" y="4196080"/>
            <a:ext cx="9398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8D0C2-9FBB-FB50-E084-FF03AA9A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8C289-3D1A-9D06-B9EB-21D1C8B0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1B211-F886-E2EC-AB08-0A4741AE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413"/>
            <a:ext cx="8596668" cy="3880773"/>
          </a:xfrm>
        </p:spPr>
        <p:txBody>
          <a:bodyPr/>
          <a:lstStyle/>
          <a:p>
            <a:r>
              <a:rPr kumimoji="1" lang="zh-TW" altLang="en-US" sz="2600" dirty="0"/>
              <a:t>發現如果頻段全開的比例低，相似度可能越好（如下）</a:t>
            </a:r>
            <a:endParaRPr kumimoji="1" lang="en-US" altLang="zh-TW" sz="2600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242D089-7E79-9D33-3BF1-38C6A47C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134" y="3429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6ECA20-00BA-9E2C-D87E-D11F4603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63" y="2977225"/>
            <a:ext cx="6013718" cy="388077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0111638-632D-B3B5-EADC-70C576DA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61288"/>
              </p:ext>
            </p:extLst>
          </p:nvPr>
        </p:nvGraphicFramePr>
        <p:xfrm>
          <a:off x="6519134" y="2673027"/>
          <a:ext cx="1651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0871322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333694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0.000314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90321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R^2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0.867421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9471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0.017713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74515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CB76DD5-DC29-4474-BE0F-AAC92A7C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134" y="26730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2" name="圖片 11" descr="一張含有 文字, 字型, 白色, 螢幕擷取畫面 的圖片&#10;&#10;AI 產生的內容可能不正確。">
            <a:extLst>
              <a:ext uri="{FF2B5EF4-FFF2-40B4-BE49-F238E27FC236}">
                <a16:creationId xmlns:a16="http://schemas.microsoft.com/office/drawing/2014/main" id="{9D3C82AB-ADCB-5A12-852E-38A5C571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052" y="3575672"/>
            <a:ext cx="1041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160D1-080E-E8C2-4D70-8C3F6CC9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9E142A-5893-DB72-C963-62991A21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751"/>
            <a:ext cx="8596668" cy="3880773"/>
          </a:xfrm>
        </p:spPr>
        <p:txBody>
          <a:bodyPr/>
          <a:lstStyle/>
          <a:p>
            <a:r>
              <a:rPr kumimoji="1" lang="zh-TW" altLang="en-US" sz="2600" dirty="0"/>
              <a:t>分段測試：</a:t>
            </a:r>
            <a:endParaRPr kumimoji="1" lang="en-US" altLang="zh-TW" sz="2600" dirty="0"/>
          </a:p>
          <a:p>
            <a:endParaRPr kumimoji="1" lang="zh-TW" altLang="en-US" dirty="0"/>
          </a:p>
        </p:txBody>
      </p:sp>
      <p:pic>
        <p:nvPicPr>
          <p:cNvPr id="5" name="圖片 4" descr="一張含有 螢幕擷取畫面, 繪圖, 文字, 行 的圖片&#10;&#10;AI 產生的內容可能不正確。">
            <a:extLst>
              <a:ext uri="{FF2B5EF4-FFF2-40B4-BE49-F238E27FC236}">
                <a16:creationId xmlns:a16="http://schemas.microsoft.com/office/drawing/2014/main" id="{F1096099-61E2-8074-ECC9-ED6B2FEB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55" y="2579434"/>
            <a:ext cx="4817355" cy="31087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6DEB46-8538-2B35-8DBC-D147BB9253BA}"/>
              </a:ext>
            </a:extLst>
          </p:cNvPr>
          <p:cNvSpPr txBox="1"/>
          <p:nvPr/>
        </p:nvSpPr>
        <p:spPr>
          <a:xfrm>
            <a:off x="7071062" y="568817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2023-09-12</a:t>
            </a:r>
            <a:r>
              <a:rPr kumimoji="1" lang="zh-TW" altLang="en-US" dirty="0"/>
              <a:t>扣除</a:t>
            </a:r>
            <a:r>
              <a:rPr kumimoji="1" lang="en-US" altLang="zh-TW" dirty="0" err="1"/>
              <a:t>All.csv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75CF34A-93F5-2D78-D9E6-48E2DCCAE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57" y="2615020"/>
            <a:ext cx="5047793" cy="32574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7BBB85E-7D13-9DCA-6728-7B64EF21A2D8}"/>
              </a:ext>
            </a:extLst>
          </p:cNvPr>
          <p:cNvSpPr txBox="1"/>
          <p:nvPr/>
        </p:nvSpPr>
        <p:spPr>
          <a:xfrm>
            <a:off x="1695687" y="585909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2023-09-12</a:t>
            </a:r>
            <a:r>
              <a:rPr kumimoji="1" lang="zh-TW" altLang="en-US" dirty="0"/>
              <a:t>包含</a:t>
            </a:r>
            <a:r>
              <a:rPr kumimoji="1" lang="en-US" altLang="zh-TW" dirty="0" err="1"/>
              <a:t>All.csv</a:t>
            </a:r>
            <a:endParaRPr kumimoji="1"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B3C4E-2108-B860-4D59-EFAF67184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52741"/>
              </p:ext>
            </p:extLst>
          </p:nvPr>
        </p:nvGraphicFramePr>
        <p:xfrm>
          <a:off x="7479233" y="6190993"/>
          <a:ext cx="1651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4975736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610430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0.000272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6804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R^2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0.483484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62712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0.016506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59748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B71AEB3-AAAF-9A90-4415-9ACF1F78D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79867"/>
              </p:ext>
            </p:extLst>
          </p:nvPr>
        </p:nvGraphicFramePr>
        <p:xfrm>
          <a:off x="1892599" y="6190993"/>
          <a:ext cx="1651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9120646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82487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0.000196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4174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R^2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0.3696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069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0.014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596315"/>
                  </a:ext>
                </a:extLst>
              </a:tr>
            </a:tbl>
          </a:graphicData>
        </a:graphic>
      </p:graphicFrame>
      <p:pic>
        <p:nvPicPr>
          <p:cNvPr id="17" name="圖片 16" descr="一張含有 文字, 字型, 螢幕擷取畫面, 白色 的圖片&#10;&#10;AI 產生的內容可能不正確。">
            <a:extLst>
              <a:ext uri="{FF2B5EF4-FFF2-40B4-BE49-F238E27FC236}">
                <a16:creationId xmlns:a16="http://schemas.microsoft.com/office/drawing/2014/main" id="{54934BA1-52D4-9958-0A4E-61B973388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213" y="348178"/>
            <a:ext cx="757148" cy="20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C003-D752-75EC-138C-3E064E72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302FE-1965-4832-9C97-2EE7406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91746-3379-3DC9-AF27-9FEB8FC2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TW" altLang="en-US" sz="2600" dirty="0"/>
              <a:t>全部的</a:t>
            </a:r>
            <a:r>
              <a:rPr kumimoji="1" lang="en-US" altLang="zh-TW" sz="2600" dirty="0"/>
              <a:t>data train </a:t>
            </a:r>
            <a:r>
              <a:rPr kumimoji="1" lang="zh-TW" altLang="en-US" sz="2600" dirty="0"/>
              <a:t>扣除頻段全開：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368820-5486-538E-DD9B-10547C800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88" y="2241805"/>
            <a:ext cx="7153340" cy="461619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2F5EAE6-10F9-B70E-2A1C-4C827DBFA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3355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79EF4FF-B05F-3E34-6546-0F3E7F7E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7841"/>
              </p:ext>
            </p:extLst>
          </p:nvPr>
        </p:nvGraphicFramePr>
        <p:xfrm>
          <a:off x="8030410" y="2632549"/>
          <a:ext cx="1907674" cy="722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837">
                  <a:extLst>
                    <a:ext uri="{9D8B030D-6E8A-4147-A177-3AD203B41FA5}">
                      <a16:colId xmlns:a16="http://schemas.microsoft.com/office/drawing/2014/main" val="3233636294"/>
                    </a:ext>
                  </a:extLst>
                </a:gridCol>
                <a:gridCol w="953837">
                  <a:extLst>
                    <a:ext uri="{9D8B030D-6E8A-4147-A177-3AD203B41FA5}">
                      <a16:colId xmlns:a16="http://schemas.microsoft.com/office/drawing/2014/main" val="3685898599"/>
                    </a:ext>
                  </a:extLst>
                </a:gridCol>
              </a:tblGrid>
              <a:tr h="2409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MSE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0.000488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7718876"/>
                  </a:ext>
                </a:extLst>
              </a:tr>
              <a:tr h="2409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R^2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0.650141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2835803"/>
                  </a:ext>
                </a:extLst>
              </a:tr>
              <a:tr h="2409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0.022085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529271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53B6E62-8AD0-F539-8582-C2017842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95" y="1708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30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8BC5C-95EF-5CFE-3D10-5346B9E1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E6014-68AA-2A81-EA43-C08A97E7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56166-D2D3-769D-A128-F4E10174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TW" altLang="en-US" sz="2600" dirty="0"/>
              <a:t>結論： 扣除頻段全開後的數據整體來說比較能夠預測，但尚未排除現實生活中的其他因素</a:t>
            </a:r>
            <a:endParaRPr kumimoji="1" lang="en-US" altLang="zh-TW" sz="2600" dirty="0"/>
          </a:p>
          <a:p>
            <a:endParaRPr kumimoji="1" lang="en-US" altLang="zh-TW" sz="2600" dirty="0"/>
          </a:p>
          <a:p>
            <a:r>
              <a:rPr kumimoji="1" lang="zh-TW" altLang="en-US" sz="2600" dirty="0"/>
              <a:t>解決方案：可能要盡量在同樣的環境下進行測量，但難度偏高，無法確保不同時間同一地點</a:t>
            </a:r>
            <a:r>
              <a:rPr kumimoji="1" lang="zh-TW" altLang="en-US" sz="2600"/>
              <a:t>的背景影響，</a:t>
            </a:r>
            <a:r>
              <a:rPr kumimoji="1" lang="zh-TW" altLang="en-US" sz="2600" dirty="0"/>
              <a:t>因此增加資料數量級可能是個</a:t>
            </a:r>
            <a:r>
              <a:rPr kumimoji="1" lang="zh-TW" altLang="en-US" sz="2600"/>
              <a:t>解決方法</a:t>
            </a:r>
            <a:endParaRPr kumimoji="1" lang="en-US" altLang="zh-TW" sz="2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77D742-3F6E-4DC4-19EE-680C6398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7091" y="3355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9945147-EEA4-A017-F6C1-6B10285F0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095" y="1708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8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2EB95-8914-BADA-1CF7-27168D5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未來可能方向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E704F-46C6-E995-226E-F102EB662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600" dirty="0"/>
              <a:t>嘗試不同</a:t>
            </a:r>
            <a:r>
              <a:rPr kumimoji="1" lang="en-US" altLang="zh-TW" sz="2600" dirty="0"/>
              <a:t>regression model</a:t>
            </a:r>
          </a:p>
          <a:p>
            <a:r>
              <a:rPr kumimoji="1" lang="zh-TW" altLang="en-US" sz="2600" dirty="0"/>
              <a:t>試著增加資料量</a:t>
            </a:r>
            <a:endParaRPr kumimoji="1" lang="en-US" altLang="zh-TW" sz="2600" dirty="0"/>
          </a:p>
          <a:p>
            <a:r>
              <a:rPr kumimoji="1" lang="zh-TW" altLang="en-US" sz="2600" dirty="0"/>
              <a:t>使用不同</a:t>
            </a:r>
            <a:r>
              <a:rPr kumimoji="1" lang="en-US" altLang="zh-TW" sz="2600" dirty="0"/>
              <a:t>feature</a:t>
            </a:r>
            <a:endParaRPr kumimoji="1"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05792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ABBCA-AEA8-683A-0A7C-4E56EBF4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5B190D-3541-B56B-E638-AF7E37B2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TW" dirty="0">
                <a:hlinkClick r:id="rId2"/>
              </a:rPr>
              <a:t>https://ieeexplore.ieee.org/document/9864805</a:t>
            </a:r>
            <a:endParaRPr kumimoji="1" lang="en" altLang="zh-TW" dirty="0"/>
          </a:p>
          <a:p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3755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EFF92-551B-C815-99FE-7F80E569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D7F29-4C74-BD1E-9002-115EBBB1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800" dirty="0"/>
              <a:t>一、論文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二、程式實作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三、參考資料</a:t>
            </a:r>
          </a:p>
        </p:txBody>
      </p:sp>
    </p:spTree>
    <p:extLst>
      <p:ext uri="{BB962C8B-B14F-4D97-AF65-F5344CB8AC3E}">
        <p14:creationId xmlns:p14="http://schemas.microsoft.com/office/powerpoint/2010/main" val="35217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D09F7-76F0-36BC-347D-DB871666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19809" cy="1300843"/>
          </a:xfrm>
        </p:spPr>
        <p:txBody>
          <a:bodyPr>
            <a:normAutofit fontScale="90000"/>
          </a:bodyPr>
          <a:lstStyle/>
          <a:p>
            <a:r>
              <a:rPr kumimoji="1" lang="zh-TW" altLang="en-US" dirty="0"/>
              <a:t>論文：</a:t>
            </a:r>
            <a:r>
              <a:rPr lang="en" altLang="zh-TW" dirty="0">
                <a:hlinkClick r:id="rId3"/>
              </a:rPr>
              <a:t>Packet Loss Rate Prediction for</a:t>
            </a:r>
            <a:r>
              <a:rPr lang="zh-TW" altLang="en-US" dirty="0">
                <a:hlinkClick r:id="rId3"/>
              </a:rPr>
              <a:t> </a:t>
            </a:r>
            <a:r>
              <a:rPr lang="en" altLang="zh-TW" dirty="0">
                <a:hlinkClick r:id="rId3"/>
              </a:rPr>
              <a:t>Vehicular Networks</a:t>
            </a:r>
            <a:r>
              <a:rPr lang="zh-TW" altLang="en-US" dirty="0">
                <a:hlinkClick r:id="rId3"/>
              </a:rPr>
              <a:t> </a:t>
            </a:r>
            <a:r>
              <a:rPr lang="en" altLang="zh-TW" dirty="0">
                <a:hlinkClick r:id="rId3"/>
              </a:rPr>
              <a:t>with Regression Methods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B9A8A-55E9-3388-2B00-8635BE74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400" dirty="0"/>
              <a:t>y = f(x₁, x₂, x₃, x₄)</a:t>
            </a:r>
          </a:p>
          <a:p>
            <a:pPr marL="457200" lvl="1" indent="0">
              <a:buNone/>
            </a:pPr>
            <a:r>
              <a:rPr lang="en" altLang="zh-TW" sz="2400" b="1" dirty="0"/>
              <a:t>y</a:t>
            </a:r>
            <a:r>
              <a:rPr lang="en" altLang="zh-TW" sz="2400" dirty="0"/>
              <a:t>: packet loss rate</a:t>
            </a:r>
          </a:p>
          <a:p>
            <a:pPr marL="457200" lvl="1" indent="0">
              <a:buNone/>
            </a:pPr>
            <a:r>
              <a:rPr lang="en" altLang="zh-TW" sz="2400" b="1" dirty="0"/>
              <a:t>x₁</a:t>
            </a:r>
            <a:r>
              <a:rPr lang="en" altLang="zh-TW" sz="2400" dirty="0"/>
              <a:t>: Environment type, urban = 0, highway = 1</a:t>
            </a:r>
          </a:p>
          <a:p>
            <a:pPr marL="457200" lvl="1" indent="0">
              <a:buNone/>
            </a:pPr>
            <a:r>
              <a:rPr lang="en" altLang="zh-TW" sz="2400" b="1" dirty="0"/>
              <a:t>x₂</a:t>
            </a:r>
            <a:r>
              <a:rPr lang="en" altLang="zh-TW" sz="2400" dirty="0"/>
              <a:t>: Vehicle density</a:t>
            </a:r>
          </a:p>
          <a:p>
            <a:pPr marL="457200" lvl="1" indent="0">
              <a:buNone/>
            </a:pPr>
            <a:r>
              <a:rPr lang="en" altLang="zh-TW" sz="2400" b="1" dirty="0"/>
              <a:t>x₃</a:t>
            </a:r>
            <a:r>
              <a:rPr lang="en" altLang="zh-TW" sz="2400" dirty="0"/>
              <a:t>: Data transmission rate</a:t>
            </a:r>
          </a:p>
          <a:p>
            <a:pPr marL="457200" lvl="1" indent="0">
              <a:buNone/>
            </a:pPr>
            <a:r>
              <a:rPr lang="en" altLang="zh-TW" sz="2400" b="1" dirty="0"/>
              <a:t>x₄</a:t>
            </a:r>
            <a:r>
              <a:rPr lang="en" altLang="zh-TW" sz="2400" dirty="0"/>
              <a:t>: Transmission power</a:t>
            </a:r>
          </a:p>
          <a:p>
            <a:endParaRPr kumimoji="1" lang="en-US" altLang="zh-TW" sz="2800" dirty="0"/>
          </a:p>
        </p:txBody>
      </p:sp>
      <p:pic>
        <p:nvPicPr>
          <p:cNvPr id="4" name="圖片 3" descr="一張含有 文字, 螢幕擷取畫面, 地圖 的圖片&#10;&#10;AI 產生的內容可能不正確。">
            <a:extLst>
              <a:ext uri="{FF2B5EF4-FFF2-40B4-BE49-F238E27FC236}">
                <a16:creationId xmlns:a16="http://schemas.microsoft.com/office/drawing/2014/main" id="{8CFD772F-29FD-DCD8-CECC-0D9FC05EB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90" y="1568933"/>
            <a:ext cx="3431823" cy="1860067"/>
          </a:xfrm>
          <a:prstGeom prst="rect">
            <a:avLst/>
          </a:prstGeom>
        </p:spPr>
      </p:pic>
      <p:pic>
        <p:nvPicPr>
          <p:cNvPr id="6" name="圖片 5" descr="一張含有 文字, 地圖, 螢幕擷取畫面, 地圖集 的圖片&#10;&#10;AI 產生的內容可能不正確。">
            <a:extLst>
              <a:ext uri="{FF2B5EF4-FFF2-40B4-BE49-F238E27FC236}">
                <a16:creationId xmlns:a16="http://schemas.microsoft.com/office/drawing/2014/main" id="{BFB8D6E9-0B78-C9F9-DDB5-421D503C7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334" y="4211717"/>
            <a:ext cx="3637139" cy="19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D2D06-4C50-5720-DB55-CC62856B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8973440" cy="1320800"/>
          </a:xfrm>
        </p:spPr>
        <p:txBody>
          <a:bodyPr anchor="ctr">
            <a:normAutofit fontScale="90000"/>
          </a:bodyPr>
          <a:lstStyle/>
          <a:p>
            <a:r>
              <a:rPr kumimoji="1" lang="zh-TW" altLang="en-US" dirty="0"/>
              <a:t>論文：</a:t>
            </a:r>
            <a:r>
              <a:rPr lang="en" altLang="zh-TW" dirty="0">
                <a:hlinkClick r:id="rId2"/>
              </a:rPr>
              <a:t>Packet Loss Rate Prediction for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Vehicular Networks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with Regression Methods</a:t>
            </a:r>
            <a:endParaRPr kumimoji="1" lang="zh-TW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FB3AB1-D027-29CE-3EBC-762268F5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6016329" cy="35607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4B64CAB-DAA0-F3CF-AB05-474F71002266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200" b="1" dirty="0" err="1"/>
              <a:t>OMNeT</a:t>
            </a:r>
            <a:r>
              <a:rPr lang="en" altLang="zh-TW" sz="2200" b="1" dirty="0"/>
              <a:t>++ </a:t>
            </a:r>
            <a:r>
              <a:rPr lang="en-US" altLang="zh-TW" sz="2200" b="1" dirty="0"/>
              <a:t>:</a:t>
            </a:r>
            <a:r>
              <a:rPr lang="en" altLang="zh-TW" sz="2200" b="1" dirty="0"/>
              <a:t> </a:t>
            </a:r>
            <a:r>
              <a:rPr lang="en-US" altLang="zh-TW" sz="2200" dirty="0"/>
              <a:t>wireless communication</a:t>
            </a:r>
            <a:r>
              <a:rPr lang="en-US" altLang="zh-TW" sz="2200" b="1" dirty="0"/>
              <a:t> </a:t>
            </a:r>
            <a:r>
              <a:rPr lang="en" altLang="zh-TW" sz="2200" dirty="0"/>
              <a:t>simulator</a:t>
            </a:r>
          </a:p>
          <a:p>
            <a:r>
              <a:rPr lang="en" altLang="zh-TW" sz="2200" b="1" dirty="0"/>
              <a:t>SUMO </a:t>
            </a:r>
            <a:r>
              <a:rPr lang="en-US" altLang="zh-TW" sz="2200" b="1" dirty="0"/>
              <a:t>:</a:t>
            </a:r>
            <a:r>
              <a:rPr lang="en" altLang="zh-TW" sz="2200" dirty="0"/>
              <a:t> traffic simulator</a:t>
            </a:r>
          </a:p>
          <a:p>
            <a:r>
              <a:rPr lang="en" altLang="zh-TW" sz="2200" b="1" dirty="0"/>
              <a:t>Veins : </a:t>
            </a:r>
            <a:r>
              <a:rPr lang="en" altLang="zh-TW" sz="2200" dirty="0"/>
              <a:t>ties traffic and wireless network simulation</a:t>
            </a:r>
          </a:p>
          <a:p>
            <a:endParaRPr kumimoji="1" lang="en-US" altLang="zh-TW" sz="2800" dirty="0"/>
          </a:p>
        </p:txBody>
      </p:sp>
      <p:pic>
        <p:nvPicPr>
          <p:cNvPr id="9" name="內容版面配置區 6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3DF272A9-9514-7898-695C-F73684B0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10" y="3691842"/>
            <a:ext cx="6273064" cy="25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E3FE7-6EC8-C867-C686-33CCBA3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論文：</a:t>
            </a:r>
            <a:r>
              <a:rPr lang="en" altLang="zh-TW" dirty="0">
                <a:hlinkClick r:id="rId2"/>
              </a:rPr>
              <a:t>Packet Loss Rate Prediction for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Vehicular Networks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with Regression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CF293-0F58-821E-3B8B-9E60AA27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不同條件下</a:t>
            </a:r>
            <a:r>
              <a:rPr kumimoji="1" lang="en-US" altLang="zh-TW" sz="2800" dirty="0"/>
              <a:t>packet loss rate </a:t>
            </a:r>
            <a:r>
              <a:rPr kumimoji="1" lang="zh-TW" altLang="en-US" sz="2800" dirty="0"/>
              <a:t>的高低</a:t>
            </a:r>
          </a:p>
        </p:txBody>
      </p:sp>
      <p:pic>
        <p:nvPicPr>
          <p:cNvPr id="4" name="圖片 3" descr="一張含有 文字, 螢幕擷取畫面, 陳列, Rectangle 的圖片&#10;&#10;AI 產生的內容可能不正確。">
            <a:extLst>
              <a:ext uri="{FF2B5EF4-FFF2-40B4-BE49-F238E27FC236}">
                <a16:creationId xmlns:a16="http://schemas.microsoft.com/office/drawing/2014/main" id="{3AA09B1F-1D56-7EE3-E0B0-9AD5E75E0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1860"/>
            <a:ext cx="4475408" cy="3436140"/>
          </a:xfrm>
          <a:prstGeom prst="rect">
            <a:avLst/>
          </a:prstGeom>
        </p:spPr>
      </p:pic>
      <p:pic>
        <p:nvPicPr>
          <p:cNvPr id="6" name="圖片 5" descr="一張含有 文字, 螢幕擷取畫面, 鮮豔, Rectangle 的圖片&#10;&#10;AI 產生的內容可能不正確。">
            <a:extLst>
              <a:ext uri="{FF2B5EF4-FFF2-40B4-BE49-F238E27FC236}">
                <a16:creationId xmlns:a16="http://schemas.microsoft.com/office/drawing/2014/main" id="{E127D03F-0508-D623-B8ED-C0D62230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429" y="3421860"/>
            <a:ext cx="4250476" cy="33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01D98-09FF-BAFD-14E0-B1CD9C61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論文：</a:t>
            </a:r>
            <a:r>
              <a:rPr lang="en" altLang="zh-TW" dirty="0">
                <a:hlinkClick r:id="rId2"/>
              </a:rPr>
              <a:t>Packet Loss Rate Prediction for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Vehicular Networks</a:t>
            </a:r>
            <a:r>
              <a:rPr lang="zh-TW" altLang="en-US" dirty="0">
                <a:hlinkClick r:id="rId2"/>
              </a:rPr>
              <a:t> </a:t>
            </a:r>
            <a:r>
              <a:rPr lang="en" altLang="zh-TW" dirty="0">
                <a:hlinkClick r:id="rId2"/>
              </a:rPr>
              <a:t>with Regression Methods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4326E-D631-4DED-C16D-A58978D6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內容版面配置區 4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D36394DA-A7F2-A686-8826-CBE84FEC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89" y="2387304"/>
            <a:ext cx="4370211" cy="35149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3D46438-4303-D513-B638-FB2A8AB5BFC7}"/>
              </a:ext>
            </a:extLst>
          </p:cNvPr>
          <p:cNvSpPr txBox="1"/>
          <p:nvPr/>
        </p:nvSpPr>
        <p:spPr>
          <a:xfrm>
            <a:off x="1981199" y="5902219"/>
            <a:ext cx="30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/>
              <a:t>Highway performance</a:t>
            </a:r>
            <a:endParaRPr lang="en" altLang="zh-TW" dirty="0"/>
          </a:p>
        </p:txBody>
      </p:sp>
      <p:pic>
        <p:nvPicPr>
          <p:cNvPr id="6" name="圖片 5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BAC22E32-C8D8-2A4E-5137-FE32F123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553" y="2438307"/>
            <a:ext cx="4246058" cy="34129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E63733E-46B6-96CA-BD69-FDCD730DFD83}"/>
              </a:ext>
            </a:extLst>
          </p:cNvPr>
          <p:cNvSpPr txBox="1"/>
          <p:nvPr/>
        </p:nvSpPr>
        <p:spPr>
          <a:xfrm>
            <a:off x="6705599" y="5851214"/>
            <a:ext cx="30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/>
              <a:t>urban performance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40203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0D71A-8D53-F565-C2CA-BD15A72A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63628-D2E4-C017-8691-F6F3749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運用量測到的數據來預測下一秒可能的</a:t>
            </a:r>
            <a:r>
              <a:rPr kumimoji="1" lang="en-US" altLang="zh-TW" sz="2800" dirty="0"/>
              <a:t>packet loss rate </a:t>
            </a:r>
            <a:r>
              <a:rPr kumimoji="1" lang="zh-TW" altLang="en-US" sz="2800" dirty="0"/>
              <a:t>（如圖）</a:t>
            </a:r>
            <a:endParaRPr kumimoji="1" lang="en-US" altLang="zh-TW" sz="2800" dirty="0"/>
          </a:p>
          <a:p>
            <a:r>
              <a:rPr kumimoji="1" lang="zh-TW" altLang="en-US" sz="2800" dirty="0"/>
              <a:t>使用</a:t>
            </a:r>
            <a:r>
              <a:rPr kumimoji="1" lang="en-US" altLang="zh-TW" sz="2800" dirty="0" err="1"/>
              <a:t>CatBoost</a:t>
            </a:r>
            <a:r>
              <a:rPr kumimoji="1" lang="en-US" altLang="zh-TW" sz="2800" dirty="0"/>
              <a:t> regression model </a:t>
            </a:r>
          </a:p>
          <a:p>
            <a:pPr marL="0" indent="0">
              <a:buNone/>
            </a:pPr>
            <a:br>
              <a:rPr kumimoji="1" lang="en-US" altLang="zh-TW" sz="2800" dirty="0"/>
            </a:br>
            <a:endParaRPr kumimoji="1" lang="en-US" altLang="zh-TW" sz="2800" dirty="0"/>
          </a:p>
        </p:txBody>
      </p:sp>
      <p:pic>
        <p:nvPicPr>
          <p:cNvPr id="5" name="圖片 4" descr="一張含有 文字, 收據 的圖片&#10;&#10;AI 產生的內容可能不正確。">
            <a:extLst>
              <a:ext uri="{FF2B5EF4-FFF2-40B4-BE49-F238E27FC236}">
                <a16:creationId xmlns:a16="http://schemas.microsoft.com/office/drawing/2014/main" id="{3238422A-2530-350D-2AAB-57A6DA88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-1" r="62639" b="65884"/>
          <a:stretch>
            <a:fillRect/>
          </a:stretch>
        </p:blipFill>
        <p:spPr>
          <a:xfrm>
            <a:off x="677333" y="4207998"/>
            <a:ext cx="8649383" cy="1138702"/>
          </a:xfrm>
          <a:prstGeom prst="rect">
            <a:avLst/>
          </a:prstGeom>
        </p:spPr>
      </p:pic>
      <p:pic>
        <p:nvPicPr>
          <p:cNvPr id="8" name="圖片 7" descr="一張含有 文字, 收據 的圖片&#10;&#10;AI 產生的內容可能不正確。">
            <a:extLst>
              <a:ext uri="{FF2B5EF4-FFF2-40B4-BE49-F238E27FC236}">
                <a16:creationId xmlns:a16="http://schemas.microsoft.com/office/drawing/2014/main" id="{A09E26A6-838B-9AA2-04F4-24CA6AC1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43" t="-7100" r="4791" b="62662"/>
          <a:stretch>
            <a:fillRect/>
          </a:stretch>
        </p:blipFill>
        <p:spPr>
          <a:xfrm>
            <a:off x="9274002" y="3977808"/>
            <a:ext cx="987598" cy="1483191"/>
          </a:xfrm>
          <a:prstGeom prst="rect">
            <a:avLst/>
          </a:prstGeo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5D516BF2-7B01-EC27-018D-559D30CA7667}"/>
              </a:ext>
            </a:extLst>
          </p:cNvPr>
          <p:cNvSpPr/>
          <p:nvPr/>
        </p:nvSpPr>
        <p:spPr>
          <a:xfrm>
            <a:off x="9326716" y="5273040"/>
            <a:ext cx="508164" cy="187959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22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B5F03-93F2-3D1B-D80D-C2670001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4113148-A9D7-258D-0C2B-627F582C5E1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sz="28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FEFDAA6-2451-9512-6327-E3D62A656967}"/>
              </a:ext>
            </a:extLst>
          </p:cNvPr>
          <p:cNvSpPr txBox="1">
            <a:spLocks/>
          </p:cNvSpPr>
          <p:nvPr/>
        </p:nvSpPr>
        <p:spPr>
          <a:xfrm>
            <a:off x="225358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sz="2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9EA50C-CF31-A921-9905-AEE954A4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600" dirty="0"/>
              <a:t>Features select: RSRP/RSRQ/events occur/ HO occurs/RLF occurs</a:t>
            </a:r>
          </a:p>
          <a:p>
            <a:r>
              <a:rPr lang="en" altLang="zh-TW" sz="2800"/>
              <a:t>80% training / 20% testing split</a:t>
            </a:r>
            <a:endParaRPr kumimoji="1" lang="en-US" altLang="zh-TW" sz="2600" dirty="0"/>
          </a:p>
          <a:p>
            <a:r>
              <a:rPr kumimoji="1" lang="en-US" altLang="zh-TW" sz="2600" dirty="0"/>
              <a:t> Windows : 10s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280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A88F7-7DA7-4891-770A-468FC90D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98BF22-9636-EDC0-C0A4-97CBE3D5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kumimoji="1" lang="zh-TW" altLang="en-US" sz="2600" dirty="0"/>
              <a:t>全部的</a:t>
            </a:r>
            <a:r>
              <a:rPr kumimoji="1" lang="en-US" altLang="zh-TW" sz="2600" dirty="0"/>
              <a:t>data train </a:t>
            </a:r>
            <a:r>
              <a:rPr kumimoji="1" lang="zh-TW" altLang="en-US" sz="2600" dirty="0"/>
              <a:t>出來的結果：</a:t>
            </a:r>
            <a:endParaRPr kumimoji="1" lang="en-US" altLang="zh-TW" sz="2600" dirty="0"/>
          </a:p>
          <a:p>
            <a:pPr marL="0" indent="0">
              <a:buNone/>
            </a:pPr>
            <a:r>
              <a:rPr kumimoji="1" lang="en-US" altLang="zh-TW" sz="2600" dirty="0"/>
              <a:t>Runtime: ~200 min</a:t>
            </a:r>
          </a:p>
          <a:p>
            <a:endParaRPr kumimoji="1" lang="zh-TW" altLang="en-US" sz="2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5D88A8-5459-42E0-3E28-9EF16457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346" y="2809412"/>
            <a:ext cx="13504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1669DA6-5875-2391-6E6C-912FDC5B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064755"/>
            <a:ext cx="7122775" cy="458477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6A77549-EBBD-9C4E-9E3B-D4910D707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18875"/>
              </p:ext>
            </p:extLst>
          </p:nvPr>
        </p:nvGraphicFramePr>
        <p:xfrm>
          <a:off x="2003598" y="3791326"/>
          <a:ext cx="1828800" cy="896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1382260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824236"/>
                    </a:ext>
                  </a:extLst>
                </a:gridCol>
              </a:tblGrid>
              <a:tr h="29877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MSE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0.000603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631922"/>
                  </a:ext>
                </a:extLst>
              </a:tr>
              <a:tr h="29877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R^2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0.619764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1504528"/>
                  </a:ext>
                </a:extLst>
              </a:tr>
              <a:tr h="29877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>
                          <a:effectLst/>
                        </a:rPr>
                        <a:t>RMS</a:t>
                      </a:r>
                      <a:endParaRPr lang="en" sz="12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0.024562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61946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D64CC7A-D1B0-3FE4-508B-E6E7DFFB9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01" y="1844212"/>
            <a:ext cx="13504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24039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1950</TotalTime>
  <Words>438</Words>
  <Application>Microsoft Macintosh PowerPoint</Application>
  <PresentationFormat>寬螢幕</PresentationFormat>
  <Paragraphs>93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新細明體</vt:lpstr>
      <vt:lpstr>Aptos</vt:lpstr>
      <vt:lpstr>Arial</vt:lpstr>
      <vt:lpstr>Menlo</vt:lpstr>
      <vt:lpstr>Trebuchet MS</vt:lpstr>
      <vt:lpstr>Wingdings 3</vt:lpstr>
      <vt:lpstr>多面向</vt:lpstr>
      <vt:lpstr>專題期末報告</vt:lpstr>
      <vt:lpstr>目錄</vt:lpstr>
      <vt:lpstr>論文：Packet Loss Rate Prediction for Vehicular Networks with Regression Methods </vt:lpstr>
      <vt:lpstr>論文：Packet Loss Rate Prediction for Vehicular Networks with Regression Methods</vt:lpstr>
      <vt:lpstr>論文：Packet Loss Rate Prediction for Vehicular Networks with Regression Methods</vt:lpstr>
      <vt:lpstr>論文：Packet Loss Rate Prediction for Vehicular Networks with Regression Methods</vt:lpstr>
      <vt:lpstr>程式實作</vt:lpstr>
      <vt:lpstr>程式實作</vt:lpstr>
      <vt:lpstr>程式實作</vt:lpstr>
      <vt:lpstr>程式實作</vt:lpstr>
      <vt:lpstr>程式實作</vt:lpstr>
      <vt:lpstr>程式實作</vt:lpstr>
      <vt:lpstr>程式實作</vt:lpstr>
      <vt:lpstr>程式實作</vt:lpstr>
      <vt:lpstr>未來可能方向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賴禹衡</dc:creator>
  <cp:lastModifiedBy>賴禹衡</cp:lastModifiedBy>
  <cp:revision>15</cp:revision>
  <dcterms:created xsi:type="dcterms:W3CDTF">2025-06-15T10:21:06Z</dcterms:created>
  <dcterms:modified xsi:type="dcterms:W3CDTF">2025-06-17T02:04:21Z</dcterms:modified>
</cp:coreProperties>
</file>