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sldIdLst>
    <p:sldId id="256" r:id="rId2"/>
  </p:sldIdLst>
  <p:sldSz cx="16200438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FB79"/>
    <a:srgbClr val="591476"/>
    <a:srgbClr val="FFF799"/>
    <a:srgbClr val="0070C0"/>
    <a:srgbClr val="76D6FF"/>
    <a:srgbClr val="FF8AD8"/>
    <a:srgbClr val="00FA00"/>
    <a:srgbClr val="73FDD6"/>
    <a:srgbClr val="FFF362"/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4708"/>
  </p:normalViewPr>
  <p:slideViewPr>
    <p:cSldViewPr snapToGrid="0">
      <p:cViewPr varScale="1">
        <p:scale>
          <a:sx n="102" d="100"/>
          <a:sy n="102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001553"/>
            <a:ext cx="12150329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3214319"/>
            <a:ext cx="12150329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25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043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325823"/>
            <a:ext cx="3493219" cy="518625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325823"/>
            <a:ext cx="10277153" cy="518625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151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029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1525704"/>
            <a:ext cx="13972878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4095459"/>
            <a:ext cx="13972878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400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1629117"/>
            <a:ext cx="6885186" cy="3882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1629117"/>
            <a:ext cx="6885186" cy="3882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2023/11/1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595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325824"/>
            <a:ext cx="13972878" cy="1182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1500205"/>
            <a:ext cx="6853544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2235432"/>
            <a:ext cx="6853544" cy="32879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1500205"/>
            <a:ext cx="6887296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2235432"/>
            <a:ext cx="6887296" cy="32879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2023/11/1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85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2023/11/1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096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2023/11/1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696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07988"/>
            <a:ext cx="5225062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881140"/>
            <a:ext cx="8201472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1835944"/>
            <a:ext cx="5225062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2023/11/1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038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07988"/>
            <a:ext cx="5225062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881140"/>
            <a:ext cx="8201472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1835944"/>
            <a:ext cx="5225062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2023/11/1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969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325824"/>
            <a:ext cx="13972878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1629117"/>
            <a:ext cx="13972878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5672161"/>
            <a:ext cx="364509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54C27-DF14-C749-8275-2CAAA9F43E1D}" type="datetimeFigureOut">
              <a:rPr kumimoji="1" lang="zh-CN" altLang="en-US" smtClean="0"/>
              <a:t>2023/11/1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5672161"/>
            <a:ext cx="5467648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5672161"/>
            <a:ext cx="364509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642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圆角矩形 174">
            <a:extLst>
              <a:ext uri="{FF2B5EF4-FFF2-40B4-BE49-F238E27FC236}">
                <a16:creationId xmlns:a16="http://schemas.microsoft.com/office/drawing/2014/main" id="{528A40AE-0303-46B8-9B1F-D8DC9BACDEB7}"/>
              </a:ext>
            </a:extLst>
          </p:cNvPr>
          <p:cNvSpPr/>
          <p:nvPr/>
        </p:nvSpPr>
        <p:spPr>
          <a:xfrm>
            <a:off x="2596110" y="664618"/>
            <a:ext cx="9500508" cy="5086581"/>
          </a:xfrm>
          <a:prstGeom prst="roundRect">
            <a:avLst/>
          </a:prstGeom>
          <a:solidFill>
            <a:srgbClr val="FFF362">
              <a:alpha val="65000"/>
            </a:srgbClr>
          </a:solidFill>
          <a:ln w="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96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9E1780A-F9BE-30C2-2C7B-DB6A170995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495459" y="1071796"/>
            <a:ext cx="1402376" cy="1402376"/>
          </a:xfrm>
          <a:prstGeom prst="rect">
            <a:avLst/>
          </a:prstGeom>
        </p:spPr>
      </p:pic>
      <p:cxnSp>
        <p:nvCxnSpPr>
          <p:cNvPr id="82" name="肘形连接符 81">
            <a:extLst>
              <a:ext uri="{FF2B5EF4-FFF2-40B4-BE49-F238E27FC236}">
                <a16:creationId xmlns:a16="http://schemas.microsoft.com/office/drawing/2014/main" id="{04C1817D-AFFA-751D-A2A0-7DBBA85DDAE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953284" y="966272"/>
            <a:ext cx="8949905" cy="810082"/>
          </a:xfrm>
          <a:prstGeom prst="bentConnector3">
            <a:avLst>
              <a:gd name="adj1" fmla="val 3904"/>
            </a:avLst>
          </a:prstGeom>
          <a:ln w="38100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61C13977-03AE-782F-6B23-296C41A17A0D}"/>
              </a:ext>
            </a:extLst>
          </p:cNvPr>
          <p:cNvCxnSpPr>
            <a:cxnSpLocks/>
          </p:cNvCxnSpPr>
          <p:nvPr/>
        </p:nvCxnSpPr>
        <p:spPr>
          <a:xfrm>
            <a:off x="2450645" y="1326669"/>
            <a:ext cx="0" cy="3384534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287CD4A8-948B-789C-D7AC-862D5B8C2C6F}"/>
              </a:ext>
            </a:extLst>
          </p:cNvPr>
          <p:cNvCxnSpPr>
            <a:cxnSpLocks/>
            <a:stCxn id="21" idx="3"/>
            <a:endCxn id="68" idx="1"/>
          </p:cNvCxnSpPr>
          <p:nvPr/>
        </p:nvCxnSpPr>
        <p:spPr>
          <a:xfrm>
            <a:off x="1951561" y="4688947"/>
            <a:ext cx="919188" cy="3805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文本框 175">
            <a:extLst>
              <a:ext uri="{FF2B5EF4-FFF2-40B4-BE49-F238E27FC236}">
                <a16:creationId xmlns:a16="http://schemas.microsoft.com/office/drawing/2014/main" id="{CF49C5E7-65B0-DE9C-852E-7D397D286F7F}"/>
              </a:ext>
            </a:extLst>
          </p:cNvPr>
          <p:cNvSpPr txBox="1"/>
          <p:nvPr/>
        </p:nvSpPr>
        <p:spPr>
          <a:xfrm>
            <a:off x="4118939" y="180182"/>
            <a:ext cx="6114057" cy="49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614" i="1" dirty="0"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Unrolled ADMM Network (N layers)</a:t>
            </a:r>
            <a:endParaRPr kumimoji="1" lang="zh-CN" altLang="en-US" sz="2614" i="1" dirty="0">
              <a:latin typeface="Helvetica" pitchFamily="2" charset="0"/>
              <a:cs typeface="Menlo" panose="020B0609030804020204" pitchFamily="49" charset="0"/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86E4DF72-5919-046B-EBBD-FD0202B610DF}"/>
              </a:ext>
            </a:extLst>
          </p:cNvPr>
          <p:cNvSpPr txBox="1"/>
          <p:nvPr/>
        </p:nvSpPr>
        <p:spPr>
          <a:xfrm>
            <a:off x="12322156" y="2474172"/>
            <a:ext cx="1742544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960" dirty="0"/>
              <a:t>Ground Truth</a:t>
            </a:r>
            <a:endParaRPr kumimoji="1" lang="zh-CN" altLang="en-US" sz="1960" dirty="0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F3E1B6DC-A334-2028-6670-7720CA52EF08}"/>
              </a:ext>
            </a:extLst>
          </p:cNvPr>
          <p:cNvSpPr txBox="1"/>
          <p:nvPr/>
        </p:nvSpPr>
        <p:spPr>
          <a:xfrm>
            <a:off x="338381" y="2474172"/>
            <a:ext cx="1742544" cy="69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960" dirty="0"/>
              <a:t>Simulated</a:t>
            </a:r>
          </a:p>
          <a:p>
            <a:pPr algn="ctr"/>
            <a:r>
              <a:rPr kumimoji="1" lang="en-US" altLang="zh-CN" sz="1960" dirty="0"/>
              <a:t>Observation</a:t>
            </a:r>
            <a:endParaRPr kumimoji="1" lang="zh-CN" altLang="en-US" sz="1960" dirty="0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6A5B9995-28D5-7281-4AC3-353FA7CE62CF}"/>
              </a:ext>
            </a:extLst>
          </p:cNvPr>
          <p:cNvSpPr txBox="1"/>
          <p:nvPr/>
        </p:nvSpPr>
        <p:spPr>
          <a:xfrm>
            <a:off x="568438" y="5388412"/>
            <a:ext cx="1282430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960" dirty="0"/>
              <a:t>PSF</a:t>
            </a:r>
            <a:endParaRPr kumimoji="1" lang="zh-CN" altLang="en-US" sz="1960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F1470BC-FB1F-08D7-20C5-16004CC61257}"/>
              </a:ext>
            </a:extLst>
          </p:cNvPr>
          <p:cNvGrpSpPr/>
          <p:nvPr/>
        </p:nvGrpSpPr>
        <p:grpSpPr>
          <a:xfrm>
            <a:off x="12285931" y="4209992"/>
            <a:ext cx="1814994" cy="1797562"/>
            <a:chOff x="15308602" y="2814126"/>
            <a:chExt cx="1698743" cy="1682426"/>
          </a:xfrm>
        </p:grpSpPr>
        <p:pic>
          <p:nvPicPr>
            <p:cNvPr id="257" name="图片 256">
              <a:extLst>
                <a:ext uri="{FF2B5EF4-FFF2-40B4-BE49-F238E27FC236}">
                  <a16:creationId xmlns:a16="http://schemas.microsoft.com/office/drawing/2014/main" id="{C2FD67A7-392C-26EE-84E7-C7A685A44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5501697" y="2814126"/>
              <a:ext cx="1312553" cy="1312553"/>
            </a:xfrm>
            <a:prstGeom prst="rect">
              <a:avLst/>
            </a:prstGeom>
          </p:spPr>
        </p:pic>
        <p:sp>
          <p:nvSpPr>
            <p:cNvPr id="272" name="文本框 271">
              <a:extLst>
                <a:ext uri="{FF2B5EF4-FFF2-40B4-BE49-F238E27FC236}">
                  <a16:creationId xmlns:a16="http://schemas.microsoft.com/office/drawing/2014/main" id="{8378BF91-17DB-43A2-9002-7E2D13D1BB32}"/>
                </a:ext>
              </a:extLst>
            </p:cNvPr>
            <p:cNvSpPr txBox="1"/>
            <p:nvPr/>
          </p:nvSpPr>
          <p:spPr>
            <a:xfrm>
              <a:off x="15308602" y="4127831"/>
              <a:ext cx="1698743" cy="368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960" dirty="0"/>
                <a:t>Reconstruction</a:t>
              </a:r>
              <a:endParaRPr kumimoji="1" lang="zh-CN" altLang="en-US" sz="1960" dirty="0"/>
            </a:p>
          </p:txBody>
        </p:sp>
      </p:grpSp>
      <p:cxnSp>
        <p:nvCxnSpPr>
          <p:cNvPr id="24" name="直线箭头连接符 84">
            <a:extLst>
              <a:ext uri="{FF2B5EF4-FFF2-40B4-BE49-F238E27FC236}">
                <a16:creationId xmlns:a16="http://schemas.microsoft.com/office/drawing/2014/main" id="{72F2BD41-CFFF-036A-7D00-35AD142E2486}"/>
              </a:ext>
            </a:extLst>
          </p:cNvPr>
          <p:cNvCxnSpPr>
            <a:cxnSpLocks/>
          </p:cNvCxnSpPr>
          <p:nvPr/>
        </p:nvCxnSpPr>
        <p:spPr>
          <a:xfrm flipV="1">
            <a:off x="2450643" y="1300249"/>
            <a:ext cx="8167596" cy="2642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3D624C3-AC33-6065-F7D6-FC2F683C803F}"/>
              </a:ext>
            </a:extLst>
          </p:cNvPr>
          <p:cNvGrpSpPr/>
          <p:nvPr/>
        </p:nvGrpSpPr>
        <p:grpSpPr>
          <a:xfrm>
            <a:off x="4975908" y="948071"/>
            <a:ext cx="1933677" cy="4524634"/>
            <a:chOff x="7784618" y="1474472"/>
            <a:chExt cx="1809824" cy="4234829"/>
          </a:xfrm>
        </p:grpSpPr>
        <p:sp>
          <p:nvSpPr>
            <p:cNvPr id="38" name="圆角矩形 37">
              <a:extLst>
                <a:ext uri="{FF2B5EF4-FFF2-40B4-BE49-F238E27FC236}">
                  <a16:creationId xmlns:a16="http://schemas.microsoft.com/office/drawing/2014/main" id="{BAA4D284-AD40-B121-BF42-6F3DC4CBD4D8}"/>
                </a:ext>
              </a:extLst>
            </p:cNvPr>
            <p:cNvSpPr/>
            <p:nvPr/>
          </p:nvSpPr>
          <p:spPr>
            <a:xfrm>
              <a:off x="7784618" y="2184938"/>
              <a:ext cx="1809824" cy="3524363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960" dirty="0"/>
            </a:p>
          </p:txBody>
        </p:sp>
        <p:sp>
          <p:nvSpPr>
            <p:cNvPr id="30" name="圆角矩形 29">
              <a:extLst>
                <a:ext uri="{FF2B5EF4-FFF2-40B4-BE49-F238E27FC236}">
                  <a16:creationId xmlns:a16="http://schemas.microsoft.com/office/drawing/2014/main" id="{0E7A7F81-A08A-6485-DEEC-E7C357FC9D81}"/>
                </a:ext>
              </a:extLst>
            </p:cNvPr>
            <p:cNvSpPr/>
            <p:nvPr/>
          </p:nvSpPr>
          <p:spPr>
            <a:xfrm>
              <a:off x="7919733" y="2724474"/>
              <a:ext cx="1522303" cy="739752"/>
            </a:xfrm>
            <a:prstGeom prst="roundRect">
              <a:avLst/>
            </a:prstGeom>
            <a:solidFill>
              <a:schemeClr val="bg2"/>
            </a:solidFill>
            <a:ln w="57150">
              <a:solidFill>
                <a:srgbClr val="73FB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91" b="1" dirty="0">
                  <a:solidFill>
                    <a:schemeClr val="tx1"/>
                  </a:solidFill>
                  <a:cs typeface="Menlo" panose="020B0609030804020204" pitchFamily="49" charset="0"/>
                </a:rPr>
                <a:t>deblurring</a:t>
              </a:r>
              <a:endParaRPr kumimoji="1" lang="zh-CN" altLang="en-US" sz="2091" b="1" dirty="0">
                <a:solidFill>
                  <a:schemeClr val="tx1"/>
                </a:solidFill>
                <a:cs typeface="Menlo" panose="020B0609030804020204" pitchFamily="49" charset="0"/>
              </a:endParaRPr>
            </a:p>
          </p:txBody>
        </p:sp>
        <p:sp>
          <p:nvSpPr>
            <p:cNvPr id="32" name="圆角矩形 31">
              <a:extLst>
                <a:ext uri="{FF2B5EF4-FFF2-40B4-BE49-F238E27FC236}">
                  <a16:creationId xmlns:a16="http://schemas.microsoft.com/office/drawing/2014/main" id="{CE71D720-02EA-4DAB-B915-FEB16EA51F33}"/>
                </a:ext>
              </a:extLst>
            </p:cNvPr>
            <p:cNvSpPr/>
            <p:nvPr/>
          </p:nvSpPr>
          <p:spPr>
            <a:xfrm>
              <a:off x="7919732" y="3590590"/>
              <a:ext cx="1533488" cy="1112798"/>
            </a:xfrm>
            <a:prstGeom prst="roundRect">
              <a:avLst/>
            </a:prstGeom>
            <a:solidFill>
              <a:srgbClr val="73FB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91" b="1" dirty="0">
                  <a:solidFill>
                    <a:schemeClr val="tx1"/>
                  </a:solidFill>
                  <a:cs typeface="Menlo" panose="020B0609030804020204" pitchFamily="49" charset="0"/>
                </a:rPr>
                <a:t>denoising network</a:t>
              </a:r>
              <a:endParaRPr kumimoji="1" lang="zh-CN" altLang="en-US" sz="2091" b="1" dirty="0">
                <a:solidFill>
                  <a:schemeClr val="tx1"/>
                </a:solidFill>
                <a:cs typeface="Menlo" panose="020B0609030804020204" pitchFamily="49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C1F943B-6279-230E-03CA-67BF7CD92A28}"/>
                </a:ext>
              </a:extLst>
            </p:cNvPr>
            <p:cNvSpPr txBox="1"/>
            <p:nvPr/>
          </p:nvSpPr>
          <p:spPr>
            <a:xfrm>
              <a:off x="8112883" y="2258134"/>
              <a:ext cx="1153300" cy="402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196" b="1" dirty="0">
                  <a:latin typeface="Helvetica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Layer 1</a:t>
              </a:r>
              <a:endParaRPr kumimoji="1" lang="zh-CN" altLang="en-US" sz="2196" b="1" dirty="0">
                <a:latin typeface="Helvetica" pitchFamily="2" charset="0"/>
                <a:cs typeface="Menlo" panose="020B0609030804020204" pitchFamily="49" charset="0"/>
              </a:endParaRPr>
            </a:p>
          </p:txBody>
        </p:sp>
        <p:cxnSp>
          <p:nvCxnSpPr>
            <p:cNvPr id="86" name="直线箭头连接符 85">
              <a:extLst>
                <a:ext uri="{FF2B5EF4-FFF2-40B4-BE49-F238E27FC236}">
                  <a16:creationId xmlns:a16="http://schemas.microsoft.com/office/drawing/2014/main" id="{6C025E6D-A914-3EF4-65F6-4014FF816D35}"/>
                </a:ext>
              </a:extLst>
            </p:cNvPr>
            <p:cNvCxnSpPr>
              <a:cxnSpLocks/>
            </p:cNvCxnSpPr>
            <p:nvPr/>
          </p:nvCxnSpPr>
          <p:spPr>
            <a:xfrm>
              <a:off x="8785537" y="1474472"/>
              <a:ext cx="0" cy="708697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圆角矩形 29">
              <a:extLst>
                <a:ext uri="{FF2B5EF4-FFF2-40B4-BE49-F238E27FC236}">
                  <a16:creationId xmlns:a16="http://schemas.microsoft.com/office/drawing/2014/main" id="{E6E996F3-0D8A-1CDE-9380-B2CAF92449FB}"/>
                </a:ext>
              </a:extLst>
            </p:cNvPr>
            <p:cNvSpPr/>
            <p:nvPr/>
          </p:nvSpPr>
          <p:spPr>
            <a:xfrm>
              <a:off x="7919732" y="4813870"/>
              <a:ext cx="1527588" cy="739752"/>
            </a:xfrm>
            <a:prstGeom prst="roundRect">
              <a:avLst/>
            </a:prstGeom>
            <a:solidFill>
              <a:schemeClr val="bg2"/>
            </a:solidFill>
            <a:ln w="57150">
              <a:solidFill>
                <a:srgbClr val="73FB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91" b="1" dirty="0">
                  <a:solidFill>
                    <a:schemeClr val="tx1"/>
                  </a:solidFill>
                  <a:cs typeface="Menlo" panose="020B0609030804020204" pitchFamily="49" charset="0"/>
                </a:rPr>
                <a:t>Gaussian MLE</a:t>
              </a:r>
              <a:endParaRPr kumimoji="1" lang="zh-CN" altLang="en-US" sz="2091" b="1" dirty="0">
                <a:solidFill>
                  <a:schemeClr val="tx1"/>
                </a:solidFill>
                <a:cs typeface="Menlo" panose="020B0609030804020204" pitchFamily="49" charset="0"/>
              </a:endParaRPr>
            </a:p>
          </p:txBody>
        </p:sp>
        <p:cxnSp>
          <p:nvCxnSpPr>
            <p:cNvPr id="58" name="直线箭头连接符 85">
              <a:extLst>
                <a:ext uri="{FF2B5EF4-FFF2-40B4-BE49-F238E27FC236}">
                  <a16:creationId xmlns:a16="http://schemas.microsoft.com/office/drawing/2014/main" id="{30DEB9D7-A547-654E-6690-6BDD25574B5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837" y="1809867"/>
              <a:ext cx="0" cy="375070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圆角矩形 92">
            <a:extLst>
              <a:ext uri="{FF2B5EF4-FFF2-40B4-BE49-F238E27FC236}">
                <a16:creationId xmlns:a16="http://schemas.microsoft.com/office/drawing/2014/main" id="{6FB12B17-D5A1-B139-CB86-70A8C7899018}"/>
              </a:ext>
            </a:extLst>
          </p:cNvPr>
          <p:cNvSpPr/>
          <p:nvPr/>
        </p:nvSpPr>
        <p:spPr>
          <a:xfrm>
            <a:off x="2870749" y="4278135"/>
            <a:ext cx="1757852" cy="829233"/>
          </a:xfrm>
          <a:prstGeom prst="roundRect">
            <a:avLst/>
          </a:prstGeom>
          <a:solidFill>
            <a:srgbClr val="73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725" b="1" dirty="0">
                <a:solidFill>
                  <a:schemeClr val="tx1"/>
                </a:solidFill>
                <a:cs typeface="Menlo" panose="020B0609030804020204" pitchFamily="49" charset="0"/>
              </a:rPr>
              <a:t>hyperparameter subnetwork</a:t>
            </a:r>
            <a:endParaRPr kumimoji="1" lang="zh-CN" altLang="en-US" sz="1725" b="1" dirty="0">
              <a:solidFill>
                <a:schemeClr val="tx1"/>
              </a:solidFill>
              <a:cs typeface="Menlo" panose="020B0609030804020204" pitchFamily="49" charset="0"/>
            </a:endParaRPr>
          </a:p>
        </p:txBody>
      </p:sp>
      <p:cxnSp>
        <p:nvCxnSpPr>
          <p:cNvPr id="84" name="肘形连接符 60">
            <a:extLst>
              <a:ext uri="{FF2B5EF4-FFF2-40B4-BE49-F238E27FC236}">
                <a16:creationId xmlns:a16="http://schemas.microsoft.com/office/drawing/2014/main" id="{BF1BE9FB-4356-FE1B-478A-FF062457352B}"/>
              </a:ext>
            </a:extLst>
          </p:cNvPr>
          <p:cNvCxnSpPr>
            <a:cxnSpLocks/>
            <a:stCxn id="68" idx="3"/>
            <a:endCxn id="30" idx="1"/>
          </p:cNvCxnSpPr>
          <p:nvPr/>
        </p:nvCxnSpPr>
        <p:spPr>
          <a:xfrm flipV="1">
            <a:off x="4628602" y="2678805"/>
            <a:ext cx="491667" cy="2013947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prstDash val="dash"/>
            <a:tailEnd type="triangle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连接符 60">
            <a:extLst>
              <a:ext uri="{FF2B5EF4-FFF2-40B4-BE49-F238E27FC236}">
                <a16:creationId xmlns:a16="http://schemas.microsoft.com/office/drawing/2014/main" id="{3BB79618-E2BE-BC74-6894-A6F6672AF8AE}"/>
              </a:ext>
            </a:extLst>
          </p:cNvPr>
          <p:cNvCxnSpPr>
            <a:cxnSpLocks/>
            <a:stCxn id="68" idx="3"/>
            <a:endCxn id="19" idx="1"/>
          </p:cNvCxnSpPr>
          <p:nvPr/>
        </p:nvCxnSpPr>
        <p:spPr>
          <a:xfrm>
            <a:off x="4628600" y="4692751"/>
            <a:ext cx="491666" cy="218434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prstDash val="dash"/>
            <a:tailEnd type="triangle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线箭头连接符 85">
            <a:extLst>
              <a:ext uri="{FF2B5EF4-FFF2-40B4-BE49-F238E27FC236}">
                <a16:creationId xmlns:a16="http://schemas.microsoft.com/office/drawing/2014/main" id="{E7B4E1D4-E8B4-38CC-34FF-F47FDBE6C21A}"/>
              </a:ext>
            </a:extLst>
          </p:cNvPr>
          <p:cNvCxnSpPr>
            <a:cxnSpLocks/>
          </p:cNvCxnSpPr>
          <p:nvPr/>
        </p:nvCxnSpPr>
        <p:spPr>
          <a:xfrm>
            <a:off x="7787371" y="1525701"/>
            <a:ext cx="0" cy="170016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线箭头连接符 94">
            <a:extLst>
              <a:ext uri="{FF2B5EF4-FFF2-40B4-BE49-F238E27FC236}">
                <a16:creationId xmlns:a16="http://schemas.microsoft.com/office/drawing/2014/main" id="{6B39A25B-14A1-6225-5DE5-9F73A3A692BE}"/>
              </a:ext>
            </a:extLst>
          </p:cNvPr>
          <p:cNvCxnSpPr>
            <a:cxnSpLocks/>
          </p:cNvCxnSpPr>
          <p:nvPr/>
        </p:nvCxnSpPr>
        <p:spPr>
          <a:xfrm>
            <a:off x="7068268" y="1525701"/>
            <a:ext cx="727484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线箭头连接符 85">
            <a:extLst>
              <a:ext uri="{FF2B5EF4-FFF2-40B4-BE49-F238E27FC236}">
                <a16:creationId xmlns:a16="http://schemas.microsoft.com/office/drawing/2014/main" id="{43D3B8AD-C652-0321-B926-4233237C3D77}"/>
              </a:ext>
            </a:extLst>
          </p:cNvPr>
          <p:cNvCxnSpPr>
            <a:cxnSpLocks/>
          </p:cNvCxnSpPr>
          <p:nvPr/>
        </p:nvCxnSpPr>
        <p:spPr>
          <a:xfrm>
            <a:off x="10380386" y="1533967"/>
            <a:ext cx="0" cy="170016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线箭头连接符 94">
            <a:extLst>
              <a:ext uri="{FF2B5EF4-FFF2-40B4-BE49-F238E27FC236}">
                <a16:creationId xmlns:a16="http://schemas.microsoft.com/office/drawing/2014/main" id="{7064798F-0CB4-1880-EA6E-D86056C1A213}"/>
              </a:ext>
            </a:extLst>
          </p:cNvPr>
          <p:cNvCxnSpPr>
            <a:cxnSpLocks/>
          </p:cNvCxnSpPr>
          <p:nvPr/>
        </p:nvCxnSpPr>
        <p:spPr>
          <a:xfrm>
            <a:off x="9361678" y="1533967"/>
            <a:ext cx="1027090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线箭头连接符 85">
            <a:extLst>
              <a:ext uri="{FF2B5EF4-FFF2-40B4-BE49-F238E27FC236}">
                <a16:creationId xmlns:a16="http://schemas.microsoft.com/office/drawing/2014/main" id="{65954038-D03B-D5CD-2873-CDF7E0FD88CD}"/>
              </a:ext>
            </a:extLst>
          </p:cNvPr>
          <p:cNvCxnSpPr>
            <a:cxnSpLocks/>
          </p:cNvCxnSpPr>
          <p:nvPr/>
        </p:nvCxnSpPr>
        <p:spPr>
          <a:xfrm>
            <a:off x="5939908" y="2938982"/>
            <a:ext cx="0" cy="400737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线箭头连接符 85">
            <a:extLst>
              <a:ext uri="{FF2B5EF4-FFF2-40B4-BE49-F238E27FC236}">
                <a16:creationId xmlns:a16="http://schemas.microsoft.com/office/drawing/2014/main" id="{DD4BA0EA-EDFF-110A-AA2C-A2699C50833B}"/>
              </a:ext>
            </a:extLst>
          </p:cNvPr>
          <p:cNvCxnSpPr>
            <a:cxnSpLocks/>
          </p:cNvCxnSpPr>
          <p:nvPr/>
        </p:nvCxnSpPr>
        <p:spPr>
          <a:xfrm>
            <a:off x="5949481" y="4269998"/>
            <a:ext cx="0" cy="400737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B982922C-CFDE-DB7B-E3A0-64FCB113C9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50907" y="1075166"/>
            <a:ext cx="1402376" cy="1402376"/>
          </a:xfrm>
          <a:prstGeom prst="rect">
            <a:avLst/>
          </a:prstGeom>
        </p:spPr>
      </p:pic>
      <p:sp>
        <p:nvSpPr>
          <p:cNvPr id="289" name="Rectangle 288">
            <a:extLst>
              <a:ext uri="{FF2B5EF4-FFF2-40B4-BE49-F238E27FC236}">
                <a16:creationId xmlns:a16="http://schemas.microsoft.com/office/drawing/2014/main" id="{1109DA9F-ED89-C6FD-120E-84916B1BF5D3}"/>
              </a:ext>
            </a:extLst>
          </p:cNvPr>
          <p:cNvSpPr/>
          <p:nvPr/>
        </p:nvSpPr>
        <p:spPr>
          <a:xfrm>
            <a:off x="9498897" y="1369842"/>
            <a:ext cx="554103" cy="337122"/>
          </a:xfrm>
          <a:prstGeom prst="rect">
            <a:avLst/>
          </a:prstGeom>
          <a:solidFill>
            <a:srgbClr val="FFF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82" dirty="0"/>
          </a:p>
        </p:txBody>
      </p:sp>
      <p:sp>
        <p:nvSpPr>
          <p:cNvPr id="267" name="文本框 78">
            <a:extLst>
              <a:ext uri="{FF2B5EF4-FFF2-40B4-BE49-F238E27FC236}">
                <a16:creationId xmlns:a16="http://schemas.microsoft.com/office/drawing/2014/main" id="{ACE64C3F-4D6E-8E94-736F-6C1A8AF246E2}"/>
              </a:ext>
            </a:extLst>
          </p:cNvPr>
          <p:cNvSpPr txBox="1"/>
          <p:nvPr/>
        </p:nvSpPr>
        <p:spPr>
          <a:xfrm>
            <a:off x="9424531" y="827816"/>
            <a:ext cx="705642" cy="997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881" dirty="0"/>
              <a:t>…</a:t>
            </a:r>
            <a:endParaRPr kumimoji="1" lang="zh-CN" altLang="en-US" sz="5881" dirty="0"/>
          </a:p>
        </p:txBody>
      </p:sp>
      <p:cxnSp>
        <p:nvCxnSpPr>
          <p:cNvPr id="34" name="直线箭头连接符 85">
            <a:extLst>
              <a:ext uri="{FF2B5EF4-FFF2-40B4-BE49-F238E27FC236}">
                <a16:creationId xmlns:a16="http://schemas.microsoft.com/office/drawing/2014/main" id="{304466AB-647A-2F26-620F-19DD3925BD34}"/>
              </a:ext>
            </a:extLst>
          </p:cNvPr>
          <p:cNvCxnSpPr>
            <a:cxnSpLocks/>
          </p:cNvCxnSpPr>
          <p:nvPr/>
        </p:nvCxnSpPr>
        <p:spPr>
          <a:xfrm>
            <a:off x="8157314" y="2928568"/>
            <a:ext cx="0" cy="400737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线箭头连接符 85">
            <a:extLst>
              <a:ext uri="{FF2B5EF4-FFF2-40B4-BE49-F238E27FC236}">
                <a16:creationId xmlns:a16="http://schemas.microsoft.com/office/drawing/2014/main" id="{22EFFB5D-7D29-E381-841C-59A9B2AB7B55}"/>
              </a:ext>
            </a:extLst>
          </p:cNvPr>
          <p:cNvCxnSpPr>
            <a:cxnSpLocks/>
          </p:cNvCxnSpPr>
          <p:nvPr/>
        </p:nvCxnSpPr>
        <p:spPr>
          <a:xfrm>
            <a:off x="8166887" y="4259584"/>
            <a:ext cx="0" cy="400737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69">
            <a:extLst>
              <a:ext uri="{FF2B5EF4-FFF2-40B4-BE49-F238E27FC236}">
                <a16:creationId xmlns:a16="http://schemas.microsoft.com/office/drawing/2014/main" id="{6E9D23A7-42F8-7323-7597-91689E2676E6}"/>
              </a:ext>
            </a:extLst>
          </p:cNvPr>
          <p:cNvGrpSpPr/>
          <p:nvPr/>
        </p:nvGrpSpPr>
        <p:grpSpPr>
          <a:xfrm>
            <a:off x="7175968" y="948071"/>
            <a:ext cx="1933677" cy="4524634"/>
            <a:chOff x="7784618" y="1474472"/>
            <a:chExt cx="1809824" cy="4234829"/>
          </a:xfrm>
        </p:grpSpPr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C48E6E88-D1D2-08AE-020B-76E2798523EB}"/>
                </a:ext>
              </a:extLst>
            </p:cNvPr>
            <p:cNvSpPr/>
            <p:nvPr/>
          </p:nvSpPr>
          <p:spPr>
            <a:xfrm>
              <a:off x="7784618" y="2184938"/>
              <a:ext cx="1809824" cy="3524363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960" dirty="0"/>
            </a:p>
          </p:txBody>
        </p:sp>
        <p:sp>
          <p:nvSpPr>
            <p:cNvPr id="26" name="圆角矩形 25">
              <a:extLst>
                <a:ext uri="{FF2B5EF4-FFF2-40B4-BE49-F238E27FC236}">
                  <a16:creationId xmlns:a16="http://schemas.microsoft.com/office/drawing/2014/main" id="{C44BA70F-0263-29D2-658D-279587B1D56B}"/>
                </a:ext>
              </a:extLst>
            </p:cNvPr>
            <p:cNvSpPr/>
            <p:nvPr/>
          </p:nvSpPr>
          <p:spPr>
            <a:xfrm>
              <a:off x="7919733" y="2724474"/>
              <a:ext cx="1522303" cy="739752"/>
            </a:xfrm>
            <a:prstGeom prst="roundRect">
              <a:avLst/>
            </a:prstGeom>
            <a:solidFill>
              <a:schemeClr val="bg2"/>
            </a:solidFill>
            <a:ln w="57150">
              <a:solidFill>
                <a:srgbClr val="73FB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91" b="1" dirty="0">
                  <a:solidFill>
                    <a:schemeClr val="tx1"/>
                  </a:solidFill>
                  <a:cs typeface="Menlo" panose="020B0609030804020204" pitchFamily="49" charset="0"/>
                </a:rPr>
                <a:t>deblurring</a:t>
              </a:r>
              <a:endParaRPr kumimoji="1" lang="zh-CN" altLang="en-US" sz="2091" b="1" dirty="0">
                <a:solidFill>
                  <a:schemeClr val="tx1"/>
                </a:solidFill>
                <a:cs typeface="Menlo" panose="020B0609030804020204" pitchFamily="49" charset="0"/>
              </a:endParaRPr>
            </a:p>
          </p:txBody>
        </p:sp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C1B1B803-E141-5A5E-4EC7-D92F371F3393}"/>
                </a:ext>
              </a:extLst>
            </p:cNvPr>
            <p:cNvSpPr/>
            <p:nvPr/>
          </p:nvSpPr>
          <p:spPr>
            <a:xfrm>
              <a:off x="7919732" y="3590590"/>
              <a:ext cx="1533488" cy="1112798"/>
            </a:xfrm>
            <a:prstGeom prst="roundRect">
              <a:avLst/>
            </a:prstGeom>
            <a:solidFill>
              <a:srgbClr val="73FB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91" b="1" dirty="0">
                  <a:solidFill>
                    <a:schemeClr val="tx1"/>
                  </a:solidFill>
                  <a:cs typeface="Menlo" panose="020B0609030804020204" pitchFamily="49" charset="0"/>
                </a:rPr>
                <a:t>denoising network</a:t>
              </a:r>
              <a:endParaRPr kumimoji="1" lang="zh-CN" altLang="en-US" sz="2091" b="1" dirty="0">
                <a:solidFill>
                  <a:schemeClr val="tx1"/>
                </a:solidFill>
                <a:cs typeface="Menlo" panose="020B0609030804020204" pitchFamily="49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BA37603-3C97-6263-9468-1E9F41E6F382}"/>
                </a:ext>
              </a:extLst>
            </p:cNvPr>
            <p:cNvSpPr txBox="1"/>
            <p:nvPr/>
          </p:nvSpPr>
          <p:spPr>
            <a:xfrm>
              <a:off x="8112883" y="2258134"/>
              <a:ext cx="1153300" cy="402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196" b="1" dirty="0">
                  <a:latin typeface="Helvetica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Layer 2</a:t>
              </a:r>
              <a:endParaRPr kumimoji="1" lang="zh-CN" altLang="en-US" sz="2196" b="1" dirty="0">
                <a:latin typeface="Helvetica" pitchFamily="2" charset="0"/>
                <a:cs typeface="Menlo" panose="020B0609030804020204" pitchFamily="49" charset="0"/>
              </a:endParaRPr>
            </a:p>
          </p:txBody>
        </p: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AB7FD945-247E-8E77-8468-37B307A78A0F}"/>
                </a:ext>
              </a:extLst>
            </p:cNvPr>
            <p:cNvCxnSpPr>
              <a:cxnSpLocks/>
            </p:cNvCxnSpPr>
            <p:nvPr/>
          </p:nvCxnSpPr>
          <p:spPr>
            <a:xfrm>
              <a:off x="8785537" y="1474472"/>
              <a:ext cx="0" cy="708697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圆角矩形 29">
              <a:extLst>
                <a:ext uri="{FF2B5EF4-FFF2-40B4-BE49-F238E27FC236}">
                  <a16:creationId xmlns:a16="http://schemas.microsoft.com/office/drawing/2014/main" id="{13BD1113-0F88-91CA-FCD0-B290B6258B6B}"/>
                </a:ext>
              </a:extLst>
            </p:cNvPr>
            <p:cNvSpPr/>
            <p:nvPr/>
          </p:nvSpPr>
          <p:spPr>
            <a:xfrm>
              <a:off x="7919732" y="4813870"/>
              <a:ext cx="1527588" cy="739752"/>
            </a:xfrm>
            <a:prstGeom prst="roundRect">
              <a:avLst/>
            </a:prstGeom>
            <a:solidFill>
              <a:schemeClr val="bg2"/>
            </a:solidFill>
            <a:ln w="57150">
              <a:solidFill>
                <a:srgbClr val="73FB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91" b="1" dirty="0">
                  <a:solidFill>
                    <a:schemeClr val="tx1"/>
                  </a:solidFill>
                  <a:cs typeface="Menlo" panose="020B0609030804020204" pitchFamily="49" charset="0"/>
                </a:rPr>
                <a:t>Gaussian MLE</a:t>
              </a:r>
              <a:endParaRPr kumimoji="1" lang="zh-CN" altLang="en-US" sz="2091" b="1" dirty="0">
                <a:solidFill>
                  <a:schemeClr val="tx1"/>
                </a:solidFill>
                <a:cs typeface="Menlo" panose="020B0609030804020204" pitchFamily="49" charset="0"/>
              </a:endParaRPr>
            </a:p>
          </p:txBody>
        </p:sp>
        <p:cxnSp>
          <p:nvCxnSpPr>
            <p:cNvPr id="33" name="直线箭头连接符 85">
              <a:extLst>
                <a:ext uri="{FF2B5EF4-FFF2-40B4-BE49-F238E27FC236}">
                  <a16:creationId xmlns:a16="http://schemas.microsoft.com/office/drawing/2014/main" id="{82F4441F-ADAE-4D49-C065-EC1026607D02}"/>
                </a:ext>
              </a:extLst>
            </p:cNvPr>
            <p:cNvCxnSpPr>
              <a:cxnSpLocks/>
            </p:cNvCxnSpPr>
            <p:nvPr/>
          </p:nvCxnSpPr>
          <p:spPr>
            <a:xfrm>
              <a:off x="8518837" y="1809867"/>
              <a:ext cx="0" cy="375070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7" name="直线箭头连接符 94">
            <a:extLst>
              <a:ext uri="{FF2B5EF4-FFF2-40B4-BE49-F238E27FC236}">
                <a16:creationId xmlns:a16="http://schemas.microsoft.com/office/drawing/2014/main" id="{D31B8992-40F0-1F51-AA88-544C3E87FBE0}"/>
              </a:ext>
            </a:extLst>
          </p:cNvPr>
          <p:cNvCxnSpPr>
            <a:cxnSpLocks/>
            <a:stCxn id="30" idx="3"/>
            <a:endCxn id="26" idx="1"/>
          </p:cNvCxnSpPr>
          <p:nvPr/>
        </p:nvCxnSpPr>
        <p:spPr>
          <a:xfrm>
            <a:off x="6746748" y="2678804"/>
            <a:ext cx="573581" cy="0"/>
          </a:xfrm>
          <a:prstGeom prst="straightConnector1">
            <a:avLst/>
          </a:prstGeom>
          <a:ln w="28575">
            <a:solidFill>
              <a:srgbClr val="73FB79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直线箭头连接符 94">
            <a:extLst>
              <a:ext uri="{FF2B5EF4-FFF2-40B4-BE49-F238E27FC236}">
                <a16:creationId xmlns:a16="http://schemas.microsoft.com/office/drawing/2014/main" id="{8B6AA2BA-9F91-FA8F-F84C-058ABB00D871}"/>
              </a:ext>
            </a:extLst>
          </p:cNvPr>
          <p:cNvCxnSpPr>
            <a:cxnSpLocks/>
            <a:stCxn id="32" idx="3"/>
            <a:endCxn id="27" idx="1"/>
          </p:cNvCxnSpPr>
          <p:nvPr/>
        </p:nvCxnSpPr>
        <p:spPr>
          <a:xfrm>
            <a:off x="6758697" y="3803478"/>
            <a:ext cx="561630" cy="0"/>
          </a:xfrm>
          <a:prstGeom prst="straightConnector1">
            <a:avLst/>
          </a:prstGeom>
          <a:ln w="28575">
            <a:solidFill>
              <a:srgbClr val="73FB79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线箭头连接符 94">
            <a:extLst>
              <a:ext uri="{FF2B5EF4-FFF2-40B4-BE49-F238E27FC236}">
                <a16:creationId xmlns:a16="http://schemas.microsoft.com/office/drawing/2014/main" id="{E409E03D-0510-67B7-5E97-38A4F2D8B186}"/>
              </a:ext>
            </a:extLst>
          </p:cNvPr>
          <p:cNvCxnSpPr>
            <a:cxnSpLocks/>
            <a:stCxn id="19" idx="3"/>
            <a:endCxn id="31" idx="1"/>
          </p:cNvCxnSpPr>
          <p:nvPr/>
        </p:nvCxnSpPr>
        <p:spPr>
          <a:xfrm>
            <a:off x="6752392" y="4911184"/>
            <a:ext cx="567934" cy="0"/>
          </a:xfrm>
          <a:prstGeom prst="straightConnector1">
            <a:avLst/>
          </a:prstGeom>
          <a:ln w="28575">
            <a:solidFill>
              <a:srgbClr val="73FB79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Group 69">
            <a:extLst>
              <a:ext uri="{FF2B5EF4-FFF2-40B4-BE49-F238E27FC236}">
                <a16:creationId xmlns:a16="http://schemas.microsoft.com/office/drawing/2014/main" id="{BA82268A-D2E2-72F3-0639-1F6B0EB7A7E4}"/>
              </a:ext>
            </a:extLst>
          </p:cNvPr>
          <p:cNvGrpSpPr/>
          <p:nvPr/>
        </p:nvGrpSpPr>
        <p:grpSpPr>
          <a:xfrm>
            <a:off x="9833776" y="948071"/>
            <a:ext cx="1933677" cy="4524634"/>
            <a:chOff x="7784618" y="1474472"/>
            <a:chExt cx="1809824" cy="4234829"/>
          </a:xfrm>
        </p:grpSpPr>
        <p:sp>
          <p:nvSpPr>
            <p:cNvPr id="46" name="圆角矩形 45">
              <a:extLst>
                <a:ext uri="{FF2B5EF4-FFF2-40B4-BE49-F238E27FC236}">
                  <a16:creationId xmlns:a16="http://schemas.microsoft.com/office/drawing/2014/main" id="{3A6856DB-ADDB-DFA3-D27B-84782E996072}"/>
                </a:ext>
              </a:extLst>
            </p:cNvPr>
            <p:cNvSpPr/>
            <p:nvPr/>
          </p:nvSpPr>
          <p:spPr>
            <a:xfrm>
              <a:off x="7784618" y="2184938"/>
              <a:ext cx="1809824" cy="3524363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960" dirty="0"/>
            </a:p>
          </p:txBody>
        </p:sp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A54D613D-61AB-2919-0D8D-F42C5BCB6952}"/>
                </a:ext>
              </a:extLst>
            </p:cNvPr>
            <p:cNvSpPr/>
            <p:nvPr/>
          </p:nvSpPr>
          <p:spPr>
            <a:xfrm>
              <a:off x="7919733" y="2724474"/>
              <a:ext cx="1522303" cy="739752"/>
            </a:xfrm>
            <a:prstGeom prst="roundRect">
              <a:avLst/>
            </a:prstGeom>
            <a:solidFill>
              <a:schemeClr val="bg2"/>
            </a:solidFill>
            <a:ln w="57150">
              <a:solidFill>
                <a:srgbClr val="73FB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91" b="1" dirty="0">
                  <a:solidFill>
                    <a:schemeClr val="tx1"/>
                  </a:solidFill>
                  <a:cs typeface="Menlo" panose="020B0609030804020204" pitchFamily="49" charset="0"/>
                </a:rPr>
                <a:t>deblurring</a:t>
              </a:r>
              <a:endParaRPr kumimoji="1" lang="zh-CN" altLang="en-US" sz="2091" b="1" dirty="0">
                <a:solidFill>
                  <a:schemeClr val="tx1"/>
                </a:solidFill>
                <a:cs typeface="Menlo" panose="020B0609030804020204" pitchFamily="49" charset="0"/>
              </a:endParaRPr>
            </a:p>
          </p:txBody>
        </p:sp>
        <p:sp>
          <p:nvSpPr>
            <p:cNvPr id="48" name="圆角矩形 47">
              <a:extLst>
                <a:ext uri="{FF2B5EF4-FFF2-40B4-BE49-F238E27FC236}">
                  <a16:creationId xmlns:a16="http://schemas.microsoft.com/office/drawing/2014/main" id="{B6C2B565-ED95-9D01-DCA3-5DB1A5C01D66}"/>
                </a:ext>
              </a:extLst>
            </p:cNvPr>
            <p:cNvSpPr/>
            <p:nvPr/>
          </p:nvSpPr>
          <p:spPr>
            <a:xfrm>
              <a:off x="7919732" y="3590590"/>
              <a:ext cx="1533488" cy="1112798"/>
            </a:xfrm>
            <a:prstGeom prst="roundRect">
              <a:avLst/>
            </a:prstGeom>
            <a:solidFill>
              <a:srgbClr val="73FB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91" b="1" dirty="0">
                  <a:solidFill>
                    <a:schemeClr val="tx1"/>
                  </a:solidFill>
                  <a:cs typeface="Menlo" panose="020B0609030804020204" pitchFamily="49" charset="0"/>
                </a:rPr>
                <a:t>denoising network</a:t>
              </a:r>
              <a:endParaRPr kumimoji="1" lang="zh-CN" altLang="en-US" sz="2091" b="1" dirty="0">
                <a:solidFill>
                  <a:schemeClr val="tx1"/>
                </a:solidFill>
                <a:cs typeface="Menlo" panose="020B0609030804020204" pitchFamily="49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4278523-3568-F32C-B7EA-A691FF895C7F}"/>
                </a:ext>
              </a:extLst>
            </p:cNvPr>
            <p:cNvSpPr txBox="1"/>
            <p:nvPr/>
          </p:nvSpPr>
          <p:spPr>
            <a:xfrm>
              <a:off x="8112883" y="2258134"/>
              <a:ext cx="1153300" cy="402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196" b="1" dirty="0">
                  <a:latin typeface="Helvetica" pitchFamily="2" charset="0"/>
                  <a:ea typeface="Menlo" panose="020B0609030804020204" pitchFamily="49" charset="0"/>
                  <a:cs typeface="Menlo" panose="020B0609030804020204" pitchFamily="49" charset="0"/>
                </a:rPr>
                <a:t>Layer N</a:t>
              </a:r>
              <a:endParaRPr kumimoji="1" lang="zh-CN" altLang="en-US" sz="2196" b="1" dirty="0">
                <a:latin typeface="Helvetica" pitchFamily="2" charset="0"/>
                <a:cs typeface="Menlo" panose="020B0609030804020204" pitchFamily="49" charset="0"/>
              </a:endParaRPr>
            </a:p>
          </p:txBody>
        </p:sp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DDAD4428-6CA2-A98A-1085-3BC5CA483FA4}"/>
                </a:ext>
              </a:extLst>
            </p:cNvPr>
            <p:cNvCxnSpPr>
              <a:cxnSpLocks/>
            </p:cNvCxnSpPr>
            <p:nvPr/>
          </p:nvCxnSpPr>
          <p:spPr>
            <a:xfrm>
              <a:off x="8785535" y="1474472"/>
              <a:ext cx="2" cy="708697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圆角矩形 29">
              <a:extLst>
                <a:ext uri="{FF2B5EF4-FFF2-40B4-BE49-F238E27FC236}">
                  <a16:creationId xmlns:a16="http://schemas.microsoft.com/office/drawing/2014/main" id="{FD031F8E-8845-076B-14D4-ED1BE150ED14}"/>
                </a:ext>
              </a:extLst>
            </p:cNvPr>
            <p:cNvSpPr/>
            <p:nvPr/>
          </p:nvSpPr>
          <p:spPr>
            <a:xfrm>
              <a:off x="7919732" y="4813870"/>
              <a:ext cx="1527588" cy="739752"/>
            </a:xfrm>
            <a:prstGeom prst="roundRect">
              <a:avLst/>
            </a:prstGeom>
            <a:solidFill>
              <a:schemeClr val="bg2"/>
            </a:solidFill>
            <a:ln w="57150">
              <a:solidFill>
                <a:srgbClr val="73FB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91" b="1" dirty="0">
                  <a:solidFill>
                    <a:schemeClr val="tx1"/>
                  </a:solidFill>
                  <a:cs typeface="Menlo" panose="020B0609030804020204" pitchFamily="49" charset="0"/>
                </a:rPr>
                <a:t>Gaussian MLE</a:t>
              </a:r>
              <a:endParaRPr kumimoji="1" lang="zh-CN" altLang="en-US" sz="2091" b="1" dirty="0">
                <a:solidFill>
                  <a:schemeClr val="tx1"/>
                </a:solidFill>
                <a:cs typeface="Menlo" panose="020B0609030804020204" pitchFamily="49" charset="0"/>
              </a:endParaRPr>
            </a:p>
          </p:txBody>
        </p:sp>
        <p:cxnSp>
          <p:nvCxnSpPr>
            <p:cNvPr id="52" name="直线箭头连接符 85">
              <a:extLst>
                <a:ext uri="{FF2B5EF4-FFF2-40B4-BE49-F238E27FC236}">
                  <a16:creationId xmlns:a16="http://schemas.microsoft.com/office/drawing/2014/main" id="{E5FB38DF-C929-6177-E7B5-1CAC0DDA60EF}"/>
                </a:ext>
              </a:extLst>
            </p:cNvPr>
            <p:cNvCxnSpPr>
              <a:cxnSpLocks/>
            </p:cNvCxnSpPr>
            <p:nvPr/>
          </p:nvCxnSpPr>
          <p:spPr>
            <a:xfrm>
              <a:off x="8518837" y="1809867"/>
              <a:ext cx="0" cy="375070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9" name="文本框 78">
            <a:extLst>
              <a:ext uri="{FF2B5EF4-FFF2-40B4-BE49-F238E27FC236}">
                <a16:creationId xmlns:a16="http://schemas.microsoft.com/office/drawing/2014/main" id="{F2D17F37-783A-6B5C-6559-7150431135DF}"/>
              </a:ext>
            </a:extLst>
          </p:cNvPr>
          <p:cNvSpPr txBox="1"/>
          <p:nvPr/>
        </p:nvSpPr>
        <p:spPr>
          <a:xfrm>
            <a:off x="9078668" y="3010247"/>
            <a:ext cx="705642" cy="997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881" dirty="0"/>
              <a:t>…</a:t>
            </a:r>
            <a:endParaRPr kumimoji="1" lang="zh-CN" altLang="en-US" sz="5881" dirty="0"/>
          </a:p>
        </p:txBody>
      </p:sp>
      <p:cxnSp>
        <p:nvCxnSpPr>
          <p:cNvPr id="147" name="肘形连接符 249">
            <a:extLst>
              <a:ext uri="{FF2B5EF4-FFF2-40B4-BE49-F238E27FC236}">
                <a16:creationId xmlns:a16="http://schemas.microsoft.com/office/drawing/2014/main" id="{4F285A02-295E-2A9B-B474-EBBC14F5F68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18810" y="3032238"/>
            <a:ext cx="3171345" cy="290713"/>
          </a:xfrm>
          <a:prstGeom prst="bentConnector3">
            <a:avLst>
              <a:gd name="adj1" fmla="val 791"/>
            </a:avLst>
          </a:prstGeom>
          <a:ln w="38100">
            <a:solidFill>
              <a:srgbClr val="0070C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肘形连接符 249">
            <a:extLst>
              <a:ext uri="{FF2B5EF4-FFF2-40B4-BE49-F238E27FC236}">
                <a16:creationId xmlns:a16="http://schemas.microsoft.com/office/drawing/2014/main" id="{3EAC030C-E1F4-6AE6-5B15-15782282C0C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33574" y="2959194"/>
            <a:ext cx="3229250" cy="378897"/>
          </a:xfrm>
          <a:prstGeom prst="bentConnector3">
            <a:avLst>
              <a:gd name="adj1" fmla="val 803"/>
            </a:avLst>
          </a:prstGeom>
          <a:ln w="38100">
            <a:solidFill>
              <a:srgbClr val="0070C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85">
            <a:extLst>
              <a:ext uri="{FF2B5EF4-FFF2-40B4-BE49-F238E27FC236}">
                <a16:creationId xmlns:a16="http://schemas.microsoft.com/office/drawing/2014/main" id="{B11955E0-ECD4-FE9F-70B3-D8AAE760D6CE}"/>
              </a:ext>
            </a:extLst>
          </p:cNvPr>
          <p:cNvCxnSpPr>
            <a:cxnSpLocks/>
          </p:cNvCxnSpPr>
          <p:nvPr/>
        </p:nvCxnSpPr>
        <p:spPr>
          <a:xfrm>
            <a:off x="8155057" y="2941558"/>
            <a:ext cx="0" cy="400737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线箭头连接符 85">
            <a:extLst>
              <a:ext uri="{FF2B5EF4-FFF2-40B4-BE49-F238E27FC236}">
                <a16:creationId xmlns:a16="http://schemas.microsoft.com/office/drawing/2014/main" id="{F53141EC-9674-0ABF-B5C6-756321E2C377}"/>
              </a:ext>
            </a:extLst>
          </p:cNvPr>
          <p:cNvCxnSpPr>
            <a:cxnSpLocks/>
          </p:cNvCxnSpPr>
          <p:nvPr/>
        </p:nvCxnSpPr>
        <p:spPr>
          <a:xfrm>
            <a:off x="8164630" y="4272574"/>
            <a:ext cx="0" cy="400737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线箭头连接符 85">
            <a:extLst>
              <a:ext uri="{FF2B5EF4-FFF2-40B4-BE49-F238E27FC236}">
                <a16:creationId xmlns:a16="http://schemas.microsoft.com/office/drawing/2014/main" id="{5DAF46A2-23DE-0D00-DE36-03B82A296456}"/>
              </a:ext>
            </a:extLst>
          </p:cNvPr>
          <p:cNvCxnSpPr>
            <a:cxnSpLocks/>
          </p:cNvCxnSpPr>
          <p:nvPr/>
        </p:nvCxnSpPr>
        <p:spPr>
          <a:xfrm>
            <a:off x="10791036" y="2947119"/>
            <a:ext cx="0" cy="400737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线箭头连接符 85">
            <a:extLst>
              <a:ext uri="{FF2B5EF4-FFF2-40B4-BE49-F238E27FC236}">
                <a16:creationId xmlns:a16="http://schemas.microsoft.com/office/drawing/2014/main" id="{443A9F3E-A647-0650-4C2C-B824093827A3}"/>
              </a:ext>
            </a:extLst>
          </p:cNvPr>
          <p:cNvCxnSpPr>
            <a:cxnSpLocks/>
          </p:cNvCxnSpPr>
          <p:nvPr/>
        </p:nvCxnSpPr>
        <p:spPr>
          <a:xfrm>
            <a:off x="10800609" y="4278135"/>
            <a:ext cx="0" cy="400737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线箭头连接符 94">
            <a:extLst>
              <a:ext uri="{FF2B5EF4-FFF2-40B4-BE49-F238E27FC236}">
                <a16:creationId xmlns:a16="http://schemas.microsoft.com/office/drawing/2014/main" id="{DF094CE7-BF56-F94B-31A7-ACFAA35950F6}"/>
              </a:ext>
            </a:extLst>
          </p:cNvPr>
          <p:cNvCxnSpPr>
            <a:cxnSpLocks/>
            <a:stCxn id="27" idx="3"/>
            <a:endCxn id="48" idx="1"/>
          </p:cNvCxnSpPr>
          <p:nvPr/>
        </p:nvCxnSpPr>
        <p:spPr>
          <a:xfrm>
            <a:off x="8958751" y="3803473"/>
            <a:ext cx="1019378" cy="0"/>
          </a:xfrm>
          <a:prstGeom prst="straightConnector1">
            <a:avLst/>
          </a:prstGeom>
          <a:ln w="28575">
            <a:solidFill>
              <a:srgbClr val="73FB79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线箭头连接符 94">
            <a:extLst>
              <a:ext uri="{FF2B5EF4-FFF2-40B4-BE49-F238E27FC236}">
                <a16:creationId xmlns:a16="http://schemas.microsoft.com/office/drawing/2014/main" id="{BE72881C-5A0E-3E12-83F3-2632F88F7ABD}"/>
              </a:ext>
            </a:extLst>
          </p:cNvPr>
          <p:cNvCxnSpPr>
            <a:cxnSpLocks/>
            <a:stCxn id="26" idx="3"/>
            <a:endCxn id="47" idx="1"/>
          </p:cNvCxnSpPr>
          <p:nvPr/>
        </p:nvCxnSpPr>
        <p:spPr>
          <a:xfrm>
            <a:off x="8946802" y="2678798"/>
            <a:ext cx="1031329" cy="0"/>
          </a:xfrm>
          <a:prstGeom prst="straightConnector1">
            <a:avLst/>
          </a:prstGeom>
          <a:ln w="28575">
            <a:solidFill>
              <a:srgbClr val="73FB79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线箭头连接符 94">
            <a:extLst>
              <a:ext uri="{FF2B5EF4-FFF2-40B4-BE49-F238E27FC236}">
                <a16:creationId xmlns:a16="http://schemas.microsoft.com/office/drawing/2014/main" id="{1B0601E2-11F9-9E0A-A32E-021661F9904C}"/>
              </a:ext>
            </a:extLst>
          </p:cNvPr>
          <p:cNvCxnSpPr>
            <a:cxnSpLocks/>
            <a:stCxn id="31" idx="3"/>
            <a:endCxn id="51" idx="1"/>
          </p:cNvCxnSpPr>
          <p:nvPr/>
        </p:nvCxnSpPr>
        <p:spPr>
          <a:xfrm>
            <a:off x="8952453" y="4911179"/>
            <a:ext cx="1025682" cy="0"/>
          </a:xfrm>
          <a:prstGeom prst="straightConnector1">
            <a:avLst/>
          </a:prstGeom>
          <a:ln w="28575">
            <a:solidFill>
              <a:srgbClr val="73FB79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图片 20" descr="图片包含 星星, 夜空&#10;&#10;描述已自动生成">
            <a:extLst>
              <a:ext uri="{FF2B5EF4-FFF2-40B4-BE49-F238E27FC236}">
                <a16:creationId xmlns:a16="http://schemas.microsoft.com/office/drawing/2014/main" id="{A8D7DBE2-C621-E434-A160-CC614EADE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29" y="3989480"/>
            <a:ext cx="1398933" cy="1398933"/>
          </a:xfrm>
          <a:prstGeom prst="rect">
            <a:avLst/>
          </a:prstGeom>
        </p:spPr>
      </p:pic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67893D15-2BA7-FB24-9771-73F97BE1C672}"/>
              </a:ext>
            </a:extLst>
          </p:cNvPr>
          <p:cNvCxnSpPr>
            <a:cxnSpLocks/>
            <a:stCxn id="51" idx="3"/>
            <a:endCxn id="257" idx="1"/>
          </p:cNvCxnSpPr>
          <p:nvPr/>
        </p:nvCxnSpPr>
        <p:spPr>
          <a:xfrm flipV="1">
            <a:off x="11610262" y="4911181"/>
            <a:ext cx="881979" cy="5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圆角矩形 77">
            <a:extLst>
              <a:ext uri="{FF2B5EF4-FFF2-40B4-BE49-F238E27FC236}">
                <a16:creationId xmlns:a16="http://schemas.microsoft.com/office/drawing/2014/main" id="{54DDF663-9718-1C3B-5C5F-A2B83B008DAA}"/>
              </a:ext>
            </a:extLst>
          </p:cNvPr>
          <p:cNvSpPr/>
          <p:nvPr/>
        </p:nvSpPr>
        <p:spPr>
          <a:xfrm>
            <a:off x="14476416" y="2911542"/>
            <a:ext cx="1404256" cy="856354"/>
          </a:xfrm>
          <a:prstGeom prst="round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91" b="1" dirty="0">
                <a:solidFill>
                  <a:schemeClr val="tx1"/>
                </a:solidFill>
                <a:cs typeface="Menlo" panose="020B0609030804020204" pitchFamily="49" charset="0"/>
              </a:rPr>
              <a:t>Loss</a:t>
            </a:r>
          </a:p>
          <a:p>
            <a:pPr algn="ctr"/>
            <a:r>
              <a:rPr kumimoji="1" lang="en-US" altLang="zh-CN" sz="2091" b="1">
                <a:solidFill>
                  <a:schemeClr val="tx1"/>
                </a:solidFill>
                <a:cs typeface="Menlo" panose="020B0609030804020204" pitchFamily="49" charset="0"/>
              </a:rPr>
              <a:t>Function</a:t>
            </a:r>
            <a:endParaRPr kumimoji="1" lang="zh-CN" altLang="en-US" sz="2091" b="1" dirty="0">
              <a:solidFill>
                <a:schemeClr val="tx1"/>
              </a:solidFill>
              <a:cs typeface="Menlo" panose="020B0609030804020204" pitchFamily="49" charset="0"/>
            </a:endParaRPr>
          </a:p>
        </p:txBody>
      </p:sp>
      <p:cxnSp>
        <p:nvCxnSpPr>
          <p:cNvPr id="80" name="肘形连接符 60">
            <a:extLst>
              <a:ext uri="{FF2B5EF4-FFF2-40B4-BE49-F238E27FC236}">
                <a16:creationId xmlns:a16="http://schemas.microsoft.com/office/drawing/2014/main" id="{E154063B-36EE-3468-774A-8292058731B5}"/>
              </a:ext>
            </a:extLst>
          </p:cNvPr>
          <p:cNvCxnSpPr>
            <a:cxnSpLocks/>
            <a:stCxn id="257" idx="3"/>
            <a:endCxn id="78" idx="1"/>
          </p:cNvCxnSpPr>
          <p:nvPr/>
        </p:nvCxnSpPr>
        <p:spPr>
          <a:xfrm flipV="1">
            <a:off x="13894616" y="3339719"/>
            <a:ext cx="581800" cy="1571462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prstDash val="dash"/>
            <a:tailEnd type="triangle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60">
            <a:extLst>
              <a:ext uri="{FF2B5EF4-FFF2-40B4-BE49-F238E27FC236}">
                <a16:creationId xmlns:a16="http://schemas.microsoft.com/office/drawing/2014/main" id="{A5368BC8-0F4F-9677-4184-8A0EE1A0B674}"/>
              </a:ext>
            </a:extLst>
          </p:cNvPr>
          <p:cNvCxnSpPr>
            <a:cxnSpLocks/>
            <a:stCxn id="13" idx="3"/>
            <a:endCxn id="78" idx="1"/>
          </p:cNvCxnSpPr>
          <p:nvPr/>
        </p:nvCxnSpPr>
        <p:spPr>
          <a:xfrm>
            <a:off x="13897835" y="1772984"/>
            <a:ext cx="578581" cy="1566735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prstDash val="dash"/>
            <a:tailEnd type="triangle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18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1617</TotalTime>
  <Words>40</Words>
  <Application>Microsoft Macintosh PowerPoint</Application>
  <PresentationFormat>自定义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TIANAO LI</dc:creator>
  <cp:lastModifiedBy>LI TIANAO</cp:lastModifiedBy>
  <cp:revision>49</cp:revision>
  <dcterms:created xsi:type="dcterms:W3CDTF">2022-09-13T02:35:36Z</dcterms:created>
  <dcterms:modified xsi:type="dcterms:W3CDTF">2023-11-01T20:54:34Z</dcterms:modified>
</cp:coreProperties>
</file>