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3"/>
    <p:restoredTop sz="94599"/>
  </p:normalViewPr>
  <p:slideViewPr>
    <p:cSldViewPr snapToGrid="0">
      <p:cViewPr>
        <p:scale>
          <a:sx n="133" d="100"/>
          <a:sy n="133" d="100"/>
        </p:scale>
        <p:origin x="760"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7915E-1437-FFC5-ECD4-66F99C7D604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2B7338C-0D24-9E7D-3745-830DA68A7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6DA5728-3284-CE9E-BEB5-436D91B627E1}"/>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5" name="页脚占位符 4">
            <a:extLst>
              <a:ext uri="{FF2B5EF4-FFF2-40B4-BE49-F238E27FC236}">
                <a16:creationId xmlns:a16="http://schemas.microsoft.com/office/drawing/2014/main" id="{36A80CDF-CFE1-A8E3-5A5A-47AADEC26D9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1A0402-E74D-9B9F-30F6-9C47DF3DD7B5}"/>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415463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BDC49-9794-0D0E-3201-B1A5809D726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C34D545-9F62-6DCD-8600-873A92235C4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ADA740-2D7C-6A6E-9CAD-179BFA3A6A99}"/>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5" name="页脚占位符 4">
            <a:extLst>
              <a:ext uri="{FF2B5EF4-FFF2-40B4-BE49-F238E27FC236}">
                <a16:creationId xmlns:a16="http://schemas.microsoft.com/office/drawing/2014/main" id="{275FE612-D511-2F63-0340-37BF9342DD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8B9D568-6D9C-0F61-FE56-B6F9A3EDF87E}"/>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371019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1688CD-2446-730C-03CF-B90268E31AA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2D32839-4703-F4AE-DAAA-5416EFA5347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638F034-B27D-F60A-A429-5B69B834D687}"/>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5" name="页脚占位符 4">
            <a:extLst>
              <a:ext uri="{FF2B5EF4-FFF2-40B4-BE49-F238E27FC236}">
                <a16:creationId xmlns:a16="http://schemas.microsoft.com/office/drawing/2014/main" id="{D81F0119-E204-79BC-64FA-60504A3F5B6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3615BB-712F-09A8-3869-25379C71A200}"/>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1509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BCC98-5DB0-55D4-E26B-C23372CE79D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13D5921-B24A-6185-42BE-8E9CF9B4F83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5D7AE55-98D1-D846-90B1-0F92026A32FA}"/>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5" name="页脚占位符 4">
            <a:extLst>
              <a:ext uri="{FF2B5EF4-FFF2-40B4-BE49-F238E27FC236}">
                <a16:creationId xmlns:a16="http://schemas.microsoft.com/office/drawing/2014/main" id="{E70AC91F-9C26-BB37-F214-B4E53D68D1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E3C40A2-7061-6679-922A-2379D6D6B408}"/>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439389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19E2B-5B54-8199-3250-3A06DA2B2A1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0F69D3C-4FD1-823B-EBD8-AC93179610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43607B6-CA93-9A0B-642B-F2CD62EF5C72}"/>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5" name="页脚占位符 4">
            <a:extLst>
              <a:ext uri="{FF2B5EF4-FFF2-40B4-BE49-F238E27FC236}">
                <a16:creationId xmlns:a16="http://schemas.microsoft.com/office/drawing/2014/main" id="{3B6F17C3-881E-D7A5-4F8A-31922D3AE22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35ECFB-3DBE-AF00-5890-3012350DA32D}"/>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69656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6CB93-8E82-3F4D-2963-7F556BC4CAB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5C1143B-3CFA-9382-25EC-BA41880BA13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0A6C68B-CB4C-F022-721E-A95214F8B20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7C1AB05-AD1A-FEBE-AF99-3A01EC392290}"/>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6" name="页脚占位符 5">
            <a:extLst>
              <a:ext uri="{FF2B5EF4-FFF2-40B4-BE49-F238E27FC236}">
                <a16:creationId xmlns:a16="http://schemas.microsoft.com/office/drawing/2014/main" id="{7DD5BE43-8A77-5540-572E-345367EA0AD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4F36525-B145-4340-525B-71799890B5D3}"/>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404179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D07E1-9B1A-67F8-E179-AFADC5A6409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E07BE1F-826A-CD87-D9EB-6A3F697CD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E6F0E37-F033-0CF5-2204-4A99011C038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77CD6B0-DA43-8969-CEE0-BA002B96D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81AF1D3-2910-6ED2-96F5-BB1CB44A6EA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02694AA-8D91-DA80-7FB1-1AF75725C213}"/>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8" name="页脚占位符 7">
            <a:extLst>
              <a:ext uri="{FF2B5EF4-FFF2-40B4-BE49-F238E27FC236}">
                <a16:creationId xmlns:a16="http://schemas.microsoft.com/office/drawing/2014/main" id="{AD912D8C-9476-D31B-3566-5EAF8CA5F05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46D174D-4B40-0C40-4FBA-046556E56D4A}"/>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1773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B0BCE-CB43-576F-D16F-F0127CA0603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6C935F9-5EB2-BC6E-CF8F-8D72FB26D1BA}"/>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4" name="页脚占位符 3">
            <a:extLst>
              <a:ext uri="{FF2B5EF4-FFF2-40B4-BE49-F238E27FC236}">
                <a16:creationId xmlns:a16="http://schemas.microsoft.com/office/drawing/2014/main" id="{4E2225DF-9034-134F-7D06-63848FD18B0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2631674-2B7B-AF7F-F005-C156C37390ED}"/>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99887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85A907-DA9D-ABE2-4150-9EEABA18A4C8}"/>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3" name="页脚占位符 2">
            <a:extLst>
              <a:ext uri="{FF2B5EF4-FFF2-40B4-BE49-F238E27FC236}">
                <a16:creationId xmlns:a16="http://schemas.microsoft.com/office/drawing/2014/main" id="{EDBBF64D-4A32-035E-FC24-F5DF38835E1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C514E70-8548-095D-B9CF-616F2BB82479}"/>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87380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C1525-FAAA-1B48-5E1E-66D0FE80294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BC18650-0A6E-40C8-CBCB-30041CA3B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F3AE392-9D79-D7C2-9285-CE7F4DE9D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D1BE819-B18B-68DB-6D46-324DEB0F781B}"/>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6" name="页脚占位符 5">
            <a:extLst>
              <a:ext uri="{FF2B5EF4-FFF2-40B4-BE49-F238E27FC236}">
                <a16:creationId xmlns:a16="http://schemas.microsoft.com/office/drawing/2014/main" id="{0B4C70BC-B077-B442-8710-2FE363634F3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968F36-5CE9-26FC-5C78-4CC7E0EEAD55}"/>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47443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D9D0E-2964-70B4-C430-6A90101C8A9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B044245-094B-743C-2B5B-38FCBFFFE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E68702D-7B35-D13A-5305-123E069E3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49F3D8C-AC05-149E-07E1-CFF2CDDC879A}"/>
              </a:ext>
            </a:extLst>
          </p:cNvPr>
          <p:cNvSpPr>
            <a:spLocks noGrp="1"/>
          </p:cNvSpPr>
          <p:nvPr>
            <p:ph type="dt" sz="half" idx="10"/>
          </p:nvPr>
        </p:nvSpPr>
        <p:spPr/>
        <p:txBody>
          <a:bodyPr/>
          <a:lstStyle/>
          <a:p>
            <a:fld id="{0B14BDBB-7998-3D44-8621-43EE41645951}" type="datetimeFigureOut">
              <a:rPr kumimoji="1" lang="zh-CN" altLang="en-US" smtClean="0"/>
              <a:t>2024/4/2</a:t>
            </a:fld>
            <a:endParaRPr kumimoji="1" lang="zh-CN" altLang="en-US"/>
          </a:p>
        </p:txBody>
      </p:sp>
      <p:sp>
        <p:nvSpPr>
          <p:cNvPr id="6" name="页脚占位符 5">
            <a:extLst>
              <a:ext uri="{FF2B5EF4-FFF2-40B4-BE49-F238E27FC236}">
                <a16:creationId xmlns:a16="http://schemas.microsoft.com/office/drawing/2014/main" id="{5611E38F-8B0C-166F-259F-FF2A7ECBC4E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F346B7E-8DF2-C3C2-D18D-83DE2935B4C8}"/>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340645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385CC1-0586-6AD9-3DF0-9D73BCD6D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454FD1A-BA41-174E-AAB6-6A396E4F5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A654D44-D96E-FE6C-2EAE-0EE15C553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14BDBB-7998-3D44-8621-43EE41645951}" type="datetimeFigureOut">
              <a:rPr kumimoji="1" lang="zh-CN" altLang="en-US" smtClean="0"/>
              <a:t>2024/4/2</a:t>
            </a:fld>
            <a:endParaRPr kumimoji="1" lang="zh-CN" altLang="en-US"/>
          </a:p>
        </p:txBody>
      </p:sp>
      <p:sp>
        <p:nvSpPr>
          <p:cNvPr id="5" name="页脚占位符 4">
            <a:extLst>
              <a:ext uri="{FF2B5EF4-FFF2-40B4-BE49-F238E27FC236}">
                <a16:creationId xmlns:a16="http://schemas.microsoft.com/office/drawing/2014/main" id="{DBBC7970-246A-C689-29E3-EC56813CA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3708F16-E37C-0444-4B00-74EFCCC9D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11538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lukeli0425.github.io/Galaxy_Deconv/"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docs.google.com/forms/d/e/1FAIpQLScImVXehwdmzbHSbIL1AMxEm7ydmy30Jl9eRK_2eQ4kgU--aw/viewform" TargetMode="External"/><Relationship Id="rId4" Type="http://schemas.openxmlformats.org/officeDocument/2006/relationships/hyperlink" Target="mailto:tianaoli@u.northwestern.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描述已自动生成">
            <a:extLst>
              <a:ext uri="{FF2B5EF4-FFF2-40B4-BE49-F238E27FC236}">
                <a16:creationId xmlns:a16="http://schemas.microsoft.com/office/drawing/2014/main" id="{C539A6C0-6749-8DD3-0EE1-9B082454A481}"/>
              </a:ext>
            </a:extLst>
          </p:cNvPr>
          <p:cNvPicPr>
            <a:picLocks noChangeAspect="1"/>
          </p:cNvPicPr>
          <p:nvPr/>
        </p:nvPicPr>
        <p:blipFill>
          <a:blip r:embed="rId2"/>
          <a:stretch>
            <a:fillRect/>
          </a:stretch>
        </p:blipFill>
        <p:spPr>
          <a:xfrm>
            <a:off x="116160" y="909896"/>
            <a:ext cx="7772400" cy="2932866"/>
          </a:xfrm>
          <a:prstGeom prst="rect">
            <a:avLst/>
          </a:prstGeom>
        </p:spPr>
      </p:pic>
      <p:sp>
        <p:nvSpPr>
          <p:cNvPr id="2" name="标题 1">
            <a:extLst>
              <a:ext uri="{FF2B5EF4-FFF2-40B4-BE49-F238E27FC236}">
                <a16:creationId xmlns:a16="http://schemas.microsoft.com/office/drawing/2014/main" id="{A3ACE041-9134-4BB3-7BFD-4DFBC8A36047}"/>
              </a:ext>
            </a:extLst>
          </p:cNvPr>
          <p:cNvSpPr>
            <a:spLocks noGrp="1"/>
          </p:cNvSpPr>
          <p:nvPr>
            <p:ph type="title"/>
          </p:nvPr>
        </p:nvSpPr>
        <p:spPr>
          <a:xfrm>
            <a:off x="373398" y="170557"/>
            <a:ext cx="9633937" cy="808767"/>
          </a:xfrm>
        </p:spPr>
        <p:txBody>
          <a:bodyPr>
            <a:normAutofit/>
          </a:bodyPr>
          <a:lstStyle/>
          <a:p>
            <a:r>
              <a:rPr kumimoji="1" lang="en-US" altLang="zh-CN" sz="3300" dirty="0">
                <a:latin typeface="Arial" panose="020B0604020202020204" pitchFamily="34" charset="0"/>
                <a:ea typeface="Hei" pitchFamily="2" charset="-122"/>
                <a:cs typeface="Arial" panose="020B0604020202020204" pitchFamily="34" charset="0"/>
              </a:rPr>
              <a:t>Research internship: Galaxy Image Deblurring</a:t>
            </a:r>
            <a:endParaRPr kumimoji="1" lang="zh-CN" altLang="en-US" sz="3300" dirty="0">
              <a:latin typeface="Arial" panose="020B0604020202020204" pitchFamily="34" charset="0"/>
              <a:ea typeface="Hei" pitchFamily="2" charset="-122"/>
              <a:cs typeface="Arial" panose="020B0604020202020204" pitchFamily="34" charset="0"/>
            </a:endParaRPr>
          </a:p>
        </p:txBody>
      </p:sp>
      <p:sp>
        <p:nvSpPr>
          <p:cNvPr id="3" name="内容占位符 2">
            <a:extLst>
              <a:ext uri="{FF2B5EF4-FFF2-40B4-BE49-F238E27FC236}">
                <a16:creationId xmlns:a16="http://schemas.microsoft.com/office/drawing/2014/main" id="{C84D7D98-62D0-6ED9-B69C-C83083510D65}"/>
              </a:ext>
            </a:extLst>
          </p:cNvPr>
          <p:cNvSpPr>
            <a:spLocks noGrp="1"/>
          </p:cNvSpPr>
          <p:nvPr>
            <p:ph idx="1"/>
          </p:nvPr>
        </p:nvSpPr>
        <p:spPr>
          <a:xfrm>
            <a:off x="401594" y="3953756"/>
            <a:ext cx="7044775" cy="2541501"/>
          </a:xfrm>
        </p:spPr>
        <p:txBody>
          <a:bodyPr>
            <a:noAutofit/>
          </a:bodyPr>
          <a:lstStyle/>
          <a:p>
            <a:pPr marL="0" indent="0" algn="just">
              <a:buNone/>
            </a:pPr>
            <a:r>
              <a:rPr lang="en-US" altLang="zh-CN" sz="1500" b="0" i="0" u="none" strike="noStrike" dirty="0">
                <a:solidFill>
                  <a:srgbClr val="000000"/>
                </a:solidFill>
                <a:effectLst/>
                <a:latin typeface="Arial" panose="020B0604020202020204" pitchFamily="34" charset="0"/>
                <a:cs typeface="Arial" panose="020B0604020202020204" pitchFamily="34" charset="0"/>
              </a:rPr>
              <a:t>Galaxy images captured by telescopes are degraded by nonidealities in the atmosphere, optics, and sensors. Even the most advanced telescopes produce blurs in those images, which significantly hinders our ability to discern the true shapes and structures of these galaxies. We previously addressed this challenge by developing a physics-informed deep learning method to deblur galaxy images for the Rubin Observatory (LSST), enabling more accurate shape measurements for weak lensing studies (more details </a:t>
            </a:r>
            <a:r>
              <a:rPr lang="en-US" altLang="zh-CN" sz="1500" b="0" i="0" u="none" strike="noStrike" dirty="0">
                <a:solidFill>
                  <a:schemeClr val="tx2">
                    <a:lumMod val="50000"/>
                    <a:lumOff val="50000"/>
                  </a:schemeClr>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altLang="zh-CN" sz="1500" b="0" i="0" u="none" strike="noStrike" dirty="0">
                <a:solidFill>
                  <a:srgbClr val="000000"/>
                </a:solidFill>
                <a:effectLst/>
                <a:latin typeface="Arial" panose="020B0604020202020204" pitchFamily="34" charset="0"/>
                <a:cs typeface="Arial" panose="020B0604020202020204" pitchFamily="34" charset="0"/>
              </a:rPr>
              <a:t>). This project pivots to address galaxies observed by space-based telescopes (e.g. JWST), where the absence of atmospheric distortion allows for high-resolution imaging for galaxy morphology studies. Our goal is to submit our discoveries to an astrophysical journal.</a:t>
            </a:r>
            <a:endParaRPr kumimoji="1" lang="zh-CN" altLang="en-US" sz="15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5B4AA8B4-A4CE-211B-9706-68DB08C22F73}"/>
              </a:ext>
            </a:extLst>
          </p:cNvPr>
          <p:cNvSpPr txBox="1"/>
          <p:nvPr/>
        </p:nvSpPr>
        <p:spPr>
          <a:xfrm>
            <a:off x="7822670" y="1115086"/>
            <a:ext cx="4369330" cy="4842864"/>
          </a:xfrm>
          <a:prstGeom prst="rect">
            <a:avLst/>
          </a:prstGeom>
          <a:noFill/>
        </p:spPr>
        <p:txBody>
          <a:bodyPr wrap="square">
            <a:spAutoFit/>
          </a:bodyPr>
          <a:lstStyle/>
          <a:p>
            <a:r>
              <a:rPr lang="en-US" altLang="zh-CN" sz="1470" b="1" i="0" u="none" strike="noStrike" dirty="0">
                <a:solidFill>
                  <a:srgbClr val="000000"/>
                </a:solidFill>
                <a:effectLst/>
                <a:latin typeface="Arial" panose="020B0604020202020204" pitchFamily="34" charset="0"/>
                <a:cs typeface="Arial" panose="020B0604020202020204" pitchFamily="34" charset="0"/>
              </a:rPr>
              <a:t>Desired Skills and Background</a:t>
            </a:r>
            <a:r>
              <a:rPr lang="en-US" altLang="zh-CN" sz="1470" b="0" i="0" u="none" strike="noStrike" dirty="0">
                <a:solidFill>
                  <a:srgbClr val="000000"/>
                </a:solidFill>
                <a:effectLst/>
                <a:latin typeface="Arial" panose="020B0604020202020204" pitchFamily="34" charset="0"/>
                <a:cs typeface="Arial" panose="020B0604020202020204" pitchFamily="34" charset="0"/>
              </a:rPr>
              <a:t>:</a:t>
            </a:r>
            <a:br>
              <a:rPr lang="en-US" altLang="zh-CN" sz="1470" b="0" i="0" u="none" strike="noStrike" dirty="0">
                <a:solidFill>
                  <a:srgbClr val="000000"/>
                </a:solidFill>
                <a:effectLst/>
                <a:latin typeface="Arial" panose="020B0604020202020204" pitchFamily="34" charset="0"/>
                <a:cs typeface="Arial" panose="020B0604020202020204" pitchFamily="34" charset="0"/>
              </a:rPr>
            </a:br>
            <a:r>
              <a:rPr lang="en-US" altLang="zh-CN" sz="1470" b="0" i="1" u="none" strike="noStrike" dirty="0">
                <a:solidFill>
                  <a:srgbClr val="000000"/>
                </a:solidFill>
                <a:effectLst/>
                <a:latin typeface="Arial" panose="020B0604020202020204" pitchFamily="34" charset="0"/>
                <a:cs typeface="Arial" panose="020B0604020202020204" pitchFamily="34" charset="0"/>
              </a:rPr>
              <a:t>Signal processing, Computer Vision</a:t>
            </a:r>
            <a:r>
              <a:rPr lang="en-US" altLang="zh-CN" sz="1470" b="0" i="0" u="none" strike="noStrike" dirty="0">
                <a:solidFill>
                  <a:srgbClr val="000000"/>
                </a:solidFill>
                <a:effectLst/>
                <a:latin typeface="Arial" panose="020B0604020202020204" pitchFamily="34" charset="0"/>
                <a:cs typeface="Arial" panose="020B0604020202020204" pitchFamily="34" charset="0"/>
              </a:rPr>
              <a:t>, and Machine learning</a:t>
            </a:r>
          </a:p>
          <a:p>
            <a:endParaRPr lang="en-US" altLang="zh-CN" sz="1470" b="0" i="0" u="none" strike="noStrike" dirty="0">
              <a:solidFill>
                <a:srgbClr val="000000"/>
              </a:solidFill>
              <a:effectLst/>
              <a:latin typeface="Arial" panose="020B0604020202020204" pitchFamily="34" charset="0"/>
              <a:cs typeface="Arial" panose="020B0604020202020204" pitchFamily="34" charset="0"/>
            </a:endParaRPr>
          </a:p>
          <a:p>
            <a:r>
              <a:rPr lang="en-US" altLang="zh-CN" sz="1470" b="1" i="0" u="none" strike="noStrike" dirty="0">
                <a:solidFill>
                  <a:srgbClr val="000000"/>
                </a:solidFill>
                <a:effectLst/>
                <a:latin typeface="Arial" panose="020B0604020202020204" pitchFamily="34" charset="0"/>
                <a:cs typeface="Arial" panose="020B0604020202020204" pitchFamily="34" charset="0"/>
              </a:rPr>
              <a:t>Your responsibilities in this project</a:t>
            </a:r>
            <a:r>
              <a:rPr lang="en-US" altLang="zh-CN" sz="1470" b="0" i="0" u="none" strike="noStrike" dirty="0">
                <a:solidFill>
                  <a:srgbClr val="000000"/>
                </a:solidFill>
                <a:effectLst/>
                <a:latin typeface="Arial" panose="020B0604020202020204" pitchFamily="34" charset="0"/>
                <a:cs typeface="Arial" panose="020B0604020202020204" pitchFamily="34" charset="0"/>
              </a:rPr>
              <a:t>:</a:t>
            </a:r>
            <a:br>
              <a:rPr lang="en-US" altLang="zh-CN" sz="1470" b="0" i="0" u="none" strike="noStrike" dirty="0">
                <a:solidFill>
                  <a:srgbClr val="000000"/>
                </a:solidFill>
                <a:effectLst/>
                <a:latin typeface="Arial" panose="020B0604020202020204" pitchFamily="34" charset="0"/>
                <a:cs typeface="Arial" panose="020B0604020202020204" pitchFamily="34" charset="0"/>
              </a:rPr>
            </a:br>
            <a:r>
              <a:rPr lang="en-US" altLang="zh-CN" sz="1470" b="0" i="0" u="none" strike="noStrike" dirty="0">
                <a:solidFill>
                  <a:srgbClr val="000000"/>
                </a:solidFill>
                <a:effectLst/>
                <a:latin typeface="Arial" panose="020B0604020202020204" pitchFamily="34" charset="0"/>
                <a:cs typeface="Arial" panose="020B0604020202020204" pitchFamily="34" charset="0"/>
              </a:rPr>
              <a:t>1. Reading and presenting research papers.</a:t>
            </a:r>
            <a:br>
              <a:rPr lang="en-US" altLang="zh-CN" sz="1470" b="0" i="0" u="none" strike="noStrike" dirty="0">
                <a:solidFill>
                  <a:srgbClr val="000000"/>
                </a:solidFill>
                <a:effectLst/>
                <a:latin typeface="Arial" panose="020B0604020202020204" pitchFamily="34" charset="0"/>
                <a:cs typeface="Arial" panose="020B0604020202020204" pitchFamily="34" charset="0"/>
              </a:rPr>
            </a:br>
            <a:r>
              <a:rPr lang="en-US" altLang="zh-CN" sz="1470" b="0" i="0" u="none" strike="noStrike" dirty="0">
                <a:solidFill>
                  <a:srgbClr val="000000"/>
                </a:solidFill>
                <a:effectLst/>
                <a:latin typeface="Arial" panose="020B0604020202020204" pitchFamily="34" charset="0"/>
                <a:cs typeface="Arial" panose="020B0604020202020204" pitchFamily="34" charset="0"/>
              </a:rPr>
              <a:t>2. Developing code and conducting experiments.</a:t>
            </a:r>
            <a:br>
              <a:rPr lang="en-US" altLang="zh-CN" sz="1470" b="0" i="0" u="none" strike="noStrike" dirty="0">
                <a:solidFill>
                  <a:srgbClr val="000000"/>
                </a:solidFill>
                <a:effectLst/>
                <a:latin typeface="Arial" panose="020B0604020202020204" pitchFamily="34" charset="0"/>
                <a:cs typeface="Arial" panose="020B0604020202020204" pitchFamily="34" charset="0"/>
              </a:rPr>
            </a:br>
            <a:r>
              <a:rPr lang="en-US" altLang="zh-CN" sz="1470" b="0" i="0" u="none" strike="noStrike" dirty="0">
                <a:solidFill>
                  <a:srgbClr val="000000"/>
                </a:solidFill>
                <a:effectLst/>
                <a:latin typeface="Arial" panose="020B0604020202020204" pitchFamily="34" charset="0"/>
                <a:cs typeface="Arial" panose="020B0604020202020204" pitchFamily="34" charset="0"/>
              </a:rPr>
              <a:t>3. Benchmarking results and summarizing key findings.</a:t>
            </a:r>
          </a:p>
          <a:p>
            <a:endParaRPr lang="en-US" altLang="zh-CN" sz="1470" b="0" i="0" u="none" strike="noStrike" dirty="0">
              <a:solidFill>
                <a:srgbClr val="000000"/>
              </a:solidFill>
              <a:effectLst/>
              <a:latin typeface="Arial" panose="020B0604020202020204" pitchFamily="34" charset="0"/>
              <a:cs typeface="Arial" panose="020B0604020202020204" pitchFamily="34" charset="0"/>
            </a:endParaRPr>
          </a:p>
          <a:p>
            <a:r>
              <a:rPr lang="en-US" altLang="zh-CN" sz="1470" b="0" i="0" dirty="0">
                <a:solidFill>
                  <a:srgbClr val="000000"/>
                </a:solidFill>
                <a:effectLst/>
                <a:highlight>
                  <a:srgbClr val="FFFFFF"/>
                </a:highlight>
                <a:latin typeface="Arial" panose="020B0604020202020204" pitchFamily="34" charset="0"/>
                <a:cs typeface="Arial" panose="020B0604020202020204" pitchFamily="34" charset="0"/>
              </a:rPr>
              <a:t>We are looking for undergrad/master's students in the US with an interest in computational imaging/computer vision and availability to work through the summer. You will work for at least </a:t>
            </a:r>
            <a:r>
              <a:rPr lang="en-US" altLang="zh-CN" sz="1470" b="1" i="0" dirty="0">
                <a:solidFill>
                  <a:srgbClr val="000000"/>
                </a:solidFill>
                <a:effectLst/>
                <a:highlight>
                  <a:srgbClr val="FFFFFF"/>
                </a:highlight>
                <a:latin typeface="Arial" panose="020B0604020202020204" pitchFamily="34" charset="0"/>
                <a:cs typeface="Arial" panose="020B0604020202020204" pitchFamily="34" charset="0"/>
              </a:rPr>
              <a:t>10 hours/week</a:t>
            </a:r>
            <a:r>
              <a:rPr lang="en-US" altLang="zh-CN" sz="1470" b="0" i="0" dirty="0">
                <a:solidFill>
                  <a:srgbClr val="000000"/>
                </a:solidFill>
                <a:effectLst/>
                <a:highlight>
                  <a:srgbClr val="FFFFFF"/>
                </a:highlight>
                <a:latin typeface="Arial" panose="020B0604020202020204" pitchFamily="34" charset="0"/>
                <a:cs typeface="Arial" panose="020B0604020202020204" pitchFamily="34" charset="0"/>
              </a:rPr>
              <a:t> and receive mentorship throughout the project. If you are an undergrad at Northwestern, we could fund you through the CS UG Summer Research Grant (deadline May 17th). Please reach out to us (</a:t>
            </a:r>
            <a:r>
              <a:rPr lang="en-US" altLang="zh-CN" sz="1470" b="0" i="0" u="none" strike="noStrike" dirty="0">
                <a:solidFill>
                  <a:schemeClr val="tx2">
                    <a:lumMod val="50000"/>
                    <a:lumOff val="50000"/>
                  </a:schemeClr>
                </a:solidFill>
                <a:effectLst/>
                <a:highlight>
                  <a:srgbClr val="FFFFFF"/>
                </a:highlight>
                <a:latin typeface="Arial" panose="020B0604020202020204" pitchFamily="34" charset="0"/>
                <a:cs typeface="Arial" panose="020B0604020202020204" pitchFamily="34" charset="0"/>
                <a:hlinkClick r:id="rId4" tooltip="mailto:tianaoli@u.northwestern.edu">
                  <a:extLst>
                    <a:ext uri="{A12FA001-AC4F-418D-AE19-62706E023703}">
                      <ahyp:hlinkClr xmlns:ahyp="http://schemas.microsoft.com/office/drawing/2018/hyperlinkcolor" val="tx"/>
                    </a:ext>
                  </a:extLst>
                </a:hlinkClick>
              </a:rPr>
              <a:t>tianaoli@u.northwestern.edu</a:t>
            </a:r>
            <a:r>
              <a:rPr lang="en-US" altLang="zh-CN" sz="1470" b="0" i="0" dirty="0">
                <a:solidFill>
                  <a:srgbClr val="000000"/>
                </a:solidFill>
                <a:effectLst/>
                <a:highlight>
                  <a:srgbClr val="FFFFFF"/>
                </a:highlight>
                <a:latin typeface="Arial" panose="020B0604020202020204" pitchFamily="34" charset="0"/>
                <a:cs typeface="Arial" panose="020B0604020202020204" pitchFamily="34" charset="0"/>
              </a:rPr>
              <a:t>) and fill out </a:t>
            </a:r>
            <a:r>
              <a:rPr lang="en-US" altLang="zh-CN" sz="1470" b="0" i="0" u="none" strike="noStrike" dirty="0">
                <a:solidFill>
                  <a:schemeClr val="tx2">
                    <a:lumMod val="50000"/>
                    <a:lumOff val="50000"/>
                  </a:schemeClr>
                </a:solidFill>
                <a:effectLst/>
                <a:highlight>
                  <a:srgbClr val="FFFFFF"/>
                </a:highlight>
                <a:latin typeface="Arial" panose="020B0604020202020204" pitchFamily="34" charset="0"/>
                <a:cs typeface="Arial" panose="020B0604020202020204" pitchFamily="34" charset="0"/>
                <a:hlinkClick r:id="rId5" tooltip="https://docs.google.com/forms/d/e/1FAIpQLScImVXehwdmzbHSbIL1AMxEm7ydmy30Jl9eRK_2eQ4kgU--aw/viewform">
                  <a:extLst>
                    <a:ext uri="{A12FA001-AC4F-418D-AE19-62706E023703}">
                      <ahyp:hlinkClr xmlns:ahyp="http://schemas.microsoft.com/office/drawing/2018/hyperlinkcolor" val="tx"/>
                    </a:ext>
                  </a:extLst>
                </a:hlinkClick>
              </a:rPr>
              <a:t>this form</a:t>
            </a:r>
            <a:r>
              <a:rPr lang="en-US" altLang="zh-CN" sz="1470" b="0" i="0" dirty="0">
                <a:solidFill>
                  <a:srgbClr val="000000"/>
                </a:solidFill>
                <a:effectLst/>
                <a:highlight>
                  <a:srgbClr val="FFFFFF"/>
                </a:highlight>
                <a:latin typeface="Arial" panose="020B0604020202020204" pitchFamily="34" charset="0"/>
                <a:cs typeface="Arial" panose="020B0604020202020204" pitchFamily="34" charset="0"/>
              </a:rPr>
              <a:t> if you are interested.</a:t>
            </a:r>
            <a:endParaRPr lang="en-US" altLang="zh-CN" sz="1470" b="0" i="0" u="none" strike="noStrike" dirty="0">
              <a:solidFill>
                <a:srgbClr val="000000"/>
              </a:solidFill>
              <a:effectLst/>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EC6BBC7E-6698-10F4-5290-5352C378AE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97238" y="5995070"/>
            <a:ext cx="1487625" cy="883252"/>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descr="黑白色的标志&#10;&#10;描述已自动生成">
            <a:extLst>
              <a:ext uri="{FF2B5EF4-FFF2-40B4-BE49-F238E27FC236}">
                <a16:creationId xmlns:a16="http://schemas.microsoft.com/office/drawing/2014/main" id="{84D1FA82-AD63-1634-7E4A-9AB6C45F3AFC}"/>
              </a:ext>
            </a:extLst>
          </p:cNvPr>
          <p:cNvPicPr>
            <a:picLocks noChangeAspect="1"/>
          </p:cNvPicPr>
          <p:nvPr/>
        </p:nvPicPr>
        <p:blipFill>
          <a:blip r:embed="rId7"/>
          <a:stretch>
            <a:fillRect/>
          </a:stretch>
        </p:blipFill>
        <p:spPr>
          <a:xfrm>
            <a:off x="7072119" y="6095042"/>
            <a:ext cx="3376920" cy="683307"/>
          </a:xfrm>
          <a:prstGeom prst="rect">
            <a:avLst/>
          </a:prstGeom>
        </p:spPr>
      </p:pic>
      <p:pic>
        <p:nvPicPr>
          <p:cNvPr id="6" name="图片 5" descr="QR 代码&#10;&#10;描述已自动生成">
            <a:extLst>
              <a:ext uri="{FF2B5EF4-FFF2-40B4-BE49-F238E27FC236}">
                <a16:creationId xmlns:a16="http://schemas.microsoft.com/office/drawing/2014/main" id="{8C7FB92F-8C47-C526-482F-AAC347F09D63}"/>
              </a:ext>
            </a:extLst>
          </p:cNvPr>
          <p:cNvPicPr>
            <a:picLocks noChangeAspect="1"/>
          </p:cNvPicPr>
          <p:nvPr/>
        </p:nvPicPr>
        <p:blipFill>
          <a:blip r:embed="rId8"/>
          <a:stretch>
            <a:fillRect/>
          </a:stretch>
        </p:blipFill>
        <p:spPr>
          <a:xfrm>
            <a:off x="11047751" y="0"/>
            <a:ext cx="1144249" cy="1144249"/>
          </a:xfrm>
          <a:prstGeom prst="rect">
            <a:avLst/>
          </a:prstGeom>
        </p:spPr>
      </p:pic>
    </p:spTree>
    <p:extLst>
      <p:ext uri="{BB962C8B-B14F-4D97-AF65-F5344CB8AC3E}">
        <p14:creationId xmlns:p14="http://schemas.microsoft.com/office/powerpoint/2010/main" val="10672476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TotalTime>
  <Words>274</Words>
  <Application>Microsoft Macintosh PowerPoint</Application>
  <PresentationFormat>宽屏</PresentationFormat>
  <Paragraphs>7</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Research internship: Galaxy Image Deblurring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 Image Deblurring</dc:title>
  <dc:creator>LI TIANAO</dc:creator>
  <cp:lastModifiedBy>Tianao Li</cp:lastModifiedBy>
  <cp:revision>17</cp:revision>
  <dcterms:created xsi:type="dcterms:W3CDTF">2024-04-01T19:45:24Z</dcterms:created>
  <dcterms:modified xsi:type="dcterms:W3CDTF">2024-04-03T03:00:11Z</dcterms:modified>
</cp:coreProperties>
</file>