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9"/>
  </p:normalViewPr>
  <p:slideViewPr>
    <p:cSldViewPr snapToGrid="0">
      <p:cViewPr>
        <p:scale>
          <a:sx n="134" d="100"/>
          <a:sy n="134" d="100"/>
        </p:scale>
        <p:origin x="1640"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B7915E-1437-FFC5-ECD4-66F99C7D604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2B7338C-0D24-9E7D-3745-830DA68A7C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6DA5728-3284-CE9E-BEB5-436D91B627E1}"/>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36A80CDF-CFE1-A8E3-5A5A-47AADEC26D9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71A0402-E74D-9B9F-30F6-9C47DF3DD7B5}"/>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15463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5BDC49-9794-0D0E-3201-B1A5809D726F}"/>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C34D545-9F62-6DCD-8600-873A92235C4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CADA740-2D7C-6A6E-9CAD-179BFA3A6A99}"/>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275FE612-D511-2F63-0340-37BF9342DD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28B9D568-6D9C-0F61-FE56-B6F9A3EDF87E}"/>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37101961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71688CD-2446-730C-03CF-B90268E31AAD}"/>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2D32839-4703-F4AE-DAAA-5416EFA53476}"/>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638F034-B27D-F60A-A429-5B69B834D687}"/>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D81F0119-E204-79BC-64FA-60504A3F5B6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1C3615BB-712F-09A8-3869-25379C71A200}"/>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1509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6BCC98-5DB0-55D4-E26B-C23372CE79D9}"/>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A13D5921-B24A-6185-42BE-8E9CF9B4F836}"/>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5D7AE55-98D1-D846-90B1-0F92026A32FA}"/>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E70AC91F-9C26-BB37-F214-B4E53D68D10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3C40A2-7061-6679-922A-2379D6D6B408}"/>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439389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E19E2B-5B54-8199-3250-3A06DA2B2A19}"/>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0F69D3C-4FD1-823B-EBD8-AC93179610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243607B6-CA93-9A0B-642B-F2CD62EF5C72}"/>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3B6F17C3-881E-D7A5-4F8A-31922D3AE22D}"/>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D35ECFB-3DBE-AF00-5890-3012350DA32D}"/>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696560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06CB93-8E82-3F4D-2963-7F556BC4CAB2}"/>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55C1143B-3CFA-9382-25EC-BA41880BA135}"/>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00A6C68B-CB4C-F022-721E-A95214F8B208}"/>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7C1AB05-AD1A-FEBE-AF99-3A01EC392290}"/>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6" name="页脚占位符 5">
            <a:extLst>
              <a:ext uri="{FF2B5EF4-FFF2-40B4-BE49-F238E27FC236}">
                <a16:creationId xmlns:a16="http://schemas.microsoft.com/office/drawing/2014/main" id="{7DD5BE43-8A77-5540-572E-345367EA0AD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4F36525-B145-4340-525B-71799890B5D3}"/>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0417915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D07E1-9B1A-67F8-E179-AFADC5A6409B}"/>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CE07BE1F-826A-CD87-D9EB-6A3F697CD1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E6F0E37-F033-0CF5-2204-4A99011C038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77CD6B0-DA43-8969-CEE0-BA002B96DD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881AF1D3-2910-6ED2-96F5-BB1CB44A6E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F02694AA-8D91-DA80-7FB1-1AF75725C213}"/>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8" name="页脚占位符 7">
            <a:extLst>
              <a:ext uri="{FF2B5EF4-FFF2-40B4-BE49-F238E27FC236}">
                <a16:creationId xmlns:a16="http://schemas.microsoft.com/office/drawing/2014/main" id="{AD912D8C-9476-D31B-3566-5EAF8CA5F05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B46D174D-4B40-0C40-4FBA-046556E56D4A}"/>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17739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3B0BCE-CB43-576F-D16F-F0127CA06033}"/>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6C935F9-5EB2-BC6E-CF8F-8D72FB26D1BA}"/>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4" name="页脚占位符 3">
            <a:extLst>
              <a:ext uri="{FF2B5EF4-FFF2-40B4-BE49-F238E27FC236}">
                <a16:creationId xmlns:a16="http://schemas.microsoft.com/office/drawing/2014/main" id="{4E2225DF-9034-134F-7D06-63848FD18B04}"/>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2631674-2B7B-AF7F-F005-C156C37390ED}"/>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99887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85A907-DA9D-ABE2-4150-9EEABA18A4C8}"/>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3" name="页脚占位符 2">
            <a:extLst>
              <a:ext uri="{FF2B5EF4-FFF2-40B4-BE49-F238E27FC236}">
                <a16:creationId xmlns:a16="http://schemas.microsoft.com/office/drawing/2014/main" id="{EDBBF64D-4A32-035E-FC24-F5DF38835E13}"/>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1C514E70-8548-095D-B9CF-616F2BB82479}"/>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873802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CC1525-FAAA-1B48-5E1E-66D0FE802946}"/>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BC18650-0A6E-40C8-CBCB-30041CA3B1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8F3AE392-9D79-D7C2-9285-CE7F4DE9DF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D1BE819-B18B-68DB-6D46-324DEB0F781B}"/>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6" name="页脚占位符 5">
            <a:extLst>
              <a:ext uri="{FF2B5EF4-FFF2-40B4-BE49-F238E27FC236}">
                <a16:creationId xmlns:a16="http://schemas.microsoft.com/office/drawing/2014/main" id="{0B4C70BC-B077-B442-8710-2FE363634F3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4968F36-5CE9-26FC-5C78-4CC7E0EEAD55}"/>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4744343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3D9D0E-2964-70B4-C430-6A90101C8A9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EB044245-094B-743C-2B5B-38FCBFFFE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E68702D-7B35-D13A-5305-123E069E33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49F3D8C-AC05-149E-07E1-CFF2CDDC879A}"/>
              </a:ext>
            </a:extLst>
          </p:cNvPr>
          <p:cNvSpPr>
            <a:spLocks noGrp="1"/>
          </p:cNvSpPr>
          <p:nvPr>
            <p:ph type="dt" sz="half" idx="10"/>
          </p:nvPr>
        </p:nvSpPr>
        <p:spPr/>
        <p:txBody>
          <a:bodyPr/>
          <a:lstStyle/>
          <a:p>
            <a:fld id="{0B14BDBB-7998-3D44-8621-43EE41645951}" type="datetimeFigureOut">
              <a:rPr kumimoji="1" lang="zh-CN" altLang="en-US" smtClean="0"/>
              <a:t>2024/4/1</a:t>
            </a:fld>
            <a:endParaRPr kumimoji="1" lang="zh-CN" altLang="en-US"/>
          </a:p>
        </p:txBody>
      </p:sp>
      <p:sp>
        <p:nvSpPr>
          <p:cNvPr id="6" name="页脚占位符 5">
            <a:extLst>
              <a:ext uri="{FF2B5EF4-FFF2-40B4-BE49-F238E27FC236}">
                <a16:creationId xmlns:a16="http://schemas.microsoft.com/office/drawing/2014/main" id="{5611E38F-8B0C-166F-259F-FF2A7ECBC4E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F346B7E-8DF2-C3C2-D18D-83DE2935B4C8}"/>
              </a:ext>
            </a:extLst>
          </p:cNvPr>
          <p:cNvSpPr>
            <a:spLocks noGrp="1"/>
          </p:cNvSpPr>
          <p:nvPr>
            <p:ph type="sldNum" sz="quarter" idx="12"/>
          </p:nvPr>
        </p:nvSpPr>
        <p:spPr/>
        <p:txBody>
          <a:body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340645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D385CC1-0586-6AD9-3DF0-9D73BCD6D1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454FD1A-BA41-174E-AAB6-6A396E4F59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A654D44-D96E-FE6C-2EAE-0EE15C553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B14BDBB-7998-3D44-8621-43EE41645951}" type="datetimeFigureOut">
              <a:rPr kumimoji="1" lang="zh-CN" altLang="en-US" smtClean="0"/>
              <a:t>2024/4/1</a:t>
            </a:fld>
            <a:endParaRPr kumimoji="1" lang="zh-CN" altLang="en-US"/>
          </a:p>
        </p:txBody>
      </p:sp>
      <p:sp>
        <p:nvSpPr>
          <p:cNvPr id="5" name="页脚占位符 4">
            <a:extLst>
              <a:ext uri="{FF2B5EF4-FFF2-40B4-BE49-F238E27FC236}">
                <a16:creationId xmlns:a16="http://schemas.microsoft.com/office/drawing/2014/main" id="{DBBC7970-246A-C689-29E3-EC56813CA1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93708F16-E37C-0444-4B00-74EFCCC9DCF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6C7111-25F7-1144-9BBF-279C766A45F3}" type="slidenum">
              <a:rPr kumimoji="1" lang="zh-CN" altLang="en-US" smtClean="0"/>
              <a:t>‹#›</a:t>
            </a:fld>
            <a:endParaRPr kumimoji="1" lang="zh-CN" altLang="en-US"/>
          </a:p>
        </p:txBody>
      </p:sp>
    </p:spTree>
    <p:extLst>
      <p:ext uri="{BB962C8B-B14F-4D97-AF65-F5344CB8AC3E}">
        <p14:creationId xmlns:p14="http://schemas.microsoft.com/office/powerpoint/2010/main" val="2115388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lukeli0425.github.io/Galaxy_Deconv/" TargetMode="External"/><Relationship Id="rId7"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mailto:tianaoli@u.northwestern.edu" TargetMode="External"/><Relationship Id="rId4" Type="http://schemas.openxmlformats.org/officeDocument/2006/relationships/hyperlink" Target="https://docs.google.com/forms/d/e/1FAIpQLScImVXehwdmzbHSbIL1AMxEm7ydmy30Jl9eRK_2eQ4kgU--aw/viewfor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示&#10;&#10;描述已自动生成">
            <a:extLst>
              <a:ext uri="{FF2B5EF4-FFF2-40B4-BE49-F238E27FC236}">
                <a16:creationId xmlns:a16="http://schemas.microsoft.com/office/drawing/2014/main" id="{C539A6C0-6749-8DD3-0EE1-9B082454A481}"/>
              </a:ext>
            </a:extLst>
          </p:cNvPr>
          <p:cNvPicPr>
            <a:picLocks noChangeAspect="1"/>
          </p:cNvPicPr>
          <p:nvPr/>
        </p:nvPicPr>
        <p:blipFill>
          <a:blip r:embed="rId2"/>
          <a:stretch>
            <a:fillRect/>
          </a:stretch>
        </p:blipFill>
        <p:spPr>
          <a:xfrm>
            <a:off x="116160" y="909896"/>
            <a:ext cx="7772400" cy="2932866"/>
          </a:xfrm>
          <a:prstGeom prst="rect">
            <a:avLst/>
          </a:prstGeom>
        </p:spPr>
      </p:pic>
      <p:sp>
        <p:nvSpPr>
          <p:cNvPr id="2" name="标题 1">
            <a:extLst>
              <a:ext uri="{FF2B5EF4-FFF2-40B4-BE49-F238E27FC236}">
                <a16:creationId xmlns:a16="http://schemas.microsoft.com/office/drawing/2014/main" id="{A3ACE041-9134-4BB3-7BFD-4DFBC8A36047}"/>
              </a:ext>
            </a:extLst>
          </p:cNvPr>
          <p:cNvSpPr>
            <a:spLocks noGrp="1"/>
          </p:cNvSpPr>
          <p:nvPr>
            <p:ph type="title"/>
          </p:nvPr>
        </p:nvSpPr>
        <p:spPr>
          <a:xfrm>
            <a:off x="300316" y="165122"/>
            <a:ext cx="10515600" cy="808767"/>
          </a:xfrm>
        </p:spPr>
        <p:txBody>
          <a:bodyPr>
            <a:normAutofit/>
          </a:bodyPr>
          <a:lstStyle/>
          <a:p>
            <a:pPr algn="just"/>
            <a:r>
              <a:rPr kumimoji="1" lang="en-US" altLang="zh-CN" sz="3200" dirty="0">
                <a:latin typeface="Arial" panose="020B0604020202020204" pitchFamily="34" charset="0"/>
                <a:ea typeface="Hei" pitchFamily="2" charset="-122"/>
                <a:cs typeface="Arial" panose="020B0604020202020204" pitchFamily="34" charset="0"/>
              </a:rPr>
              <a:t>Research opening: Galaxy Image Deblurring</a:t>
            </a:r>
            <a:endParaRPr kumimoji="1" lang="zh-CN" altLang="en-US" sz="3200" dirty="0">
              <a:latin typeface="Arial" panose="020B0604020202020204" pitchFamily="34" charset="0"/>
              <a:ea typeface="Hei" pitchFamily="2" charset="-122"/>
              <a:cs typeface="Arial" panose="020B0604020202020204" pitchFamily="34" charset="0"/>
            </a:endParaRPr>
          </a:p>
        </p:txBody>
      </p:sp>
      <p:sp>
        <p:nvSpPr>
          <p:cNvPr id="3" name="内容占位符 2">
            <a:extLst>
              <a:ext uri="{FF2B5EF4-FFF2-40B4-BE49-F238E27FC236}">
                <a16:creationId xmlns:a16="http://schemas.microsoft.com/office/drawing/2014/main" id="{C84D7D98-62D0-6ED9-B69C-C83083510D65}"/>
              </a:ext>
            </a:extLst>
          </p:cNvPr>
          <p:cNvSpPr>
            <a:spLocks noGrp="1"/>
          </p:cNvSpPr>
          <p:nvPr>
            <p:ph idx="1"/>
          </p:nvPr>
        </p:nvSpPr>
        <p:spPr>
          <a:xfrm>
            <a:off x="479972" y="3778542"/>
            <a:ext cx="7044775" cy="2541501"/>
          </a:xfrm>
        </p:spPr>
        <p:txBody>
          <a:bodyPr>
            <a:noAutofit/>
          </a:bodyPr>
          <a:lstStyle/>
          <a:p>
            <a:pPr marL="0" indent="0" algn="just">
              <a:buNone/>
            </a:pPr>
            <a:r>
              <a:rPr lang="en-US" altLang="zh-CN" sz="1500" b="0" i="0" u="none" strike="noStrike">
                <a:solidFill>
                  <a:srgbClr val="000000"/>
                </a:solidFill>
                <a:effectLst/>
                <a:latin typeface="Arial" panose="020B0604020202020204" pitchFamily="34" charset="0"/>
                <a:cs typeface="Arial" panose="020B0604020202020204" pitchFamily="34" charset="0"/>
              </a:rPr>
              <a:t>Galaxy </a:t>
            </a:r>
            <a:r>
              <a:rPr lang="en-US" altLang="zh-CN" sz="1500" b="0" i="0" u="none" strike="noStrike" dirty="0">
                <a:solidFill>
                  <a:srgbClr val="000000"/>
                </a:solidFill>
                <a:effectLst/>
                <a:latin typeface="Arial" panose="020B0604020202020204" pitchFamily="34" charset="0"/>
                <a:cs typeface="Arial" panose="020B0604020202020204" pitchFamily="34" charset="0"/>
              </a:rPr>
              <a:t>images captured by telescopes are degraded by nonidealities in the atmosphere, optics, and sensors. Even the most advanced telescopes produce blurs in those images, which significantly hinders our ability to discern the true shapes and structures of these galaxies. We previously addressed this challenge by developing a physics-informed deep learning method to deblur galaxy images for the Rubin Observatory (LSST), enabling more accurate shape measurements for weak lensing studies (more details </a:t>
            </a:r>
            <a:r>
              <a:rPr lang="en-US" altLang="zh-CN" sz="1500" b="0" i="0" u="none" strike="noStrike" dirty="0">
                <a:solidFill>
                  <a:schemeClr val="tx2">
                    <a:lumMod val="50000"/>
                    <a:lumOff val="50000"/>
                  </a:schemeClr>
                </a:solidFill>
                <a:effectLst/>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here</a:t>
            </a:r>
            <a:r>
              <a:rPr lang="en-US" altLang="zh-CN" sz="1500" b="0" i="0" u="none" strike="noStrike" dirty="0">
                <a:solidFill>
                  <a:srgbClr val="000000"/>
                </a:solidFill>
                <a:effectLst/>
                <a:latin typeface="Arial" panose="020B0604020202020204" pitchFamily="34" charset="0"/>
                <a:cs typeface="Arial" panose="020B0604020202020204" pitchFamily="34" charset="0"/>
              </a:rPr>
              <a:t>). This project pivots to address galaxies observed by space-based telescopes (e.g. JWST), where the absence of atmospheric distortion allows for high-resolution imaging for galaxy morphology studies. Our goal is to submit our discoveries to an astrophysical journal.</a:t>
            </a:r>
            <a:endParaRPr kumimoji="1" lang="zh-CN" altLang="en-US" sz="1500" dirty="0">
              <a:latin typeface="Arial" panose="020B0604020202020204" pitchFamily="34" charset="0"/>
              <a:cs typeface="Arial" panose="020B0604020202020204" pitchFamily="34" charset="0"/>
            </a:endParaRPr>
          </a:p>
        </p:txBody>
      </p:sp>
      <p:sp>
        <p:nvSpPr>
          <p:cNvPr id="7" name="文本框 6">
            <a:extLst>
              <a:ext uri="{FF2B5EF4-FFF2-40B4-BE49-F238E27FC236}">
                <a16:creationId xmlns:a16="http://schemas.microsoft.com/office/drawing/2014/main" id="{5B4AA8B4-A4CE-211B-9706-68DB08C22F73}"/>
              </a:ext>
            </a:extLst>
          </p:cNvPr>
          <p:cNvSpPr txBox="1"/>
          <p:nvPr/>
        </p:nvSpPr>
        <p:spPr>
          <a:xfrm>
            <a:off x="7890933" y="1274859"/>
            <a:ext cx="4301067" cy="4016484"/>
          </a:xfrm>
          <a:prstGeom prst="rect">
            <a:avLst/>
          </a:prstGeom>
          <a:noFill/>
        </p:spPr>
        <p:txBody>
          <a:bodyPr wrap="square">
            <a:spAutoFit/>
          </a:bodyPr>
          <a:lstStyle/>
          <a:p>
            <a:pPr algn="l"/>
            <a:r>
              <a:rPr lang="en-US" altLang="zh-CN" sz="1500" b="1" i="0" u="none" strike="noStrike" dirty="0">
                <a:solidFill>
                  <a:srgbClr val="000000"/>
                </a:solidFill>
                <a:effectLst/>
                <a:latin typeface="Arial" panose="020B0604020202020204" pitchFamily="34" charset="0"/>
                <a:cs typeface="Arial" panose="020B0604020202020204" pitchFamily="34" charset="0"/>
              </a:rPr>
              <a:t>Desired Skills and Background</a:t>
            </a:r>
            <a:r>
              <a:rPr lang="en-US" altLang="zh-CN" sz="1500" b="0" i="0" u="none" strike="noStrike" dirty="0">
                <a:solidFill>
                  <a:srgbClr val="000000"/>
                </a:solidFill>
                <a:effectLst/>
                <a:latin typeface="Arial" panose="020B0604020202020204" pitchFamily="34" charset="0"/>
                <a:cs typeface="Arial" panose="020B0604020202020204" pitchFamily="34" charset="0"/>
              </a:rPr>
              <a:t>:</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1" u="none" strike="noStrike" dirty="0">
                <a:solidFill>
                  <a:srgbClr val="000000"/>
                </a:solidFill>
                <a:effectLst/>
                <a:latin typeface="Arial" panose="020B0604020202020204" pitchFamily="34" charset="0"/>
                <a:cs typeface="Arial" panose="020B0604020202020204" pitchFamily="34" charset="0"/>
              </a:rPr>
              <a:t>Image processing, Signal processing</a:t>
            </a:r>
            <a:r>
              <a:rPr lang="en-US" altLang="zh-CN" sz="1500" b="0" i="0" u="none" strike="noStrike" dirty="0">
                <a:solidFill>
                  <a:srgbClr val="000000"/>
                </a:solidFill>
                <a:effectLst/>
                <a:latin typeface="Arial" panose="020B0604020202020204" pitchFamily="34" charset="0"/>
                <a:cs typeface="Arial" panose="020B0604020202020204" pitchFamily="34" charset="0"/>
              </a:rPr>
              <a:t>, and Machine learning</a:t>
            </a:r>
          </a:p>
          <a:p>
            <a:pPr algn="l"/>
            <a:endParaRPr lang="en-US" altLang="zh-CN" sz="1500" b="0" i="0" u="none" strike="noStrike" dirty="0">
              <a:solidFill>
                <a:srgbClr val="000000"/>
              </a:solidFill>
              <a:effectLst/>
              <a:latin typeface="Arial" panose="020B0604020202020204" pitchFamily="34" charset="0"/>
              <a:cs typeface="Arial" panose="020B0604020202020204" pitchFamily="34" charset="0"/>
            </a:endParaRPr>
          </a:p>
          <a:p>
            <a:pPr algn="l"/>
            <a:r>
              <a:rPr lang="en-US" altLang="zh-CN" sz="1500" b="1" i="0" u="none" strike="noStrike" dirty="0">
                <a:solidFill>
                  <a:srgbClr val="000000"/>
                </a:solidFill>
                <a:effectLst/>
                <a:latin typeface="Arial" panose="020B0604020202020204" pitchFamily="34" charset="0"/>
                <a:cs typeface="Arial" panose="020B0604020202020204" pitchFamily="34" charset="0"/>
              </a:rPr>
              <a:t>Your responsibilities in this project</a:t>
            </a:r>
            <a:r>
              <a:rPr lang="en-US" altLang="zh-CN" sz="1500" b="0" i="0" u="none" strike="noStrike" dirty="0">
                <a:solidFill>
                  <a:srgbClr val="000000"/>
                </a:solidFill>
                <a:effectLst/>
                <a:latin typeface="Arial" panose="020B0604020202020204" pitchFamily="34" charset="0"/>
                <a:cs typeface="Arial" panose="020B0604020202020204" pitchFamily="34" charset="0"/>
              </a:rPr>
              <a:t>:</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0" u="none" strike="noStrike" dirty="0">
                <a:solidFill>
                  <a:srgbClr val="000000"/>
                </a:solidFill>
                <a:effectLst/>
                <a:latin typeface="Arial" panose="020B0604020202020204" pitchFamily="34" charset="0"/>
                <a:cs typeface="Arial" panose="020B0604020202020204" pitchFamily="34" charset="0"/>
              </a:rPr>
              <a:t>1. Reading and presenting research papers.</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0" u="none" strike="noStrike" dirty="0">
                <a:solidFill>
                  <a:srgbClr val="000000"/>
                </a:solidFill>
                <a:effectLst/>
                <a:latin typeface="Arial" panose="020B0604020202020204" pitchFamily="34" charset="0"/>
                <a:cs typeface="Arial" panose="020B0604020202020204" pitchFamily="34" charset="0"/>
              </a:rPr>
              <a:t>2. Developing code and conducting experiments.</a:t>
            </a:r>
            <a:br>
              <a:rPr lang="en-US" altLang="zh-CN" sz="1500" b="0" i="0" u="none" strike="noStrike" dirty="0">
                <a:solidFill>
                  <a:srgbClr val="000000"/>
                </a:solidFill>
                <a:effectLst/>
                <a:latin typeface="Arial" panose="020B0604020202020204" pitchFamily="34" charset="0"/>
                <a:cs typeface="Arial" panose="020B0604020202020204" pitchFamily="34" charset="0"/>
              </a:rPr>
            </a:br>
            <a:r>
              <a:rPr lang="en-US" altLang="zh-CN" sz="1500" b="0" i="0" u="none" strike="noStrike" dirty="0">
                <a:solidFill>
                  <a:srgbClr val="000000"/>
                </a:solidFill>
                <a:effectLst/>
                <a:latin typeface="Arial" panose="020B0604020202020204" pitchFamily="34" charset="0"/>
                <a:cs typeface="Arial" panose="020B0604020202020204" pitchFamily="34" charset="0"/>
              </a:rPr>
              <a:t>3. Benchmarking results and summarizing key findings.</a:t>
            </a:r>
          </a:p>
          <a:p>
            <a:pPr algn="l"/>
            <a:endParaRPr lang="en-US" altLang="zh-CN" sz="1500" b="0" i="0" u="none" strike="noStrike" dirty="0">
              <a:solidFill>
                <a:srgbClr val="000000"/>
              </a:solidFill>
              <a:effectLst/>
              <a:latin typeface="Arial" panose="020B0604020202020204" pitchFamily="34" charset="0"/>
              <a:cs typeface="Arial" panose="020B0604020202020204" pitchFamily="34" charset="0"/>
            </a:endParaRPr>
          </a:p>
          <a:p>
            <a:pPr algn="l"/>
            <a:r>
              <a:rPr lang="en-US" altLang="zh-CN" sz="1500" b="0" i="0" u="none" strike="noStrike" dirty="0">
                <a:solidFill>
                  <a:srgbClr val="000000"/>
                </a:solidFill>
                <a:effectLst/>
                <a:latin typeface="Arial" panose="020B0604020202020204" pitchFamily="34" charset="0"/>
                <a:cs typeface="Arial" panose="020B0604020202020204" pitchFamily="34" charset="0"/>
              </a:rPr>
              <a:t>We prefer undergrad/master's students at Northwestern with an interest in computational imaging/computer vision and availability to work through the summer. Please fill out </a:t>
            </a:r>
            <a:r>
              <a:rPr lang="en-US" altLang="zh-CN" sz="1500" b="0" i="0" u="none" strike="noStrike" dirty="0">
                <a:solidFill>
                  <a:schemeClr val="tx2">
                    <a:lumMod val="50000"/>
                    <a:lumOff val="50000"/>
                  </a:schemeClr>
                </a:solidFill>
                <a:effectLst/>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this form</a:t>
            </a:r>
            <a:r>
              <a:rPr lang="en-US" altLang="zh-CN" sz="1500" b="0" i="0" u="none" strike="noStrike" dirty="0">
                <a:solidFill>
                  <a:schemeClr val="tx2">
                    <a:lumMod val="50000"/>
                    <a:lumOff val="50000"/>
                  </a:schemeClr>
                </a:solidFill>
                <a:effectLst/>
                <a:latin typeface="Arial" panose="020B0604020202020204" pitchFamily="34" charset="0"/>
                <a:cs typeface="Arial" panose="020B0604020202020204" pitchFamily="34" charset="0"/>
              </a:rPr>
              <a:t> </a:t>
            </a:r>
            <a:r>
              <a:rPr lang="en-US" altLang="zh-CN" sz="1500" b="0" i="0" u="none" strike="noStrike" dirty="0">
                <a:solidFill>
                  <a:srgbClr val="000000"/>
                </a:solidFill>
                <a:effectLst/>
                <a:latin typeface="Arial" panose="020B0604020202020204" pitchFamily="34" charset="0"/>
                <a:cs typeface="Arial" panose="020B0604020202020204" pitchFamily="34" charset="0"/>
              </a:rPr>
              <a:t>if you are interested. Feel free to reach out (</a:t>
            </a:r>
            <a:r>
              <a:rPr lang="en-US" altLang="zh-CN" sz="1500" b="0" i="0" u="none" strike="noStrike" dirty="0" err="1">
                <a:solidFill>
                  <a:schemeClr val="tx2">
                    <a:lumMod val="50000"/>
                    <a:lumOff val="50000"/>
                  </a:schemeClr>
                </a:solidFill>
                <a:effectLst/>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tianaoli@u.northwestern.edu</a:t>
            </a:r>
            <a:r>
              <a:rPr lang="en-US" altLang="zh-CN" sz="1500" b="0" i="0" u="none" strike="noStrike" dirty="0">
                <a:solidFill>
                  <a:srgbClr val="000000"/>
                </a:solidFill>
                <a:effectLst/>
                <a:latin typeface="Arial" panose="020B0604020202020204" pitchFamily="34" charset="0"/>
                <a:cs typeface="Arial" panose="020B0604020202020204" pitchFamily="34" charset="0"/>
              </a:rPr>
              <a:t>) if you have any questions/concerns.</a:t>
            </a:r>
          </a:p>
        </p:txBody>
      </p:sp>
      <p:pic>
        <p:nvPicPr>
          <p:cNvPr id="1026" name="Picture 2">
            <a:extLst>
              <a:ext uri="{FF2B5EF4-FFF2-40B4-BE49-F238E27FC236}">
                <a16:creationId xmlns:a16="http://schemas.microsoft.com/office/drawing/2014/main" id="{EC6BBC7E-6698-10F4-5290-5352C378AE6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10886" y="5859867"/>
            <a:ext cx="1681114" cy="99813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descr="黑白色的标志&#10;&#10;描述已自动生成">
            <a:extLst>
              <a:ext uri="{FF2B5EF4-FFF2-40B4-BE49-F238E27FC236}">
                <a16:creationId xmlns:a16="http://schemas.microsoft.com/office/drawing/2014/main" id="{84D1FA82-AD63-1634-7E4A-9AB6C45F3AFC}"/>
              </a:ext>
            </a:extLst>
          </p:cNvPr>
          <p:cNvPicPr>
            <a:picLocks noChangeAspect="1"/>
          </p:cNvPicPr>
          <p:nvPr/>
        </p:nvPicPr>
        <p:blipFill>
          <a:blip r:embed="rId7"/>
          <a:stretch>
            <a:fillRect/>
          </a:stretch>
        </p:blipFill>
        <p:spPr>
          <a:xfrm>
            <a:off x="7399555" y="6151974"/>
            <a:ext cx="3014532" cy="609979"/>
          </a:xfrm>
          <a:prstGeom prst="rect">
            <a:avLst/>
          </a:prstGeom>
        </p:spPr>
      </p:pic>
    </p:spTree>
    <p:extLst>
      <p:ext uri="{BB962C8B-B14F-4D97-AF65-F5344CB8AC3E}">
        <p14:creationId xmlns:p14="http://schemas.microsoft.com/office/powerpoint/2010/main" val="10672476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238</Words>
  <Application>Microsoft Macintosh PowerPoint</Application>
  <PresentationFormat>宽屏</PresentationFormat>
  <Paragraphs>7</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Research opening: Galaxy Image Deblurring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Galaxy Image Deblurring</dc:title>
  <dc:creator>LI TIANAO</dc:creator>
  <cp:lastModifiedBy>LI TIANAO</cp:lastModifiedBy>
  <cp:revision>7</cp:revision>
  <dcterms:created xsi:type="dcterms:W3CDTF">2024-04-01T19:45:24Z</dcterms:created>
  <dcterms:modified xsi:type="dcterms:W3CDTF">2024-04-01T20:59:52Z</dcterms:modified>
</cp:coreProperties>
</file>