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9" r:id="rId1"/>
  </p:sldMasterIdLst>
  <p:sldIdLst>
    <p:sldId id="256" r:id="rId2"/>
    <p:sldId id="257" r:id="rId3"/>
    <p:sldId id="258" r:id="rId4"/>
    <p:sldId id="259" r:id="rId5"/>
    <p:sldId id="260" r:id="rId6"/>
    <p:sldId id="27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121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5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89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511913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380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43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693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323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2441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387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27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0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02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2/14/2020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31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2/14/2020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053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2/14/2020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8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32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577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ecordlinkage.readthedocs.io/en/latest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7DCF9F-E20B-43DB-8496-C1844F841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355786"/>
            <a:ext cx="8825658" cy="2428336"/>
          </a:xfrm>
        </p:spPr>
        <p:txBody>
          <a:bodyPr/>
          <a:lstStyle/>
          <a:p>
            <a:pPr algn="ctr"/>
            <a:r>
              <a:rPr lang="it-IT" sz="6000" dirty="0"/>
              <a:t>Machine Learning </a:t>
            </a:r>
            <a:r>
              <a:rPr lang="it-IT" sz="6000" dirty="0" err="1"/>
              <a:t>aided</a:t>
            </a:r>
            <a:r>
              <a:rPr lang="it-IT" sz="6000" dirty="0"/>
              <a:t> Record Linkage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8BF0C64-46FA-46CA-98F5-2A1E95C99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030125"/>
            <a:ext cx="8825658" cy="86142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it-IT" dirty="0"/>
              <a:t>Francesco Porto (816042)</a:t>
            </a:r>
            <a:br>
              <a:rPr lang="it-IT" dirty="0"/>
            </a:br>
            <a:r>
              <a:rPr lang="it-IT" dirty="0" err="1"/>
              <a:t>francesco</a:t>
            </a:r>
            <a:r>
              <a:rPr lang="it-IT" dirty="0"/>
              <a:t> stranieri</a:t>
            </a:r>
            <a:br>
              <a:rPr lang="it-IT" dirty="0"/>
            </a:br>
            <a:r>
              <a:rPr lang="it-IT" dirty="0"/>
              <a:t>Mattia Vincenzi (860579)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12233A-7AF5-4D7B-A4F7-FADC4D483780}"/>
              </a:ext>
            </a:extLst>
          </p:cNvPr>
          <p:cNvSpPr txBox="1"/>
          <p:nvPr/>
        </p:nvSpPr>
        <p:spPr>
          <a:xfrm>
            <a:off x="1885289" y="4112713"/>
            <a:ext cx="7484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Final</a:t>
            </a:r>
            <a:r>
              <a:rPr lang="it-IT" dirty="0"/>
              <a:t> Project for the Data Architecture </a:t>
            </a:r>
            <a:r>
              <a:rPr lang="it-IT" dirty="0" err="1"/>
              <a:t>course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992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42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C4A8D17-B6B9-48AE-AA64-2D2F37D86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it-IT" dirty="0" err="1"/>
              <a:t>Outline</a:t>
            </a:r>
            <a:endParaRPr lang="it-IT" dirty="0"/>
          </a:p>
        </p:txBody>
      </p:sp>
      <p:sp>
        <p:nvSpPr>
          <p:cNvPr id="29" name="Segnaposto contenuto 2">
            <a:extLst>
              <a:ext uri="{FF2B5EF4-FFF2-40B4-BE49-F238E27FC236}">
                <a16:creationId xmlns:a16="http://schemas.microsoft.com/office/drawing/2014/main" id="{7DF5EA8B-3B9D-42CA-BA6D-6BD9AC289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it-IT" dirty="0"/>
              <a:t>Record Linkage</a:t>
            </a:r>
          </a:p>
          <a:p>
            <a:r>
              <a:rPr lang="it-IT" dirty="0"/>
              <a:t>Python Record Linkage Toolkit</a:t>
            </a:r>
          </a:p>
          <a:p>
            <a:r>
              <a:rPr lang="it-IT" dirty="0" err="1"/>
              <a:t>Our</a:t>
            </a:r>
            <a:r>
              <a:rPr lang="it-IT" dirty="0"/>
              <a:t> project</a:t>
            </a:r>
          </a:p>
          <a:p>
            <a:pPr lvl="1"/>
            <a:r>
              <a:rPr lang="it-IT" dirty="0"/>
              <a:t>Experiment 1: Full Index vs </a:t>
            </a:r>
            <a:r>
              <a:rPr lang="it-IT" dirty="0" err="1"/>
              <a:t>Block</a:t>
            </a:r>
            <a:r>
              <a:rPr lang="it-IT" dirty="0"/>
              <a:t> Index</a:t>
            </a:r>
          </a:p>
          <a:p>
            <a:pPr lvl="1"/>
            <a:r>
              <a:rPr lang="it-IT" dirty="0"/>
              <a:t>Experiment 2: Training and Testing the model</a:t>
            </a:r>
          </a:p>
          <a:p>
            <a:r>
              <a:rPr lang="it-IT" dirty="0" err="1"/>
              <a:t>Conclusions</a:t>
            </a:r>
            <a:r>
              <a:rPr lang="it-IT" dirty="0"/>
              <a:t> and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remarks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79588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833E65-471F-4D49-88AE-2F179DBD1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it-IT" dirty="0"/>
              <a:t>Record Linkage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568FFA-906B-4471-8775-B1E33F199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672911"/>
            <a:ext cx="4338409" cy="4196185"/>
          </a:xfrm>
        </p:spPr>
        <p:txBody>
          <a:bodyPr>
            <a:normAutofit/>
          </a:bodyPr>
          <a:lstStyle/>
          <a:p>
            <a:r>
              <a:rPr lang="en-US" b="1" dirty="0"/>
              <a:t>Record Linkage</a:t>
            </a:r>
            <a:r>
              <a:rPr lang="en-US" dirty="0"/>
              <a:t> is the process of finding records in one or more datasets that refer to the same entity across different data sources. </a:t>
            </a:r>
          </a:p>
          <a:p>
            <a:r>
              <a:rPr lang="en-US" b="1" dirty="0"/>
              <a:t>Traditionally:</a:t>
            </a:r>
            <a:r>
              <a:rPr lang="en-US" dirty="0"/>
              <a:t> apply a set of fixed rules</a:t>
            </a:r>
          </a:p>
          <a:p>
            <a:r>
              <a:rPr lang="en-US" b="1" dirty="0"/>
              <a:t>Our project: </a:t>
            </a:r>
            <a:r>
              <a:rPr lang="en-US" dirty="0"/>
              <a:t>use Machine Learning methods to obtain better results</a:t>
            </a:r>
            <a:endParaRPr lang="en-US" b="1" dirty="0"/>
          </a:p>
        </p:txBody>
      </p:sp>
      <p:pic>
        <p:nvPicPr>
          <p:cNvPr id="6" name="Immagine 5" descr="Immagine che contiene pianoforte&#10;&#10;Descrizione generata automaticamente">
            <a:extLst>
              <a:ext uri="{FF2B5EF4-FFF2-40B4-BE49-F238E27FC236}">
                <a16:creationId xmlns:a16="http://schemas.microsoft.com/office/drawing/2014/main" id="{1EE2B53E-B45C-444E-BE7F-671CCF0EA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72911"/>
            <a:ext cx="5451627" cy="224879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8" name="Immagine 7" descr="Immagine che contiene elettronico, circuito&#10;&#10;Descrizione generata automaticamente">
            <a:extLst>
              <a:ext uri="{FF2B5EF4-FFF2-40B4-BE49-F238E27FC236}">
                <a16:creationId xmlns:a16="http://schemas.microsoft.com/office/drawing/2014/main" id="{DB3A21E4-0941-4B18-A0E2-359FD9650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2608" y="4060691"/>
            <a:ext cx="4338409" cy="224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105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CA3469-D7A4-46FB-8B0E-8CCF5027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63" y="522353"/>
            <a:ext cx="9404723" cy="1051617"/>
          </a:xfrm>
        </p:spPr>
        <p:txBody>
          <a:bodyPr/>
          <a:lstStyle/>
          <a:p>
            <a:r>
              <a:rPr lang="it-IT" dirty="0"/>
              <a:t>Python Record Linkage Toolkit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F48786-5C82-403A-B2A1-DDAA6A139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277" y="1471766"/>
            <a:ext cx="5682523" cy="4195481"/>
          </a:xfrm>
        </p:spPr>
        <p:txBody>
          <a:bodyPr>
            <a:normAutofit/>
          </a:bodyPr>
          <a:lstStyle/>
          <a:p>
            <a:r>
              <a:rPr lang="it-IT" dirty="0"/>
              <a:t>Simple framework for Record Linkage in Python</a:t>
            </a:r>
          </a:p>
          <a:p>
            <a:r>
              <a:rPr lang="it-IT" dirty="0"/>
              <a:t>Record linkage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seen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pipeline: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b="1" dirty="0" err="1"/>
              <a:t>Preprocessing</a:t>
            </a:r>
            <a:r>
              <a:rPr lang="it-IT" b="1" dirty="0"/>
              <a:t>: </a:t>
            </a:r>
            <a:r>
              <a:rPr lang="en-US" dirty="0"/>
              <a:t>clean the datasets 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b="1" dirty="0" err="1"/>
              <a:t>Indexing</a:t>
            </a:r>
            <a:r>
              <a:rPr lang="it-IT" b="1" dirty="0"/>
              <a:t>: </a:t>
            </a:r>
            <a:r>
              <a:rPr lang="en-US" dirty="0"/>
              <a:t>create pairs of records (candidate links)</a:t>
            </a:r>
            <a:endParaRPr lang="it-IT" b="1" dirty="0"/>
          </a:p>
          <a:p>
            <a:pPr marL="800100" lvl="1" indent="-342900">
              <a:buFont typeface="+mj-lt"/>
              <a:buAutoNum type="arabicPeriod"/>
            </a:pPr>
            <a:r>
              <a:rPr lang="it-IT" b="1" dirty="0" err="1"/>
              <a:t>Comparison</a:t>
            </a:r>
            <a:r>
              <a:rPr lang="it-IT" b="1" dirty="0"/>
              <a:t>: </a:t>
            </a:r>
            <a:r>
              <a:rPr lang="it-IT" dirty="0"/>
              <a:t>compare record </a:t>
            </a:r>
            <a:r>
              <a:rPr lang="it-IT" dirty="0" err="1"/>
              <a:t>pairs</a:t>
            </a:r>
            <a:r>
              <a:rPr lang="it-IT" dirty="0"/>
              <a:t> via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algorithms</a:t>
            </a:r>
            <a:r>
              <a:rPr lang="it-IT" dirty="0"/>
              <a:t>, </a:t>
            </a:r>
            <a:r>
              <a:rPr lang="it-IT" dirty="0" err="1"/>
              <a:t>thresholds</a:t>
            </a:r>
            <a:r>
              <a:rPr lang="it-IT" dirty="0"/>
              <a:t>, etc.</a:t>
            </a:r>
            <a:endParaRPr lang="it-IT" b="1" dirty="0"/>
          </a:p>
          <a:p>
            <a:pPr marL="800100" lvl="1" indent="-342900">
              <a:buFont typeface="+mj-lt"/>
              <a:buAutoNum type="arabicPeriod"/>
            </a:pPr>
            <a:r>
              <a:rPr lang="it-IT" b="1" dirty="0" err="1"/>
              <a:t>Classification</a:t>
            </a:r>
            <a:r>
              <a:rPr lang="it-IT" b="1" dirty="0"/>
              <a:t>: </a:t>
            </a:r>
            <a:r>
              <a:rPr lang="en-US" dirty="0"/>
              <a:t>classify record pairs into matches or non-matches</a:t>
            </a:r>
            <a:endParaRPr lang="it-IT" b="1" dirty="0"/>
          </a:p>
          <a:p>
            <a:pPr marL="800100" lvl="1" indent="-342900">
              <a:buFont typeface="+mj-lt"/>
              <a:buAutoNum type="arabicPeriod"/>
            </a:pPr>
            <a:r>
              <a:rPr lang="it-IT" b="1" dirty="0"/>
              <a:t>Evaluation: </a:t>
            </a:r>
            <a:r>
              <a:rPr lang="it-IT" dirty="0" err="1"/>
              <a:t>evaluate</a:t>
            </a:r>
            <a:r>
              <a:rPr lang="it-IT" dirty="0"/>
              <a:t> </a:t>
            </a:r>
            <a:r>
              <a:rPr lang="it-IT" dirty="0" err="1"/>
              <a:t>classification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b="1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5492C25-08D9-4B1F-A247-EAD72CCE9B9A}"/>
              </a:ext>
            </a:extLst>
          </p:cNvPr>
          <p:cNvSpPr txBox="1"/>
          <p:nvPr/>
        </p:nvSpPr>
        <p:spPr>
          <a:xfrm>
            <a:off x="291721" y="6107312"/>
            <a:ext cx="11489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Documentation</a:t>
            </a:r>
            <a:r>
              <a:rPr lang="it-IT" sz="1400" dirty="0"/>
              <a:t> </a:t>
            </a:r>
            <a:r>
              <a:rPr lang="it-IT" sz="1400" dirty="0" err="1"/>
              <a:t>available</a:t>
            </a:r>
            <a:r>
              <a:rPr lang="it-IT" sz="1400" dirty="0"/>
              <a:t> </a:t>
            </a:r>
            <a:r>
              <a:rPr lang="it-IT" sz="1400" dirty="0" err="1"/>
              <a:t>at</a:t>
            </a:r>
            <a:r>
              <a:rPr lang="it-IT" sz="1400" dirty="0"/>
              <a:t> the following </a:t>
            </a:r>
            <a:r>
              <a:rPr lang="it-IT" sz="1400" dirty="0" err="1"/>
              <a:t>address</a:t>
            </a:r>
            <a:r>
              <a:rPr lang="it-IT" sz="1400" dirty="0"/>
              <a:t>: </a:t>
            </a:r>
            <a:r>
              <a:rPr lang="it-IT" sz="1400" dirty="0">
                <a:hlinkClick r:id="rId2"/>
              </a:rPr>
              <a:t>https://recordlinkage.readthedocs.io/en/latest/index.html</a:t>
            </a:r>
            <a:endParaRPr lang="it-IT" sz="1400" dirty="0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661730D2-5A5E-450A-B03E-1E96CF558B27}"/>
              </a:ext>
            </a:extLst>
          </p:cNvPr>
          <p:cNvSpPr/>
          <p:nvPr/>
        </p:nvSpPr>
        <p:spPr>
          <a:xfrm>
            <a:off x="8534400" y="1573970"/>
            <a:ext cx="2616680" cy="440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Preprocessing</a:t>
            </a:r>
            <a:endParaRPr lang="it-IT" dirty="0"/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6EB3196C-545D-4B0C-82C8-A138D4D38FDF}"/>
              </a:ext>
            </a:extLst>
          </p:cNvPr>
          <p:cNvSpPr/>
          <p:nvPr/>
        </p:nvSpPr>
        <p:spPr>
          <a:xfrm>
            <a:off x="8534400" y="2435846"/>
            <a:ext cx="2616680" cy="463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Indexing</a:t>
            </a:r>
            <a:endParaRPr lang="it-IT" dirty="0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3DDF9455-6104-4A12-B6DA-367C01A2A03F}"/>
              </a:ext>
            </a:extLst>
          </p:cNvPr>
          <p:cNvSpPr/>
          <p:nvPr/>
        </p:nvSpPr>
        <p:spPr>
          <a:xfrm>
            <a:off x="8534400" y="3321083"/>
            <a:ext cx="2616680" cy="463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Comparison</a:t>
            </a:r>
            <a:endParaRPr lang="it-IT" dirty="0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85601192-CE25-42BE-9D14-1B92D3DC5581}"/>
              </a:ext>
            </a:extLst>
          </p:cNvPr>
          <p:cNvSpPr/>
          <p:nvPr/>
        </p:nvSpPr>
        <p:spPr>
          <a:xfrm>
            <a:off x="8534400" y="4224573"/>
            <a:ext cx="2616680" cy="463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Classification</a:t>
            </a:r>
            <a:endParaRPr lang="it-IT" dirty="0"/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E5A5E00B-F216-42B8-AE1B-66147C6C1859}"/>
              </a:ext>
            </a:extLst>
          </p:cNvPr>
          <p:cNvSpPr/>
          <p:nvPr/>
        </p:nvSpPr>
        <p:spPr>
          <a:xfrm>
            <a:off x="8534400" y="5128063"/>
            <a:ext cx="2616680" cy="463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Evaluation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95754FA2-795F-4386-8423-EEB8961E9682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9842740" y="2014035"/>
            <a:ext cx="0" cy="421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139BC2D8-4872-452B-A627-E4DBF3E2546A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9842740" y="2899271"/>
            <a:ext cx="0" cy="421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19591587-6661-412C-852C-DF17998AE8CF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9842740" y="3784508"/>
            <a:ext cx="0" cy="440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09CBC746-B060-44F5-873E-958A147421D0}"/>
              </a:ext>
            </a:extLst>
          </p:cNvPr>
          <p:cNvCxnSpPr>
            <a:stCxn id="13" idx="2"/>
            <a:endCxn id="21" idx="0"/>
          </p:cNvCxnSpPr>
          <p:nvPr/>
        </p:nvCxnSpPr>
        <p:spPr>
          <a:xfrm>
            <a:off x="9842740" y="4687998"/>
            <a:ext cx="0" cy="440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639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680E05-B1A4-4F49-A909-BEC7E80A0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project – Experiment 1:</a:t>
            </a:r>
            <a:br>
              <a:rPr lang="it-IT" dirty="0"/>
            </a:br>
            <a:r>
              <a:rPr lang="it-IT" dirty="0"/>
              <a:t>Full Index vs </a:t>
            </a:r>
            <a:r>
              <a:rPr lang="it-IT" dirty="0" err="1"/>
              <a:t>Block</a:t>
            </a:r>
            <a:r>
              <a:rPr lang="it-IT" dirty="0"/>
              <a:t> Index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DA4000-CF61-47DF-A8E8-335D17316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018" y="2052919"/>
            <a:ext cx="3652718" cy="3082674"/>
          </a:xfrm>
        </p:spPr>
        <p:txBody>
          <a:bodyPr>
            <a:normAutofit/>
          </a:bodyPr>
          <a:lstStyle/>
          <a:p>
            <a:r>
              <a:rPr lang="it-IT" sz="1600" dirty="0"/>
              <a:t>Two </a:t>
            </a:r>
            <a:r>
              <a:rPr lang="it-IT" sz="1600" dirty="0" err="1"/>
              <a:t>types</a:t>
            </a:r>
            <a:r>
              <a:rPr lang="it-IT" sz="1600" dirty="0"/>
              <a:t> of </a:t>
            </a:r>
            <a:r>
              <a:rPr lang="it-IT" sz="1600" dirty="0" err="1"/>
              <a:t>Indexing</a:t>
            </a:r>
            <a:r>
              <a:rPr lang="it-IT" sz="1600" dirty="0"/>
              <a:t> </a:t>
            </a:r>
            <a:r>
              <a:rPr lang="it-IT" sz="1600" dirty="0" err="1"/>
              <a:t>methods</a:t>
            </a:r>
            <a:r>
              <a:rPr lang="it-IT" sz="1600" dirty="0"/>
              <a:t> are </a:t>
            </a:r>
            <a:r>
              <a:rPr lang="it-IT" sz="1600" dirty="0" err="1"/>
              <a:t>available</a:t>
            </a:r>
            <a:r>
              <a:rPr lang="it-IT" sz="1600" dirty="0"/>
              <a:t>:</a:t>
            </a:r>
          </a:p>
          <a:p>
            <a:pPr lvl="1"/>
            <a:r>
              <a:rPr lang="it-IT" sz="1600" b="1" dirty="0"/>
              <a:t>Full Index: </a:t>
            </a:r>
            <a:r>
              <a:rPr lang="en-US" sz="1600" dirty="0"/>
              <a:t>make the cartesian product of the records in the first dataset and the records in the second one</a:t>
            </a:r>
          </a:p>
          <a:p>
            <a:pPr lvl="1"/>
            <a:r>
              <a:rPr lang="en-US" sz="1600" b="1" dirty="0"/>
              <a:t>Block Index: </a:t>
            </a:r>
            <a:r>
              <a:rPr lang="en-US" sz="1600" dirty="0"/>
              <a:t>only finds a subset of the cartesian product, according to some dataset attributes</a:t>
            </a:r>
            <a:endParaRPr lang="it-IT" sz="1600" b="1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00249C0-EB55-4893-8C5F-75E5DDA9F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472" y="2002773"/>
            <a:ext cx="6318280" cy="3725167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2B4A1DF-C765-4DCA-A5C5-4C69CE57C9C0}"/>
              </a:ext>
            </a:extLst>
          </p:cNvPr>
          <p:cNvSpPr txBox="1"/>
          <p:nvPr/>
        </p:nvSpPr>
        <p:spPr>
          <a:xfrm>
            <a:off x="954657" y="5837208"/>
            <a:ext cx="1071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 err="1"/>
              <a:t>Question</a:t>
            </a:r>
            <a:r>
              <a:rPr lang="it-IT" b="1" u="sng" dirty="0"/>
              <a:t>: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a </a:t>
            </a:r>
            <a:r>
              <a:rPr lang="it-IT" dirty="0" err="1"/>
              <a:t>tradeoff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speed and </a:t>
            </a:r>
            <a:r>
              <a:rPr lang="it-IT" dirty="0" err="1"/>
              <a:t>accuracy</a:t>
            </a:r>
            <a:r>
              <a:rPr lang="it-IT" dirty="0"/>
              <a:t>?  </a:t>
            </a:r>
          </a:p>
        </p:txBody>
      </p:sp>
    </p:spTree>
    <p:extLst>
      <p:ext uri="{BB962C8B-B14F-4D97-AF65-F5344CB8AC3E}">
        <p14:creationId xmlns:p14="http://schemas.microsoft.com/office/powerpoint/2010/main" val="928645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AF97F4-A13A-4876-9FF5-8D9FE0990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project – Experiment 1:</a:t>
            </a:r>
            <a:br>
              <a:rPr lang="it-IT" dirty="0"/>
            </a:br>
            <a:r>
              <a:rPr lang="it-IT" dirty="0"/>
              <a:t>Full </a:t>
            </a:r>
            <a:r>
              <a:rPr lang="it-IT" dirty="0" err="1"/>
              <a:t>Indexing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B97AA5-12A7-462A-A400-98542EEB5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9965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Bl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267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Ione</vt:lpstr>
      <vt:lpstr>Machine Learning aided Record Linkage </vt:lpstr>
      <vt:lpstr>Outline</vt:lpstr>
      <vt:lpstr>Record Linkage</vt:lpstr>
      <vt:lpstr>Python Record Linkage Toolkit</vt:lpstr>
      <vt:lpstr>Our project – Experiment 1: Full Index vs Block Index </vt:lpstr>
      <vt:lpstr>Our project – Experiment 1: Full Indexing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aided Record Linkage </dc:title>
  <dc:creator>Francesco Porto</dc:creator>
  <cp:lastModifiedBy>Francesco Porto</cp:lastModifiedBy>
  <cp:revision>10</cp:revision>
  <dcterms:created xsi:type="dcterms:W3CDTF">2020-02-14T09:48:00Z</dcterms:created>
  <dcterms:modified xsi:type="dcterms:W3CDTF">2020-02-14T21:31:20Z</dcterms:modified>
</cp:coreProperties>
</file>