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9" r:id="rId1"/>
  </p:sldMasterIdLst>
  <p:sldIdLst>
    <p:sldId id="256" r:id="rId2"/>
    <p:sldId id="257" r:id="rId3"/>
    <p:sldId id="258" r:id="rId4"/>
    <p:sldId id="259" r:id="rId5"/>
    <p:sldId id="279" r:id="rId6"/>
    <p:sldId id="280" r:id="rId7"/>
    <p:sldId id="281" r:id="rId8"/>
    <p:sldId id="282" r:id="rId9"/>
    <p:sldId id="283" r:id="rId10"/>
    <p:sldId id="278" r:id="rId11"/>
    <p:sldId id="260" r:id="rId12"/>
    <p:sldId id="284" r:id="rId13"/>
    <p:sldId id="285" r:id="rId14"/>
    <p:sldId id="272" r:id="rId15"/>
    <p:sldId id="273" r:id="rId16"/>
    <p:sldId id="274" r:id="rId17"/>
    <p:sldId id="275" r:id="rId18"/>
    <p:sldId id="286" r:id="rId19"/>
    <p:sldId id="276" r:id="rId20"/>
    <p:sldId id="277" r:id="rId21"/>
    <p:sldId id="288" r:id="rId22"/>
    <p:sldId id="287" r:id="rId23"/>
    <p:sldId id="289" r:id="rId24"/>
    <p:sldId id="298" r:id="rId25"/>
    <p:sldId id="291" r:id="rId26"/>
    <p:sldId id="292" r:id="rId27"/>
    <p:sldId id="293" r:id="rId28"/>
    <p:sldId id="295" r:id="rId29"/>
    <p:sldId id="296" r:id="rId30"/>
    <p:sldId id="297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83" d="100"/>
          <a:sy n="83" d="100"/>
        </p:scale>
        <p:origin x="45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121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57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89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511913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3802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3436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6938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3239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2441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387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727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0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802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2/16/2020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31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2/16/2020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053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2/16/2020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80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325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577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recordlinkage.readthedocs.io/en/latest/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7DCF9F-E20B-43DB-8496-C1844F841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355786"/>
            <a:ext cx="8825658" cy="2428336"/>
          </a:xfrm>
        </p:spPr>
        <p:txBody>
          <a:bodyPr/>
          <a:lstStyle/>
          <a:p>
            <a:pPr algn="ctr"/>
            <a:r>
              <a:rPr lang="it-IT" sz="6000" dirty="0"/>
              <a:t>Machine Learning </a:t>
            </a:r>
            <a:r>
              <a:rPr lang="it-IT" sz="6000" dirty="0" err="1"/>
              <a:t>aided</a:t>
            </a:r>
            <a:r>
              <a:rPr lang="it-IT" sz="6000" dirty="0"/>
              <a:t> Record Linkage 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8BF0C64-46FA-46CA-98F5-2A1E95C996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5030125"/>
            <a:ext cx="8825658" cy="861420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it-IT" dirty="0"/>
              <a:t>Francesco Porto (816042)</a:t>
            </a:r>
            <a:br>
              <a:rPr lang="it-IT" dirty="0"/>
            </a:br>
            <a:r>
              <a:rPr lang="it-IT" dirty="0" err="1"/>
              <a:t>francesco</a:t>
            </a:r>
            <a:r>
              <a:rPr lang="it-IT" dirty="0"/>
              <a:t> stranieri (816551)</a:t>
            </a:r>
            <a:br>
              <a:rPr lang="it-IT" dirty="0"/>
            </a:br>
            <a:r>
              <a:rPr lang="it-IT" dirty="0"/>
              <a:t>Mattia Vincenzi (860579)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B12233A-7AF5-4D7B-A4F7-FADC4D483780}"/>
              </a:ext>
            </a:extLst>
          </p:cNvPr>
          <p:cNvSpPr txBox="1"/>
          <p:nvPr/>
        </p:nvSpPr>
        <p:spPr>
          <a:xfrm>
            <a:off x="1885289" y="4112713"/>
            <a:ext cx="7484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Final</a:t>
            </a:r>
            <a:r>
              <a:rPr lang="it-IT" dirty="0"/>
              <a:t> Project for the Data Architecture </a:t>
            </a:r>
            <a:r>
              <a:rPr lang="it-IT" dirty="0" err="1"/>
              <a:t>course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69928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DD08D9-230F-426B-880B-74D8415AC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Our</a:t>
            </a:r>
            <a:r>
              <a:rPr lang="it-IT" dirty="0"/>
              <a:t> project - </a:t>
            </a:r>
            <a:r>
              <a:rPr lang="it-IT" dirty="0" err="1"/>
              <a:t>Overview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B3AC3B-F356-4FAD-9B0B-A068E836B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Two </a:t>
            </a:r>
            <a:r>
              <a:rPr lang="it-IT" dirty="0" err="1"/>
              <a:t>experiments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presented</a:t>
            </a:r>
            <a:r>
              <a:rPr lang="it-IT" dirty="0"/>
              <a:t>:</a:t>
            </a:r>
            <a:br>
              <a:rPr lang="it-IT" dirty="0"/>
            </a:br>
            <a:endParaRPr lang="it-IT" dirty="0"/>
          </a:p>
          <a:p>
            <a:pPr marL="800100" lvl="1" indent="-342900">
              <a:buFont typeface="+mj-lt"/>
              <a:buAutoNum type="arabicPeriod"/>
            </a:pPr>
            <a:r>
              <a:rPr lang="it-IT" dirty="0" err="1"/>
              <a:t>Comparison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Indexing</a:t>
            </a:r>
            <a:r>
              <a:rPr lang="it-IT" dirty="0"/>
              <a:t> </a:t>
            </a:r>
            <a:r>
              <a:rPr lang="it-IT" dirty="0" err="1"/>
              <a:t>methods</a:t>
            </a:r>
            <a:r>
              <a:rPr lang="it-IT" dirty="0"/>
              <a:t> (</a:t>
            </a:r>
            <a:r>
              <a:rPr lang="it-IT" b="1" dirty="0"/>
              <a:t>Full index </a:t>
            </a:r>
            <a:r>
              <a:rPr lang="it-IT" dirty="0"/>
              <a:t>vs </a:t>
            </a:r>
            <a:r>
              <a:rPr lang="it-IT" b="1" dirty="0" err="1"/>
              <a:t>Block</a:t>
            </a:r>
            <a:r>
              <a:rPr lang="it-IT" b="1" dirty="0"/>
              <a:t> index</a:t>
            </a:r>
            <a:r>
              <a:rPr lang="it-IT" dirty="0"/>
              <a:t>)</a:t>
            </a:r>
          </a:p>
          <a:p>
            <a:pPr marL="1200150" lvl="2" indent="-342900"/>
            <a:r>
              <a:rPr lang="it-IT" dirty="0" err="1"/>
              <a:t>Does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candidate links </a:t>
            </a:r>
            <a:r>
              <a:rPr lang="it-IT" dirty="0" err="1"/>
              <a:t>matter</a:t>
            </a:r>
            <a:r>
              <a:rPr lang="it-IT" dirty="0"/>
              <a:t>? How </a:t>
            </a:r>
            <a:r>
              <a:rPr lang="it-IT" dirty="0" err="1"/>
              <a:t>much</a:t>
            </a:r>
            <a:r>
              <a:rPr lang="it-IT" dirty="0"/>
              <a:t>?</a:t>
            </a:r>
          </a:p>
          <a:p>
            <a:pPr marL="1200150" lvl="2" indent="-342900"/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tradeoff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speed and </a:t>
            </a:r>
            <a:r>
              <a:rPr lang="it-IT" dirty="0" err="1"/>
              <a:t>quality</a:t>
            </a:r>
            <a:r>
              <a:rPr lang="it-IT" dirty="0"/>
              <a:t> of </a:t>
            </a:r>
            <a:r>
              <a:rPr lang="it-IT" dirty="0" err="1"/>
              <a:t>results</a:t>
            </a:r>
            <a:r>
              <a:rPr lang="it-IT" dirty="0"/>
              <a:t> </a:t>
            </a:r>
            <a:r>
              <a:rPr lang="it-IT" dirty="0" err="1"/>
              <a:t>worth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for </a:t>
            </a:r>
            <a:r>
              <a:rPr lang="it-IT" dirty="0" err="1"/>
              <a:t>our</a:t>
            </a:r>
            <a:r>
              <a:rPr lang="it-IT" dirty="0"/>
              <a:t> models?</a:t>
            </a:r>
            <a:br>
              <a:rPr lang="it-IT" dirty="0"/>
            </a:br>
            <a:endParaRPr lang="it-IT" dirty="0"/>
          </a:p>
          <a:p>
            <a:pPr marL="800100" lvl="1" indent="-342900">
              <a:buFont typeface="+mj-lt"/>
              <a:buAutoNum type="arabicPeriod"/>
            </a:pPr>
            <a:r>
              <a:rPr lang="it-IT" b="1" dirty="0"/>
              <a:t>Training</a:t>
            </a:r>
            <a:r>
              <a:rPr lang="it-IT" dirty="0"/>
              <a:t> and </a:t>
            </a:r>
            <a:r>
              <a:rPr lang="it-IT" b="1" dirty="0"/>
              <a:t>Testing</a:t>
            </a:r>
            <a:r>
              <a:rPr lang="it-IT" dirty="0"/>
              <a:t> </a:t>
            </a:r>
            <a:r>
              <a:rPr lang="it-IT" dirty="0" err="1"/>
              <a:t>our</a:t>
            </a:r>
            <a:r>
              <a:rPr lang="it-IT" dirty="0"/>
              <a:t> ML models</a:t>
            </a:r>
          </a:p>
          <a:p>
            <a:pPr marL="1200150" lvl="2" indent="-342900"/>
            <a:r>
              <a:rPr lang="it-IT" dirty="0"/>
              <a:t>Are the models re-</a:t>
            </a:r>
            <a:r>
              <a:rPr lang="it-IT" dirty="0" err="1"/>
              <a:t>usable</a:t>
            </a:r>
            <a:r>
              <a:rPr lang="it-IT" dirty="0"/>
              <a:t>?</a:t>
            </a:r>
          </a:p>
          <a:p>
            <a:pPr marL="1200150" lvl="2" indent="-342900"/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viable</a:t>
            </a:r>
            <a:r>
              <a:rPr lang="it-IT" dirty="0"/>
              <a:t> in </a:t>
            </a:r>
            <a:r>
              <a:rPr lang="it-IT" dirty="0" err="1"/>
              <a:t>real</a:t>
            </a:r>
            <a:r>
              <a:rPr lang="it-IT" dirty="0"/>
              <a:t>-case </a:t>
            </a:r>
            <a:r>
              <a:rPr lang="it-IT" dirty="0" err="1"/>
              <a:t>scenarios</a:t>
            </a:r>
            <a:r>
              <a:rPr lang="it-IT" dirty="0"/>
              <a:t>? </a:t>
            </a:r>
            <a:r>
              <a:rPr lang="it-IT" dirty="0" err="1"/>
              <a:t>Why</a:t>
            </a:r>
            <a:r>
              <a:rPr lang="it-IT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20763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680E05-B1A4-4F49-A909-BEC7E80A0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Our</a:t>
            </a:r>
            <a:r>
              <a:rPr lang="it-IT" dirty="0"/>
              <a:t> project – Experiment 1:</a:t>
            </a:r>
            <a:br>
              <a:rPr lang="it-IT" dirty="0"/>
            </a:br>
            <a:r>
              <a:rPr lang="it-IT" dirty="0"/>
              <a:t>Full Index vs </a:t>
            </a:r>
            <a:r>
              <a:rPr lang="it-IT" dirty="0" err="1"/>
              <a:t>Block</a:t>
            </a:r>
            <a:r>
              <a:rPr lang="it-IT" dirty="0"/>
              <a:t> Index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9DA4000-CF61-47DF-A8E8-335D17316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017" y="2171274"/>
            <a:ext cx="5199723" cy="3082674"/>
          </a:xfrm>
        </p:spPr>
        <p:txBody>
          <a:bodyPr>
            <a:normAutofit/>
          </a:bodyPr>
          <a:lstStyle/>
          <a:p>
            <a:r>
              <a:rPr lang="it-IT" sz="1600" dirty="0"/>
              <a:t>Two </a:t>
            </a:r>
            <a:r>
              <a:rPr lang="it-IT" sz="1600" dirty="0" err="1"/>
              <a:t>types</a:t>
            </a:r>
            <a:r>
              <a:rPr lang="it-IT" sz="1600" dirty="0"/>
              <a:t> of </a:t>
            </a:r>
            <a:r>
              <a:rPr lang="it-IT" sz="1600" dirty="0" err="1"/>
              <a:t>Indexing</a:t>
            </a:r>
            <a:r>
              <a:rPr lang="it-IT" sz="1600" dirty="0"/>
              <a:t> </a:t>
            </a:r>
            <a:r>
              <a:rPr lang="it-IT" sz="1600" dirty="0" err="1"/>
              <a:t>methods</a:t>
            </a:r>
            <a:r>
              <a:rPr lang="it-IT" sz="1600" dirty="0"/>
              <a:t> are </a:t>
            </a:r>
            <a:r>
              <a:rPr lang="it-IT" sz="1600" dirty="0" err="1"/>
              <a:t>available</a:t>
            </a:r>
            <a:r>
              <a:rPr lang="it-IT" sz="1600" dirty="0"/>
              <a:t>:</a:t>
            </a:r>
          </a:p>
          <a:p>
            <a:pPr lvl="1"/>
            <a:r>
              <a:rPr lang="it-IT" sz="1600" b="1" dirty="0"/>
              <a:t>Full Index: </a:t>
            </a:r>
            <a:r>
              <a:rPr lang="en-US" sz="1600" dirty="0"/>
              <a:t>make the cartesian product of records</a:t>
            </a:r>
          </a:p>
          <a:p>
            <a:pPr lvl="2"/>
            <a:r>
              <a:rPr lang="en-US" sz="1400" dirty="0"/>
              <a:t>No a-priori assumptions on datasets</a:t>
            </a:r>
          </a:p>
          <a:p>
            <a:pPr lvl="1"/>
            <a:r>
              <a:rPr lang="en-US" sz="1600" b="1" dirty="0"/>
              <a:t>Block Index: </a:t>
            </a:r>
            <a:r>
              <a:rPr lang="en-US" sz="1600" dirty="0"/>
              <a:t>only find a subset of the cartesian product, according to some dataset attributes that must match</a:t>
            </a:r>
          </a:p>
          <a:p>
            <a:pPr lvl="2"/>
            <a:r>
              <a:rPr lang="en-US" sz="1400" dirty="0"/>
              <a:t>Requires at least an attribute that match exactly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D450570-EDB5-42F0-864F-C0E004FFC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6369" y="2125265"/>
            <a:ext cx="3535015" cy="3743255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081AA1CE-3AE6-4349-9FF7-B47C8A566CF8}"/>
              </a:ext>
            </a:extLst>
          </p:cNvPr>
          <p:cNvSpPr txBox="1"/>
          <p:nvPr/>
        </p:nvSpPr>
        <p:spPr>
          <a:xfrm>
            <a:off x="7384211" y="6061494"/>
            <a:ext cx="2501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Full Index </a:t>
            </a:r>
            <a:r>
              <a:rPr lang="it-IT" dirty="0" err="1"/>
              <a:t>visualized</a:t>
            </a:r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28645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BB3896-F69D-4257-9593-3CC63D60B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Our</a:t>
            </a:r>
            <a:r>
              <a:rPr lang="it-IT" dirty="0"/>
              <a:t> project – Experiment 1:</a:t>
            </a:r>
            <a:br>
              <a:rPr lang="it-IT" dirty="0"/>
            </a:br>
            <a:r>
              <a:rPr lang="it-IT" dirty="0"/>
              <a:t>Datasets </a:t>
            </a:r>
            <a:r>
              <a:rPr lang="it-IT" dirty="0" err="1"/>
              <a:t>used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54E9F7-8A8D-4582-AE4A-592E441B1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530845" cy="4195481"/>
          </a:xfrm>
        </p:spPr>
        <p:txBody>
          <a:bodyPr/>
          <a:lstStyle/>
          <a:p>
            <a:r>
              <a:rPr lang="it-IT" dirty="0" err="1"/>
              <a:t>Throughout</a:t>
            </a:r>
            <a:r>
              <a:rPr lang="it-IT" dirty="0"/>
              <a:t> the </a:t>
            </a:r>
            <a:r>
              <a:rPr lang="it-IT" dirty="0" err="1"/>
              <a:t>experiments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use </a:t>
            </a:r>
            <a:r>
              <a:rPr lang="it-IT" b="1" dirty="0"/>
              <a:t>FEBRL</a:t>
            </a:r>
            <a:r>
              <a:rPr lang="it-IT" dirty="0"/>
              <a:t> (</a:t>
            </a:r>
            <a:r>
              <a:rPr lang="it-IT" dirty="0" err="1"/>
              <a:t>Freely</a:t>
            </a:r>
            <a:r>
              <a:rPr lang="it-IT" dirty="0"/>
              <a:t> </a:t>
            </a:r>
            <a:r>
              <a:rPr lang="it-IT" dirty="0" err="1"/>
              <a:t>Extensible</a:t>
            </a:r>
            <a:r>
              <a:rPr lang="it-IT" dirty="0"/>
              <a:t> </a:t>
            </a:r>
            <a:r>
              <a:rPr lang="it-IT" dirty="0" err="1"/>
              <a:t>Biomedical</a:t>
            </a:r>
            <a:r>
              <a:rPr lang="it-IT" dirty="0"/>
              <a:t> Record Linkage) datasets</a:t>
            </a:r>
          </a:p>
          <a:p>
            <a:pPr lvl="1"/>
            <a:r>
              <a:rPr lang="it-IT" dirty="0"/>
              <a:t>In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experiment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the </a:t>
            </a:r>
            <a:r>
              <a:rPr lang="it-IT" b="1" dirty="0"/>
              <a:t>febrl4 dataset</a:t>
            </a:r>
          </a:p>
          <a:p>
            <a:pPr lvl="2"/>
            <a:r>
              <a:rPr lang="it-IT" b="1" dirty="0"/>
              <a:t>10000 </a:t>
            </a:r>
            <a:r>
              <a:rPr lang="it-IT" b="1" dirty="0" err="1"/>
              <a:t>records</a:t>
            </a:r>
            <a:r>
              <a:rPr lang="it-IT" b="1" dirty="0"/>
              <a:t> (5000 </a:t>
            </a:r>
            <a:r>
              <a:rPr lang="it-IT" b="1" dirty="0" err="1"/>
              <a:t>original</a:t>
            </a:r>
            <a:r>
              <a:rPr lang="it-IT" b="1" dirty="0"/>
              <a:t> and 5000 </a:t>
            </a:r>
            <a:r>
              <a:rPr lang="it-IT" b="1" dirty="0" err="1"/>
              <a:t>duplicates</a:t>
            </a:r>
            <a:r>
              <a:rPr lang="it-IT" b="1" dirty="0"/>
              <a:t>)</a:t>
            </a:r>
          </a:p>
          <a:p>
            <a:pPr lvl="2"/>
            <a:r>
              <a:rPr lang="it-IT" b="1" u="sng" dirty="0"/>
              <a:t>One duplicate per </a:t>
            </a:r>
            <a:r>
              <a:rPr lang="it-IT" b="1" u="sng" dirty="0" err="1"/>
              <a:t>original</a:t>
            </a:r>
            <a:endParaRPr lang="it-IT" b="1" u="sng" dirty="0"/>
          </a:p>
          <a:p>
            <a:pPr lvl="2"/>
            <a:r>
              <a:rPr lang="it-IT" dirty="0"/>
              <a:t>Dataset1 </a:t>
            </a:r>
            <a:r>
              <a:rPr lang="it-IT" dirty="0" err="1"/>
              <a:t>contains</a:t>
            </a:r>
            <a:r>
              <a:rPr lang="it-IT" dirty="0"/>
              <a:t> the </a:t>
            </a:r>
            <a:r>
              <a:rPr lang="it-IT" b="1" dirty="0" err="1"/>
              <a:t>original</a:t>
            </a:r>
            <a:r>
              <a:rPr lang="it-IT" dirty="0"/>
              <a:t> 5000 </a:t>
            </a:r>
            <a:r>
              <a:rPr lang="it-IT" dirty="0" err="1"/>
              <a:t>records</a:t>
            </a:r>
            <a:endParaRPr lang="it-IT" dirty="0"/>
          </a:p>
          <a:p>
            <a:pPr lvl="2"/>
            <a:r>
              <a:rPr lang="it-IT" dirty="0"/>
              <a:t>Dataset2 </a:t>
            </a:r>
            <a:r>
              <a:rPr lang="it-IT" dirty="0" err="1"/>
              <a:t>contains</a:t>
            </a:r>
            <a:r>
              <a:rPr lang="it-IT" dirty="0"/>
              <a:t> the </a:t>
            </a:r>
            <a:r>
              <a:rPr lang="it-IT" b="1" dirty="0"/>
              <a:t>duplicate</a:t>
            </a:r>
            <a:r>
              <a:rPr lang="it-IT" dirty="0"/>
              <a:t> 5000 </a:t>
            </a:r>
            <a:r>
              <a:rPr lang="it-IT" dirty="0" err="1"/>
              <a:t>records</a:t>
            </a:r>
            <a:endParaRPr lang="it-IT" dirty="0"/>
          </a:p>
          <a:p>
            <a:pPr lvl="2"/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b="1" u="sng" dirty="0" err="1"/>
              <a:t>true</a:t>
            </a:r>
            <a:r>
              <a:rPr lang="it-IT" b="1" u="sng" dirty="0"/>
              <a:t> links</a:t>
            </a:r>
            <a:r>
              <a:rPr lang="it-IT" dirty="0"/>
              <a:t> (</a:t>
            </a:r>
            <a:r>
              <a:rPr lang="it-IT" dirty="0" err="1"/>
              <a:t>required</a:t>
            </a:r>
            <a:r>
              <a:rPr lang="it-IT" dirty="0"/>
              <a:t> to </a:t>
            </a:r>
            <a:r>
              <a:rPr lang="it-IT" dirty="0" err="1"/>
              <a:t>train</a:t>
            </a:r>
            <a:r>
              <a:rPr lang="it-IT" dirty="0"/>
              <a:t> and test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algorithms</a:t>
            </a:r>
            <a:r>
              <a:rPr lang="it-IT" dirty="0"/>
              <a:t>)</a:t>
            </a:r>
            <a:endParaRPr lang="it-IT" b="1" u="sng" dirty="0"/>
          </a:p>
        </p:txBody>
      </p:sp>
    </p:spTree>
    <p:extLst>
      <p:ext uri="{BB962C8B-B14F-4D97-AF65-F5344CB8AC3E}">
        <p14:creationId xmlns:p14="http://schemas.microsoft.com/office/powerpoint/2010/main" val="3881295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C77CC7-146D-4ECC-BBC2-18ECE8AF7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Our</a:t>
            </a:r>
            <a:r>
              <a:rPr lang="it-IT" dirty="0"/>
              <a:t> project – Experiment 1:</a:t>
            </a:r>
            <a:br>
              <a:rPr lang="it-IT" dirty="0"/>
            </a:br>
            <a:r>
              <a:rPr lang="it-IT" dirty="0"/>
              <a:t>Dataset </a:t>
            </a:r>
            <a:r>
              <a:rPr lang="it-IT" dirty="0" err="1"/>
              <a:t>used</a:t>
            </a:r>
            <a:r>
              <a:rPr lang="it-IT" dirty="0"/>
              <a:t> (1)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B63571CF-0677-4871-8C64-51149DAC16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4897" y="2501485"/>
            <a:ext cx="9333028" cy="269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316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AF97F4-A13A-4876-9FF5-8D9FE0990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Our</a:t>
            </a:r>
            <a:r>
              <a:rPr lang="it-IT" dirty="0"/>
              <a:t> project – Experiment 1:</a:t>
            </a:r>
            <a:br>
              <a:rPr lang="it-IT" dirty="0"/>
            </a:br>
            <a:r>
              <a:rPr lang="it-IT" dirty="0" err="1"/>
              <a:t>Indexing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CB97AA5-12A7-462A-A400-98542EEB5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 </a:t>
            </a:r>
            <a:r>
              <a:rPr lang="it-IT" b="1" dirty="0"/>
              <a:t>Full Index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used</a:t>
            </a:r>
            <a:endParaRPr lang="it-IT" b="1" dirty="0"/>
          </a:p>
          <a:p>
            <a:pPr lvl="1"/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obtained</a:t>
            </a:r>
            <a:r>
              <a:rPr lang="it-IT" dirty="0"/>
              <a:t> the </a:t>
            </a:r>
            <a:r>
              <a:rPr lang="it-IT" dirty="0" err="1"/>
              <a:t>cartesian</a:t>
            </a:r>
            <a:r>
              <a:rPr lang="it-IT" dirty="0"/>
              <a:t> product of the </a:t>
            </a:r>
            <a:r>
              <a:rPr lang="it-IT" dirty="0" err="1"/>
              <a:t>two</a:t>
            </a:r>
            <a:r>
              <a:rPr lang="it-IT" dirty="0"/>
              <a:t> dataset</a:t>
            </a:r>
            <a:br>
              <a:rPr lang="it-IT" dirty="0"/>
            </a:br>
            <a:r>
              <a:rPr lang="it-IT" dirty="0"/>
              <a:t>(5000 * 5000 = 25 000 000 </a:t>
            </a:r>
            <a:r>
              <a:rPr lang="it-IT" dirty="0" err="1"/>
              <a:t>records</a:t>
            </a:r>
            <a:r>
              <a:rPr lang="it-IT" dirty="0"/>
              <a:t>): the </a:t>
            </a:r>
            <a:r>
              <a:rPr lang="it-IT" b="1" dirty="0"/>
              <a:t>candidate links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72111D6-F492-4EB3-B089-0AFEFEB9C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897" y="3429000"/>
            <a:ext cx="4890279" cy="2649433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3F2D6380-3911-4ACA-B00C-001C83C68F06}"/>
              </a:ext>
            </a:extLst>
          </p:cNvPr>
          <p:cNvSpPr/>
          <p:nvPr/>
        </p:nvSpPr>
        <p:spPr>
          <a:xfrm>
            <a:off x="5576583" y="5744878"/>
            <a:ext cx="1629350" cy="33355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9965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CD906C-AFF0-4E30-82BB-A98824D9B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Our</a:t>
            </a:r>
            <a:r>
              <a:rPr lang="it-IT" dirty="0"/>
              <a:t> project – Experiment 1:</a:t>
            </a:r>
            <a:br>
              <a:rPr lang="it-IT" dirty="0"/>
            </a:br>
            <a:r>
              <a:rPr lang="it-IT" dirty="0" err="1"/>
              <a:t>Comparison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98B84A4-20F6-4925-B700-6DB39EF2C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2237285"/>
          </a:xfrm>
        </p:spPr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require</a:t>
            </a:r>
            <a:r>
              <a:rPr lang="it-IT" dirty="0"/>
              <a:t> some </a:t>
            </a:r>
            <a:r>
              <a:rPr lang="it-IT" dirty="0" err="1"/>
              <a:t>attributes</a:t>
            </a:r>
            <a:r>
              <a:rPr lang="it-IT" dirty="0"/>
              <a:t> to match</a:t>
            </a:r>
            <a:r>
              <a:rPr lang="it-IT" b="1" dirty="0"/>
              <a:t> </a:t>
            </a:r>
            <a:r>
              <a:rPr lang="it-IT" b="1" u="sng" dirty="0" err="1"/>
              <a:t>exactly</a:t>
            </a:r>
            <a:r>
              <a:rPr lang="it-IT" b="1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candidate link, </a:t>
            </a:r>
            <a:r>
              <a:rPr lang="it-IT" dirty="0" err="1"/>
              <a:t>while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b="1" u="sng" dirty="0" err="1"/>
              <a:t>allow</a:t>
            </a:r>
            <a:r>
              <a:rPr lang="it-IT" b="1" u="sng" dirty="0"/>
              <a:t> mismatches</a:t>
            </a:r>
            <a:r>
              <a:rPr lang="it-IT" dirty="0"/>
              <a:t> for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attributes</a:t>
            </a:r>
            <a:endParaRPr lang="it-IT" dirty="0"/>
          </a:p>
          <a:p>
            <a:r>
              <a:rPr lang="it-IT" dirty="0" err="1"/>
              <a:t>These</a:t>
            </a:r>
            <a:r>
              <a:rPr lang="it-IT" dirty="0"/>
              <a:t> </a:t>
            </a:r>
            <a:r>
              <a:rPr lang="it-IT" dirty="0" err="1"/>
              <a:t>parameters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fixed</a:t>
            </a:r>
            <a:r>
              <a:rPr lang="it-IT" dirty="0"/>
              <a:t> for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experiments</a:t>
            </a:r>
            <a:endParaRPr lang="it-IT" dirty="0"/>
          </a:p>
          <a:p>
            <a:r>
              <a:rPr lang="it-IT" b="1" dirty="0"/>
              <a:t>Note: </a:t>
            </a:r>
            <a:r>
              <a:rPr lang="it-IT" dirty="0"/>
              <a:t>no </a:t>
            </a:r>
            <a:r>
              <a:rPr lang="it-IT" dirty="0" err="1"/>
              <a:t>cardinality</a:t>
            </a:r>
            <a:r>
              <a:rPr lang="it-IT" dirty="0"/>
              <a:t> </a:t>
            </a:r>
            <a:r>
              <a:rPr lang="it-IT" dirty="0" err="1"/>
              <a:t>reduction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performed</a:t>
            </a:r>
            <a:r>
              <a:rPr lang="it-IT" dirty="0"/>
              <a:t> in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phase</a:t>
            </a:r>
            <a:r>
              <a:rPr lang="it-IT" dirty="0"/>
              <a:t>!</a:t>
            </a:r>
            <a:endParaRPr lang="it-IT" b="1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5A05883-92B6-46DE-9B49-503051D86F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687" b="42174"/>
          <a:stretch/>
        </p:blipFill>
        <p:spPr>
          <a:xfrm>
            <a:off x="564636" y="4344701"/>
            <a:ext cx="5025282" cy="1222212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7989631F-E2F7-4B08-A230-B9446D8FD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3215" y="4074409"/>
            <a:ext cx="5969479" cy="223728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B5ADBDE-0C56-4C53-8421-B63688E6F3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3215" y="6311694"/>
            <a:ext cx="5969479" cy="241004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511CA80D-ADE3-4DC8-B02F-64A2664A506D}"/>
              </a:ext>
            </a:extLst>
          </p:cNvPr>
          <p:cNvSpPr/>
          <p:nvPr/>
        </p:nvSpPr>
        <p:spPr>
          <a:xfrm>
            <a:off x="5883215" y="6311693"/>
            <a:ext cx="1629350" cy="24100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9414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3416AE-7664-46F7-A39E-40DE6F680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Our</a:t>
            </a:r>
            <a:r>
              <a:rPr lang="it-IT" dirty="0"/>
              <a:t> project – Experiment 1: </a:t>
            </a:r>
            <a:r>
              <a:rPr lang="it-IT" dirty="0" err="1"/>
              <a:t>Classification</a:t>
            </a:r>
            <a:r>
              <a:rPr lang="it-IT" dirty="0"/>
              <a:t> (</a:t>
            </a:r>
            <a:r>
              <a:rPr lang="it-IT" dirty="0" err="1"/>
              <a:t>Determinstic</a:t>
            </a:r>
            <a:r>
              <a:rPr lang="it-IT" dirty="0"/>
              <a:t>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A5A2B1-6E45-4E3E-8F2B-3E6A55451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consider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matches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records</a:t>
            </a:r>
            <a:r>
              <a:rPr lang="it-IT" dirty="0"/>
              <a:t> with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least</a:t>
            </a:r>
            <a:r>
              <a:rPr lang="it-IT" dirty="0"/>
              <a:t> 4 (matching </a:t>
            </a:r>
            <a:r>
              <a:rPr lang="it-IT" dirty="0" err="1"/>
              <a:t>exactly</a:t>
            </a:r>
            <a:r>
              <a:rPr lang="it-IT" dirty="0"/>
              <a:t> or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exactly</a:t>
            </a:r>
            <a:r>
              <a:rPr lang="it-IT" dirty="0"/>
              <a:t>) </a:t>
            </a:r>
            <a:r>
              <a:rPr lang="it-IT" dirty="0" err="1"/>
              <a:t>attributes</a:t>
            </a:r>
            <a:endParaRPr lang="it-IT" dirty="0"/>
          </a:p>
          <a:p>
            <a:r>
              <a:rPr lang="it-IT" dirty="0"/>
              <a:t>4865 matches out of 5000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E829BCC-DFCE-415A-AC15-F28642E2D3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689"/>
          <a:stretch/>
        </p:blipFill>
        <p:spPr>
          <a:xfrm>
            <a:off x="4572000" y="5877464"/>
            <a:ext cx="7011441" cy="230037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2904D32D-7996-434B-A01E-4585AED86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398" y="3333394"/>
            <a:ext cx="2533650" cy="311467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03EFE56D-F1E1-4EB5-BE05-30FB3661FB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772619"/>
            <a:ext cx="7011441" cy="2104845"/>
          </a:xfrm>
          <a:prstGeom prst="rect">
            <a:avLst/>
          </a:prstGeom>
        </p:spPr>
      </p:pic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27118144-D6CB-4FDD-B90D-F56288AB2FC1}"/>
              </a:ext>
            </a:extLst>
          </p:cNvPr>
          <p:cNvCxnSpPr>
            <a:cxnSpLocks/>
          </p:cNvCxnSpPr>
          <p:nvPr/>
        </p:nvCxnSpPr>
        <p:spPr>
          <a:xfrm flipH="1">
            <a:off x="1616015" y="4658264"/>
            <a:ext cx="253203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640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8C4C56-BC91-440A-87E0-D9D5BC544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Our</a:t>
            </a:r>
            <a:r>
              <a:rPr lang="it-IT" dirty="0"/>
              <a:t> project – Experiment 1: </a:t>
            </a:r>
            <a:r>
              <a:rPr lang="it-IT" dirty="0" err="1"/>
              <a:t>Classification</a:t>
            </a:r>
            <a:r>
              <a:rPr lang="it-IT" dirty="0"/>
              <a:t> (</a:t>
            </a:r>
            <a:r>
              <a:rPr lang="it-IT" dirty="0" err="1"/>
              <a:t>Naive</a:t>
            </a:r>
            <a:r>
              <a:rPr lang="it-IT" dirty="0"/>
              <a:t> </a:t>
            </a:r>
            <a:r>
              <a:rPr lang="it-IT" dirty="0" err="1"/>
              <a:t>Bayes</a:t>
            </a:r>
            <a:r>
              <a:rPr lang="it-IT" dirty="0"/>
              <a:t>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2C3168-F838-440D-9AF8-49C28224C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9531" y="1788376"/>
            <a:ext cx="8946541" cy="1081346"/>
          </a:xfrm>
        </p:spPr>
        <p:txBody>
          <a:bodyPr>
            <a:normAutofit/>
          </a:bodyPr>
          <a:lstStyle/>
          <a:p>
            <a:r>
              <a:rPr lang="it-IT" b="1" u="sng" dirty="0" err="1"/>
              <a:t>Supervised</a:t>
            </a:r>
            <a:r>
              <a:rPr lang="it-IT" b="1" dirty="0"/>
              <a:t> Learning </a:t>
            </a:r>
            <a:r>
              <a:rPr lang="it-IT" b="1" dirty="0" err="1"/>
              <a:t>Algorithm</a:t>
            </a:r>
            <a:endParaRPr lang="it-IT" b="1" dirty="0"/>
          </a:p>
          <a:p>
            <a:r>
              <a:rPr lang="it-IT" dirty="0"/>
              <a:t>4958 matches </a:t>
            </a:r>
            <a:r>
              <a:rPr lang="it-IT" dirty="0" err="1"/>
              <a:t>found</a:t>
            </a:r>
            <a:r>
              <a:rPr lang="it-IT" dirty="0"/>
              <a:t> out of 5000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A45EFB6-A51F-4246-A066-518AA6FB3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70" y="3057050"/>
            <a:ext cx="10598989" cy="325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000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98B4892-BD9C-429A-B396-6A33F2BDC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016" y="834525"/>
            <a:ext cx="8946541" cy="770795"/>
          </a:xfrm>
        </p:spPr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see</a:t>
            </a:r>
            <a:r>
              <a:rPr lang="it-IT" dirty="0"/>
              <a:t> the </a:t>
            </a:r>
            <a:r>
              <a:rPr lang="it-IT" dirty="0" err="1"/>
              <a:t>probability</a:t>
            </a:r>
            <a:r>
              <a:rPr lang="it-IT" dirty="0"/>
              <a:t> of a match for </a:t>
            </a:r>
            <a:r>
              <a:rPr lang="it-IT" dirty="0" err="1"/>
              <a:t>each</a:t>
            </a:r>
            <a:r>
              <a:rPr lang="it-IT" dirty="0"/>
              <a:t> record </a:t>
            </a:r>
            <a:r>
              <a:rPr lang="it-IT" dirty="0" err="1"/>
              <a:t>pair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E37A35E-BE04-40D7-8203-8F339D86D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929" y="1828800"/>
            <a:ext cx="6667500" cy="404202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905C0761-C6DB-4BB6-BCD2-DF8AFAA38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929" y="5443309"/>
            <a:ext cx="2459606" cy="35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448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FEC939-6CEF-4864-AE33-700A49AA7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Our</a:t>
            </a:r>
            <a:r>
              <a:rPr lang="it-IT" dirty="0"/>
              <a:t> project – Experiment 1: </a:t>
            </a:r>
            <a:r>
              <a:rPr lang="it-IT" dirty="0" err="1"/>
              <a:t>Classification</a:t>
            </a:r>
            <a:r>
              <a:rPr lang="it-IT" dirty="0"/>
              <a:t> (ECM)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607622-A35B-4855-AF9B-B31FE3F5B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9795" y="1736617"/>
            <a:ext cx="8946541" cy="4195481"/>
          </a:xfrm>
        </p:spPr>
        <p:txBody>
          <a:bodyPr/>
          <a:lstStyle/>
          <a:p>
            <a:r>
              <a:rPr lang="it-IT" b="1" u="sng" dirty="0" err="1"/>
              <a:t>Unsupervised</a:t>
            </a:r>
            <a:r>
              <a:rPr lang="it-IT" b="1" dirty="0"/>
              <a:t> Learning </a:t>
            </a:r>
            <a:r>
              <a:rPr lang="it-IT" b="1" dirty="0" err="1"/>
              <a:t>Algorithm</a:t>
            </a:r>
            <a:endParaRPr lang="it-IT" b="1" dirty="0"/>
          </a:p>
          <a:p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finds</a:t>
            </a:r>
            <a:r>
              <a:rPr lang="it-IT" dirty="0"/>
              <a:t> 4958 matches</a:t>
            </a:r>
          </a:p>
          <a:p>
            <a:pPr lvl="1"/>
            <a:r>
              <a:rPr lang="it-IT" dirty="0"/>
              <a:t> 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Naive</a:t>
            </a:r>
            <a:r>
              <a:rPr lang="it-IT" dirty="0"/>
              <a:t> </a:t>
            </a:r>
            <a:r>
              <a:rPr lang="it-IT" dirty="0" err="1"/>
              <a:t>Bayes</a:t>
            </a:r>
            <a:r>
              <a:rPr lang="it-IT" dirty="0"/>
              <a:t>, </a:t>
            </a:r>
            <a:r>
              <a:rPr lang="it-IT" dirty="0" err="1"/>
              <a:t>although</a:t>
            </a:r>
            <a:r>
              <a:rPr lang="it-IT" dirty="0"/>
              <a:t> with (</a:t>
            </a:r>
            <a:r>
              <a:rPr lang="it-IT" dirty="0" err="1"/>
              <a:t>slightly</a:t>
            </a:r>
            <a:r>
              <a:rPr lang="it-IT" dirty="0"/>
              <a:t>)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probabilities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B7E4DFB-2C50-42CD-A570-8768AF2CA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341" y="3045470"/>
            <a:ext cx="9172755" cy="335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467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42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C4A8D17-B6B9-48AE-AA64-2D2F37D86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it-IT" dirty="0" err="1"/>
              <a:t>Outline</a:t>
            </a:r>
            <a:endParaRPr lang="it-IT" dirty="0"/>
          </a:p>
        </p:txBody>
      </p:sp>
      <p:sp>
        <p:nvSpPr>
          <p:cNvPr id="29" name="Segnaposto contenuto 2">
            <a:extLst>
              <a:ext uri="{FF2B5EF4-FFF2-40B4-BE49-F238E27FC236}">
                <a16:creationId xmlns:a16="http://schemas.microsoft.com/office/drawing/2014/main" id="{7DF5EA8B-3B9D-42CA-BA6D-6BD9AC289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10422"/>
            <a:ext cx="6399930" cy="5248657"/>
          </a:xfrm>
        </p:spPr>
        <p:txBody>
          <a:bodyPr anchor="ctr">
            <a:normAutofit/>
          </a:bodyPr>
          <a:lstStyle/>
          <a:p>
            <a:r>
              <a:rPr lang="it-IT" dirty="0"/>
              <a:t>Record Linkage</a:t>
            </a:r>
          </a:p>
          <a:p>
            <a:r>
              <a:rPr lang="it-IT" dirty="0"/>
              <a:t>Python Record Linkage Toolkit</a:t>
            </a:r>
          </a:p>
          <a:p>
            <a:pPr lvl="1"/>
            <a:r>
              <a:rPr lang="it-IT" dirty="0"/>
              <a:t>Record Linkage Pipeline</a:t>
            </a:r>
          </a:p>
          <a:p>
            <a:r>
              <a:rPr lang="it-IT" dirty="0" err="1"/>
              <a:t>Our</a:t>
            </a:r>
            <a:r>
              <a:rPr lang="it-IT" dirty="0"/>
              <a:t> project</a:t>
            </a:r>
          </a:p>
          <a:p>
            <a:pPr lvl="1"/>
            <a:r>
              <a:rPr lang="it-IT" dirty="0"/>
              <a:t>Experiment 1: Full Index vs </a:t>
            </a:r>
            <a:r>
              <a:rPr lang="it-IT" dirty="0" err="1"/>
              <a:t>Block</a:t>
            </a:r>
            <a:r>
              <a:rPr lang="it-IT" dirty="0"/>
              <a:t> Index</a:t>
            </a:r>
          </a:p>
          <a:p>
            <a:pPr lvl="1"/>
            <a:r>
              <a:rPr lang="it-IT" dirty="0"/>
              <a:t>Experiment 2: Training and Testing </a:t>
            </a:r>
            <a:r>
              <a:rPr lang="it-IT"/>
              <a:t>the models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795888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F19993-1061-4A4C-9EF9-BFCA1A23D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Our</a:t>
            </a:r>
            <a:r>
              <a:rPr lang="it-IT" dirty="0"/>
              <a:t> project – Experiment 1:</a:t>
            </a:r>
            <a:br>
              <a:rPr lang="it-IT" dirty="0"/>
            </a:br>
            <a:r>
              <a:rPr lang="it-IT" dirty="0" err="1"/>
              <a:t>Block</a:t>
            </a:r>
            <a:r>
              <a:rPr lang="it-IT" dirty="0"/>
              <a:t> index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CF39F9C-4B96-4833-991B-BD379C13A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repeat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steps </a:t>
            </a:r>
            <a:r>
              <a:rPr lang="it-IT" dirty="0" err="1"/>
              <a:t>above</a:t>
            </a:r>
            <a:r>
              <a:rPr lang="it-IT" dirty="0"/>
              <a:t>, </a:t>
            </a:r>
            <a:r>
              <a:rPr lang="it-IT" dirty="0" err="1"/>
              <a:t>although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use a </a:t>
            </a:r>
            <a:r>
              <a:rPr lang="it-IT" dirty="0" err="1"/>
              <a:t>Block</a:t>
            </a:r>
            <a:r>
              <a:rPr lang="it-IT" dirty="0"/>
              <a:t> Index in the </a:t>
            </a:r>
            <a:r>
              <a:rPr lang="it-IT" dirty="0" err="1"/>
              <a:t>Indexing</a:t>
            </a:r>
            <a:r>
              <a:rPr lang="it-IT" dirty="0"/>
              <a:t> </a:t>
            </a:r>
            <a:r>
              <a:rPr lang="it-IT" dirty="0" err="1"/>
              <a:t>phase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 err="1"/>
              <a:t>All</a:t>
            </a:r>
            <a:r>
              <a:rPr lang="it-IT" dirty="0"/>
              <a:t> the candidate links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obtain</a:t>
            </a:r>
            <a:r>
              <a:rPr lang="it-IT" dirty="0"/>
              <a:t> must match on (</a:t>
            </a:r>
            <a:r>
              <a:rPr lang="it-IT" u="sng" dirty="0" err="1"/>
              <a:t>at</a:t>
            </a:r>
            <a:r>
              <a:rPr lang="it-IT" u="sng" dirty="0"/>
              <a:t> </a:t>
            </a:r>
            <a:r>
              <a:rPr lang="it-IT" u="sng" dirty="0" err="1"/>
              <a:t>least</a:t>
            </a:r>
            <a:r>
              <a:rPr lang="it-IT" u="sng" dirty="0"/>
              <a:t> one of</a:t>
            </a:r>
            <a:r>
              <a:rPr lang="it-IT" dirty="0"/>
              <a:t>):</a:t>
            </a:r>
          </a:p>
          <a:p>
            <a:pPr lvl="1"/>
            <a:r>
              <a:rPr lang="it-IT" dirty="0" err="1"/>
              <a:t>Surname</a:t>
            </a:r>
            <a:endParaRPr lang="it-IT" dirty="0"/>
          </a:p>
          <a:p>
            <a:pPr lvl="1"/>
            <a:r>
              <a:rPr lang="it-IT" dirty="0"/>
              <a:t>Date of </a:t>
            </a:r>
            <a:r>
              <a:rPr lang="it-IT" dirty="0" err="1"/>
              <a:t>birth</a:t>
            </a:r>
            <a:endParaRPr lang="it-IT" dirty="0"/>
          </a:p>
          <a:p>
            <a:pPr lvl="1"/>
            <a:r>
              <a:rPr lang="it-IT" dirty="0" err="1"/>
              <a:t>Soc_Sec_Id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8E5C3A9-7774-4705-A395-BD14350F6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969" y="3028898"/>
            <a:ext cx="8528650" cy="70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861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CF39F9C-4B96-4833-991B-BD379C13A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308" y="948737"/>
            <a:ext cx="9219631" cy="4195481"/>
          </a:xfrm>
        </p:spPr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obtained</a:t>
            </a:r>
            <a:r>
              <a:rPr lang="it-IT" dirty="0"/>
              <a:t> 87132 candidate links</a:t>
            </a:r>
          </a:p>
          <a:p>
            <a:pPr lvl="1"/>
            <a:r>
              <a:rPr lang="it-IT" dirty="0" err="1"/>
              <a:t>As</a:t>
            </a:r>
            <a:r>
              <a:rPr lang="it-IT" dirty="0"/>
              <a:t> a </a:t>
            </a:r>
            <a:r>
              <a:rPr lang="it-IT" dirty="0" err="1"/>
              <a:t>reminder</a:t>
            </a:r>
            <a:r>
              <a:rPr lang="it-IT" dirty="0"/>
              <a:t>, with the Full Index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obtained</a:t>
            </a:r>
            <a:r>
              <a:rPr lang="it-IT" dirty="0"/>
              <a:t> 25.000.000</a:t>
            </a:r>
          </a:p>
          <a:p>
            <a:pPr lvl="2"/>
            <a:r>
              <a:rPr lang="it-IT" dirty="0" err="1"/>
              <a:t>That’s</a:t>
            </a:r>
            <a:r>
              <a:rPr lang="it-IT" dirty="0"/>
              <a:t> the 0,0035%</a:t>
            </a:r>
            <a:br>
              <a:rPr lang="it-IT" dirty="0"/>
            </a:b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7A94481-C3BA-43AB-B637-2AB484D4B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179" y="2553418"/>
            <a:ext cx="5512370" cy="3131387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2923506B-2DE3-4876-8BB4-8D8DC309A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321" y="5331206"/>
            <a:ext cx="1510702" cy="29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02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71772B-2DC2-4BCE-A496-82A23290F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Our</a:t>
            </a:r>
            <a:r>
              <a:rPr lang="it-IT" dirty="0"/>
              <a:t> project – Experiment 1:</a:t>
            </a:r>
            <a:br>
              <a:rPr lang="it-IT" dirty="0"/>
            </a:br>
            <a:r>
              <a:rPr lang="it-IT" dirty="0" err="1"/>
              <a:t>Block</a:t>
            </a:r>
            <a:r>
              <a:rPr lang="it-IT" dirty="0"/>
              <a:t> Index (Time </a:t>
            </a:r>
            <a:r>
              <a:rPr lang="it-IT" dirty="0" err="1"/>
              <a:t>Comparison</a:t>
            </a:r>
            <a:r>
              <a:rPr lang="it-IT" dirty="0"/>
              <a:t>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5B51B6-09B0-4BFA-ADC9-DBE18B1FC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perform</a:t>
            </a:r>
            <a:r>
              <a:rPr lang="it-IT" dirty="0"/>
              <a:t> the </a:t>
            </a:r>
            <a:r>
              <a:rPr lang="it-IT" dirty="0" err="1"/>
              <a:t>Comparison</a:t>
            </a:r>
            <a:r>
              <a:rPr lang="it-IT" dirty="0"/>
              <a:t> and </a:t>
            </a:r>
            <a:r>
              <a:rPr lang="it-IT" dirty="0" err="1"/>
              <a:t>Classification</a:t>
            </a:r>
            <a:r>
              <a:rPr lang="it-IT" dirty="0"/>
              <a:t> </a:t>
            </a:r>
            <a:r>
              <a:rPr lang="it-IT" dirty="0" err="1"/>
              <a:t>phases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did</a:t>
            </a:r>
            <a:r>
              <a:rPr lang="it-IT" dirty="0"/>
              <a:t> </a:t>
            </a:r>
            <a:r>
              <a:rPr lang="it-IT" dirty="0" err="1"/>
              <a:t>before</a:t>
            </a:r>
            <a:endParaRPr lang="it-IT" dirty="0"/>
          </a:p>
          <a:p>
            <a:pPr lvl="1"/>
            <a:r>
              <a:rPr lang="it-IT" dirty="0"/>
              <a:t>Will the </a:t>
            </a:r>
            <a:r>
              <a:rPr lang="it-IT" dirty="0" err="1"/>
              <a:t>results</a:t>
            </a:r>
            <a:r>
              <a:rPr lang="it-IT" dirty="0"/>
              <a:t> </a:t>
            </a:r>
            <a:r>
              <a:rPr lang="it-IT" dirty="0" err="1"/>
              <a:t>change</a:t>
            </a:r>
            <a:r>
              <a:rPr lang="it-IT" dirty="0"/>
              <a:t>? 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A9E8D42F-006B-4BF5-9F9F-E4368E3C6E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66188"/>
              </p:ext>
            </p:extLst>
          </p:nvPr>
        </p:nvGraphicFramePr>
        <p:xfrm>
          <a:off x="1640936" y="3531876"/>
          <a:ext cx="8060907" cy="23820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86969">
                  <a:extLst>
                    <a:ext uri="{9D8B030D-6E8A-4147-A177-3AD203B41FA5}">
                      <a16:colId xmlns:a16="http://schemas.microsoft.com/office/drawing/2014/main" val="2929259365"/>
                    </a:ext>
                  </a:extLst>
                </a:gridCol>
                <a:gridCol w="2686969">
                  <a:extLst>
                    <a:ext uri="{9D8B030D-6E8A-4147-A177-3AD203B41FA5}">
                      <a16:colId xmlns:a16="http://schemas.microsoft.com/office/drawing/2014/main" val="880956126"/>
                    </a:ext>
                  </a:extLst>
                </a:gridCol>
                <a:gridCol w="2686969">
                  <a:extLst>
                    <a:ext uri="{9D8B030D-6E8A-4147-A177-3AD203B41FA5}">
                      <a16:colId xmlns:a16="http://schemas.microsoft.com/office/drawing/2014/main" val="1959568885"/>
                    </a:ext>
                  </a:extLst>
                </a:gridCol>
              </a:tblGrid>
              <a:tr h="580646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Full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Block</a:t>
                      </a:r>
                      <a:r>
                        <a:rPr lang="it-IT" dirty="0"/>
                        <a:t> 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422514"/>
                  </a:ext>
                </a:extLst>
              </a:tr>
              <a:tr h="580646">
                <a:tc>
                  <a:txBody>
                    <a:bodyPr/>
                    <a:lstStyle/>
                    <a:p>
                      <a:r>
                        <a:rPr lang="it-IT" dirty="0" err="1"/>
                        <a:t>Indexing</a:t>
                      </a:r>
                      <a:r>
                        <a:rPr lang="it-IT" dirty="0"/>
                        <a:t>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160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0.56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842449"/>
                  </a:ext>
                </a:extLst>
              </a:tr>
              <a:tr h="580646">
                <a:tc>
                  <a:txBody>
                    <a:bodyPr/>
                    <a:lstStyle/>
                    <a:p>
                      <a:r>
                        <a:rPr lang="it-IT" dirty="0" err="1"/>
                        <a:t>Naive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Bayes</a:t>
                      </a:r>
                      <a:r>
                        <a:rPr lang="it-IT" dirty="0"/>
                        <a:t> training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150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0.23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970139"/>
                  </a:ext>
                </a:extLst>
              </a:tr>
              <a:tr h="580646">
                <a:tc>
                  <a:txBody>
                    <a:bodyPr/>
                    <a:lstStyle/>
                    <a:p>
                      <a:r>
                        <a:rPr lang="it-IT" dirty="0"/>
                        <a:t>ECM training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92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0,29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0966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51490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FA96C3-AE5E-4E9A-AA6F-59C4B6F6B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Our</a:t>
            </a:r>
            <a:r>
              <a:rPr lang="it-IT" dirty="0"/>
              <a:t> project – Experiment 1:</a:t>
            </a:r>
            <a:br>
              <a:rPr lang="it-IT" dirty="0"/>
            </a:br>
            <a:r>
              <a:rPr lang="it-IT" dirty="0"/>
              <a:t>Evaluation and </a:t>
            </a:r>
            <a:r>
              <a:rPr lang="it-IT" dirty="0" err="1"/>
              <a:t>Final</a:t>
            </a:r>
            <a:r>
              <a:rPr lang="it-IT" dirty="0"/>
              <a:t> </a:t>
            </a:r>
            <a:r>
              <a:rPr lang="it-IT" dirty="0" err="1"/>
              <a:t>Remarks</a:t>
            </a:r>
            <a:endParaRPr lang="it-IT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53A80092-D93E-490F-83F1-F4DDC748B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605" y="4328213"/>
            <a:ext cx="3267075" cy="2181225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5EEA7B73-B847-4CBD-B548-9A2AE474E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245" y="4328213"/>
            <a:ext cx="3267074" cy="2181225"/>
          </a:xfrm>
          <a:prstGeom prst="rect">
            <a:avLst/>
          </a:prstGeom>
        </p:spPr>
      </p:pic>
      <p:sp>
        <p:nvSpPr>
          <p:cNvPr id="11" name="Freccia a destra 10">
            <a:extLst>
              <a:ext uri="{FF2B5EF4-FFF2-40B4-BE49-F238E27FC236}">
                <a16:creationId xmlns:a16="http://schemas.microsoft.com/office/drawing/2014/main" id="{EEF41BA0-1D96-4BAB-8985-A0D6666707BB}"/>
              </a:ext>
            </a:extLst>
          </p:cNvPr>
          <p:cNvSpPr/>
          <p:nvPr/>
        </p:nvSpPr>
        <p:spPr>
          <a:xfrm>
            <a:off x="4307459" y="5082394"/>
            <a:ext cx="1817298" cy="6728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2F7303A9-CD8C-491E-9E35-509B24B3DC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925" y="1905089"/>
            <a:ext cx="3230755" cy="2235282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F00DFD4F-0B5E-4B7A-A511-DCAB7C0517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7918" y="1905089"/>
            <a:ext cx="3268800" cy="2235281"/>
          </a:xfrm>
          <a:prstGeom prst="rect">
            <a:avLst/>
          </a:prstGeom>
        </p:spPr>
      </p:pic>
      <p:sp>
        <p:nvSpPr>
          <p:cNvPr id="22" name="Freccia a destra 21">
            <a:extLst>
              <a:ext uri="{FF2B5EF4-FFF2-40B4-BE49-F238E27FC236}">
                <a16:creationId xmlns:a16="http://schemas.microsoft.com/office/drawing/2014/main" id="{B22E826E-A27A-4F34-80F7-235D0C6CCBE9}"/>
              </a:ext>
            </a:extLst>
          </p:cNvPr>
          <p:cNvSpPr/>
          <p:nvPr/>
        </p:nvSpPr>
        <p:spPr>
          <a:xfrm>
            <a:off x="4307459" y="2577638"/>
            <a:ext cx="1817298" cy="6728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45196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ADF6C426-CD3F-46BD-A50D-4E30B22C89C7}"/>
              </a:ext>
            </a:extLst>
          </p:cNvPr>
          <p:cNvSpPr txBox="1">
            <a:spLocks/>
          </p:cNvSpPr>
          <p:nvPr/>
        </p:nvSpPr>
        <p:spPr>
          <a:xfrm>
            <a:off x="662383" y="4497062"/>
            <a:ext cx="8946541" cy="1557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it-IT" dirty="0" err="1"/>
              <a:t>While</a:t>
            </a:r>
            <a:r>
              <a:rPr lang="it-IT" dirty="0"/>
              <a:t> the </a:t>
            </a:r>
            <a:r>
              <a:rPr lang="it-IT" dirty="0" err="1"/>
              <a:t>results</a:t>
            </a:r>
            <a:r>
              <a:rPr lang="it-IT" dirty="0"/>
              <a:t> </a:t>
            </a:r>
            <a:r>
              <a:rPr lang="it-IT" dirty="0" err="1"/>
              <a:t>may</a:t>
            </a:r>
            <a:r>
              <a:rPr lang="it-IT" dirty="0"/>
              <a:t> be </a:t>
            </a:r>
            <a:r>
              <a:rPr lang="it-IT" dirty="0" err="1"/>
              <a:t>biased</a:t>
            </a:r>
            <a:r>
              <a:rPr lang="it-IT" dirty="0"/>
              <a:t> </a:t>
            </a:r>
            <a:r>
              <a:rPr lang="it-IT" dirty="0" err="1"/>
              <a:t>since</a:t>
            </a:r>
            <a:r>
              <a:rPr lang="it-IT" dirty="0"/>
              <a:t> the dataset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very</a:t>
            </a:r>
            <a:r>
              <a:rPr lang="it-IT" dirty="0"/>
              <a:t> «toy-like» </a:t>
            </a:r>
            <a:r>
              <a:rPr lang="it-IT" dirty="0" err="1"/>
              <a:t>we</a:t>
            </a:r>
            <a:r>
              <a:rPr lang="it-IT" dirty="0"/>
              <a:t> do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notice</a:t>
            </a:r>
            <a:r>
              <a:rPr lang="it-IT" dirty="0"/>
              <a:t> </a:t>
            </a:r>
            <a:r>
              <a:rPr lang="it-IT" dirty="0" err="1"/>
              <a:t>any</a:t>
            </a:r>
            <a:r>
              <a:rPr lang="it-IT" dirty="0"/>
              <a:t> </a:t>
            </a:r>
            <a:r>
              <a:rPr lang="it-IT" dirty="0" err="1"/>
              <a:t>relevant</a:t>
            </a:r>
            <a:r>
              <a:rPr lang="it-IT" dirty="0"/>
              <a:t> </a:t>
            </a:r>
            <a:r>
              <a:rPr lang="it-IT" dirty="0" err="1"/>
              <a:t>difference</a:t>
            </a:r>
            <a:r>
              <a:rPr lang="it-IT" dirty="0"/>
              <a:t> in the </a:t>
            </a:r>
            <a:r>
              <a:rPr lang="it-IT" dirty="0" err="1"/>
              <a:t>confusion</a:t>
            </a:r>
            <a:r>
              <a:rPr lang="it-IT" dirty="0"/>
              <a:t> </a:t>
            </a:r>
            <a:r>
              <a:rPr lang="it-IT" dirty="0" err="1"/>
              <a:t>matrix</a:t>
            </a:r>
            <a:endParaRPr lang="it-IT" dirty="0"/>
          </a:p>
          <a:p>
            <a:pPr lvl="1"/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think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b="1" dirty="0" err="1"/>
              <a:t>Block</a:t>
            </a:r>
            <a:r>
              <a:rPr lang="it-IT" b="1" dirty="0"/>
              <a:t> index</a:t>
            </a:r>
            <a:r>
              <a:rPr lang="it-IT" dirty="0"/>
              <a:t> </a:t>
            </a:r>
            <a:r>
              <a:rPr lang="it-IT" dirty="0" err="1"/>
              <a:t>shall</a:t>
            </a:r>
            <a:r>
              <a:rPr lang="it-IT" dirty="0"/>
              <a:t> be </a:t>
            </a:r>
            <a:r>
              <a:rPr lang="it-IT" dirty="0" err="1"/>
              <a:t>preferred</a:t>
            </a:r>
            <a:r>
              <a:rPr lang="it-IT" dirty="0"/>
              <a:t> for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faster</a:t>
            </a:r>
            <a:r>
              <a:rPr lang="it-IT" dirty="0"/>
              <a:t> </a:t>
            </a:r>
            <a:r>
              <a:rPr lang="it-IT" dirty="0" err="1"/>
              <a:t>execution</a:t>
            </a:r>
            <a:r>
              <a:rPr lang="it-IT" dirty="0"/>
              <a:t> time, </a:t>
            </a:r>
            <a:r>
              <a:rPr lang="it-IT" dirty="0" err="1"/>
              <a:t>especially</a:t>
            </a:r>
            <a:r>
              <a:rPr lang="it-IT" dirty="0"/>
              <a:t> on </a:t>
            </a:r>
            <a:r>
              <a:rPr lang="it-IT" dirty="0" err="1"/>
              <a:t>bigger</a:t>
            </a:r>
            <a:r>
              <a:rPr lang="it-IT" dirty="0"/>
              <a:t> datasets</a:t>
            </a:r>
          </a:p>
          <a:p>
            <a:endParaRPr lang="it-IT" dirty="0"/>
          </a:p>
        </p:txBody>
      </p:sp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E85B0F7E-C6D8-4B43-BD5A-5DB7E4D2DBDC}"/>
              </a:ext>
            </a:extLst>
          </p:cNvPr>
          <p:cNvSpPr/>
          <p:nvPr/>
        </p:nvSpPr>
        <p:spPr>
          <a:xfrm>
            <a:off x="4509012" y="2434085"/>
            <a:ext cx="1817298" cy="6728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78CD480-EE5E-4CA5-AA28-E61777307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40" y="1679904"/>
            <a:ext cx="3253855" cy="2181225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85028D21-0C43-467B-A550-07C91544E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281" y="1679904"/>
            <a:ext cx="3267073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7826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056D2E-6DF3-4B52-9FAD-BF18C37F5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Our</a:t>
            </a:r>
            <a:r>
              <a:rPr lang="it-IT" dirty="0"/>
              <a:t> project – Experiment 2:</a:t>
            </a:r>
            <a:br>
              <a:rPr lang="it-IT" dirty="0"/>
            </a:br>
            <a:r>
              <a:rPr lang="it-IT" dirty="0"/>
              <a:t>Training and Testing </a:t>
            </a:r>
            <a:r>
              <a:rPr lang="it-IT" dirty="0" err="1"/>
              <a:t>our</a:t>
            </a:r>
            <a:r>
              <a:rPr lang="it-IT" dirty="0"/>
              <a:t> models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82E8BB-C6E5-46F8-AFFB-99FD40A53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tackle the following </a:t>
            </a:r>
            <a:r>
              <a:rPr lang="it-IT" dirty="0" err="1"/>
              <a:t>questions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Are </a:t>
            </a:r>
            <a:r>
              <a:rPr lang="it-IT" dirty="0" err="1"/>
              <a:t>they</a:t>
            </a:r>
            <a:r>
              <a:rPr lang="it-IT" dirty="0"/>
              <a:t> models re-</a:t>
            </a:r>
            <a:r>
              <a:rPr lang="it-IT" dirty="0" err="1"/>
              <a:t>usable</a:t>
            </a:r>
            <a:r>
              <a:rPr lang="it-IT" dirty="0"/>
              <a:t>?</a:t>
            </a:r>
          </a:p>
          <a:p>
            <a:pPr lvl="1"/>
            <a:r>
              <a:rPr lang="it-IT" dirty="0"/>
              <a:t>Are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viable</a:t>
            </a:r>
            <a:r>
              <a:rPr lang="it-IT" dirty="0"/>
              <a:t> in </a:t>
            </a:r>
            <a:r>
              <a:rPr lang="it-IT" dirty="0" err="1"/>
              <a:t>real</a:t>
            </a:r>
            <a:r>
              <a:rPr lang="it-IT" dirty="0"/>
              <a:t>-case </a:t>
            </a:r>
            <a:r>
              <a:rPr lang="it-IT" dirty="0" err="1"/>
              <a:t>scenarios</a:t>
            </a:r>
            <a:r>
              <a:rPr lang="it-IT" dirty="0"/>
              <a:t>? </a:t>
            </a:r>
            <a:r>
              <a:rPr lang="it-IT" dirty="0" err="1"/>
              <a:t>Why</a:t>
            </a:r>
            <a:r>
              <a:rPr lang="it-IT" dirty="0"/>
              <a:t>?</a:t>
            </a:r>
          </a:p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train</a:t>
            </a:r>
            <a:r>
              <a:rPr lang="it-IT" dirty="0"/>
              <a:t> </a:t>
            </a:r>
            <a:r>
              <a:rPr lang="it-IT" dirty="0" err="1"/>
              <a:t>our</a:t>
            </a:r>
            <a:r>
              <a:rPr lang="it-IT" dirty="0"/>
              <a:t> models on a FEBRL dataset, </a:t>
            </a:r>
            <a:r>
              <a:rPr lang="it-IT" dirty="0" err="1"/>
              <a:t>then</a:t>
            </a:r>
            <a:r>
              <a:rPr lang="it-IT" dirty="0"/>
              <a:t> test the models on </a:t>
            </a:r>
            <a:r>
              <a:rPr lang="it-IT" b="1" u="sng" dirty="0" err="1"/>
              <a:t>another</a:t>
            </a:r>
            <a:r>
              <a:rPr lang="it-IT" b="1" u="sng" dirty="0"/>
              <a:t> one</a:t>
            </a:r>
            <a:r>
              <a:rPr lang="it-IT" dirty="0"/>
              <a:t>, with </a:t>
            </a:r>
            <a:r>
              <a:rPr lang="it-IT" dirty="0" err="1"/>
              <a:t>different</a:t>
            </a:r>
            <a:r>
              <a:rPr lang="it-IT" dirty="0"/>
              <a:t> duplicate </a:t>
            </a:r>
            <a:r>
              <a:rPr lang="it-IT" dirty="0" err="1"/>
              <a:t>distributions</a:t>
            </a:r>
            <a:r>
              <a:rPr lang="it-IT" dirty="0"/>
              <a:t>, </a:t>
            </a:r>
            <a:r>
              <a:rPr lang="it-IT" dirty="0" err="1"/>
              <a:t>errors</a:t>
            </a:r>
            <a:r>
              <a:rPr lang="it-IT" dirty="0"/>
              <a:t>, etc.</a:t>
            </a:r>
          </a:p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actually</a:t>
            </a:r>
            <a:r>
              <a:rPr lang="it-IT" dirty="0"/>
              <a:t> be </a:t>
            </a:r>
            <a:r>
              <a:rPr lang="it-IT" dirty="0" err="1"/>
              <a:t>doing</a:t>
            </a:r>
            <a:r>
              <a:rPr lang="it-IT" dirty="0"/>
              <a:t> </a:t>
            </a:r>
            <a:r>
              <a:rPr lang="it-IT" b="1" dirty="0"/>
              <a:t>data </a:t>
            </a:r>
            <a:r>
              <a:rPr lang="it-IT" b="1" dirty="0" err="1"/>
              <a:t>deduplication</a:t>
            </a:r>
            <a:r>
              <a:rPr lang="it-IT" b="1" dirty="0"/>
              <a:t> </a:t>
            </a:r>
            <a:r>
              <a:rPr lang="it-IT" dirty="0"/>
              <a:t>(a special case of </a:t>
            </a:r>
            <a:r>
              <a:rPr lang="it-IT" b="1" dirty="0"/>
              <a:t>record linkage</a:t>
            </a:r>
            <a:r>
              <a:rPr lang="it-IT" dirty="0"/>
              <a:t>)</a:t>
            </a:r>
          </a:p>
          <a:p>
            <a:pPr lvl="1"/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linking a dataset to </a:t>
            </a:r>
            <a:r>
              <a:rPr lang="it-IT" dirty="0" err="1"/>
              <a:t>itself</a:t>
            </a:r>
            <a:r>
              <a:rPr lang="it-IT" dirty="0"/>
              <a:t>,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find</a:t>
            </a:r>
            <a:r>
              <a:rPr lang="it-IT" dirty="0"/>
              <a:t> </a:t>
            </a:r>
            <a:r>
              <a:rPr lang="it-IT" dirty="0" err="1"/>
              <a:t>duplicates</a:t>
            </a:r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74133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BB3896-F69D-4257-9593-3CC63D60B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Our</a:t>
            </a:r>
            <a:r>
              <a:rPr lang="it-IT" dirty="0"/>
              <a:t> project – Experiment 2:</a:t>
            </a:r>
            <a:br>
              <a:rPr lang="it-IT" dirty="0"/>
            </a:br>
            <a:r>
              <a:rPr lang="it-IT" dirty="0"/>
              <a:t>Dataset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54E9F7-8A8D-4582-AE4A-592E441B1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530845" cy="4195481"/>
          </a:xfrm>
        </p:spPr>
        <p:txBody>
          <a:bodyPr/>
          <a:lstStyle/>
          <a:p>
            <a:r>
              <a:rPr lang="it-IT" dirty="0" err="1"/>
              <a:t>As</a:t>
            </a:r>
            <a:r>
              <a:rPr lang="it-IT" dirty="0"/>
              <a:t> training set,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the </a:t>
            </a:r>
            <a:r>
              <a:rPr lang="it-IT" b="1" dirty="0"/>
              <a:t>febrl2 dataset</a:t>
            </a:r>
          </a:p>
          <a:p>
            <a:pPr lvl="1"/>
            <a:r>
              <a:rPr lang="it-IT" b="1" dirty="0"/>
              <a:t>5000 </a:t>
            </a:r>
            <a:r>
              <a:rPr lang="it-IT" b="1" dirty="0" err="1"/>
              <a:t>records</a:t>
            </a:r>
            <a:r>
              <a:rPr lang="it-IT" b="1" dirty="0"/>
              <a:t> (4000 </a:t>
            </a:r>
            <a:r>
              <a:rPr lang="it-IT" b="1" dirty="0" err="1"/>
              <a:t>original</a:t>
            </a:r>
            <a:r>
              <a:rPr lang="it-IT" b="1" dirty="0"/>
              <a:t> and 1000 </a:t>
            </a:r>
            <a:r>
              <a:rPr lang="it-IT" b="1" dirty="0" err="1"/>
              <a:t>duplicates</a:t>
            </a:r>
            <a:r>
              <a:rPr lang="it-IT" b="1" dirty="0"/>
              <a:t>)</a:t>
            </a:r>
          </a:p>
          <a:p>
            <a:pPr lvl="1"/>
            <a:r>
              <a:rPr lang="it-IT" b="1" u="sng" dirty="0"/>
              <a:t>Up to 5 </a:t>
            </a:r>
            <a:r>
              <a:rPr lang="it-IT" b="1" u="sng" dirty="0" err="1"/>
              <a:t>duplicates</a:t>
            </a:r>
            <a:r>
              <a:rPr lang="it-IT" b="1" u="sng" dirty="0"/>
              <a:t> per record (Poisson </a:t>
            </a:r>
            <a:r>
              <a:rPr lang="it-IT" b="1" u="sng" dirty="0" err="1"/>
              <a:t>distribution</a:t>
            </a:r>
            <a:r>
              <a:rPr lang="it-IT" b="1" u="sng" dirty="0"/>
              <a:t>)</a:t>
            </a:r>
          </a:p>
          <a:p>
            <a:pPr lvl="1"/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b="1" u="sng" dirty="0" err="1"/>
              <a:t>true</a:t>
            </a:r>
            <a:r>
              <a:rPr lang="it-IT" b="1" u="sng" dirty="0"/>
              <a:t> links</a:t>
            </a:r>
            <a:r>
              <a:rPr lang="it-IT" dirty="0"/>
              <a:t> (</a:t>
            </a:r>
            <a:r>
              <a:rPr lang="it-IT" dirty="0" err="1"/>
              <a:t>required</a:t>
            </a:r>
            <a:r>
              <a:rPr lang="it-IT" dirty="0"/>
              <a:t> to </a:t>
            </a:r>
            <a:r>
              <a:rPr lang="it-IT" dirty="0" err="1"/>
              <a:t>train</a:t>
            </a:r>
            <a:r>
              <a:rPr lang="it-IT" dirty="0"/>
              <a:t> models)</a:t>
            </a:r>
            <a:br>
              <a:rPr lang="it-IT" dirty="0"/>
            </a:br>
            <a:endParaRPr lang="it-IT" dirty="0"/>
          </a:p>
          <a:p>
            <a:r>
              <a:rPr lang="it-IT" dirty="0" err="1"/>
              <a:t>As</a:t>
            </a:r>
            <a:r>
              <a:rPr lang="it-IT" dirty="0"/>
              <a:t> testing set,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the </a:t>
            </a:r>
            <a:r>
              <a:rPr lang="it-IT" b="1" dirty="0"/>
              <a:t>febrl3 dataset</a:t>
            </a:r>
          </a:p>
          <a:p>
            <a:pPr lvl="1"/>
            <a:r>
              <a:rPr lang="it-IT" b="1" dirty="0"/>
              <a:t>5000 </a:t>
            </a:r>
            <a:r>
              <a:rPr lang="it-IT" b="1" dirty="0" err="1"/>
              <a:t>records</a:t>
            </a:r>
            <a:r>
              <a:rPr lang="it-IT" b="1" dirty="0"/>
              <a:t> (2000 </a:t>
            </a:r>
            <a:r>
              <a:rPr lang="it-IT" b="1" dirty="0" err="1"/>
              <a:t>original</a:t>
            </a:r>
            <a:r>
              <a:rPr lang="it-IT" b="1" dirty="0"/>
              <a:t> and 3000 </a:t>
            </a:r>
            <a:r>
              <a:rPr lang="it-IT" b="1" dirty="0" err="1"/>
              <a:t>duplicates</a:t>
            </a:r>
            <a:r>
              <a:rPr lang="it-IT" b="1" dirty="0"/>
              <a:t>)</a:t>
            </a:r>
          </a:p>
          <a:p>
            <a:pPr lvl="1"/>
            <a:r>
              <a:rPr lang="it-IT" b="1" u="sng" dirty="0"/>
              <a:t>Up to 5 </a:t>
            </a:r>
            <a:r>
              <a:rPr lang="it-IT" b="1" u="sng" dirty="0" err="1"/>
              <a:t>duplicates</a:t>
            </a:r>
            <a:r>
              <a:rPr lang="it-IT" b="1" u="sng" dirty="0"/>
              <a:t> per record (</a:t>
            </a:r>
            <a:r>
              <a:rPr lang="it-IT" b="1" u="sng" dirty="0" err="1"/>
              <a:t>Zipf</a:t>
            </a:r>
            <a:r>
              <a:rPr lang="it-IT" b="1" u="sng" dirty="0"/>
              <a:t> </a:t>
            </a:r>
            <a:r>
              <a:rPr lang="it-IT" b="1" u="sng" dirty="0" err="1"/>
              <a:t>distribution</a:t>
            </a:r>
            <a:r>
              <a:rPr lang="it-IT" b="1" u="sng" dirty="0"/>
              <a:t>)</a:t>
            </a:r>
          </a:p>
          <a:p>
            <a:pPr lvl="1"/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b="1" u="sng" dirty="0" err="1"/>
              <a:t>true</a:t>
            </a:r>
            <a:r>
              <a:rPr lang="it-IT" b="1" u="sng" dirty="0"/>
              <a:t> links</a:t>
            </a:r>
            <a:r>
              <a:rPr lang="it-IT" dirty="0"/>
              <a:t> (</a:t>
            </a:r>
            <a:r>
              <a:rPr lang="it-IT" dirty="0" err="1"/>
              <a:t>required</a:t>
            </a:r>
            <a:r>
              <a:rPr lang="it-IT" dirty="0"/>
              <a:t> to test </a:t>
            </a:r>
            <a:r>
              <a:rPr lang="it-IT" dirty="0" err="1"/>
              <a:t>our</a:t>
            </a:r>
            <a:r>
              <a:rPr lang="it-IT" dirty="0"/>
              <a:t> models)</a:t>
            </a:r>
          </a:p>
          <a:p>
            <a:endParaRPr lang="it-IT" b="1" u="sng" dirty="0"/>
          </a:p>
        </p:txBody>
      </p:sp>
    </p:spTree>
    <p:extLst>
      <p:ext uri="{BB962C8B-B14F-4D97-AF65-F5344CB8AC3E}">
        <p14:creationId xmlns:p14="http://schemas.microsoft.com/office/powerpoint/2010/main" val="31518087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BB3896-F69D-4257-9593-3CC63D60B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Our</a:t>
            </a:r>
            <a:r>
              <a:rPr lang="it-IT" dirty="0"/>
              <a:t> project – Experiment 2:</a:t>
            </a:r>
            <a:br>
              <a:rPr lang="it-IT" dirty="0"/>
            </a:br>
            <a:r>
              <a:rPr lang="it-IT" dirty="0"/>
              <a:t>Training and Testing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54E9F7-8A8D-4582-AE4A-592E441B1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542133" cy="4195481"/>
          </a:xfrm>
        </p:spPr>
        <p:txBody>
          <a:bodyPr/>
          <a:lstStyle/>
          <a:p>
            <a:r>
              <a:rPr lang="it-IT" dirty="0"/>
              <a:t>For the training set, </a:t>
            </a:r>
            <a:r>
              <a:rPr lang="it-IT" dirty="0" err="1"/>
              <a:t>we</a:t>
            </a:r>
            <a:r>
              <a:rPr lang="it-IT" dirty="0"/>
              <a:t> do </a:t>
            </a:r>
            <a:r>
              <a:rPr lang="it-IT" dirty="0" err="1"/>
              <a:t>perform</a:t>
            </a:r>
            <a:r>
              <a:rPr lang="it-IT" dirty="0"/>
              <a:t>:</a:t>
            </a:r>
          </a:p>
          <a:p>
            <a:pPr lvl="1"/>
            <a:r>
              <a:rPr lang="it-IT" b="1" dirty="0" err="1"/>
              <a:t>Indexing</a:t>
            </a:r>
            <a:r>
              <a:rPr lang="it-IT" dirty="0"/>
              <a:t> via </a:t>
            </a:r>
            <a:r>
              <a:rPr lang="it-IT" dirty="0" err="1"/>
              <a:t>Block</a:t>
            </a:r>
            <a:r>
              <a:rPr lang="it-IT" dirty="0"/>
              <a:t> Index</a:t>
            </a:r>
          </a:p>
          <a:p>
            <a:pPr lvl="1"/>
            <a:r>
              <a:rPr lang="it-IT" b="1" dirty="0" err="1"/>
              <a:t>Comparison</a:t>
            </a:r>
            <a:r>
              <a:rPr lang="it-IT" dirty="0"/>
              <a:t>, </a:t>
            </a:r>
            <a:r>
              <a:rPr lang="it-IT" dirty="0" err="1"/>
              <a:t>using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attributes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above</a:t>
            </a:r>
            <a:endParaRPr lang="it-IT" dirty="0"/>
          </a:p>
          <a:p>
            <a:pPr lvl="1"/>
            <a:r>
              <a:rPr lang="it-IT" b="1" dirty="0" err="1"/>
              <a:t>Classification</a:t>
            </a:r>
            <a:r>
              <a:rPr lang="it-IT" dirty="0"/>
              <a:t> limited to </a:t>
            </a:r>
            <a:r>
              <a:rPr lang="it-IT" b="1" u="sng" dirty="0"/>
              <a:t>training</a:t>
            </a:r>
            <a:br>
              <a:rPr lang="it-IT" dirty="0"/>
            </a:br>
            <a:endParaRPr lang="it-IT" dirty="0"/>
          </a:p>
          <a:p>
            <a:r>
              <a:rPr lang="it-IT" dirty="0"/>
              <a:t>After </a:t>
            </a:r>
            <a:r>
              <a:rPr lang="it-IT" dirty="0" err="1"/>
              <a:t>that</a:t>
            </a:r>
            <a:r>
              <a:rPr lang="it-IT" dirty="0"/>
              <a:t>, on the testing set, </a:t>
            </a:r>
            <a:r>
              <a:rPr lang="it-IT" dirty="0" err="1"/>
              <a:t>we</a:t>
            </a:r>
            <a:r>
              <a:rPr lang="it-IT" dirty="0"/>
              <a:t> do </a:t>
            </a:r>
            <a:r>
              <a:rPr lang="it-IT" dirty="0" err="1"/>
              <a:t>perform</a:t>
            </a:r>
            <a:r>
              <a:rPr lang="it-IT" dirty="0"/>
              <a:t>:</a:t>
            </a:r>
          </a:p>
          <a:p>
            <a:pPr lvl="1"/>
            <a:r>
              <a:rPr lang="it-IT" b="1" dirty="0" err="1"/>
              <a:t>Indexing</a:t>
            </a:r>
            <a:r>
              <a:rPr lang="it-IT" dirty="0"/>
              <a:t> via </a:t>
            </a:r>
            <a:r>
              <a:rPr lang="it-IT" dirty="0" err="1"/>
              <a:t>Block</a:t>
            </a:r>
            <a:r>
              <a:rPr lang="it-IT" dirty="0"/>
              <a:t> Index</a:t>
            </a:r>
          </a:p>
          <a:p>
            <a:pPr lvl="1"/>
            <a:r>
              <a:rPr lang="it-IT" b="1" dirty="0" err="1"/>
              <a:t>Comparison</a:t>
            </a:r>
            <a:r>
              <a:rPr lang="it-IT" dirty="0"/>
              <a:t>, </a:t>
            </a:r>
            <a:r>
              <a:rPr lang="it-IT" dirty="0" err="1"/>
              <a:t>using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attributes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above</a:t>
            </a:r>
            <a:endParaRPr lang="it-IT" dirty="0"/>
          </a:p>
          <a:p>
            <a:pPr lvl="1"/>
            <a:r>
              <a:rPr lang="it-IT" b="1" dirty="0" err="1"/>
              <a:t>Classification</a:t>
            </a:r>
            <a:r>
              <a:rPr lang="it-IT" b="1" dirty="0"/>
              <a:t>, </a:t>
            </a:r>
            <a:r>
              <a:rPr lang="it-IT" b="1" u="sng" dirty="0"/>
              <a:t>testing </a:t>
            </a:r>
            <a:r>
              <a:rPr lang="it-IT" b="1" u="sng" dirty="0" err="1"/>
              <a:t>only</a:t>
            </a:r>
            <a:r>
              <a:rPr lang="it-IT" dirty="0"/>
              <a:t>, </a:t>
            </a:r>
            <a:r>
              <a:rPr lang="it-IT" dirty="0" err="1"/>
              <a:t>since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already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the models</a:t>
            </a:r>
          </a:p>
          <a:p>
            <a:pPr lvl="1"/>
            <a:r>
              <a:rPr lang="it-IT" b="1" dirty="0"/>
              <a:t>Evaluation</a:t>
            </a:r>
          </a:p>
          <a:p>
            <a:pPr lvl="1"/>
            <a:endParaRPr lang="it-IT" u="sng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726366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8C4C56-BC91-440A-87E0-D9D5BC544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Our</a:t>
            </a:r>
            <a:r>
              <a:rPr lang="it-IT" dirty="0"/>
              <a:t> project – Experiment 2:</a:t>
            </a:r>
            <a:br>
              <a:rPr lang="it-IT" dirty="0"/>
            </a:br>
            <a:r>
              <a:rPr lang="it-IT" dirty="0" err="1"/>
              <a:t>Obtaining</a:t>
            </a:r>
            <a:r>
              <a:rPr lang="it-IT" dirty="0"/>
              <a:t> the model (</a:t>
            </a:r>
            <a:r>
              <a:rPr lang="it-IT" dirty="0" err="1"/>
              <a:t>Naive</a:t>
            </a:r>
            <a:r>
              <a:rPr lang="it-IT" dirty="0"/>
              <a:t> </a:t>
            </a:r>
            <a:r>
              <a:rPr lang="it-IT" dirty="0" err="1"/>
              <a:t>Bayes</a:t>
            </a:r>
            <a:r>
              <a:rPr lang="it-IT" dirty="0"/>
              <a:t>)</a:t>
            </a:r>
            <a:br>
              <a:rPr lang="it-IT" dirty="0"/>
            </a:b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C90F2F3-9C1F-4351-AC1B-AA1E01DBF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20" y="2085930"/>
            <a:ext cx="9920748" cy="300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6434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8C4C56-BC91-440A-87E0-D9D5BC544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Our</a:t>
            </a:r>
            <a:r>
              <a:rPr lang="it-IT" dirty="0"/>
              <a:t> project – Experiment 2:</a:t>
            </a:r>
            <a:br>
              <a:rPr lang="it-IT" dirty="0"/>
            </a:br>
            <a:r>
              <a:rPr lang="it-IT" dirty="0" err="1"/>
              <a:t>Obtaining</a:t>
            </a:r>
            <a:r>
              <a:rPr lang="it-IT" dirty="0"/>
              <a:t> the model (ECM)</a:t>
            </a:r>
            <a:br>
              <a:rPr lang="it-IT" dirty="0"/>
            </a:b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F4D7E8A-EA37-45D4-9C09-ECF972ED8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42" y="2153757"/>
            <a:ext cx="10274710" cy="315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192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833E65-471F-4D49-88AE-2F179DBD1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it-IT" dirty="0"/>
              <a:t>Record Linkage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568FFA-906B-4471-8775-B1E33F199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1672911"/>
            <a:ext cx="4338409" cy="4196185"/>
          </a:xfrm>
        </p:spPr>
        <p:txBody>
          <a:bodyPr>
            <a:normAutofit/>
          </a:bodyPr>
          <a:lstStyle/>
          <a:p>
            <a:r>
              <a:rPr lang="en-US" b="1" dirty="0"/>
              <a:t>Record Linkage</a:t>
            </a:r>
            <a:r>
              <a:rPr lang="en-US" dirty="0"/>
              <a:t> is the process of finding records in one or more datasets/databases that refer to the same entity across different data sources. </a:t>
            </a:r>
          </a:p>
          <a:p>
            <a:r>
              <a:rPr lang="en-US" b="1" dirty="0"/>
              <a:t>Traditionally:</a:t>
            </a:r>
            <a:r>
              <a:rPr lang="en-US" dirty="0"/>
              <a:t> apply a set of fixed rules</a:t>
            </a:r>
          </a:p>
          <a:p>
            <a:r>
              <a:rPr lang="en-US" b="1" dirty="0"/>
              <a:t>Our project: </a:t>
            </a:r>
            <a:r>
              <a:rPr lang="en-US" dirty="0"/>
              <a:t>use Machine Learning methods to obtain better results</a:t>
            </a:r>
            <a:endParaRPr lang="en-US" b="1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92720F5A-96A0-48F7-A798-15B603834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729" y="838199"/>
            <a:ext cx="3228706" cy="539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1055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FA96C3-AE5E-4E9A-AA6F-59C4B6F6B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Our</a:t>
            </a:r>
            <a:r>
              <a:rPr lang="it-IT" dirty="0"/>
              <a:t> project – Experiment 2:</a:t>
            </a:r>
            <a:br>
              <a:rPr lang="it-IT" dirty="0"/>
            </a:br>
            <a:r>
              <a:rPr lang="it-IT" dirty="0"/>
              <a:t>Evaluation and </a:t>
            </a:r>
            <a:r>
              <a:rPr lang="it-IT" dirty="0" err="1"/>
              <a:t>Final</a:t>
            </a:r>
            <a:r>
              <a:rPr lang="it-IT" dirty="0"/>
              <a:t> </a:t>
            </a:r>
            <a:r>
              <a:rPr lang="it-IT" dirty="0" err="1"/>
              <a:t>Remarks</a:t>
            </a:r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C7D9662E-66B7-4C77-8298-F71EC12B17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5282" y="2033587"/>
            <a:ext cx="3106379" cy="236979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D7EC24B4-2730-4FAC-B2D6-DFFDA4B18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312" y="2033587"/>
            <a:ext cx="3106379" cy="236979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A3F487CC-665F-411B-AB9A-008F8E1391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7252" y="2033588"/>
            <a:ext cx="3106379" cy="2369792"/>
          </a:xfrm>
          <a:prstGeom prst="rect">
            <a:avLst/>
          </a:prstGeom>
        </p:spPr>
      </p:pic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44D85754-85FB-4941-86A7-4053A0C9D2E9}"/>
              </a:ext>
            </a:extLst>
          </p:cNvPr>
          <p:cNvSpPr txBox="1">
            <a:spLocks/>
          </p:cNvSpPr>
          <p:nvPr/>
        </p:nvSpPr>
        <p:spPr>
          <a:xfrm>
            <a:off x="1001689" y="4583719"/>
            <a:ext cx="8946541" cy="1557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it-IT" dirty="0" err="1"/>
              <a:t>Is</a:t>
            </a:r>
            <a:r>
              <a:rPr lang="it-IT" dirty="0"/>
              <a:t> the model re-</a:t>
            </a:r>
            <a:r>
              <a:rPr lang="it-IT" dirty="0" err="1"/>
              <a:t>usable</a:t>
            </a:r>
            <a:r>
              <a:rPr lang="it-IT" dirty="0"/>
              <a:t> </a:t>
            </a:r>
            <a:r>
              <a:rPr lang="it-IT" dirty="0" err="1"/>
              <a:t>across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datasets </a:t>
            </a:r>
            <a:r>
              <a:rPr lang="it-IT" dirty="0" err="1"/>
              <a:t>having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attributes</a:t>
            </a:r>
            <a:r>
              <a:rPr lang="it-IT" dirty="0"/>
              <a:t>? </a:t>
            </a:r>
            <a:r>
              <a:rPr lang="it-IT" b="1" u="sng" dirty="0" err="1"/>
              <a:t>We</a:t>
            </a:r>
            <a:r>
              <a:rPr lang="it-IT" b="1" u="sng" dirty="0"/>
              <a:t> </a:t>
            </a:r>
            <a:r>
              <a:rPr lang="it-IT" b="1" u="sng" dirty="0" err="1"/>
              <a:t>think</a:t>
            </a:r>
            <a:r>
              <a:rPr lang="it-IT" b="1" u="sng" dirty="0"/>
              <a:t> so! </a:t>
            </a:r>
          </a:p>
          <a:p>
            <a:r>
              <a:rPr lang="it-IT" dirty="0"/>
              <a:t>Are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viable</a:t>
            </a:r>
            <a:r>
              <a:rPr lang="it-IT" dirty="0"/>
              <a:t> in </a:t>
            </a:r>
            <a:r>
              <a:rPr lang="it-IT" dirty="0" err="1"/>
              <a:t>real</a:t>
            </a:r>
            <a:r>
              <a:rPr lang="it-IT" dirty="0"/>
              <a:t>-case </a:t>
            </a:r>
            <a:r>
              <a:rPr lang="it-IT" dirty="0" err="1"/>
              <a:t>scenarios</a:t>
            </a:r>
            <a:r>
              <a:rPr lang="it-IT" dirty="0"/>
              <a:t>? </a:t>
            </a:r>
            <a:r>
              <a:rPr lang="it-IT" dirty="0" err="1"/>
              <a:t>Why</a:t>
            </a:r>
            <a:r>
              <a:rPr lang="it-IT" dirty="0"/>
              <a:t>? </a:t>
            </a:r>
            <a:r>
              <a:rPr lang="it-IT" b="1" u="sng" dirty="0"/>
              <a:t>Yes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may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be </a:t>
            </a:r>
            <a:r>
              <a:rPr lang="it-IT" dirty="0" err="1"/>
              <a:t>feasable</a:t>
            </a:r>
            <a:r>
              <a:rPr lang="it-IT" dirty="0"/>
              <a:t> </a:t>
            </a:r>
            <a:r>
              <a:rPr lang="it-IT" dirty="0" err="1"/>
              <a:t>since</a:t>
            </a:r>
            <a:r>
              <a:rPr lang="it-IT" dirty="0"/>
              <a:t> </a:t>
            </a:r>
            <a:r>
              <a:rPr lang="it-IT" b="1" u="sng" dirty="0"/>
              <a:t>the</a:t>
            </a:r>
            <a:r>
              <a:rPr lang="it-IT" u="sng" dirty="0"/>
              <a:t> </a:t>
            </a:r>
            <a:r>
              <a:rPr lang="it-IT" b="1" u="sng" dirty="0" err="1"/>
              <a:t>true</a:t>
            </a:r>
            <a:r>
              <a:rPr lang="it-IT" b="1" u="sng" dirty="0"/>
              <a:t> links are </a:t>
            </a:r>
            <a:r>
              <a:rPr lang="it-IT" b="1" u="sng" dirty="0" err="1"/>
              <a:t>required</a:t>
            </a:r>
            <a:r>
              <a:rPr lang="it-IT" dirty="0"/>
              <a:t>!</a:t>
            </a:r>
          </a:p>
          <a:p>
            <a:endParaRPr lang="it-IT" u="sng" dirty="0"/>
          </a:p>
          <a:p>
            <a:endParaRPr lang="it-IT" u="sng" dirty="0"/>
          </a:p>
          <a:p>
            <a:pPr lvl="1"/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98323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CA3469-D7A4-46FB-8B0E-8CCF50272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363" y="522353"/>
            <a:ext cx="9404723" cy="1051617"/>
          </a:xfrm>
        </p:spPr>
        <p:txBody>
          <a:bodyPr/>
          <a:lstStyle/>
          <a:p>
            <a:r>
              <a:rPr lang="it-IT" dirty="0"/>
              <a:t>Python Record Linkage Toolkit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6F48786-5C82-403A-B2A1-DDAA6A139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277" y="1471766"/>
            <a:ext cx="5682523" cy="4195481"/>
          </a:xfrm>
        </p:spPr>
        <p:txBody>
          <a:bodyPr>
            <a:normAutofit lnSpcReduction="10000"/>
          </a:bodyPr>
          <a:lstStyle/>
          <a:p>
            <a:r>
              <a:rPr lang="it-IT" dirty="0"/>
              <a:t>Simple framework for Record Linkage in Python</a:t>
            </a:r>
          </a:p>
          <a:p>
            <a:r>
              <a:rPr lang="it-IT" dirty="0"/>
              <a:t>Record linkage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seen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pipeline: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b="1" dirty="0" err="1"/>
              <a:t>Preprocessing</a:t>
            </a:r>
            <a:r>
              <a:rPr lang="it-IT" b="1" dirty="0"/>
              <a:t>: </a:t>
            </a:r>
            <a:r>
              <a:rPr lang="en-US" dirty="0"/>
              <a:t>clean the datasets </a:t>
            </a:r>
            <a:br>
              <a:rPr lang="en-US" dirty="0"/>
            </a:br>
            <a:r>
              <a:rPr lang="en-US" dirty="0"/>
              <a:t>[optional]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b="1" dirty="0" err="1"/>
              <a:t>Indexing</a:t>
            </a:r>
            <a:r>
              <a:rPr lang="it-IT" b="1" dirty="0"/>
              <a:t>: </a:t>
            </a:r>
            <a:r>
              <a:rPr lang="en-US" dirty="0"/>
              <a:t>create pairs of records (candidate links)</a:t>
            </a:r>
            <a:endParaRPr lang="it-IT" b="1" dirty="0"/>
          </a:p>
          <a:p>
            <a:pPr marL="800100" lvl="1" indent="-342900">
              <a:buFont typeface="+mj-lt"/>
              <a:buAutoNum type="arabicPeriod"/>
            </a:pPr>
            <a:r>
              <a:rPr lang="it-IT" b="1" dirty="0" err="1"/>
              <a:t>Comparison</a:t>
            </a:r>
            <a:r>
              <a:rPr lang="it-IT" b="1" dirty="0"/>
              <a:t>: </a:t>
            </a:r>
            <a:r>
              <a:rPr lang="it-IT" dirty="0"/>
              <a:t>compare record </a:t>
            </a:r>
            <a:r>
              <a:rPr lang="it-IT" dirty="0" err="1"/>
              <a:t>pairs</a:t>
            </a:r>
            <a:r>
              <a:rPr lang="it-IT" dirty="0"/>
              <a:t> via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algorithms</a:t>
            </a:r>
            <a:r>
              <a:rPr lang="it-IT" dirty="0"/>
              <a:t>, </a:t>
            </a:r>
            <a:r>
              <a:rPr lang="it-IT" dirty="0" err="1"/>
              <a:t>thresholds</a:t>
            </a:r>
            <a:r>
              <a:rPr lang="it-IT" dirty="0"/>
              <a:t>, etc.</a:t>
            </a:r>
            <a:endParaRPr lang="it-IT" b="1" dirty="0"/>
          </a:p>
          <a:p>
            <a:pPr marL="800100" lvl="1" indent="-342900">
              <a:buFont typeface="+mj-lt"/>
              <a:buAutoNum type="arabicPeriod"/>
            </a:pPr>
            <a:r>
              <a:rPr lang="it-IT" b="1" dirty="0" err="1"/>
              <a:t>Classification</a:t>
            </a:r>
            <a:r>
              <a:rPr lang="it-IT" b="1" dirty="0"/>
              <a:t>: </a:t>
            </a:r>
            <a:r>
              <a:rPr lang="en-US" dirty="0"/>
              <a:t>classify record pairs into matches or non-matches</a:t>
            </a:r>
            <a:endParaRPr lang="it-IT" b="1" dirty="0"/>
          </a:p>
          <a:p>
            <a:pPr marL="800100" lvl="1" indent="-342900">
              <a:buFont typeface="+mj-lt"/>
              <a:buAutoNum type="arabicPeriod"/>
            </a:pPr>
            <a:r>
              <a:rPr lang="it-IT" b="1" dirty="0"/>
              <a:t>Evaluation: </a:t>
            </a:r>
            <a:r>
              <a:rPr lang="it-IT" dirty="0" err="1"/>
              <a:t>evaluate</a:t>
            </a:r>
            <a:r>
              <a:rPr lang="it-IT" dirty="0"/>
              <a:t> </a:t>
            </a:r>
            <a:r>
              <a:rPr lang="it-IT" dirty="0" err="1"/>
              <a:t>classification</a:t>
            </a:r>
            <a:r>
              <a:rPr lang="it-IT" dirty="0"/>
              <a:t> </a:t>
            </a:r>
            <a:r>
              <a:rPr lang="it-IT" dirty="0" err="1"/>
              <a:t>results</a:t>
            </a:r>
            <a:endParaRPr lang="it-IT" b="1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5492C25-08D9-4B1F-A247-EAD72CCE9B9A}"/>
              </a:ext>
            </a:extLst>
          </p:cNvPr>
          <p:cNvSpPr txBox="1"/>
          <p:nvPr/>
        </p:nvSpPr>
        <p:spPr>
          <a:xfrm>
            <a:off x="291721" y="6107312"/>
            <a:ext cx="11489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Documentation</a:t>
            </a:r>
            <a:r>
              <a:rPr lang="it-IT" sz="1400" dirty="0"/>
              <a:t> </a:t>
            </a:r>
            <a:r>
              <a:rPr lang="it-IT" sz="1400" dirty="0" err="1"/>
              <a:t>available</a:t>
            </a:r>
            <a:r>
              <a:rPr lang="it-IT" sz="1400" dirty="0"/>
              <a:t> </a:t>
            </a:r>
            <a:r>
              <a:rPr lang="it-IT" sz="1400" dirty="0" err="1"/>
              <a:t>at</a:t>
            </a:r>
            <a:r>
              <a:rPr lang="it-IT" sz="1400" dirty="0"/>
              <a:t> the following </a:t>
            </a:r>
            <a:r>
              <a:rPr lang="it-IT" sz="1400" dirty="0" err="1"/>
              <a:t>address</a:t>
            </a:r>
            <a:r>
              <a:rPr lang="it-IT" sz="1400" dirty="0"/>
              <a:t>: </a:t>
            </a:r>
            <a:r>
              <a:rPr lang="it-IT" sz="1400" dirty="0">
                <a:hlinkClick r:id="rId2"/>
              </a:rPr>
              <a:t>https://recordlinkage.readthedocs.io/en/latest/index.html</a:t>
            </a:r>
            <a:endParaRPr lang="it-IT" sz="1400" dirty="0"/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661730D2-5A5E-450A-B03E-1E96CF558B27}"/>
              </a:ext>
            </a:extLst>
          </p:cNvPr>
          <p:cNvSpPr/>
          <p:nvPr/>
        </p:nvSpPr>
        <p:spPr>
          <a:xfrm>
            <a:off x="8534400" y="1573970"/>
            <a:ext cx="2616680" cy="4400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Preprocessing</a:t>
            </a:r>
            <a:endParaRPr lang="it-IT" dirty="0"/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6EB3196C-545D-4B0C-82C8-A138D4D38FDF}"/>
              </a:ext>
            </a:extLst>
          </p:cNvPr>
          <p:cNvSpPr/>
          <p:nvPr/>
        </p:nvSpPr>
        <p:spPr>
          <a:xfrm>
            <a:off x="8534400" y="2435846"/>
            <a:ext cx="2616680" cy="463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Indexing</a:t>
            </a:r>
            <a:endParaRPr lang="it-IT" dirty="0"/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3DDF9455-6104-4A12-B6DA-367C01A2A03F}"/>
              </a:ext>
            </a:extLst>
          </p:cNvPr>
          <p:cNvSpPr/>
          <p:nvPr/>
        </p:nvSpPr>
        <p:spPr>
          <a:xfrm>
            <a:off x="8534400" y="3321083"/>
            <a:ext cx="2616680" cy="463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Comparison</a:t>
            </a:r>
            <a:endParaRPr lang="it-IT" dirty="0"/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85601192-CE25-42BE-9D14-1B92D3DC5581}"/>
              </a:ext>
            </a:extLst>
          </p:cNvPr>
          <p:cNvSpPr/>
          <p:nvPr/>
        </p:nvSpPr>
        <p:spPr>
          <a:xfrm>
            <a:off x="8534400" y="4224573"/>
            <a:ext cx="2616680" cy="463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Classification</a:t>
            </a:r>
            <a:endParaRPr lang="it-IT" dirty="0"/>
          </a:p>
        </p:txBody>
      </p:sp>
      <p:sp>
        <p:nvSpPr>
          <p:cNvPr id="21" name="Rettangolo con angoli arrotondati 20">
            <a:extLst>
              <a:ext uri="{FF2B5EF4-FFF2-40B4-BE49-F238E27FC236}">
                <a16:creationId xmlns:a16="http://schemas.microsoft.com/office/drawing/2014/main" id="{E5A5E00B-F216-42B8-AE1B-66147C6C1859}"/>
              </a:ext>
            </a:extLst>
          </p:cNvPr>
          <p:cNvSpPr/>
          <p:nvPr/>
        </p:nvSpPr>
        <p:spPr>
          <a:xfrm>
            <a:off x="8534400" y="5128063"/>
            <a:ext cx="2616680" cy="463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Evaluation</a:t>
            </a: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95754FA2-795F-4386-8423-EEB8961E9682}"/>
              </a:ext>
            </a:extLst>
          </p:cNvPr>
          <p:cNvCxnSpPr>
            <a:stCxn id="4" idx="2"/>
            <a:endCxn id="9" idx="0"/>
          </p:cNvCxnSpPr>
          <p:nvPr/>
        </p:nvCxnSpPr>
        <p:spPr>
          <a:xfrm>
            <a:off x="9842740" y="2014035"/>
            <a:ext cx="0" cy="421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139BC2D8-4872-452B-A627-E4DBF3E2546A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9842740" y="2899271"/>
            <a:ext cx="0" cy="421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19591587-6661-412C-852C-DF17998AE8CF}"/>
              </a:ext>
            </a:extLst>
          </p:cNvPr>
          <p:cNvCxnSpPr>
            <a:stCxn id="10" idx="2"/>
            <a:endCxn id="13" idx="0"/>
          </p:cNvCxnSpPr>
          <p:nvPr/>
        </p:nvCxnSpPr>
        <p:spPr>
          <a:xfrm>
            <a:off x="9842740" y="3784508"/>
            <a:ext cx="0" cy="440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09CBC746-B060-44F5-873E-958A147421D0}"/>
              </a:ext>
            </a:extLst>
          </p:cNvPr>
          <p:cNvCxnSpPr>
            <a:stCxn id="13" idx="2"/>
            <a:endCxn id="21" idx="0"/>
          </p:cNvCxnSpPr>
          <p:nvPr/>
        </p:nvCxnSpPr>
        <p:spPr>
          <a:xfrm>
            <a:off x="9842740" y="4687998"/>
            <a:ext cx="0" cy="440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639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BD382F-90DB-4907-B413-CED6A31C9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Record Linkage pipeline –</a:t>
            </a:r>
            <a:br>
              <a:rPr lang="it-IT" dirty="0"/>
            </a:br>
            <a:r>
              <a:rPr lang="it-IT" dirty="0" err="1"/>
              <a:t>Prepocessing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9206AEE-ADF9-4DCA-9C65-454F489D8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5970348" cy="4195481"/>
          </a:xfrm>
        </p:spPr>
        <p:txBody>
          <a:bodyPr/>
          <a:lstStyle/>
          <a:p>
            <a:r>
              <a:rPr lang="it-IT" dirty="0"/>
              <a:t>Optional </a:t>
            </a:r>
            <a:r>
              <a:rPr lang="it-IT" dirty="0" err="1"/>
              <a:t>phase</a:t>
            </a:r>
            <a:endParaRPr lang="it-IT" dirty="0"/>
          </a:p>
          <a:p>
            <a:pPr lvl="1"/>
            <a:r>
              <a:rPr lang="it-IT" dirty="0" err="1"/>
              <a:t>Required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dataset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clean</a:t>
            </a:r>
            <a:endParaRPr lang="it-IT" dirty="0"/>
          </a:p>
          <a:p>
            <a:r>
              <a:rPr lang="it-IT" b="1" dirty="0"/>
              <a:t>Input: </a:t>
            </a:r>
            <a:r>
              <a:rPr lang="it-IT" dirty="0"/>
              <a:t>«</a:t>
            </a:r>
            <a:r>
              <a:rPr lang="it-IT" dirty="0" err="1"/>
              <a:t>dirty</a:t>
            </a:r>
            <a:r>
              <a:rPr lang="it-IT" dirty="0"/>
              <a:t>» dataset(s)</a:t>
            </a:r>
          </a:p>
          <a:p>
            <a:r>
              <a:rPr lang="it-IT" b="1" dirty="0"/>
              <a:t>Output:  </a:t>
            </a:r>
            <a:r>
              <a:rPr lang="it-IT" dirty="0"/>
              <a:t>«</a:t>
            </a:r>
            <a:r>
              <a:rPr lang="it-IT" dirty="0" err="1"/>
              <a:t>cleaned</a:t>
            </a:r>
            <a:r>
              <a:rPr lang="it-IT" dirty="0"/>
              <a:t>-up» dataset(s)</a:t>
            </a:r>
          </a:p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did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perform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phase</a:t>
            </a:r>
            <a:r>
              <a:rPr lang="it-IT" dirty="0"/>
              <a:t> in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experiments</a:t>
            </a:r>
            <a:endParaRPr lang="it-IT" dirty="0"/>
          </a:p>
          <a:p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F2DD13A-F523-4E94-A4C7-14C52E12E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1768" y="1502026"/>
            <a:ext cx="2633700" cy="4072481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23DBA510-92ED-4D42-A6BF-A1599E2986DA}"/>
              </a:ext>
            </a:extLst>
          </p:cNvPr>
          <p:cNvSpPr/>
          <p:nvPr/>
        </p:nvSpPr>
        <p:spPr>
          <a:xfrm>
            <a:off x="8430883" y="1380226"/>
            <a:ext cx="2898475" cy="667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9954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92DF63-5CDD-4992-A145-1D30046A2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Record Linkage pipeline -   </a:t>
            </a:r>
            <a:r>
              <a:rPr lang="it-IT" dirty="0" err="1"/>
              <a:t>Indexing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209EC4D-FA5C-4BE1-B8B4-F259FE4C5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6597201" cy="4195481"/>
          </a:xfrm>
        </p:spPr>
        <p:txBody>
          <a:bodyPr/>
          <a:lstStyle/>
          <a:p>
            <a:r>
              <a:rPr lang="it-IT" dirty="0"/>
              <a:t>Create </a:t>
            </a:r>
            <a:r>
              <a:rPr lang="it-IT" dirty="0" err="1"/>
              <a:t>pairs</a:t>
            </a:r>
            <a:r>
              <a:rPr lang="it-IT" dirty="0"/>
              <a:t> (R1, R2)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R1 </a:t>
            </a:r>
            <a:r>
              <a:rPr lang="it-IT" dirty="0" err="1"/>
              <a:t>belongs</a:t>
            </a:r>
            <a:r>
              <a:rPr lang="it-IT" dirty="0"/>
              <a:t> to the first dataset</a:t>
            </a:r>
          </a:p>
          <a:p>
            <a:pPr lvl="1"/>
            <a:r>
              <a:rPr lang="it-IT" dirty="0"/>
              <a:t>R2 </a:t>
            </a:r>
            <a:r>
              <a:rPr lang="it-IT" dirty="0" err="1"/>
              <a:t>belongs</a:t>
            </a:r>
            <a:r>
              <a:rPr lang="it-IT" dirty="0"/>
              <a:t> to the second dataset</a:t>
            </a:r>
          </a:p>
          <a:p>
            <a:r>
              <a:rPr lang="it-IT" b="1" dirty="0"/>
              <a:t>Input: </a:t>
            </a:r>
            <a:r>
              <a:rPr lang="it-IT" dirty="0"/>
              <a:t>dataset(s)</a:t>
            </a:r>
          </a:p>
          <a:p>
            <a:r>
              <a:rPr lang="it-IT" b="1" dirty="0"/>
              <a:t>Output: </a:t>
            </a:r>
            <a:r>
              <a:rPr lang="it-IT" dirty="0"/>
              <a:t>«candidate links» (the </a:t>
            </a:r>
            <a:r>
              <a:rPr lang="it-IT" dirty="0" err="1"/>
              <a:t>search</a:t>
            </a:r>
            <a:r>
              <a:rPr lang="it-IT" dirty="0"/>
              <a:t> </a:t>
            </a:r>
            <a:r>
              <a:rPr lang="it-IT" dirty="0" err="1"/>
              <a:t>space</a:t>
            </a:r>
            <a:r>
              <a:rPr lang="it-IT" dirty="0"/>
              <a:t> for </a:t>
            </a:r>
            <a:r>
              <a:rPr lang="it-IT" dirty="0" err="1"/>
              <a:t>our</a:t>
            </a:r>
            <a:r>
              <a:rPr lang="it-IT" dirty="0"/>
              <a:t> models)</a:t>
            </a:r>
          </a:p>
          <a:p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methods</a:t>
            </a:r>
            <a:r>
              <a:rPr lang="it-IT" dirty="0"/>
              <a:t> for </a:t>
            </a:r>
            <a:r>
              <a:rPr lang="it-IT" dirty="0" err="1"/>
              <a:t>Indexing</a:t>
            </a:r>
            <a:r>
              <a:rPr lang="it-IT" dirty="0"/>
              <a:t>,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explained</a:t>
            </a:r>
            <a:r>
              <a:rPr lang="it-IT" dirty="0"/>
              <a:t> </a:t>
            </a:r>
            <a:r>
              <a:rPr lang="it-IT" dirty="0" err="1"/>
              <a:t>later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E6A77B2-27AE-4856-AA24-F595478E8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1768" y="1502026"/>
            <a:ext cx="2633700" cy="4072481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8E0DADF4-11BB-4E21-AF8E-6457A5321D54}"/>
              </a:ext>
            </a:extLst>
          </p:cNvPr>
          <p:cNvSpPr/>
          <p:nvPr/>
        </p:nvSpPr>
        <p:spPr>
          <a:xfrm>
            <a:off x="8419380" y="2277373"/>
            <a:ext cx="2898475" cy="667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4435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92DF63-5CDD-4992-A145-1D30046A2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Record Linkage pipeline -   </a:t>
            </a:r>
            <a:r>
              <a:rPr lang="it-IT" dirty="0" err="1"/>
              <a:t>Comparison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209EC4D-FA5C-4BE1-B8B4-F259FE4C5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6948009" cy="4195481"/>
          </a:xfrm>
        </p:spPr>
        <p:txBody>
          <a:bodyPr/>
          <a:lstStyle/>
          <a:p>
            <a:r>
              <a:rPr lang="it-IT" dirty="0" err="1"/>
              <a:t>Requires</a:t>
            </a:r>
            <a:r>
              <a:rPr lang="it-IT" dirty="0"/>
              <a:t>,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pair</a:t>
            </a:r>
            <a:r>
              <a:rPr lang="it-IT" dirty="0"/>
              <a:t> of </a:t>
            </a:r>
            <a:r>
              <a:rPr lang="it-IT" dirty="0" err="1"/>
              <a:t>attributes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A </a:t>
            </a:r>
            <a:r>
              <a:rPr lang="it-IT" b="1" dirty="0" err="1"/>
              <a:t>metric</a:t>
            </a:r>
            <a:endParaRPr lang="it-IT" b="1" dirty="0"/>
          </a:p>
          <a:p>
            <a:pPr lvl="1"/>
            <a:r>
              <a:rPr lang="it-IT" dirty="0"/>
              <a:t>A </a:t>
            </a:r>
            <a:r>
              <a:rPr lang="it-IT" b="1" dirty="0" err="1"/>
              <a:t>threshold</a:t>
            </a:r>
            <a:endParaRPr lang="it-IT" b="1" dirty="0"/>
          </a:p>
          <a:p>
            <a:r>
              <a:rPr lang="it-IT" dirty="0"/>
              <a:t>Return </a:t>
            </a:r>
            <a:r>
              <a:rPr lang="it-IT" u="sng" dirty="0" err="1"/>
              <a:t>measures</a:t>
            </a:r>
            <a:r>
              <a:rPr lang="it-IT" u="sng" dirty="0"/>
              <a:t> of </a:t>
            </a:r>
            <a:r>
              <a:rPr lang="it-IT" u="sng" dirty="0" err="1"/>
              <a:t>similarity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record    </a:t>
            </a:r>
            <a:r>
              <a:rPr lang="it-IT" dirty="0" err="1"/>
              <a:t>pair</a:t>
            </a:r>
            <a:r>
              <a:rPr lang="it-IT" dirty="0"/>
              <a:t> from the candidate links</a:t>
            </a:r>
            <a:endParaRPr lang="it-IT" u="sng" dirty="0"/>
          </a:p>
          <a:p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F3A60E9-AAA7-436C-AD3B-881CB1415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1768" y="1502026"/>
            <a:ext cx="2633700" cy="4072481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A500B026-4DAF-48F7-8008-F79D72D10DAA}"/>
              </a:ext>
            </a:extLst>
          </p:cNvPr>
          <p:cNvSpPr/>
          <p:nvPr/>
        </p:nvSpPr>
        <p:spPr>
          <a:xfrm>
            <a:off x="8419380" y="3145766"/>
            <a:ext cx="2898475" cy="667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18B1D7B-DCE3-4F25-BDC6-E097CC345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902" y="4348178"/>
            <a:ext cx="6596332" cy="190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240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92DF63-5CDD-4992-A145-1D30046A2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Record Linkage pipeline -   </a:t>
            </a:r>
            <a:r>
              <a:rPr lang="it-IT" dirty="0" err="1"/>
              <a:t>Classification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209EC4D-FA5C-4BE1-B8B4-F259FE4C5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6717971" cy="4195481"/>
          </a:xfrm>
        </p:spPr>
        <p:txBody>
          <a:bodyPr/>
          <a:lstStyle/>
          <a:p>
            <a:r>
              <a:rPr lang="it-IT" dirty="0" err="1"/>
              <a:t>Classify</a:t>
            </a:r>
            <a:r>
              <a:rPr lang="it-IT" dirty="0"/>
              <a:t> candidate links </a:t>
            </a:r>
            <a:r>
              <a:rPr lang="it-IT" dirty="0" err="1"/>
              <a:t>into</a:t>
            </a:r>
            <a:r>
              <a:rPr lang="it-IT" dirty="0"/>
              <a:t> </a:t>
            </a:r>
            <a:r>
              <a:rPr lang="it-IT" b="1" dirty="0"/>
              <a:t>matches</a:t>
            </a:r>
            <a:r>
              <a:rPr lang="it-IT" dirty="0"/>
              <a:t> or </a:t>
            </a:r>
            <a:r>
              <a:rPr lang="it-IT" b="1" dirty="0"/>
              <a:t>non-matches</a:t>
            </a:r>
            <a:r>
              <a:rPr lang="it-IT" dirty="0"/>
              <a:t>, </a:t>
            </a:r>
            <a:r>
              <a:rPr lang="it-IT" dirty="0" err="1"/>
              <a:t>according</a:t>
            </a:r>
            <a:r>
              <a:rPr lang="it-IT" dirty="0"/>
              <a:t> to the </a:t>
            </a:r>
            <a:r>
              <a:rPr lang="it-IT" dirty="0" err="1"/>
              <a:t>results</a:t>
            </a:r>
            <a:r>
              <a:rPr lang="it-IT" dirty="0"/>
              <a:t> of the </a:t>
            </a:r>
            <a:r>
              <a:rPr lang="it-IT" dirty="0" err="1"/>
              <a:t>Comparison</a:t>
            </a:r>
            <a:r>
              <a:rPr lang="it-IT" dirty="0"/>
              <a:t> </a:t>
            </a:r>
            <a:r>
              <a:rPr lang="it-IT" dirty="0" err="1"/>
              <a:t>phase</a:t>
            </a:r>
            <a:endParaRPr lang="it-IT" dirty="0"/>
          </a:p>
          <a:p>
            <a:pPr lvl="1"/>
            <a:r>
              <a:rPr lang="it-IT" dirty="0"/>
              <a:t>i.e. : </a:t>
            </a:r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records</a:t>
            </a:r>
            <a:r>
              <a:rPr lang="it-IT" dirty="0"/>
              <a:t> </a:t>
            </a:r>
            <a:r>
              <a:rPr lang="it-IT" dirty="0" err="1"/>
              <a:t>agree</a:t>
            </a:r>
            <a:r>
              <a:rPr lang="it-IT" dirty="0"/>
              <a:t> on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least</a:t>
            </a:r>
            <a:r>
              <a:rPr lang="it-IT" dirty="0"/>
              <a:t> 4 </a:t>
            </a:r>
            <a:r>
              <a:rPr lang="it-IT" dirty="0" err="1"/>
              <a:t>attributes</a:t>
            </a:r>
            <a:r>
              <a:rPr lang="it-IT" dirty="0"/>
              <a:t>, </a:t>
            </a:r>
            <a:r>
              <a:rPr lang="it-IT" dirty="0" err="1"/>
              <a:t>they</a:t>
            </a:r>
            <a:r>
              <a:rPr lang="it-IT" dirty="0"/>
              <a:t> are </a:t>
            </a:r>
            <a:r>
              <a:rPr lang="it-IT" dirty="0" err="1"/>
              <a:t>classified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b="1" dirty="0"/>
              <a:t>match </a:t>
            </a:r>
            <a:r>
              <a:rPr lang="it-IT" dirty="0"/>
              <a:t>(</a:t>
            </a:r>
            <a:r>
              <a:rPr lang="it-IT" dirty="0" err="1"/>
              <a:t>deterministic</a:t>
            </a:r>
            <a:r>
              <a:rPr lang="it-IT" dirty="0"/>
              <a:t> </a:t>
            </a:r>
            <a:r>
              <a:rPr lang="it-IT" dirty="0" err="1"/>
              <a:t>approach</a:t>
            </a:r>
            <a:r>
              <a:rPr lang="it-IT" dirty="0"/>
              <a:t>)</a:t>
            </a:r>
          </a:p>
          <a:p>
            <a:r>
              <a:rPr lang="it-IT" b="1" u="sng" dirty="0"/>
              <a:t>Machine learning can be </a:t>
            </a:r>
            <a:r>
              <a:rPr lang="it-IT" b="1" u="sng" dirty="0" err="1"/>
              <a:t>used</a:t>
            </a:r>
            <a:r>
              <a:rPr lang="it-IT" b="1" u="sng" dirty="0"/>
              <a:t>! </a:t>
            </a:r>
            <a:br>
              <a:rPr lang="it-IT" b="1" u="sng" dirty="0"/>
            </a:b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decided</a:t>
            </a:r>
            <a:r>
              <a:rPr lang="it-IT" dirty="0"/>
              <a:t> to use:</a:t>
            </a:r>
          </a:p>
          <a:p>
            <a:pPr lvl="1"/>
            <a:r>
              <a:rPr lang="it-IT" b="1" u="sng" dirty="0" err="1"/>
              <a:t>Naive</a:t>
            </a:r>
            <a:r>
              <a:rPr lang="it-IT" b="1" u="sng" dirty="0"/>
              <a:t> </a:t>
            </a:r>
            <a:r>
              <a:rPr lang="it-IT" b="1" u="sng" dirty="0" err="1"/>
              <a:t>Bayes</a:t>
            </a:r>
            <a:r>
              <a:rPr lang="it-IT" b="1" u="sng" dirty="0"/>
              <a:t> (SL)</a:t>
            </a:r>
          </a:p>
          <a:p>
            <a:pPr lvl="1"/>
            <a:r>
              <a:rPr lang="it-IT" b="1" u="sng" dirty="0" err="1"/>
              <a:t>Expectation-Conditional-Maximisation</a:t>
            </a:r>
            <a:r>
              <a:rPr lang="it-IT" b="1" u="sng" dirty="0"/>
              <a:t> (UL)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638FB24-D8CA-48E2-997F-213A49C4D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7518" y="1641493"/>
            <a:ext cx="2633700" cy="4072481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ECE28571-4F00-4CB6-BB3F-12A09052E07B}"/>
              </a:ext>
            </a:extLst>
          </p:cNvPr>
          <p:cNvSpPr/>
          <p:nvPr/>
        </p:nvSpPr>
        <p:spPr>
          <a:xfrm>
            <a:off x="8425130" y="4205384"/>
            <a:ext cx="2898475" cy="667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7121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92DF63-5CDD-4992-A145-1D30046A2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Record Linkage pipeline -   Evaluation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209EC4D-FA5C-4BE1-B8B4-F259FE4C5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5815073" cy="4195481"/>
          </a:xfrm>
        </p:spPr>
        <p:txBody>
          <a:bodyPr/>
          <a:lstStyle/>
          <a:p>
            <a:r>
              <a:rPr lang="it-IT" dirty="0" err="1"/>
              <a:t>Evaluate</a:t>
            </a:r>
            <a:r>
              <a:rPr lang="it-IT" dirty="0"/>
              <a:t> (and compare) the </a:t>
            </a:r>
            <a:r>
              <a:rPr lang="it-IT" dirty="0" err="1"/>
              <a:t>results</a:t>
            </a:r>
            <a:r>
              <a:rPr lang="it-IT" dirty="0"/>
              <a:t> of the </a:t>
            </a:r>
            <a:r>
              <a:rPr lang="it-IT" dirty="0" err="1"/>
              <a:t>classification</a:t>
            </a:r>
            <a:r>
              <a:rPr lang="it-IT" dirty="0"/>
              <a:t> </a:t>
            </a:r>
            <a:r>
              <a:rPr lang="it-IT" dirty="0" err="1"/>
              <a:t>phase</a:t>
            </a:r>
            <a:r>
              <a:rPr lang="it-IT" dirty="0"/>
              <a:t>:</a:t>
            </a:r>
          </a:p>
          <a:p>
            <a:pPr lvl="1"/>
            <a:r>
              <a:rPr lang="it-IT" b="1" dirty="0"/>
              <a:t>Precision</a:t>
            </a:r>
          </a:p>
          <a:p>
            <a:pPr lvl="1"/>
            <a:r>
              <a:rPr lang="it-IT" b="1" dirty="0"/>
              <a:t>Recall</a:t>
            </a:r>
          </a:p>
          <a:p>
            <a:pPr lvl="1"/>
            <a:r>
              <a:rPr lang="it-IT" b="1" dirty="0"/>
              <a:t>F-score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E55E794-0B06-406B-BDCE-233B7E29A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1768" y="1502026"/>
            <a:ext cx="2633700" cy="4072481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B00A2F02-EB56-4844-A289-136B31A688FB}"/>
              </a:ext>
            </a:extLst>
          </p:cNvPr>
          <p:cNvSpPr/>
          <p:nvPr/>
        </p:nvSpPr>
        <p:spPr>
          <a:xfrm>
            <a:off x="8419380" y="4963064"/>
            <a:ext cx="2898475" cy="667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7B96CD5-0B7B-486F-BDD1-EF71321AA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374" y="4396298"/>
            <a:ext cx="3873504" cy="193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1603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Bl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Ione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</TotalTime>
  <Words>1311</Words>
  <Application>Microsoft Office PowerPoint</Application>
  <PresentationFormat>Widescreen</PresentationFormat>
  <Paragraphs>161</Paragraphs>
  <Slides>30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34" baseType="lpstr">
      <vt:lpstr>Arial</vt:lpstr>
      <vt:lpstr>Century Gothic</vt:lpstr>
      <vt:lpstr>Wingdings 3</vt:lpstr>
      <vt:lpstr>Ione</vt:lpstr>
      <vt:lpstr>Machine Learning aided Record Linkage </vt:lpstr>
      <vt:lpstr>Outline</vt:lpstr>
      <vt:lpstr>Record Linkage</vt:lpstr>
      <vt:lpstr>Python Record Linkage Toolkit</vt:lpstr>
      <vt:lpstr>Record Linkage pipeline – Prepocessing</vt:lpstr>
      <vt:lpstr>Record Linkage pipeline -   Indexing</vt:lpstr>
      <vt:lpstr>Record Linkage pipeline -   Comparison</vt:lpstr>
      <vt:lpstr>Record Linkage pipeline -   Classification</vt:lpstr>
      <vt:lpstr>Record Linkage pipeline -   Evaluation</vt:lpstr>
      <vt:lpstr>Our project - Overview</vt:lpstr>
      <vt:lpstr>Our project – Experiment 1: Full Index vs Block Index </vt:lpstr>
      <vt:lpstr>Our project – Experiment 1: Datasets used</vt:lpstr>
      <vt:lpstr>Our project – Experiment 1: Dataset used (1)</vt:lpstr>
      <vt:lpstr>Our project – Experiment 1: Indexing</vt:lpstr>
      <vt:lpstr>Our project – Experiment 1: Comparison</vt:lpstr>
      <vt:lpstr>Our project – Experiment 1: Classification (Determinstic)</vt:lpstr>
      <vt:lpstr>Our project – Experiment 1: Classification (Naive Bayes)</vt:lpstr>
      <vt:lpstr>Presentazione standard di PowerPoint</vt:lpstr>
      <vt:lpstr>Our project – Experiment 1: Classification (ECM)</vt:lpstr>
      <vt:lpstr>Our project – Experiment 1: Block index</vt:lpstr>
      <vt:lpstr>Presentazione standard di PowerPoint</vt:lpstr>
      <vt:lpstr>Our project – Experiment 1: Block Index (Time Comparison)</vt:lpstr>
      <vt:lpstr>Our project – Experiment 1: Evaluation and Final Remarks</vt:lpstr>
      <vt:lpstr>Presentazione standard di PowerPoint</vt:lpstr>
      <vt:lpstr>Our project – Experiment 2: Training and Testing our models</vt:lpstr>
      <vt:lpstr>Our project – Experiment 2: Dataset</vt:lpstr>
      <vt:lpstr>Our project – Experiment 2: Training and Testing</vt:lpstr>
      <vt:lpstr>Our project – Experiment 2: Obtaining the model (Naive Bayes) </vt:lpstr>
      <vt:lpstr>Our project – Experiment 2: Obtaining the model (ECM) </vt:lpstr>
      <vt:lpstr>Our project – Experiment 2: Evaluation and Final Remarks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aided Record Linkage </dc:title>
  <dc:creator>Francesco Porto</dc:creator>
  <cp:lastModifiedBy>Francesco Porto</cp:lastModifiedBy>
  <cp:revision>55</cp:revision>
  <dcterms:created xsi:type="dcterms:W3CDTF">2020-02-14T09:48:00Z</dcterms:created>
  <dcterms:modified xsi:type="dcterms:W3CDTF">2020-02-16T15:11:17Z</dcterms:modified>
</cp:coreProperties>
</file>