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oboto" panose="020B0604020202020204"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 Welcome the Team 6 presentation for ADS502. Predicting the likelihood of H1N1 Vaccination Using Data Mining Methods. In this study we’ll be analyzing behavioral and demographic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99a71307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99a71307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Luke</a:t>
            </a:r>
            <a:endParaRPr/>
          </a:p>
          <a:p>
            <a:pPr marL="0" lvl="0" indent="0" algn="l" rtl="0">
              <a:spcBef>
                <a:spcPts val="0"/>
              </a:spcBef>
              <a:spcAft>
                <a:spcPts val="0"/>
              </a:spcAft>
              <a:buNone/>
            </a:pPr>
            <a:r>
              <a:rPr lang="en"/>
              <a:t>-The Top 60% of the variables were used</a:t>
            </a:r>
            <a:endParaRPr/>
          </a:p>
          <a:p>
            <a:pPr marL="0" lvl="0" indent="0" algn="l" rtl="0">
              <a:spcBef>
                <a:spcPts val="0"/>
              </a:spcBef>
              <a:spcAft>
                <a:spcPts val="0"/>
              </a:spcAft>
              <a:buNone/>
            </a:pPr>
            <a:r>
              <a:rPr lang="en"/>
              <a:t>-everything to the left of sex variable</a:t>
            </a:r>
            <a:endParaRPr/>
          </a:p>
          <a:p>
            <a:pPr marL="0" lvl="0" indent="0" algn="l" rtl="0">
              <a:spcBef>
                <a:spcPts val="0"/>
              </a:spcBef>
              <a:spcAft>
                <a:spcPts val="0"/>
              </a:spcAft>
              <a:buNone/>
            </a:pPr>
            <a:r>
              <a:rPr lang="en"/>
              <a:t>-In Using the variables from Mean Decrease Gini the out of bag error was 8.59%. </a:t>
            </a:r>
            <a:endParaRPr/>
          </a:p>
          <a:p>
            <a:pPr marL="0" lvl="0" indent="0" algn="l" rtl="0">
              <a:spcBef>
                <a:spcPts val="0"/>
              </a:spcBef>
              <a:spcAft>
                <a:spcPts val="0"/>
              </a:spcAft>
              <a:buNone/>
            </a:pPr>
            <a:r>
              <a:rPr lang="en"/>
              <a:t>-Even though we used 60% of the variables the mean gini model had better specificity than the base model </a:t>
            </a:r>
            <a:endParaRPr/>
          </a:p>
          <a:p>
            <a:pPr marL="0" lvl="0" indent="0" algn="l" rtl="0">
              <a:spcBef>
                <a:spcPts val="0"/>
              </a:spcBef>
              <a:spcAft>
                <a:spcPts val="0"/>
              </a:spcAft>
              <a:buNone/>
            </a:pPr>
            <a:r>
              <a:rPr lang="en"/>
              <a:t>-(58.28% vs 56.02%) specificity is the ability to classify a record positively.indicating having more variables  isnt always better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Luke</a:t>
            </a:r>
            <a:endParaRPr/>
          </a:p>
          <a:p>
            <a:pPr marL="0" lvl="0" indent="0" algn="l" rtl="0">
              <a:spcBef>
                <a:spcPts val="0"/>
              </a:spcBef>
              <a:spcAft>
                <a:spcPts val="0"/>
              </a:spcAft>
              <a:buNone/>
            </a:pPr>
            <a:endParaRPr/>
          </a:p>
          <a:p>
            <a:pPr marL="0" lvl="0" indent="0" algn="l" rtl="0">
              <a:spcBef>
                <a:spcPts val="0"/>
              </a:spcBef>
              <a:spcAft>
                <a:spcPts val="0"/>
              </a:spcAft>
              <a:buNone/>
            </a:pPr>
            <a:r>
              <a:rPr lang="en"/>
              <a:t>In Conclusion</a:t>
            </a:r>
            <a:endParaRPr/>
          </a:p>
          <a:p>
            <a:pPr marL="0" lvl="0" indent="0" algn="l" rtl="0">
              <a:lnSpc>
                <a:spcPct val="115000"/>
              </a:lnSpc>
              <a:spcBef>
                <a:spcPts val="1200"/>
              </a:spcBef>
              <a:spcAft>
                <a:spcPts val="0"/>
              </a:spcAft>
              <a:buClr>
                <a:schemeClr val="dk1"/>
              </a:buClr>
              <a:buSzPts val="1100"/>
              <a:buFont typeface="Arial"/>
              <a:buNone/>
            </a:pPr>
            <a:r>
              <a:rPr lang="en" sz="1400">
                <a:solidFill>
                  <a:schemeClr val="dk1"/>
                </a:solidFill>
                <a:latin typeface="Roboto"/>
                <a:ea typeface="Roboto"/>
                <a:cs typeface="Roboto"/>
                <a:sym typeface="Roboto"/>
              </a:rPr>
              <a:t>This study concluded that the Naïve Bayes method was the most precise model to predict the likelihood of vaccination using behavioral and demographic data.  Based on the Sensitivity or the being able to measure how often a test correctly generates a positive result which in this case is individuals likely to get the h1n1 vaccine</a:t>
            </a:r>
            <a:endParaRPr sz="1400">
              <a:solidFill>
                <a:schemeClr val="dk1"/>
              </a:solidFill>
              <a:latin typeface="Roboto"/>
              <a:ea typeface="Roboto"/>
              <a:cs typeface="Roboto"/>
              <a:sym typeface="Roboto"/>
            </a:endParaRPr>
          </a:p>
          <a:p>
            <a:pPr marL="0" lvl="0" indent="0" algn="l" rtl="0">
              <a:lnSpc>
                <a:spcPct val="115000"/>
              </a:lnSpc>
              <a:spcBef>
                <a:spcPts val="1200"/>
              </a:spcBef>
              <a:spcAft>
                <a:spcPts val="0"/>
              </a:spcAft>
              <a:buNone/>
            </a:pPr>
            <a:r>
              <a:rPr lang="en" sz="1400">
                <a:solidFill>
                  <a:schemeClr val="dk1"/>
                </a:solidFill>
                <a:latin typeface="Roboto"/>
                <a:ea typeface="Roboto"/>
                <a:cs typeface="Roboto"/>
                <a:sym typeface="Roboto"/>
              </a:rPr>
              <a:t>Further evaluation for use in public health communication efforts are needed as we continue living in this ever-evolving world with frequent viral plagues.</a:t>
            </a:r>
            <a:endParaRPr sz="1400">
              <a:solidFill>
                <a:schemeClr val="dk1"/>
              </a:solidFill>
              <a:latin typeface="Roboto"/>
              <a:ea typeface="Roboto"/>
              <a:cs typeface="Roboto"/>
              <a:sym typeface="Roboto"/>
            </a:endParaRPr>
          </a:p>
          <a:p>
            <a:pPr marL="0" lvl="0" indent="0" algn="l" rtl="0">
              <a:lnSpc>
                <a:spcPct val="115000"/>
              </a:lnSpc>
              <a:spcBef>
                <a:spcPts val="1200"/>
              </a:spcBef>
              <a:spcAft>
                <a:spcPts val="0"/>
              </a:spcAft>
              <a:buNone/>
            </a:pPr>
            <a:endParaRPr sz="1400">
              <a:solidFill>
                <a:schemeClr val="dk1"/>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400">
                <a:solidFill>
                  <a:schemeClr val="dk1"/>
                </a:solidFill>
                <a:latin typeface="Roboto"/>
                <a:ea typeface="Roboto"/>
                <a:cs typeface="Roboto"/>
                <a:sym typeface="Roboto"/>
              </a:rPr>
              <a:t>Thank You</a:t>
            </a:r>
            <a:endParaRPr sz="1400">
              <a:solidFill>
                <a:schemeClr val="dk1"/>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Roberto - we chose 3 different data mining methods including Logistic Regression, Naive Bayesian, and RandomForest to determine the best model to predict the likelihood of vaccination. We determined that sensitivity would be our measure of success since True Positives (or accurately identifying those that would be vaccinated) is the objective.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867e418fb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867e418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model we chose was the Logistic Regression since our target variable was binary. Thanks to the Cleaning and Wrangling completed and described earlier, all missing values were removed and we tested for multicollinearity using Spearman’s Correlation since our predictors were binary and ordinal variables and the Spearman Correlation measures association between features rather than distance.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99a71307c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99a71307c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see the features, coefficients, and statistical significance of the features for each Logistic Regression iteration. </a:t>
            </a:r>
            <a:endParaRPr/>
          </a:p>
          <a:p>
            <a:pPr marL="0" lvl="0" indent="0" algn="l" rtl="0">
              <a:spcBef>
                <a:spcPts val="0"/>
              </a:spcBef>
              <a:spcAft>
                <a:spcPts val="0"/>
              </a:spcAft>
              <a:buNone/>
            </a:pPr>
            <a:endParaRPr/>
          </a:p>
          <a:p>
            <a:pPr marL="0" lvl="0" indent="0" algn="l" rtl="0">
              <a:spcBef>
                <a:spcPts val="0"/>
              </a:spcBef>
              <a:spcAft>
                <a:spcPts val="0"/>
              </a:spcAft>
              <a:buNone/>
            </a:pPr>
            <a:r>
              <a:rPr lang="en"/>
              <a:t>The Yellow highlighted features represent the top 5 features that influence the likelihood of vaccination., we notice they are consistent in both iterations.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867e418fb_0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867e418f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867e418fb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867e418f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Luke</a:t>
            </a:r>
            <a:endParaRPr/>
          </a:p>
          <a:p>
            <a:pPr marL="0" lvl="0" indent="0" algn="l" rtl="0">
              <a:spcBef>
                <a:spcPts val="0"/>
              </a:spcBef>
              <a:spcAft>
                <a:spcPts val="0"/>
              </a:spcAft>
              <a:buNone/>
            </a:pPr>
            <a:r>
              <a:rPr lang="en"/>
              <a:t>Hello My Name is luke Awino I will be introducing the Random Forest model</a:t>
            </a:r>
            <a:endParaRPr/>
          </a:p>
          <a:p>
            <a:pPr marL="0" lvl="0" indent="0" algn="l" rtl="0">
              <a:spcBef>
                <a:spcPts val="0"/>
              </a:spcBef>
              <a:spcAft>
                <a:spcPts val="0"/>
              </a:spcAft>
              <a:buNone/>
            </a:pPr>
            <a:r>
              <a:rPr lang="en"/>
              <a:t>-The model has 100 trees. </a:t>
            </a:r>
            <a:endParaRPr/>
          </a:p>
          <a:p>
            <a:pPr marL="0" lvl="0" indent="0" algn="l" rtl="0">
              <a:spcBef>
                <a:spcPts val="0"/>
              </a:spcBef>
              <a:spcAft>
                <a:spcPts val="0"/>
              </a:spcAft>
              <a:buNone/>
            </a:pPr>
            <a:r>
              <a:rPr lang="en"/>
              <a:t>- Mtry indicates that the  model ran 5 variables each time </a:t>
            </a:r>
            <a:endParaRPr/>
          </a:p>
          <a:p>
            <a:pPr marL="0" lvl="0" indent="0" algn="l" rtl="0">
              <a:spcBef>
                <a:spcPts val="0"/>
              </a:spcBef>
              <a:spcAft>
                <a:spcPts val="0"/>
              </a:spcAft>
              <a:buNone/>
            </a:pPr>
            <a:r>
              <a:rPr lang="en"/>
              <a:t>-Random Forests generates an  out of bag error rate, </a:t>
            </a:r>
            <a:endParaRPr/>
          </a:p>
          <a:p>
            <a:pPr marL="0" lvl="0" indent="0" algn="l" rtl="0">
              <a:spcBef>
                <a:spcPts val="0"/>
              </a:spcBef>
              <a:spcAft>
                <a:spcPts val="0"/>
              </a:spcAft>
              <a:buNone/>
            </a:pPr>
            <a:r>
              <a:rPr lang="en"/>
              <a:t>-These predictions are based on how many times a prediction was misclassified</a:t>
            </a:r>
            <a:endParaRPr/>
          </a:p>
          <a:p>
            <a:pPr marL="0" lvl="0" indent="0" algn="l" rtl="0">
              <a:spcBef>
                <a:spcPts val="0"/>
              </a:spcBef>
              <a:spcAft>
                <a:spcPts val="0"/>
              </a:spcAft>
              <a:buNone/>
            </a:pPr>
            <a:r>
              <a:rPr lang="en"/>
              <a:t>-Random Forest Out of bag  Error Rate was 6.53%</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99a71307c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99a71307c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Luke</a:t>
            </a:r>
            <a:endParaRPr/>
          </a:p>
          <a:p>
            <a:pPr marL="0" lvl="0" indent="0" algn="l" rtl="0">
              <a:spcBef>
                <a:spcPts val="0"/>
              </a:spcBef>
              <a:spcAft>
                <a:spcPts val="0"/>
              </a:spcAft>
              <a:buNone/>
            </a:pPr>
            <a:r>
              <a:rPr lang="en"/>
              <a:t>-Single decision  trees are easily interpretable</a:t>
            </a:r>
            <a:endParaRPr/>
          </a:p>
          <a:p>
            <a:pPr marL="0" lvl="0" indent="0" algn="l" rtl="0">
              <a:spcBef>
                <a:spcPts val="0"/>
              </a:spcBef>
              <a:spcAft>
                <a:spcPts val="0"/>
              </a:spcAft>
              <a:buNone/>
            </a:pPr>
            <a:r>
              <a:rPr lang="en"/>
              <a:t>-Random Forests lose this feature , They use Variable importance measures to show important features</a:t>
            </a:r>
            <a:endParaRPr/>
          </a:p>
          <a:p>
            <a:pPr marL="0" lvl="0" indent="0" algn="l" rtl="0">
              <a:spcBef>
                <a:spcPts val="0"/>
              </a:spcBef>
              <a:spcAft>
                <a:spcPts val="0"/>
              </a:spcAft>
              <a:buNone/>
            </a:pPr>
            <a:r>
              <a:rPr lang="en"/>
              <a:t>-We used the Mean decrease in Gini measure to pick variables</a:t>
            </a:r>
            <a:endParaRPr/>
          </a:p>
          <a:p>
            <a:pPr marL="0" lvl="0" indent="0" algn="l" rtl="0">
              <a:spcBef>
                <a:spcPts val="0"/>
              </a:spcBef>
              <a:spcAft>
                <a:spcPts val="0"/>
              </a:spcAft>
              <a:buNone/>
            </a:pPr>
            <a:r>
              <a:rPr lang="en"/>
              <a:t>- The mean decrease gini measures the average of a total decrease in node impurity.</a:t>
            </a:r>
            <a:endParaRPr/>
          </a:p>
          <a:p>
            <a:pPr marL="0" lvl="0" indent="0" algn="l" rtl="0">
              <a:spcBef>
                <a:spcPts val="0"/>
              </a:spcBef>
              <a:spcAft>
                <a:spcPts val="0"/>
              </a:spcAft>
              <a:buNone/>
            </a:pPr>
            <a:r>
              <a:rPr lang="en"/>
              <a:t>-A higher Mean gini indicates Higher Variable importance</a:t>
            </a:r>
            <a:endParaRPr/>
          </a:p>
          <a:p>
            <a:pPr marL="0" lvl="0" indent="0" algn="l" rtl="0">
              <a:spcBef>
                <a:spcPts val="0"/>
              </a:spcBef>
              <a:spcAft>
                <a:spcPts val="0"/>
              </a:spcAft>
              <a:buNone/>
            </a:pPr>
            <a:r>
              <a:rPr lang="en"/>
              <a:t>--Interesting observations this variables were weighted more heavily in predicting if a person would get h1n1 vaccine</a:t>
            </a:r>
            <a:endParaRPr/>
          </a:p>
          <a:p>
            <a:pPr marL="0" lvl="0" indent="0" algn="l" rtl="0">
              <a:spcBef>
                <a:spcPts val="0"/>
              </a:spcBef>
              <a:spcAft>
                <a:spcPts val="0"/>
              </a:spcAft>
              <a:buNone/>
            </a:pPr>
            <a:r>
              <a:rPr lang="en"/>
              <a:t>Doctor recommended</a:t>
            </a:r>
            <a:endParaRPr/>
          </a:p>
          <a:p>
            <a:pPr marL="0" lvl="0" indent="0" algn="l" rtl="0">
              <a:spcBef>
                <a:spcPts val="0"/>
              </a:spcBef>
              <a:spcAft>
                <a:spcPts val="0"/>
              </a:spcAft>
              <a:buNone/>
            </a:pPr>
            <a:r>
              <a:rPr lang="en"/>
              <a:t>In their opinion they were at risk</a:t>
            </a:r>
            <a:endParaRPr/>
          </a:p>
          <a:p>
            <a:pPr marL="0" lvl="0" indent="0" algn="l" rtl="0">
              <a:spcBef>
                <a:spcPts val="0"/>
              </a:spcBef>
              <a:spcAft>
                <a:spcPts val="0"/>
              </a:spcAft>
              <a:buNone/>
            </a:pPr>
            <a:r>
              <a:rPr lang="en"/>
              <a:t>In their opinion the vaccine was effective</a:t>
            </a:r>
            <a:endParaRPr/>
          </a:p>
          <a:p>
            <a:pPr marL="0" lvl="0" indent="0" algn="l" rtl="0">
              <a:spcBef>
                <a:spcPts val="0"/>
              </a:spcBef>
              <a:spcAft>
                <a:spcPts val="0"/>
              </a:spcAft>
              <a:buNone/>
            </a:pPr>
            <a:r>
              <a:rPr lang="en"/>
              <a:t>And also age was an important factor in predicting</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00" b="1"/>
              <a:t>Predicting the Likelihood of H1N1 Vaccination </a:t>
            </a:r>
            <a:endParaRPr sz="2100" b="1"/>
          </a:p>
          <a:p>
            <a:pPr marL="0" lvl="0" indent="0" algn="l" rtl="0">
              <a:spcBef>
                <a:spcPts val="0"/>
              </a:spcBef>
              <a:spcAft>
                <a:spcPts val="0"/>
              </a:spcAft>
              <a:buNone/>
            </a:pPr>
            <a:r>
              <a:rPr lang="en" sz="2100" b="1"/>
              <a:t>Using Data Mining Methods:</a:t>
            </a:r>
            <a:endParaRPr sz="2100" b="1"/>
          </a:p>
          <a:p>
            <a:pPr marL="0" lvl="0" indent="0" algn="l" rtl="0">
              <a:spcBef>
                <a:spcPts val="0"/>
              </a:spcBef>
              <a:spcAft>
                <a:spcPts val="0"/>
              </a:spcAft>
              <a:buNone/>
            </a:pPr>
            <a:endParaRPr sz="2100"/>
          </a:p>
          <a:p>
            <a:pPr marL="0" lvl="0" indent="0" algn="l" rtl="0">
              <a:spcBef>
                <a:spcPts val="0"/>
              </a:spcBef>
              <a:spcAft>
                <a:spcPts val="0"/>
              </a:spcAft>
              <a:buNone/>
            </a:pPr>
            <a:r>
              <a:rPr lang="en" sz="2100" i="1"/>
              <a:t>Analyzing Behavioral and Demographic Data</a:t>
            </a:r>
            <a:endParaRPr i="1"/>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u="sng">
              <a:solidFill>
                <a:srgbClr val="616161"/>
              </a:solidFill>
              <a:latin typeface="Lato"/>
              <a:ea typeface="Lato"/>
              <a:cs typeface="Lato"/>
              <a:sym typeface="Lato"/>
            </a:endParaRPr>
          </a:p>
          <a:p>
            <a:pPr marL="0" lvl="0" indent="0" algn="l" rtl="0">
              <a:spcBef>
                <a:spcPts val="0"/>
              </a:spcBef>
              <a:spcAft>
                <a:spcPts val="0"/>
              </a:spcAft>
              <a:buNone/>
            </a:pPr>
            <a:r>
              <a:rPr lang="en" sz="1800" b="1" u="sng">
                <a:latin typeface="Lato"/>
                <a:ea typeface="Lato"/>
                <a:cs typeface="Lato"/>
                <a:sym typeface="Lato"/>
              </a:rPr>
              <a:t>ADS502 Final Project Team 6</a:t>
            </a:r>
            <a:endParaRPr sz="1800" b="1" u="sng">
              <a:latin typeface="Lato"/>
              <a:ea typeface="Lato"/>
              <a:cs typeface="Lato"/>
              <a:sym typeface="Lato"/>
            </a:endParaRPr>
          </a:p>
          <a:p>
            <a:pPr marL="0" lvl="0" indent="0" algn="l" rtl="0">
              <a:spcBef>
                <a:spcPts val="0"/>
              </a:spcBef>
              <a:spcAft>
                <a:spcPts val="0"/>
              </a:spcAft>
              <a:buNone/>
            </a:pPr>
            <a:r>
              <a:rPr lang="en" sz="1800">
                <a:latin typeface="Lato"/>
                <a:ea typeface="Lato"/>
                <a:cs typeface="Lato"/>
                <a:sym typeface="Lato"/>
              </a:rPr>
              <a:t>Luke Awino- Team Member</a:t>
            </a:r>
            <a:endParaRPr sz="1800">
              <a:latin typeface="Lato"/>
              <a:ea typeface="Lato"/>
              <a:cs typeface="Lato"/>
              <a:sym typeface="Lato"/>
            </a:endParaRPr>
          </a:p>
          <a:p>
            <a:pPr marL="0" lvl="0" indent="0" algn="l" rtl="0">
              <a:spcBef>
                <a:spcPts val="0"/>
              </a:spcBef>
              <a:spcAft>
                <a:spcPts val="0"/>
              </a:spcAft>
              <a:buNone/>
            </a:pPr>
            <a:r>
              <a:rPr lang="en" sz="1800">
                <a:latin typeface="Lato"/>
                <a:ea typeface="Lato"/>
                <a:cs typeface="Lato"/>
                <a:sym typeface="Lato"/>
              </a:rPr>
              <a:t>Kevin Stewart - Team Member</a:t>
            </a:r>
            <a:endParaRPr sz="1800">
              <a:latin typeface="Lato"/>
              <a:ea typeface="Lato"/>
              <a:cs typeface="Lato"/>
              <a:sym typeface="Lato"/>
            </a:endParaRPr>
          </a:p>
          <a:p>
            <a:pPr marL="0" lvl="0" indent="0" algn="l" rtl="0">
              <a:spcBef>
                <a:spcPts val="0"/>
              </a:spcBef>
              <a:spcAft>
                <a:spcPts val="0"/>
              </a:spcAft>
              <a:buNone/>
            </a:pPr>
            <a:r>
              <a:rPr lang="en" sz="1800">
                <a:latin typeface="Lato"/>
                <a:ea typeface="Lato"/>
                <a:cs typeface="Lato"/>
                <a:sym typeface="Lato"/>
              </a:rPr>
              <a:t>Roberto Cancel - Team Representative</a:t>
            </a:r>
            <a:endParaRPr/>
          </a:p>
        </p:txBody>
      </p:sp>
      <p:pic>
        <p:nvPicPr>
          <p:cNvPr id="87" name="Google Shape;87;p13"/>
          <p:cNvPicPr preferRelativeResize="0"/>
          <p:nvPr/>
        </p:nvPicPr>
        <p:blipFill>
          <a:blip r:embed="rId3">
            <a:alphaModFix/>
          </a:blip>
          <a:stretch>
            <a:fillRect/>
          </a:stretch>
        </p:blipFill>
        <p:spPr>
          <a:xfrm>
            <a:off x="6760925" y="3250713"/>
            <a:ext cx="1961934" cy="1689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169" name="Google Shape;169;p2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70" name="Google Shape;170;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171" name="Google Shape;171;p22"/>
          <p:cNvPicPr preferRelativeResize="0"/>
          <p:nvPr/>
        </p:nvPicPr>
        <p:blipFill>
          <a:blip r:embed="rId3">
            <a:alphaModFix/>
          </a:blip>
          <a:stretch>
            <a:fillRect/>
          </a:stretch>
        </p:blipFill>
        <p:spPr>
          <a:xfrm>
            <a:off x="265500" y="0"/>
            <a:ext cx="8661402" cy="5143501"/>
          </a:xfrm>
          <a:prstGeom prst="rect">
            <a:avLst/>
          </a:prstGeom>
          <a:noFill/>
          <a:ln>
            <a:noFill/>
          </a:ln>
        </p:spPr>
      </p:pic>
      <p:cxnSp>
        <p:nvCxnSpPr>
          <p:cNvPr id="172" name="Google Shape;172;p22"/>
          <p:cNvCxnSpPr>
            <a:stCxn id="173" idx="1"/>
          </p:cNvCxnSpPr>
          <p:nvPr/>
        </p:nvCxnSpPr>
        <p:spPr>
          <a:xfrm rot="10800000">
            <a:off x="1550175" y="920525"/>
            <a:ext cx="3699300" cy="1925100"/>
          </a:xfrm>
          <a:prstGeom prst="straightConnector1">
            <a:avLst/>
          </a:prstGeom>
          <a:noFill/>
          <a:ln w="9525" cap="flat" cmpd="sng">
            <a:solidFill>
              <a:schemeClr val="dk2"/>
            </a:solidFill>
            <a:prstDash val="solid"/>
            <a:round/>
            <a:headEnd type="none" w="med" len="med"/>
            <a:tailEnd type="triangle" w="med" len="med"/>
          </a:ln>
        </p:spPr>
      </p:cxnSp>
      <p:sp>
        <p:nvSpPr>
          <p:cNvPr id="173" name="Google Shape;173;p22"/>
          <p:cNvSpPr txBox="1"/>
          <p:nvPr/>
        </p:nvSpPr>
        <p:spPr>
          <a:xfrm>
            <a:off x="5249475" y="2645525"/>
            <a:ext cx="54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60%</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138125" y="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a:t>Recommendation</a:t>
            </a:r>
            <a:endParaRPr sz="3800"/>
          </a:p>
        </p:txBody>
      </p:sp>
      <p:sp>
        <p:nvSpPr>
          <p:cNvPr id="179" name="Google Shape;179;p23"/>
          <p:cNvSpPr txBox="1"/>
          <p:nvPr/>
        </p:nvSpPr>
        <p:spPr>
          <a:xfrm>
            <a:off x="474425" y="2040825"/>
            <a:ext cx="3652500" cy="269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latin typeface="Roboto"/>
                <a:ea typeface="Roboto"/>
                <a:cs typeface="Roboto"/>
                <a:sym typeface="Roboto"/>
              </a:rPr>
              <a:t>This study concluded that the Naïve Bayes method was the most precise model to predict the likelihood of vaccination using behavioral and demographic data. </a:t>
            </a:r>
            <a:endParaRPr>
              <a:latin typeface="Roboto"/>
              <a:ea typeface="Roboto"/>
              <a:cs typeface="Roboto"/>
              <a:sym typeface="Roboto"/>
            </a:endParaRPr>
          </a:p>
          <a:p>
            <a:pPr marL="0" lvl="0" indent="0" algn="l" rtl="0">
              <a:lnSpc>
                <a:spcPct val="115000"/>
              </a:lnSpc>
              <a:spcBef>
                <a:spcPts val="1200"/>
              </a:spcBef>
              <a:spcAft>
                <a:spcPts val="0"/>
              </a:spcAft>
              <a:buNone/>
            </a:pPr>
            <a:r>
              <a:rPr lang="en">
                <a:latin typeface="Roboto"/>
                <a:ea typeface="Roboto"/>
                <a:cs typeface="Roboto"/>
                <a:sym typeface="Roboto"/>
              </a:rPr>
              <a:t>Further evaluation for use in public health communication efforts are needed as we continue living in this ever-evolving world with frequent viral plagues.</a:t>
            </a:r>
            <a:endParaRPr>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p:txBody>
      </p:sp>
      <p:pic>
        <p:nvPicPr>
          <p:cNvPr id="180" name="Google Shape;180;p23"/>
          <p:cNvPicPr preferRelativeResize="0"/>
          <p:nvPr/>
        </p:nvPicPr>
        <p:blipFill>
          <a:blip r:embed="rId3">
            <a:alphaModFix/>
          </a:blip>
          <a:stretch>
            <a:fillRect/>
          </a:stretch>
        </p:blipFill>
        <p:spPr>
          <a:xfrm>
            <a:off x="5149050" y="1564500"/>
            <a:ext cx="3619500" cy="1333500"/>
          </a:xfrm>
          <a:prstGeom prst="rect">
            <a:avLst/>
          </a:prstGeom>
          <a:noFill/>
          <a:ln>
            <a:noFill/>
          </a:ln>
        </p:spPr>
      </p:pic>
      <p:sp>
        <p:nvSpPr>
          <p:cNvPr id="181" name="Google Shape;181;p23"/>
          <p:cNvSpPr/>
          <p:nvPr/>
        </p:nvSpPr>
        <p:spPr>
          <a:xfrm>
            <a:off x="5158550" y="2507750"/>
            <a:ext cx="3610000" cy="180725"/>
          </a:xfrm>
          <a:prstGeom prst="flowChartProcess">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Vaccination Efforts</a:t>
            </a:r>
            <a:r>
              <a:rPr lang="en">
                <a:solidFill>
                  <a:schemeClr val="lt1"/>
                </a:solidFill>
              </a:rPr>
              <a:t>	</a:t>
            </a:r>
            <a:endParaRPr>
              <a:solidFill>
                <a:schemeClr val="lt1"/>
              </a:solidFill>
            </a:endParaRPr>
          </a:p>
        </p:txBody>
      </p:sp>
      <p:sp>
        <p:nvSpPr>
          <p:cNvPr id="97" name="Google Shape;97;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Vaccination efforts, specifically for H1N1 and COVID19 have been hampered by public health communication (and miscommunication), public mistrust, and behavioral / demographic differences.</a:t>
            </a:r>
            <a:endParaRPr sz="15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rPr>
              <a:t>Behavior &amp; Demographics</a:t>
            </a:r>
            <a:r>
              <a:rPr lang="en">
                <a:solidFill>
                  <a:schemeClr val="lt1"/>
                </a:solidFill>
              </a:rPr>
              <a:t>	</a:t>
            </a:r>
            <a:endParaRPr>
              <a:solidFill>
                <a:schemeClr val="lt1"/>
              </a:solidFill>
            </a:endParaRPr>
          </a:p>
        </p:txBody>
      </p:sp>
      <p:sp>
        <p:nvSpPr>
          <p:cNvPr id="102" name="Google Shape;102;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Contraction Avoidance</a:t>
            </a:r>
            <a:endParaRPr sz="1500"/>
          </a:p>
          <a:p>
            <a:pPr marL="0" lvl="0" indent="0" algn="l" rtl="0">
              <a:spcBef>
                <a:spcPts val="1600"/>
              </a:spcBef>
              <a:spcAft>
                <a:spcPts val="0"/>
              </a:spcAft>
              <a:buNone/>
            </a:pPr>
            <a:r>
              <a:rPr lang="en" sz="1500"/>
              <a:t>Opinion of H1N1, risks, and vaccination safety</a:t>
            </a:r>
            <a:endParaRPr sz="1500"/>
          </a:p>
          <a:p>
            <a:pPr marL="0" lvl="0" indent="0" algn="l" rtl="0">
              <a:spcBef>
                <a:spcPts val="1600"/>
              </a:spcBef>
              <a:spcAft>
                <a:spcPts val="1600"/>
              </a:spcAft>
              <a:buNone/>
            </a:pPr>
            <a:r>
              <a:rPr lang="en" sz="1500"/>
              <a:t>Demographics: Race, Age, education, employment status, marital status</a:t>
            </a:r>
            <a:endParaRPr sz="15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Objective</a:t>
            </a:r>
            <a:endParaRPr>
              <a:solidFill>
                <a:schemeClr val="lt1"/>
              </a:solidFill>
            </a:endParaRPr>
          </a:p>
        </p:txBody>
      </p:sp>
      <p:sp>
        <p:nvSpPr>
          <p:cNvPr id="107" name="Google Shape;107;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solidFill>
                  <a:srgbClr val="000000"/>
                </a:solidFill>
                <a:highlight>
                  <a:srgbClr val="FFFFFF"/>
                </a:highlight>
              </a:rPr>
              <a:t>To deploy data mining methods to determine our ability to predict the likelihood of a patient adopting the H1N1 vaccine using behavioral and socio-demographic data.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Process</a:t>
            </a:r>
            <a:endParaRPr/>
          </a:p>
        </p:txBody>
      </p:sp>
      <p:sp>
        <p:nvSpPr>
          <p:cNvPr id="113" name="Google Shape;113;p15"/>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4" name="Google Shape;114;p15"/>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Import &amp; Merge</a:t>
            </a:r>
            <a:endParaRPr>
              <a:solidFill>
                <a:schemeClr val="lt1"/>
              </a:solidFill>
            </a:endParaRPr>
          </a:p>
        </p:txBody>
      </p:sp>
      <p:sp>
        <p:nvSpPr>
          <p:cNvPr id="115" name="Google Shape;115;p15"/>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DataDriven.com's Flu Shot Learning</a:t>
            </a:r>
            <a:endParaRPr sz="1600" b="1"/>
          </a:p>
          <a:p>
            <a:pPr marL="457200" lvl="0" indent="-330200" algn="l" rtl="0">
              <a:spcBef>
                <a:spcPts val="800"/>
              </a:spcBef>
              <a:spcAft>
                <a:spcPts val="0"/>
              </a:spcAft>
              <a:buSzPts val="1600"/>
              <a:buChar char="●"/>
            </a:pPr>
            <a:r>
              <a:rPr lang="en" sz="1600"/>
              <a:t>Merged feature and target datasets</a:t>
            </a:r>
            <a:endParaRPr sz="1600"/>
          </a:p>
          <a:p>
            <a:pPr marL="457200" lvl="0" indent="-330200" algn="l" rtl="0">
              <a:spcBef>
                <a:spcPts val="0"/>
              </a:spcBef>
              <a:spcAft>
                <a:spcPts val="0"/>
              </a:spcAft>
              <a:buSzPts val="1600"/>
              <a:buChar char="●"/>
            </a:pPr>
            <a:r>
              <a:rPr lang="en" sz="1600"/>
              <a:t>Removed Seasonal Flu data</a:t>
            </a:r>
            <a:endParaRPr sz="1600"/>
          </a:p>
          <a:p>
            <a:pPr marL="0" lvl="0" indent="0" algn="l" rtl="0">
              <a:spcBef>
                <a:spcPts val="800"/>
              </a:spcBef>
              <a:spcAft>
                <a:spcPts val="800"/>
              </a:spcAft>
              <a:buNone/>
            </a:pPr>
            <a:endParaRPr sz="1600"/>
          </a:p>
        </p:txBody>
      </p:sp>
      <p:sp>
        <p:nvSpPr>
          <p:cNvPr id="116" name="Google Shape;116;p15"/>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Clean &amp; Wrangle</a:t>
            </a:r>
            <a:endParaRPr>
              <a:solidFill>
                <a:schemeClr val="lt1"/>
              </a:solidFill>
            </a:endParaRPr>
          </a:p>
        </p:txBody>
      </p:sp>
      <p:sp>
        <p:nvSpPr>
          <p:cNvPr id="118" name="Google Shape;118;p15"/>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Clean &amp; Wrangle</a:t>
            </a:r>
            <a:endParaRPr sz="1600" b="1"/>
          </a:p>
          <a:p>
            <a:pPr marL="457200" lvl="0" indent="-330200" algn="l" rtl="0">
              <a:spcBef>
                <a:spcPts val="800"/>
              </a:spcBef>
              <a:spcAft>
                <a:spcPts val="0"/>
              </a:spcAft>
              <a:buSzPts val="1600"/>
              <a:buChar char="●"/>
            </a:pPr>
            <a:r>
              <a:rPr lang="en" sz="1600"/>
              <a:t>Determined extent of missing Data</a:t>
            </a:r>
            <a:endParaRPr sz="1600"/>
          </a:p>
          <a:p>
            <a:pPr marL="457200" lvl="0" indent="-330200" algn="l" rtl="0">
              <a:spcBef>
                <a:spcPts val="0"/>
              </a:spcBef>
              <a:spcAft>
                <a:spcPts val="0"/>
              </a:spcAft>
              <a:buSzPts val="1600"/>
              <a:buChar char="●"/>
            </a:pPr>
            <a:r>
              <a:rPr lang="en" sz="1600"/>
              <a:t>Attempted Imputation by mode</a:t>
            </a:r>
            <a:endParaRPr sz="1600"/>
          </a:p>
          <a:p>
            <a:pPr marL="457200" lvl="0" indent="-330200" algn="l" rtl="0">
              <a:spcBef>
                <a:spcPts val="0"/>
              </a:spcBef>
              <a:spcAft>
                <a:spcPts val="0"/>
              </a:spcAft>
              <a:buSzPts val="1600"/>
              <a:buChar char="●"/>
            </a:pPr>
            <a:r>
              <a:rPr lang="en" sz="1600"/>
              <a:t>Complete Case Review for less bias</a:t>
            </a:r>
            <a:endParaRPr sz="1600"/>
          </a:p>
        </p:txBody>
      </p:sp>
      <p:sp>
        <p:nvSpPr>
          <p:cNvPr id="119" name="Google Shape;119;p15"/>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0" name="Google Shape;120;p15"/>
          <p:cNvSpPr txBox="1">
            <a:spLocks noGrp="1"/>
          </p:cNvSpPr>
          <p:nvPr>
            <p:ph type="body" idx="4294967295"/>
          </p:nvPr>
        </p:nvSpPr>
        <p:spPr>
          <a:xfrm>
            <a:off x="6254224" y="1451575"/>
            <a:ext cx="24717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Transform &amp; Prepare</a:t>
            </a:r>
            <a:endParaRPr>
              <a:solidFill>
                <a:schemeClr val="lt1"/>
              </a:solidFill>
            </a:endParaRPr>
          </a:p>
        </p:txBody>
      </p:sp>
      <p:sp>
        <p:nvSpPr>
          <p:cNvPr id="121" name="Google Shape;121;p15"/>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Model Preparation</a:t>
            </a:r>
            <a:endParaRPr sz="1600" b="1"/>
          </a:p>
          <a:p>
            <a:pPr marL="457200" lvl="0" indent="-330200" algn="l" rtl="0">
              <a:spcBef>
                <a:spcPts val="800"/>
              </a:spcBef>
              <a:spcAft>
                <a:spcPts val="0"/>
              </a:spcAft>
              <a:buSzPts val="1600"/>
              <a:buChar char="●"/>
            </a:pPr>
            <a:r>
              <a:rPr lang="en" sz="1600"/>
              <a:t>Re-expressed categorical variables as numeric</a:t>
            </a:r>
            <a:endParaRPr sz="1600"/>
          </a:p>
          <a:p>
            <a:pPr marL="457200" lvl="0" indent="-330200" algn="l" rtl="0">
              <a:spcBef>
                <a:spcPts val="0"/>
              </a:spcBef>
              <a:spcAft>
                <a:spcPts val="0"/>
              </a:spcAft>
              <a:buSzPts val="1600"/>
              <a:buChar char="●"/>
            </a:pPr>
            <a:r>
              <a:rPr lang="en" sz="1600"/>
              <a:t>Scaled</a:t>
            </a:r>
            <a:endParaRPr sz="1600"/>
          </a:p>
          <a:p>
            <a:pPr marL="457200" lvl="0" indent="-330200" algn="l" rtl="0">
              <a:spcBef>
                <a:spcPts val="0"/>
              </a:spcBef>
              <a:spcAft>
                <a:spcPts val="0"/>
              </a:spcAft>
              <a:buSzPts val="1600"/>
              <a:buChar char="●"/>
            </a:pPr>
            <a:r>
              <a:rPr lang="en" sz="1600"/>
              <a:t>Partitioned 75/25</a:t>
            </a:r>
            <a:endParaRPr sz="1600"/>
          </a:p>
          <a:p>
            <a:pPr marL="457200" lvl="0" indent="-330200" algn="l" rtl="0">
              <a:spcBef>
                <a:spcPts val="0"/>
              </a:spcBef>
              <a:spcAft>
                <a:spcPts val="0"/>
              </a:spcAft>
              <a:buSzPts val="1600"/>
              <a:buChar char="●"/>
            </a:pPr>
            <a:r>
              <a:rPr lang="en" sz="1600"/>
              <a:t>VIF</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Models</a:t>
            </a:r>
            <a:endParaRPr/>
          </a:p>
        </p:txBody>
      </p:sp>
      <p:sp>
        <p:nvSpPr>
          <p:cNvPr id="127" name="Google Shape;127;p1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Models Used to test performance:</a:t>
            </a:r>
            <a:endParaRPr/>
          </a:p>
          <a:p>
            <a:pPr marL="0" lvl="0" indent="0" algn="ctr" rtl="0">
              <a:spcBef>
                <a:spcPts val="0"/>
              </a:spcBef>
              <a:spcAft>
                <a:spcPts val="0"/>
              </a:spcAft>
              <a:buNone/>
            </a:pPr>
            <a:endParaRPr/>
          </a:p>
          <a:p>
            <a:pPr marL="0" lvl="0" indent="0" algn="ctr" rtl="0">
              <a:spcBef>
                <a:spcPts val="0"/>
              </a:spcBef>
              <a:spcAft>
                <a:spcPts val="0"/>
              </a:spcAft>
              <a:buNone/>
            </a:pPr>
            <a:r>
              <a:rPr lang="en"/>
              <a:t>Chose Sensitivity as our measure of success since True Positives are the key to success.</a:t>
            </a:r>
            <a:endParaRPr/>
          </a:p>
        </p:txBody>
      </p:sp>
      <p:sp>
        <p:nvSpPr>
          <p:cNvPr id="128" name="Google Shape;128;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There was three models used:</a:t>
            </a:r>
            <a:endParaRPr u="sng"/>
          </a:p>
          <a:p>
            <a:pPr marL="457200" lvl="0" indent="-342900" algn="l" rtl="0">
              <a:spcBef>
                <a:spcPts val="1600"/>
              </a:spcBef>
              <a:spcAft>
                <a:spcPts val="0"/>
              </a:spcAft>
              <a:buSzPts val="1800"/>
              <a:buChar char="●"/>
            </a:pPr>
            <a:r>
              <a:rPr lang="en"/>
              <a:t>Logistic regression</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Naive Bayesian</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Random Forest</a:t>
            </a:r>
            <a:endParaRPr/>
          </a:p>
          <a:p>
            <a:pPr marL="45720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Logistic Regression</a:t>
            </a:r>
            <a:endParaRPr/>
          </a:p>
        </p:txBody>
      </p:sp>
      <p:sp>
        <p:nvSpPr>
          <p:cNvPr id="134" name="Google Shape;134;p1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t>Two Iterations:</a:t>
            </a:r>
            <a:endParaRPr u="sng"/>
          </a:p>
          <a:p>
            <a:pPr marL="0" lvl="0" indent="0" algn="ctr" rtl="0">
              <a:spcBef>
                <a:spcPts val="0"/>
              </a:spcBef>
              <a:spcAft>
                <a:spcPts val="0"/>
              </a:spcAft>
              <a:buNone/>
            </a:pPr>
            <a:endParaRPr u="sng"/>
          </a:p>
          <a:p>
            <a:pPr marL="457200" lvl="0" indent="-361950" algn="ctr" rtl="0">
              <a:spcBef>
                <a:spcPts val="0"/>
              </a:spcBef>
              <a:spcAft>
                <a:spcPts val="0"/>
              </a:spcAft>
              <a:buSzPts val="2100"/>
              <a:buAutoNum type="arabicPeriod"/>
            </a:pPr>
            <a:r>
              <a:rPr lang="en"/>
              <a:t>Complete Feature Review</a:t>
            </a:r>
            <a:endParaRPr/>
          </a:p>
          <a:p>
            <a:pPr marL="457200" lvl="0" indent="-361950" algn="ctr" rtl="0">
              <a:spcBef>
                <a:spcPts val="0"/>
              </a:spcBef>
              <a:spcAft>
                <a:spcPts val="0"/>
              </a:spcAft>
              <a:buSzPts val="2100"/>
              <a:buAutoNum type="arabicPeriod"/>
            </a:pPr>
            <a:r>
              <a:rPr lang="en"/>
              <a:t>Rationalized Features by </a:t>
            </a:r>
            <a:r>
              <a:rPr lang="en" i="1"/>
              <a:t>p-values</a:t>
            </a:r>
            <a:endParaRPr i="1"/>
          </a:p>
        </p:txBody>
      </p:sp>
      <p:sp>
        <p:nvSpPr>
          <p:cNvPr id="135" name="Google Shape;135;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Char char="●"/>
            </a:pPr>
            <a:r>
              <a:rPr lang="en" sz="1500"/>
              <a:t>Predicting Binary Target variable</a:t>
            </a:r>
            <a:endParaRPr sz="1500"/>
          </a:p>
          <a:p>
            <a:pPr marL="457200" lvl="0" indent="-323850" algn="l" rtl="0">
              <a:spcBef>
                <a:spcPts val="0"/>
              </a:spcBef>
              <a:spcAft>
                <a:spcPts val="0"/>
              </a:spcAft>
              <a:buSzPts val="1500"/>
              <a:buChar char="●"/>
            </a:pPr>
            <a:r>
              <a:rPr lang="en" sz="1500"/>
              <a:t>Removed multicollinearity thanks to VIF rationalization</a:t>
            </a:r>
            <a:endParaRPr sz="1500"/>
          </a:p>
          <a:p>
            <a:pPr marL="45720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323850" algn="l" rtl="0">
              <a:spcBef>
                <a:spcPts val="1600"/>
              </a:spcBef>
              <a:spcAft>
                <a:spcPts val="0"/>
              </a:spcAft>
              <a:buSzPts val="1500"/>
              <a:buChar char="●"/>
            </a:pPr>
            <a:r>
              <a:rPr lang="en" sz="1500"/>
              <a:t>Sensitivity: </a:t>
            </a:r>
            <a:endParaRPr sz="1500"/>
          </a:p>
          <a:p>
            <a:pPr marL="914400" lvl="1" indent="-298450" algn="l" rtl="0">
              <a:spcBef>
                <a:spcPts val="0"/>
              </a:spcBef>
              <a:spcAft>
                <a:spcPts val="0"/>
              </a:spcAft>
              <a:buSzPts val="1100"/>
              <a:buChar char="○"/>
            </a:pPr>
            <a:r>
              <a:rPr lang="en" sz="1100"/>
              <a:t>LogReg_01 = 62.71%</a:t>
            </a:r>
            <a:endParaRPr sz="1100"/>
          </a:p>
          <a:p>
            <a:pPr marL="914400" lvl="1" indent="-298450" algn="l" rtl="0">
              <a:spcBef>
                <a:spcPts val="0"/>
              </a:spcBef>
              <a:spcAft>
                <a:spcPts val="0"/>
              </a:spcAft>
              <a:buSzPts val="1100"/>
              <a:buChar char="○"/>
            </a:pPr>
            <a:r>
              <a:rPr lang="en" sz="1100"/>
              <a:t>LogReg_02 = 62.17%</a:t>
            </a:r>
            <a:endParaRPr sz="1100"/>
          </a:p>
          <a:p>
            <a:pPr marL="1371600" lvl="2" indent="-298450" algn="l" rtl="0">
              <a:spcBef>
                <a:spcPts val="0"/>
              </a:spcBef>
              <a:spcAft>
                <a:spcPts val="0"/>
              </a:spcAft>
              <a:buSzPts val="1100"/>
              <a:buChar char="■"/>
            </a:pPr>
            <a:r>
              <a:rPr lang="en" sz="1100"/>
              <a:t>Suggests the rationalized features were appropriately rationalized</a:t>
            </a:r>
            <a:endParaRPr sz="1100"/>
          </a:p>
          <a:p>
            <a:pPr marL="914400" lvl="1" indent="-298450" algn="l" rtl="0">
              <a:spcBef>
                <a:spcPts val="0"/>
              </a:spcBef>
              <a:spcAft>
                <a:spcPts val="0"/>
              </a:spcAft>
              <a:buSzPts val="1100"/>
              <a:buChar char="○"/>
            </a:pPr>
            <a:r>
              <a:rPr lang="en" sz="1100"/>
              <a:t>Further feature reduction possible </a:t>
            </a:r>
            <a:endParaRPr sz="1100"/>
          </a:p>
        </p:txBody>
      </p:sp>
      <p:pic>
        <p:nvPicPr>
          <p:cNvPr id="136" name="Google Shape;136;p17"/>
          <p:cNvPicPr preferRelativeResize="0"/>
          <p:nvPr/>
        </p:nvPicPr>
        <p:blipFill>
          <a:blip r:embed="rId3">
            <a:alphaModFix/>
          </a:blip>
          <a:stretch>
            <a:fillRect/>
          </a:stretch>
        </p:blipFill>
        <p:spPr>
          <a:xfrm>
            <a:off x="5513749" y="1151100"/>
            <a:ext cx="2529076" cy="2095524"/>
          </a:xfrm>
          <a:prstGeom prst="rect">
            <a:avLst/>
          </a:prstGeom>
          <a:noFill/>
          <a:ln>
            <a:noFill/>
          </a:ln>
        </p:spPr>
      </p:pic>
      <p:sp>
        <p:nvSpPr>
          <p:cNvPr id="137" name="Google Shape;137;p17"/>
          <p:cNvSpPr/>
          <p:nvPr/>
        </p:nvSpPr>
        <p:spPr>
          <a:xfrm>
            <a:off x="5218800" y="2304400"/>
            <a:ext cx="1430700" cy="1281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8"/>
          <p:cNvPicPr preferRelativeResize="0"/>
          <p:nvPr/>
        </p:nvPicPr>
        <p:blipFill>
          <a:blip r:embed="rId3">
            <a:alphaModFix/>
          </a:blip>
          <a:stretch>
            <a:fillRect/>
          </a:stretch>
        </p:blipFill>
        <p:spPr>
          <a:xfrm>
            <a:off x="1219325" y="677900"/>
            <a:ext cx="6276975" cy="424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Naive Bayes</a:t>
            </a:r>
            <a:endParaRPr/>
          </a:p>
        </p:txBody>
      </p:sp>
      <p:sp>
        <p:nvSpPr>
          <p:cNvPr id="148" name="Google Shape;148;p19"/>
          <p:cNvSpPr txBox="1">
            <a:spLocks noGrp="1"/>
          </p:cNvSpPr>
          <p:nvPr>
            <p:ph type="subTitle" idx="1"/>
          </p:nvPr>
        </p:nvSpPr>
        <p:spPr>
          <a:xfrm>
            <a:off x="265500" y="2769000"/>
            <a:ext cx="4045200" cy="1976400"/>
          </a:xfrm>
          <a:prstGeom prst="rect">
            <a:avLst/>
          </a:prstGeom>
        </p:spPr>
        <p:txBody>
          <a:bodyPr spcFirstLastPara="1" wrap="square" lIns="91425" tIns="91425" rIns="91425" bIns="91425" anchor="t" anchorCtr="0">
            <a:noAutofit/>
          </a:bodyPr>
          <a:lstStyle/>
          <a:p>
            <a:pPr marL="457200" lvl="0" indent="-361950" algn="ctr" rtl="0">
              <a:spcBef>
                <a:spcPts val="0"/>
              </a:spcBef>
              <a:spcAft>
                <a:spcPts val="0"/>
              </a:spcAft>
              <a:buSzPts val="2100"/>
              <a:buChar char="●"/>
            </a:pPr>
            <a:r>
              <a:rPr lang="en"/>
              <a:t>Does not Require much training data</a:t>
            </a:r>
            <a:endParaRPr/>
          </a:p>
          <a:p>
            <a:pPr marL="457200" lvl="0" indent="0" algn="ctr" rtl="0">
              <a:spcBef>
                <a:spcPts val="0"/>
              </a:spcBef>
              <a:spcAft>
                <a:spcPts val="0"/>
              </a:spcAft>
              <a:buNone/>
            </a:pPr>
            <a:endParaRPr/>
          </a:p>
          <a:p>
            <a:pPr marL="457200" lvl="0" indent="-361950" algn="ctr" rtl="0">
              <a:spcBef>
                <a:spcPts val="0"/>
              </a:spcBef>
              <a:spcAft>
                <a:spcPts val="0"/>
              </a:spcAft>
              <a:buSzPts val="2100"/>
              <a:buChar char="●"/>
            </a:pPr>
            <a:r>
              <a:rPr lang="en"/>
              <a:t>Is fast and has the ability to make prediction in real-time</a:t>
            </a:r>
            <a:endParaRPr/>
          </a:p>
        </p:txBody>
      </p:sp>
      <p:sp>
        <p:nvSpPr>
          <p:cNvPr id="149" name="Google Shape;149;p19"/>
          <p:cNvSpPr txBox="1">
            <a:spLocks noGrp="1"/>
          </p:cNvSpPr>
          <p:nvPr>
            <p:ph type="body" idx="2"/>
          </p:nvPr>
        </p:nvSpPr>
        <p:spPr>
          <a:xfrm>
            <a:off x="4939500" y="281475"/>
            <a:ext cx="3837000" cy="41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Built Two Models </a:t>
            </a:r>
            <a:endParaRPr/>
          </a:p>
          <a:p>
            <a:pPr marL="457200" lvl="0" indent="-342900" algn="l" rtl="0">
              <a:spcBef>
                <a:spcPts val="0"/>
              </a:spcBef>
              <a:spcAft>
                <a:spcPts val="0"/>
              </a:spcAft>
              <a:buSzPts val="1800"/>
              <a:buChar char="●"/>
            </a:pPr>
            <a:r>
              <a:rPr lang="en"/>
              <a:t>Model 1 baseline  </a:t>
            </a:r>
            <a:endParaRPr/>
          </a:p>
          <a:p>
            <a:pPr marL="457200" lvl="0" indent="-342900" algn="l" rtl="0">
              <a:spcBef>
                <a:spcPts val="0"/>
              </a:spcBef>
              <a:spcAft>
                <a:spcPts val="0"/>
              </a:spcAft>
              <a:buSzPts val="1800"/>
              <a:buChar char="●"/>
            </a:pPr>
            <a:r>
              <a:rPr lang="en"/>
              <a:t>Model 2 built with laplace smoothing and use kernels method</a:t>
            </a:r>
            <a:endParaRPr/>
          </a:p>
          <a:p>
            <a:pPr marL="457200" lvl="0" indent="-342900" algn="l" rtl="0">
              <a:spcBef>
                <a:spcPts val="0"/>
              </a:spcBef>
              <a:spcAft>
                <a:spcPts val="0"/>
              </a:spcAft>
              <a:buSzPts val="1800"/>
              <a:buChar char="●"/>
            </a:pPr>
            <a:r>
              <a:rPr lang="en"/>
              <a:t>Model 1 Sensitivity equals 70.90% ,</a:t>
            </a:r>
            <a:endParaRPr/>
          </a:p>
          <a:p>
            <a:pPr marL="457200" lvl="0" indent="-342900" algn="l" rtl="0">
              <a:spcBef>
                <a:spcPts val="0"/>
              </a:spcBef>
              <a:spcAft>
                <a:spcPts val="0"/>
              </a:spcAft>
              <a:buSzPts val="1800"/>
              <a:buChar char="●"/>
            </a:pPr>
            <a:r>
              <a:rPr lang="en"/>
              <a:t>Model 2 Sensitivity equal 69.32%</a:t>
            </a:r>
            <a:endParaRPr/>
          </a:p>
          <a:p>
            <a:pPr marL="457200" lvl="0" indent="-342900" algn="l" rtl="0">
              <a:spcBef>
                <a:spcPts val="0"/>
              </a:spcBef>
              <a:spcAft>
                <a:spcPts val="0"/>
              </a:spcAft>
              <a:buSzPts val="1800"/>
              <a:buChar char="●"/>
            </a:pPr>
            <a:r>
              <a:rPr lang="en"/>
              <a:t>Naive Bayesian algorithms are able to handle missing values, so run the algorithm with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Random Forest</a:t>
            </a:r>
            <a:endParaRPr/>
          </a:p>
        </p:txBody>
      </p:sp>
      <p:sp>
        <p:nvSpPr>
          <p:cNvPr id="155" name="Google Shape;155;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-Number of trees-=100</a:t>
            </a:r>
            <a:endParaRPr/>
          </a:p>
          <a:p>
            <a:pPr marL="0" lvl="0" indent="0" algn="l" rtl="0">
              <a:spcBef>
                <a:spcPts val="1600"/>
              </a:spcBef>
              <a:spcAft>
                <a:spcPts val="0"/>
              </a:spcAft>
              <a:buNone/>
            </a:pPr>
            <a:r>
              <a:rPr lang="en"/>
              <a:t>-mtry = 5</a:t>
            </a:r>
            <a:endParaRPr/>
          </a:p>
          <a:p>
            <a:pPr marL="0" lvl="0" indent="0" algn="l" rtl="0">
              <a:spcBef>
                <a:spcPts val="1600"/>
              </a:spcBef>
              <a:spcAft>
                <a:spcPts val="0"/>
              </a:spcAft>
              <a:buNone/>
            </a:pPr>
            <a:r>
              <a:rPr lang="en"/>
              <a:t>-Random Forest oob = 6.53%</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161" name="Google Shape;161;p2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62" name="Google Shape;162;p21"/>
          <p:cNvSpPr txBox="1">
            <a:spLocks noGrp="1"/>
          </p:cNvSpPr>
          <p:nvPr>
            <p:ph type="body" idx="2"/>
          </p:nvPr>
        </p:nvSpPr>
        <p:spPr>
          <a:xfrm>
            <a:off x="4939500" y="8004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-27 Variables </a:t>
            </a:r>
            <a:endParaRPr/>
          </a:p>
          <a:p>
            <a:pPr marL="0" lvl="0" indent="0" algn="l" rtl="0">
              <a:spcBef>
                <a:spcPts val="1600"/>
              </a:spcBef>
              <a:spcAft>
                <a:spcPts val="0"/>
              </a:spcAft>
              <a:buNone/>
            </a:pPr>
            <a:r>
              <a:rPr lang="en"/>
              <a:t>-Used the top 60% variables</a:t>
            </a:r>
            <a:endParaRPr/>
          </a:p>
          <a:p>
            <a:pPr marL="0" lvl="0" indent="0" algn="l" rtl="0">
              <a:spcBef>
                <a:spcPts val="1600"/>
              </a:spcBef>
              <a:spcAft>
                <a:spcPts val="0"/>
              </a:spcAft>
              <a:buNone/>
            </a:pPr>
            <a:r>
              <a:rPr lang="en"/>
              <a:t>-Higher Mean indicates Higher variable importance</a:t>
            </a:r>
            <a:endParaRPr/>
          </a:p>
          <a:p>
            <a:pPr marL="0" lvl="0" indent="0" algn="l" rtl="0">
              <a:spcBef>
                <a:spcPts val="1600"/>
              </a:spcBef>
              <a:spcAft>
                <a:spcPts val="1600"/>
              </a:spcAft>
              <a:buNone/>
            </a:pPr>
            <a:r>
              <a:rPr lang="en"/>
              <a:t>--Mean  Gini Model = 8.59%</a:t>
            </a:r>
            <a:endParaRPr/>
          </a:p>
        </p:txBody>
      </p:sp>
      <p:pic>
        <p:nvPicPr>
          <p:cNvPr id="163" name="Google Shape;163;p21"/>
          <p:cNvPicPr preferRelativeResize="0"/>
          <p:nvPr/>
        </p:nvPicPr>
        <p:blipFill>
          <a:blip r:embed="rId3">
            <a:alphaModFix/>
          </a:blip>
          <a:stretch>
            <a:fillRect/>
          </a:stretch>
        </p:blipFill>
        <p:spPr>
          <a:xfrm>
            <a:off x="14600" y="124000"/>
            <a:ext cx="4547000" cy="51435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On-screen Show (16:9)</PresentationFormat>
  <Paragraphs>124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Roboto</vt:lpstr>
      <vt:lpstr>Arial</vt:lpstr>
      <vt:lpstr>Lato</vt:lpstr>
      <vt:lpstr>Geometric</vt:lpstr>
      <vt:lpstr>Predicting the Likelihood of H1N1 Vaccination  Using Data Mining Methods:  Analyzing Behavioral and Demographic Data</vt:lpstr>
      <vt:lpstr>The problem</vt:lpstr>
      <vt:lpstr>EDA Process</vt:lpstr>
      <vt:lpstr>Models</vt:lpstr>
      <vt:lpstr>Logistic Regression</vt:lpstr>
      <vt:lpstr>PowerPoint Presentation</vt:lpstr>
      <vt:lpstr>Naive Bayes</vt:lpstr>
      <vt:lpstr>Random Forest</vt:lpstr>
      <vt:lpstr>PowerPoint Presentation</vt:lpstr>
      <vt:lpstr>PowerPoint Presentation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Likelihood of H1N1 Vaccination  Using Data Mining Methods:  Analyzing Behavioral and Demographic Data</dc:title>
  <dc:creator>Luke-Workstation</dc:creator>
  <cp:lastModifiedBy>luke awino</cp:lastModifiedBy>
  <cp:revision>1</cp:revision>
  <dcterms:modified xsi:type="dcterms:W3CDTF">2021-08-27T18:53:45Z</dcterms:modified>
</cp:coreProperties>
</file>