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65" r:id="rId3"/>
    <p:sldId id="260" r:id="rId4"/>
    <p:sldId id="258" r:id="rId5"/>
    <p:sldId id="259" r:id="rId6"/>
    <p:sldId id="257" r:id="rId7"/>
    <p:sldId id="270" r:id="rId8"/>
    <p:sldId id="261" r:id="rId9"/>
    <p:sldId id="285" r:id="rId10"/>
    <p:sldId id="263" r:id="rId11"/>
    <p:sldId id="262" r:id="rId12"/>
    <p:sldId id="264" r:id="rId13"/>
  </p:sldIdLst>
  <p:sldSz cx="9144000" cy="5143500" type="screen16x9"/>
  <p:notesSz cx="6858000" cy="9144000"/>
  <p:embeddedFontLst>
    <p:embeddedFont>
      <p:font typeface="Homemade Apple" panose="020B0604020202020204" charset="0"/>
      <p:regular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3B9FCE-7F85-4297-8281-8F72B2253A7B}">
  <a:tblStyle styleId="{9D3B9FCE-7F85-4297-8281-8F72B2253A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04C3F6-58B7-4571-BD90-5B7CA7C1D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755193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755193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551936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e7551936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7551936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7551936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7551936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7551936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7551936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7551936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7551936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7551936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7551936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7551936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755193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755193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e755193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e755193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e7551936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e7551936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e7551936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e7551936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728aa6a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728aa6a4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urpl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hot">
  <p:cSld name="TITLE_AND_BODY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cold">
  <p:cSld name="TITLE_AND_BOD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purple" type="twoColTx">
  <p:cSld name="TITLE_AND_TWO_COLUMNS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hot">
  <p:cSld name="TITLE_AND_TWO_COLUMNS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- cold">
  <p:cSld name="TITLE_AND_TWO_COLUMNS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962700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673042" y="1257300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purple">
  <p:cSld name="TITLE_AND_TWO_COLUMNS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 - hot">
  <p:cSld name="TITLE_AND_TWO_COLUMNS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962701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2"/>
          </p:nvPr>
        </p:nvSpPr>
        <p:spPr>
          <a:xfrm>
            <a:off x="3506542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3"/>
          </p:nvPr>
        </p:nvSpPr>
        <p:spPr>
          <a:xfrm>
            <a:off x="6050384" y="125730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purple" type="titleOnly">
  <p:cSld name="TITLE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purple">
  <p:cSld name="CAPTION_ONL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cold">
  <p:cSld name="CAPTION_ONLY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0" y="4721325"/>
            <a:ext cx="9144000" cy="4221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0" y="4685438"/>
            <a:ext cx="91440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hot">
  <p:cSld name="TITLE_2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purple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ot">
  <p:cSld name="BLANK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d">
  <p:cSld name="BLANK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old">
  <p:cSld name="TITLE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5656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0"/>
            <a:ext cx="9144000" cy="29925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purp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- cold">
  <p:cSld name="TITLE_1_2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12963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ctrTitle"/>
          </p:nvPr>
        </p:nvSpPr>
        <p:spPr>
          <a:xfrm>
            <a:off x="685800" y="897544"/>
            <a:ext cx="587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685800" y="2039960"/>
            <a:ext cx="5878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omemade Apple"/>
              <a:buNone/>
              <a:defRPr sz="1800">
                <a:solidFill>
                  <a:srgbClr val="FFFFFF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omemade Apple"/>
              <a:buNone/>
              <a:defRPr>
                <a:solidFill>
                  <a:schemeClr val="dk2"/>
                </a:solidFill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purpl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hot">
  <p:cSld name="TITLE_1_1_1">
    <p:bg>
      <p:bgPr>
        <a:gradFill>
          <a:gsLst>
            <a:gs pos="0">
              <a:schemeClr val="accent6"/>
            </a:gs>
            <a:gs pos="100000">
              <a:schemeClr val="accent3"/>
            </a:gs>
          </a:gsLst>
          <a:lin ang="2700006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4C1130">
              <a:alpha val="17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cold">
  <p:cSld name="TITLE_1_1_1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2700006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524450" y="2161800"/>
            <a:ext cx="60951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Homemade Apple"/>
              <a:buChar char="▹"/>
              <a:defRPr>
                <a:latin typeface="Homemade Apple"/>
                <a:ea typeface="Homemade Apple"/>
                <a:cs typeface="Homemade Apple"/>
                <a:sym typeface="Homemade Apple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▸"/>
              <a:defRPr>
                <a:latin typeface="Homemade Apple"/>
                <a:ea typeface="Homemade Apple"/>
                <a:cs typeface="Homemade Apple"/>
                <a:sym typeface="Homemade Apple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●"/>
              <a:defRPr>
                <a:latin typeface="Homemade Apple"/>
                <a:ea typeface="Homemade Apple"/>
                <a:cs typeface="Homemade Apple"/>
                <a:sym typeface="Homemade Apple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○"/>
              <a:defRPr>
                <a:latin typeface="Homemade Apple"/>
                <a:ea typeface="Homemade Apple"/>
                <a:cs typeface="Homemade Apple"/>
                <a:sym typeface="Homemade Apple"/>
              </a:defRPr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Homemade Apple"/>
              <a:buChar char="■"/>
              <a:defRPr>
                <a:latin typeface="Homemade Apple"/>
                <a:ea typeface="Homemade Apple"/>
                <a:cs typeface="Homemade Apple"/>
                <a:sym typeface="Homemade Apple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" name="Google Shape;46;p10"/>
          <p:cNvSpPr/>
          <p:nvPr/>
        </p:nvSpPr>
        <p:spPr>
          <a:xfrm>
            <a:off x="4005250" y="0"/>
            <a:ext cx="1133700" cy="1992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4375083" y="1317096"/>
            <a:ext cx="393843" cy="426456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- purple" type="tx">
  <p:cSld name="TITLE_AND_BODY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9144000" cy="8028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62850" y="1236825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694177" y="366125"/>
            <a:ext cx="290583" cy="252494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"/>
              <a:buNone/>
              <a:defRPr sz="1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2700" y="1200150"/>
            <a:ext cx="7571700" cy="3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▹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▸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●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○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Char char="■"/>
              <a:def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9" r:id="rId18"/>
    <p:sldLayoutId id="2147483671" r:id="rId19"/>
    <p:sldLayoutId id="2147483672" r:id="rId20"/>
    <p:sldLayoutId id="2147483673" r:id="rId21"/>
    <p:sldLayoutId id="2147483674" r:id="rId2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9"/>
          <p:cNvPicPr preferRelativeResize="0"/>
          <p:nvPr/>
        </p:nvPicPr>
        <p:blipFill rotWithShape="1">
          <a:blip r:embed="rId3">
            <a:alphaModFix amt="21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>
            <a:spLocks noGrp="1"/>
          </p:cNvSpPr>
          <p:nvPr>
            <p:ph type="ctrTitle"/>
          </p:nvPr>
        </p:nvSpPr>
        <p:spPr>
          <a:xfrm>
            <a:off x="685800" y="3143081"/>
            <a:ext cx="750223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Homemade Apple"/>
                <a:cs typeface="Homemade Apple"/>
              </a:rPr>
              <a:t>L</a:t>
            </a:r>
            <a:r>
              <a:rPr lang="en" dirty="0" smtClean="0">
                <a:ea typeface="Homemade Apple"/>
                <a:cs typeface="Homemade Apple"/>
              </a:rPr>
              <a:t>EY </a:t>
            </a:r>
            <a:r>
              <a:rPr lang="en" dirty="0" smtClean="0">
                <a:latin typeface="Homemade Apple"/>
                <a:ea typeface="Homemade Apple"/>
                <a:cs typeface="Homemade Apple"/>
                <a:sym typeface="Homemade Apple"/>
              </a:rPr>
              <a:t>Micaela</a:t>
            </a:r>
            <a:br>
              <a:rPr lang="en" dirty="0" smtClean="0">
                <a:latin typeface="Homemade Apple"/>
                <a:ea typeface="Homemade Apple"/>
                <a:cs typeface="Homemade Apple"/>
                <a:sym typeface="Homemade Apple"/>
              </a:rPr>
            </a:br>
            <a:r>
              <a:rPr lang="en" dirty="0" smtClean="0"/>
              <a:t> </a:t>
            </a:r>
            <a:r>
              <a:rPr lang="en" sz="2400" dirty="0" smtClean="0"/>
              <a:t>(ley Nacional Nº27499/ley Prov.13891)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4600306" y="2384146"/>
            <a:ext cx="3355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Espacio político/público y tareas asociadas al uso de la fuerza y el poder: empresarios, obreros, jueces, sector del transporte</a:t>
            </a:r>
            <a:endParaRPr dirty="0"/>
          </a:p>
        </p:txBody>
      </p:sp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Homemade Apple"/>
                <a:cs typeface="Homemade Apple"/>
              </a:rPr>
              <a:t>ROLES DE GÉNERO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2"/>
          </p:nvPr>
        </p:nvSpPr>
        <p:spPr>
          <a:xfrm>
            <a:off x="4673042" y="873960"/>
            <a:ext cx="3355800" cy="159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/>
              <a:t>Espacio doméstico/privado, tareas de cuidado: crianza, salud, educación.</a:t>
            </a:r>
            <a:endParaRPr b="1" dirty="0"/>
          </a:p>
        </p:txBody>
      </p:sp>
      <p:sp>
        <p:nvSpPr>
          <p:cNvPr id="205" name="Google Shape;205;p36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" t="3349" r="5888" b="3706"/>
          <a:stretch/>
        </p:blipFill>
        <p:spPr>
          <a:xfrm>
            <a:off x="238990" y="873960"/>
            <a:ext cx="4203299" cy="4193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/>
          <p:nvPr/>
        </p:nvSpPr>
        <p:spPr>
          <a:xfrm>
            <a:off x="2668050" y="12525"/>
            <a:ext cx="3807900" cy="28947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836994"/>
            <a:ext cx="7772400" cy="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>
                <a:latin typeface="Homemade Apple"/>
                <a:ea typeface="Homemade Apple"/>
                <a:cs typeface="Homemade Apple"/>
                <a:sym typeface="Homemade Apple"/>
              </a:rPr>
              <a:t>E</a:t>
            </a:r>
            <a:r>
              <a:rPr lang="en" sz="4000" dirty="0" smtClean="0">
                <a:latin typeface="Homemade Apple"/>
                <a:ea typeface="Homemade Apple"/>
                <a:cs typeface="Homemade Apple"/>
                <a:sym typeface="Homemade Apple"/>
              </a:rPr>
              <a:t>xpresiones letales</a:t>
            </a:r>
            <a:endParaRPr sz="4000"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4294967295"/>
          </p:nvPr>
        </p:nvSpPr>
        <p:spPr>
          <a:xfrm>
            <a:off x="1576854" y="3002386"/>
            <a:ext cx="5790300" cy="1415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dirty="0" smtClean="0"/>
              <a:t>La categoría de género sirve para transformar prácticas cotidianas para empezar a desarmar/revertir estas desigualdades que culminan en expresiones letales de la violencia contra las mujeres.</a:t>
            </a:r>
            <a:endParaRPr sz="1800" dirty="0"/>
          </a:p>
        </p:txBody>
      </p:sp>
      <p:sp>
        <p:nvSpPr>
          <p:cNvPr id="196" name="Google Shape;196;p35"/>
          <p:cNvSpPr/>
          <p:nvPr/>
        </p:nvSpPr>
        <p:spPr>
          <a:xfrm>
            <a:off x="4090475" y="789525"/>
            <a:ext cx="1191907" cy="109600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CAMINO HACIA LA LEY 26.485</a:t>
            </a:r>
            <a:endParaRPr dirty="0"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962700" y="947951"/>
            <a:ext cx="716299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dirty="0"/>
              <a:t>• Convención para la Eliminación de Todas </a:t>
            </a:r>
            <a:r>
              <a:rPr lang="es-ES" dirty="0" smtClean="0"/>
              <a:t>las Formas </a:t>
            </a:r>
            <a:r>
              <a:rPr lang="es-ES" dirty="0"/>
              <a:t>de Discriminación contra la Mujer(CEDAW). </a:t>
            </a:r>
            <a:r>
              <a:rPr lang="es-ES" dirty="0" smtClean="0"/>
              <a:t>1979</a:t>
            </a:r>
          </a:p>
          <a:p>
            <a:pPr marL="0" lvl="0" indent="0">
              <a:buNone/>
            </a:pPr>
            <a:r>
              <a:rPr lang="es-ES" dirty="0" smtClean="0"/>
              <a:t>• </a:t>
            </a:r>
            <a:r>
              <a:rPr lang="es-ES" dirty="0"/>
              <a:t>Convención de Viena: La violencia hacia </a:t>
            </a:r>
            <a:r>
              <a:rPr lang="es-ES" dirty="0" smtClean="0"/>
              <a:t>las mujeres </a:t>
            </a:r>
            <a:r>
              <a:rPr lang="es-ES" dirty="0"/>
              <a:t>es una violación a los </a:t>
            </a:r>
            <a:r>
              <a:rPr lang="es-ES" dirty="0" smtClean="0"/>
              <a:t>derechosHumanos.1993</a:t>
            </a:r>
          </a:p>
          <a:p>
            <a:pPr marL="0" lvl="0" indent="0">
              <a:buNone/>
            </a:pPr>
            <a:r>
              <a:rPr lang="es-ES" dirty="0" smtClean="0"/>
              <a:t>• </a:t>
            </a:r>
            <a:r>
              <a:rPr lang="es-ES" dirty="0"/>
              <a:t>Plataforma de Beijing 1995. Disfrute </a:t>
            </a:r>
            <a:r>
              <a:rPr lang="es-ES" dirty="0" smtClean="0"/>
              <a:t>de todos </a:t>
            </a:r>
            <a:r>
              <a:rPr lang="es-ES" dirty="0"/>
              <a:t>los derechos y las libertades </a:t>
            </a:r>
            <a:r>
              <a:rPr lang="es-ES" dirty="0" smtClean="0"/>
              <a:t>de mujeres </a:t>
            </a:r>
            <a:r>
              <a:rPr lang="es-ES" dirty="0"/>
              <a:t>y niñas en condiciones de </a:t>
            </a:r>
            <a:r>
              <a:rPr lang="es-ES" dirty="0" smtClean="0"/>
              <a:t>igualdad</a:t>
            </a:r>
          </a:p>
          <a:p>
            <a:pPr marL="0" lvl="0" indent="0">
              <a:buNone/>
            </a:pPr>
            <a:r>
              <a:rPr lang="es-ES" dirty="0" smtClean="0"/>
              <a:t>• </a:t>
            </a:r>
            <a:r>
              <a:rPr lang="es-ES" dirty="0"/>
              <a:t>Convención Interamericana para Prevenir</a:t>
            </a:r>
            <a:r>
              <a:rPr lang="es-ES" dirty="0" smtClean="0"/>
              <a:t>, Sancionar </a:t>
            </a:r>
            <a:r>
              <a:rPr lang="es-ES" dirty="0"/>
              <a:t>y Erradicar la Violencia contra </a:t>
            </a:r>
            <a:r>
              <a:rPr lang="es-ES" dirty="0" smtClean="0"/>
              <a:t>la Mujer </a:t>
            </a:r>
            <a:r>
              <a:rPr lang="es-ES" dirty="0"/>
              <a:t>(Belém do Pará).1996</a:t>
            </a:r>
            <a:endParaRPr dirty="0"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633845" y="3865418"/>
            <a:ext cx="7900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Raleway" panose="020B0604020202020204" charset="0"/>
              </a:rPr>
              <a:t>FINALMENTE SE SANCIONA EL 11 DE MARZO DE 2009 Y SE REGLAMENTA EL 19 DE JULIO DE 2010.</a:t>
            </a:r>
            <a:endParaRPr lang="en-US" dirty="0">
              <a:latin typeface="Raleway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¿POR QUÉ LA LEY SE LLAMA ASÍ?</a:t>
            </a:r>
            <a:endParaRPr dirty="0"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4281055" y="667866"/>
            <a:ext cx="4862945" cy="43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/>
              <a:t>Es un homenaje a Micaela Garcia, una joven entrerriana que fue victima de femicidio en el año 2017. Micaela tenía 21 años cuando Sebastian Wagner la violó y la asesinó a la salida de una discoteca en Gualeguay.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2" y="875723"/>
            <a:ext cx="4083627" cy="410008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685799" y="2161799"/>
            <a:ext cx="7626927" cy="9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>
                <a:latin typeface="Homemade Apple" panose="020B0604020202020204" charset="0"/>
              </a:rPr>
              <a:t>“los grandes cambios suceden si hacemos bien lo mucho o poco que nos toca según nuestras responsabilidades e influimos en el pequeño grupo de personas con las que nos relacionamos.  Si muchos hacemos esto, tendremos una sociedad mejor y mas inclusiva” </a:t>
            </a:r>
            <a:endParaRPr dirty="0"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 rotWithShape="1">
          <a:blip r:embed="rId3">
            <a:alphaModFix amt="14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1"/>
          <p:cNvSpPr txBox="1">
            <a:spLocks noGrp="1"/>
          </p:cNvSpPr>
          <p:nvPr>
            <p:ph type="body" idx="4294967295"/>
          </p:nvPr>
        </p:nvSpPr>
        <p:spPr>
          <a:xfrm>
            <a:off x="529936" y="468736"/>
            <a:ext cx="8084127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La ley busca ser una apuesta política e institucional para incorporar una mirada sensible al género y las sexualidades, favoreciendo la prevención, la sanción y la erradicación de las violencias machistas, promoviendo relaciones de igualdad en la diversidad.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indent="0">
              <a:buNone/>
            </a:pPr>
            <a:r>
              <a:rPr lang="es-ES" dirty="0"/>
              <a:t>E</a:t>
            </a:r>
            <a:r>
              <a:rPr lang="es-ES" dirty="0" smtClean="0"/>
              <a:t>stablece </a:t>
            </a:r>
            <a:r>
              <a:rPr lang="es-ES" dirty="0"/>
              <a:t>la capacitación obligatoria en temática de género y violencia contra las mujeres a todas las personas que se desempeñen en la función pública en los tres poderes del Estado.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3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371" y="-12038"/>
            <a:ext cx="5479601" cy="5155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Raleway" panose="020B0604020202020204" charset="0"/>
                <a:ea typeface="Homemade Apple"/>
                <a:cs typeface="Homemade Apple"/>
                <a:sym typeface="Homemade Apple"/>
              </a:rPr>
              <a:t>Qué hablamos cuando hablamos de perspectiva de género? </a:t>
            </a:r>
            <a:endParaRPr dirty="0">
              <a:latin typeface="Raleway" panose="020B0604020202020204" charset="0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4909975" y="1059403"/>
            <a:ext cx="3776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600"/>
              </a:spcBef>
            </a:pPr>
            <a:r>
              <a:rPr lang="es-ES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¿DE QUÉ HABLAMOS CUANDO HABLAMOS DE GÉNERO?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 refiere las características socialmente construidas sobre la base de la diferencia sexual-biológica.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Incluye todas las creencias, comportamientas, funciones y relaciones entre mujeres y hombres, construídas por la sociedad y asignadas segun el sexo con el que nacemos.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57075" y="1059403"/>
            <a:ext cx="3941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¿DE QUÉ HABLAMOS CUANDO HABLAMOS DE SEXO?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 entiende como las características anatómicas de los cuerpos, incluida la genitalidad, así como las características morfológicas del aparato reproductor y aspectos tales como diferencias hormonales y cromosómicas. </a:t>
            </a:r>
            <a:endParaRPr lang="es-ES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457075" y="4053851"/>
            <a:ext cx="8229600" cy="6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8"/>
          <a:stretch/>
        </p:blipFill>
        <p:spPr>
          <a:xfrm>
            <a:off x="900072" y="4091783"/>
            <a:ext cx="6997406" cy="543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/>
          <p:nvPr/>
        </p:nvSpPr>
        <p:spPr>
          <a:xfrm>
            <a:off x="0" y="12525"/>
            <a:ext cx="9144000" cy="2856000"/>
          </a:xfrm>
          <a:prstGeom prst="rect">
            <a:avLst/>
          </a:prstGeom>
          <a:solidFill>
            <a:srgbClr val="1C4587">
              <a:alpha val="35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ubTitle" idx="4294967295"/>
          </p:nvPr>
        </p:nvSpPr>
        <p:spPr>
          <a:xfrm>
            <a:off x="1582534" y="273508"/>
            <a:ext cx="597893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 smtClean="0"/>
              <a:t>GÉNERO COMO CATEGORÍA DE IDENTIDAD</a:t>
            </a:r>
            <a:endParaRPr dirty="0"/>
          </a:p>
        </p:txBody>
      </p:sp>
      <p:sp>
        <p:nvSpPr>
          <p:cNvPr id="267" name="Google Shape;267;p43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2" b="1400"/>
          <a:stretch/>
        </p:blipFill>
        <p:spPr>
          <a:xfrm>
            <a:off x="934353" y="1319291"/>
            <a:ext cx="7546231" cy="3543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96285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Homemade Apple"/>
                <a:cs typeface="Homemade Apple"/>
              </a:rPr>
              <a:t>QUÉ SON LOS ESTEREOTIPOS DE GÉNERO?</a:t>
            </a:r>
            <a:endParaRPr dirty="0">
              <a:latin typeface="Homemade Apple"/>
              <a:ea typeface="Homemade Apple"/>
              <a:cs typeface="Homemade Apple"/>
              <a:sym typeface="Homemade Apple"/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body" idx="1"/>
          </p:nvPr>
        </p:nvSpPr>
        <p:spPr>
          <a:xfrm>
            <a:off x="838159" y="1049789"/>
            <a:ext cx="7494900" cy="35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ES" dirty="0" smtClean="0"/>
              <a:t>Son códigos de comportamientos, actitudes y roles específicos designados a las feminidad y a la masculinidad. </a:t>
            </a:r>
            <a:endParaRPr lang="es-ES" dirty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s-ES" dirty="0" smtClean="0"/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s-ES" dirty="0" smtClean="0"/>
              <a:t>De esta manera también es una forma de ordenar y jerarquizar la sociedad en hombres y mujeres, responde a un contexto histórico y geográfico determinado. </a:t>
            </a:r>
            <a:endParaRPr dirty="0"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94" name="Google Shape;494;p58"/>
          <p:cNvSpPr/>
          <p:nvPr/>
        </p:nvSpPr>
        <p:spPr>
          <a:xfrm>
            <a:off x="428345" y="1289200"/>
            <a:ext cx="4009500" cy="1510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TRAVIESOS, VISTEN DE AZUL, JUEGAN PELOTA, LE GUSTAN LOS AUTOS, TIENEN MUCHA ENERGÍA, SON REBELDES E INRRESPONSABLES.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5" name="Google Shape;495;p58"/>
          <p:cNvSpPr/>
          <p:nvPr/>
        </p:nvSpPr>
        <p:spPr>
          <a:xfrm>
            <a:off x="4663005" y="1289200"/>
            <a:ext cx="4009500" cy="1510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lvl="0"/>
            <a:r>
              <a:rPr lang="es-ES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ORDENADAS, TIERNAS, VISTEN DE ROSA, JUEGAN CON MUÑECAS, SON OBEDIENTES, HACEN TAREAS DE HOGAR, LE GUSTAN LAS PRINCESAS</a:t>
            </a:r>
            <a:endParaRPr lang="es-ES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6" name="Google Shape;496;p58"/>
          <p:cNvSpPr/>
          <p:nvPr/>
        </p:nvSpPr>
        <p:spPr>
          <a:xfrm>
            <a:off x="487600" y="2965432"/>
            <a:ext cx="4009500" cy="1510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TRABAJADOR, INTELIGENTE, FUERTE, NO LLORA, ES VALIENTE, JEFE DE FAMILIA, PROVEEDOR, LE GUSTAN LOS RIESGOS, AGRESIVOS.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7" name="Google Shape;497;p58"/>
          <p:cNvSpPr/>
          <p:nvPr/>
        </p:nvSpPr>
        <p:spPr>
          <a:xfrm>
            <a:off x="4663005" y="2977088"/>
            <a:ext cx="4009500" cy="1510500"/>
          </a:xfrm>
          <a:prstGeom prst="rect">
            <a:avLst/>
          </a:prstGeom>
          <a:solidFill>
            <a:srgbClr val="20124D">
              <a:alpha val="2154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AMA DE CASA, MADRE, SIEMPRE BELLA, PACIENTE, DELICADA, DEPENDIENTE, SENSIBLE, OBJETO SEXUAL, FRÍVOLA. TIERNA, SUMISA.</a:t>
            </a:r>
            <a:endParaRPr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58"/>
          <p:cNvSpPr/>
          <p:nvPr/>
        </p:nvSpPr>
        <p:spPr>
          <a:xfrm>
            <a:off x="3346175" y="1646646"/>
            <a:ext cx="2304000" cy="2304000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8"/>
          <p:cNvSpPr/>
          <p:nvPr/>
        </p:nvSpPr>
        <p:spPr>
          <a:xfrm rot="5400000">
            <a:off x="3512314" y="1646646"/>
            <a:ext cx="2304000" cy="2304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8"/>
          <p:cNvSpPr/>
          <p:nvPr/>
        </p:nvSpPr>
        <p:spPr>
          <a:xfrm rot="10800000">
            <a:off x="3512314" y="1814068"/>
            <a:ext cx="2304000" cy="2304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8"/>
          <p:cNvSpPr/>
          <p:nvPr/>
        </p:nvSpPr>
        <p:spPr>
          <a:xfrm rot="-5400000">
            <a:off x="3346175" y="1814068"/>
            <a:ext cx="2304000" cy="23040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8"/>
          <p:cNvSpPr/>
          <p:nvPr/>
        </p:nvSpPr>
        <p:spPr>
          <a:xfrm>
            <a:off x="4158289" y="1646793"/>
            <a:ext cx="300314" cy="1073659"/>
          </a:xfrm>
          <a:prstGeom prst="rect">
            <a:avLst/>
          </a:prstGeom>
        </p:spPr>
        <p:txBody>
          <a:bodyPr>
            <a:prstTxWarp prst="textPlain">
              <a:avLst>
                <a:gd name="adj" fmla="val 47229"/>
              </a:avLst>
            </a:prstTxWarp>
          </a:bodyPr>
          <a:lstStyle/>
          <a:p>
            <a:pPr lvl="0" algn="ctr"/>
            <a:r>
              <a:rPr lang="es-ES" b="1" dirty="0" smtClean="0">
                <a:solidFill>
                  <a:schemeClr val="lt1"/>
                </a:solidFill>
                <a:latin typeface="Raleway"/>
              </a:rPr>
              <a:t>NIÑO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03" name="Google Shape;503;p58"/>
          <p:cNvSpPr/>
          <p:nvPr/>
        </p:nvSpPr>
        <p:spPr>
          <a:xfrm>
            <a:off x="4733140" y="1646941"/>
            <a:ext cx="187696" cy="10733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dirty="0" smtClean="0">
                <a:solidFill>
                  <a:schemeClr val="lt1"/>
                </a:solidFill>
                <a:latin typeface="Raleway"/>
              </a:rPr>
              <a:t>NIÑA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04" name="Google Shape;504;p58"/>
          <p:cNvSpPr/>
          <p:nvPr/>
        </p:nvSpPr>
        <p:spPr>
          <a:xfrm>
            <a:off x="4139433" y="3007902"/>
            <a:ext cx="298412" cy="102645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 smtClean="0">
                <a:ln>
                  <a:noFill/>
                </a:ln>
                <a:solidFill>
                  <a:schemeClr val="lt1"/>
                </a:solidFill>
                <a:latin typeface="Raleway"/>
              </a:rPr>
              <a:t>H</a:t>
            </a:r>
            <a:r>
              <a:rPr b="1" i="0" dirty="0" smtClean="0">
                <a:ln>
                  <a:noFill/>
                </a:ln>
                <a:solidFill>
                  <a:schemeClr val="lt1"/>
                </a:solidFill>
                <a:latin typeface="Raleway"/>
              </a:rPr>
              <a:t>O</a:t>
            </a:r>
            <a:r>
              <a:rPr lang="es-ES" b="1" i="0" dirty="0" smtClean="0">
                <a:ln>
                  <a:noFill/>
                </a:ln>
                <a:solidFill>
                  <a:schemeClr val="lt1"/>
                </a:solidFill>
                <a:latin typeface="Raleway"/>
              </a:rPr>
              <a:t>MBRE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05" name="Google Shape;505;p58"/>
          <p:cNvSpPr/>
          <p:nvPr/>
        </p:nvSpPr>
        <p:spPr>
          <a:xfrm>
            <a:off x="4685113" y="3005130"/>
            <a:ext cx="319100" cy="985214"/>
          </a:xfrm>
          <a:prstGeom prst="rect">
            <a:avLst/>
          </a:prstGeom>
        </p:spPr>
        <p:txBody>
          <a:bodyPr>
            <a:prstTxWarp prst="textPlain">
              <a:avLst>
                <a:gd name="adj" fmla="val 47014"/>
              </a:avLst>
            </a:prstTxWarp>
          </a:bodyPr>
          <a:lstStyle/>
          <a:p>
            <a:pPr lvl="0" algn="ctr"/>
            <a:r>
              <a:rPr lang="es-ES" b="1" i="0" dirty="0" smtClean="0">
                <a:ln>
                  <a:noFill/>
                </a:ln>
                <a:solidFill>
                  <a:schemeClr val="lt1"/>
                </a:solidFill>
                <a:latin typeface="Raleway"/>
              </a:rPr>
              <a:t>M</a:t>
            </a:r>
            <a:r>
              <a:rPr lang="es-ES" b="1" dirty="0" smtClean="0">
                <a:solidFill>
                  <a:schemeClr val="lt1"/>
                </a:solidFill>
                <a:latin typeface="Raleway"/>
              </a:rPr>
              <a:t>UJER</a:t>
            </a:r>
            <a:endParaRPr b="1" i="0" dirty="0">
              <a:ln>
                <a:noFill/>
              </a:ln>
              <a:solidFill>
                <a:schemeClr val="lt1"/>
              </a:solidFill>
              <a:latin typeface="Raleway"/>
            </a:endParaRPr>
          </a:p>
        </p:txBody>
      </p:sp>
      <p:sp>
        <p:nvSpPr>
          <p:cNvPr id="506" name="Google Shape;506;p58"/>
          <p:cNvSpPr txBox="1">
            <a:spLocks noGrp="1"/>
          </p:cNvSpPr>
          <p:nvPr>
            <p:ph type="title"/>
          </p:nvPr>
        </p:nvSpPr>
        <p:spPr>
          <a:xfrm>
            <a:off x="962700" y="321094"/>
            <a:ext cx="7571700" cy="37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>
                <a:latin typeface="Raleway" panose="020B0604020202020204" charset="0"/>
                <a:ea typeface="Homemade Apple"/>
                <a:cs typeface="Homemade Apple"/>
                <a:sym typeface="Homemade Apple"/>
              </a:rPr>
              <a:t>EJEMPLOS</a:t>
            </a:r>
            <a:endParaRPr dirty="0">
              <a:latin typeface="Raleway" panose="020B0604020202020204" charset="0"/>
              <a:ea typeface="Homemade Apple"/>
              <a:cs typeface="Homemade Apple"/>
              <a:sym typeface="Homemade App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DDE1E9"/>
      </a:lt2>
      <a:accent1>
        <a:srgbClr val="AD249E"/>
      </a:accent1>
      <a:accent2>
        <a:srgbClr val="57029B"/>
      </a:accent2>
      <a:accent3>
        <a:srgbClr val="D3135E"/>
      </a:accent3>
      <a:accent4>
        <a:srgbClr val="0340A5"/>
      </a:accent4>
      <a:accent5>
        <a:srgbClr val="00CBD6"/>
      </a:accent5>
      <a:accent6>
        <a:srgbClr val="FF8A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612</Words>
  <Application>Microsoft Office PowerPoint</Application>
  <PresentationFormat>Presentación en pantalla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Homemade Apple</vt:lpstr>
      <vt:lpstr>Raleway</vt:lpstr>
      <vt:lpstr>Arial</vt:lpstr>
      <vt:lpstr>Lear template</vt:lpstr>
      <vt:lpstr>LEY Micaela  (ley Nacional Nº27499/ley Prov.13891)</vt:lpstr>
      <vt:lpstr>¿POR QUÉ LA LEY SE LLAMA ASÍ?</vt:lpstr>
      <vt:lpstr>Presentación de PowerPoint</vt:lpstr>
      <vt:lpstr>Presentación de PowerPoint</vt:lpstr>
      <vt:lpstr>Presentación de PowerPoint</vt:lpstr>
      <vt:lpstr>Qué hablamos cuando hablamos de perspectiva de género? </vt:lpstr>
      <vt:lpstr>Presentación de PowerPoint</vt:lpstr>
      <vt:lpstr>QUÉ SON LOS ESTEREOTIPOS DE GÉNERO?</vt:lpstr>
      <vt:lpstr>EJEMPLOS</vt:lpstr>
      <vt:lpstr>ROLES DE GÉNERO</vt:lpstr>
      <vt:lpstr>Expresiones letales</vt:lpstr>
      <vt:lpstr>CAMINO HACIA LA LEY 26.485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Micaela  (ley Nacional Nº27499/ley Prov.13891)</dc:title>
  <cp:lastModifiedBy>usuario</cp:lastModifiedBy>
  <cp:revision>18</cp:revision>
  <dcterms:modified xsi:type="dcterms:W3CDTF">2021-07-14T22:19:33Z</dcterms:modified>
</cp:coreProperties>
</file>