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44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https://docs.aws.amazon.com/pdfs/whitepapers/latest/introduction-aws-security/introduction-aws-security.pdf#infrastructure-security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9245600" y="0"/>
            <a:ext cx="14376400" cy="1371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1999" y="4636546"/>
            <a:ext cx="14081506" cy="4442908"/>
          </a:xfrm>
        </p:spPr>
        <p:txBody>
          <a:bodyPr anchor="ctr"/>
          <a:lstStyle>
            <a:lvl1pPr algn="l">
              <a:defRPr sz="1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8981440" y="72136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457200">
              <a:spcAft>
                <a:spcPts val="2400"/>
              </a:spcAft>
            </a:pP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155053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ystems-manager/latest/userguide/session-manager.html" TargetMode="External"/><Relationship Id="rId2" Type="http://schemas.openxmlformats.org/officeDocument/2006/relationships/hyperlink" Target="https://docs.aws.amazon.com/config/latest/developerguide/WhatIsConfig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3F56-64BF-416E-8A1A-C1E33294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8" y="4636546"/>
            <a:ext cx="15011401" cy="4442908"/>
          </a:xfrm>
        </p:spPr>
        <p:txBody>
          <a:bodyPr>
            <a:normAutofit fontScale="90000"/>
          </a:bodyPr>
          <a:lstStyle/>
          <a:p>
            <a:r>
              <a:rPr lang="en-US" dirty="0"/>
              <a:t>Week 1 – Config &amp; Session Manager</a:t>
            </a:r>
          </a:p>
        </p:txBody>
      </p:sp>
    </p:spTree>
    <p:extLst>
      <p:ext uri="{BB962C8B-B14F-4D97-AF65-F5344CB8AC3E}">
        <p14:creationId xmlns:p14="http://schemas.microsoft.com/office/powerpoint/2010/main" val="287925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0">
            <a:extLst>
              <a:ext uri="{FF2B5EF4-FFF2-40B4-BE49-F238E27FC236}">
                <a16:creationId xmlns:a16="http://schemas.microsoft.com/office/drawing/2014/main" id="{1C74CC0A-1E92-F0F1-C320-074F112998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05525" y="785804"/>
            <a:ext cx="12172950" cy="12144392"/>
            <a:chOff x="348" y="1721"/>
            <a:chExt cx="426" cy="425"/>
          </a:xfrm>
          <a:solidFill>
            <a:schemeClr val="bg1">
              <a:lumMod val="95000"/>
            </a:schemeClr>
          </a:solidFill>
        </p:grpSpPr>
        <p:sp>
          <p:nvSpPr>
            <p:cNvPr id="5" name="Freeform 61">
              <a:extLst>
                <a:ext uri="{FF2B5EF4-FFF2-40B4-BE49-F238E27FC236}">
                  <a16:creationId xmlns:a16="http://schemas.microsoft.com/office/drawing/2014/main" id="{667BBA8C-869F-7364-EFAF-C4DE9235A3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" name="Freeform 62">
              <a:extLst>
                <a:ext uri="{FF2B5EF4-FFF2-40B4-BE49-F238E27FC236}">
                  <a16:creationId xmlns:a16="http://schemas.microsoft.com/office/drawing/2014/main" id="{1C9299F4-88ED-9F19-0ACF-D1967542B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" name="Freeform 63">
              <a:extLst>
                <a:ext uri="{FF2B5EF4-FFF2-40B4-BE49-F238E27FC236}">
                  <a16:creationId xmlns:a16="http://schemas.microsoft.com/office/drawing/2014/main" id="{B3EBF175-2B2F-4EF8-A2D2-E0142274A8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" name="Freeform 64">
              <a:extLst>
                <a:ext uri="{FF2B5EF4-FFF2-40B4-BE49-F238E27FC236}">
                  <a16:creationId xmlns:a16="http://schemas.microsoft.com/office/drawing/2014/main" id="{4FF80B5D-DC01-E215-942E-284BBAA45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55" name="AWS Config"/>
          <p:cNvSpPr txBox="1">
            <a:spLocks noGrp="1"/>
          </p:cNvSpPr>
          <p:nvPr>
            <p:ph type="title"/>
          </p:nvPr>
        </p:nvSpPr>
        <p:spPr>
          <a:xfrm>
            <a:off x="1206500" y="1079501"/>
            <a:ext cx="21971000" cy="10350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</a:rPr>
              <a:t>AWS Config</a:t>
            </a:r>
          </a:p>
        </p:txBody>
      </p:sp>
      <p:sp>
        <p:nvSpPr>
          <p:cNvPr id="157" name="Aids customers with auditing and compliance of AWS resources…"/>
          <p:cNvSpPr txBox="1">
            <a:spLocks noGrp="1"/>
          </p:cNvSpPr>
          <p:nvPr>
            <p:ph type="body" idx="1"/>
          </p:nvPr>
        </p:nvSpPr>
        <p:spPr>
          <a:xfrm>
            <a:off x="1206500" y="3143604"/>
            <a:ext cx="21971000" cy="82560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/>
          <a:p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Aids customers with auditing and compliance of AWS resources</a:t>
            </a:r>
          </a:p>
          <a:p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It can record configurations and changes of configurations over time</a:t>
            </a:r>
          </a:p>
          <a:p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Set AWS Config up to notify admins (via SNS) for any changes</a:t>
            </a:r>
          </a:p>
          <a:p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Use Cases: </a:t>
            </a:r>
          </a:p>
          <a:p>
            <a:pPr lvl="1"/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Unrestricted SSH in Security Groups &amp; NACLs</a:t>
            </a:r>
          </a:p>
          <a:p>
            <a:pPr lvl="1"/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S3 Bucket Public Access</a:t>
            </a:r>
          </a:p>
          <a:p>
            <a:pPr lvl="1"/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ALB Configuration Changes over time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>
            <a:extLst>
              <a:ext uri="{FF2B5EF4-FFF2-40B4-BE49-F238E27FC236}">
                <a16:creationId xmlns:a16="http://schemas.microsoft.com/office/drawing/2014/main" id="{F4937269-E631-C0E6-EBC0-F18647DF570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46742" y="2076161"/>
            <a:ext cx="13490517" cy="9563679"/>
            <a:chOff x="3437" y="1784"/>
            <a:chExt cx="426" cy="302"/>
          </a:xfrm>
          <a:solidFill>
            <a:schemeClr val="bg1">
              <a:lumMod val="95000"/>
            </a:schemeClr>
          </a:solidFill>
        </p:grpSpPr>
        <p:sp>
          <p:nvSpPr>
            <p:cNvPr id="3" name="Freeform 80">
              <a:extLst>
                <a:ext uri="{FF2B5EF4-FFF2-40B4-BE49-F238E27FC236}">
                  <a16:creationId xmlns:a16="http://schemas.microsoft.com/office/drawing/2014/main" id="{B99FD565-6B6F-C8FE-98B9-F324F6F846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" name="Freeform 81">
              <a:extLst>
                <a:ext uri="{FF2B5EF4-FFF2-40B4-BE49-F238E27FC236}">
                  <a16:creationId xmlns:a16="http://schemas.microsoft.com/office/drawing/2014/main" id="{9214944F-ED7A-21AE-B90D-43188E49C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" name="Freeform 82">
              <a:extLst>
                <a:ext uri="{FF2B5EF4-FFF2-40B4-BE49-F238E27FC236}">
                  <a16:creationId xmlns:a16="http://schemas.microsoft.com/office/drawing/2014/main" id="{4EFDFD30-2563-9D86-671D-1E11CFB5C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" name="Freeform 83">
              <a:extLst>
                <a:ext uri="{FF2B5EF4-FFF2-40B4-BE49-F238E27FC236}">
                  <a16:creationId xmlns:a16="http://schemas.microsoft.com/office/drawing/2014/main" id="{07FCCE99-90D2-AEF7-CED5-A818D9B48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" name="Freeform 84">
              <a:extLst>
                <a:ext uri="{FF2B5EF4-FFF2-40B4-BE49-F238E27FC236}">
                  <a16:creationId xmlns:a16="http://schemas.microsoft.com/office/drawing/2014/main" id="{E9C2E8BB-C33C-6C4F-02CB-5BB8D6D35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" name="Freeform 85">
              <a:extLst>
                <a:ext uri="{FF2B5EF4-FFF2-40B4-BE49-F238E27FC236}">
                  <a16:creationId xmlns:a16="http://schemas.microsoft.com/office/drawing/2014/main" id="{77EC6C69-5D4B-CFD8-8DA8-685420C12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Freeform 86">
              <a:extLst>
                <a:ext uri="{FF2B5EF4-FFF2-40B4-BE49-F238E27FC236}">
                  <a16:creationId xmlns:a16="http://schemas.microsoft.com/office/drawing/2014/main" id="{A8671E60-CE70-5485-C71C-D57938F81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56187643-80B9-8FE6-7AB9-D5CB11CDF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ECEC7969-E9BA-BEB2-8EE5-F11F9602E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89">
              <a:extLst>
                <a:ext uri="{FF2B5EF4-FFF2-40B4-BE49-F238E27FC236}">
                  <a16:creationId xmlns:a16="http://schemas.microsoft.com/office/drawing/2014/main" id="{B1BD75EB-4F42-D614-9C5C-F27BC3B4B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90">
              <a:extLst>
                <a:ext uri="{FF2B5EF4-FFF2-40B4-BE49-F238E27FC236}">
                  <a16:creationId xmlns:a16="http://schemas.microsoft.com/office/drawing/2014/main" id="{92B49980-C430-63B9-F9C1-7C926FEAAE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59" name="AWS Config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algn="ctr"/>
            <a:r>
              <a:rPr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</a:rPr>
              <a:t>AWS Config Rules</a:t>
            </a:r>
          </a:p>
        </p:txBody>
      </p:sp>
      <p:sp>
        <p:nvSpPr>
          <p:cNvPr id="161" name="Use AWS Managed Ru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8575">
            <a:solidFill>
              <a:schemeClr val="tx1"/>
            </a:solidFill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Use AWS Managed Rules</a:t>
            </a:r>
          </a:p>
          <a:p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Make Custom Rules (must be defined in AWS Lambda) </a:t>
            </a:r>
          </a:p>
          <a:p>
            <a:pPr lvl="2"/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E.g., evaluate if each EBS disk is of type gp2</a:t>
            </a:r>
          </a:p>
          <a:p>
            <a:pPr lvl="2"/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E.g., evaluate if each EC2 instance is t2.micro</a:t>
            </a:r>
          </a:p>
          <a:p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Rules can be evaluated/triggered for any configuration change or at specific intervals, or on-demand</a:t>
            </a:r>
          </a:p>
          <a:p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NO FREE TIER ($0.003 per config item recorded, per region; $0.001 per rule evaluation per region)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7">
            <a:extLst>
              <a:ext uri="{FF2B5EF4-FFF2-40B4-BE49-F238E27FC236}">
                <a16:creationId xmlns:a16="http://schemas.microsoft.com/office/drawing/2014/main" id="{DFC51818-E598-6040-14C4-86AD449379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37375" y="826480"/>
            <a:ext cx="10509250" cy="12063041"/>
            <a:chOff x="5528" y="2992"/>
            <a:chExt cx="372" cy="427"/>
          </a:xfrm>
          <a:solidFill>
            <a:schemeClr val="bg1">
              <a:lumMod val="95000"/>
            </a:schemeClr>
          </a:solidFill>
        </p:grpSpPr>
        <p:sp>
          <p:nvSpPr>
            <p:cNvPr id="3" name="Freeform 168">
              <a:extLst>
                <a:ext uri="{FF2B5EF4-FFF2-40B4-BE49-F238E27FC236}">
                  <a16:creationId xmlns:a16="http://schemas.microsoft.com/office/drawing/2014/main" id="{6C304017-45D5-5360-F871-57774D4CB9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8" y="2992"/>
              <a:ext cx="372" cy="427"/>
            </a:xfrm>
            <a:custGeom>
              <a:avLst/>
              <a:gdLst>
                <a:gd name="T0" fmla="*/ 126 w 252"/>
                <a:gd name="T1" fmla="*/ 288 h 288"/>
                <a:gd name="T2" fmla="*/ 124 w 252"/>
                <a:gd name="T3" fmla="*/ 288 h 288"/>
                <a:gd name="T4" fmla="*/ 0 w 252"/>
                <a:gd name="T5" fmla="*/ 60 h 288"/>
                <a:gd name="T6" fmla="*/ 4 w 252"/>
                <a:gd name="T7" fmla="*/ 54 h 288"/>
                <a:gd name="T8" fmla="*/ 122 w 252"/>
                <a:gd name="T9" fmla="*/ 2 h 288"/>
                <a:gd name="T10" fmla="*/ 130 w 252"/>
                <a:gd name="T11" fmla="*/ 2 h 288"/>
                <a:gd name="T12" fmla="*/ 248 w 252"/>
                <a:gd name="T13" fmla="*/ 54 h 288"/>
                <a:gd name="T14" fmla="*/ 252 w 252"/>
                <a:gd name="T15" fmla="*/ 60 h 288"/>
                <a:gd name="T16" fmla="*/ 128 w 252"/>
                <a:gd name="T17" fmla="*/ 288 h 288"/>
                <a:gd name="T18" fmla="*/ 126 w 252"/>
                <a:gd name="T19" fmla="*/ 288 h 288"/>
                <a:gd name="T20" fmla="*/ 12 w 252"/>
                <a:gd name="T21" fmla="*/ 65 h 288"/>
                <a:gd name="T22" fmla="*/ 126 w 252"/>
                <a:gd name="T23" fmla="*/ 276 h 288"/>
                <a:gd name="T24" fmla="*/ 240 w 252"/>
                <a:gd name="T25" fmla="*/ 65 h 288"/>
                <a:gd name="T26" fmla="*/ 126 w 252"/>
                <a:gd name="T27" fmla="*/ 14 h 288"/>
                <a:gd name="T28" fmla="*/ 12 w 252"/>
                <a:gd name="T29" fmla="*/ 6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288">
                  <a:moveTo>
                    <a:pt x="126" y="288"/>
                  </a:moveTo>
                  <a:cubicBezTo>
                    <a:pt x="125" y="288"/>
                    <a:pt x="125" y="288"/>
                    <a:pt x="124" y="288"/>
                  </a:cubicBezTo>
                  <a:cubicBezTo>
                    <a:pt x="9" y="245"/>
                    <a:pt x="0" y="163"/>
                    <a:pt x="0" y="60"/>
                  </a:cubicBezTo>
                  <a:cubicBezTo>
                    <a:pt x="0" y="58"/>
                    <a:pt x="2" y="55"/>
                    <a:pt x="4" y="54"/>
                  </a:cubicBezTo>
                  <a:cubicBezTo>
                    <a:pt x="5" y="54"/>
                    <a:pt x="93" y="30"/>
                    <a:pt x="122" y="2"/>
                  </a:cubicBezTo>
                  <a:cubicBezTo>
                    <a:pt x="124" y="0"/>
                    <a:pt x="128" y="0"/>
                    <a:pt x="130" y="2"/>
                  </a:cubicBezTo>
                  <a:cubicBezTo>
                    <a:pt x="159" y="30"/>
                    <a:pt x="247" y="54"/>
                    <a:pt x="248" y="54"/>
                  </a:cubicBezTo>
                  <a:cubicBezTo>
                    <a:pt x="250" y="55"/>
                    <a:pt x="252" y="58"/>
                    <a:pt x="252" y="60"/>
                  </a:cubicBezTo>
                  <a:cubicBezTo>
                    <a:pt x="252" y="163"/>
                    <a:pt x="243" y="245"/>
                    <a:pt x="128" y="288"/>
                  </a:cubicBezTo>
                  <a:cubicBezTo>
                    <a:pt x="127" y="288"/>
                    <a:pt x="127" y="288"/>
                    <a:pt x="126" y="288"/>
                  </a:cubicBezTo>
                  <a:close/>
                  <a:moveTo>
                    <a:pt x="12" y="65"/>
                  </a:moveTo>
                  <a:cubicBezTo>
                    <a:pt x="12" y="163"/>
                    <a:pt x="22" y="236"/>
                    <a:pt x="126" y="276"/>
                  </a:cubicBezTo>
                  <a:cubicBezTo>
                    <a:pt x="230" y="236"/>
                    <a:pt x="240" y="163"/>
                    <a:pt x="240" y="65"/>
                  </a:cubicBezTo>
                  <a:cubicBezTo>
                    <a:pt x="222" y="60"/>
                    <a:pt x="156" y="39"/>
                    <a:pt x="126" y="14"/>
                  </a:cubicBezTo>
                  <a:cubicBezTo>
                    <a:pt x="96" y="39"/>
                    <a:pt x="30" y="60"/>
                    <a:pt x="12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" name="Freeform 169">
              <a:extLst>
                <a:ext uri="{FF2B5EF4-FFF2-40B4-BE49-F238E27FC236}">
                  <a16:creationId xmlns:a16="http://schemas.microsoft.com/office/drawing/2014/main" id="{18A60586-F03A-E864-C68C-32DA2897A0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4" y="3046"/>
              <a:ext cx="280" cy="319"/>
            </a:xfrm>
            <a:custGeom>
              <a:avLst/>
              <a:gdLst>
                <a:gd name="T0" fmla="*/ 95 w 190"/>
                <a:gd name="T1" fmla="*/ 216 h 216"/>
                <a:gd name="T2" fmla="*/ 93 w 190"/>
                <a:gd name="T3" fmla="*/ 216 h 216"/>
                <a:gd name="T4" fmla="*/ 0 w 190"/>
                <a:gd name="T5" fmla="*/ 46 h 216"/>
                <a:gd name="T6" fmla="*/ 5 w 190"/>
                <a:gd name="T7" fmla="*/ 40 h 216"/>
                <a:gd name="T8" fmla="*/ 91 w 190"/>
                <a:gd name="T9" fmla="*/ 2 h 216"/>
                <a:gd name="T10" fmla="*/ 99 w 190"/>
                <a:gd name="T11" fmla="*/ 2 h 216"/>
                <a:gd name="T12" fmla="*/ 185 w 190"/>
                <a:gd name="T13" fmla="*/ 40 h 216"/>
                <a:gd name="T14" fmla="*/ 190 w 190"/>
                <a:gd name="T15" fmla="*/ 46 h 216"/>
                <a:gd name="T16" fmla="*/ 97 w 190"/>
                <a:gd name="T17" fmla="*/ 216 h 216"/>
                <a:gd name="T18" fmla="*/ 95 w 190"/>
                <a:gd name="T19" fmla="*/ 216 h 216"/>
                <a:gd name="T20" fmla="*/ 12 w 190"/>
                <a:gd name="T21" fmla="*/ 51 h 216"/>
                <a:gd name="T22" fmla="*/ 95 w 190"/>
                <a:gd name="T23" fmla="*/ 204 h 216"/>
                <a:gd name="T24" fmla="*/ 178 w 190"/>
                <a:gd name="T25" fmla="*/ 51 h 216"/>
                <a:gd name="T26" fmla="*/ 95 w 190"/>
                <a:gd name="T27" fmla="*/ 14 h 216"/>
                <a:gd name="T28" fmla="*/ 12 w 190"/>
                <a:gd name="T29" fmla="*/ 5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16">
                  <a:moveTo>
                    <a:pt x="95" y="216"/>
                  </a:moveTo>
                  <a:cubicBezTo>
                    <a:pt x="94" y="216"/>
                    <a:pt x="94" y="216"/>
                    <a:pt x="93" y="216"/>
                  </a:cubicBezTo>
                  <a:cubicBezTo>
                    <a:pt x="7" y="184"/>
                    <a:pt x="0" y="123"/>
                    <a:pt x="0" y="46"/>
                  </a:cubicBezTo>
                  <a:cubicBezTo>
                    <a:pt x="0" y="43"/>
                    <a:pt x="2" y="41"/>
                    <a:pt x="5" y="40"/>
                  </a:cubicBezTo>
                  <a:cubicBezTo>
                    <a:pt x="5" y="40"/>
                    <a:pt x="70" y="23"/>
                    <a:pt x="91" y="2"/>
                  </a:cubicBezTo>
                  <a:cubicBezTo>
                    <a:pt x="93" y="0"/>
                    <a:pt x="97" y="0"/>
                    <a:pt x="99" y="2"/>
                  </a:cubicBezTo>
                  <a:cubicBezTo>
                    <a:pt x="120" y="23"/>
                    <a:pt x="185" y="40"/>
                    <a:pt x="185" y="40"/>
                  </a:cubicBezTo>
                  <a:cubicBezTo>
                    <a:pt x="188" y="41"/>
                    <a:pt x="190" y="43"/>
                    <a:pt x="190" y="46"/>
                  </a:cubicBezTo>
                  <a:cubicBezTo>
                    <a:pt x="190" y="123"/>
                    <a:pt x="183" y="184"/>
                    <a:pt x="97" y="216"/>
                  </a:cubicBezTo>
                  <a:cubicBezTo>
                    <a:pt x="96" y="216"/>
                    <a:pt x="96" y="216"/>
                    <a:pt x="95" y="216"/>
                  </a:cubicBezTo>
                  <a:close/>
                  <a:moveTo>
                    <a:pt x="12" y="51"/>
                  </a:moveTo>
                  <a:cubicBezTo>
                    <a:pt x="13" y="122"/>
                    <a:pt x="20" y="175"/>
                    <a:pt x="95" y="204"/>
                  </a:cubicBezTo>
                  <a:cubicBezTo>
                    <a:pt x="170" y="175"/>
                    <a:pt x="177" y="122"/>
                    <a:pt x="178" y="51"/>
                  </a:cubicBezTo>
                  <a:cubicBezTo>
                    <a:pt x="163" y="46"/>
                    <a:pt x="117" y="32"/>
                    <a:pt x="95" y="14"/>
                  </a:cubicBezTo>
                  <a:cubicBezTo>
                    <a:pt x="73" y="32"/>
                    <a:pt x="27" y="46"/>
                    <a:pt x="1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" name="Freeform 170">
              <a:extLst>
                <a:ext uri="{FF2B5EF4-FFF2-40B4-BE49-F238E27FC236}">
                  <a16:creationId xmlns:a16="http://schemas.microsoft.com/office/drawing/2014/main" id="{FB005195-F5A9-CBA8-81BE-2F0CC7EB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" y="3046"/>
              <a:ext cx="149" cy="148"/>
            </a:xfrm>
            <a:custGeom>
              <a:avLst/>
              <a:gdLst>
                <a:gd name="T0" fmla="*/ 7 w 101"/>
                <a:gd name="T1" fmla="*/ 100 h 100"/>
                <a:gd name="T2" fmla="*/ 3 w 101"/>
                <a:gd name="T3" fmla="*/ 98 h 100"/>
                <a:gd name="T4" fmla="*/ 3 w 101"/>
                <a:gd name="T5" fmla="*/ 90 h 100"/>
                <a:gd name="T6" fmla="*/ 90 w 101"/>
                <a:gd name="T7" fmla="*/ 2 h 100"/>
                <a:gd name="T8" fmla="*/ 99 w 101"/>
                <a:gd name="T9" fmla="*/ 2 h 100"/>
                <a:gd name="T10" fmla="*/ 99 w 101"/>
                <a:gd name="T11" fmla="*/ 11 h 100"/>
                <a:gd name="T12" fmla="*/ 11 w 101"/>
                <a:gd name="T13" fmla="*/ 98 h 100"/>
                <a:gd name="T14" fmla="*/ 7 w 101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00">
                  <a:moveTo>
                    <a:pt x="7" y="100"/>
                  </a:moveTo>
                  <a:cubicBezTo>
                    <a:pt x="6" y="100"/>
                    <a:pt x="4" y="100"/>
                    <a:pt x="3" y="98"/>
                  </a:cubicBezTo>
                  <a:cubicBezTo>
                    <a:pt x="0" y="96"/>
                    <a:pt x="0" y="92"/>
                    <a:pt x="3" y="9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3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1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0" y="100"/>
                    <a:pt x="9" y="100"/>
                    <a:pt x="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" name="Freeform 171">
              <a:extLst>
                <a:ext uri="{FF2B5EF4-FFF2-40B4-BE49-F238E27FC236}">
                  <a16:creationId xmlns:a16="http://schemas.microsoft.com/office/drawing/2014/main" id="{34DAACA6-506D-26C7-B8A7-827AFC967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3" y="3078"/>
              <a:ext cx="187" cy="188"/>
            </a:xfrm>
            <a:custGeom>
              <a:avLst/>
              <a:gdLst>
                <a:gd name="T0" fmla="*/ 6 w 127"/>
                <a:gd name="T1" fmla="*/ 127 h 127"/>
                <a:gd name="T2" fmla="*/ 2 w 127"/>
                <a:gd name="T3" fmla="*/ 125 h 127"/>
                <a:gd name="T4" fmla="*/ 2 w 127"/>
                <a:gd name="T5" fmla="*/ 117 h 127"/>
                <a:gd name="T6" fmla="*/ 116 w 127"/>
                <a:gd name="T7" fmla="*/ 2 h 127"/>
                <a:gd name="T8" fmla="*/ 125 w 127"/>
                <a:gd name="T9" fmla="*/ 2 h 127"/>
                <a:gd name="T10" fmla="*/ 125 w 127"/>
                <a:gd name="T11" fmla="*/ 11 h 127"/>
                <a:gd name="T12" fmla="*/ 10 w 127"/>
                <a:gd name="T13" fmla="*/ 125 h 127"/>
                <a:gd name="T14" fmla="*/ 6 w 127"/>
                <a:gd name="T1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27">
                  <a:moveTo>
                    <a:pt x="6" y="127"/>
                  </a:moveTo>
                  <a:cubicBezTo>
                    <a:pt x="5" y="127"/>
                    <a:pt x="3" y="126"/>
                    <a:pt x="2" y="125"/>
                  </a:cubicBezTo>
                  <a:cubicBezTo>
                    <a:pt x="0" y="123"/>
                    <a:pt x="0" y="119"/>
                    <a:pt x="2" y="117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9" y="0"/>
                    <a:pt x="122" y="0"/>
                    <a:pt x="125" y="2"/>
                  </a:cubicBezTo>
                  <a:cubicBezTo>
                    <a:pt x="127" y="5"/>
                    <a:pt x="127" y="9"/>
                    <a:pt x="125" y="11"/>
                  </a:cubicBezTo>
                  <a:cubicBezTo>
                    <a:pt x="10" y="125"/>
                    <a:pt x="10" y="125"/>
                    <a:pt x="10" y="125"/>
                  </a:cubicBezTo>
                  <a:cubicBezTo>
                    <a:pt x="9" y="126"/>
                    <a:pt x="8" y="127"/>
                    <a:pt x="6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" name="Freeform 172">
              <a:extLst>
                <a:ext uri="{FF2B5EF4-FFF2-40B4-BE49-F238E27FC236}">
                  <a16:creationId xmlns:a16="http://schemas.microsoft.com/office/drawing/2014/main" id="{43E56D11-0A02-B93A-B165-E72C44C0D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" y="3102"/>
              <a:ext cx="217" cy="217"/>
            </a:xfrm>
            <a:custGeom>
              <a:avLst/>
              <a:gdLst>
                <a:gd name="T0" fmla="*/ 6 w 147"/>
                <a:gd name="T1" fmla="*/ 147 h 147"/>
                <a:gd name="T2" fmla="*/ 2 w 147"/>
                <a:gd name="T3" fmla="*/ 145 h 147"/>
                <a:gd name="T4" fmla="*/ 2 w 147"/>
                <a:gd name="T5" fmla="*/ 137 h 147"/>
                <a:gd name="T6" fmla="*/ 136 w 147"/>
                <a:gd name="T7" fmla="*/ 2 h 147"/>
                <a:gd name="T8" fmla="*/ 145 w 147"/>
                <a:gd name="T9" fmla="*/ 2 h 147"/>
                <a:gd name="T10" fmla="*/ 145 w 147"/>
                <a:gd name="T11" fmla="*/ 11 h 147"/>
                <a:gd name="T12" fmla="*/ 11 w 147"/>
                <a:gd name="T13" fmla="*/ 145 h 147"/>
                <a:gd name="T14" fmla="*/ 6 w 147"/>
                <a:gd name="T1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47">
                  <a:moveTo>
                    <a:pt x="6" y="147"/>
                  </a:moveTo>
                  <a:cubicBezTo>
                    <a:pt x="5" y="147"/>
                    <a:pt x="3" y="146"/>
                    <a:pt x="2" y="145"/>
                  </a:cubicBezTo>
                  <a:cubicBezTo>
                    <a:pt x="0" y="143"/>
                    <a:pt x="0" y="139"/>
                    <a:pt x="2" y="137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9" y="0"/>
                    <a:pt x="143" y="0"/>
                    <a:pt x="145" y="2"/>
                  </a:cubicBezTo>
                  <a:cubicBezTo>
                    <a:pt x="147" y="5"/>
                    <a:pt x="147" y="8"/>
                    <a:pt x="145" y="11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9" y="146"/>
                    <a:pt x="8" y="147"/>
                    <a:pt x="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" name="Freeform 173">
              <a:extLst>
                <a:ext uri="{FF2B5EF4-FFF2-40B4-BE49-F238E27FC236}">
                  <a16:creationId xmlns:a16="http://schemas.microsoft.com/office/drawing/2014/main" id="{A5906619-EF05-F9FE-F34F-D2C2B5FE9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" y="3185"/>
              <a:ext cx="168" cy="168"/>
            </a:xfrm>
            <a:custGeom>
              <a:avLst/>
              <a:gdLst>
                <a:gd name="T0" fmla="*/ 6 w 114"/>
                <a:gd name="T1" fmla="*/ 114 h 114"/>
                <a:gd name="T2" fmla="*/ 2 w 114"/>
                <a:gd name="T3" fmla="*/ 112 h 114"/>
                <a:gd name="T4" fmla="*/ 2 w 114"/>
                <a:gd name="T5" fmla="*/ 104 h 114"/>
                <a:gd name="T6" fmla="*/ 103 w 114"/>
                <a:gd name="T7" fmla="*/ 3 h 114"/>
                <a:gd name="T8" fmla="*/ 112 w 114"/>
                <a:gd name="T9" fmla="*/ 3 h 114"/>
                <a:gd name="T10" fmla="*/ 112 w 114"/>
                <a:gd name="T11" fmla="*/ 11 h 114"/>
                <a:gd name="T12" fmla="*/ 11 w 114"/>
                <a:gd name="T13" fmla="*/ 112 h 114"/>
                <a:gd name="T14" fmla="*/ 6 w 114"/>
                <a:gd name="T1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14">
                  <a:moveTo>
                    <a:pt x="6" y="114"/>
                  </a:moveTo>
                  <a:cubicBezTo>
                    <a:pt x="5" y="114"/>
                    <a:pt x="3" y="113"/>
                    <a:pt x="2" y="112"/>
                  </a:cubicBezTo>
                  <a:cubicBezTo>
                    <a:pt x="0" y="110"/>
                    <a:pt x="0" y="106"/>
                    <a:pt x="2" y="104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5" y="0"/>
                    <a:pt x="109" y="0"/>
                    <a:pt x="112" y="3"/>
                  </a:cubicBezTo>
                  <a:cubicBezTo>
                    <a:pt x="114" y="5"/>
                    <a:pt x="114" y="9"/>
                    <a:pt x="112" y="11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9" y="113"/>
                    <a:pt x="8" y="114"/>
                    <a:pt x="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63" name="AWS Config Remedi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algn="ctr"/>
            <a:r>
              <a:rPr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</a:rPr>
              <a:t>AWS Config Remediation</a:t>
            </a:r>
          </a:p>
        </p:txBody>
      </p:sp>
      <p:sp>
        <p:nvSpPr>
          <p:cNvPr id="165" name="AWS Config aids with auditing, it is not a policy service…"/>
          <p:cNvSpPr txBox="1">
            <a:spLocks noGrp="1"/>
          </p:cNvSpPr>
          <p:nvPr>
            <p:ph type="body" idx="1"/>
          </p:nvPr>
        </p:nvSpPr>
        <p:spPr>
          <a:xfrm>
            <a:off x="1016000" y="3422137"/>
            <a:ext cx="21971000" cy="8256012"/>
          </a:xfrm>
          <a:prstGeom prst="rect">
            <a:avLst/>
          </a:prstGeom>
          <a:ln w="28575">
            <a:solidFill>
              <a:schemeClr val="tx1"/>
            </a:solidFill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AWS Config aids with auditing, it is not a policy service</a:t>
            </a:r>
          </a:p>
          <a:p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Can automate remediation via SSM Automation Documents </a:t>
            </a:r>
          </a:p>
          <a:p>
            <a:pPr lvl="1"/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e.g., if unrestricted </a:t>
            </a:r>
            <a:r>
              <a:rPr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ssh</a:t>
            </a:r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-access is detected, you can set it up to “auto-remediate” </a:t>
            </a:r>
          </a:p>
          <a:p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Additionally, there are two forms of manual remediation </a:t>
            </a:r>
          </a:p>
          <a:p>
            <a:pPr lvl="1"/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Configure a remediation rule (SSM Document) and control when the remediation occurs OR you can manually delete security group </a:t>
            </a:r>
            <a:r>
              <a:rPr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ssh</a:t>
            </a:r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rule and then re-evaluate config rule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3">
            <a:extLst>
              <a:ext uri="{FF2B5EF4-FFF2-40B4-BE49-F238E27FC236}">
                <a16:creationId xmlns:a16="http://schemas.microsoft.com/office/drawing/2014/main" id="{FD241A4B-3D51-ED99-9C7C-1AB3CF0771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72526" y="1424868"/>
            <a:ext cx="11838948" cy="10866265"/>
            <a:chOff x="2402" y="3010"/>
            <a:chExt cx="426" cy="391"/>
          </a:xfrm>
          <a:solidFill>
            <a:schemeClr val="bg1">
              <a:lumMod val="95000"/>
            </a:schemeClr>
          </a:solidFill>
        </p:grpSpPr>
        <p:sp>
          <p:nvSpPr>
            <p:cNvPr id="3" name="Freeform 184">
              <a:extLst>
                <a:ext uri="{FF2B5EF4-FFF2-40B4-BE49-F238E27FC236}">
                  <a16:creationId xmlns:a16="http://schemas.microsoft.com/office/drawing/2014/main" id="{8F86D363-7ACB-F504-EAFD-D9EFE57D5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3010"/>
              <a:ext cx="426" cy="338"/>
            </a:xfrm>
            <a:custGeom>
              <a:avLst/>
              <a:gdLst>
                <a:gd name="T0" fmla="*/ 145 w 288"/>
                <a:gd name="T1" fmla="*/ 228 h 228"/>
                <a:gd name="T2" fmla="*/ 30 w 288"/>
                <a:gd name="T3" fmla="*/ 228 h 228"/>
                <a:gd name="T4" fmla="*/ 0 w 288"/>
                <a:gd name="T5" fmla="*/ 198 h 228"/>
                <a:gd name="T6" fmla="*/ 0 w 288"/>
                <a:gd name="T7" fmla="*/ 30 h 228"/>
                <a:gd name="T8" fmla="*/ 30 w 288"/>
                <a:gd name="T9" fmla="*/ 0 h 228"/>
                <a:gd name="T10" fmla="*/ 258 w 288"/>
                <a:gd name="T11" fmla="*/ 0 h 228"/>
                <a:gd name="T12" fmla="*/ 288 w 288"/>
                <a:gd name="T13" fmla="*/ 30 h 228"/>
                <a:gd name="T14" fmla="*/ 288 w 288"/>
                <a:gd name="T15" fmla="*/ 120 h 228"/>
                <a:gd name="T16" fmla="*/ 282 w 288"/>
                <a:gd name="T17" fmla="*/ 126 h 228"/>
                <a:gd name="T18" fmla="*/ 276 w 288"/>
                <a:gd name="T19" fmla="*/ 120 h 228"/>
                <a:gd name="T20" fmla="*/ 276 w 288"/>
                <a:gd name="T21" fmla="*/ 30 h 228"/>
                <a:gd name="T22" fmla="*/ 258 w 288"/>
                <a:gd name="T23" fmla="*/ 12 h 228"/>
                <a:gd name="T24" fmla="*/ 30 w 288"/>
                <a:gd name="T25" fmla="*/ 12 h 228"/>
                <a:gd name="T26" fmla="*/ 12 w 288"/>
                <a:gd name="T27" fmla="*/ 30 h 228"/>
                <a:gd name="T28" fmla="*/ 12 w 288"/>
                <a:gd name="T29" fmla="*/ 198 h 228"/>
                <a:gd name="T30" fmla="*/ 30 w 288"/>
                <a:gd name="T31" fmla="*/ 216 h 228"/>
                <a:gd name="T32" fmla="*/ 145 w 288"/>
                <a:gd name="T33" fmla="*/ 216 h 228"/>
                <a:gd name="T34" fmla="*/ 151 w 288"/>
                <a:gd name="T35" fmla="*/ 222 h 228"/>
                <a:gd name="T36" fmla="*/ 145 w 288"/>
                <a:gd name="T3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28">
                  <a:moveTo>
                    <a:pt x="145" y="228"/>
                  </a:moveTo>
                  <a:cubicBezTo>
                    <a:pt x="30" y="228"/>
                    <a:pt x="30" y="228"/>
                    <a:pt x="30" y="228"/>
                  </a:cubicBezTo>
                  <a:cubicBezTo>
                    <a:pt x="14" y="228"/>
                    <a:pt x="0" y="214"/>
                    <a:pt x="0" y="19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75" y="0"/>
                    <a:pt x="288" y="13"/>
                    <a:pt x="288" y="30"/>
                  </a:cubicBezTo>
                  <a:cubicBezTo>
                    <a:pt x="288" y="120"/>
                    <a:pt x="288" y="120"/>
                    <a:pt x="288" y="120"/>
                  </a:cubicBezTo>
                  <a:cubicBezTo>
                    <a:pt x="288" y="124"/>
                    <a:pt x="286" y="126"/>
                    <a:pt x="282" y="126"/>
                  </a:cubicBezTo>
                  <a:cubicBezTo>
                    <a:pt x="279" y="126"/>
                    <a:pt x="276" y="124"/>
                    <a:pt x="276" y="120"/>
                  </a:cubicBezTo>
                  <a:cubicBezTo>
                    <a:pt x="276" y="30"/>
                    <a:pt x="276" y="30"/>
                    <a:pt x="276" y="30"/>
                  </a:cubicBezTo>
                  <a:cubicBezTo>
                    <a:pt x="276" y="20"/>
                    <a:pt x="268" y="12"/>
                    <a:pt x="258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0" y="12"/>
                    <a:pt x="12" y="20"/>
                    <a:pt x="12" y="30"/>
                  </a:cubicBezTo>
                  <a:cubicBezTo>
                    <a:pt x="12" y="198"/>
                    <a:pt x="12" y="198"/>
                    <a:pt x="12" y="198"/>
                  </a:cubicBezTo>
                  <a:cubicBezTo>
                    <a:pt x="12" y="208"/>
                    <a:pt x="20" y="216"/>
                    <a:pt x="30" y="216"/>
                  </a:cubicBezTo>
                  <a:cubicBezTo>
                    <a:pt x="145" y="216"/>
                    <a:pt x="145" y="216"/>
                    <a:pt x="145" y="216"/>
                  </a:cubicBezTo>
                  <a:cubicBezTo>
                    <a:pt x="148" y="216"/>
                    <a:pt x="151" y="219"/>
                    <a:pt x="151" y="222"/>
                  </a:cubicBezTo>
                  <a:cubicBezTo>
                    <a:pt x="151" y="225"/>
                    <a:pt x="148" y="228"/>
                    <a:pt x="145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" name="Freeform 185">
              <a:extLst>
                <a:ext uri="{FF2B5EF4-FFF2-40B4-BE49-F238E27FC236}">
                  <a16:creationId xmlns:a16="http://schemas.microsoft.com/office/drawing/2014/main" id="{0646860E-3DED-46DB-32CD-8CC66B5EC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3099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3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" name="Oval 186">
              <a:extLst>
                <a:ext uri="{FF2B5EF4-FFF2-40B4-BE49-F238E27FC236}">
                  <a16:creationId xmlns:a16="http://schemas.microsoft.com/office/drawing/2014/main" id="{FEF05E2B-DE40-FFC4-5A23-3DAAD2CB0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3046"/>
              <a:ext cx="36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" name="Oval 187">
              <a:extLst>
                <a:ext uri="{FF2B5EF4-FFF2-40B4-BE49-F238E27FC236}">
                  <a16:creationId xmlns:a16="http://schemas.microsoft.com/office/drawing/2014/main" id="{2E6335C4-321A-F1D8-3E39-2BBE17D2E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3046"/>
              <a:ext cx="36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" name="Oval 188">
              <a:extLst>
                <a:ext uri="{FF2B5EF4-FFF2-40B4-BE49-F238E27FC236}">
                  <a16:creationId xmlns:a16="http://schemas.microsoft.com/office/drawing/2014/main" id="{B12BEEB3-3D14-48D2-61FB-EF9DF60BD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046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" name="Freeform 189">
              <a:extLst>
                <a:ext uri="{FF2B5EF4-FFF2-40B4-BE49-F238E27FC236}">
                  <a16:creationId xmlns:a16="http://schemas.microsoft.com/office/drawing/2014/main" id="{4BD17DD0-9F81-D164-B4DD-A1BA28A24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3152"/>
              <a:ext cx="195" cy="18"/>
            </a:xfrm>
            <a:custGeom>
              <a:avLst/>
              <a:gdLst>
                <a:gd name="T0" fmla="*/ 126 w 132"/>
                <a:gd name="T1" fmla="*/ 12 h 12"/>
                <a:gd name="T2" fmla="*/ 6 w 132"/>
                <a:gd name="T3" fmla="*/ 12 h 12"/>
                <a:gd name="T4" fmla="*/ 0 w 132"/>
                <a:gd name="T5" fmla="*/ 6 h 12"/>
                <a:gd name="T6" fmla="*/ 6 w 132"/>
                <a:gd name="T7" fmla="*/ 0 h 12"/>
                <a:gd name="T8" fmla="*/ 126 w 132"/>
                <a:gd name="T9" fmla="*/ 0 h 12"/>
                <a:gd name="T10" fmla="*/ 132 w 132"/>
                <a:gd name="T11" fmla="*/ 6 h 12"/>
                <a:gd name="T12" fmla="*/ 126 w 13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2">
                  <a:moveTo>
                    <a:pt x="12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9"/>
                    <a:pt x="130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Freeform 190">
              <a:extLst>
                <a:ext uri="{FF2B5EF4-FFF2-40B4-BE49-F238E27FC236}">
                  <a16:creationId xmlns:a16="http://schemas.microsoft.com/office/drawing/2014/main" id="{7572C933-BC96-AE91-2571-050F9339A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3152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Freeform 191">
              <a:extLst>
                <a:ext uri="{FF2B5EF4-FFF2-40B4-BE49-F238E27FC236}">
                  <a16:creationId xmlns:a16="http://schemas.microsoft.com/office/drawing/2014/main" id="{5252D776-2DAC-45DC-F5AA-D536143B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3205"/>
              <a:ext cx="89" cy="18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192">
              <a:extLst>
                <a:ext uri="{FF2B5EF4-FFF2-40B4-BE49-F238E27FC236}">
                  <a16:creationId xmlns:a16="http://schemas.microsoft.com/office/drawing/2014/main" id="{7958E994-20D5-F5EB-4CFD-E17480750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3205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193">
              <a:extLst>
                <a:ext uri="{FF2B5EF4-FFF2-40B4-BE49-F238E27FC236}">
                  <a16:creationId xmlns:a16="http://schemas.microsoft.com/office/drawing/2014/main" id="{995EF396-0621-C3D6-19F9-62EF52EE5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325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194">
              <a:extLst>
                <a:ext uri="{FF2B5EF4-FFF2-40B4-BE49-F238E27FC236}">
                  <a16:creationId xmlns:a16="http://schemas.microsoft.com/office/drawing/2014/main" id="{158BE819-C269-6E92-1346-F6D3F50D5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3259"/>
              <a:ext cx="35" cy="17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9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195">
              <a:extLst>
                <a:ext uri="{FF2B5EF4-FFF2-40B4-BE49-F238E27FC236}">
                  <a16:creationId xmlns:a16="http://schemas.microsoft.com/office/drawing/2014/main" id="{D5D4E695-859C-451D-E1BF-E9D1F2D868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3" y="3207"/>
              <a:ext cx="116" cy="115"/>
            </a:xfrm>
            <a:custGeom>
              <a:avLst/>
              <a:gdLst>
                <a:gd name="T0" fmla="*/ 39 w 78"/>
                <a:gd name="T1" fmla="*/ 78 h 78"/>
                <a:gd name="T2" fmla="*/ 0 w 78"/>
                <a:gd name="T3" fmla="*/ 39 h 78"/>
                <a:gd name="T4" fmla="*/ 39 w 78"/>
                <a:gd name="T5" fmla="*/ 0 h 78"/>
                <a:gd name="T6" fmla="*/ 78 w 78"/>
                <a:gd name="T7" fmla="*/ 39 h 78"/>
                <a:gd name="T8" fmla="*/ 39 w 78"/>
                <a:gd name="T9" fmla="*/ 78 h 78"/>
                <a:gd name="T10" fmla="*/ 39 w 78"/>
                <a:gd name="T11" fmla="*/ 12 h 78"/>
                <a:gd name="T12" fmla="*/ 12 w 78"/>
                <a:gd name="T13" fmla="*/ 39 h 78"/>
                <a:gd name="T14" fmla="*/ 39 w 78"/>
                <a:gd name="T15" fmla="*/ 66 h 78"/>
                <a:gd name="T16" fmla="*/ 66 w 78"/>
                <a:gd name="T17" fmla="*/ 39 h 78"/>
                <a:gd name="T18" fmla="*/ 39 w 78"/>
                <a:gd name="T19" fmla="*/ 1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8">
                  <a:moveTo>
                    <a:pt x="39" y="78"/>
                  </a:moveTo>
                  <a:cubicBezTo>
                    <a:pt x="18" y="78"/>
                    <a:pt x="0" y="61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61" y="0"/>
                    <a:pt x="78" y="17"/>
                    <a:pt x="78" y="39"/>
                  </a:cubicBezTo>
                  <a:cubicBezTo>
                    <a:pt x="78" y="61"/>
                    <a:pt x="61" y="78"/>
                    <a:pt x="39" y="78"/>
                  </a:cubicBezTo>
                  <a:close/>
                  <a:moveTo>
                    <a:pt x="39" y="12"/>
                  </a:moveTo>
                  <a:cubicBezTo>
                    <a:pt x="24" y="12"/>
                    <a:pt x="12" y="24"/>
                    <a:pt x="12" y="39"/>
                  </a:cubicBezTo>
                  <a:cubicBezTo>
                    <a:pt x="12" y="54"/>
                    <a:pt x="24" y="66"/>
                    <a:pt x="39" y="66"/>
                  </a:cubicBezTo>
                  <a:cubicBezTo>
                    <a:pt x="54" y="66"/>
                    <a:pt x="66" y="54"/>
                    <a:pt x="66" y="39"/>
                  </a:cubicBezTo>
                  <a:cubicBezTo>
                    <a:pt x="66" y="24"/>
                    <a:pt x="54" y="12"/>
                    <a:pt x="3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Freeform 196">
              <a:extLst>
                <a:ext uri="{FF2B5EF4-FFF2-40B4-BE49-F238E27FC236}">
                  <a16:creationId xmlns:a16="http://schemas.microsoft.com/office/drawing/2014/main" id="{963AF63E-8904-CE85-8F8D-EC7EFDF9C4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3" y="3305"/>
              <a:ext cx="175" cy="96"/>
            </a:xfrm>
            <a:custGeom>
              <a:avLst/>
              <a:gdLst>
                <a:gd name="T0" fmla="*/ 112 w 118"/>
                <a:gd name="T1" fmla="*/ 65 h 65"/>
                <a:gd name="T2" fmla="*/ 6 w 118"/>
                <a:gd name="T3" fmla="*/ 65 h 65"/>
                <a:gd name="T4" fmla="*/ 0 w 118"/>
                <a:gd name="T5" fmla="*/ 59 h 65"/>
                <a:gd name="T6" fmla="*/ 59 w 118"/>
                <a:gd name="T7" fmla="*/ 0 h 65"/>
                <a:gd name="T8" fmla="*/ 118 w 118"/>
                <a:gd name="T9" fmla="*/ 59 h 65"/>
                <a:gd name="T10" fmla="*/ 112 w 118"/>
                <a:gd name="T11" fmla="*/ 65 h 65"/>
                <a:gd name="T12" fmla="*/ 13 w 118"/>
                <a:gd name="T13" fmla="*/ 53 h 65"/>
                <a:gd name="T14" fmla="*/ 106 w 118"/>
                <a:gd name="T15" fmla="*/ 53 h 65"/>
                <a:gd name="T16" fmla="*/ 59 w 118"/>
                <a:gd name="T17" fmla="*/ 12 h 65"/>
                <a:gd name="T18" fmla="*/ 13 w 118"/>
                <a:gd name="T19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65">
                  <a:moveTo>
                    <a:pt x="112" y="65"/>
                  </a:move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2"/>
                    <a:pt x="0" y="59"/>
                  </a:cubicBezTo>
                  <a:cubicBezTo>
                    <a:pt x="0" y="27"/>
                    <a:pt x="27" y="0"/>
                    <a:pt x="59" y="0"/>
                  </a:cubicBezTo>
                  <a:cubicBezTo>
                    <a:pt x="92" y="0"/>
                    <a:pt x="118" y="27"/>
                    <a:pt x="118" y="59"/>
                  </a:cubicBezTo>
                  <a:cubicBezTo>
                    <a:pt x="118" y="62"/>
                    <a:pt x="116" y="65"/>
                    <a:pt x="112" y="65"/>
                  </a:cubicBezTo>
                  <a:close/>
                  <a:moveTo>
                    <a:pt x="13" y="53"/>
                  </a:moveTo>
                  <a:cubicBezTo>
                    <a:pt x="106" y="53"/>
                    <a:pt x="106" y="53"/>
                    <a:pt x="106" y="53"/>
                  </a:cubicBezTo>
                  <a:cubicBezTo>
                    <a:pt x="103" y="30"/>
                    <a:pt x="83" y="12"/>
                    <a:pt x="59" y="12"/>
                  </a:cubicBezTo>
                  <a:cubicBezTo>
                    <a:pt x="35" y="12"/>
                    <a:pt x="16" y="30"/>
                    <a:pt x="13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67" name="AWS SSM - Session Manag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algn="ctr"/>
            <a:r>
              <a:rPr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</a:rPr>
              <a:t>AWS SSM - Session Manager</a:t>
            </a:r>
          </a:p>
        </p:txBody>
      </p:sp>
      <p:sp>
        <p:nvSpPr>
          <p:cNvPr id="169" name="Allows admins/users to start a shell session (e.g., log into an EC2 instance) without SSH Keys, Bastion Host, or network SSH acces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8575">
            <a:solidFill>
              <a:schemeClr val="tx1"/>
            </a:solidFill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rPr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Allows admins/users to start a shell session (e.g., log into an EC2 instance) without SSH Keys, Bastion Host, or network SSH access</a:t>
            </a:r>
          </a:p>
          <a:p>
            <a:r>
              <a:rPr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Commands can be logged and data sent to CloudWatch </a:t>
            </a:r>
          </a:p>
          <a:p>
            <a:r>
              <a:rPr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Sessions can be intercepted via CloudTrail</a:t>
            </a:r>
          </a:p>
          <a:p>
            <a:r>
              <a:rPr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Ability to utilize this via AWS Console, Session Manager SDK, or AWS CLI</a:t>
            </a:r>
          </a:p>
          <a:p>
            <a:r>
              <a:rPr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Requires the install of the SSM Agent on the target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3">
            <a:extLst>
              <a:ext uri="{FF2B5EF4-FFF2-40B4-BE49-F238E27FC236}">
                <a16:creationId xmlns:a16="http://schemas.microsoft.com/office/drawing/2014/main" id="{B4971C22-E903-B280-D4AA-15DA471108C4}"/>
              </a:ext>
            </a:extLst>
          </p:cNvPr>
          <p:cNvSpPr>
            <a:spLocks noEditPoints="1"/>
          </p:cNvSpPr>
          <p:nvPr/>
        </p:nvSpPr>
        <p:spPr bwMode="auto">
          <a:xfrm>
            <a:off x="7525255" y="1893131"/>
            <a:ext cx="9333490" cy="9929739"/>
          </a:xfrm>
          <a:custGeom>
            <a:avLst/>
            <a:gdLst>
              <a:gd name="T0" fmla="*/ 78 w 84"/>
              <a:gd name="T1" fmla="*/ 40 h 96"/>
              <a:gd name="T2" fmla="*/ 64 w 84"/>
              <a:gd name="T3" fmla="*/ 24 h 96"/>
              <a:gd name="T4" fmla="*/ 50 w 84"/>
              <a:gd name="T5" fmla="*/ 40 h 96"/>
              <a:gd name="T6" fmla="*/ 44 w 84"/>
              <a:gd name="T7" fmla="*/ 42 h 96"/>
              <a:gd name="T8" fmla="*/ 46 w 84"/>
              <a:gd name="T9" fmla="*/ 72 h 96"/>
              <a:gd name="T10" fmla="*/ 84 w 84"/>
              <a:gd name="T11" fmla="*/ 70 h 96"/>
              <a:gd name="T12" fmla="*/ 82 w 84"/>
              <a:gd name="T13" fmla="*/ 40 h 96"/>
              <a:gd name="T14" fmla="*/ 64 w 84"/>
              <a:gd name="T15" fmla="*/ 28 h 96"/>
              <a:gd name="T16" fmla="*/ 74 w 84"/>
              <a:gd name="T17" fmla="*/ 40 h 96"/>
              <a:gd name="T18" fmla="*/ 54 w 84"/>
              <a:gd name="T19" fmla="*/ 38 h 96"/>
              <a:gd name="T20" fmla="*/ 48 w 84"/>
              <a:gd name="T21" fmla="*/ 68 h 96"/>
              <a:gd name="T22" fmla="*/ 80 w 84"/>
              <a:gd name="T23" fmla="*/ 44 h 96"/>
              <a:gd name="T24" fmla="*/ 64 w 84"/>
              <a:gd name="T25" fmla="*/ 48 h 96"/>
              <a:gd name="T26" fmla="*/ 62 w 84"/>
              <a:gd name="T27" fmla="*/ 55 h 96"/>
              <a:gd name="T28" fmla="*/ 64 w 84"/>
              <a:gd name="T29" fmla="*/ 64 h 96"/>
              <a:gd name="T30" fmla="*/ 66 w 84"/>
              <a:gd name="T31" fmla="*/ 55 h 96"/>
              <a:gd name="T32" fmla="*/ 64 w 84"/>
              <a:gd name="T33" fmla="*/ 48 h 96"/>
              <a:gd name="T34" fmla="*/ 64 w 84"/>
              <a:gd name="T35" fmla="*/ 52 h 96"/>
              <a:gd name="T36" fmla="*/ 64 w 84"/>
              <a:gd name="T37" fmla="*/ 52 h 96"/>
              <a:gd name="T38" fmla="*/ 68 w 84"/>
              <a:gd name="T39" fmla="*/ 78 h 96"/>
              <a:gd name="T40" fmla="*/ 40 w 84"/>
              <a:gd name="T41" fmla="*/ 84 h 96"/>
              <a:gd name="T42" fmla="*/ 68 w 84"/>
              <a:gd name="T43" fmla="*/ 12 h 96"/>
              <a:gd name="T44" fmla="*/ 70 w 84"/>
              <a:gd name="T45" fmla="*/ 22 h 96"/>
              <a:gd name="T46" fmla="*/ 72 w 84"/>
              <a:gd name="T47" fmla="*/ 10 h 96"/>
              <a:gd name="T48" fmla="*/ 40 w 84"/>
              <a:gd name="T49" fmla="*/ 8 h 96"/>
              <a:gd name="T50" fmla="*/ 40 w 84"/>
              <a:gd name="T51" fmla="*/ 0 h 96"/>
              <a:gd name="T52" fmla="*/ 2 w 84"/>
              <a:gd name="T53" fmla="*/ 8 h 96"/>
              <a:gd name="T54" fmla="*/ 0 w 84"/>
              <a:gd name="T55" fmla="*/ 86 h 96"/>
              <a:gd name="T56" fmla="*/ 38 w 84"/>
              <a:gd name="T57" fmla="*/ 96 h 96"/>
              <a:gd name="T58" fmla="*/ 40 w 84"/>
              <a:gd name="T59" fmla="*/ 95 h 96"/>
              <a:gd name="T60" fmla="*/ 40 w 84"/>
              <a:gd name="T61" fmla="*/ 88 h 96"/>
              <a:gd name="T62" fmla="*/ 72 w 84"/>
              <a:gd name="T63" fmla="*/ 86 h 96"/>
              <a:gd name="T64" fmla="*/ 70 w 84"/>
              <a:gd name="T65" fmla="*/ 76 h 96"/>
              <a:gd name="T66" fmla="*/ 4 w 84"/>
              <a:gd name="T67" fmla="*/ 84 h 96"/>
              <a:gd name="T68" fmla="*/ 36 w 84"/>
              <a:gd name="T69" fmla="*/ 4 h 96"/>
              <a:gd name="T70" fmla="*/ 24 w 84"/>
              <a:gd name="T71" fmla="*/ 42 h 96"/>
              <a:gd name="T72" fmla="*/ 24 w 84"/>
              <a:gd name="T73" fmla="*/ 58 h 96"/>
              <a:gd name="T74" fmla="*/ 24 w 84"/>
              <a:gd name="T75" fmla="*/ 42 h 96"/>
              <a:gd name="T76" fmla="*/ 20 w 84"/>
              <a:gd name="T77" fmla="*/ 50 h 96"/>
              <a:gd name="T78" fmla="*/ 28 w 84"/>
              <a:gd name="T79" fmla="*/ 5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4" h="96">
                <a:moveTo>
                  <a:pt x="82" y="40"/>
                </a:moveTo>
                <a:cubicBezTo>
                  <a:pt x="78" y="40"/>
                  <a:pt x="78" y="40"/>
                  <a:pt x="78" y="40"/>
                </a:cubicBezTo>
                <a:cubicBezTo>
                  <a:pt x="78" y="38"/>
                  <a:pt x="78" y="38"/>
                  <a:pt x="78" y="38"/>
                </a:cubicBezTo>
                <a:cubicBezTo>
                  <a:pt x="78" y="30"/>
                  <a:pt x="72" y="24"/>
                  <a:pt x="64" y="24"/>
                </a:cubicBezTo>
                <a:cubicBezTo>
                  <a:pt x="57" y="24"/>
                  <a:pt x="50" y="30"/>
                  <a:pt x="50" y="38"/>
                </a:cubicBezTo>
                <a:cubicBezTo>
                  <a:pt x="50" y="40"/>
                  <a:pt x="50" y="40"/>
                  <a:pt x="50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5" y="40"/>
                  <a:pt x="44" y="41"/>
                  <a:pt x="44" y="42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1"/>
                  <a:pt x="45" y="72"/>
                  <a:pt x="46" y="72"/>
                </a:cubicBezTo>
                <a:cubicBezTo>
                  <a:pt x="82" y="72"/>
                  <a:pt x="82" y="72"/>
                  <a:pt x="82" y="72"/>
                </a:cubicBezTo>
                <a:cubicBezTo>
                  <a:pt x="83" y="72"/>
                  <a:pt x="84" y="71"/>
                  <a:pt x="84" y="70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1"/>
                  <a:pt x="83" y="40"/>
                  <a:pt x="82" y="40"/>
                </a:cubicBezTo>
                <a:close/>
                <a:moveTo>
                  <a:pt x="54" y="38"/>
                </a:moveTo>
                <a:cubicBezTo>
                  <a:pt x="54" y="32"/>
                  <a:pt x="59" y="28"/>
                  <a:pt x="64" y="28"/>
                </a:cubicBezTo>
                <a:cubicBezTo>
                  <a:pt x="70" y="28"/>
                  <a:pt x="74" y="32"/>
                  <a:pt x="74" y="38"/>
                </a:cubicBezTo>
                <a:cubicBezTo>
                  <a:pt x="74" y="40"/>
                  <a:pt x="74" y="40"/>
                  <a:pt x="74" y="40"/>
                </a:cubicBezTo>
                <a:cubicBezTo>
                  <a:pt x="54" y="40"/>
                  <a:pt x="54" y="40"/>
                  <a:pt x="54" y="40"/>
                </a:cubicBezTo>
                <a:lnTo>
                  <a:pt x="54" y="38"/>
                </a:lnTo>
                <a:close/>
                <a:moveTo>
                  <a:pt x="80" y="68"/>
                </a:moveTo>
                <a:cubicBezTo>
                  <a:pt x="48" y="68"/>
                  <a:pt x="48" y="68"/>
                  <a:pt x="48" y="68"/>
                </a:cubicBezTo>
                <a:cubicBezTo>
                  <a:pt x="48" y="44"/>
                  <a:pt x="48" y="44"/>
                  <a:pt x="48" y="44"/>
                </a:cubicBezTo>
                <a:cubicBezTo>
                  <a:pt x="80" y="44"/>
                  <a:pt x="80" y="44"/>
                  <a:pt x="80" y="44"/>
                </a:cubicBezTo>
                <a:lnTo>
                  <a:pt x="80" y="68"/>
                </a:lnTo>
                <a:close/>
                <a:moveTo>
                  <a:pt x="64" y="48"/>
                </a:moveTo>
                <a:cubicBezTo>
                  <a:pt x="62" y="48"/>
                  <a:pt x="60" y="49"/>
                  <a:pt x="60" y="52"/>
                </a:cubicBezTo>
                <a:cubicBezTo>
                  <a:pt x="60" y="53"/>
                  <a:pt x="61" y="54"/>
                  <a:pt x="62" y="55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63"/>
                  <a:pt x="63" y="64"/>
                  <a:pt x="64" y="64"/>
                </a:cubicBezTo>
                <a:cubicBezTo>
                  <a:pt x="65" y="64"/>
                  <a:pt x="66" y="63"/>
                  <a:pt x="66" y="62"/>
                </a:cubicBezTo>
                <a:cubicBezTo>
                  <a:pt x="66" y="55"/>
                  <a:pt x="66" y="55"/>
                  <a:pt x="66" y="55"/>
                </a:cubicBezTo>
                <a:cubicBezTo>
                  <a:pt x="67" y="54"/>
                  <a:pt x="68" y="53"/>
                  <a:pt x="68" y="52"/>
                </a:cubicBezTo>
                <a:cubicBezTo>
                  <a:pt x="68" y="49"/>
                  <a:pt x="66" y="48"/>
                  <a:pt x="64" y="48"/>
                </a:cubicBezTo>
                <a:close/>
                <a:moveTo>
                  <a:pt x="64" y="52"/>
                </a:moveTo>
                <a:cubicBezTo>
                  <a:pt x="64" y="52"/>
                  <a:pt x="64" y="52"/>
                  <a:pt x="64" y="52"/>
                </a:cubicBezTo>
                <a:cubicBezTo>
                  <a:pt x="66" y="52"/>
                  <a:pt x="66" y="52"/>
                  <a:pt x="66" y="52"/>
                </a:cubicBezTo>
                <a:lnTo>
                  <a:pt x="64" y="52"/>
                </a:lnTo>
                <a:close/>
                <a:moveTo>
                  <a:pt x="70" y="76"/>
                </a:moveTo>
                <a:cubicBezTo>
                  <a:pt x="69" y="76"/>
                  <a:pt x="68" y="77"/>
                  <a:pt x="68" y="78"/>
                </a:cubicBezTo>
                <a:cubicBezTo>
                  <a:pt x="68" y="84"/>
                  <a:pt x="68" y="84"/>
                  <a:pt x="68" y="84"/>
                </a:cubicBezTo>
                <a:cubicBezTo>
                  <a:pt x="40" y="84"/>
                  <a:pt x="40" y="84"/>
                  <a:pt x="40" y="84"/>
                </a:cubicBezTo>
                <a:cubicBezTo>
                  <a:pt x="40" y="12"/>
                  <a:pt x="40" y="12"/>
                  <a:pt x="40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9" y="22"/>
                  <a:pt x="70" y="22"/>
                </a:cubicBezTo>
                <a:cubicBezTo>
                  <a:pt x="71" y="22"/>
                  <a:pt x="72" y="21"/>
                  <a:pt x="72" y="20"/>
                </a:cubicBezTo>
                <a:cubicBezTo>
                  <a:pt x="72" y="10"/>
                  <a:pt x="72" y="10"/>
                  <a:pt x="72" y="10"/>
                </a:cubicBezTo>
                <a:cubicBezTo>
                  <a:pt x="72" y="9"/>
                  <a:pt x="71" y="8"/>
                  <a:pt x="7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1"/>
                  <a:pt x="40" y="1"/>
                  <a:pt x="40" y="0"/>
                </a:cubicBezTo>
                <a:cubicBezTo>
                  <a:pt x="39" y="0"/>
                  <a:pt x="38" y="0"/>
                  <a:pt x="38" y="0"/>
                </a:cubicBezTo>
                <a:cubicBezTo>
                  <a:pt x="2" y="8"/>
                  <a:pt x="2" y="8"/>
                  <a:pt x="2" y="8"/>
                </a:cubicBezTo>
                <a:cubicBezTo>
                  <a:pt x="1" y="8"/>
                  <a:pt x="0" y="9"/>
                  <a:pt x="0" y="1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7"/>
                  <a:pt x="1" y="87"/>
                  <a:pt x="2" y="88"/>
                </a:cubicBez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9" y="96"/>
                  <a:pt x="39" y="96"/>
                  <a:pt x="40" y="95"/>
                </a:cubicBezTo>
                <a:cubicBezTo>
                  <a:pt x="40" y="95"/>
                  <a:pt x="40" y="94"/>
                  <a:pt x="40" y="94"/>
                </a:cubicBezTo>
                <a:cubicBezTo>
                  <a:pt x="40" y="88"/>
                  <a:pt x="40" y="88"/>
                  <a:pt x="40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71" y="88"/>
                  <a:pt x="72" y="87"/>
                  <a:pt x="72" y="86"/>
                </a:cubicBezTo>
                <a:cubicBezTo>
                  <a:pt x="72" y="78"/>
                  <a:pt x="72" y="78"/>
                  <a:pt x="72" y="78"/>
                </a:cubicBezTo>
                <a:cubicBezTo>
                  <a:pt x="72" y="77"/>
                  <a:pt x="71" y="76"/>
                  <a:pt x="70" y="76"/>
                </a:cubicBezTo>
                <a:close/>
                <a:moveTo>
                  <a:pt x="36" y="91"/>
                </a:moveTo>
                <a:cubicBezTo>
                  <a:pt x="4" y="84"/>
                  <a:pt x="4" y="84"/>
                  <a:pt x="4" y="84"/>
                </a:cubicBezTo>
                <a:cubicBezTo>
                  <a:pt x="4" y="11"/>
                  <a:pt x="4" y="11"/>
                  <a:pt x="4" y="11"/>
                </a:cubicBezTo>
                <a:cubicBezTo>
                  <a:pt x="36" y="4"/>
                  <a:pt x="36" y="4"/>
                  <a:pt x="36" y="4"/>
                </a:cubicBezTo>
                <a:lnTo>
                  <a:pt x="36" y="91"/>
                </a:lnTo>
                <a:close/>
                <a:moveTo>
                  <a:pt x="24" y="42"/>
                </a:moveTo>
                <a:cubicBezTo>
                  <a:pt x="20" y="42"/>
                  <a:pt x="16" y="45"/>
                  <a:pt x="16" y="50"/>
                </a:cubicBezTo>
                <a:cubicBezTo>
                  <a:pt x="16" y="54"/>
                  <a:pt x="20" y="58"/>
                  <a:pt x="24" y="58"/>
                </a:cubicBezTo>
                <a:cubicBezTo>
                  <a:pt x="29" y="58"/>
                  <a:pt x="32" y="54"/>
                  <a:pt x="32" y="50"/>
                </a:cubicBezTo>
                <a:cubicBezTo>
                  <a:pt x="32" y="45"/>
                  <a:pt x="29" y="42"/>
                  <a:pt x="24" y="42"/>
                </a:cubicBezTo>
                <a:close/>
                <a:moveTo>
                  <a:pt x="24" y="54"/>
                </a:moveTo>
                <a:cubicBezTo>
                  <a:pt x="22" y="54"/>
                  <a:pt x="20" y="52"/>
                  <a:pt x="20" y="50"/>
                </a:cubicBezTo>
                <a:cubicBezTo>
                  <a:pt x="20" y="47"/>
                  <a:pt x="22" y="46"/>
                  <a:pt x="24" y="46"/>
                </a:cubicBezTo>
                <a:cubicBezTo>
                  <a:pt x="26" y="46"/>
                  <a:pt x="28" y="47"/>
                  <a:pt x="28" y="50"/>
                </a:cubicBezTo>
                <a:cubicBezTo>
                  <a:pt x="28" y="52"/>
                  <a:pt x="26" y="54"/>
                  <a:pt x="24" y="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1" name="AWS SSM - Session Manag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algn="ctr"/>
            <a:r>
              <a:rPr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</a:rPr>
              <a:t>AWS SSM - Session Manager</a:t>
            </a:r>
          </a:p>
        </p:txBody>
      </p:sp>
      <p:sp>
        <p:nvSpPr>
          <p:cNvPr id="173" name="Use Cases:…"/>
          <p:cNvSpPr txBox="1">
            <a:spLocks noGrp="1"/>
          </p:cNvSpPr>
          <p:nvPr>
            <p:ph type="body" idx="1"/>
          </p:nvPr>
        </p:nvSpPr>
        <p:spPr>
          <a:xfrm>
            <a:off x="1206500" y="3116314"/>
            <a:ext cx="21971000" cy="8256012"/>
          </a:xfrm>
          <a:prstGeom prst="rect">
            <a:avLst/>
          </a:prstGeom>
          <a:ln w="28575">
            <a:solidFill>
              <a:schemeClr val="tx1"/>
            </a:solidFill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Use Cases: </a:t>
            </a:r>
          </a:p>
          <a:p>
            <a:pPr lvl="1"/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Lost </a:t>
            </a:r>
            <a:r>
              <a:rPr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ssh</a:t>
            </a:r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keys to target</a:t>
            </a:r>
          </a:p>
          <a:p>
            <a:pPr lvl="1"/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Network policy prevents </a:t>
            </a:r>
            <a:r>
              <a:rPr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ssh</a:t>
            </a:r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 access </a:t>
            </a:r>
          </a:p>
          <a:p>
            <a:pPr lvl="1"/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Insider Risk tool </a:t>
            </a:r>
          </a:p>
          <a:p>
            <a:pPr lvl="2"/>
            <a:r>
              <a:rPr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allows commands to be logged natively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ference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References: </a:t>
            </a:r>
          </a:p>
        </p:txBody>
      </p:sp>
      <p:sp>
        <p:nvSpPr>
          <p:cNvPr id="177" name="https://docs.aws.amazon.com/config/latest/developerguide/WhatIsConfig.htm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>
                <a:hlinkClick r:id="rId2"/>
              </a:rPr>
              <a:t>https://docs.aws.amazon.com/config/latest/developerguide/WhatIsConfig.html</a:t>
            </a:r>
            <a:br/>
            <a:endParaRPr/>
          </a:p>
          <a:p>
            <a:pPr marL="152400" indent="-152400" defTabSz="457200">
              <a:lnSpc>
                <a:spcPct val="100000"/>
              </a:lnSpc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 u="sng">
                <a:hlinkClick r:id="rId3"/>
              </a:rPr>
              <a:t>https://docs.aws.amazon.com/systems-manager/latest/userguide/session-manager.html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Custom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Helvetica</vt:lpstr>
      <vt:lpstr>Helvetica Neue</vt:lpstr>
      <vt:lpstr>Helvetica Neue Medium</vt:lpstr>
      <vt:lpstr>21_BasicWhite</vt:lpstr>
      <vt:lpstr>Week 1 – Config &amp; Session Manager</vt:lpstr>
      <vt:lpstr>AWS Config</vt:lpstr>
      <vt:lpstr>AWS Config Rules</vt:lpstr>
      <vt:lpstr>AWS Config Remediation</vt:lpstr>
      <vt:lpstr>AWS SSM - Session Manager</vt:lpstr>
      <vt:lpstr>AWS SSM - Session Manager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Config &amp; Session Manager</dc:title>
  <cp:lastModifiedBy>Houck, Brooks</cp:lastModifiedBy>
  <cp:revision>1</cp:revision>
  <dcterms:modified xsi:type="dcterms:W3CDTF">2023-04-02T18:13:11Z</dcterms:modified>
</cp:coreProperties>
</file>