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608" autoAdjust="0"/>
  </p:normalViewPr>
  <p:slideViewPr>
    <p:cSldViewPr snapToGrid="0">
      <p:cViewPr varScale="1">
        <p:scale>
          <a:sx n="68" d="100"/>
          <a:sy n="68" d="100"/>
        </p:scale>
        <p:origin x="121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e Waddington" userId="fd6fd71e-f163-45b5-b737-3d2fd0623158" providerId="ADAL" clId="{F05EB9BE-72FA-4CFF-95E5-962F317FCC85}"/>
    <pc:docChg chg="modSld delSection">
      <pc:chgData name="Luke Waddington" userId="fd6fd71e-f163-45b5-b737-3d2fd0623158" providerId="ADAL" clId="{F05EB9BE-72FA-4CFF-95E5-962F317FCC85}" dt="2021-06-14T16:46:50.500" v="424" actId="17851"/>
      <pc:docMkLst>
        <pc:docMk/>
      </pc:docMkLst>
      <pc:sldChg chg="modNotesTx">
        <pc:chgData name="Luke Waddington" userId="fd6fd71e-f163-45b5-b737-3d2fd0623158" providerId="ADAL" clId="{F05EB9BE-72FA-4CFF-95E5-962F317FCC85}" dt="2021-06-14T16:46:40.136" v="423" actId="20577"/>
        <pc:sldMkLst>
          <pc:docMk/>
          <pc:sldMk cId="843248353" sldId="261"/>
        </pc:sldMkLst>
      </pc:sldChg>
    </pc:docChg>
  </pc:docChgLst>
  <pc:docChgLst>
    <pc:chgData name="Luke Waddington" userId="fd6fd71e-f163-45b5-b737-3d2fd0623158" providerId="ADAL" clId="{DEEF869E-767E-45C5-8A42-B33AC3783738}"/>
    <pc:docChg chg="undo custSel addSld delSld modSld sldOrd modSection">
      <pc:chgData name="Luke Waddington" userId="fd6fd71e-f163-45b5-b737-3d2fd0623158" providerId="ADAL" clId="{DEEF869E-767E-45C5-8A42-B33AC3783738}" dt="2021-06-05T21:15:22.488" v="3898"/>
      <pc:docMkLst>
        <pc:docMk/>
      </pc:docMkLst>
      <pc:sldChg chg="modNotesTx">
        <pc:chgData name="Luke Waddington" userId="fd6fd71e-f163-45b5-b737-3d2fd0623158" providerId="ADAL" clId="{DEEF869E-767E-45C5-8A42-B33AC3783738}" dt="2021-06-05T20:10:12.955" v="377"/>
        <pc:sldMkLst>
          <pc:docMk/>
          <pc:sldMk cId="1292704478" sldId="258"/>
        </pc:sldMkLst>
      </pc:sldChg>
      <pc:sldChg chg="modNotesTx">
        <pc:chgData name="Luke Waddington" userId="fd6fd71e-f163-45b5-b737-3d2fd0623158" providerId="ADAL" clId="{DEEF869E-767E-45C5-8A42-B33AC3783738}" dt="2021-06-05T20:10:25.762" v="382"/>
        <pc:sldMkLst>
          <pc:docMk/>
          <pc:sldMk cId="4176084031" sldId="259"/>
        </pc:sldMkLst>
      </pc:sldChg>
      <pc:sldChg chg="modNotesTx">
        <pc:chgData name="Luke Waddington" userId="fd6fd71e-f163-45b5-b737-3d2fd0623158" providerId="ADAL" clId="{DEEF869E-767E-45C5-8A42-B33AC3783738}" dt="2021-06-05T20:10:39.137" v="385"/>
        <pc:sldMkLst>
          <pc:docMk/>
          <pc:sldMk cId="3280510371" sldId="260"/>
        </pc:sldMkLst>
      </pc:sldChg>
      <pc:sldChg chg="modNotesTx">
        <pc:chgData name="Luke Waddington" userId="fd6fd71e-f163-45b5-b737-3d2fd0623158" providerId="ADAL" clId="{DEEF869E-767E-45C5-8A42-B33AC3783738}" dt="2021-06-05T20:10:53.051" v="387"/>
        <pc:sldMkLst>
          <pc:docMk/>
          <pc:sldMk cId="2357141420" sldId="262"/>
        </pc:sldMkLst>
      </pc:sldChg>
      <pc:sldChg chg="modNotesTx">
        <pc:chgData name="Luke Waddington" userId="fd6fd71e-f163-45b5-b737-3d2fd0623158" providerId="ADAL" clId="{DEEF869E-767E-45C5-8A42-B33AC3783738}" dt="2021-06-05T20:11:13.065" v="390"/>
        <pc:sldMkLst>
          <pc:docMk/>
          <pc:sldMk cId="1485495645" sldId="263"/>
        </pc:sldMkLst>
      </pc:sldChg>
      <pc:sldChg chg="modAnim modNotesTx">
        <pc:chgData name="Luke Waddington" userId="fd6fd71e-f163-45b5-b737-3d2fd0623158" providerId="ADAL" clId="{DEEF869E-767E-45C5-8A42-B33AC3783738}" dt="2021-06-05T20:11:42.331" v="409"/>
        <pc:sldMkLst>
          <pc:docMk/>
          <pc:sldMk cId="4092616941" sldId="264"/>
        </pc:sldMkLst>
      </pc:sldChg>
      <pc:sldChg chg="addSp modSp add mod ord modAnim modNotesTx">
        <pc:chgData name="Luke Waddington" userId="fd6fd71e-f163-45b5-b737-3d2fd0623158" providerId="ADAL" clId="{DEEF869E-767E-45C5-8A42-B33AC3783738}" dt="2021-06-05T20:12:24.078" v="417"/>
        <pc:sldMkLst>
          <pc:docMk/>
          <pc:sldMk cId="1858426311" sldId="266"/>
        </pc:sldMkLst>
        <pc:spChg chg="mod">
          <ac:chgData name="Luke Waddington" userId="fd6fd71e-f163-45b5-b737-3d2fd0623158" providerId="ADAL" clId="{DEEF869E-767E-45C5-8A42-B33AC3783738}" dt="2021-06-05T19:57:51.761" v="58" actId="20577"/>
          <ac:spMkLst>
            <pc:docMk/>
            <pc:sldMk cId="1858426311" sldId="266"/>
            <ac:spMk id="2" creationId="{42BFEB73-4006-49C3-8F28-664C99715E02}"/>
          </ac:spMkLst>
        </pc:spChg>
        <pc:spChg chg="mod">
          <ac:chgData name="Luke Waddington" userId="fd6fd71e-f163-45b5-b737-3d2fd0623158" providerId="ADAL" clId="{DEEF869E-767E-45C5-8A42-B33AC3783738}" dt="2021-06-05T20:02:03.585" v="212" actId="14100"/>
          <ac:spMkLst>
            <pc:docMk/>
            <pc:sldMk cId="1858426311" sldId="266"/>
            <ac:spMk id="3" creationId="{0420B60D-FB79-422D-AA16-99B2134EB222}"/>
          </ac:spMkLst>
        </pc:spChg>
        <pc:spChg chg="add mod">
          <ac:chgData name="Luke Waddington" userId="fd6fd71e-f163-45b5-b737-3d2fd0623158" providerId="ADAL" clId="{DEEF869E-767E-45C5-8A42-B33AC3783738}" dt="2021-06-05T20:04:33.531" v="260" actId="1076"/>
          <ac:spMkLst>
            <pc:docMk/>
            <pc:sldMk cId="1858426311" sldId="266"/>
            <ac:spMk id="4" creationId="{CE52939C-A585-4C49-84CE-CB1A23E11CF0}"/>
          </ac:spMkLst>
        </pc:spChg>
      </pc:sldChg>
      <pc:sldChg chg="modSp add mod ord modAnim modNotesTx">
        <pc:chgData name="Luke Waddington" userId="fd6fd71e-f163-45b5-b737-3d2fd0623158" providerId="ADAL" clId="{DEEF869E-767E-45C5-8A42-B33AC3783738}" dt="2021-06-05T20:20:36.460" v="1354" actId="20577"/>
        <pc:sldMkLst>
          <pc:docMk/>
          <pc:sldMk cId="2580128678" sldId="267"/>
        </pc:sldMkLst>
        <pc:spChg chg="mod">
          <ac:chgData name="Luke Waddington" userId="fd6fd71e-f163-45b5-b737-3d2fd0623158" providerId="ADAL" clId="{DEEF869E-767E-45C5-8A42-B33AC3783738}" dt="2021-06-05T20:13:02.261" v="444" actId="20577"/>
          <ac:spMkLst>
            <pc:docMk/>
            <pc:sldMk cId="2580128678" sldId="267"/>
            <ac:spMk id="2" creationId="{42BFEB73-4006-49C3-8F28-664C99715E02}"/>
          </ac:spMkLst>
        </pc:spChg>
        <pc:spChg chg="mod">
          <ac:chgData name="Luke Waddington" userId="fd6fd71e-f163-45b5-b737-3d2fd0623158" providerId="ADAL" clId="{DEEF869E-767E-45C5-8A42-B33AC3783738}" dt="2021-06-05T20:13:36.169" v="514" actId="20577"/>
          <ac:spMkLst>
            <pc:docMk/>
            <pc:sldMk cId="2580128678" sldId="267"/>
            <ac:spMk id="3" creationId="{0420B60D-FB79-422D-AA16-99B2134EB222}"/>
          </ac:spMkLst>
        </pc:spChg>
      </pc:sldChg>
      <pc:sldChg chg="modSp add mod modNotesTx">
        <pc:chgData name="Luke Waddington" userId="fd6fd71e-f163-45b5-b737-3d2fd0623158" providerId="ADAL" clId="{DEEF869E-767E-45C5-8A42-B33AC3783738}" dt="2021-06-05T20:21:09.656" v="1439" actId="20577"/>
        <pc:sldMkLst>
          <pc:docMk/>
          <pc:sldMk cId="3621839052" sldId="268"/>
        </pc:sldMkLst>
        <pc:spChg chg="mod">
          <ac:chgData name="Luke Waddington" userId="fd6fd71e-f163-45b5-b737-3d2fd0623158" providerId="ADAL" clId="{DEEF869E-767E-45C5-8A42-B33AC3783738}" dt="2021-06-05T20:20:53.308" v="1375" actId="20577"/>
          <ac:spMkLst>
            <pc:docMk/>
            <pc:sldMk cId="3621839052" sldId="268"/>
            <ac:spMk id="2" creationId="{E82E1763-FED6-4ED0-83A3-2B8808CC072B}"/>
          </ac:spMkLst>
        </pc:spChg>
      </pc:sldChg>
      <pc:sldChg chg="modSp add mod modAnim modNotesTx">
        <pc:chgData name="Luke Waddington" userId="fd6fd71e-f163-45b5-b737-3d2fd0623158" providerId="ADAL" clId="{DEEF869E-767E-45C5-8A42-B33AC3783738}" dt="2021-06-05T20:24:40.541" v="1918" actId="20577"/>
        <pc:sldMkLst>
          <pc:docMk/>
          <pc:sldMk cId="261758716" sldId="269"/>
        </pc:sldMkLst>
        <pc:spChg chg="mod">
          <ac:chgData name="Luke Waddington" userId="fd6fd71e-f163-45b5-b737-3d2fd0623158" providerId="ADAL" clId="{DEEF869E-767E-45C5-8A42-B33AC3783738}" dt="2021-06-05T20:21:24.899" v="1457" actId="20577"/>
          <ac:spMkLst>
            <pc:docMk/>
            <pc:sldMk cId="261758716" sldId="269"/>
            <ac:spMk id="2" creationId="{42BFEB73-4006-49C3-8F28-664C99715E02}"/>
          </ac:spMkLst>
        </pc:spChg>
        <pc:spChg chg="mod">
          <ac:chgData name="Luke Waddington" userId="fd6fd71e-f163-45b5-b737-3d2fd0623158" providerId="ADAL" clId="{DEEF869E-767E-45C5-8A42-B33AC3783738}" dt="2021-06-05T20:24:09.863" v="1899" actId="20577"/>
          <ac:spMkLst>
            <pc:docMk/>
            <pc:sldMk cId="261758716" sldId="269"/>
            <ac:spMk id="3" creationId="{0420B60D-FB79-422D-AA16-99B2134EB222}"/>
          </ac:spMkLst>
        </pc:spChg>
      </pc:sldChg>
      <pc:sldChg chg="modSp add mod ord modAnim modNotesTx">
        <pc:chgData name="Luke Waddington" userId="fd6fd71e-f163-45b5-b737-3d2fd0623158" providerId="ADAL" clId="{DEEF869E-767E-45C5-8A42-B33AC3783738}" dt="2021-06-05T21:03:46.275" v="3185"/>
        <pc:sldMkLst>
          <pc:docMk/>
          <pc:sldMk cId="1149705258" sldId="270"/>
        </pc:sldMkLst>
        <pc:spChg chg="mod">
          <ac:chgData name="Luke Waddington" userId="fd6fd71e-f163-45b5-b737-3d2fd0623158" providerId="ADAL" clId="{DEEF869E-767E-45C5-8A42-B33AC3783738}" dt="2021-06-05T20:24:56.334" v="1929" actId="20577"/>
          <ac:spMkLst>
            <pc:docMk/>
            <pc:sldMk cId="1149705258" sldId="270"/>
            <ac:spMk id="2" creationId="{42BFEB73-4006-49C3-8F28-664C99715E02}"/>
          </ac:spMkLst>
        </pc:spChg>
        <pc:spChg chg="mod">
          <ac:chgData name="Luke Waddington" userId="fd6fd71e-f163-45b5-b737-3d2fd0623158" providerId="ADAL" clId="{DEEF869E-767E-45C5-8A42-B33AC3783738}" dt="2021-06-05T20:26:35.518" v="1987" actId="20577"/>
          <ac:spMkLst>
            <pc:docMk/>
            <pc:sldMk cId="1149705258" sldId="270"/>
            <ac:spMk id="3" creationId="{0420B60D-FB79-422D-AA16-99B2134EB222}"/>
          </ac:spMkLst>
        </pc:spChg>
      </pc:sldChg>
      <pc:sldChg chg="add del">
        <pc:chgData name="Luke Waddington" userId="fd6fd71e-f163-45b5-b737-3d2fd0623158" providerId="ADAL" clId="{DEEF869E-767E-45C5-8A42-B33AC3783738}" dt="2021-06-05T20:22:32.363" v="1527"/>
        <pc:sldMkLst>
          <pc:docMk/>
          <pc:sldMk cId="3829802970" sldId="270"/>
        </pc:sldMkLst>
      </pc:sldChg>
      <pc:sldChg chg="modSp add mod modAnim modNotesTx">
        <pc:chgData name="Luke Waddington" userId="fd6fd71e-f163-45b5-b737-3d2fd0623158" providerId="ADAL" clId="{DEEF869E-767E-45C5-8A42-B33AC3783738}" dt="2021-06-05T20:30:15.585" v="2393" actId="20577"/>
        <pc:sldMkLst>
          <pc:docMk/>
          <pc:sldMk cId="1666612816" sldId="271"/>
        </pc:sldMkLst>
        <pc:spChg chg="mod">
          <ac:chgData name="Luke Waddington" userId="fd6fd71e-f163-45b5-b737-3d2fd0623158" providerId="ADAL" clId="{DEEF869E-767E-45C5-8A42-B33AC3783738}" dt="2021-06-05T20:27:44.110" v="2013" actId="20577"/>
          <ac:spMkLst>
            <pc:docMk/>
            <pc:sldMk cId="1666612816" sldId="271"/>
            <ac:spMk id="2" creationId="{42BFEB73-4006-49C3-8F28-664C99715E02}"/>
          </ac:spMkLst>
        </pc:spChg>
        <pc:spChg chg="mod">
          <ac:chgData name="Luke Waddington" userId="fd6fd71e-f163-45b5-b737-3d2fd0623158" providerId="ADAL" clId="{DEEF869E-767E-45C5-8A42-B33AC3783738}" dt="2021-06-05T20:28:10.469" v="2054" actId="20577"/>
          <ac:spMkLst>
            <pc:docMk/>
            <pc:sldMk cId="1666612816" sldId="271"/>
            <ac:spMk id="3" creationId="{0420B60D-FB79-422D-AA16-99B2134EB222}"/>
          </ac:spMkLst>
        </pc:spChg>
      </pc:sldChg>
      <pc:sldChg chg="modSp add mod modAnim modNotesTx">
        <pc:chgData name="Luke Waddington" userId="fd6fd71e-f163-45b5-b737-3d2fd0623158" providerId="ADAL" clId="{DEEF869E-767E-45C5-8A42-B33AC3783738}" dt="2021-06-05T20:37:17.554" v="2816" actId="20577"/>
        <pc:sldMkLst>
          <pc:docMk/>
          <pc:sldMk cId="1220715274" sldId="272"/>
        </pc:sldMkLst>
        <pc:spChg chg="mod">
          <ac:chgData name="Luke Waddington" userId="fd6fd71e-f163-45b5-b737-3d2fd0623158" providerId="ADAL" clId="{DEEF869E-767E-45C5-8A42-B33AC3783738}" dt="2021-06-05T20:30:35.736" v="2423" actId="20577"/>
          <ac:spMkLst>
            <pc:docMk/>
            <pc:sldMk cId="1220715274" sldId="272"/>
            <ac:spMk id="2" creationId="{42BFEB73-4006-49C3-8F28-664C99715E02}"/>
          </ac:spMkLst>
        </pc:spChg>
        <pc:spChg chg="mod">
          <ac:chgData name="Luke Waddington" userId="fd6fd71e-f163-45b5-b737-3d2fd0623158" providerId="ADAL" clId="{DEEF869E-767E-45C5-8A42-B33AC3783738}" dt="2021-06-05T20:37:17.554" v="2816" actId="20577"/>
          <ac:spMkLst>
            <pc:docMk/>
            <pc:sldMk cId="1220715274" sldId="272"/>
            <ac:spMk id="3" creationId="{0420B60D-FB79-422D-AA16-99B2134EB222}"/>
          </ac:spMkLst>
        </pc:spChg>
      </pc:sldChg>
      <pc:sldChg chg="modSp add mod modAnim modNotesTx">
        <pc:chgData name="Luke Waddington" userId="fd6fd71e-f163-45b5-b737-3d2fd0623158" providerId="ADAL" clId="{DEEF869E-767E-45C5-8A42-B33AC3783738}" dt="2021-06-05T21:03:13.198" v="3183" actId="20577"/>
        <pc:sldMkLst>
          <pc:docMk/>
          <pc:sldMk cId="2772575604" sldId="273"/>
        </pc:sldMkLst>
        <pc:spChg chg="mod">
          <ac:chgData name="Luke Waddington" userId="fd6fd71e-f163-45b5-b737-3d2fd0623158" providerId="ADAL" clId="{DEEF869E-767E-45C5-8A42-B33AC3783738}" dt="2021-06-05T20:38:21.612" v="2914" actId="20577"/>
          <ac:spMkLst>
            <pc:docMk/>
            <pc:sldMk cId="2772575604" sldId="273"/>
            <ac:spMk id="2" creationId="{42BFEB73-4006-49C3-8F28-664C99715E02}"/>
          </ac:spMkLst>
        </pc:spChg>
        <pc:spChg chg="mod">
          <ac:chgData name="Luke Waddington" userId="fd6fd71e-f163-45b5-b737-3d2fd0623158" providerId="ADAL" clId="{DEEF869E-767E-45C5-8A42-B33AC3783738}" dt="2021-06-05T20:40:32.040" v="3067" actId="20577"/>
          <ac:spMkLst>
            <pc:docMk/>
            <pc:sldMk cId="2772575604" sldId="273"/>
            <ac:spMk id="3" creationId="{0420B60D-FB79-422D-AA16-99B2134EB222}"/>
          </ac:spMkLst>
        </pc:spChg>
      </pc:sldChg>
      <pc:sldChg chg="modSp add modAnim modNotesTx">
        <pc:chgData name="Luke Waddington" userId="fd6fd71e-f163-45b5-b737-3d2fd0623158" providerId="ADAL" clId="{DEEF869E-767E-45C5-8A42-B33AC3783738}" dt="2021-06-05T21:08:27.344" v="3533" actId="20577"/>
        <pc:sldMkLst>
          <pc:docMk/>
          <pc:sldMk cId="614574303" sldId="274"/>
        </pc:sldMkLst>
        <pc:spChg chg="mod">
          <ac:chgData name="Luke Waddington" userId="fd6fd71e-f163-45b5-b737-3d2fd0623158" providerId="ADAL" clId="{DEEF869E-767E-45C5-8A42-B33AC3783738}" dt="2021-06-05T21:05:05.797" v="3263" actId="20577"/>
          <ac:spMkLst>
            <pc:docMk/>
            <pc:sldMk cId="614574303" sldId="274"/>
            <ac:spMk id="2" creationId="{42BFEB73-4006-49C3-8F28-664C99715E02}"/>
          </ac:spMkLst>
        </pc:spChg>
        <pc:spChg chg="mod">
          <ac:chgData name="Luke Waddington" userId="fd6fd71e-f163-45b5-b737-3d2fd0623158" providerId="ADAL" clId="{DEEF869E-767E-45C5-8A42-B33AC3783738}" dt="2021-06-05T21:07:12.082" v="3437" actId="20577"/>
          <ac:spMkLst>
            <pc:docMk/>
            <pc:sldMk cId="614574303" sldId="274"/>
            <ac:spMk id="3" creationId="{0420B60D-FB79-422D-AA16-99B2134EB222}"/>
          </ac:spMkLst>
        </pc:spChg>
      </pc:sldChg>
      <pc:sldChg chg="modSp add del mod modAnim modNotesTx">
        <pc:chgData name="Luke Waddington" userId="fd6fd71e-f163-45b5-b737-3d2fd0623158" providerId="ADAL" clId="{DEEF869E-767E-45C5-8A42-B33AC3783738}" dt="2021-06-05T21:04:56.013" v="3248" actId="47"/>
        <pc:sldMkLst>
          <pc:docMk/>
          <pc:sldMk cId="3529380956" sldId="274"/>
        </pc:sldMkLst>
        <pc:spChg chg="mod">
          <ac:chgData name="Luke Waddington" userId="fd6fd71e-f163-45b5-b737-3d2fd0623158" providerId="ADAL" clId="{DEEF869E-767E-45C5-8A42-B33AC3783738}" dt="2021-06-05T21:04:41.946" v="3231" actId="20577"/>
          <ac:spMkLst>
            <pc:docMk/>
            <pc:sldMk cId="3529380956" sldId="274"/>
            <ac:spMk id="2" creationId="{42BFEB73-4006-49C3-8F28-664C99715E02}"/>
          </ac:spMkLst>
        </pc:spChg>
        <pc:spChg chg="mod">
          <ac:chgData name="Luke Waddington" userId="fd6fd71e-f163-45b5-b737-3d2fd0623158" providerId="ADAL" clId="{DEEF869E-767E-45C5-8A42-B33AC3783738}" dt="2021-06-05T21:04:50.795" v="3247" actId="5793"/>
          <ac:spMkLst>
            <pc:docMk/>
            <pc:sldMk cId="3529380956" sldId="274"/>
            <ac:spMk id="3" creationId="{0420B60D-FB79-422D-AA16-99B2134EB222}"/>
          </ac:spMkLst>
        </pc:spChg>
      </pc:sldChg>
      <pc:sldChg chg="modSp add mod ord modAnim modNotesTx">
        <pc:chgData name="Luke Waddington" userId="fd6fd71e-f163-45b5-b737-3d2fd0623158" providerId="ADAL" clId="{DEEF869E-767E-45C5-8A42-B33AC3783738}" dt="2021-06-05T21:15:22.488" v="3898"/>
        <pc:sldMkLst>
          <pc:docMk/>
          <pc:sldMk cId="1234293183" sldId="275"/>
        </pc:sldMkLst>
        <pc:spChg chg="mod">
          <ac:chgData name="Luke Waddington" userId="fd6fd71e-f163-45b5-b737-3d2fd0623158" providerId="ADAL" clId="{DEEF869E-767E-45C5-8A42-B33AC3783738}" dt="2021-06-05T21:08:47.180" v="3544" actId="20577"/>
          <ac:spMkLst>
            <pc:docMk/>
            <pc:sldMk cId="1234293183" sldId="275"/>
            <ac:spMk id="2" creationId="{42BFEB73-4006-49C3-8F28-664C99715E02}"/>
          </ac:spMkLst>
        </pc:spChg>
        <pc:spChg chg="mod">
          <ac:chgData name="Luke Waddington" userId="fd6fd71e-f163-45b5-b737-3d2fd0623158" providerId="ADAL" clId="{DEEF869E-767E-45C5-8A42-B33AC3783738}" dt="2021-06-05T21:13:23.612" v="3674" actId="20577"/>
          <ac:spMkLst>
            <pc:docMk/>
            <pc:sldMk cId="1234293183" sldId="275"/>
            <ac:spMk id="3" creationId="{0420B60D-FB79-422D-AA16-99B2134EB22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E-Waste</a:t>
            </a:r>
            <a:r>
              <a:rPr lang="en-GB" baseline="0" dirty="0"/>
              <a:t> Generated (kilotons)</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UK</c:v>
                </c:pt>
              </c:strCache>
            </c:strRef>
          </c:tx>
          <c:spPr>
            <a:ln w="28575" cap="rnd">
              <a:solidFill>
                <a:schemeClr val="accent1"/>
              </a:solidFill>
              <a:round/>
            </a:ln>
            <a:effectLst/>
          </c:spPr>
          <c:marker>
            <c:symbol val="none"/>
          </c:marker>
          <c:cat>
            <c:numRef>
              <c:f>Sheet1!$A$2:$A$6</c:f>
              <c:numCache>
                <c:formatCode>General</c:formatCode>
                <c:ptCount val="5"/>
                <c:pt idx="0">
                  <c:v>2015</c:v>
                </c:pt>
                <c:pt idx="1">
                  <c:v>2016</c:v>
                </c:pt>
                <c:pt idx="2">
                  <c:v>2017</c:v>
                </c:pt>
                <c:pt idx="3">
                  <c:v>2018</c:v>
                </c:pt>
                <c:pt idx="4">
                  <c:v>2019</c:v>
                </c:pt>
              </c:numCache>
            </c:numRef>
          </c:cat>
          <c:val>
            <c:numRef>
              <c:f>Sheet1!$B$2:$B$6</c:f>
              <c:numCache>
                <c:formatCode>General</c:formatCode>
                <c:ptCount val="5"/>
                <c:pt idx="0">
                  <c:v>1483</c:v>
                </c:pt>
                <c:pt idx="1">
                  <c:v>1512</c:v>
                </c:pt>
                <c:pt idx="2">
                  <c:v>1540</c:v>
                </c:pt>
                <c:pt idx="3">
                  <c:v>1568</c:v>
                </c:pt>
                <c:pt idx="4">
                  <c:v>1598</c:v>
                </c:pt>
              </c:numCache>
            </c:numRef>
          </c:val>
          <c:smooth val="0"/>
          <c:extLst>
            <c:ext xmlns:c16="http://schemas.microsoft.com/office/drawing/2014/chart" uri="{C3380CC4-5D6E-409C-BE32-E72D297353CC}">
              <c16:uniqueId val="{00000000-F3BE-41EB-B90C-98C40FFDF892}"/>
            </c:ext>
          </c:extLst>
        </c:ser>
        <c:ser>
          <c:idx val="1"/>
          <c:order val="1"/>
          <c:tx>
            <c:strRef>
              <c:f>Sheet1!$C$1</c:f>
              <c:strCache>
                <c:ptCount val="1"/>
                <c:pt idx="0">
                  <c:v>US</c:v>
                </c:pt>
              </c:strCache>
            </c:strRef>
          </c:tx>
          <c:spPr>
            <a:ln w="28575" cap="rnd">
              <a:solidFill>
                <a:schemeClr val="accent2"/>
              </a:solidFill>
              <a:round/>
            </a:ln>
            <a:effectLst/>
          </c:spPr>
          <c:marker>
            <c:symbol val="none"/>
          </c:marker>
          <c:cat>
            <c:numRef>
              <c:f>Sheet1!$A$2:$A$6</c:f>
              <c:numCache>
                <c:formatCode>General</c:formatCode>
                <c:ptCount val="5"/>
                <c:pt idx="0">
                  <c:v>2015</c:v>
                </c:pt>
                <c:pt idx="1">
                  <c:v>2016</c:v>
                </c:pt>
                <c:pt idx="2">
                  <c:v>2017</c:v>
                </c:pt>
                <c:pt idx="3">
                  <c:v>2018</c:v>
                </c:pt>
                <c:pt idx="4">
                  <c:v>2019</c:v>
                </c:pt>
              </c:numCache>
            </c:numRef>
          </c:cat>
          <c:val>
            <c:numRef>
              <c:f>Sheet1!$C$2:$C$6</c:f>
              <c:numCache>
                <c:formatCode>General</c:formatCode>
                <c:ptCount val="5"/>
                <c:pt idx="0">
                  <c:v>6502</c:v>
                </c:pt>
                <c:pt idx="1">
                  <c:v>6618</c:v>
                </c:pt>
                <c:pt idx="2">
                  <c:v>6721</c:v>
                </c:pt>
                <c:pt idx="3">
                  <c:v>6817</c:v>
                </c:pt>
                <c:pt idx="4">
                  <c:v>6918</c:v>
                </c:pt>
              </c:numCache>
            </c:numRef>
          </c:val>
          <c:smooth val="0"/>
          <c:extLst>
            <c:ext xmlns:c16="http://schemas.microsoft.com/office/drawing/2014/chart" uri="{C3380CC4-5D6E-409C-BE32-E72D297353CC}">
              <c16:uniqueId val="{00000001-F3BE-41EB-B90C-98C40FFDF892}"/>
            </c:ext>
          </c:extLst>
        </c:ser>
        <c:dLbls>
          <c:showLegendKey val="0"/>
          <c:showVal val="0"/>
          <c:showCatName val="0"/>
          <c:showSerName val="0"/>
          <c:showPercent val="0"/>
          <c:showBubbleSize val="0"/>
        </c:dLbls>
        <c:smooth val="0"/>
        <c:axId val="397741600"/>
        <c:axId val="397732088"/>
      </c:lineChart>
      <c:catAx>
        <c:axId val="397741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7732088"/>
        <c:crosses val="autoZero"/>
        <c:auto val="1"/>
        <c:lblAlgn val="ctr"/>
        <c:lblOffset val="100"/>
        <c:noMultiLvlLbl val="0"/>
      </c:catAx>
      <c:valAx>
        <c:axId val="397732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7741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E-Waste Regulated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UK</c:v>
                </c:pt>
              </c:strCache>
            </c:strRef>
          </c:tx>
          <c:spPr>
            <a:ln w="28575" cap="rnd">
              <a:solidFill>
                <a:schemeClr val="accent1"/>
              </a:solidFill>
              <a:round/>
            </a:ln>
            <a:effectLst/>
          </c:spPr>
          <c:marker>
            <c:symbol val="none"/>
          </c:marker>
          <c:cat>
            <c:numRef>
              <c:f>Sheet1!$A$2:$A$6</c:f>
              <c:numCache>
                <c:formatCode>General</c:formatCode>
                <c:ptCount val="5"/>
                <c:pt idx="0">
                  <c:v>2015</c:v>
                </c:pt>
                <c:pt idx="1">
                  <c:v>2016</c:v>
                </c:pt>
                <c:pt idx="2">
                  <c:v>2017</c:v>
                </c:pt>
                <c:pt idx="3">
                  <c:v>2018</c:v>
                </c:pt>
                <c:pt idx="4">
                  <c:v>2019</c:v>
                </c:pt>
              </c:numCache>
            </c:numRef>
          </c:cat>
          <c:val>
            <c:numRef>
              <c:f>Sheet1!$B$2:$B$6</c:f>
              <c:numCache>
                <c:formatCode>General</c:formatCode>
                <c:ptCount val="5"/>
                <c:pt idx="0">
                  <c:v>44.7</c:v>
                </c:pt>
                <c:pt idx="1">
                  <c:v>64.2</c:v>
                </c:pt>
                <c:pt idx="2">
                  <c:v>56.6</c:v>
                </c:pt>
                <c:pt idx="3">
                  <c:v>55.5</c:v>
                </c:pt>
                <c:pt idx="4">
                  <c:v>54.5</c:v>
                </c:pt>
              </c:numCache>
            </c:numRef>
          </c:val>
          <c:smooth val="0"/>
          <c:extLst>
            <c:ext xmlns:c16="http://schemas.microsoft.com/office/drawing/2014/chart" uri="{C3380CC4-5D6E-409C-BE32-E72D297353CC}">
              <c16:uniqueId val="{00000000-D811-431A-8588-6C6886D789D2}"/>
            </c:ext>
          </c:extLst>
        </c:ser>
        <c:ser>
          <c:idx val="1"/>
          <c:order val="1"/>
          <c:tx>
            <c:strRef>
              <c:f>Sheet1!$C$1</c:f>
              <c:strCache>
                <c:ptCount val="1"/>
                <c:pt idx="0">
                  <c:v>US</c:v>
                </c:pt>
              </c:strCache>
            </c:strRef>
          </c:tx>
          <c:spPr>
            <a:ln w="28575" cap="rnd">
              <a:solidFill>
                <a:schemeClr val="accent2"/>
              </a:solidFill>
              <a:round/>
            </a:ln>
            <a:effectLst/>
          </c:spPr>
          <c:marker>
            <c:symbol val="none"/>
          </c:marker>
          <c:cat>
            <c:numRef>
              <c:f>Sheet1!$A$2:$A$6</c:f>
              <c:numCache>
                <c:formatCode>General</c:formatCode>
                <c:ptCount val="5"/>
                <c:pt idx="0">
                  <c:v>2015</c:v>
                </c:pt>
                <c:pt idx="1">
                  <c:v>2016</c:v>
                </c:pt>
                <c:pt idx="2">
                  <c:v>2017</c:v>
                </c:pt>
                <c:pt idx="3">
                  <c:v>2018</c:v>
                </c:pt>
                <c:pt idx="4">
                  <c:v>2019</c:v>
                </c:pt>
              </c:numCache>
            </c:numRef>
          </c:cat>
          <c:val>
            <c:numRef>
              <c:f>Sheet1!$C$2:$C$6</c:f>
              <c:numCache>
                <c:formatCode>General</c:formatCode>
                <c:ptCount val="5"/>
                <c:pt idx="0">
                  <c:v>18.899999999999999</c:v>
                </c:pt>
                <c:pt idx="1">
                  <c:v>16.2</c:v>
                </c:pt>
                <c:pt idx="2">
                  <c:v>15.2</c:v>
                </c:pt>
                <c:pt idx="3">
                  <c:v>15</c:v>
                </c:pt>
                <c:pt idx="4">
                  <c:v>14.7</c:v>
                </c:pt>
              </c:numCache>
            </c:numRef>
          </c:val>
          <c:smooth val="0"/>
          <c:extLst>
            <c:ext xmlns:c16="http://schemas.microsoft.com/office/drawing/2014/chart" uri="{C3380CC4-5D6E-409C-BE32-E72D297353CC}">
              <c16:uniqueId val="{00000001-D811-431A-8588-6C6886D789D2}"/>
            </c:ext>
          </c:extLst>
        </c:ser>
        <c:dLbls>
          <c:showLegendKey val="0"/>
          <c:showVal val="0"/>
          <c:showCatName val="0"/>
          <c:showSerName val="0"/>
          <c:showPercent val="0"/>
          <c:showBubbleSize val="0"/>
        </c:dLbls>
        <c:smooth val="0"/>
        <c:axId val="397741600"/>
        <c:axId val="397732088"/>
      </c:lineChart>
      <c:catAx>
        <c:axId val="397741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7732088"/>
        <c:crosses val="autoZero"/>
        <c:auto val="1"/>
        <c:lblAlgn val="ctr"/>
        <c:lblOffset val="100"/>
        <c:noMultiLvlLbl val="0"/>
      </c:catAx>
      <c:valAx>
        <c:axId val="397732088"/>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7741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E0D5C-8B28-45A7-BA62-350EE549477C}" type="datetimeFigureOut">
              <a:rPr lang="en-GB" smtClean="0"/>
              <a:t>14/06/2021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1AE9E-863B-46F6-A56A-A86A25B74B2D}" type="slidenum">
              <a:rPr lang="en-GB" smtClean="0"/>
              <a:t>‹#›</a:t>
            </a:fld>
            <a:endParaRPr lang="en-GB"/>
          </a:p>
        </p:txBody>
      </p:sp>
    </p:spTree>
    <p:extLst>
      <p:ext uri="{BB962C8B-B14F-4D97-AF65-F5344CB8AC3E}">
        <p14:creationId xmlns:p14="http://schemas.microsoft.com/office/powerpoint/2010/main" val="3728714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Here’s my presentation on e-waste and data centres.</a:t>
            </a:r>
          </a:p>
        </p:txBody>
      </p:sp>
      <p:sp>
        <p:nvSpPr>
          <p:cNvPr id="4" name="Slide Number Placeholder 3"/>
          <p:cNvSpPr>
            <a:spLocks noGrp="1"/>
          </p:cNvSpPr>
          <p:nvPr>
            <p:ph type="sldNum" sz="quarter" idx="5"/>
          </p:nvPr>
        </p:nvSpPr>
        <p:spPr/>
        <p:txBody>
          <a:bodyPr/>
          <a:lstStyle/>
          <a:p>
            <a:fld id="{3D51AE9E-863B-46F6-A56A-A86A25B74B2D}" type="slidenum">
              <a:rPr lang="en-GB" smtClean="0"/>
              <a:t>1</a:t>
            </a:fld>
            <a:endParaRPr lang="en-GB"/>
          </a:p>
        </p:txBody>
      </p:sp>
    </p:spTree>
    <p:extLst>
      <p:ext uri="{BB962C8B-B14F-4D97-AF65-F5344CB8AC3E}">
        <p14:creationId xmlns:p14="http://schemas.microsoft.com/office/powerpoint/2010/main" val="937936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EEFFFF"/>
                </a:solidFill>
                <a:effectLst/>
                <a:latin typeface="Consolas" panose="020B0609020204030204" pitchFamily="49" charset="0"/>
              </a:rPr>
              <a:t>PCBs (printed circuit boards) are recycled by desoldering, acid baths, and open burning. That causes phosphor to get into the air and heavy metals into the groundwater, which is obviously bad for the health of people in the vicinity and the local and global environments.</a:t>
            </a:r>
          </a:p>
          <a:p>
            <a:r>
              <a:rPr lang="en-GB" b="0" dirty="0">
                <a:solidFill>
                  <a:srgbClr val="EEFFFF"/>
                </a:solidFill>
                <a:effectLst/>
                <a:latin typeface="Consolas" panose="020B0609020204030204" pitchFamily="49" charset="0"/>
              </a:rPr>
              <a:t>Chips are recycled by chemical stripping and burning, which causes heavy metals to be discharged into rivers and puts tin and lead into the groundwater. An effect of heavy metals in river is the acidification of fish which can kill them and to add insult to injury; make them inedible.</a:t>
            </a:r>
          </a:p>
        </p:txBody>
      </p:sp>
      <p:sp>
        <p:nvSpPr>
          <p:cNvPr id="4" name="Slide Number Placeholder 3"/>
          <p:cNvSpPr>
            <a:spLocks noGrp="1"/>
          </p:cNvSpPr>
          <p:nvPr>
            <p:ph type="sldNum" sz="quarter" idx="5"/>
          </p:nvPr>
        </p:nvSpPr>
        <p:spPr/>
        <p:txBody>
          <a:bodyPr/>
          <a:lstStyle/>
          <a:p>
            <a:fld id="{3D51AE9E-863B-46F6-A56A-A86A25B74B2D}" type="slidenum">
              <a:rPr lang="en-GB" smtClean="0"/>
              <a:t>10</a:t>
            </a:fld>
            <a:endParaRPr lang="en-GB"/>
          </a:p>
        </p:txBody>
      </p:sp>
    </p:spTree>
    <p:extLst>
      <p:ext uri="{BB962C8B-B14F-4D97-AF65-F5344CB8AC3E}">
        <p14:creationId xmlns:p14="http://schemas.microsoft.com/office/powerpoint/2010/main" val="3569934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solidFill>
                <a:srgbClr val="EEFFFF"/>
              </a:solidFill>
              <a:effectLst/>
              <a:latin typeface="Consolas" panose="020B0609020204030204" pitchFamily="49" charset="0"/>
            </a:endParaRPr>
          </a:p>
          <a:p>
            <a:r>
              <a:rPr lang="en-GB" b="0" dirty="0">
                <a:solidFill>
                  <a:srgbClr val="EEFFFF"/>
                </a:solidFill>
                <a:effectLst/>
                <a:latin typeface="Consolas" panose="020B0609020204030204" pitchFamily="49" charset="0"/>
              </a:rPr>
              <a:t>💛Scrap components like CPUs contain harmful materials such as lead and cadmium. Recycling and disposal of such e-waste may involve significant risk to general and especially respiratory health of workers.</a:t>
            </a:r>
          </a:p>
          <a:p>
            <a:r>
              <a:rPr lang="en-GB" b="0" dirty="0">
                <a:solidFill>
                  <a:srgbClr val="EEFFFF"/>
                </a:solidFill>
                <a:effectLst/>
                <a:latin typeface="Consolas" panose="020B0609020204030204" pitchFamily="49" charset="0"/>
              </a:rPr>
              <a:t>💛The health risks are made worse when considering crushing hazards, cuts/lacerations, noise (leading to hearing loss) and hazardous energy release (which is the sudden start-up of machinery that can happen during installation, maintenance and repair of machines, equipment, processes, or systems).</a:t>
            </a:r>
            <a:endParaRPr lang="en-GB" b="0" dirty="0">
              <a:solidFill>
                <a:srgbClr val="FFFFFF"/>
              </a:solidFill>
              <a:effectLst/>
              <a:latin typeface="Consolas" panose="020B0609020204030204" pitchFamily="49" charset="0"/>
            </a:endParaRPr>
          </a:p>
          <a:p>
            <a:r>
              <a:rPr lang="en-GB" b="0" dirty="0">
                <a:solidFill>
                  <a:srgbClr val="EEFFFF"/>
                </a:solidFill>
                <a:effectLst/>
                <a:latin typeface="Consolas" panose="020B0609020204030204" pitchFamily="49" charset="0"/>
              </a:rPr>
              <a:t>Informal processing of e-waste in developing countries can lead to adverse effects on health and environmental pollution.</a:t>
            </a:r>
            <a:endParaRPr lang="en-GB" b="0" dirty="0">
              <a:solidFill>
                <a:srgbClr val="FFFFFF"/>
              </a:solidFill>
              <a:effectLst/>
              <a:latin typeface="Consolas" panose="020B0609020204030204" pitchFamily="49" charset="0"/>
            </a:endParaRPr>
          </a:p>
          <a:p>
            <a:r>
              <a:rPr lang="en-GB" b="0" dirty="0">
                <a:solidFill>
                  <a:srgbClr val="EEFFFF"/>
                </a:solidFill>
                <a:effectLst/>
                <a:latin typeface="Consolas" panose="020B0609020204030204" pitchFamily="49" charset="0"/>
              </a:rPr>
              <a:t>💛Very little is being done to solve this problem because it's so much cheaper to use informal e-recycling workshops that provide no protection and no assistive technologies.</a:t>
            </a:r>
            <a:endParaRPr lang="en-GB" b="0" dirty="0">
              <a:solidFill>
                <a:srgbClr val="FFFFFF"/>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D51AE9E-863B-46F6-A56A-A86A25B74B2D}" type="slidenum">
              <a:rPr lang="en-GB" smtClean="0"/>
              <a:t>11</a:t>
            </a:fld>
            <a:endParaRPr lang="en-GB"/>
          </a:p>
        </p:txBody>
      </p:sp>
    </p:spTree>
    <p:extLst>
      <p:ext uri="{BB962C8B-B14F-4D97-AF65-F5344CB8AC3E}">
        <p14:creationId xmlns:p14="http://schemas.microsoft.com/office/powerpoint/2010/main" val="1177526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EEFFFF"/>
                </a:solidFill>
                <a:effectLst/>
                <a:latin typeface="Consolas" panose="020B0609020204030204" pitchFamily="49" charset="0"/>
              </a:rPr>
              <a:t>💛Leasing. Most electronics leasing firms will take any damaged or otherwise no longer useful devices and use them rather than contribute them to the e-waste situation.</a:t>
            </a:r>
          </a:p>
          <a:p>
            <a:r>
              <a:rPr lang="en-GB" b="0" dirty="0">
                <a:solidFill>
                  <a:srgbClr val="EEFFFF"/>
                </a:solidFill>
                <a:effectLst/>
                <a:latin typeface="Consolas" panose="020B0609020204030204" pitchFamily="49" charset="0"/>
              </a:rPr>
              <a:t>That's because it’s in their best interest to refurbish said devices or tear them down for spare parts, so they can be used to repair other devices which further helps the cause.</a:t>
            </a:r>
            <a:endParaRPr lang="en-GB" b="0" dirty="0">
              <a:solidFill>
                <a:srgbClr val="FFFFFF"/>
              </a:solidFill>
              <a:effectLst/>
              <a:latin typeface="Consolas" panose="020B0609020204030204" pitchFamily="49" charset="0"/>
            </a:endParaRPr>
          </a:p>
          <a:p>
            <a:r>
              <a:rPr lang="en-GB" sz="1800" b="0" kern="1200" dirty="0">
                <a:solidFill>
                  <a:srgbClr val="EEFFFF"/>
                </a:solidFill>
                <a:effectLst/>
                <a:latin typeface="+mn-ea"/>
                <a:ea typeface="+mn-ea"/>
                <a:cs typeface="+mn-cs"/>
              </a:rPr>
              <a:t>💛</a:t>
            </a:r>
            <a:r>
              <a:rPr lang="en-GB" b="0" dirty="0">
                <a:solidFill>
                  <a:srgbClr val="EEFFFF"/>
                </a:solidFill>
                <a:effectLst/>
                <a:latin typeface="Consolas" panose="020B0609020204030204" pitchFamily="49" charset="0"/>
              </a:rPr>
              <a:t>If you don't need it, don't buy it. It’s more difficult than it seems for some people and it's often overlooked in the technology sector mainly because it would certainly reduce profits of the corporations you’d be buying from.</a:t>
            </a:r>
            <a:endParaRPr lang="en-GB" b="0" dirty="0">
              <a:solidFill>
                <a:srgbClr val="FFFFFF"/>
              </a:solidFill>
              <a:effectLst/>
              <a:latin typeface="Consolas" panose="020B0609020204030204" pitchFamily="49" charset="0"/>
            </a:endParaRPr>
          </a:p>
          <a:p>
            <a:r>
              <a:rPr lang="en-GB" b="0" dirty="0">
                <a:solidFill>
                  <a:srgbClr val="EEFFFF"/>
                </a:solidFill>
                <a:effectLst/>
                <a:latin typeface="Consolas" panose="020B0609020204030204" pitchFamily="49" charset="0"/>
              </a:rPr>
              <a:t>A good example of unnecessary purchases is the use of devices as a status symbol - being pressured into discarding old electronics for appearance's sake. By the way, I think that’s a good example because it is more applicable to the less tech savvy of the population.</a:t>
            </a:r>
          </a:p>
          <a:p>
            <a:r>
              <a:rPr lang="en-GB" sz="1800" b="0" kern="1200" dirty="0">
                <a:solidFill>
                  <a:srgbClr val="EEFFFF"/>
                </a:solidFill>
                <a:effectLst/>
                <a:latin typeface="+mn-ea"/>
                <a:ea typeface="+mn-ea"/>
                <a:cs typeface="+mn-cs"/>
              </a:rPr>
              <a:t>💛</a:t>
            </a:r>
            <a:r>
              <a:rPr lang="en-GB" b="0" dirty="0">
                <a:solidFill>
                  <a:srgbClr val="EEFFFF"/>
                </a:solidFill>
                <a:effectLst/>
                <a:latin typeface="Consolas" panose="020B0609020204030204" pitchFamily="49" charset="0"/>
              </a:rPr>
              <a:t>It's not good to mindlessly discard of electronic devices. The best thing you can do with it is find another use - whether it be; giving it so someone else, using it for a totally different purpose, or repairing it for continued use.</a:t>
            </a:r>
          </a:p>
          <a:p>
            <a:endParaRPr lang="en-GB" b="0" dirty="0">
              <a:solidFill>
                <a:srgbClr val="EEFFFF"/>
              </a:solidFill>
              <a:effectLst/>
              <a:latin typeface="Consolas" panose="020B0609020204030204" pitchFamily="49" charset="0"/>
            </a:endParaRPr>
          </a:p>
          <a:p>
            <a:r>
              <a:rPr lang="en-GB" b="0" dirty="0">
                <a:solidFill>
                  <a:srgbClr val="EEFFFF"/>
                </a:solidFill>
                <a:effectLst/>
                <a:latin typeface="Consolas" panose="020B0609020204030204" pitchFamily="49" charset="0"/>
              </a:rPr>
              <a:t>You’ll notice that these are just reduce and reuse from the popular phrase, but it’s surprising how many people forget to keep that in mind when dealing with technology.</a:t>
            </a:r>
            <a:endParaRPr lang="en-GB" b="0" dirty="0">
              <a:solidFill>
                <a:srgbClr val="FFFFFF"/>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D51AE9E-863B-46F6-A56A-A86A25B74B2D}" type="slidenum">
              <a:rPr lang="en-GB" smtClean="0"/>
              <a:t>12</a:t>
            </a:fld>
            <a:endParaRPr lang="en-GB"/>
          </a:p>
        </p:txBody>
      </p:sp>
    </p:spTree>
    <p:extLst>
      <p:ext uri="{BB962C8B-B14F-4D97-AF65-F5344CB8AC3E}">
        <p14:creationId xmlns:p14="http://schemas.microsoft.com/office/powerpoint/2010/main" val="1718301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on to the second half; data centres.</a:t>
            </a:r>
          </a:p>
        </p:txBody>
      </p:sp>
      <p:sp>
        <p:nvSpPr>
          <p:cNvPr id="4" name="Slide Number Placeholder 3"/>
          <p:cNvSpPr>
            <a:spLocks noGrp="1"/>
          </p:cNvSpPr>
          <p:nvPr>
            <p:ph type="sldNum" sz="quarter" idx="5"/>
          </p:nvPr>
        </p:nvSpPr>
        <p:spPr/>
        <p:txBody>
          <a:bodyPr/>
          <a:lstStyle/>
          <a:p>
            <a:fld id="{3D51AE9E-863B-46F6-A56A-A86A25B74B2D}" type="slidenum">
              <a:rPr lang="en-GB" smtClean="0"/>
              <a:t>13</a:t>
            </a:fld>
            <a:endParaRPr lang="en-GB"/>
          </a:p>
        </p:txBody>
      </p:sp>
    </p:spTree>
    <p:extLst>
      <p:ext uri="{BB962C8B-B14F-4D97-AF65-F5344CB8AC3E}">
        <p14:creationId xmlns:p14="http://schemas.microsoft.com/office/powerpoint/2010/main" val="381081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EEFFFF"/>
                </a:solidFill>
                <a:effectLst/>
                <a:latin typeface="Consolas" panose="020B0609020204030204" pitchFamily="49" charset="0"/>
              </a:rPr>
              <a:t>A data centre is a place that </a:t>
            </a:r>
            <a:r>
              <a:rPr lang="en-GB" sz="1200" b="0" kern="1200" dirty="0">
                <a:solidFill>
                  <a:srgbClr val="EEFFFF"/>
                </a:solidFill>
                <a:effectLst/>
                <a:latin typeface="+mn-ea"/>
                <a:ea typeface="+mn-ea"/>
                <a:cs typeface="+mn-cs"/>
              </a:rPr>
              <a:t>💛</a:t>
            </a:r>
            <a:r>
              <a:rPr lang="en-GB" b="0" dirty="0">
                <a:solidFill>
                  <a:srgbClr val="EEFFFF"/>
                </a:solidFill>
                <a:effectLst/>
                <a:latin typeface="Consolas" panose="020B0609020204030204" pitchFamily="49" charset="0"/>
              </a:rPr>
              <a:t>houses computer systems like </a:t>
            </a:r>
            <a:r>
              <a:rPr lang="en-GB" sz="1200" b="0" kern="1200" dirty="0">
                <a:solidFill>
                  <a:srgbClr val="EEFFFF"/>
                </a:solidFill>
                <a:effectLst/>
                <a:latin typeface="+mn-ea"/>
                <a:ea typeface="+mn-ea"/>
                <a:cs typeface="+mn-cs"/>
              </a:rPr>
              <a:t>💛</a:t>
            </a:r>
            <a:r>
              <a:rPr lang="en-GB" b="0" dirty="0">
                <a:solidFill>
                  <a:srgbClr val="EEFFFF"/>
                </a:solidFill>
                <a:effectLst/>
                <a:latin typeface="Consolas" panose="020B0609020204030204" pitchFamily="49" charset="0"/>
              </a:rPr>
              <a:t>processing and </a:t>
            </a:r>
            <a:r>
              <a:rPr lang="en-GB" sz="1200" b="0" kern="1200" dirty="0">
                <a:solidFill>
                  <a:srgbClr val="EEFFFF"/>
                </a:solidFill>
                <a:effectLst/>
                <a:latin typeface="+mn-ea"/>
                <a:ea typeface="+mn-ea"/>
                <a:cs typeface="+mn-cs"/>
              </a:rPr>
              <a:t>💛</a:t>
            </a:r>
            <a:r>
              <a:rPr lang="en-GB" b="0" dirty="0">
                <a:solidFill>
                  <a:srgbClr val="EEFFFF"/>
                </a:solidFill>
                <a:effectLst/>
                <a:latin typeface="Consolas" panose="020B0609020204030204" pitchFamily="49" charset="0"/>
              </a:rPr>
              <a:t>storage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EEFFFF"/>
                </a:solidFill>
                <a:effectLst/>
                <a:latin typeface="Consolas" panose="020B0609020204030204" pitchFamily="49" charset="0"/>
              </a:rPr>
              <a:t>A </a:t>
            </a:r>
            <a:r>
              <a:rPr lang="en-GB" sz="1200" b="0" kern="1200" dirty="0">
                <a:solidFill>
                  <a:srgbClr val="EEFFFF"/>
                </a:solidFill>
                <a:effectLst/>
                <a:latin typeface="+mn-ea"/>
                <a:ea typeface="+mn-ea"/>
                <a:cs typeface="+mn-cs"/>
              </a:rPr>
              <a:t>💛</a:t>
            </a:r>
            <a:r>
              <a:rPr lang="en-GB" b="0" dirty="0">
                <a:solidFill>
                  <a:srgbClr val="EEFFFF"/>
                </a:solidFill>
                <a:effectLst/>
                <a:latin typeface="Consolas" panose="020B0609020204030204" pitchFamily="49" charset="0"/>
              </a:rPr>
              <a:t>‘large data centre’ is a technical term to describe an industrial-scale operation using a similar level of electricity to a small town.</a:t>
            </a:r>
            <a:endParaRPr lang="en-GB" b="0" dirty="0">
              <a:solidFill>
                <a:srgbClr val="FFFFFF"/>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D51AE9E-863B-46F6-A56A-A86A25B74B2D}" type="slidenum">
              <a:rPr lang="en-GB" smtClean="0"/>
              <a:t>14</a:t>
            </a:fld>
            <a:endParaRPr lang="en-GB"/>
          </a:p>
        </p:txBody>
      </p:sp>
    </p:spTree>
    <p:extLst>
      <p:ext uri="{BB962C8B-B14F-4D97-AF65-F5344CB8AC3E}">
        <p14:creationId xmlns:p14="http://schemas.microsoft.com/office/powerpoint/2010/main" val="201480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rgbClr val="EEFFFF"/>
                </a:solidFill>
                <a:effectLst/>
                <a:latin typeface="+mn-ea"/>
                <a:ea typeface="+mn-ea"/>
                <a:cs typeface="+mn-cs"/>
              </a:rPr>
              <a:t>Large data centres have taken significant steps towards being more energy-conscious.</a:t>
            </a:r>
          </a:p>
          <a:p>
            <a:r>
              <a:rPr lang="en-GB" sz="1200" b="0" kern="1200" dirty="0">
                <a:solidFill>
                  <a:srgbClr val="EEFFFF"/>
                </a:solidFill>
                <a:effectLst/>
                <a:latin typeface="+mn-ea"/>
                <a:ea typeface="+mn-ea"/>
                <a:cs typeface="+mn-cs"/>
              </a:rPr>
              <a:t>That includes 💛decreasing energy used by increasing energy efficiency, and 💛changing where that energy comes from.</a:t>
            </a:r>
          </a:p>
        </p:txBody>
      </p:sp>
      <p:sp>
        <p:nvSpPr>
          <p:cNvPr id="4" name="Slide Number Placeholder 3"/>
          <p:cNvSpPr>
            <a:spLocks noGrp="1"/>
          </p:cNvSpPr>
          <p:nvPr>
            <p:ph type="sldNum" sz="quarter" idx="5"/>
          </p:nvPr>
        </p:nvSpPr>
        <p:spPr/>
        <p:txBody>
          <a:bodyPr/>
          <a:lstStyle/>
          <a:p>
            <a:fld id="{3D51AE9E-863B-46F6-A56A-A86A25B74B2D}" type="slidenum">
              <a:rPr lang="en-GB" smtClean="0"/>
              <a:t>15</a:t>
            </a:fld>
            <a:endParaRPr lang="en-GB"/>
          </a:p>
        </p:txBody>
      </p:sp>
    </p:spTree>
    <p:extLst>
      <p:ext uri="{BB962C8B-B14F-4D97-AF65-F5344CB8AC3E}">
        <p14:creationId xmlns:p14="http://schemas.microsoft.com/office/powerpoint/2010/main" val="1834315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EEFFFF"/>
                </a:solidFill>
                <a:effectLst/>
                <a:latin typeface="Consolas" panose="020B0609020204030204" pitchFamily="49" charset="0"/>
              </a:rPr>
              <a:t>Energy use is a </a:t>
            </a:r>
            <a:r>
              <a:rPr lang="en-GB" sz="1800" b="0" kern="1200" dirty="0">
                <a:solidFill>
                  <a:srgbClr val="EEFFFF"/>
                </a:solidFill>
                <a:effectLst/>
                <a:latin typeface="+mn-ea"/>
                <a:ea typeface="+mn-ea"/>
                <a:cs typeface="+mn-cs"/>
              </a:rPr>
              <a:t>💛</a:t>
            </a:r>
            <a:r>
              <a:rPr lang="en-GB" b="0" dirty="0">
                <a:solidFill>
                  <a:srgbClr val="EEFFFF"/>
                </a:solidFill>
                <a:effectLst/>
                <a:latin typeface="Consolas" panose="020B0609020204030204" pitchFamily="49" charset="0"/>
              </a:rPr>
              <a:t>central issue for data centres.  </a:t>
            </a:r>
            <a:endParaRPr lang="en-GB" b="0" dirty="0">
              <a:solidFill>
                <a:srgbClr val="FFFFFF"/>
              </a:solidFill>
              <a:effectLst/>
              <a:latin typeface="Consolas" panose="020B0609020204030204" pitchFamily="49" charset="0"/>
            </a:endParaRPr>
          </a:p>
          <a:p>
            <a:r>
              <a:rPr lang="en-GB" b="0" dirty="0">
                <a:solidFill>
                  <a:srgbClr val="EEFFFF"/>
                </a:solidFill>
                <a:effectLst/>
                <a:latin typeface="Consolas" panose="020B0609020204030204" pitchFamily="49" charset="0"/>
              </a:rPr>
              <a:t>Power draw ranges from a few kW for a rack of servers in a closet to several tens of MW for large facilities.  </a:t>
            </a:r>
            <a:endParaRPr lang="en-GB" b="0" dirty="0">
              <a:solidFill>
                <a:srgbClr val="FFFFFF"/>
              </a:solidFill>
              <a:effectLst/>
              <a:latin typeface="Consolas" panose="020B0609020204030204" pitchFamily="49" charset="0"/>
            </a:endParaRPr>
          </a:p>
          <a:p>
            <a:r>
              <a:rPr lang="en-GB" b="0" dirty="0">
                <a:solidFill>
                  <a:srgbClr val="EEFFFF"/>
                </a:solidFill>
                <a:effectLst/>
                <a:latin typeface="Consolas" panose="020B0609020204030204" pitchFamily="49" charset="0"/>
              </a:rPr>
              <a:t>Some facilities have power densities more than 100 times that of a typical office building.</a:t>
            </a:r>
            <a:endParaRPr lang="en-GB" b="0" dirty="0">
              <a:solidFill>
                <a:srgbClr val="FFFFFF"/>
              </a:solidFill>
              <a:effectLst/>
              <a:latin typeface="Consolas" panose="020B0609020204030204" pitchFamily="49" charset="0"/>
            </a:endParaRPr>
          </a:p>
          <a:p>
            <a:br>
              <a:rPr lang="en-GB" b="0" dirty="0">
                <a:solidFill>
                  <a:srgbClr val="FFFFFF"/>
                </a:solidFill>
                <a:effectLst/>
                <a:latin typeface="Consolas" panose="020B0609020204030204" pitchFamily="49" charset="0"/>
              </a:rPr>
            </a:br>
            <a:r>
              <a:rPr lang="en-GB" b="0" dirty="0">
                <a:solidFill>
                  <a:srgbClr val="EEFFFF"/>
                </a:solidFill>
                <a:effectLst/>
                <a:latin typeface="Consolas" panose="020B0609020204030204" pitchFamily="49" charset="0"/>
              </a:rPr>
              <a:t>Greenpeace estimated worldwide data centre power consumption for 2012 as about </a:t>
            </a:r>
            <a:r>
              <a:rPr lang="en-GB" sz="1200" b="0" kern="1200" dirty="0">
                <a:solidFill>
                  <a:srgbClr val="EEFFFF"/>
                </a:solidFill>
                <a:effectLst/>
                <a:latin typeface="+mn-ea"/>
                <a:ea typeface="+mn-ea"/>
                <a:cs typeface="+mn-cs"/>
              </a:rPr>
              <a:t>💛</a:t>
            </a:r>
            <a:r>
              <a:rPr lang="en-GB" b="0" dirty="0">
                <a:solidFill>
                  <a:srgbClr val="EEFFFF"/>
                </a:solidFill>
                <a:effectLst/>
                <a:latin typeface="Consolas" panose="020B0609020204030204" pitchFamily="49" charset="0"/>
              </a:rPr>
              <a:t>382 TWh.  </a:t>
            </a:r>
            <a:endParaRPr lang="en-GB" b="0" dirty="0">
              <a:solidFill>
                <a:srgbClr val="FFFFFF"/>
              </a:solidFill>
              <a:effectLst/>
              <a:latin typeface="Consolas" panose="020B0609020204030204" pitchFamily="49" charset="0"/>
            </a:endParaRPr>
          </a:p>
          <a:p>
            <a:r>
              <a:rPr lang="en-GB" b="0" dirty="0">
                <a:solidFill>
                  <a:srgbClr val="EEFFFF"/>
                </a:solidFill>
                <a:effectLst/>
                <a:latin typeface="Consolas" panose="020B0609020204030204" pitchFamily="49" charset="0"/>
              </a:rPr>
              <a:t>Globally, data centres used roughly 416 TWh in 2016; nearly 40% more than the entire UK.</a:t>
            </a:r>
            <a:endParaRPr lang="en-GB" b="0" dirty="0">
              <a:solidFill>
                <a:srgbClr val="FFFFFF"/>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D51AE9E-863B-46F6-A56A-A86A25B74B2D}" type="slidenum">
              <a:rPr lang="en-GB" smtClean="0"/>
              <a:t>16</a:t>
            </a:fld>
            <a:endParaRPr lang="en-GB"/>
          </a:p>
        </p:txBody>
      </p:sp>
    </p:spTree>
    <p:extLst>
      <p:ext uri="{BB962C8B-B14F-4D97-AF65-F5344CB8AC3E}">
        <p14:creationId xmlns:p14="http://schemas.microsoft.com/office/powerpoint/2010/main" val="3563567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EEFFFF"/>
                </a:solidFill>
                <a:effectLst/>
                <a:latin typeface="Consolas" panose="020B0609020204030204" pitchFamily="49" charset="0"/>
              </a:rPr>
              <a:t>Underwater data centres have generally </a:t>
            </a:r>
            <a:r>
              <a:rPr lang="en-GB" sz="1800" b="0" kern="1200" dirty="0">
                <a:solidFill>
                  <a:srgbClr val="EEFFFF"/>
                </a:solidFill>
                <a:effectLst/>
                <a:latin typeface="+mn-ea"/>
                <a:ea typeface="+mn-ea"/>
                <a:cs typeface="+mn-cs"/>
              </a:rPr>
              <a:t>💛</a:t>
            </a:r>
            <a:r>
              <a:rPr lang="en-GB" b="0" dirty="0">
                <a:solidFill>
                  <a:srgbClr val="EEFFFF"/>
                </a:solidFill>
                <a:effectLst/>
                <a:latin typeface="Consolas" panose="020B0609020204030204" pitchFamily="49" charset="0"/>
              </a:rPr>
              <a:t>much more efficient operation than their land-based counterparts.</a:t>
            </a:r>
            <a:endParaRPr lang="en-GB" b="0" dirty="0">
              <a:solidFill>
                <a:srgbClr val="FFFFFF"/>
              </a:solidFill>
              <a:effectLst/>
              <a:latin typeface="Consolas" panose="020B0609020204030204" pitchFamily="49" charset="0"/>
            </a:endParaRPr>
          </a:p>
          <a:p>
            <a:r>
              <a:rPr lang="en-GB" dirty="0"/>
              <a:t>That’s because they</a:t>
            </a:r>
            <a:r>
              <a:rPr lang="en-GB" b="0" dirty="0">
                <a:solidFill>
                  <a:srgbClr val="EEFFFF"/>
                </a:solidFill>
                <a:effectLst/>
                <a:latin typeface="Consolas" panose="020B0609020204030204" pitchFamily="49" charset="0"/>
              </a:rPr>
              <a:t> are constantly cooled by the low ocean ambient temperature and are filled with gases for </a:t>
            </a:r>
            <a:r>
              <a:rPr lang="en-GB" sz="1800" b="0" kern="1200" dirty="0">
                <a:solidFill>
                  <a:srgbClr val="EEFFFF"/>
                </a:solidFill>
                <a:effectLst/>
                <a:latin typeface="+mn-ea"/>
                <a:ea typeface="+mn-ea"/>
                <a:cs typeface="+mn-cs"/>
              </a:rPr>
              <a:t>💛</a:t>
            </a:r>
            <a:r>
              <a:rPr lang="en-GB" b="0" dirty="0">
                <a:solidFill>
                  <a:srgbClr val="EEFFFF"/>
                </a:solidFill>
                <a:effectLst/>
                <a:latin typeface="Consolas" panose="020B0609020204030204" pitchFamily="49" charset="0"/>
              </a:rPr>
              <a:t>cooler operation, which would be inhabitable for humans.</a:t>
            </a:r>
          </a:p>
          <a:p>
            <a:r>
              <a:rPr lang="en-GB" b="0" dirty="0">
                <a:solidFill>
                  <a:srgbClr val="EEFFFF"/>
                </a:solidFill>
                <a:effectLst/>
                <a:latin typeface="Consolas" panose="020B0609020204030204" pitchFamily="49" charset="0"/>
              </a:rPr>
              <a:t>They </a:t>
            </a:r>
            <a:r>
              <a:rPr lang="en-GB" sz="1800" b="0" kern="1200" dirty="0">
                <a:solidFill>
                  <a:srgbClr val="EEFFFF"/>
                </a:solidFill>
                <a:effectLst/>
                <a:latin typeface="+mn-ea"/>
                <a:ea typeface="+mn-ea"/>
                <a:cs typeface="+mn-cs"/>
              </a:rPr>
              <a:t>💛</a:t>
            </a:r>
            <a:r>
              <a:rPr lang="en-GB" b="0" dirty="0">
                <a:solidFill>
                  <a:srgbClr val="EEFFFF"/>
                </a:solidFill>
                <a:effectLst/>
                <a:latin typeface="Consolas" panose="020B0609020204030204" pitchFamily="49" charset="0"/>
              </a:rPr>
              <a:t>last longer by staying cooler and reducing corrosion via the removal of oxygen.</a:t>
            </a:r>
            <a:endParaRPr lang="en-GB" b="0" dirty="0">
              <a:solidFill>
                <a:srgbClr val="FFFFFF"/>
              </a:solidFill>
              <a:effectLst/>
              <a:latin typeface="Consolas" panose="020B0609020204030204" pitchFamily="49" charset="0"/>
            </a:endParaRPr>
          </a:p>
          <a:p>
            <a:r>
              <a:rPr lang="en-GB" b="0" dirty="0">
                <a:solidFill>
                  <a:srgbClr val="EEFFFF"/>
                </a:solidFill>
                <a:effectLst/>
                <a:latin typeface="Consolas" panose="020B0609020204030204" pitchFamily="49" charset="0"/>
              </a:rPr>
              <a:t>It also provides a direct use for </a:t>
            </a:r>
            <a:r>
              <a:rPr lang="en-GB" dirty="0"/>
              <a:t>coastal</a:t>
            </a:r>
            <a:r>
              <a:rPr lang="en-GB" b="0" dirty="0">
                <a:solidFill>
                  <a:srgbClr val="EEFFFF"/>
                </a:solidFill>
                <a:effectLst/>
                <a:latin typeface="Consolas" panose="020B0609020204030204" pitchFamily="49" charset="0"/>
              </a:rPr>
              <a:t> wind power which is great for </a:t>
            </a:r>
            <a:r>
              <a:rPr lang="en-GB" sz="1800" b="0" kern="1200" dirty="0">
                <a:solidFill>
                  <a:srgbClr val="EEFFFF"/>
                </a:solidFill>
                <a:effectLst/>
                <a:latin typeface="+mn-ea"/>
                <a:ea typeface="+mn-ea"/>
                <a:cs typeface="+mn-cs"/>
              </a:rPr>
              <a:t>💛</a:t>
            </a:r>
            <a:r>
              <a:rPr lang="en-GB" b="0" dirty="0">
                <a:solidFill>
                  <a:srgbClr val="EEFFFF"/>
                </a:solidFill>
                <a:effectLst/>
                <a:latin typeface="Consolas" panose="020B0609020204030204" pitchFamily="49" charset="0"/>
              </a:rPr>
              <a:t>renewability.</a:t>
            </a:r>
            <a:endParaRPr lang="en-GB" b="0" dirty="0">
              <a:solidFill>
                <a:srgbClr val="FFFFFF"/>
              </a:solidFill>
              <a:effectLst/>
              <a:latin typeface="Consolas" panose="020B0609020204030204" pitchFamily="49" charset="0"/>
            </a:endParaRPr>
          </a:p>
          <a:p>
            <a:r>
              <a:rPr lang="en-GB" b="0" dirty="0">
                <a:solidFill>
                  <a:srgbClr val="EEFFFF"/>
                </a:solidFill>
                <a:effectLst/>
                <a:latin typeface="Consolas" panose="020B0609020204030204" pitchFamily="49" charset="0"/>
              </a:rPr>
              <a:t>There's also a big potential </a:t>
            </a:r>
            <a:r>
              <a:rPr lang="en-GB" sz="1800" b="0" kern="1200" dirty="0">
                <a:solidFill>
                  <a:srgbClr val="EEFFFF"/>
                </a:solidFill>
                <a:effectLst/>
                <a:latin typeface="+mn-ea"/>
                <a:ea typeface="+mn-ea"/>
                <a:cs typeface="+mn-cs"/>
              </a:rPr>
              <a:t>💛</a:t>
            </a:r>
            <a:r>
              <a:rPr lang="en-GB" b="0" dirty="0">
                <a:solidFill>
                  <a:srgbClr val="EEFFFF"/>
                </a:solidFill>
                <a:effectLst/>
                <a:latin typeface="Consolas" panose="020B0609020204030204" pitchFamily="49" charset="0"/>
              </a:rPr>
              <a:t>benefit to the UK's considering its ideal coastal conditions and thriving coastal wind farm industry.</a:t>
            </a:r>
            <a:endParaRPr lang="en-GB" b="0" dirty="0">
              <a:solidFill>
                <a:srgbClr val="FFFFFF"/>
              </a:solidFill>
              <a:effectLst/>
              <a:latin typeface="Consolas" panose="020B0609020204030204" pitchFamily="49" charset="0"/>
            </a:endParaRPr>
          </a:p>
          <a:p>
            <a:endParaRPr lang="en-GB" sz="1200" b="0" kern="1200" dirty="0">
              <a:solidFill>
                <a:srgbClr val="EEFFFF"/>
              </a:solidFill>
              <a:effectLst/>
              <a:latin typeface="+mn-ea"/>
              <a:ea typeface="+mn-ea"/>
              <a:cs typeface="+mn-cs"/>
            </a:endParaRPr>
          </a:p>
        </p:txBody>
      </p:sp>
      <p:sp>
        <p:nvSpPr>
          <p:cNvPr id="4" name="Slide Number Placeholder 3"/>
          <p:cNvSpPr>
            <a:spLocks noGrp="1"/>
          </p:cNvSpPr>
          <p:nvPr>
            <p:ph type="sldNum" sz="quarter" idx="5"/>
          </p:nvPr>
        </p:nvSpPr>
        <p:spPr/>
        <p:txBody>
          <a:bodyPr/>
          <a:lstStyle/>
          <a:p>
            <a:fld id="{3D51AE9E-863B-46F6-A56A-A86A25B74B2D}" type="slidenum">
              <a:rPr lang="en-GB" smtClean="0"/>
              <a:t>17</a:t>
            </a:fld>
            <a:endParaRPr lang="en-GB"/>
          </a:p>
        </p:txBody>
      </p:sp>
    </p:spTree>
    <p:extLst>
      <p:ext uri="{BB962C8B-B14F-4D97-AF65-F5344CB8AC3E}">
        <p14:creationId xmlns:p14="http://schemas.microsoft.com/office/powerpoint/2010/main" val="2350266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kern="1200" dirty="0">
                <a:solidFill>
                  <a:srgbClr val="EEFFFF"/>
                </a:solidFill>
                <a:effectLst/>
                <a:latin typeface="+mn-ea"/>
                <a:ea typeface="+mn-ea"/>
                <a:cs typeface="+mn-cs"/>
              </a:rPr>
              <a:t>💛</a:t>
            </a:r>
            <a:r>
              <a:rPr lang="en-GB" b="0" dirty="0">
                <a:solidFill>
                  <a:srgbClr val="EEFFFF"/>
                </a:solidFill>
                <a:effectLst/>
                <a:latin typeface="Consolas" panose="020B0609020204030204" pitchFamily="49" charset="0"/>
              </a:rPr>
              <a:t>Google has had 100% renewable energy for data centre and office operations since 2017.</a:t>
            </a:r>
            <a:endParaRPr lang="en-GB" b="0" dirty="0">
              <a:solidFill>
                <a:srgbClr val="FFFFFF"/>
              </a:solidFill>
              <a:effectLst/>
              <a:latin typeface="Consolas" panose="020B0609020204030204" pitchFamily="49" charset="0"/>
            </a:endParaRPr>
          </a:p>
          <a:p>
            <a:r>
              <a:rPr lang="en-GB" b="0" dirty="0">
                <a:solidFill>
                  <a:srgbClr val="EEFFFF"/>
                </a:solidFill>
                <a:effectLst/>
                <a:latin typeface="Consolas" panose="020B0609020204030204" pitchFamily="49" charset="0"/>
              </a:rPr>
              <a:t>There's a somewhat dark truth to this though, seeing as they didn't actually create any more renewable energy; they just bought a lot of existing renewable energy plants.  </a:t>
            </a:r>
            <a:endParaRPr lang="en-GB" b="0" dirty="0">
              <a:solidFill>
                <a:srgbClr val="FFFFFF"/>
              </a:solidFill>
              <a:effectLst/>
              <a:latin typeface="Consolas" panose="020B0609020204030204" pitchFamily="49" charset="0"/>
            </a:endParaRPr>
          </a:p>
          <a:p>
            <a:r>
              <a:rPr lang="en-GB" b="0" dirty="0">
                <a:solidFill>
                  <a:srgbClr val="EEFFFF"/>
                </a:solidFill>
                <a:effectLst/>
                <a:latin typeface="Consolas" panose="020B0609020204030204" pitchFamily="49" charset="0"/>
              </a:rPr>
              <a:t>So in essence, they haven't made a difference to their environmental impact this way.</a:t>
            </a:r>
            <a:endParaRPr lang="en-GB" b="0" dirty="0">
              <a:solidFill>
                <a:srgbClr val="FFFFFF"/>
              </a:solidFill>
              <a:effectLst/>
              <a:latin typeface="Consolas" panose="020B0609020204030204" pitchFamily="49" charset="0"/>
            </a:endParaRPr>
          </a:p>
          <a:p>
            <a:br>
              <a:rPr lang="en-GB" b="0" dirty="0">
                <a:solidFill>
                  <a:srgbClr val="FFFFFF"/>
                </a:solidFill>
                <a:effectLst/>
                <a:latin typeface="Consolas" panose="020B0609020204030204" pitchFamily="49" charset="0"/>
              </a:rPr>
            </a:br>
            <a:r>
              <a:rPr lang="en-GB" b="0" dirty="0">
                <a:solidFill>
                  <a:srgbClr val="EEFFFF"/>
                </a:solidFill>
                <a:effectLst/>
                <a:latin typeface="Consolas" panose="020B0609020204030204" pitchFamily="49" charset="0"/>
              </a:rPr>
              <a:t>In a more constructive attempt to help the cause, </a:t>
            </a:r>
            <a:r>
              <a:rPr lang="en-GB" sz="1200" b="0" kern="1200" dirty="0">
                <a:solidFill>
                  <a:srgbClr val="EEFFFF"/>
                </a:solidFill>
                <a:effectLst/>
                <a:latin typeface="+mn-ea"/>
                <a:ea typeface="+mn-ea"/>
                <a:cs typeface="+mn-cs"/>
              </a:rPr>
              <a:t>💛</a:t>
            </a:r>
            <a:r>
              <a:rPr lang="en-GB" b="0" dirty="0">
                <a:solidFill>
                  <a:srgbClr val="EEFFFF"/>
                </a:solidFill>
                <a:effectLst/>
                <a:latin typeface="Consolas" panose="020B0609020204030204" pitchFamily="49" charset="0"/>
              </a:rPr>
              <a:t>Amazon's highly efficient cloud service data centres see an average of an 88% reduction in carbon emissions when migrating from one's own data centres to using their cloud services.  </a:t>
            </a:r>
            <a:endParaRPr lang="en-GB" b="0" dirty="0">
              <a:solidFill>
                <a:srgbClr val="FFFFFF"/>
              </a:solidFill>
              <a:effectLst/>
              <a:latin typeface="Consolas" panose="020B0609020204030204" pitchFamily="49" charset="0"/>
            </a:endParaRPr>
          </a:p>
          <a:p>
            <a:r>
              <a:rPr lang="en-GB" sz="1200" b="0" kern="1200" dirty="0">
                <a:solidFill>
                  <a:srgbClr val="EEFFFF"/>
                </a:solidFill>
                <a:effectLst/>
                <a:latin typeface="+mn-ea"/>
                <a:ea typeface="+mn-ea"/>
                <a:cs typeface="+mn-cs"/>
              </a:rPr>
              <a:t>💛</a:t>
            </a:r>
            <a:r>
              <a:rPr lang="en-GB" sz="1200" b="0" kern="1200" dirty="0">
                <a:solidFill>
                  <a:srgbClr val="EEFFFF"/>
                </a:solidFill>
                <a:effectLst/>
                <a:latin typeface="Consolas" panose="020B0609020204030204" pitchFamily="49" charset="0"/>
                <a:ea typeface="+mn-ea"/>
                <a:cs typeface="+mn-cs"/>
              </a:rPr>
              <a:t>Similar figures have been quoted about </a:t>
            </a:r>
            <a:r>
              <a:rPr lang="en-GB" b="0" dirty="0">
                <a:solidFill>
                  <a:srgbClr val="EEFFFF"/>
                </a:solidFill>
                <a:effectLst/>
                <a:latin typeface="Consolas" panose="020B0609020204030204" pitchFamily="49" charset="0"/>
              </a:rPr>
              <a:t>Microsoft although they haven’t made any comment on the extent of their emissions reduction.</a:t>
            </a:r>
            <a:endParaRPr lang="en-GB" b="0" dirty="0">
              <a:solidFill>
                <a:srgbClr val="FFFFFF"/>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D51AE9E-863B-46F6-A56A-A86A25B74B2D}" type="slidenum">
              <a:rPr lang="en-GB" smtClean="0"/>
              <a:t>18</a:t>
            </a:fld>
            <a:endParaRPr lang="en-GB"/>
          </a:p>
        </p:txBody>
      </p:sp>
    </p:spTree>
    <p:extLst>
      <p:ext uri="{BB962C8B-B14F-4D97-AF65-F5344CB8AC3E}">
        <p14:creationId xmlns:p14="http://schemas.microsoft.com/office/powerpoint/2010/main" val="3620915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4000" b="0" kern="1200" dirty="0">
                <a:solidFill>
                  <a:srgbClr val="EEFFFF"/>
                </a:solidFill>
                <a:effectLst/>
                <a:latin typeface="+mn-ea"/>
                <a:ea typeface="+mn-ea"/>
                <a:cs typeface="+mn-cs"/>
              </a:rPr>
              <a:t>💛</a:t>
            </a:r>
            <a:r>
              <a:rPr lang="en-GB" sz="4000" b="0" dirty="0">
                <a:solidFill>
                  <a:srgbClr val="EEFFFF"/>
                </a:solidFill>
                <a:effectLst/>
                <a:latin typeface="Consolas" panose="020B0609020204030204" pitchFamily="49" charset="0"/>
              </a:rPr>
              <a:t>Most UPS systems run at about 95% efficiency in optimal conditions.</a:t>
            </a:r>
            <a:endParaRPr lang="en-GB" sz="4000" b="0" dirty="0">
              <a:solidFill>
                <a:srgbClr val="FFFFFF"/>
              </a:solidFill>
              <a:effectLst/>
              <a:latin typeface="Consolas" panose="020B0609020204030204" pitchFamily="49" charset="0"/>
            </a:endParaRPr>
          </a:p>
          <a:p>
            <a:r>
              <a:rPr lang="en-GB" sz="4000" b="0" kern="1200" dirty="0">
                <a:solidFill>
                  <a:srgbClr val="EEFFFF"/>
                </a:solidFill>
                <a:effectLst/>
                <a:latin typeface="+mn-ea"/>
                <a:ea typeface="+mn-ea"/>
                <a:cs typeface="+mn-cs"/>
              </a:rPr>
              <a:t>💛</a:t>
            </a:r>
            <a:r>
              <a:rPr lang="en-GB" sz="4000" b="0" dirty="0">
                <a:solidFill>
                  <a:srgbClr val="EEFFFF"/>
                </a:solidFill>
                <a:effectLst/>
                <a:latin typeface="Consolas" panose="020B0609020204030204" pitchFamily="49" charset="0"/>
              </a:rPr>
              <a:t>That's a massive amount of power being wasted to keep data centres running.</a:t>
            </a:r>
            <a:endParaRPr lang="en-GB" sz="4000" b="0" dirty="0">
              <a:solidFill>
                <a:srgbClr val="FFFFFF"/>
              </a:solidFill>
              <a:effectLst/>
              <a:latin typeface="Consolas" panose="020B0609020204030204" pitchFamily="49" charset="0"/>
            </a:endParaRPr>
          </a:p>
          <a:p>
            <a:r>
              <a:rPr lang="en-GB" sz="4000" b="0" dirty="0">
                <a:solidFill>
                  <a:srgbClr val="EEFFFF"/>
                </a:solidFill>
                <a:effectLst/>
                <a:latin typeface="Consolas" panose="020B0609020204030204" pitchFamily="49" charset="0"/>
              </a:rPr>
              <a:t>Battery technology is still thought to be in early stages though and </a:t>
            </a:r>
            <a:r>
              <a:rPr lang="en-GB" sz="4000" b="0" kern="1200" dirty="0">
                <a:solidFill>
                  <a:srgbClr val="EEFFFF"/>
                </a:solidFill>
                <a:effectLst/>
                <a:latin typeface="+mn-ea"/>
                <a:ea typeface="+mn-ea"/>
                <a:cs typeface="+mn-cs"/>
              </a:rPr>
              <a:t>💛</a:t>
            </a:r>
            <a:r>
              <a:rPr lang="en-GB" sz="4000" b="0" dirty="0">
                <a:solidFill>
                  <a:srgbClr val="EEFFFF"/>
                </a:solidFill>
                <a:effectLst/>
                <a:latin typeface="Consolas" panose="020B0609020204030204" pitchFamily="49" charset="0"/>
              </a:rPr>
              <a:t>even existing solid state batteries are 20 to 30% more efficient than conventional batteries.</a:t>
            </a:r>
            <a:endParaRPr lang="en-GB" sz="4000" b="0" dirty="0">
              <a:solidFill>
                <a:srgbClr val="FFFFFF"/>
              </a:solidFill>
              <a:effectLst/>
              <a:latin typeface="Consolas" panose="020B0609020204030204" pitchFamily="49" charset="0"/>
            </a:endParaRPr>
          </a:p>
          <a:p>
            <a:r>
              <a:rPr lang="en-GB" sz="4000" b="0" dirty="0">
                <a:solidFill>
                  <a:srgbClr val="EEFFFF"/>
                </a:solidFill>
                <a:effectLst/>
                <a:latin typeface="Consolas" panose="020B0609020204030204" pitchFamily="49" charset="0"/>
              </a:rPr>
              <a:t>However, solid state batteries with solid lithium anodes are in use in some applications although the growth of lithium dendrites is too much of a risk to reliability - which completely defeats the point of using a UPS.</a:t>
            </a:r>
            <a:endParaRPr lang="en-GB" sz="4000" b="0" dirty="0">
              <a:solidFill>
                <a:srgbClr val="FFFFFF"/>
              </a:solidFill>
              <a:effectLst/>
              <a:latin typeface="Consolas" panose="020B0609020204030204" pitchFamily="49" charset="0"/>
            </a:endParaRPr>
          </a:p>
          <a:p>
            <a:r>
              <a:rPr lang="en-GB" sz="2800" b="0" dirty="0">
                <a:solidFill>
                  <a:srgbClr val="FFFFFF"/>
                </a:solidFill>
                <a:effectLst/>
                <a:latin typeface="Consolas" panose="020B0609020204030204" pitchFamily="49" charset="0"/>
              </a:rPr>
              <a:t>The technology we have currently isn’t very efficient and nothing much is being done to improve it.</a:t>
            </a:r>
          </a:p>
        </p:txBody>
      </p:sp>
      <p:sp>
        <p:nvSpPr>
          <p:cNvPr id="4" name="Slide Number Placeholder 3"/>
          <p:cNvSpPr>
            <a:spLocks noGrp="1"/>
          </p:cNvSpPr>
          <p:nvPr>
            <p:ph type="sldNum" sz="quarter" idx="5"/>
          </p:nvPr>
        </p:nvSpPr>
        <p:spPr/>
        <p:txBody>
          <a:bodyPr/>
          <a:lstStyle/>
          <a:p>
            <a:fld id="{3D51AE9E-863B-46F6-A56A-A86A25B74B2D}" type="slidenum">
              <a:rPr lang="en-GB" smtClean="0"/>
              <a:t>19</a:t>
            </a:fld>
            <a:endParaRPr lang="en-GB"/>
          </a:p>
        </p:txBody>
      </p:sp>
    </p:spTree>
    <p:extLst>
      <p:ext uri="{BB962C8B-B14F-4D97-AF65-F5344CB8AC3E}">
        <p14:creationId xmlns:p14="http://schemas.microsoft.com/office/powerpoint/2010/main" val="1200498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start off; e-waste.</a:t>
            </a:r>
          </a:p>
        </p:txBody>
      </p:sp>
      <p:sp>
        <p:nvSpPr>
          <p:cNvPr id="4" name="Slide Number Placeholder 3"/>
          <p:cNvSpPr>
            <a:spLocks noGrp="1"/>
          </p:cNvSpPr>
          <p:nvPr>
            <p:ph type="sldNum" sz="quarter" idx="5"/>
          </p:nvPr>
        </p:nvSpPr>
        <p:spPr/>
        <p:txBody>
          <a:bodyPr/>
          <a:lstStyle/>
          <a:p>
            <a:fld id="{3D51AE9E-863B-46F6-A56A-A86A25B74B2D}" type="slidenum">
              <a:rPr lang="en-GB" smtClean="0"/>
              <a:t>2</a:t>
            </a:fld>
            <a:endParaRPr lang="en-GB"/>
          </a:p>
        </p:txBody>
      </p:sp>
    </p:spTree>
    <p:extLst>
      <p:ext uri="{BB962C8B-B14F-4D97-AF65-F5344CB8AC3E}">
        <p14:creationId xmlns:p14="http://schemas.microsoft.com/office/powerpoint/2010/main" val="3780578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kern="1200" dirty="0">
                <a:solidFill>
                  <a:srgbClr val="EEFFFF"/>
                </a:solidFill>
                <a:effectLst/>
                <a:latin typeface="+mn-ea"/>
                <a:ea typeface="+mn-ea"/>
                <a:cs typeface="+mn-cs"/>
              </a:rPr>
              <a:t>💛</a:t>
            </a:r>
            <a:r>
              <a:rPr lang="en-GB" sz="2800" b="0" dirty="0">
                <a:solidFill>
                  <a:srgbClr val="EEFFFF"/>
                </a:solidFill>
                <a:effectLst/>
                <a:latin typeface="Consolas" panose="020B0609020204030204" pitchFamily="49" charset="0"/>
              </a:rPr>
              <a:t>Battery replacements for UPS systems are typically done every 4 years.</a:t>
            </a:r>
            <a:endParaRPr lang="en-GB" sz="2800" b="0" dirty="0">
              <a:solidFill>
                <a:srgbClr val="FFFFFF"/>
              </a:solidFill>
              <a:effectLst/>
              <a:latin typeface="Consolas" panose="020B0609020204030204" pitchFamily="49" charset="0"/>
            </a:endParaRPr>
          </a:p>
          <a:p>
            <a:r>
              <a:rPr lang="en-GB" sz="2800" b="0" kern="1200" dirty="0">
                <a:solidFill>
                  <a:srgbClr val="EEFFFF"/>
                </a:solidFill>
                <a:effectLst/>
                <a:latin typeface="+mn-ea"/>
                <a:ea typeface="+mn-ea"/>
                <a:cs typeface="+mn-cs"/>
              </a:rPr>
              <a:t>💛</a:t>
            </a:r>
            <a:r>
              <a:rPr lang="en-GB" sz="2800" b="0" dirty="0">
                <a:solidFill>
                  <a:srgbClr val="EEFFFF"/>
                </a:solidFill>
                <a:effectLst/>
                <a:latin typeface="Consolas" panose="020B0609020204030204" pitchFamily="49" charset="0"/>
              </a:rPr>
              <a:t>Batteries are quite environmentally unfriendly to produce so it's not ideal to use them as a consumable.</a:t>
            </a:r>
            <a:endParaRPr lang="en-GB" sz="2800" b="0" dirty="0">
              <a:solidFill>
                <a:srgbClr val="FFFFFF"/>
              </a:solidFill>
              <a:effectLst/>
              <a:latin typeface="Consolas" panose="020B0609020204030204" pitchFamily="49" charset="0"/>
            </a:endParaRPr>
          </a:p>
          <a:p>
            <a:r>
              <a:rPr lang="en-GB" sz="2800" b="0" kern="1200" dirty="0">
                <a:solidFill>
                  <a:srgbClr val="EEFFFF"/>
                </a:solidFill>
                <a:effectLst/>
                <a:latin typeface="+mn-ea"/>
                <a:ea typeface="+mn-ea"/>
                <a:cs typeface="+mn-cs"/>
              </a:rPr>
              <a:t>💛</a:t>
            </a:r>
            <a:r>
              <a:rPr lang="en-GB" sz="2800" b="0" dirty="0">
                <a:solidFill>
                  <a:srgbClr val="EEFFFF"/>
                </a:solidFill>
                <a:effectLst/>
                <a:latin typeface="Consolas" panose="020B0609020204030204" pitchFamily="49" charset="0"/>
              </a:rPr>
              <a:t>Lithium-ion batteries are becoming more common than VRLA batteries which is good from a toxicity and initial production harm standpoint, but </a:t>
            </a:r>
            <a:r>
              <a:rPr lang="en-GB" sz="2800" b="0" kern="1200" dirty="0">
                <a:solidFill>
                  <a:srgbClr val="EEFFFF"/>
                </a:solidFill>
                <a:effectLst/>
                <a:latin typeface="+mn-ea"/>
                <a:ea typeface="+mn-ea"/>
                <a:cs typeface="+mn-cs"/>
              </a:rPr>
              <a:t>💛</a:t>
            </a:r>
            <a:r>
              <a:rPr lang="en-GB" sz="2800" b="0" dirty="0">
                <a:solidFill>
                  <a:srgbClr val="EEFFFF"/>
                </a:solidFill>
                <a:effectLst/>
                <a:latin typeface="Consolas" panose="020B0609020204030204" pitchFamily="49" charset="0"/>
              </a:rPr>
              <a:t>much worse for recyclability as lithium is difficult to recycle with current methods.</a:t>
            </a:r>
            <a:endParaRPr lang="en-GB" sz="2800" b="0" dirty="0">
              <a:solidFill>
                <a:srgbClr val="FFFFFF"/>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D51AE9E-863B-46F6-A56A-A86A25B74B2D}" type="slidenum">
              <a:rPr lang="en-GB" smtClean="0"/>
              <a:t>20</a:t>
            </a:fld>
            <a:endParaRPr lang="en-GB"/>
          </a:p>
        </p:txBody>
      </p:sp>
    </p:spTree>
    <p:extLst>
      <p:ext uri="{BB962C8B-B14F-4D97-AF65-F5344CB8AC3E}">
        <p14:creationId xmlns:p14="http://schemas.microsoft.com/office/powerpoint/2010/main" val="2453769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EEFFFF"/>
                </a:solidFill>
                <a:effectLst/>
                <a:latin typeface="Consolas" panose="020B0609020204030204" pitchFamily="49" charset="0"/>
              </a:rPr>
              <a:t>E-waste is discarded electrical and electronic devices to be; 💛refurbished, 💛reused, 💛resold, 💛”salvage recycled through material recovery”, or 💛disposed of.  </a:t>
            </a:r>
            <a:endParaRPr lang="en-GB" b="0" dirty="0">
              <a:solidFill>
                <a:srgbClr val="FFFFFF"/>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D51AE9E-863B-46F6-A56A-A86A25B74B2D}" type="slidenum">
              <a:rPr lang="en-GB" smtClean="0"/>
              <a:t>3</a:t>
            </a:fld>
            <a:endParaRPr lang="en-GB"/>
          </a:p>
        </p:txBody>
      </p:sp>
    </p:spTree>
    <p:extLst>
      <p:ext uri="{BB962C8B-B14F-4D97-AF65-F5344CB8AC3E}">
        <p14:creationId xmlns:p14="http://schemas.microsoft.com/office/powerpoint/2010/main" val="3011336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EEFFFF"/>
                </a:solidFill>
                <a:effectLst/>
                <a:latin typeface="Consolas" panose="020B0609020204030204" pitchFamily="49" charset="0"/>
              </a:rPr>
              <a:t>Examples of said devices are; 💛computer processors, 💛vacuum cleaners, 💛washing machines, 💛smartphones, and 💛charging devices.</a:t>
            </a:r>
            <a:endParaRPr lang="en-GB" b="0" dirty="0">
              <a:solidFill>
                <a:srgbClr val="FFFFFF"/>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D51AE9E-863B-46F6-A56A-A86A25B74B2D}" type="slidenum">
              <a:rPr lang="en-GB" smtClean="0"/>
              <a:t>4</a:t>
            </a:fld>
            <a:endParaRPr lang="en-GB"/>
          </a:p>
        </p:txBody>
      </p:sp>
    </p:spTree>
    <p:extLst>
      <p:ext uri="{BB962C8B-B14F-4D97-AF65-F5344CB8AC3E}">
        <p14:creationId xmlns:p14="http://schemas.microsoft.com/office/powerpoint/2010/main" val="3532188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EEFFFF"/>
                </a:solidFill>
                <a:effectLst/>
                <a:latin typeface="Consolas" panose="020B0609020204030204" pitchFamily="49" charset="0"/>
              </a:rPr>
              <a:t>Globally, only 💛13% of e-waste is recycled. That’s not a great statistic for sustainability of our use of technology or its environmental impact.</a:t>
            </a:r>
            <a:endParaRPr lang="en-GB" b="0" dirty="0">
              <a:solidFill>
                <a:srgbClr val="FFFFFF"/>
              </a:solidFill>
              <a:effectLst/>
              <a:latin typeface="Consolas" panose="020B0609020204030204" pitchFamily="49" charset="0"/>
            </a:endParaRPr>
          </a:p>
          <a:p>
            <a:r>
              <a:rPr lang="en-GB" b="0" dirty="0">
                <a:solidFill>
                  <a:srgbClr val="EEFFFF"/>
                </a:solidFill>
                <a:effectLst/>
                <a:latin typeface="Consolas" panose="020B0609020204030204" pitchFamily="49" charset="0"/>
              </a:rPr>
              <a:t>An estimated 💛70% of metal in US landfills comes from discarded electronics.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EEFFFF"/>
                </a:solidFill>
                <a:effectLst/>
                <a:latin typeface="Consolas" panose="020B0609020204030204" pitchFamily="49" charset="0"/>
              </a:rPr>
              <a:t>About 💛500,000 tons of e-waste goes unaccounted for annually in the UK alone - which is a huge quantity of hazardous waste being illegally disposed of; especially seeing as it’s suspected to be mainly exported to developing countries through the black market.</a:t>
            </a:r>
            <a:endParaRPr lang="en-GB" b="0" dirty="0">
              <a:solidFill>
                <a:srgbClr val="FFFFFF"/>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D51AE9E-863B-46F6-A56A-A86A25B74B2D}" type="slidenum">
              <a:rPr lang="en-GB" smtClean="0"/>
              <a:t>5</a:t>
            </a:fld>
            <a:endParaRPr lang="en-GB"/>
          </a:p>
        </p:txBody>
      </p:sp>
    </p:spTree>
    <p:extLst>
      <p:ext uri="{BB962C8B-B14F-4D97-AF65-F5344CB8AC3E}">
        <p14:creationId xmlns:p14="http://schemas.microsoft.com/office/powerpoint/2010/main" val="636663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you can see here; our generated e-waste in the UK and US (the only ones I could find reliable statistics for) is increasing, which is a given considering our increased use of technology in more areas. On the other hand, the proportion of that which we recycle is on a downward trend as seen in the graph on the right.</a:t>
            </a:r>
          </a:p>
        </p:txBody>
      </p:sp>
      <p:sp>
        <p:nvSpPr>
          <p:cNvPr id="4" name="Slide Number Placeholder 3"/>
          <p:cNvSpPr>
            <a:spLocks noGrp="1"/>
          </p:cNvSpPr>
          <p:nvPr>
            <p:ph type="sldNum" sz="quarter" idx="5"/>
          </p:nvPr>
        </p:nvSpPr>
        <p:spPr/>
        <p:txBody>
          <a:bodyPr/>
          <a:lstStyle/>
          <a:p>
            <a:fld id="{3D51AE9E-863B-46F6-A56A-A86A25B74B2D}" type="slidenum">
              <a:rPr lang="en-GB" smtClean="0"/>
              <a:t>6</a:t>
            </a:fld>
            <a:endParaRPr lang="en-GB"/>
          </a:p>
        </p:txBody>
      </p:sp>
    </p:spTree>
    <p:extLst>
      <p:ext uri="{BB962C8B-B14F-4D97-AF65-F5344CB8AC3E}">
        <p14:creationId xmlns:p14="http://schemas.microsoft.com/office/powerpoint/2010/main" val="3777789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EEFFFF"/>
                </a:solidFill>
                <a:effectLst/>
                <a:latin typeface="Consolas" panose="020B0609020204030204" pitchFamily="49" charset="0"/>
              </a:rPr>
              <a:t>💛IT overconsumption and shortened device lifespans have massively increased numbers of unwanted or obsolete equipment. In essence, people (including myself sometimes) have bought new devices that they don’t really need – which is exacerbated by the planned obsolescence and frequent release of devices like smartphones and associated accessories in particular.</a:t>
            </a:r>
            <a:endParaRPr lang="en-GB" b="0" dirty="0">
              <a:solidFill>
                <a:srgbClr val="FFFFFF"/>
              </a:solidFill>
              <a:effectLst/>
              <a:latin typeface="Consolas" panose="020B0609020204030204" pitchFamily="49" charset="0"/>
            </a:endParaRPr>
          </a:p>
          <a:p>
            <a:r>
              <a:rPr lang="en-GB" b="0" dirty="0">
                <a:solidFill>
                  <a:srgbClr val="EEFFFF"/>
                </a:solidFill>
                <a:effectLst/>
                <a:latin typeface="Consolas" panose="020B0609020204030204" pitchFamily="49" charset="0"/>
              </a:rPr>
              <a:t>💛In 2000, the average lifespan of a computer was 4.5 years. By 2005 it was down to 2 years – due to the aforementioned use of planned obsolescence as well as greater increases in generational performance between components making them</a:t>
            </a:r>
            <a:r>
              <a:rPr lang="en-GB" b="1" dirty="0">
                <a:solidFill>
                  <a:srgbClr val="EEFFFF"/>
                </a:solidFill>
                <a:effectLst/>
                <a:latin typeface="Consolas" panose="020B0609020204030204" pitchFamily="49" charset="0"/>
              </a:rPr>
              <a:t> </a:t>
            </a:r>
            <a:r>
              <a:rPr lang="en-GB" b="0" dirty="0">
                <a:solidFill>
                  <a:srgbClr val="EEFFFF"/>
                </a:solidFill>
                <a:effectLst/>
                <a:latin typeface="Consolas" panose="020B0609020204030204" pitchFamily="49" charset="0"/>
              </a:rPr>
              <a:t>obsolete for applications. So, the problem is getting worse with time. </a:t>
            </a:r>
            <a:endParaRPr lang="en-GB" b="0" dirty="0">
              <a:solidFill>
                <a:srgbClr val="FFFFFF"/>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D51AE9E-863B-46F6-A56A-A86A25B74B2D}" type="slidenum">
              <a:rPr lang="en-GB" smtClean="0"/>
              <a:t>7</a:t>
            </a:fld>
            <a:endParaRPr lang="en-GB"/>
          </a:p>
        </p:txBody>
      </p:sp>
    </p:spTree>
    <p:extLst>
      <p:ext uri="{BB962C8B-B14F-4D97-AF65-F5344CB8AC3E}">
        <p14:creationId xmlns:p14="http://schemas.microsoft.com/office/powerpoint/2010/main" val="83698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EEFFFF"/>
                </a:solidFill>
                <a:effectLst/>
                <a:latin typeface="Consolas" panose="020B0609020204030204" pitchFamily="49" charset="0"/>
              </a:rPr>
              <a:t>💛</a:t>
            </a:r>
            <a:r>
              <a:rPr lang="en-GB" b="0" dirty="0">
                <a:solidFill>
                  <a:srgbClr val="FFFFFF"/>
                </a:solidFill>
                <a:effectLst/>
                <a:latin typeface="Consolas" panose="020B0609020204030204" pitchFamily="49" charset="0"/>
              </a:rPr>
              <a:t>Landfills are the oldest form of waste management. Currently, most of the world’s e-waste ends up there. The implications of this are enormous because not only because they don’t promote sustainable use of materials, but also because they often end up contaminating the environment and water services in their area.</a:t>
            </a:r>
          </a:p>
          <a:p>
            <a:r>
              <a:rPr lang="en-GB" b="0" dirty="0">
                <a:solidFill>
                  <a:srgbClr val="EEFFFF"/>
                </a:solidFill>
                <a:effectLst/>
                <a:latin typeface="Consolas" panose="020B0609020204030204" pitchFamily="49" charset="0"/>
              </a:rPr>
              <a:t>💛</a:t>
            </a:r>
            <a:r>
              <a:rPr lang="en-GB" b="0" dirty="0">
                <a:solidFill>
                  <a:srgbClr val="FFFFFF"/>
                </a:solidFill>
                <a:effectLst/>
                <a:latin typeface="Consolas" panose="020B0609020204030204" pitchFamily="49" charset="0"/>
              </a:rPr>
              <a:t>The emission of fumes, gases, and particulate matter into the air; the discharge of liquid waste into water and drainage systems; and the disposal of hazardous waste all contribute to environmental degradation. This all happens in the recycling process for many materials which is obviously a lot more sustainable than leaving things in landfills, but it’s generally much worse for the environment.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EEFFFF"/>
                </a:solidFill>
                <a:effectLst/>
                <a:latin typeface="Consolas" panose="020B0609020204030204" pitchFamily="49" charset="0"/>
              </a:rPr>
              <a:t>💛Liquid and atmospheric releases end up in bodies of water, groundwater, soil, and air and therefore eventually in land and sea animals - both domesticated and wild, in crops eaten by both animals and humans, and in drinking water. So the damage from both of these processes incurred by the environment directly effects us and the rest of the animal kingdom.</a:t>
            </a:r>
            <a:endParaRPr lang="en-GB" b="0" dirty="0">
              <a:solidFill>
                <a:srgbClr val="FFFFFF"/>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D51AE9E-863B-46F6-A56A-A86A25B74B2D}" type="slidenum">
              <a:rPr lang="en-GB" smtClean="0"/>
              <a:t>8</a:t>
            </a:fld>
            <a:endParaRPr lang="en-GB"/>
          </a:p>
        </p:txBody>
      </p:sp>
    </p:spTree>
    <p:extLst>
      <p:ext uri="{BB962C8B-B14F-4D97-AF65-F5344CB8AC3E}">
        <p14:creationId xmlns:p14="http://schemas.microsoft.com/office/powerpoint/2010/main" val="1949801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EEFFFF"/>
                </a:solidFill>
                <a:effectLst/>
                <a:latin typeface="Consolas" panose="020B0609020204030204" pitchFamily="49" charset="0"/>
              </a:rPr>
              <a:t>One study of environmental effects in Guiyu, China found the following:</a:t>
            </a:r>
            <a:br>
              <a:rPr lang="en-GB" b="0" dirty="0">
                <a:solidFill>
                  <a:srgbClr val="FFFFFF"/>
                </a:solidFill>
                <a:effectLst/>
                <a:latin typeface="Consolas" panose="020B0609020204030204" pitchFamily="49" charset="0"/>
              </a:rPr>
            </a:br>
            <a:r>
              <a:rPr lang="en-GB" b="0" dirty="0">
                <a:solidFill>
                  <a:srgbClr val="EEFFFF"/>
                </a:solidFill>
                <a:effectLst/>
                <a:latin typeface="Consolas" panose="020B0609020204030204" pitchFamily="49" charset="0"/>
              </a:rPr>
              <a:t>💛One type of airborne dioxin at 100 times levels previously measured. Said chemicals are classified as highly toxic and have a particularly harmful effect on air quality at such great volumes.</a:t>
            </a:r>
            <a:endParaRPr lang="en-GB" b="0" dirty="0">
              <a:solidFill>
                <a:srgbClr val="FFFFFF"/>
              </a:solidFill>
              <a:effectLst/>
              <a:latin typeface="Consolas" panose="020B0609020204030204" pitchFamily="49" charset="0"/>
            </a:endParaRPr>
          </a:p>
          <a:p>
            <a:r>
              <a:rPr lang="en-GB" b="0" dirty="0">
                <a:solidFill>
                  <a:srgbClr val="EEFFFF"/>
                </a:solidFill>
                <a:effectLst/>
                <a:latin typeface="Consolas" panose="020B0609020204030204" pitchFamily="49" charset="0"/>
              </a:rPr>
              <a:t>💛Levels of carcinogens in duck ponds and rice paddies nearby exceeded international standards for agricultural areas – rendering food and water sourced there unsuitable for human consumption. Cadmium, copper, nickel, and lead levels in said rice paddies were also above international standards – not just for agricultural areas.</a:t>
            </a:r>
          </a:p>
          <a:p>
            <a:r>
              <a:rPr lang="en-GB" b="0" dirty="0">
                <a:solidFill>
                  <a:srgbClr val="EEFFFF"/>
                </a:solidFill>
                <a:effectLst/>
                <a:latin typeface="Consolas" panose="020B0609020204030204" pitchFamily="49" charset="0"/>
              </a:rPr>
              <a:t>💛The dust on roads nearby have a lead over 300 times that of a average village’s, also copper over 100 times.</a:t>
            </a:r>
            <a:r>
              <a:rPr lang="en-GB" b="0" dirty="0">
                <a:solidFill>
                  <a:srgbClr val="FFFFFF"/>
                </a:solidFill>
                <a:effectLst/>
                <a:latin typeface="Consolas" panose="020B0609020204030204" pitchFamily="49" charset="0"/>
              </a:rPr>
              <a:t> Frighteningly, the levels of lead in the town’s child population’s blood is 54% above those in neighbouring towns, which can and will probably lead to disastrous health effects and shortened life expectancies.</a:t>
            </a:r>
            <a:endParaRPr lang="en-GB" b="0" dirty="0">
              <a:solidFill>
                <a:srgbClr val="EEFFFF"/>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D51AE9E-863B-46F6-A56A-A86A25B74B2D}" type="slidenum">
              <a:rPr lang="en-GB" smtClean="0"/>
              <a:t>9</a:t>
            </a:fld>
            <a:endParaRPr lang="en-GB"/>
          </a:p>
        </p:txBody>
      </p:sp>
    </p:spTree>
    <p:extLst>
      <p:ext uri="{BB962C8B-B14F-4D97-AF65-F5344CB8AC3E}">
        <p14:creationId xmlns:p14="http://schemas.microsoft.com/office/powerpoint/2010/main" val="1849607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7171-5546-4D5E-A462-C5B35A0DB6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C2CF1A2-E5EE-42DB-A44B-68F539EBC0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3DB070E-99EA-4D13-B2A1-3506CE6DD20E}"/>
              </a:ext>
            </a:extLst>
          </p:cNvPr>
          <p:cNvSpPr>
            <a:spLocks noGrp="1"/>
          </p:cNvSpPr>
          <p:nvPr>
            <p:ph type="dt" sz="half" idx="10"/>
          </p:nvPr>
        </p:nvSpPr>
        <p:spPr/>
        <p:txBody>
          <a:bodyPr/>
          <a:lstStyle/>
          <a:p>
            <a:fld id="{475E9429-2266-47D2-9A5A-B38A619A3B4C}" type="datetimeFigureOut">
              <a:rPr lang="en-GB" smtClean="0"/>
              <a:t>14/06/2021</a:t>
            </a:fld>
            <a:endParaRPr lang="en-GB"/>
          </a:p>
        </p:txBody>
      </p:sp>
      <p:sp>
        <p:nvSpPr>
          <p:cNvPr id="5" name="Footer Placeholder 4">
            <a:extLst>
              <a:ext uri="{FF2B5EF4-FFF2-40B4-BE49-F238E27FC236}">
                <a16:creationId xmlns:a16="http://schemas.microsoft.com/office/drawing/2014/main" id="{39E7B71D-F18B-491F-B30B-80B955D401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A2A1EF-FA2B-4BE5-A670-DDC648CD817C}"/>
              </a:ext>
            </a:extLst>
          </p:cNvPr>
          <p:cNvSpPr>
            <a:spLocks noGrp="1"/>
          </p:cNvSpPr>
          <p:nvPr>
            <p:ph type="sldNum" sz="quarter" idx="12"/>
          </p:nvPr>
        </p:nvSpPr>
        <p:spPr/>
        <p:txBody>
          <a:bodyPr/>
          <a:lstStyle/>
          <a:p>
            <a:fld id="{438FF1B0-AF4C-4DA2-BA8A-FCE2AE3AB113}" type="slidenum">
              <a:rPr lang="en-GB" smtClean="0"/>
              <a:t>‹#›</a:t>
            </a:fld>
            <a:endParaRPr lang="en-GB"/>
          </a:p>
        </p:txBody>
      </p:sp>
    </p:spTree>
    <p:extLst>
      <p:ext uri="{BB962C8B-B14F-4D97-AF65-F5344CB8AC3E}">
        <p14:creationId xmlns:p14="http://schemas.microsoft.com/office/powerpoint/2010/main" val="21219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D72E-BF2F-4276-8C7F-2CE44C8D34C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695D029-3FDF-4854-B165-84592E2B92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2422F8-2FA5-4CBF-9D2C-86D8BA54FBAD}"/>
              </a:ext>
            </a:extLst>
          </p:cNvPr>
          <p:cNvSpPr>
            <a:spLocks noGrp="1"/>
          </p:cNvSpPr>
          <p:nvPr>
            <p:ph type="dt" sz="half" idx="10"/>
          </p:nvPr>
        </p:nvSpPr>
        <p:spPr/>
        <p:txBody>
          <a:bodyPr/>
          <a:lstStyle/>
          <a:p>
            <a:fld id="{475E9429-2266-47D2-9A5A-B38A619A3B4C}" type="datetimeFigureOut">
              <a:rPr lang="en-GB" smtClean="0"/>
              <a:t>14/06/2021</a:t>
            </a:fld>
            <a:endParaRPr lang="en-GB"/>
          </a:p>
        </p:txBody>
      </p:sp>
      <p:sp>
        <p:nvSpPr>
          <p:cNvPr id="5" name="Footer Placeholder 4">
            <a:extLst>
              <a:ext uri="{FF2B5EF4-FFF2-40B4-BE49-F238E27FC236}">
                <a16:creationId xmlns:a16="http://schemas.microsoft.com/office/drawing/2014/main" id="{BB18820B-8C9D-4629-931F-252AFCF571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B6D3D8-FA25-4CC6-B435-2C97A3401FFC}"/>
              </a:ext>
            </a:extLst>
          </p:cNvPr>
          <p:cNvSpPr>
            <a:spLocks noGrp="1"/>
          </p:cNvSpPr>
          <p:nvPr>
            <p:ph type="sldNum" sz="quarter" idx="12"/>
          </p:nvPr>
        </p:nvSpPr>
        <p:spPr/>
        <p:txBody>
          <a:bodyPr/>
          <a:lstStyle/>
          <a:p>
            <a:fld id="{438FF1B0-AF4C-4DA2-BA8A-FCE2AE3AB113}" type="slidenum">
              <a:rPr lang="en-GB" smtClean="0"/>
              <a:t>‹#›</a:t>
            </a:fld>
            <a:endParaRPr lang="en-GB"/>
          </a:p>
        </p:txBody>
      </p:sp>
    </p:spTree>
    <p:extLst>
      <p:ext uri="{BB962C8B-B14F-4D97-AF65-F5344CB8AC3E}">
        <p14:creationId xmlns:p14="http://schemas.microsoft.com/office/powerpoint/2010/main" val="243819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2DE4BC-3AEC-4A26-A2A6-5C9DDEBD6B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00B50A-4575-425E-8231-E216A568B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E7DC08-5C38-4D37-A82B-513FA08E7B31}"/>
              </a:ext>
            </a:extLst>
          </p:cNvPr>
          <p:cNvSpPr>
            <a:spLocks noGrp="1"/>
          </p:cNvSpPr>
          <p:nvPr>
            <p:ph type="dt" sz="half" idx="10"/>
          </p:nvPr>
        </p:nvSpPr>
        <p:spPr/>
        <p:txBody>
          <a:bodyPr/>
          <a:lstStyle/>
          <a:p>
            <a:fld id="{475E9429-2266-47D2-9A5A-B38A619A3B4C}" type="datetimeFigureOut">
              <a:rPr lang="en-GB" smtClean="0"/>
              <a:t>14/06/2021</a:t>
            </a:fld>
            <a:endParaRPr lang="en-GB"/>
          </a:p>
        </p:txBody>
      </p:sp>
      <p:sp>
        <p:nvSpPr>
          <p:cNvPr id="5" name="Footer Placeholder 4">
            <a:extLst>
              <a:ext uri="{FF2B5EF4-FFF2-40B4-BE49-F238E27FC236}">
                <a16:creationId xmlns:a16="http://schemas.microsoft.com/office/drawing/2014/main" id="{B5458BDC-FA20-4D91-880D-C75DE28E10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7A0C46-0358-4C04-A36A-6B49BB025EAC}"/>
              </a:ext>
            </a:extLst>
          </p:cNvPr>
          <p:cNvSpPr>
            <a:spLocks noGrp="1"/>
          </p:cNvSpPr>
          <p:nvPr>
            <p:ph type="sldNum" sz="quarter" idx="12"/>
          </p:nvPr>
        </p:nvSpPr>
        <p:spPr/>
        <p:txBody>
          <a:bodyPr/>
          <a:lstStyle/>
          <a:p>
            <a:fld id="{438FF1B0-AF4C-4DA2-BA8A-FCE2AE3AB113}" type="slidenum">
              <a:rPr lang="en-GB" smtClean="0"/>
              <a:t>‹#›</a:t>
            </a:fld>
            <a:endParaRPr lang="en-GB"/>
          </a:p>
        </p:txBody>
      </p:sp>
    </p:spTree>
    <p:extLst>
      <p:ext uri="{BB962C8B-B14F-4D97-AF65-F5344CB8AC3E}">
        <p14:creationId xmlns:p14="http://schemas.microsoft.com/office/powerpoint/2010/main" val="370484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FDC2-68DA-470C-BD2C-71C83D751D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04F70-C66B-4E01-9C27-5156ABCBE4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F760A8-D1EB-4BEA-BC65-78C7ADDBB8D6}"/>
              </a:ext>
            </a:extLst>
          </p:cNvPr>
          <p:cNvSpPr>
            <a:spLocks noGrp="1"/>
          </p:cNvSpPr>
          <p:nvPr>
            <p:ph type="dt" sz="half" idx="10"/>
          </p:nvPr>
        </p:nvSpPr>
        <p:spPr/>
        <p:txBody>
          <a:bodyPr/>
          <a:lstStyle/>
          <a:p>
            <a:fld id="{475E9429-2266-47D2-9A5A-B38A619A3B4C}" type="datetimeFigureOut">
              <a:rPr lang="en-GB" smtClean="0"/>
              <a:t>14/06/2021</a:t>
            </a:fld>
            <a:endParaRPr lang="en-GB"/>
          </a:p>
        </p:txBody>
      </p:sp>
      <p:sp>
        <p:nvSpPr>
          <p:cNvPr id="5" name="Footer Placeholder 4">
            <a:extLst>
              <a:ext uri="{FF2B5EF4-FFF2-40B4-BE49-F238E27FC236}">
                <a16:creationId xmlns:a16="http://schemas.microsoft.com/office/drawing/2014/main" id="{83913FFC-C0F1-46CB-BD87-AA0E3F83AB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8EC927-1CC5-492B-8126-197C578212C4}"/>
              </a:ext>
            </a:extLst>
          </p:cNvPr>
          <p:cNvSpPr>
            <a:spLocks noGrp="1"/>
          </p:cNvSpPr>
          <p:nvPr>
            <p:ph type="sldNum" sz="quarter" idx="12"/>
          </p:nvPr>
        </p:nvSpPr>
        <p:spPr/>
        <p:txBody>
          <a:bodyPr/>
          <a:lstStyle/>
          <a:p>
            <a:fld id="{438FF1B0-AF4C-4DA2-BA8A-FCE2AE3AB113}" type="slidenum">
              <a:rPr lang="en-GB" smtClean="0"/>
              <a:t>‹#›</a:t>
            </a:fld>
            <a:endParaRPr lang="en-GB"/>
          </a:p>
        </p:txBody>
      </p:sp>
    </p:spTree>
    <p:extLst>
      <p:ext uri="{BB962C8B-B14F-4D97-AF65-F5344CB8AC3E}">
        <p14:creationId xmlns:p14="http://schemas.microsoft.com/office/powerpoint/2010/main" val="79162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390E-986B-4068-AB57-1D4821854C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28B071E-8E06-408F-99AB-C8F3D6E030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BB4DCE-1A69-4508-B831-9E33C53E135A}"/>
              </a:ext>
            </a:extLst>
          </p:cNvPr>
          <p:cNvSpPr>
            <a:spLocks noGrp="1"/>
          </p:cNvSpPr>
          <p:nvPr>
            <p:ph type="dt" sz="half" idx="10"/>
          </p:nvPr>
        </p:nvSpPr>
        <p:spPr/>
        <p:txBody>
          <a:bodyPr/>
          <a:lstStyle/>
          <a:p>
            <a:fld id="{475E9429-2266-47D2-9A5A-B38A619A3B4C}" type="datetimeFigureOut">
              <a:rPr lang="en-GB" smtClean="0"/>
              <a:t>14/06/2021</a:t>
            </a:fld>
            <a:endParaRPr lang="en-GB"/>
          </a:p>
        </p:txBody>
      </p:sp>
      <p:sp>
        <p:nvSpPr>
          <p:cNvPr id="5" name="Footer Placeholder 4">
            <a:extLst>
              <a:ext uri="{FF2B5EF4-FFF2-40B4-BE49-F238E27FC236}">
                <a16:creationId xmlns:a16="http://schemas.microsoft.com/office/drawing/2014/main" id="{C34D7A58-F8F7-4E03-8FBC-0DCA68C941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080087-42FB-456C-A1FA-3B78463F9325}"/>
              </a:ext>
            </a:extLst>
          </p:cNvPr>
          <p:cNvSpPr>
            <a:spLocks noGrp="1"/>
          </p:cNvSpPr>
          <p:nvPr>
            <p:ph type="sldNum" sz="quarter" idx="12"/>
          </p:nvPr>
        </p:nvSpPr>
        <p:spPr/>
        <p:txBody>
          <a:bodyPr/>
          <a:lstStyle/>
          <a:p>
            <a:fld id="{438FF1B0-AF4C-4DA2-BA8A-FCE2AE3AB113}" type="slidenum">
              <a:rPr lang="en-GB" smtClean="0"/>
              <a:t>‹#›</a:t>
            </a:fld>
            <a:endParaRPr lang="en-GB"/>
          </a:p>
        </p:txBody>
      </p:sp>
    </p:spTree>
    <p:extLst>
      <p:ext uri="{BB962C8B-B14F-4D97-AF65-F5344CB8AC3E}">
        <p14:creationId xmlns:p14="http://schemas.microsoft.com/office/powerpoint/2010/main" val="1969675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C94F-5C98-42D5-8115-B5884B5820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82C2C2B-E64B-4ED0-8E0C-B33176EBE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7879A23-DDC2-4EFD-B8F0-3EC9AE4AAE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C71A71-9A82-47FA-A687-F1F15598C697}"/>
              </a:ext>
            </a:extLst>
          </p:cNvPr>
          <p:cNvSpPr>
            <a:spLocks noGrp="1"/>
          </p:cNvSpPr>
          <p:nvPr>
            <p:ph type="dt" sz="half" idx="10"/>
          </p:nvPr>
        </p:nvSpPr>
        <p:spPr/>
        <p:txBody>
          <a:bodyPr/>
          <a:lstStyle/>
          <a:p>
            <a:fld id="{475E9429-2266-47D2-9A5A-B38A619A3B4C}" type="datetimeFigureOut">
              <a:rPr lang="en-GB" smtClean="0"/>
              <a:t>14/06/2021</a:t>
            </a:fld>
            <a:endParaRPr lang="en-GB"/>
          </a:p>
        </p:txBody>
      </p:sp>
      <p:sp>
        <p:nvSpPr>
          <p:cNvPr id="6" name="Footer Placeholder 5">
            <a:extLst>
              <a:ext uri="{FF2B5EF4-FFF2-40B4-BE49-F238E27FC236}">
                <a16:creationId xmlns:a16="http://schemas.microsoft.com/office/drawing/2014/main" id="{89952274-046A-4056-A2E9-1C01C07AE5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954FC5-7421-411B-9BAC-7FB339873978}"/>
              </a:ext>
            </a:extLst>
          </p:cNvPr>
          <p:cNvSpPr>
            <a:spLocks noGrp="1"/>
          </p:cNvSpPr>
          <p:nvPr>
            <p:ph type="sldNum" sz="quarter" idx="12"/>
          </p:nvPr>
        </p:nvSpPr>
        <p:spPr/>
        <p:txBody>
          <a:bodyPr/>
          <a:lstStyle/>
          <a:p>
            <a:fld id="{438FF1B0-AF4C-4DA2-BA8A-FCE2AE3AB113}" type="slidenum">
              <a:rPr lang="en-GB" smtClean="0"/>
              <a:t>‹#›</a:t>
            </a:fld>
            <a:endParaRPr lang="en-GB"/>
          </a:p>
        </p:txBody>
      </p:sp>
    </p:spTree>
    <p:extLst>
      <p:ext uri="{BB962C8B-B14F-4D97-AF65-F5344CB8AC3E}">
        <p14:creationId xmlns:p14="http://schemas.microsoft.com/office/powerpoint/2010/main" val="367030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99CA-18FD-4B84-8609-3E45D9848F1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02822A-84F3-4036-BFC3-21BC59A193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7D4E7B-065C-4EC0-97A1-3D2CCE3155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B8B5FD9-A9A8-46B0-A986-B9C8568E2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8D9793-EA4A-41D8-945E-CD3EE8F2C0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FB00BAB-F644-4F58-8D39-D75174BB8649}"/>
              </a:ext>
            </a:extLst>
          </p:cNvPr>
          <p:cNvSpPr>
            <a:spLocks noGrp="1"/>
          </p:cNvSpPr>
          <p:nvPr>
            <p:ph type="dt" sz="half" idx="10"/>
          </p:nvPr>
        </p:nvSpPr>
        <p:spPr/>
        <p:txBody>
          <a:bodyPr/>
          <a:lstStyle/>
          <a:p>
            <a:fld id="{475E9429-2266-47D2-9A5A-B38A619A3B4C}" type="datetimeFigureOut">
              <a:rPr lang="en-GB" smtClean="0"/>
              <a:t>14/06/2021</a:t>
            </a:fld>
            <a:endParaRPr lang="en-GB"/>
          </a:p>
        </p:txBody>
      </p:sp>
      <p:sp>
        <p:nvSpPr>
          <p:cNvPr id="8" name="Footer Placeholder 7">
            <a:extLst>
              <a:ext uri="{FF2B5EF4-FFF2-40B4-BE49-F238E27FC236}">
                <a16:creationId xmlns:a16="http://schemas.microsoft.com/office/drawing/2014/main" id="{D3BABB4F-3B10-407A-A7AD-85486D14F2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7A77F44-444F-4729-9A3C-52AFAF9012A3}"/>
              </a:ext>
            </a:extLst>
          </p:cNvPr>
          <p:cNvSpPr>
            <a:spLocks noGrp="1"/>
          </p:cNvSpPr>
          <p:nvPr>
            <p:ph type="sldNum" sz="quarter" idx="12"/>
          </p:nvPr>
        </p:nvSpPr>
        <p:spPr/>
        <p:txBody>
          <a:bodyPr/>
          <a:lstStyle/>
          <a:p>
            <a:fld id="{438FF1B0-AF4C-4DA2-BA8A-FCE2AE3AB113}" type="slidenum">
              <a:rPr lang="en-GB" smtClean="0"/>
              <a:t>‹#›</a:t>
            </a:fld>
            <a:endParaRPr lang="en-GB"/>
          </a:p>
        </p:txBody>
      </p:sp>
    </p:spTree>
    <p:extLst>
      <p:ext uri="{BB962C8B-B14F-4D97-AF65-F5344CB8AC3E}">
        <p14:creationId xmlns:p14="http://schemas.microsoft.com/office/powerpoint/2010/main" val="417975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7824-B584-4B2E-826A-5C5A9FF9027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F08BA9-01F7-4C55-A892-0F77F289A202}"/>
              </a:ext>
            </a:extLst>
          </p:cNvPr>
          <p:cNvSpPr>
            <a:spLocks noGrp="1"/>
          </p:cNvSpPr>
          <p:nvPr>
            <p:ph type="dt" sz="half" idx="10"/>
          </p:nvPr>
        </p:nvSpPr>
        <p:spPr/>
        <p:txBody>
          <a:bodyPr/>
          <a:lstStyle/>
          <a:p>
            <a:fld id="{475E9429-2266-47D2-9A5A-B38A619A3B4C}" type="datetimeFigureOut">
              <a:rPr lang="en-GB" smtClean="0"/>
              <a:t>14/06/2021</a:t>
            </a:fld>
            <a:endParaRPr lang="en-GB"/>
          </a:p>
        </p:txBody>
      </p:sp>
      <p:sp>
        <p:nvSpPr>
          <p:cNvPr id="4" name="Footer Placeholder 3">
            <a:extLst>
              <a:ext uri="{FF2B5EF4-FFF2-40B4-BE49-F238E27FC236}">
                <a16:creationId xmlns:a16="http://schemas.microsoft.com/office/drawing/2014/main" id="{A86D9A7C-A6FE-4121-99E0-58D70DD357D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A85D20-1979-4E8E-AA4A-1D76900DF3EA}"/>
              </a:ext>
            </a:extLst>
          </p:cNvPr>
          <p:cNvSpPr>
            <a:spLocks noGrp="1"/>
          </p:cNvSpPr>
          <p:nvPr>
            <p:ph type="sldNum" sz="quarter" idx="12"/>
          </p:nvPr>
        </p:nvSpPr>
        <p:spPr/>
        <p:txBody>
          <a:bodyPr/>
          <a:lstStyle/>
          <a:p>
            <a:fld id="{438FF1B0-AF4C-4DA2-BA8A-FCE2AE3AB113}" type="slidenum">
              <a:rPr lang="en-GB" smtClean="0"/>
              <a:t>‹#›</a:t>
            </a:fld>
            <a:endParaRPr lang="en-GB"/>
          </a:p>
        </p:txBody>
      </p:sp>
    </p:spTree>
    <p:extLst>
      <p:ext uri="{BB962C8B-B14F-4D97-AF65-F5344CB8AC3E}">
        <p14:creationId xmlns:p14="http://schemas.microsoft.com/office/powerpoint/2010/main" val="39855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D4D771-4E71-4278-8610-3A5DD430BF93}"/>
              </a:ext>
            </a:extLst>
          </p:cNvPr>
          <p:cNvSpPr>
            <a:spLocks noGrp="1"/>
          </p:cNvSpPr>
          <p:nvPr>
            <p:ph type="dt" sz="half" idx="10"/>
          </p:nvPr>
        </p:nvSpPr>
        <p:spPr/>
        <p:txBody>
          <a:bodyPr/>
          <a:lstStyle/>
          <a:p>
            <a:fld id="{475E9429-2266-47D2-9A5A-B38A619A3B4C}" type="datetimeFigureOut">
              <a:rPr lang="en-GB" smtClean="0"/>
              <a:t>14/06/2021</a:t>
            </a:fld>
            <a:endParaRPr lang="en-GB"/>
          </a:p>
        </p:txBody>
      </p:sp>
      <p:sp>
        <p:nvSpPr>
          <p:cNvPr id="3" name="Footer Placeholder 2">
            <a:extLst>
              <a:ext uri="{FF2B5EF4-FFF2-40B4-BE49-F238E27FC236}">
                <a16:creationId xmlns:a16="http://schemas.microsoft.com/office/drawing/2014/main" id="{D935023A-AE87-4129-8509-4ED1359367B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67AF382-DA79-4E25-979D-F10049020ECF}"/>
              </a:ext>
            </a:extLst>
          </p:cNvPr>
          <p:cNvSpPr>
            <a:spLocks noGrp="1"/>
          </p:cNvSpPr>
          <p:nvPr>
            <p:ph type="sldNum" sz="quarter" idx="12"/>
          </p:nvPr>
        </p:nvSpPr>
        <p:spPr/>
        <p:txBody>
          <a:bodyPr/>
          <a:lstStyle/>
          <a:p>
            <a:fld id="{438FF1B0-AF4C-4DA2-BA8A-FCE2AE3AB113}" type="slidenum">
              <a:rPr lang="en-GB" smtClean="0"/>
              <a:t>‹#›</a:t>
            </a:fld>
            <a:endParaRPr lang="en-GB"/>
          </a:p>
        </p:txBody>
      </p:sp>
    </p:spTree>
    <p:extLst>
      <p:ext uri="{BB962C8B-B14F-4D97-AF65-F5344CB8AC3E}">
        <p14:creationId xmlns:p14="http://schemas.microsoft.com/office/powerpoint/2010/main" val="82531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6A84-CC4A-4534-828A-F9257D27E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DBEE079-8D40-4F04-A941-9075E60484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9EA0C38-B4A8-47DD-A4BD-B267C9A73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E2153-89EC-449F-B480-1FB38251754E}"/>
              </a:ext>
            </a:extLst>
          </p:cNvPr>
          <p:cNvSpPr>
            <a:spLocks noGrp="1"/>
          </p:cNvSpPr>
          <p:nvPr>
            <p:ph type="dt" sz="half" idx="10"/>
          </p:nvPr>
        </p:nvSpPr>
        <p:spPr/>
        <p:txBody>
          <a:bodyPr/>
          <a:lstStyle/>
          <a:p>
            <a:fld id="{475E9429-2266-47D2-9A5A-B38A619A3B4C}" type="datetimeFigureOut">
              <a:rPr lang="en-GB" smtClean="0"/>
              <a:t>14/06/2021</a:t>
            </a:fld>
            <a:endParaRPr lang="en-GB"/>
          </a:p>
        </p:txBody>
      </p:sp>
      <p:sp>
        <p:nvSpPr>
          <p:cNvPr id="6" name="Footer Placeholder 5">
            <a:extLst>
              <a:ext uri="{FF2B5EF4-FFF2-40B4-BE49-F238E27FC236}">
                <a16:creationId xmlns:a16="http://schemas.microsoft.com/office/drawing/2014/main" id="{9C6243DE-A928-4C3B-B28C-7C3C90E057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16D180-1F95-4CE1-981A-8CCBB24A6701}"/>
              </a:ext>
            </a:extLst>
          </p:cNvPr>
          <p:cNvSpPr>
            <a:spLocks noGrp="1"/>
          </p:cNvSpPr>
          <p:nvPr>
            <p:ph type="sldNum" sz="quarter" idx="12"/>
          </p:nvPr>
        </p:nvSpPr>
        <p:spPr/>
        <p:txBody>
          <a:bodyPr/>
          <a:lstStyle/>
          <a:p>
            <a:fld id="{438FF1B0-AF4C-4DA2-BA8A-FCE2AE3AB113}" type="slidenum">
              <a:rPr lang="en-GB" smtClean="0"/>
              <a:t>‹#›</a:t>
            </a:fld>
            <a:endParaRPr lang="en-GB"/>
          </a:p>
        </p:txBody>
      </p:sp>
    </p:spTree>
    <p:extLst>
      <p:ext uri="{BB962C8B-B14F-4D97-AF65-F5344CB8AC3E}">
        <p14:creationId xmlns:p14="http://schemas.microsoft.com/office/powerpoint/2010/main" val="11763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AE0F-B8CB-4A9F-B253-16541C373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51FE352-EFCC-49EB-8FC7-756CFE95ED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C6FC794-376C-44EA-9437-8DA0FF716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2DA0B-F20F-402F-9E88-74E40A8575CF}"/>
              </a:ext>
            </a:extLst>
          </p:cNvPr>
          <p:cNvSpPr>
            <a:spLocks noGrp="1"/>
          </p:cNvSpPr>
          <p:nvPr>
            <p:ph type="dt" sz="half" idx="10"/>
          </p:nvPr>
        </p:nvSpPr>
        <p:spPr/>
        <p:txBody>
          <a:bodyPr/>
          <a:lstStyle/>
          <a:p>
            <a:fld id="{475E9429-2266-47D2-9A5A-B38A619A3B4C}" type="datetimeFigureOut">
              <a:rPr lang="en-GB" smtClean="0"/>
              <a:t>14/06/2021</a:t>
            </a:fld>
            <a:endParaRPr lang="en-GB"/>
          </a:p>
        </p:txBody>
      </p:sp>
      <p:sp>
        <p:nvSpPr>
          <p:cNvPr id="6" name="Footer Placeholder 5">
            <a:extLst>
              <a:ext uri="{FF2B5EF4-FFF2-40B4-BE49-F238E27FC236}">
                <a16:creationId xmlns:a16="http://schemas.microsoft.com/office/drawing/2014/main" id="{BA8909B8-25FE-4D4D-8DBE-3240404E445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9DBA4D-29DB-4D82-A197-DEB0711E25EA}"/>
              </a:ext>
            </a:extLst>
          </p:cNvPr>
          <p:cNvSpPr>
            <a:spLocks noGrp="1"/>
          </p:cNvSpPr>
          <p:nvPr>
            <p:ph type="sldNum" sz="quarter" idx="12"/>
          </p:nvPr>
        </p:nvSpPr>
        <p:spPr/>
        <p:txBody>
          <a:bodyPr/>
          <a:lstStyle/>
          <a:p>
            <a:fld id="{438FF1B0-AF4C-4DA2-BA8A-FCE2AE3AB113}" type="slidenum">
              <a:rPr lang="en-GB" smtClean="0"/>
              <a:t>‹#›</a:t>
            </a:fld>
            <a:endParaRPr lang="en-GB"/>
          </a:p>
        </p:txBody>
      </p:sp>
    </p:spTree>
    <p:extLst>
      <p:ext uri="{BB962C8B-B14F-4D97-AF65-F5344CB8AC3E}">
        <p14:creationId xmlns:p14="http://schemas.microsoft.com/office/powerpoint/2010/main" val="348943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AFDF-11BB-4052-9C21-33827B885C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5D76EB4-AF58-43EF-9A8B-AF1F51A272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B2EA15-7967-4905-B51E-F740A3DF69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E9429-2266-47D2-9A5A-B38A619A3B4C}" type="datetimeFigureOut">
              <a:rPr lang="en-GB" smtClean="0"/>
              <a:t>14/06/2021</a:t>
            </a:fld>
            <a:endParaRPr lang="en-GB"/>
          </a:p>
        </p:txBody>
      </p:sp>
      <p:sp>
        <p:nvSpPr>
          <p:cNvPr id="5" name="Footer Placeholder 4">
            <a:extLst>
              <a:ext uri="{FF2B5EF4-FFF2-40B4-BE49-F238E27FC236}">
                <a16:creationId xmlns:a16="http://schemas.microsoft.com/office/drawing/2014/main" id="{6D7220B3-4613-4CB1-951E-5BA6AE0F8B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812AD5B-76FA-4A28-B30B-EC55723813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FF1B0-AF4C-4DA2-BA8A-FCE2AE3AB113}" type="slidenum">
              <a:rPr lang="en-GB" smtClean="0"/>
              <a:t>‹#›</a:t>
            </a:fld>
            <a:endParaRPr lang="en-GB"/>
          </a:p>
        </p:txBody>
      </p:sp>
    </p:spTree>
    <p:extLst>
      <p:ext uri="{BB962C8B-B14F-4D97-AF65-F5344CB8AC3E}">
        <p14:creationId xmlns:p14="http://schemas.microsoft.com/office/powerpoint/2010/main" val="1210259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D8B6-FD40-44E7-869A-E8D08B52AAD1}"/>
              </a:ext>
            </a:extLst>
          </p:cNvPr>
          <p:cNvSpPr>
            <a:spLocks noGrp="1"/>
          </p:cNvSpPr>
          <p:nvPr>
            <p:ph type="ctrTitle"/>
          </p:nvPr>
        </p:nvSpPr>
        <p:spPr>
          <a:solidFill>
            <a:schemeClr val="accent2">
              <a:lumMod val="75000"/>
            </a:schemeClr>
          </a:solidFill>
        </p:spPr>
        <p:txBody>
          <a:bodyPr>
            <a:normAutofit/>
          </a:bodyPr>
          <a:lstStyle/>
          <a:p>
            <a:r>
              <a:rPr lang="en-GB" dirty="0"/>
              <a:t>E-Waste and Data Centres</a:t>
            </a:r>
          </a:p>
        </p:txBody>
      </p:sp>
      <p:sp>
        <p:nvSpPr>
          <p:cNvPr id="3" name="Subtitle 2">
            <a:extLst>
              <a:ext uri="{FF2B5EF4-FFF2-40B4-BE49-F238E27FC236}">
                <a16:creationId xmlns:a16="http://schemas.microsoft.com/office/drawing/2014/main" id="{D3C3FBCD-BC4B-4BBD-9263-A043309F1FBA}"/>
              </a:ext>
            </a:extLst>
          </p:cNvPr>
          <p:cNvSpPr>
            <a:spLocks noGrp="1"/>
          </p:cNvSpPr>
          <p:nvPr>
            <p:ph type="subTitle" idx="1"/>
          </p:nvPr>
        </p:nvSpPr>
        <p:spPr/>
        <p:txBody>
          <a:bodyPr/>
          <a:lstStyle/>
          <a:p>
            <a:r>
              <a:rPr lang="en-GB" dirty="0"/>
              <a:t>Click to add subtitle</a:t>
            </a:r>
          </a:p>
        </p:txBody>
      </p:sp>
    </p:spTree>
    <p:extLst>
      <p:ext uri="{BB962C8B-B14F-4D97-AF65-F5344CB8AC3E}">
        <p14:creationId xmlns:p14="http://schemas.microsoft.com/office/powerpoint/2010/main" val="1915878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EB73-4006-49C3-8F28-664C99715E02}"/>
              </a:ext>
            </a:extLst>
          </p:cNvPr>
          <p:cNvSpPr>
            <a:spLocks noGrp="1"/>
          </p:cNvSpPr>
          <p:nvPr>
            <p:ph type="title"/>
          </p:nvPr>
        </p:nvSpPr>
        <p:spPr/>
        <p:txBody>
          <a:bodyPr/>
          <a:lstStyle/>
          <a:p>
            <a:r>
              <a:rPr lang="en-GB" dirty="0"/>
              <a:t>Effects of Recycling Certain Materials</a:t>
            </a:r>
          </a:p>
        </p:txBody>
      </p:sp>
      <p:graphicFrame>
        <p:nvGraphicFramePr>
          <p:cNvPr id="5" name="Table 5">
            <a:extLst>
              <a:ext uri="{FF2B5EF4-FFF2-40B4-BE49-F238E27FC236}">
                <a16:creationId xmlns:a16="http://schemas.microsoft.com/office/drawing/2014/main" id="{177863A2-1C6D-4ACC-8DC0-9CCA9BF84DBF}"/>
              </a:ext>
            </a:extLst>
          </p:cNvPr>
          <p:cNvGraphicFramePr>
            <a:graphicFrameLocks noGrp="1"/>
          </p:cNvGraphicFramePr>
          <p:nvPr>
            <p:ph idx="1"/>
            <p:extLst>
              <p:ext uri="{D42A27DB-BD31-4B8C-83A1-F6EECF244321}">
                <p14:modId xmlns:p14="http://schemas.microsoft.com/office/powerpoint/2010/main" val="406039089"/>
              </p:ext>
            </p:extLst>
          </p:nvPr>
        </p:nvGraphicFramePr>
        <p:xfrm>
          <a:off x="838200" y="1825624"/>
          <a:ext cx="10515597" cy="4530742"/>
        </p:xfrm>
        <a:graphic>
          <a:graphicData uri="http://schemas.openxmlformats.org/drawingml/2006/table">
            <a:tbl>
              <a:tblPr firstRow="1" bandRow="1">
                <a:tableStyleId>{5C22544A-7EE6-4342-B048-85BDC9FD1C3A}</a:tableStyleId>
              </a:tblPr>
              <a:tblGrid>
                <a:gridCol w="2496671">
                  <a:extLst>
                    <a:ext uri="{9D8B030D-6E8A-4147-A177-3AD203B41FA5}">
                      <a16:colId xmlns:a16="http://schemas.microsoft.com/office/drawing/2014/main" val="1043709830"/>
                    </a:ext>
                  </a:extLst>
                </a:gridCol>
                <a:gridCol w="4513727">
                  <a:extLst>
                    <a:ext uri="{9D8B030D-6E8A-4147-A177-3AD203B41FA5}">
                      <a16:colId xmlns:a16="http://schemas.microsoft.com/office/drawing/2014/main" val="2457536429"/>
                    </a:ext>
                  </a:extLst>
                </a:gridCol>
                <a:gridCol w="3505199">
                  <a:extLst>
                    <a:ext uri="{9D8B030D-6E8A-4147-A177-3AD203B41FA5}">
                      <a16:colId xmlns:a16="http://schemas.microsoft.com/office/drawing/2014/main" val="3787535537"/>
                    </a:ext>
                  </a:extLst>
                </a:gridCol>
              </a:tblGrid>
              <a:tr h="765197">
                <a:tc>
                  <a:txBody>
                    <a:bodyPr/>
                    <a:lstStyle/>
                    <a:p>
                      <a:r>
                        <a:rPr lang="en-GB" dirty="0"/>
                        <a:t>Component</a:t>
                      </a:r>
                    </a:p>
                  </a:txBody>
                  <a:tcPr/>
                </a:tc>
                <a:tc>
                  <a:txBody>
                    <a:bodyPr/>
                    <a:lstStyle/>
                    <a:p>
                      <a:r>
                        <a:rPr lang="en-GB" dirty="0"/>
                        <a:t>Process</a:t>
                      </a:r>
                    </a:p>
                  </a:txBody>
                  <a:tcPr/>
                </a:tc>
                <a:tc>
                  <a:txBody>
                    <a:bodyPr/>
                    <a:lstStyle/>
                    <a:p>
                      <a:r>
                        <a:rPr lang="en-GB" dirty="0"/>
                        <a:t>Hazard</a:t>
                      </a:r>
                    </a:p>
                  </a:txBody>
                  <a:tcPr/>
                </a:tc>
                <a:extLst>
                  <a:ext uri="{0D108BD9-81ED-4DB2-BD59-A6C34878D82A}">
                    <a16:rowId xmlns:a16="http://schemas.microsoft.com/office/drawing/2014/main" val="323658128"/>
                  </a:ext>
                </a:extLst>
              </a:tr>
              <a:tr h="765197">
                <a:tc>
                  <a:txBody>
                    <a:bodyPr/>
                    <a:lstStyle/>
                    <a:p>
                      <a:r>
                        <a:rPr lang="en-GB" dirty="0"/>
                        <a:t>PCBs</a:t>
                      </a:r>
                    </a:p>
                  </a:txBody>
                  <a:tcPr/>
                </a:tc>
                <a:tc>
                  <a:txBody>
                    <a:bodyPr/>
                    <a:lstStyle/>
                    <a:p>
                      <a:r>
                        <a:rPr lang="en-GB" dirty="0"/>
                        <a:t>Desoldering / Acid Baths / Open Burning</a:t>
                      </a:r>
                    </a:p>
                  </a:txBody>
                  <a:tcPr/>
                </a:tc>
                <a:tc>
                  <a:txBody>
                    <a:bodyPr/>
                    <a:lstStyle/>
                    <a:p>
                      <a:r>
                        <a:rPr lang="en-GB" dirty="0"/>
                        <a:t>Phosphor in the air and heavy metals in ground water.</a:t>
                      </a:r>
                    </a:p>
                  </a:txBody>
                  <a:tcPr/>
                </a:tc>
                <a:extLst>
                  <a:ext uri="{0D108BD9-81ED-4DB2-BD59-A6C34878D82A}">
                    <a16:rowId xmlns:a16="http://schemas.microsoft.com/office/drawing/2014/main" val="4268899254"/>
                  </a:ext>
                </a:extLst>
              </a:tr>
              <a:tr h="765197">
                <a:tc>
                  <a:txBody>
                    <a:bodyPr/>
                    <a:lstStyle/>
                    <a:p>
                      <a:r>
                        <a:rPr lang="en-GB" dirty="0"/>
                        <a:t>Chips</a:t>
                      </a:r>
                    </a:p>
                  </a:txBody>
                  <a:tcPr/>
                </a:tc>
                <a:tc>
                  <a:txBody>
                    <a:bodyPr/>
                    <a:lstStyle/>
                    <a:p>
                      <a:r>
                        <a:rPr lang="en-GB" dirty="0"/>
                        <a:t>Chemical Stripping / Burning</a:t>
                      </a:r>
                    </a:p>
                  </a:txBody>
                  <a:tcPr/>
                </a:tc>
                <a:tc>
                  <a:txBody>
                    <a:bodyPr/>
                    <a:lstStyle/>
                    <a:p>
                      <a:r>
                        <a:rPr lang="en-GB" dirty="0"/>
                        <a:t>Heavy metals discharged into rivers (acidifying fish), tin and lead in ground water.</a:t>
                      </a:r>
                    </a:p>
                  </a:txBody>
                  <a:tcPr/>
                </a:tc>
                <a:extLst>
                  <a:ext uri="{0D108BD9-81ED-4DB2-BD59-A6C34878D82A}">
                    <a16:rowId xmlns:a16="http://schemas.microsoft.com/office/drawing/2014/main" val="2449173101"/>
                  </a:ext>
                </a:extLst>
              </a:tr>
              <a:tr h="1320751">
                <a:tc>
                  <a:txBody>
                    <a:bodyPr/>
                    <a:lstStyle/>
                    <a:p>
                      <a:r>
                        <a:rPr lang="en-GB" dirty="0"/>
                        <a:t>Plastics (from cases, printers, keyboards, etc.)</a:t>
                      </a:r>
                    </a:p>
                  </a:txBody>
                  <a:tcPr/>
                </a:tc>
                <a:tc>
                  <a:txBody>
                    <a:bodyPr/>
                    <a:lstStyle/>
                    <a:p>
                      <a:r>
                        <a:rPr lang="en-GB" dirty="0"/>
                        <a:t>Shredding / Melting</a:t>
                      </a:r>
                    </a:p>
                  </a:txBody>
                  <a:tcPr/>
                </a:tc>
                <a:tc>
                  <a:txBody>
                    <a:bodyPr/>
                    <a:lstStyle/>
                    <a:p>
                      <a:r>
                        <a:rPr lang="en-GB" dirty="0"/>
                        <a:t>Emission of heavy metals and hydrocarbons.</a:t>
                      </a:r>
                    </a:p>
                  </a:txBody>
                  <a:tcPr/>
                </a:tc>
                <a:extLst>
                  <a:ext uri="{0D108BD9-81ED-4DB2-BD59-A6C34878D82A}">
                    <a16:rowId xmlns:a16="http://schemas.microsoft.com/office/drawing/2014/main" val="3014212791"/>
                  </a:ext>
                </a:extLst>
              </a:tr>
              <a:tr h="765197">
                <a:tc>
                  <a:txBody>
                    <a:bodyPr/>
                    <a:lstStyle/>
                    <a:p>
                      <a:r>
                        <a:rPr lang="en-GB" dirty="0"/>
                        <a:t>Wires</a:t>
                      </a:r>
                    </a:p>
                  </a:txBody>
                  <a:tcPr/>
                </a:tc>
                <a:tc>
                  <a:txBody>
                    <a:bodyPr/>
                    <a:lstStyle/>
                    <a:p>
                      <a:r>
                        <a:rPr lang="en-GB" dirty="0"/>
                        <a:t>Open Burning / Stripping</a:t>
                      </a:r>
                    </a:p>
                  </a:txBody>
                  <a:tcPr/>
                </a:tc>
                <a:tc>
                  <a:txBody>
                    <a:bodyPr/>
                    <a:lstStyle/>
                    <a:p>
                      <a:r>
                        <a:rPr lang="en-GB" dirty="0"/>
                        <a:t>PAHs released into the air, water, and soil.</a:t>
                      </a:r>
                    </a:p>
                  </a:txBody>
                  <a:tcPr/>
                </a:tc>
                <a:extLst>
                  <a:ext uri="{0D108BD9-81ED-4DB2-BD59-A6C34878D82A}">
                    <a16:rowId xmlns:a16="http://schemas.microsoft.com/office/drawing/2014/main" val="2155994506"/>
                  </a:ext>
                </a:extLst>
              </a:tr>
            </a:tbl>
          </a:graphicData>
        </a:graphic>
      </p:graphicFrame>
    </p:spTree>
    <p:extLst>
      <p:ext uri="{BB962C8B-B14F-4D97-AF65-F5344CB8AC3E}">
        <p14:creationId xmlns:p14="http://schemas.microsoft.com/office/powerpoint/2010/main" val="1183188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EB73-4006-49C3-8F28-664C99715E02}"/>
              </a:ext>
            </a:extLst>
          </p:cNvPr>
          <p:cNvSpPr>
            <a:spLocks noGrp="1"/>
          </p:cNvSpPr>
          <p:nvPr>
            <p:ph type="title"/>
          </p:nvPr>
        </p:nvSpPr>
        <p:spPr/>
        <p:txBody>
          <a:bodyPr/>
          <a:lstStyle/>
          <a:p>
            <a:r>
              <a:rPr lang="en-GB" dirty="0"/>
              <a:t>Health Impacts on Recycling Plant Workers</a:t>
            </a:r>
          </a:p>
        </p:txBody>
      </p:sp>
      <p:sp>
        <p:nvSpPr>
          <p:cNvPr id="3" name="Content Placeholder 2">
            <a:extLst>
              <a:ext uri="{FF2B5EF4-FFF2-40B4-BE49-F238E27FC236}">
                <a16:creationId xmlns:a16="http://schemas.microsoft.com/office/drawing/2014/main" id="{0420B60D-FB79-422D-AA16-99B2134EB222}"/>
              </a:ext>
            </a:extLst>
          </p:cNvPr>
          <p:cNvSpPr>
            <a:spLocks noGrp="1"/>
          </p:cNvSpPr>
          <p:nvPr>
            <p:ph idx="1"/>
          </p:nvPr>
        </p:nvSpPr>
        <p:spPr>
          <a:xfrm>
            <a:off x="838200" y="1825625"/>
            <a:ext cx="10515600" cy="1089697"/>
          </a:xfrm>
        </p:spPr>
        <p:txBody>
          <a:bodyPr/>
          <a:lstStyle/>
          <a:p>
            <a:r>
              <a:rPr lang="en-GB" dirty="0"/>
              <a:t>Harmful materials</a:t>
            </a:r>
          </a:p>
          <a:p>
            <a:r>
              <a:rPr lang="en-GB" dirty="0"/>
              <a:t>Regular labour hazards</a:t>
            </a:r>
          </a:p>
        </p:txBody>
      </p:sp>
      <p:sp>
        <p:nvSpPr>
          <p:cNvPr id="4" name="Rectangle 3">
            <a:extLst>
              <a:ext uri="{FF2B5EF4-FFF2-40B4-BE49-F238E27FC236}">
                <a16:creationId xmlns:a16="http://schemas.microsoft.com/office/drawing/2014/main" id="{CE52939C-A585-4C49-84CE-CB1A23E11CF0}"/>
              </a:ext>
            </a:extLst>
          </p:cNvPr>
          <p:cNvSpPr/>
          <p:nvPr/>
        </p:nvSpPr>
        <p:spPr>
          <a:xfrm>
            <a:off x="12192000" y="2497976"/>
            <a:ext cx="8118376" cy="1862048"/>
          </a:xfrm>
          <a:prstGeom prst="rect">
            <a:avLst/>
          </a:prstGeom>
          <a:solidFill>
            <a:schemeClr val="accent2">
              <a:lumMod val="60000"/>
              <a:lumOff val="40000"/>
            </a:schemeClr>
          </a:solid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1500" b="1" cap="none" spc="0" dirty="0">
                <a:ln/>
                <a:solidFill>
                  <a:schemeClr val="accent3"/>
                </a:solidFill>
                <a:effectLst/>
              </a:rPr>
              <a:t>No one cares</a:t>
            </a:r>
          </a:p>
        </p:txBody>
      </p:sp>
    </p:spTree>
    <p:extLst>
      <p:ext uri="{BB962C8B-B14F-4D97-AF65-F5344CB8AC3E}">
        <p14:creationId xmlns:p14="http://schemas.microsoft.com/office/powerpoint/2010/main" val="185842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25E-6 -1.11111E-6 L -0.19049 -0.11018 L -0.22747 0.02963 L -0.38216 -0.09954 L -0.51081 -0.34074 C -0.52786 -0.35856 -0.52213 -0.35532 -0.54167 -0.36412 C -0.54245 -0.36435 -0.54336 -0.36412 -0.54414 -0.36412 L -0.81549 -0.33241 C -0.82904 -0.32315 -0.84297 -0.31597 -0.85599 -0.30486 C -0.87643 -0.2875 -0.86224 -0.28796 -0.86914 -0.28796 L -0.70833 -0.04653 C -0.70169 -0.04236 -0.69466 -0.03889 -0.68815 -0.0338 C -0.66667 -0.01713 -0.68685 -0.02708 -0.67383 -0.02106 L -0.60599 0.16921 C -0.61667 0.17778 -0.62695 0.18889 -0.63815 0.19468 C -0.64401 0.19769 -0.68112 0.20509 -0.69167 0.20741 L -0.925 0.07824 L -0.98698 0.0382 L -1.21198 0.05301 C -1.23164 0.09306 -1.22578 0.07269 -1.23333 0.10995 L -1.20716 0.31111 C -1.20482 0.31898 -1.20286 0.32708 -1.2 0.33449 C -1.19544 0.34676 -1.1918 0.35093 -1.18581 0.35972 L -1.00599 0.40463 C -0.93568 0.39028 -0.96015 0.41181 -0.9263 0.37454 L -0.90482 0.17778 C -0.90521 0.16019 -0.90703 0.14236 -0.90599 0.12477 C -0.9043 0.0963 -0.89557 0.06412 -0.88932 0.0382 L -0.83216 0.00417 C -0.80625 0.02361 -0.77591 0.04283 -0.75247 0.07199 C -0.74388 0.08264 -0.73737 0.09745 -0.72982 0.10995 L -0.75482 0.30695 C -0.75924 0.3132 -0.76276 0.32199 -0.76797 0.32593 C -0.77734 0.33333 -0.78502 0.33009 -0.79414 0.32801 L -0.85364 0.22222 L -0.8513 0.20949 L -0.85247 0.22431 " pathEditMode="relative" rAng="0" ptsTypes="AAAAAAAAAAAAAAAAAAAAAAAAAAAAAAAAAAAAA">
                                      <p:cBhvr>
                                        <p:cTn id="14" dur="2000" fill="hold"/>
                                        <p:tgtEl>
                                          <p:spTgt spid="4"/>
                                        </p:tgtEl>
                                        <p:attrNameLst>
                                          <p:attrName>ppt_x</p:attrName>
                                          <p:attrName>ppt_y</p:attrName>
                                        </p:attrNameLst>
                                      </p:cBhvr>
                                      <p:rCtr x="-61667" y="2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EB73-4006-49C3-8F28-664C99715E02}"/>
              </a:ext>
            </a:extLst>
          </p:cNvPr>
          <p:cNvSpPr>
            <a:spLocks noGrp="1"/>
          </p:cNvSpPr>
          <p:nvPr>
            <p:ph type="title"/>
          </p:nvPr>
        </p:nvSpPr>
        <p:spPr/>
        <p:txBody>
          <a:bodyPr/>
          <a:lstStyle/>
          <a:p>
            <a:r>
              <a:rPr lang="en-GB" dirty="0"/>
              <a:t>Reduction of E-Waste</a:t>
            </a:r>
          </a:p>
        </p:txBody>
      </p:sp>
      <p:sp>
        <p:nvSpPr>
          <p:cNvPr id="3" name="Content Placeholder 2">
            <a:extLst>
              <a:ext uri="{FF2B5EF4-FFF2-40B4-BE49-F238E27FC236}">
                <a16:creationId xmlns:a16="http://schemas.microsoft.com/office/drawing/2014/main" id="{0420B60D-FB79-422D-AA16-99B2134EB222}"/>
              </a:ext>
            </a:extLst>
          </p:cNvPr>
          <p:cNvSpPr>
            <a:spLocks noGrp="1"/>
          </p:cNvSpPr>
          <p:nvPr>
            <p:ph idx="1"/>
          </p:nvPr>
        </p:nvSpPr>
        <p:spPr/>
        <p:txBody>
          <a:bodyPr/>
          <a:lstStyle/>
          <a:p>
            <a:r>
              <a:rPr lang="en-GB" dirty="0"/>
              <a:t>Leasing</a:t>
            </a:r>
          </a:p>
          <a:p>
            <a:r>
              <a:rPr lang="en-GB" dirty="0"/>
              <a:t>Not buying in the first place</a:t>
            </a:r>
          </a:p>
          <a:p>
            <a:r>
              <a:rPr lang="en-GB" dirty="0"/>
              <a:t>Not throwing stuff away</a:t>
            </a:r>
          </a:p>
          <a:p>
            <a:pPr marL="0" indent="0">
              <a:buNone/>
            </a:pPr>
            <a:endParaRPr lang="en-GB" dirty="0"/>
          </a:p>
        </p:txBody>
      </p:sp>
    </p:spTree>
    <p:extLst>
      <p:ext uri="{BB962C8B-B14F-4D97-AF65-F5344CB8AC3E}">
        <p14:creationId xmlns:p14="http://schemas.microsoft.com/office/powerpoint/2010/main" val="258012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1763-FED6-4ED0-83A3-2B8808CC072B}"/>
              </a:ext>
            </a:extLst>
          </p:cNvPr>
          <p:cNvSpPr>
            <a:spLocks noGrp="1"/>
          </p:cNvSpPr>
          <p:nvPr>
            <p:ph type="title"/>
          </p:nvPr>
        </p:nvSpPr>
        <p:spPr/>
        <p:txBody>
          <a:bodyPr/>
          <a:lstStyle/>
          <a:p>
            <a:r>
              <a:rPr lang="en-GB" dirty="0"/>
              <a:t>Data Centres</a:t>
            </a:r>
          </a:p>
        </p:txBody>
      </p:sp>
    </p:spTree>
    <p:extLst>
      <p:ext uri="{BB962C8B-B14F-4D97-AF65-F5344CB8AC3E}">
        <p14:creationId xmlns:p14="http://schemas.microsoft.com/office/powerpoint/2010/main" val="362183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EB73-4006-49C3-8F28-664C99715E02}"/>
              </a:ext>
            </a:extLst>
          </p:cNvPr>
          <p:cNvSpPr>
            <a:spLocks noGrp="1"/>
          </p:cNvSpPr>
          <p:nvPr>
            <p:ph type="title"/>
          </p:nvPr>
        </p:nvSpPr>
        <p:spPr/>
        <p:txBody>
          <a:bodyPr/>
          <a:lstStyle/>
          <a:p>
            <a:r>
              <a:rPr lang="en-GB" dirty="0"/>
              <a:t>What are data centres?</a:t>
            </a:r>
          </a:p>
        </p:txBody>
      </p:sp>
      <p:sp>
        <p:nvSpPr>
          <p:cNvPr id="3" name="Content Placeholder 2">
            <a:extLst>
              <a:ext uri="{FF2B5EF4-FFF2-40B4-BE49-F238E27FC236}">
                <a16:creationId xmlns:a16="http://schemas.microsoft.com/office/drawing/2014/main" id="{0420B60D-FB79-422D-AA16-99B2134EB222}"/>
              </a:ext>
            </a:extLst>
          </p:cNvPr>
          <p:cNvSpPr>
            <a:spLocks noGrp="1"/>
          </p:cNvSpPr>
          <p:nvPr>
            <p:ph idx="1"/>
          </p:nvPr>
        </p:nvSpPr>
        <p:spPr/>
        <p:txBody>
          <a:bodyPr/>
          <a:lstStyle/>
          <a:p>
            <a:r>
              <a:rPr lang="en-GB" dirty="0"/>
              <a:t>Houses computer systems</a:t>
            </a:r>
          </a:p>
          <a:p>
            <a:r>
              <a:rPr lang="en-GB" dirty="0"/>
              <a:t>(Processing)</a:t>
            </a:r>
          </a:p>
          <a:p>
            <a:r>
              <a:rPr lang="en-GB" dirty="0"/>
              <a:t>(Storage)</a:t>
            </a:r>
          </a:p>
          <a:p>
            <a:r>
              <a:rPr lang="en-GB" dirty="0"/>
              <a:t>Large data centre</a:t>
            </a:r>
          </a:p>
          <a:p>
            <a:endParaRPr lang="en-GB" dirty="0"/>
          </a:p>
        </p:txBody>
      </p:sp>
    </p:spTree>
    <p:extLst>
      <p:ext uri="{BB962C8B-B14F-4D97-AF65-F5344CB8AC3E}">
        <p14:creationId xmlns:p14="http://schemas.microsoft.com/office/powerpoint/2010/main" val="26175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EB73-4006-49C3-8F28-664C99715E02}"/>
              </a:ext>
            </a:extLst>
          </p:cNvPr>
          <p:cNvSpPr>
            <a:spLocks noGrp="1"/>
          </p:cNvSpPr>
          <p:nvPr>
            <p:ph type="title"/>
          </p:nvPr>
        </p:nvSpPr>
        <p:spPr/>
        <p:txBody>
          <a:bodyPr/>
          <a:lstStyle/>
          <a:p>
            <a:r>
              <a:rPr lang="en-GB" dirty="0"/>
              <a:t>Reducing Impact</a:t>
            </a:r>
          </a:p>
        </p:txBody>
      </p:sp>
      <p:sp>
        <p:nvSpPr>
          <p:cNvPr id="3" name="Content Placeholder 2">
            <a:extLst>
              <a:ext uri="{FF2B5EF4-FFF2-40B4-BE49-F238E27FC236}">
                <a16:creationId xmlns:a16="http://schemas.microsoft.com/office/drawing/2014/main" id="{0420B60D-FB79-422D-AA16-99B2134EB222}"/>
              </a:ext>
            </a:extLst>
          </p:cNvPr>
          <p:cNvSpPr>
            <a:spLocks noGrp="1"/>
          </p:cNvSpPr>
          <p:nvPr>
            <p:ph idx="1"/>
          </p:nvPr>
        </p:nvSpPr>
        <p:spPr/>
        <p:txBody>
          <a:bodyPr/>
          <a:lstStyle/>
          <a:p>
            <a:r>
              <a:rPr lang="en-GB" dirty="0"/>
              <a:t>Amount of energy used</a:t>
            </a:r>
          </a:p>
          <a:p>
            <a:r>
              <a:rPr lang="en-GB" dirty="0"/>
              <a:t>Energy sourcing</a:t>
            </a:r>
          </a:p>
        </p:txBody>
      </p:sp>
    </p:spTree>
    <p:extLst>
      <p:ext uri="{BB962C8B-B14F-4D97-AF65-F5344CB8AC3E}">
        <p14:creationId xmlns:p14="http://schemas.microsoft.com/office/powerpoint/2010/main" val="166661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EB73-4006-49C3-8F28-664C99715E02}"/>
              </a:ext>
            </a:extLst>
          </p:cNvPr>
          <p:cNvSpPr>
            <a:spLocks noGrp="1"/>
          </p:cNvSpPr>
          <p:nvPr>
            <p:ph type="title"/>
          </p:nvPr>
        </p:nvSpPr>
        <p:spPr/>
        <p:txBody>
          <a:bodyPr/>
          <a:lstStyle/>
          <a:p>
            <a:r>
              <a:rPr lang="en-GB" dirty="0"/>
              <a:t>Energy Use</a:t>
            </a:r>
          </a:p>
        </p:txBody>
      </p:sp>
      <p:sp>
        <p:nvSpPr>
          <p:cNvPr id="3" name="Content Placeholder 2">
            <a:extLst>
              <a:ext uri="{FF2B5EF4-FFF2-40B4-BE49-F238E27FC236}">
                <a16:creationId xmlns:a16="http://schemas.microsoft.com/office/drawing/2014/main" id="{0420B60D-FB79-422D-AA16-99B2134EB222}"/>
              </a:ext>
            </a:extLst>
          </p:cNvPr>
          <p:cNvSpPr>
            <a:spLocks noGrp="1"/>
          </p:cNvSpPr>
          <p:nvPr>
            <p:ph idx="1"/>
          </p:nvPr>
        </p:nvSpPr>
        <p:spPr/>
        <p:txBody>
          <a:bodyPr/>
          <a:lstStyle/>
          <a:p>
            <a:r>
              <a:rPr lang="en-GB" dirty="0"/>
              <a:t>Central issue</a:t>
            </a:r>
          </a:p>
          <a:p>
            <a:r>
              <a:rPr lang="en-GB" dirty="0"/>
              <a:t>382 to 416 TWh</a:t>
            </a:r>
          </a:p>
        </p:txBody>
      </p:sp>
    </p:spTree>
    <p:extLst>
      <p:ext uri="{BB962C8B-B14F-4D97-AF65-F5344CB8AC3E}">
        <p14:creationId xmlns:p14="http://schemas.microsoft.com/office/powerpoint/2010/main" val="114970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EB73-4006-49C3-8F28-664C99715E02}"/>
              </a:ext>
            </a:extLst>
          </p:cNvPr>
          <p:cNvSpPr>
            <a:spLocks noGrp="1"/>
          </p:cNvSpPr>
          <p:nvPr>
            <p:ph type="title"/>
          </p:nvPr>
        </p:nvSpPr>
        <p:spPr/>
        <p:txBody>
          <a:bodyPr/>
          <a:lstStyle/>
          <a:p>
            <a:r>
              <a:rPr lang="en-GB" dirty="0"/>
              <a:t>Underwater Data Centres</a:t>
            </a:r>
          </a:p>
        </p:txBody>
      </p:sp>
      <p:sp>
        <p:nvSpPr>
          <p:cNvPr id="3" name="Content Placeholder 2">
            <a:extLst>
              <a:ext uri="{FF2B5EF4-FFF2-40B4-BE49-F238E27FC236}">
                <a16:creationId xmlns:a16="http://schemas.microsoft.com/office/drawing/2014/main" id="{0420B60D-FB79-422D-AA16-99B2134EB222}"/>
              </a:ext>
            </a:extLst>
          </p:cNvPr>
          <p:cNvSpPr>
            <a:spLocks noGrp="1"/>
          </p:cNvSpPr>
          <p:nvPr>
            <p:ph idx="1"/>
          </p:nvPr>
        </p:nvSpPr>
        <p:spPr/>
        <p:txBody>
          <a:bodyPr/>
          <a:lstStyle/>
          <a:p>
            <a:r>
              <a:rPr lang="en-GB" dirty="0"/>
              <a:t>More energy efficient</a:t>
            </a:r>
          </a:p>
          <a:p>
            <a:r>
              <a:rPr lang="en-GB" dirty="0"/>
              <a:t>Cooler operation</a:t>
            </a:r>
          </a:p>
          <a:p>
            <a:r>
              <a:rPr lang="en-GB" dirty="0"/>
              <a:t>Longer hardware lifetime</a:t>
            </a:r>
          </a:p>
          <a:p>
            <a:r>
              <a:rPr lang="en-GB" dirty="0"/>
              <a:t>Opportunity for use of renewable energy</a:t>
            </a:r>
          </a:p>
          <a:p>
            <a:r>
              <a:rPr lang="en-GB" dirty="0"/>
              <a:t>Also very good for the UK</a:t>
            </a:r>
          </a:p>
        </p:txBody>
      </p:sp>
    </p:spTree>
    <p:extLst>
      <p:ext uri="{BB962C8B-B14F-4D97-AF65-F5344CB8AC3E}">
        <p14:creationId xmlns:p14="http://schemas.microsoft.com/office/powerpoint/2010/main" val="122071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EB73-4006-49C3-8F28-664C99715E02}"/>
              </a:ext>
            </a:extLst>
          </p:cNvPr>
          <p:cNvSpPr>
            <a:spLocks noGrp="1"/>
          </p:cNvSpPr>
          <p:nvPr>
            <p:ph type="title"/>
          </p:nvPr>
        </p:nvSpPr>
        <p:spPr/>
        <p:txBody>
          <a:bodyPr/>
          <a:lstStyle/>
          <a:p>
            <a:r>
              <a:rPr lang="en-GB" dirty="0"/>
              <a:t>Corporations’ Attempts to Reduce Impact</a:t>
            </a:r>
          </a:p>
        </p:txBody>
      </p:sp>
      <p:sp>
        <p:nvSpPr>
          <p:cNvPr id="3" name="Content Placeholder 2">
            <a:extLst>
              <a:ext uri="{FF2B5EF4-FFF2-40B4-BE49-F238E27FC236}">
                <a16:creationId xmlns:a16="http://schemas.microsoft.com/office/drawing/2014/main" id="{0420B60D-FB79-422D-AA16-99B2134EB222}"/>
              </a:ext>
            </a:extLst>
          </p:cNvPr>
          <p:cNvSpPr>
            <a:spLocks noGrp="1"/>
          </p:cNvSpPr>
          <p:nvPr>
            <p:ph idx="1"/>
          </p:nvPr>
        </p:nvSpPr>
        <p:spPr/>
        <p:txBody>
          <a:bodyPr/>
          <a:lstStyle/>
          <a:p>
            <a:r>
              <a:rPr lang="en-GB" dirty="0"/>
              <a:t>Google’s 100% renewability plot</a:t>
            </a:r>
          </a:p>
          <a:p>
            <a:r>
              <a:rPr lang="en-GB" dirty="0"/>
              <a:t>Amazon’s cloud service server efficiency</a:t>
            </a:r>
          </a:p>
          <a:p>
            <a:r>
              <a:rPr lang="en-GB" dirty="0"/>
              <a:t>Also Microsoft did it too</a:t>
            </a:r>
          </a:p>
        </p:txBody>
      </p:sp>
    </p:spTree>
    <p:extLst>
      <p:ext uri="{BB962C8B-B14F-4D97-AF65-F5344CB8AC3E}">
        <p14:creationId xmlns:p14="http://schemas.microsoft.com/office/powerpoint/2010/main" val="277257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EB73-4006-49C3-8F28-664C99715E02}"/>
              </a:ext>
            </a:extLst>
          </p:cNvPr>
          <p:cNvSpPr>
            <a:spLocks noGrp="1"/>
          </p:cNvSpPr>
          <p:nvPr>
            <p:ph type="title"/>
          </p:nvPr>
        </p:nvSpPr>
        <p:spPr/>
        <p:txBody>
          <a:bodyPr/>
          <a:lstStyle/>
          <a:p>
            <a:r>
              <a:rPr lang="en-GB" dirty="0"/>
              <a:t>UPS Efficiency</a:t>
            </a:r>
          </a:p>
        </p:txBody>
      </p:sp>
      <p:sp>
        <p:nvSpPr>
          <p:cNvPr id="3" name="Content Placeholder 2">
            <a:extLst>
              <a:ext uri="{FF2B5EF4-FFF2-40B4-BE49-F238E27FC236}">
                <a16:creationId xmlns:a16="http://schemas.microsoft.com/office/drawing/2014/main" id="{0420B60D-FB79-422D-AA16-99B2134EB222}"/>
              </a:ext>
            </a:extLst>
          </p:cNvPr>
          <p:cNvSpPr>
            <a:spLocks noGrp="1"/>
          </p:cNvSpPr>
          <p:nvPr>
            <p:ph idx="1"/>
          </p:nvPr>
        </p:nvSpPr>
        <p:spPr/>
        <p:txBody>
          <a:bodyPr/>
          <a:lstStyle/>
          <a:p>
            <a:r>
              <a:rPr lang="en-GB" dirty="0"/>
              <a:t>Typically 95% efficient</a:t>
            </a:r>
          </a:p>
          <a:p>
            <a:r>
              <a:rPr lang="en-GB" dirty="0"/>
              <a:t>Lots of wasted energy</a:t>
            </a:r>
          </a:p>
          <a:p>
            <a:r>
              <a:rPr lang="en-GB" dirty="0"/>
              <a:t>Solid state batteries</a:t>
            </a:r>
          </a:p>
        </p:txBody>
      </p:sp>
    </p:spTree>
    <p:extLst>
      <p:ext uri="{BB962C8B-B14F-4D97-AF65-F5344CB8AC3E}">
        <p14:creationId xmlns:p14="http://schemas.microsoft.com/office/powerpoint/2010/main" val="123429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1763-FED6-4ED0-83A3-2B8808CC072B}"/>
              </a:ext>
            </a:extLst>
          </p:cNvPr>
          <p:cNvSpPr>
            <a:spLocks noGrp="1"/>
          </p:cNvSpPr>
          <p:nvPr>
            <p:ph type="title"/>
          </p:nvPr>
        </p:nvSpPr>
        <p:spPr/>
        <p:txBody>
          <a:bodyPr/>
          <a:lstStyle/>
          <a:p>
            <a:r>
              <a:rPr lang="en-GB" dirty="0"/>
              <a:t>E-Waste</a:t>
            </a:r>
          </a:p>
        </p:txBody>
      </p:sp>
    </p:spTree>
    <p:extLst>
      <p:ext uri="{BB962C8B-B14F-4D97-AF65-F5344CB8AC3E}">
        <p14:creationId xmlns:p14="http://schemas.microsoft.com/office/powerpoint/2010/main" val="2148032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EB73-4006-49C3-8F28-664C99715E02}"/>
              </a:ext>
            </a:extLst>
          </p:cNvPr>
          <p:cNvSpPr>
            <a:spLocks noGrp="1"/>
          </p:cNvSpPr>
          <p:nvPr>
            <p:ph type="title"/>
          </p:nvPr>
        </p:nvSpPr>
        <p:spPr/>
        <p:txBody>
          <a:bodyPr/>
          <a:lstStyle/>
          <a:p>
            <a:r>
              <a:rPr lang="en-GB" dirty="0"/>
              <a:t>UPS Batteries</a:t>
            </a:r>
          </a:p>
        </p:txBody>
      </p:sp>
      <p:sp>
        <p:nvSpPr>
          <p:cNvPr id="3" name="Content Placeholder 2">
            <a:extLst>
              <a:ext uri="{FF2B5EF4-FFF2-40B4-BE49-F238E27FC236}">
                <a16:creationId xmlns:a16="http://schemas.microsoft.com/office/drawing/2014/main" id="{0420B60D-FB79-422D-AA16-99B2134EB222}"/>
              </a:ext>
            </a:extLst>
          </p:cNvPr>
          <p:cNvSpPr>
            <a:spLocks noGrp="1"/>
          </p:cNvSpPr>
          <p:nvPr>
            <p:ph idx="1"/>
          </p:nvPr>
        </p:nvSpPr>
        <p:spPr/>
        <p:txBody>
          <a:bodyPr/>
          <a:lstStyle/>
          <a:p>
            <a:r>
              <a:rPr lang="en-GB" dirty="0"/>
              <a:t>4-yearly replacements</a:t>
            </a:r>
          </a:p>
          <a:p>
            <a:r>
              <a:rPr lang="en-GB" dirty="0"/>
              <a:t>Bad to produce</a:t>
            </a:r>
          </a:p>
          <a:p>
            <a:r>
              <a:rPr lang="en-GB" dirty="0"/>
              <a:t>Becoming less harmful to produce and less toxic to get rid of</a:t>
            </a:r>
          </a:p>
          <a:p>
            <a:r>
              <a:rPr lang="en-GB" dirty="0"/>
              <a:t>Much less recyclable</a:t>
            </a:r>
          </a:p>
        </p:txBody>
      </p:sp>
    </p:spTree>
    <p:extLst>
      <p:ext uri="{BB962C8B-B14F-4D97-AF65-F5344CB8AC3E}">
        <p14:creationId xmlns:p14="http://schemas.microsoft.com/office/powerpoint/2010/main" val="61457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EB73-4006-49C3-8F28-664C99715E02}"/>
              </a:ext>
            </a:extLst>
          </p:cNvPr>
          <p:cNvSpPr>
            <a:spLocks noGrp="1"/>
          </p:cNvSpPr>
          <p:nvPr>
            <p:ph type="title"/>
          </p:nvPr>
        </p:nvSpPr>
        <p:spPr/>
        <p:txBody>
          <a:bodyPr/>
          <a:lstStyle/>
          <a:p>
            <a:r>
              <a:rPr lang="en-GB" dirty="0"/>
              <a:t>What is e-waste?</a:t>
            </a:r>
          </a:p>
        </p:txBody>
      </p:sp>
      <p:sp>
        <p:nvSpPr>
          <p:cNvPr id="3" name="Content Placeholder 2">
            <a:extLst>
              <a:ext uri="{FF2B5EF4-FFF2-40B4-BE49-F238E27FC236}">
                <a16:creationId xmlns:a16="http://schemas.microsoft.com/office/drawing/2014/main" id="{0420B60D-FB79-422D-AA16-99B2134EB222}"/>
              </a:ext>
            </a:extLst>
          </p:cNvPr>
          <p:cNvSpPr>
            <a:spLocks noGrp="1"/>
          </p:cNvSpPr>
          <p:nvPr>
            <p:ph idx="1"/>
          </p:nvPr>
        </p:nvSpPr>
        <p:spPr/>
        <p:txBody>
          <a:bodyPr/>
          <a:lstStyle/>
          <a:p>
            <a:r>
              <a:rPr lang="en-GB" dirty="0"/>
              <a:t>Refurbished</a:t>
            </a:r>
          </a:p>
          <a:p>
            <a:r>
              <a:rPr lang="en-GB" dirty="0"/>
              <a:t>Reused</a:t>
            </a:r>
          </a:p>
          <a:p>
            <a:r>
              <a:rPr lang="en-GB" dirty="0"/>
              <a:t>Resold</a:t>
            </a:r>
          </a:p>
          <a:p>
            <a:r>
              <a:rPr lang="en-GB" dirty="0"/>
              <a:t>Salvage recycled</a:t>
            </a:r>
          </a:p>
          <a:p>
            <a:r>
              <a:rPr lang="en-GB" dirty="0"/>
              <a:t>Disposed of</a:t>
            </a:r>
          </a:p>
          <a:p>
            <a:pPr marL="0" indent="0">
              <a:buNone/>
            </a:pPr>
            <a:endParaRPr lang="en-GB" dirty="0"/>
          </a:p>
        </p:txBody>
      </p:sp>
    </p:spTree>
    <p:extLst>
      <p:ext uri="{BB962C8B-B14F-4D97-AF65-F5344CB8AC3E}">
        <p14:creationId xmlns:p14="http://schemas.microsoft.com/office/powerpoint/2010/main" val="129270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EB73-4006-49C3-8F28-664C99715E02}"/>
              </a:ext>
            </a:extLst>
          </p:cNvPr>
          <p:cNvSpPr>
            <a:spLocks noGrp="1"/>
          </p:cNvSpPr>
          <p:nvPr>
            <p:ph type="title"/>
          </p:nvPr>
        </p:nvSpPr>
        <p:spPr/>
        <p:txBody>
          <a:bodyPr/>
          <a:lstStyle/>
          <a:p>
            <a:r>
              <a:rPr lang="en-GB" dirty="0"/>
              <a:t>Examples</a:t>
            </a:r>
          </a:p>
        </p:txBody>
      </p:sp>
      <p:sp>
        <p:nvSpPr>
          <p:cNvPr id="3" name="Content Placeholder 2">
            <a:extLst>
              <a:ext uri="{FF2B5EF4-FFF2-40B4-BE49-F238E27FC236}">
                <a16:creationId xmlns:a16="http://schemas.microsoft.com/office/drawing/2014/main" id="{0420B60D-FB79-422D-AA16-99B2134EB222}"/>
              </a:ext>
            </a:extLst>
          </p:cNvPr>
          <p:cNvSpPr>
            <a:spLocks noGrp="1"/>
          </p:cNvSpPr>
          <p:nvPr>
            <p:ph idx="1"/>
          </p:nvPr>
        </p:nvSpPr>
        <p:spPr/>
        <p:txBody>
          <a:bodyPr/>
          <a:lstStyle/>
          <a:p>
            <a:r>
              <a:rPr lang="en-GB" dirty="0"/>
              <a:t>Computer processors</a:t>
            </a:r>
          </a:p>
          <a:p>
            <a:r>
              <a:rPr lang="en-GB" dirty="0"/>
              <a:t>Vacuum cleaners</a:t>
            </a:r>
          </a:p>
          <a:p>
            <a:r>
              <a:rPr lang="en-GB" dirty="0"/>
              <a:t>Washing machines</a:t>
            </a:r>
          </a:p>
          <a:p>
            <a:r>
              <a:rPr lang="en-GB" dirty="0"/>
              <a:t>Smartphones</a:t>
            </a:r>
          </a:p>
          <a:p>
            <a:r>
              <a:rPr lang="en-GB" dirty="0"/>
              <a:t>Charging devices</a:t>
            </a:r>
          </a:p>
          <a:p>
            <a:pPr marL="0" indent="0">
              <a:buNone/>
            </a:pPr>
            <a:endParaRPr lang="en-GB" dirty="0"/>
          </a:p>
        </p:txBody>
      </p:sp>
    </p:spTree>
    <p:extLst>
      <p:ext uri="{BB962C8B-B14F-4D97-AF65-F5344CB8AC3E}">
        <p14:creationId xmlns:p14="http://schemas.microsoft.com/office/powerpoint/2010/main" val="417608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EB73-4006-49C3-8F28-664C99715E02}"/>
              </a:ext>
            </a:extLst>
          </p:cNvPr>
          <p:cNvSpPr>
            <a:spLocks noGrp="1"/>
          </p:cNvSpPr>
          <p:nvPr>
            <p:ph type="title"/>
          </p:nvPr>
        </p:nvSpPr>
        <p:spPr/>
        <p:txBody>
          <a:bodyPr/>
          <a:lstStyle/>
          <a:p>
            <a:r>
              <a:rPr lang="en-GB" dirty="0"/>
              <a:t>How are we doing right now?</a:t>
            </a:r>
          </a:p>
        </p:txBody>
      </p:sp>
      <p:sp>
        <p:nvSpPr>
          <p:cNvPr id="3" name="Content Placeholder 2">
            <a:extLst>
              <a:ext uri="{FF2B5EF4-FFF2-40B4-BE49-F238E27FC236}">
                <a16:creationId xmlns:a16="http://schemas.microsoft.com/office/drawing/2014/main" id="{0420B60D-FB79-422D-AA16-99B2134EB222}"/>
              </a:ext>
            </a:extLst>
          </p:cNvPr>
          <p:cNvSpPr>
            <a:spLocks noGrp="1"/>
          </p:cNvSpPr>
          <p:nvPr>
            <p:ph idx="1"/>
          </p:nvPr>
        </p:nvSpPr>
        <p:spPr/>
        <p:txBody>
          <a:bodyPr/>
          <a:lstStyle/>
          <a:p>
            <a:r>
              <a:rPr lang="en-GB" dirty="0"/>
              <a:t>13% recycled</a:t>
            </a:r>
          </a:p>
          <a:p>
            <a:r>
              <a:rPr lang="en-GB" dirty="0"/>
              <a:t>70% of metal in landfills</a:t>
            </a:r>
          </a:p>
          <a:p>
            <a:r>
              <a:rPr lang="en-GB" dirty="0"/>
              <a:t>500.000 tons of e-waste unaccounted for</a:t>
            </a:r>
          </a:p>
          <a:p>
            <a:endParaRPr lang="en-GB" dirty="0"/>
          </a:p>
          <a:p>
            <a:pPr marL="0" indent="0">
              <a:buNone/>
            </a:pPr>
            <a:endParaRPr lang="en-GB" dirty="0"/>
          </a:p>
        </p:txBody>
      </p:sp>
    </p:spTree>
    <p:extLst>
      <p:ext uri="{BB962C8B-B14F-4D97-AF65-F5344CB8AC3E}">
        <p14:creationId xmlns:p14="http://schemas.microsoft.com/office/powerpoint/2010/main" val="328051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90C7-11E5-4787-8EF0-5D0335F83D4A}"/>
              </a:ext>
            </a:extLst>
          </p:cNvPr>
          <p:cNvSpPr>
            <a:spLocks noGrp="1"/>
          </p:cNvSpPr>
          <p:nvPr>
            <p:ph type="title"/>
          </p:nvPr>
        </p:nvSpPr>
        <p:spPr/>
        <p:txBody>
          <a:bodyPr/>
          <a:lstStyle/>
          <a:p>
            <a:r>
              <a:rPr lang="en-GB" dirty="0"/>
              <a:t>E-Waste Stats for the UK and USA</a:t>
            </a:r>
          </a:p>
        </p:txBody>
      </p:sp>
      <p:sp>
        <p:nvSpPr>
          <p:cNvPr id="3" name="Text Placeholder 2">
            <a:extLst>
              <a:ext uri="{FF2B5EF4-FFF2-40B4-BE49-F238E27FC236}">
                <a16:creationId xmlns:a16="http://schemas.microsoft.com/office/drawing/2014/main" id="{8187737F-B6B7-433A-9C2B-C5D60DE1894B}"/>
              </a:ext>
            </a:extLst>
          </p:cNvPr>
          <p:cNvSpPr>
            <a:spLocks noGrp="1"/>
          </p:cNvSpPr>
          <p:nvPr>
            <p:ph type="body" idx="1"/>
          </p:nvPr>
        </p:nvSpPr>
        <p:spPr/>
        <p:txBody>
          <a:bodyPr>
            <a:normAutofit/>
          </a:bodyPr>
          <a:lstStyle/>
          <a:p>
            <a:r>
              <a:rPr lang="en-GB" sz="1600" b="0" dirty="0"/>
              <a:t>There has been a gradual increase in e-waste generated from 2015-2019, totalling 7.8% and 6.4% increase for the UK and USA respectively.</a:t>
            </a:r>
          </a:p>
        </p:txBody>
      </p:sp>
      <p:graphicFrame>
        <p:nvGraphicFramePr>
          <p:cNvPr id="9" name="Content Placeholder 8">
            <a:extLst>
              <a:ext uri="{FF2B5EF4-FFF2-40B4-BE49-F238E27FC236}">
                <a16:creationId xmlns:a16="http://schemas.microsoft.com/office/drawing/2014/main" id="{383CAD84-74D0-4AB0-8BE1-31D8A7A8F1C4}"/>
              </a:ext>
            </a:extLst>
          </p:cNvPr>
          <p:cNvGraphicFramePr>
            <a:graphicFrameLocks noGrp="1"/>
          </p:cNvGraphicFramePr>
          <p:nvPr>
            <p:ph sz="half" idx="2"/>
            <p:extLst>
              <p:ext uri="{D42A27DB-BD31-4B8C-83A1-F6EECF244321}">
                <p14:modId xmlns:p14="http://schemas.microsoft.com/office/powerpoint/2010/main" val="3176752561"/>
              </p:ext>
            </p:extLst>
          </p:nvPr>
        </p:nvGraphicFramePr>
        <p:xfrm>
          <a:off x="839788" y="2505075"/>
          <a:ext cx="5157787" cy="368458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4891288F-05CF-4DF2-A3E5-FDA89B9D60DA}"/>
              </a:ext>
            </a:extLst>
          </p:cNvPr>
          <p:cNvSpPr>
            <a:spLocks noGrp="1"/>
          </p:cNvSpPr>
          <p:nvPr>
            <p:ph type="body" sz="quarter" idx="3"/>
          </p:nvPr>
        </p:nvSpPr>
        <p:spPr/>
        <p:txBody>
          <a:bodyPr>
            <a:normAutofit/>
          </a:bodyPr>
          <a:lstStyle/>
          <a:p>
            <a:r>
              <a:rPr lang="en-GB" sz="1600" b="0" dirty="0"/>
              <a:t>The UK has had more e-waste regulated than the USA consistently from 2015-2019, with a decreasing trend in the USA and an neutral trend in the UK.</a:t>
            </a:r>
          </a:p>
        </p:txBody>
      </p:sp>
      <p:graphicFrame>
        <p:nvGraphicFramePr>
          <p:cNvPr id="11" name="Content Placeholder 8">
            <a:extLst>
              <a:ext uri="{FF2B5EF4-FFF2-40B4-BE49-F238E27FC236}">
                <a16:creationId xmlns:a16="http://schemas.microsoft.com/office/drawing/2014/main" id="{914E65BC-3CA9-4D86-A601-1681B334D52F}"/>
              </a:ext>
            </a:extLst>
          </p:cNvPr>
          <p:cNvGraphicFramePr>
            <a:graphicFrameLocks noGrp="1"/>
          </p:cNvGraphicFramePr>
          <p:nvPr>
            <p:ph sz="quarter" idx="4"/>
            <p:extLst>
              <p:ext uri="{D42A27DB-BD31-4B8C-83A1-F6EECF244321}">
                <p14:modId xmlns:p14="http://schemas.microsoft.com/office/powerpoint/2010/main" val="1542286871"/>
              </p:ext>
            </p:extLst>
          </p:nvPr>
        </p:nvGraphicFramePr>
        <p:xfrm>
          <a:off x="6172200" y="2505075"/>
          <a:ext cx="5183188" cy="3684588"/>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D4510B69-BCE4-4AB0-9F74-6E1631DFE455}"/>
              </a:ext>
            </a:extLst>
          </p:cNvPr>
          <p:cNvSpPr txBox="1"/>
          <p:nvPr/>
        </p:nvSpPr>
        <p:spPr>
          <a:xfrm>
            <a:off x="4335624" y="6189663"/>
            <a:ext cx="3520752" cy="307777"/>
          </a:xfrm>
          <a:prstGeom prst="rect">
            <a:avLst/>
          </a:prstGeom>
          <a:noFill/>
        </p:spPr>
        <p:txBody>
          <a:bodyPr wrap="square" rtlCol="0">
            <a:spAutoFit/>
          </a:bodyPr>
          <a:lstStyle/>
          <a:p>
            <a:pPr algn="ctr"/>
            <a:r>
              <a:rPr lang="en-GB" sz="1400" dirty="0">
                <a:solidFill>
                  <a:schemeClr val="bg2">
                    <a:lumMod val="50000"/>
                  </a:schemeClr>
                </a:solidFill>
              </a:rPr>
              <a:t>UK stats from Eurostat | US stats from US EPA</a:t>
            </a:r>
          </a:p>
        </p:txBody>
      </p:sp>
    </p:spTree>
    <p:extLst>
      <p:ext uri="{BB962C8B-B14F-4D97-AF65-F5344CB8AC3E}">
        <p14:creationId xmlns:p14="http://schemas.microsoft.com/office/powerpoint/2010/main" val="843248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EB73-4006-49C3-8F28-664C99715E02}"/>
              </a:ext>
            </a:extLst>
          </p:cNvPr>
          <p:cNvSpPr>
            <a:spLocks noGrp="1"/>
          </p:cNvSpPr>
          <p:nvPr>
            <p:ph type="title"/>
          </p:nvPr>
        </p:nvSpPr>
        <p:spPr/>
        <p:txBody>
          <a:bodyPr/>
          <a:lstStyle/>
          <a:p>
            <a:r>
              <a:rPr lang="en-GB" dirty="0"/>
              <a:t>Why is the amount of e-waste increasing?</a:t>
            </a:r>
          </a:p>
        </p:txBody>
      </p:sp>
      <p:sp>
        <p:nvSpPr>
          <p:cNvPr id="3" name="Content Placeholder 2">
            <a:extLst>
              <a:ext uri="{FF2B5EF4-FFF2-40B4-BE49-F238E27FC236}">
                <a16:creationId xmlns:a16="http://schemas.microsoft.com/office/drawing/2014/main" id="{0420B60D-FB79-422D-AA16-99B2134EB222}"/>
              </a:ext>
            </a:extLst>
          </p:cNvPr>
          <p:cNvSpPr>
            <a:spLocks noGrp="1"/>
          </p:cNvSpPr>
          <p:nvPr>
            <p:ph idx="1"/>
          </p:nvPr>
        </p:nvSpPr>
        <p:spPr/>
        <p:txBody>
          <a:bodyPr/>
          <a:lstStyle/>
          <a:p>
            <a:r>
              <a:rPr lang="en-GB" dirty="0"/>
              <a:t>Overconsumption</a:t>
            </a:r>
          </a:p>
          <a:p>
            <a:r>
              <a:rPr lang="en-GB" dirty="0"/>
              <a:t>Shortening device lifespans</a:t>
            </a:r>
          </a:p>
          <a:p>
            <a:pPr marL="0" indent="0">
              <a:buNone/>
            </a:pPr>
            <a:endParaRPr lang="en-GB" dirty="0"/>
          </a:p>
        </p:txBody>
      </p:sp>
    </p:spTree>
    <p:extLst>
      <p:ext uri="{BB962C8B-B14F-4D97-AF65-F5344CB8AC3E}">
        <p14:creationId xmlns:p14="http://schemas.microsoft.com/office/powerpoint/2010/main" val="235714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EB73-4006-49C3-8F28-664C99715E02}"/>
              </a:ext>
            </a:extLst>
          </p:cNvPr>
          <p:cNvSpPr>
            <a:spLocks noGrp="1"/>
          </p:cNvSpPr>
          <p:nvPr>
            <p:ph type="title"/>
          </p:nvPr>
        </p:nvSpPr>
        <p:spPr/>
        <p:txBody>
          <a:bodyPr/>
          <a:lstStyle/>
          <a:p>
            <a:r>
              <a:rPr lang="en-GB" dirty="0"/>
              <a:t>Environmental Impacts</a:t>
            </a:r>
          </a:p>
        </p:txBody>
      </p:sp>
      <p:sp>
        <p:nvSpPr>
          <p:cNvPr id="3" name="Content Placeholder 2">
            <a:extLst>
              <a:ext uri="{FF2B5EF4-FFF2-40B4-BE49-F238E27FC236}">
                <a16:creationId xmlns:a16="http://schemas.microsoft.com/office/drawing/2014/main" id="{0420B60D-FB79-422D-AA16-99B2134EB222}"/>
              </a:ext>
            </a:extLst>
          </p:cNvPr>
          <p:cNvSpPr>
            <a:spLocks noGrp="1"/>
          </p:cNvSpPr>
          <p:nvPr>
            <p:ph idx="1"/>
          </p:nvPr>
        </p:nvSpPr>
        <p:spPr/>
        <p:txBody>
          <a:bodyPr/>
          <a:lstStyle/>
          <a:p>
            <a:r>
              <a:rPr lang="en-GB" dirty="0"/>
              <a:t>Landfills</a:t>
            </a:r>
          </a:p>
          <a:p>
            <a:r>
              <a:rPr lang="en-GB" dirty="0"/>
              <a:t>Environmental degradation</a:t>
            </a:r>
          </a:p>
          <a:p>
            <a:r>
              <a:rPr lang="en-GB" dirty="0"/>
              <a:t>Contamination in plants and animals</a:t>
            </a:r>
          </a:p>
          <a:p>
            <a:pPr marL="0" indent="0">
              <a:buNone/>
            </a:pPr>
            <a:endParaRPr lang="en-GB" dirty="0"/>
          </a:p>
        </p:txBody>
      </p:sp>
    </p:spTree>
    <p:extLst>
      <p:ext uri="{BB962C8B-B14F-4D97-AF65-F5344CB8AC3E}">
        <p14:creationId xmlns:p14="http://schemas.microsoft.com/office/powerpoint/2010/main" val="148549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EB73-4006-49C3-8F28-664C99715E02}"/>
              </a:ext>
            </a:extLst>
          </p:cNvPr>
          <p:cNvSpPr>
            <a:spLocks noGrp="1"/>
          </p:cNvSpPr>
          <p:nvPr>
            <p:ph type="title"/>
          </p:nvPr>
        </p:nvSpPr>
        <p:spPr/>
        <p:txBody>
          <a:bodyPr/>
          <a:lstStyle/>
          <a:p>
            <a:r>
              <a:rPr lang="en-GB" dirty="0"/>
              <a:t>Guiyu Example</a:t>
            </a:r>
          </a:p>
        </p:txBody>
      </p:sp>
      <p:sp>
        <p:nvSpPr>
          <p:cNvPr id="3" name="Content Placeholder 2">
            <a:extLst>
              <a:ext uri="{FF2B5EF4-FFF2-40B4-BE49-F238E27FC236}">
                <a16:creationId xmlns:a16="http://schemas.microsoft.com/office/drawing/2014/main" id="{0420B60D-FB79-422D-AA16-99B2134EB222}"/>
              </a:ext>
            </a:extLst>
          </p:cNvPr>
          <p:cNvSpPr>
            <a:spLocks noGrp="1"/>
          </p:cNvSpPr>
          <p:nvPr>
            <p:ph idx="1"/>
          </p:nvPr>
        </p:nvSpPr>
        <p:spPr/>
        <p:txBody>
          <a:bodyPr/>
          <a:lstStyle/>
          <a:p>
            <a:pPr marL="0" indent="0">
              <a:buNone/>
            </a:pPr>
            <a:r>
              <a:rPr lang="en-GB" dirty="0"/>
              <a:t>One study of environmental effects in Guiyu, China found:</a:t>
            </a:r>
          </a:p>
          <a:p>
            <a:r>
              <a:rPr lang="en-GB" dirty="0"/>
              <a:t>Airborne dioxins</a:t>
            </a:r>
          </a:p>
          <a:p>
            <a:r>
              <a:rPr lang="en-GB" dirty="0"/>
              <a:t>Carcinogens</a:t>
            </a:r>
          </a:p>
          <a:p>
            <a:r>
              <a:rPr lang="en-GB" dirty="0"/>
              <a:t>Metals</a:t>
            </a:r>
          </a:p>
        </p:txBody>
      </p:sp>
    </p:spTree>
    <p:extLst>
      <p:ext uri="{BB962C8B-B14F-4D97-AF65-F5344CB8AC3E}">
        <p14:creationId xmlns:p14="http://schemas.microsoft.com/office/powerpoint/2010/main" val="409261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2182</Words>
  <Application>Microsoft Office PowerPoint</Application>
  <PresentationFormat>Widescreen</PresentationFormat>
  <Paragraphs>170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Consolas</vt:lpstr>
      <vt:lpstr>Office Theme</vt:lpstr>
      <vt:lpstr>E-Waste and Data Centres</vt:lpstr>
      <vt:lpstr>E-Waste</vt:lpstr>
      <vt:lpstr>What is e-waste?</vt:lpstr>
      <vt:lpstr>Examples</vt:lpstr>
      <vt:lpstr>How are we doing right now?</vt:lpstr>
      <vt:lpstr>E-Waste Stats for the UK and USA</vt:lpstr>
      <vt:lpstr>Why is the amount of e-waste increasing?</vt:lpstr>
      <vt:lpstr>Environmental Impacts</vt:lpstr>
      <vt:lpstr>Guiyu Example</vt:lpstr>
      <vt:lpstr>Effects of Recycling Certain Materials</vt:lpstr>
      <vt:lpstr>Health Impacts on Recycling Plant Workers</vt:lpstr>
      <vt:lpstr>Reduction of E-Waste</vt:lpstr>
      <vt:lpstr>Data Centres</vt:lpstr>
      <vt:lpstr>What are data centres?</vt:lpstr>
      <vt:lpstr>Reducing Impact</vt:lpstr>
      <vt:lpstr>Energy Use</vt:lpstr>
      <vt:lpstr>Underwater Data Centres</vt:lpstr>
      <vt:lpstr>Corporations’ Attempts to Reduce Impact</vt:lpstr>
      <vt:lpstr>UPS Efficiency</vt:lpstr>
      <vt:lpstr>UPS Batteries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E-Waste and Data Centres</dc:title>
  <dc:creator>Luke Waddington</dc:creator>
  <cp:lastModifiedBy>Luke Waddington</cp:lastModifiedBy>
  <cp:revision>10</cp:revision>
  <dcterms:created xsi:type="dcterms:W3CDTF">2021-06-05T18:51:52Z</dcterms:created>
  <dcterms:modified xsi:type="dcterms:W3CDTF">2021-06-14T16:46:52Z</dcterms:modified>
</cp:coreProperties>
</file>