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7" r:id="rId2"/>
    <p:sldId id="535" r:id="rId3"/>
    <p:sldId id="536" r:id="rId4"/>
    <p:sldId id="537" r:id="rId5"/>
    <p:sldId id="538" r:id="rId6"/>
    <p:sldId id="539" r:id="rId7"/>
    <p:sldId id="540" r:id="rId8"/>
    <p:sldId id="541" r:id="rId9"/>
    <p:sldId id="542" r:id="rId10"/>
    <p:sldId id="544" r:id="rId11"/>
    <p:sldId id="543" r:id="rId12"/>
    <p:sldId id="545" r:id="rId13"/>
    <p:sldId id="546" r:id="rId14"/>
    <p:sldId id="547" r:id="rId15"/>
    <p:sldId id="548" r:id="rId16"/>
    <p:sldId id="549" r:id="rId17"/>
    <p:sldId id="550" r:id="rId18"/>
    <p:sldId id="551" r:id="rId19"/>
    <p:sldId id="349" r:id="rId20"/>
    <p:sldId id="350" r:id="rId21"/>
    <p:sldId id="552" r:id="rId22"/>
    <p:sldId id="553" r:id="rId23"/>
    <p:sldId id="554" r:id="rId24"/>
    <p:sldId id="555" r:id="rId25"/>
    <p:sldId id="55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e Bates" initials="LB" lastIdx="1" clrIdx="0">
    <p:extLst>
      <p:ext uri="{19B8F6BF-5375-455C-9EA6-DF929625EA0E}">
        <p15:presenceInfo xmlns:p15="http://schemas.microsoft.com/office/powerpoint/2012/main" userId="a432643c9c131c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2615" autoAdjust="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AC23B-202F-4A14-B1DC-523B1FDFACBC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39164-1451-41C3-AF66-7F361D37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1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43.jpg"/><Relationship Id="rId7" Type="http://schemas.openxmlformats.org/officeDocument/2006/relationships/image" Target="../media/image47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10" Type="http://schemas.openxmlformats.org/officeDocument/2006/relationships/image" Target="../media/image50.jpg"/><Relationship Id="rId4" Type="http://schemas.openxmlformats.org/officeDocument/2006/relationships/image" Target="../media/image44.jpg"/><Relationship Id="rId9" Type="http://schemas.openxmlformats.org/officeDocument/2006/relationships/image" Target="../media/image4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g"/><Relationship Id="rId3" Type="http://schemas.openxmlformats.org/officeDocument/2006/relationships/image" Target="../media/image54.jpg"/><Relationship Id="rId7" Type="http://schemas.openxmlformats.org/officeDocument/2006/relationships/image" Target="../media/image58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g"/><Relationship Id="rId5" Type="http://schemas.openxmlformats.org/officeDocument/2006/relationships/image" Target="../media/image56.jpg"/><Relationship Id="rId4" Type="http://schemas.openxmlformats.org/officeDocument/2006/relationships/image" Target="../media/image55.jpg"/><Relationship Id="rId9" Type="http://schemas.openxmlformats.org/officeDocument/2006/relationships/image" Target="../media/image6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g"/><Relationship Id="rId3" Type="http://schemas.openxmlformats.org/officeDocument/2006/relationships/image" Target="../media/image65.jpg"/><Relationship Id="rId7" Type="http://schemas.openxmlformats.org/officeDocument/2006/relationships/image" Target="../media/image69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jpg"/><Relationship Id="rId5" Type="http://schemas.openxmlformats.org/officeDocument/2006/relationships/image" Target="../media/image67.jpg"/><Relationship Id="rId4" Type="http://schemas.openxmlformats.org/officeDocument/2006/relationships/image" Target="../media/image6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jpg"/><Relationship Id="rId4" Type="http://schemas.openxmlformats.org/officeDocument/2006/relationships/image" Target="../media/image7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7" Type="http://schemas.openxmlformats.org/officeDocument/2006/relationships/image" Target="../media/image80.jp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jpg"/><Relationship Id="rId5" Type="http://schemas.openxmlformats.org/officeDocument/2006/relationships/image" Target="../media/image78.jpg"/><Relationship Id="rId4" Type="http://schemas.openxmlformats.org/officeDocument/2006/relationships/image" Target="../media/image77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g"/><Relationship Id="rId7" Type="http://schemas.openxmlformats.org/officeDocument/2006/relationships/image" Target="../media/image107.jpg"/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jpg"/><Relationship Id="rId5" Type="http://schemas.openxmlformats.org/officeDocument/2006/relationships/image" Target="../media/image105.jpg"/><Relationship Id="rId4" Type="http://schemas.openxmlformats.org/officeDocument/2006/relationships/image" Target="../media/image10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g"/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jpg"/><Relationship Id="rId3" Type="http://schemas.openxmlformats.org/officeDocument/2006/relationships/image" Target="../media/image111.jpg"/><Relationship Id="rId7" Type="http://schemas.openxmlformats.org/officeDocument/2006/relationships/image" Target="../media/image115.jpg"/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jpg"/><Relationship Id="rId5" Type="http://schemas.openxmlformats.org/officeDocument/2006/relationships/image" Target="../media/image113.jpg"/><Relationship Id="rId4" Type="http://schemas.openxmlformats.org/officeDocument/2006/relationships/image" Target="../media/image11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jpg"/><Relationship Id="rId7" Type="http://schemas.openxmlformats.org/officeDocument/2006/relationships/image" Target="../media/image122.jpg"/><Relationship Id="rId2" Type="http://schemas.openxmlformats.org/officeDocument/2006/relationships/image" Target="../media/image1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jpg"/><Relationship Id="rId5" Type="http://schemas.openxmlformats.org/officeDocument/2006/relationships/image" Target="../media/image120.jpg"/><Relationship Id="rId4" Type="http://schemas.openxmlformats.org/officeDocument/2006/relationships/image" Target="../media/image119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83E4-23BE-44AE-9DE0-E6FB608F5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Feed forward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A3CAB-CF2A-4646-8D03-6BEE232478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Luke</a:t>
            </a:r>
          </a:p>
        </p:txBody>
      </p:sp>
    </p:spTree>
    <p:extLst>
      <p:ext uri="{BB962C8B-B14F-4D97-AF65-F5344CB8AC3E}">
        <p14:creationId xmlns:p14="http://schemas.microsoft.com/office/powerpoint/2010/main" val="279842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Why does regularization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2174A0F-70B2-4007-BEB0-2A658341C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4" y="831850"/>
            <a:ext cx="9998075" cy="5571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BC83BA-014E-425B-B8B8-D8E3CB4E34D5}"/>
              </a:ext>
            </a:extLst>
          </p:cNvPr>
          <p:cNvSpPr txBox="1"/>
          <p:nvPr/>
        </p:nvSpPr>
        <p:spPr>
          <a:xfrm>
            <a:off x="6096000" y="2667000"/>
            <a:ext cx="290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we make lambda big?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01F40EE-133A-402A-BFBA-B3AF4BF3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4" y="789264"/>
            <a:ext cx="9998075" cy="56002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EDD2D9-F1B9-4198-82B2-D0E736205051}"/>
              </a:ext>
            </a:extLst>
          </p:cNvPr>
          <p:cNvSpPr txBox="1"/>
          <p:nvPr/>
        </p:nvSpPr>
        <p:spPr>
          <a:xfrm>
            <a:off x="3035300" y="3187700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Danger! High bias!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44F00-E7CF-4743-B017-3B307FC1E3B3}"/>
              </a:ext>
            </a:extLst>
          </p:cNvPr>
          <p:cNvSpPr txBox="1"/>
          <p:nvPr/>
        </p:nvSpPr>
        <p:spPr>
          <a:xfrm>
            <a:off x="5011434" y="2667000"/>
            <a:ext cx="2604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actually canceling</a:t>
            </a:r>
          </a:p>
          <a:p>
            <a:r>
              <a:rPr lang="en-US" dirty="0"/>
              <a:t>hidden units, just reducing</a:t>
            </a:r>
          </a:p>
          <a:p>
            <a:r>
              <a:rPr lang="en-US" dirty="0"/>
              <a:t>their effect</a:t>
            </a:r>
          </a:p>
        </p:txBody>
      </p:sp>
    </p:spTree>
    <p:extLst>
      <p:ext uri="{BB962C8B-B14F-4D97-AF65-F5344CB8AC3E}">
        <p14:creationId xmlns:p14="http://schemas.microsoft.com/office/powerpoint/2010/main" val="31946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More regularization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2AFB4E-6E65-4B4B-A072-4EF8AE6FE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629479"/>
            <a:ext cx="10388600" cy="5798809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0A3BBF4-132E-44B1-BC4A-B74D77FC0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410" y="1544072"/>
            <a:ext cx="4663289" cy="1884928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F882C6F6-5139-4E89-964D-BC7DF246B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850" y="1444799"/>
            <a:ext cx="6329020" cy="27716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A25D41-24EB-4ECD-9F87-77FCEE4DE046}"/>
              </a:ext>
            </a:extLst>
          </p:cNvPr>
          <p:cNvSpPr txBox="1"/>
          <p:nvPr/>
        </p:nvSpPr>
        <p:spPr>
          <a:xfrm>
            <a:off x="3985410" y="4094686"/>
            <a:ext cx="5183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layer is then approximately linear and less likely</a:t>
            </a:r>
          </a:p>
          <a:p>
            <a:r>
              <a:rPr lang="en-US" dirty="0"/>
              <a:t>to be a complicated non-linear function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498E2725-8AED-4E43-B651-0E0E24BE9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4734" y="4824602"/>
            <a:ext cx="6526411" cy="16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3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Dropout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978C5C3A-8F74-43D2-A687-6C16E1DD9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08" y="713064"/>
            <a:ext cx="10608306" cy="5930537"/>
          </a:xfrm>
          <a:prstGeom prst="rect">
            <a:avLst/>
          </a:prstGeom>
        </p:spPr>
      </p:pic>
      <p:pic>
        <p:nvPicPr>
          <p:cNvPr id="7" name="Picture 6" descr="A picture containing sky&#10;&#10;Description automatically generated">
            <a:extLst>
              <a:ext uri="{FF2B5EF4-FFF2-40B4-BE49-F238E27FC236}">
                <a16:creationId xmlns:a16="http://schemas.microsoft.com/office/drawing/2014/main" id="{3A6555A2-EAE0-4835-A464-2FA03AD57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470" y="2520315"/>
            <a:ext cx="4574450" cy="3317018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AC54D9B5-34D1-4827-A85E-F8D1A7A58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10162"/>
            <a:ext cx="5098336" cy="3803521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4CD532-5D9E-4513-99F1-DD7EE4D34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86" y="629479"/>
            <a:ext cx="10608305" cy="591639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EEFA4095-42BC-46A2-B843-7C0692E17C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940" y="2537566"/>
            <a:ext cx="7164087" cy="891434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61EE663E-05A8-472B-B9CA-2F22A12978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877" y="3275658"/>
            <a:ext cx="4077187" cy="761544"/>
          </a:xfrm>
          <a:prstGeom prst="rect">
            <a:avLst/>
          </a:prstGeom>
        </p:spPr>
      </p:pic>
      <p:pic>
        <p:nvPicPr>
          <p:cNvPr id="17" name="Picture 16" descr="A picture containing object&#10;&#10;Description automatically generated">
            <a:extLst>
              <a:ext uri="{FF2B5EF4-FFF2-40B4-BE49-F238E27FC236}">
                <a16:creationId xmlns:a16="http://schemas.microsoft.com/office/drawing/2014/main" id="{BE31DA28-8327-44C5-910B-8429FEC7BF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5389" y="4065121"/>
            <a:ext cx="5312271" cy="4039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9F780B-3249-4678-8D98-491072C6D9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5436" y="4552681"/>
            <a:ext cx="4574450" cy="1202672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BE079E12-740D-4418-839F-FA3A0B0EDB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7503" y="5667818"/>
            <a:ext cx="1296758" cy="6601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43A20DC-CD72-4829-B7BA-5A266287BB32}"/>
              </a:ext>
            </a:extLst>
          </p:cNvPr>
          <p:cNvSpPr txBox="1"/>
          <p:nvPr/>
        </p:nvSpPr>
        <p:spPr>
          <a:xfrm>
            <a:off x="6022064" y="3517900"/>
            <a:ext cx="489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correct or not reduce the expected value of a3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E6B79E-64B8-4564-92BE-ABFA6103A17A}"/>
              </a:ext>
            </a:extLst>
          </p:cNvPr>
          <p:cNvSpPr txBox="1"/>
          <p:nvPr/>
        </p:nvSpPr>
        <p:spPr>
          <a:xfrm>
            <a:off x="7317660" y="4940300"/>
            <a:ext cx="38919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training examples will be</a:t>
            </a:r>
          </a:p>
          <a:p>
            <a:r>
              <a:rPr lang="en-US" dirty="0"/>
              <a:t>zeroed out</a:t>
            </a:r>
          </a:p>
          <a:p>
            <a:endParaRPr lang="en-US" dirty="0"/>
          </a:p>
          <a:p>
            <a:r>
              <a:rPr lang="en-US" dirty="0"/>
              <a:t>Different units will be zeroed out on</a:t>
            </a:r>
          </a:p>
          <a:p>
            <a:r>
              <a:rPr lang="en-US" dirty="0"/>
              <a:t>Different iterations of gradient descent </a:t>
            </a:r>
          </a:p>
        </p:txBody>
      </p:sp>
    </p:spTree>
    <p:extLst>
      <p:ext uri="{BB962C8B-B14F-4D97-AF65-F5344CB8AC3E}">
        <p14:creationId xmlns:p14="http://schemas.microsoft.com/office/powerpoint/2010/main" val="139686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Dropout test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A48AD05-E20B-4427-8293-97DBB1C36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825500"/>
            <a:ext cx="10037763" cy="5667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F2621-44D9-4995-91EE-98E30C83F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2271057"/>
            <a:ext cx="2438400" cy="1514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DA6138-B645-4351-B541-5CC59A42957C}"/>
              </a:ext>
            </a:extLst>
          </p:cNvPr>
          <p:cNvSpPr txBox="1"/>
          <p:nvPr/>
        </p:nvSpPr>
        <p:spPr>
          <a:xfrm>
            <a:off x="7848600" y="3548848"/>
            <a:ext cx="3532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need to add a scaling parameter</a:t>
            </a:r>
          </a:p>
          <a:p>
            <a:r>
              <a:rPr lang="en-US" dirty="0"/>
              <a:t>because of this</a:t>
            </a:r>
          </a:p>
        </p:txBody>
      </p:sp>
    </p:spTree>
    <p:extLst>
      <p:ext uri="{BB962C8B-B14F-4D97-AF65-F5344CB8AC3E}">
        <p14:creationId xmlns:p14="http://schemas.microsoft.com/office/powerpoint/2010/main" val="144714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Dropout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657F1565-670E-49E4-B1A7-F07D1B9B0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23" y="713064"/>
            <a:ext cx="10150475" cy="5743897"/>
          </a:xfrm>
          <a:prstGeom prst="rect">
            <a:avLst/>
          </a:prstGeom>
        </p:spPr>
      </p:pic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8830B210-C518-4051-AB3A-DD3F64A62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087" y="3197225"/>
            <a:ext cx="1674813" cy="2765128"/>
          </a:xfrm>
          <a:prstGeom prst="rect">
            <a:avLst/>
          </a:prstGeom>
        </p:spPr>
      </p:pic>
      <p:pic>
        <p:nvPicPr>
          <p:cNvPr id="9" name="Picture 8" descr="A drawing of a person&#10;&#10;Description automatically generated">
            <a:extLst>
              <a:ext uri="{FF2B5EF4-FFF2-40B4-BE49-F238E27FC236}">
                <a16:creationId xmlns:a16="http://schemas.microsoft.com/office/drawing/2014/main" id="{4084203F-17E1-4C19-827E-E7510D6AF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716" y="3149190"/>
            <a:ext cx="1674813" cy="2813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E2C4BA-77EB-4D35-944E-081BBE4D2AC3}"/>
              </a:ext>
            </a:extLst>
          </p:cNvPr>
          <p:cNvSpPr txBox="1"/>
          <p:nvPr/>
        </p:nvSpPr>
        <p:spPr>
          <a:xfrm>
            <a:off x="4902200" y="2311400"/>
            <a:ext cx="5061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more evenly distributing the weights, the squared</a:t>
            </a:r>
          </a:p>
          <a:p>
            <a:r>
              <a:rPr lang="en-US" dirty="0"/>
              <a:t>norm shrinks, similar to L2 regularization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F365C76A-AE82-4AA8-A404-3FF337DF8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466" y="2957731"/>
            <a:ext cx="5326447" cy="3550965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679DCA9-2E1D-47EA-BF80-0F2E2455B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0913" y="2993967"/>
            <a:ext cx="5517552" cy="3653075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F8B2CF38-DAE9-43DE-9BCD-A308FEB530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2200" y="2989843"/>
            <a:ext cx="5834358" cy="3657199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8287A2EE-AEFC-4F57-8718-BF964C9487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1794" y="2989843"/>
            <a:ext cx="5875789" cy="382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99E9DB1-48D3-4947-A0E1-AF67BFB4C974}"/>
              </a:ext>
            </a:extLst>
          </p:cNvPr>
          <p:cNvSpPr txBox="1"/>
          <p:nvPr/>
        </p:nvSpPr>
        <p:spPr>
          <a:xfrm>
            <a:off x="3263900" y="3197225"/>
            <a:ext cx="2157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vision</a:t>
            </a:r>
          </a:p>
          <a:p>
            <a:r>
              <a:rPr lang="en-US" dirty="0"/>
              <a:t>Almost always makes</a:t>
            </a:r>
          </a:p>
          <a:p>
            <a:r>
              <a:rPr lang="en-US" dirty="0"/>
              <a:t>Use of dropout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DE0C28-5FF1-4238-B120-8FCB5274CA5E}"/>
              </a:ext>
            </a:extLst>
          </p:cNvPr>
          <p:cNvSpPr txBox="1"/>
          <p:nvPr/>
        </p:nvSpPr>
        <p:spPr>
          <a:xfrm>
            <a:off x="2577123" y="4395122"/>
            <a:ext cx="260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Downside:</a:t>
            </a:r>
          </a:p>
          <a:p>
            <a:r>
              <a:rPr lang="en-US" dirty="0"/>
              <a:t>J is no longer well-defined</a:t>
            </a:r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1D782DCB-85D9-4E02-9BC5-AA6EEACDA0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1305" y="5251446"/>
            <a:ext cx="2376295" cy="125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Other ways to regularize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7F5A00-12B5-491C-B022-F364FB1E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825499"/>
            <a:ext cx="10050463" cy="5625663"/>
          </a:xfrm>
          <a:prstGeom prst="rect">
            <a:avLst/>
          </a:prstGeom>
        </p:spPr>
      </p:pic>
      <p:pic>
        <p:nvPicPr>
          <p:cNvPr id="7" name="Picture 6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A8FA2440-FEFE-443E-8AFD-9A30AB646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38" y="2034955"/>
            <a:ext cx="3116262" cy="1860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3B7540-D7CC-4F37-B7CC-A10A5DE43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587" y="4152550"/>
            <a:ext cx="8683284" cy="13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1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938E8-3D44-4980-A0B6-7ED10A590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25" y="713064"/>
            <a:ext cx="10086532" cy="5675036"/>
          </a:xfrm>
          <a:prstGeom prst="rect">
            <a:avLst/>
          </a:prstGeom>
        </p:spPr>
      </p:pic>
      <p:pic>
        <p:nvPicPr>
          <p:cNvPr id="7" name="Picture 6" descr="A close up of a necklace&#10;&#10;Description automatically generated">
            <a:extLst>
              <a:ext uri="{FF2B5EF4-FFF2-40B4-BE49-F238E27FC236}">
                <a16:creationId xmlns:a16="http://schemas.microsoft.com/office/drawing/2014/main" id="{BB53F4C3-3F9A-4B06-B67F-0EA3D9099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186" y="1762299"/>
            <a:ext cx="9419771" cy="3925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CDC86B-E51C-4C0B-9224-E721515CF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86" y="1624012"/>
            <a:ext cx="9164873" cy="4179888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6B13714D-36CE-4EDF-AD4F-D971626C5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386" y="1624012"/>
            <a:ext cx="9481209" cy="4179888"/>
          </a:xfrm>
          <a:prstGeom prst="rect">
            <a:avLst/>
          </a:prstGeom>
        </p:spPr>
      </p:pic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3D18EBD-D0C2-41F3-A42A-C23AD79A8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624" y="885023"/>
            <a:ext cx="4067175" cy="1980352"/>
          </a:xfrm>
          <a:prstGeom prst="rect">
            <a:avLst/>
          </a:prstGeom>
        </p:spPr>
      </p:pic>
      <p:pic>
        <p:nvPicPr>
          <p:cNvPr id="15" name="Picture 1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DC5E479E-1A7D-4624-94CF-F4D7B912ED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6869" y="875404"/>
            <a:ext cx="2428875" cy="1257300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A0C03878-7AEA-40C1-A529-601A871EDF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4018" y="1837099"/>
            <a:ext cx="542925" cy="800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E36D774-B0C9-4297-A664-EB9844163F39}"/>
              </a:ext>
            </a:extLst>
          </p:cNvPr>
          <p:cNvSpPr txBox="1"/>
          <p:nvPr/>
        </p:nvSpPr>
        <p:spPr>
          <a:xfrm>
            <a:off x="5053608" y="697362"/>
            <a:ext cx="418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Against the principle of Orthogonalization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25E20E-FF43-47EC-B3AA-5C94DADD3B24}"/>
              </a:ext>
            </a:extLst>
          </p:cNvPr>
          <p:cNvSpPr txBox="1"/>
          <p:nvPr/>
        </p:nvSpPr>
        <p:spPr>
          <a:xfrm>
            <a:off x="6508750" y="5757521"/>
            <a:ext cx="443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Cannot work on the two tasks independently</a:t>
            </a:r>
          </a:p>
        </p:txBody>
      </p:sp>
    </p:spTree>
    <p:extLst>
      <p:ext uri="{BB962C8B-B14F-4D97-AF65-F5344CB8AC3E}">
        <p14:creationId xmlns:p14="http://schemas.microsoft.com/office/powerpoint/2010/main" val="1200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D05E48-7523-481A-86F4-3CC877ACD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91" y="905010"/>
            <a:ext cx="10250307" cy="573884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C60FF5-D740-4460-8FDF-A65427108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191" y="971549"/>
            <a:ext cx="10250306" cy="5724197"/>
          </a:xfrm>
          <a:prstGeom prst="rect">
            <a:avLst/>
          </a:prstGeom>
        </p:spPr>
      </p:pic>
      <p:pic>
        <p:nvPicPr>
          <p:cNvPr id="9" name="Picture 8" descr="A screenshot of text&#10;&#10;Description automatically generated">
            <a:extLst>
              <a:ext uri="{FF2B5EF4-FFF2-40B4-BE49-F238E27FC236}">
                <a16:creationId xmlns:a16="http://schemas.microsoft.com/office/drawing/2014/main" id="{2D7C6A8E-F8B1-4D80-8092-52E21DE1F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190" y="808494"/>
            <a:ext cx="10380210" cy="5835361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DC1425A-387C-48BF-95F5-FDC55DD4B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189" y="690865"/>
            <a:ext cx="10380209" cy="581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1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Why normalization?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88A39A-7FB3-478A-B84D-EA2E40A23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12" y="713064"/>
            <a:ext cx="10364788" cy="5778007"/>
          </a:xfrm>
          <a:prstGeom prst="rect">
            <a:avLst/>
          </a:prstGeom>
        </p:spPr>
      </p:pic>
      <p:pic>
        <p:nvPicPr>
          <p:cNvPr id="7" name="Picture 6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AED84319-44A2-4006-8354-58D7687A9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12" y="755979"/>
            <a:ext cx="5292725" cy="569217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51060A5-AB76-4367-A255-E474FC90F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063" y="1826837"/>
            <a:ext cx="4186237" cy="4358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869F6D-B3D8-47A8-A372-5E75BF976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075" y="4237586"/>
            <a:ext cx="3786188" cy="22105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BC9C3E-8FB4-4295-8236-B705D0B9CA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4506" y="4170057"/>
            <a:ext cx="3885408" cy="22335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33C881-362A-4C65-B3C0-F2CF4C19B7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111" y="4127141"/>
            <a:ext cx="1689101" cy="132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4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The trouble with deep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C199368-8456-4FA9-A97F-8B4D4F44F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11" y="629479"/>
            <a:ext cx="10450931" cy="5702098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2AB1A029-E9AB-42FC-BE55-185D334A3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807" y="3047293"/>
            <a:ext cx="7794780" cy="12838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82A4BE-C611-4783-9469-6474BE411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450" y="4313324"/>
            <a:ext cx="2285138" cy="488489"/>
          </a:xfrm>
          <a:prstGeom prst="rect">
            <a:avLst/>
          </a:prstGeom>
        </p:spPr>
      </p:pic>
      <p:pic>
        <p:nvPicPr>
          <p:cNvPr id="17" name="Picture 1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448A6118-7BAE-4D76-AF39-9E3580AD7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9152" y="3071525"/>
            <a:ext cx="4694590" cy="2686397"/>
          </a:xfrm>
          <a:prstGeom prst="rect">
            <a:avLst/>
          </a:prstGeom>
        </p:spPr>
      </p:pic>
      <p:pic>
        <p:nvPicPr>
          <p:cNvPr id="19" name="Picture 18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D010BDD-3119-4631-AE8E-D5FA6835F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537906"/>
            <a:ext cx="3448531" cy="1305107"/>
          </a:xfrm>
          <a:prstGeom prst="rect">
            <a:avLst/>
          </a:prstGeom>
        </p:spPr>
      </p:pic>
      <p:pic>
        <p:nvPicPr>
          <p:cNvPr id="23" name="Picture 2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BD1B6FE-A9C7-49B2-9EAB-EE4AB73D69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0413" y="3179690"/>
            <a:ext cx="495369" cy="943107"/>
          </a:xfrm>
          <a:prstGeom prst="rect">
            <a:avLst/>
          </a:prstGeom>
        </p:spPr>
      </p:pic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DB103FD-B90C-4BD1-82D7-AD24EBB0F7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6396" y="4208521"/>
            <a:ext cx="3286584" cy="19624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50521CB-EEF0-4526-9623-92AE6BDC05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8701" y="5337814"/>
            <a:ext cx="3010320" cy="981212"/>
          </a:xfrm>
          <a:prstGeom prst="rect">
            <a:avLst/>
          </a:prstGeom>
        </p:spPr>
      </p:pic>
      <p:pic>
        <p:nvPicPr>
          <p:cNvPr id="31" name="Picture 30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83F2CC4-2D87-4574-82C7-4FEB2BA7CC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1377" y="5542207"/>
            <a:ext cx="1047896" cy="6287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10E3550-4A49-4420-927E-47A38DBBDB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0745" y="4918059"/>
            <a:ext cx="6363588" cy="165758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B8CD1BC-59C2-4B8F-8573-B8A4E525BA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91845" y="5545683"/>
            <a:ext cx="1152686" cy="95263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CDABFCA-2664-42EB-87FA-00B58809AE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2811" y="1171348"/>
            <a:ext cx="9316750" cy="104789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65BBA80-FB4A-4C23-8347-C306DF233DFD}"/>
              </a:ext>
            </a:extLst>
          </p:cNvPr>
          <p:cNvSpPr txBox="1"/>
          <p:nvPr/>
        </p:nvSpPr>
        <p:spPr>
          <a:xfrm>
            <a:off x="9209002" y="2903464"/>
            <a:ext cx="2405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Exponentially increasing</a:t>
            </a:r>
          </a:p>
          <a:p>
            <a:r>
              <a:rPr lang="en-US" dirty="0"/>
              <a:t>Or decreasing as a </a:t>
            </a:r>
          </a:p>
          <a:p>
            <a:r>
              <a:rPr lang="en-US" dirty="0"/>
              <a:t>function of network</a:t>
            </a:r>
          </a:p>
          <a:p>
            <a:r>
              <a:rPr lang="en-US" dirty="0"/>
              <a:t>depth</a:t>
            </a:r>
          </a:p>
        </p:txBody>
      </p:sp>
      <p:pic>
        <p:nvPicPr>
          <p:cNvPr id="44" name="Picture 43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690798DC-0D5C-4D78-AD91-F5297D1F5AA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5241" y="3866824"/>
            <a:ext cx="3486637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6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Deep learning takes a long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5" name="Picture 4" descr="A screenshot of a tree&#10;&#10;Description automatically generated">
            <a:extLst>
              <a:ext uri="{FF2B5EF4-FFF2-40B4-BE49-F238E27FC236}">
                <a16:creationId xmlns:a16="http://schemas.microsoft.com/office/drawing/2014/main" id="{122F5BC8-D930-4099-B15A-EA4633C9D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87" y="827087"/>
            <a:ext cx="9993313" cy="5585452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C172201-8373-413F-9609-6FDDAE41C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143" y="1762299"/>
            <a:ext cx="5249070" cy="3627575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F41A07C-523C-4EEB-B2F2-B2D8EA389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337" y="1558974"/>
            <a:ext cx="5846763" cy="412167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7F3DE1E-3A6D-41DB-888E-494FB05DE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043" y="4984206"/>
            <a:ext cx="6855998" cy="142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0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Deep Learning weight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ADDB2C6-1E24-4F4F-8AC6-416313241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39" y="713064"/>
            <a:ext cx="10686075" cy="5899140"/>
          </a:xfrm>
          <a:prstGeom prst="rect">
            <a:avLst/>
          </a:prstGeom>
        </p:spPr>
      </p:pic>
      <p:pic>
        <p:nvPicPr>
          <p:cNvPr id="12" name="Picture 11" descr="A picture containing device, gauge&#10;&#10;Description generated with high confidence">
            <a:extLst>
              <a:ext uri="{FF2B5EF4-FFF2-40B4-BE49-F238E27FC236}">
                <a16:creationId xmlns:a16="http://schemas.microsoft.com/office/drawing/2014/main" id="{8FBBE308-EC9D-465B-967E-6653921C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64" y="4857694"/>
            <a:ext cx="2429214" cy="800212"/>
          </a:xfrm>
          <a:prstGeom prst="rect">
            <a:avLst/>
          </a:prstGeom>
        </p:spPr>
      </p:pic>
      <p:pic>
        <p:nvPicPr>
          <p:cNvPr id="16" name="Picture 15" descr="A close up of a logo&#10;&#10;Description generated with high confidence">
            <a:extLst>
              <a:ext uri="{FF2B5EF4-FFF2-40B4-BE49-F238E27FC236}">
                <a16:creationId xmlns:a16="http://schemas.microsoft.com/office/drawing/2014/main" id="{014D74BC-668B-41F7-8A0F-B9878C3F7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192" y="5649101"/>
            <a:ext cx="6858957" cy="724001"/>
          </a:xfrm>
          <a:prstGeom prst="rect">
            <a:avLst/>
          </a:prstGeom>
        </p:spPr>
      </p:pic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864F71D0-8617-43E8-A8DC-7C9B2BFD3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3358" y="4800314"/>
            <a:ext cx="1028844" cy="609685"/>
          </a:xfrm>
          <a:prstGeom prst="rect">
            <a:avLst/>
          </a:prstGeom>
        </p:spPr>
      </p:pic>
      <p:pic>
        <p:nvPicPr>
          <p:cNvPr id="24" name="Picture 23" descr="A close up of a hanger&#10;&#10;Description generated with very high confidence">
            <a:extLst>
              <a:ext uri="{FF2B5EF4-FFF2-40B4-BE49-F238E27FC236}">
                <a16:creationId xmlns:a16="http://schemas.microsoft.com/office/drawing/2014/main" id="{AB31AE3F-499A-4472-815A-64791BABC2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0097" y="4671871"/>
            <a:ext cx="762106" cy="752580"/>
          </a:xfrm>
          <a:prstGeom prst="rect">
            <a:avLst/>
          </a:prstGeom>
        </p:spPr>
      </p:pic>
      <p:pic>
        <p:nvPicPr>
          <p:cNvPr id="29" name="Picture 28" descr="A close up of a logo&#10;&#10;Description generated with high confidence">
            <a:extLst>
              <a:ext uri="{FF2B5EF4-FFF2-40B4-BE49-F238E27FC236}">
                <a16:creationId xmlns:a16="http://schemas.microsoft.com/office/drawing/2014/main" id="{6E5DAC77-158B-4290-B5E4-4C7D4B1E96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033" y="4724223"/>
            <a:ext cx="5227676" cy="6478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F14AC0-0BDC-41A7-90B4-6C74A4916A9F}"/>
              </a:ext>
            </a:extLst>
          </p:cNvPr>
          <p:cNvSpPr txBox="1"/>
          <p:nvPr/>
        </p:nvSpPr>
        <p:spPr>
          <a:xfrm>
            <a:off x="8219768" y="5525729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 initialization</a:t>
            </a:r>
          </a:p>
        </p:txBody>
      </p:sp>
      <p:pic>
        <p:nvPicPr>
          <p:cNvPr id="32" name="Picture 31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3E67BED-ABD3-46B6-B484-BCF23E7713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2636" y="790501"/>
            <a:ext cx="3248478" cy="131463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4E6FE94-764B-4D6D-B2D8-38A48FE78521}"/>
              </a:ext>
            </a:extLst>
          </p:cNvPr>
          <p:cNvSpPr txBox="1"/>
          <p:nvPr/>
        </p:nvSpPr>
        <p:spPr>
          <a:xfrm>
            <a:off x="9743768" y="2105134"/>
            <a:ext cx="196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Xavier initialization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A8E11CB-81B1-4EDE-9332-5CD20A75F5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2149" y="2538993"/>
            <a:ext cx="3324689" cy="14670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A65D0F0-B30E-4788-90C4-F9761F481C7B}"/>
              </a:ext>
            </a:extLst>
          </p:cNvPr>
          <p:cNvSpPr txBox="1"/>
          <p:nvPr/>
        </p:nvSpPr>
        <p:spPr>
          <a:xfrm>
            <a:off x="8750710" y="4007080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Bengio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initialization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3BA7ED-E420-49BB-9B2E-A43E1CDF00ED}"/>
              </a:ext>
            </a:extLst>
          </p:cNvPr>
          <p:cNvSpPr txBox="1"/>
          <p:nvPr/>
        </p:nvSpPr>
        <p:spPr>
          <a:xfrm>
            <a:off x="5742039" y="1700981"/>
            <a:ext cx="247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More hyperparameters~</a:t>
            </a:r>
          </a:p>
        </p:txBody>
      </p:sp>
    </p:spTree>
    <p:extLst>
      <p:ext uri="{BB962C8B-B14F-4D97-AF65-F5344CB8AC3E}">
        <p14:creationId xmlns:p14="http://schemas.microsoft.com/office/powerpoint/2010/main" val="129555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36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Gradient checking- numerical approximations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C948F09-5B18-49B8-A441-481EFE8E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74" y="713064"/>
            <a:ext cx="10017125" cy="5616978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5B72EAF-117B-49B5-BF91-3174BA4D8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1762299"/>
            <a:ext cx="3602038" cy="3673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013B4F-FE19-4BF4-BC92-E0442E8C54A6}"/>
              </a:ext>
            </a:extLst>
          </p:cNvPr>
          <p:cNvSpPr txBox="1"/>
          <p:nvPr/>
        </p:nvSpPr>
        <p:spPr>
          <a:xfrm>
            <a:off x="3973719" y="1273532"/>
            <a:ext cx="22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“two-sided difference”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C5A2D1C5-E7C9-4E06-A639-EF672A07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074" y="1707216"/>
            <a:ext cx="4458494" cy="3728448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4CEAAFB1-11A1-4E98-AAAE-4E398EFA2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62299"/>
            <a:ext cx="5024810" cy="14000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E944BD-A968-4084-BECE-D5CC6CFC0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4611" y="3071659"/>
            <a:ext cx="4719638" cy="18295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351AF1-8F22-41ED-979C-792F2213FB48}"/>
              </a:ext>
            </a:extLst>
          </p:cNvPr>
          <p:cNvSpPr txBox="1"/>
          <p:nvPr/>
        </p:nvSpPr>
        <p:spPr>
          <a:xfrm>
            <a:off x="5693568" y="411480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theta = 1</a:t>
            </a:r>
          </a:p>
        </p:txBody>
      </p:sp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5A5EB652-082E-48F2-94CE-52F7AD0B0F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631" y="5288606"/>
            <a:ext cx="4729537" cy="13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6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Debugging backprop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7F352-C9F6-47C4-B0D2-703791E4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713064"/>
            <a:ext cx="10502900" cy="580602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45FEA39-8CB6-4098-96C7-F10A4571E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43" y="3288118"/>
            <a:ext cx="10256838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2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Debugging backprop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F8E570-E853-4BD3-949E-14962B04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629479"/>
            <a:ext cx="10771188" cy="598658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20BA311-1102-46F0-9F78-E80255D31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356" y="2624179"/>
            <a:ext cx="2774644" cy="10492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771DFB-8085-4B3E-9684-D459AC28D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062" y="2920939"/>
            <a:ext cx="2809875" cy="752475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370ABCB-7CA0-4CD5-9EB3-ECE6244A1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581" y="3900487"/>
            <a:ext cx="5145427" cy="14716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2FF953-6A69-4AE3-B91B-4716DD79FAEA}"/>
              </a:ext>
            </a:extLst>
          </p:cNvPr>
          <p:cNvSpPr txBox="1"/>
          <p:nvPr/>
        </p:nvSpPr>
        <p:spPr>
          <a:xfrm>
            <a:off x="1714500" y="3517900"/>
            <a:ext cx="525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the Euclidean distance between the vectors!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4C1C2D-D471-4820-AAFD-D0578BBA1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812" y="2594790"/>
            <a:ext cx="1924050" cy="476250"/>
          </a:xfrm>
          <a:prstGeom prst="rect">
            <a:avLst/>
          </a:prstGeom>
        </p:spPr>
      </p:pic>
      <p:pic>
        <p:nvPicPr>
          <p:cNvPr id="17" name="Picture 16" descr="A picture containing object&#10;&#10;Description automatically generated">
            <a:extLst>
              <a:ext uri="{FF2B5EF4-FFF2-40B4-BE49-F238E27FC236}">
                <a16:creationId xmlns:a16="http://schemas.microsoft.com/office/drawing/2014/main" id="{A6B8CD64-E80D-476E-897C-AB35B60E53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8406" y="4050505"/>
            <a:ext cx="3315494" cy="1456449"/>
          </a:xfrm>
          <a:prstGeom prst="rect">
            <a:avLst/>
          </a:prstGeom>
        </p:spPr>
      </p:pic>
      <p:pic>
        <p:nvPicPr>
          <p:cNvPr id="19" name="Picture 18" descr="A picture containing device&#10;&#10;Description automatically generated">
            <a:extLst>
              <a:ext uri="{FF2B5EF4-FFF2-40B4-BE49-F238E27FC236}">
                <a16:creationId xmlns:a16="http://schemas.microsoft.com/office/drawing/2014/main" id="{00F430CC-7CE2-41B8-8458-C6134B4995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5040" y="5044490"/>
            <a:ext cx="2470298" cy="12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7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Implementing gradient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47F3176-DB3E-4A1A-9A84-E03CDA41C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718809"/>
            <a:ext cx="10580688" cy="5823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1B5377-03BD-444D-958A-FED2EFE28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11" y="1894673"/>
            <a:ext cx="10440989" cy="2339053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627F507-61F6-4B0B-8F72-22378AFFF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161" y="3402826"/>
            <a:ext cx="2412888" cy="603222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F39C1CA9-B6A7-4413-930C-360C45F9E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111" y="3883739"/>
            <a:ext cx="10122346" cy="1049474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8B05955A-0530-418B-9138-3E70CBBFE5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1124" y="4933212"/>
            <a:ext cx="4092575" cy="8395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B9ABE9-35BA-4303-9248-83311D35974A}"/>
              </a:ext>
            </a:extLst>
          </p:cNvPr>
          <p:cNvSpPr txBox="1"/>
          <p:nvPr/>
        </p:nvSpPr>
        <p:spPr>
          <a:xfrm>
            <a:off x="5803900" y="4933212"/>
            <a:ext cx="5178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Dropout samples the cost function rather completely</a:t>
            </a:r>
          </a:p>
          <a:p>
            <a:r>
              <a:rPr lang="en-US" dirty="0"/>
              <a:t>computing it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E62F09-BA83-4418-B4F5-FD7E1333D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1124" y="5792457"/>
            <a:ext cx="8587205" cy="83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9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Random </a:t>
            </a:r>
            <a:r>
              <a:rPr lang="en-US" dirty="0" err="1"/>
              <a:t>intialization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2514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Data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7B0B010-EC52-4545-9DA6-69ED5047F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79" y="713064"/>
            <a:ext cx="10469563" cy="5837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EF84E5-85E3-4801-9F47-90E35AA52B08}"/>
              </a:ext>
            </a:extLst>
          </p:cNvPr>
          <p:cNvSpPr txBox="1"/>
          <p:nvPr/>
        </p:nvSpPr>
        <p:spPr>
          <a:xfrm>
            <a:off x="1397000" y="3600866"/>
            <a:ext cx="978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EDA63FE-80C2-4C53-B977-469FB0EA5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62" y="4432300"/>
            <a:ext cx="2306638" cy="343314"/>
          </a:xfrm>
          <a:prstGeom prst="rect">
            <a:avLst/>
          </a:prstGeom>
        </p:spPr>
      </p:pic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1392318-CC72-49F7-9881-D51B8EAE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522" y="1509799"/>
            <a:ext cx="9874956" cy="38384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5EA800-F4C6-4FAA-A97B-313149FC7423}"/>
              </a:ext>
            </a:extLst>
          </p:cNvPr>
          <p:cNvSpPr txBox="1"/>
          <p:nvPr/>
        </p:nvSpPr>
        <p:spPr>
          <a:xfrm>
            <a:off x="7226300" y="4603957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10,000     10,000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EC5C3C-6C60-4833-B652-7370FF96B7E3}"/>
              </a:ext>
            </a:extLst>
          </p:cNvPr>
          <p:cNvSpPr txBox="1"/>
          <p:nvPr/>
        </p:nvSpPr>
        <p:spPr>
          <a:xfrm>
            <a:off x="5740400" y="5181600"/>
            <a:ext cx="1430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98/1/1%</a:t>
            </a:r>
          </a:p>
          <a:p>
            <a:endParaRPr lang="en-US" dirty="0"/>
          </a:p>
          <a:p>
            <a:r>
              <a:rPr lang="en-US" dirty="0"/>
              <a:t>99.5/.25.25 %</a:t>
            </a:r>
          </a:p>
          <a:p>
            <a:r>
              <a:rPr lang="en-US" dirty="0"/>
              <a:t>99.5/.4/.1 %</a:t>
            </a:r>
          </a:p>
        </p:txBody>
      </p:sp>
    </p:spTree>
    <p:extLst>
      <p:ext uri="{BB962C8B-B14F-4D97-AF65-F5344CB8AC3E}">
        <p14:creationId xmlns:p14="http://schemas.microsoft.com/office/powerpoint/2010/main" val="32889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Data mismatch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A2EA8-90E0-47E2-844B-08EF5C27C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713064"/>
            <a:ext cx="10289560" cy="5721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C3CD85-62CC-47A8-9672-799EDC8E6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0" y="1698727"/>
            <a:ext cx="4167828" cy="1895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7A41FD-56AB-4B82-8FC0-696270499C80}"/>
              </a:ext>
            </a:extLst>
          </p:cNvPr>
          <p:cNvSpPr txBox="1"/>
          <p:nvPr/>
        </p:nvSpPr>
        <p:spPr>
          <a:xfrm>
            <a:off x="2006600" y="3254786"/>
            <a:ext cx="5909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 dev and test sets come from the same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AE3E4-BDF4-4479-893F-BBF69BC60E2F}"/>
              </a:ext>
            </a:extLst>
          </p:cNvPr>
          <p:cNvSpPr txBox="1"/>
          <p:nvPr/>
        </p:nvSpPr>
        <p:spPr>
          <a:xfrm>
            <a:off x="2451100" y="5854700"/>
            <a:ext cx="694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having a test set is also acceptable. (only using a training and dev set)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E00E5-C900-4CE7-BB33-72922133E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181" y="3974050"/>
            <a:ext cx="3703638" cy="1670268"/>
          </a:xfrm>
          <a:prstGeom prst="rect">
            <a:avLst/>
          </a:prstGeom>
        </p:spPr>
      </p:pic>
      <p:pic>
        <p:nvPicPr>
          <p:cNvPr id="13" name="Picture 12" descr="A picture containing device&#10;&#10;Description automatically generated">
            <a:extLst>
              <a:ext uri="{FF2B5EF4-FFF2-40B4-BE49-F238E27FC236}">
                <a16:creationId xmlns:a16="http://schemas.microsoft.com/office/drawing/2014/main" id="{358C8580-FA7C-4D13-AF49-4E92F0CB5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2563" y="4003965"/>
            <a:ext cx="2149303" cy="114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7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Machine learning balancing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C923DC0-AB44-43F2-9B41-73390BF25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37" y="838200"/>
            <a:ext cx="9961563" cy="557590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163E90-91FB-45DD-B311-9298F366E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436" y="1711928"/>
            <a:ext cx="3179763" cy="34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Bias and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B06F6-98FE-4792-855F-2B467394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713064"/>
            <a:ext cx="9829800" cy="5539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C1473E-86B1-4F1F-A6F0-2D75997EF840}"/>
              </a:ext>
            </a:extLst>
          </p:cNvPr>
          <p:cNvSpPr txBox="1"/>
          <p:nvPr/>
        </p:nvSpPr>
        <p:spPr>
          <a:xfrm>
            <a:off x="4076700" y="424180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variance</a:t>
            </a:r>
          </a:p>
        </p:txBody>
      </p:sp>
      <p:pic>
        <p:nvPicPr>
          <p:cNvPr id="8" name="Picture 7" descr="A picture containing device, object&#10;&#10;Description automatically generated">
            <a:extLst>
              <a:ext uri="{FF2B5EF4-FFF2-40B4-BE49-F238E27FC236}">
                <a16:creationId xmlns:a16="http://schemas.microsoft.com/office/drawing/2014/main" id="{5E1BA6A3-CDF1-4E70-B235-C09C5468C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822" y="2892425"/>
            <a:ext cx="986518" cy="1349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7F4E73-2C7E-4F05-A21D-FC179DF991D9}"/>
              </a:ext>
            </a:extLst>
          </p:cNvPr>
          <p:cNvSpPr txBox="1"/>
          <p:nvPr/>
        </p:nvSpPr>
        <p:spPr>
          <a:xfrm>
            <a:off x="1765300" y="5257800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Assuming human error = 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FD0A3F-777E-4B6D-8126-CF9FDCB66244}"/>
              </a:ext>
            </a:extLst>
          </p:cNvPr>
          <p:cNvSpPr txBox="1"/>
          <p:nvPr/>
        </p:nvSpPr>
        <p:spPr>
          <a:xfrm>
            <a:off x="5790452" y="424180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bias</a:t>
            </a:r>
          </a:p>
        </p:txBody>
      </p:sp>
      <p:pic>
        <p:nvPicPr>
          <p:cNvPr id="12" name="Picture 11" descr="A picture containing object&#10;&#10;Description automatically generated">
            <a:extLst>
              <a:ext uri="{FF2B5EF4-FFF2-40B4-BE49-F238E27FC236}">
                <a16:creationId xmlns:a16="http://schemas.microsoft.com/office/drawing/2014/main" id="{D9446D62-70B4-4A83-BD2A-F54F804B2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829" y="2808303"/>
            <a:ext cx="1067766" cy="1349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A0D157-DB57-4115-AD20-B623270C483F}"/>
              </a:ext>
            </a:extLst>
          </p:cNvPr>
          <p:cNvSpPr txBox="1"/>
          <p:nvPr/>
        </p:nvSpPr>
        <p:spPr>
          <a:xfrm>
            <a:off x="7092958" y="4157678"/>
            <a:ext cx="1845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high bias</a:t>
            </a:r>
          </a:p>
          <a:p>
            <a:r>
              <a:rPr lang="en-US" dirty="0"/>
              <a:t>And high variance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22D22A-D6BE-4120-AE14-AE9F4F658649}"/>
              </a:ext>
            </a:extLst>
          </p:cNvPr>
          <p:cNvSpPr txBox="1"/>
          <p:nvPr/>
        </p:nvSpPr>
        <p:spPr>
          <a:xfrm>
            <a:off x="9194800" y="2892425"/>
            <a:ext cx="14199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1%</a:t>
            </a:r>
          </a:p>
          <a:p>
            <a:r>
              <a:rPr lang="en-US" dirty="0"/>
              <a:t>Low bias</a:t>
            </a:r>
          </a:p>
          <a:p>
            <a:r>
              <a:rPr lang="en-US" dirty="0"/>
              <a:t>Low variance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210313-6B5D-4AC6-934E-8580912F0E70}"/>
              </a:ext>
            </a:extLst>
          </p:cNvPr>
          <p:cNvSpPr txBox="1"/>
          <p:nvPr/>
        </p:nvSpPr>
        <p:spPr>
          <a:xfrm>
            <a:off x="5769822" y="5168900"/>
            <a:ext cx="335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error / Bayes error: ~ 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2E38F9-8829-4561-96D3-1F70D5DFFB10}"/>
              </a:ext>
            </a:extLst>
          </p:cNvPr>
          <p:cNvSpPr txBox="1"/>
          <p:nvPr/>
        </p:nvSpPr>
        <p:spPr>
          <a:xfrm>
            <a:off x="6096000" y="5627132"/>
            <a:ext cx="2759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Bayes error ~ 15%?</a:t>
            </a:r>
          </a:p>
          <a:p>
            <a:r>
              <a:rPr lang="en-US" dirty="0"/>
              <a:t>Blurry images</a:t>
            </a:r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20CA9B00-C083-4032-A72B-D837F19C1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941" y="667558"/>
            <a:ext cx="10143278" cy="55853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86D0AF-2A9A-4E6F-BFF8-54F559AC9E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2227" y="1634626"/>
            <a:ext cx="5388225" cy="3864972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D4BA44-A675-4B2E-89A1-6B2445F844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0707" y="1918039"/>
            <a:ext cx="6965993" cy="38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2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How to fix bias and variance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6411D85-4724-446B-B355-EF28BF4D6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57" y="713064"/>
            <a:ext cx="9853342" cy="5527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42EA4B-6243-4648-A307-1FF3A7A3245C}"/>
              </a:ext>
            </a:extLst>
          </p:cNvPr>
          <p:cNvSpPr txBox="1"/>
          <p:nvPr/>
        </p:nvSpPr>
        <p:spPr>
          <a:xfrm>
            <a:off x="5956663" y="2272937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longer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85FE41-8517-49A6-813B-71CC63FA5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682" y="3076121"/>
            <a:ext cx="6801123" cy="18598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9A145C-C4B5-4123-910D-FC7BAC00C089}"/>
              </a:ext>
            </a:extLst>
          </p:cNvPr>
          <p:cNvSpPr txBox="1"/>
          <p:nvPr/>
        </p:nvSpPr>
        <p:spPr>
          <a:xfrm>
            <a:off x="1460500" y="4855442"/>
            <a:ext cx="4928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data will not help with a high bias problem,</a:t>
            </a:r>
          </a:p>
          <a:p>
            <a:r>
              <a:rPr lang="en-US" dirty="0"/>
              <a:t>while a more complex network will only worsen a</a:t>
            </a:r>
          </a:p>
          <a:p>
            <a:r>
              <a:rPr lang="en-US" dirty="0"/>
              <a:t>high variance problem</a:t>
            </a:r>
          </a:p>
        </p:txBody>
      </p:sp>
      <p:pic>
        <p:nvPicPr>
          <p:cNvPr id="13" name="Picture 12" descr="A picture containing object&#10;&#10;Description automatically generated">
            <a:extLst>
              <a:ext uri="{FF2B5EF4-FFF2-40B4-BE49-F238E27FC236}">
                <a16:creationId xmlns:a16="http://schemas.microsoft.com/office/drawing/2014/main" id="{FE1D911A-5869-4266-90CC-58EB8A16E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896" y="4886630"/>
            <a:ext cx="3726100" cy="131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3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6FBF48-688C-4ACE-BD79-D63EB0718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22" y="791097"/>
            <a:ext cx="10002838" cy="5540201"/>
          </a:xfrm>
          <a:prstGeom prst="rect">
            <a:avLst/>
          </a:prstGeom>
        </p:spPr>
      </p:pic>
      <p:pic>
        <p:nvPicPr>
          <p:cNvPr id="7" name="Picture 6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36A8F57C-0B15-487E-A389-8422819ED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180" y="2338177"/>
            <a:ext cx="7039127" cy="19250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78563D-8E59-44D3-A4BB-2410F90B6B83}"/>
              </a:ext>
            </a:extLst>
          </p:cNvPr>
          <p:cNvSpPr txBox="1"/>
          <p:nvPr/>
        </p:nvSpPr>
        <p:spPr>
          <a:xfrm>
            <a:off x="1546180" y="3300694"/>
            <a:ext cx="2348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 regularization</a:t>
            </a:r>
          </a:p>
          <a:p>
            <a:r>
              <a:rPr lang="en-US" dirty="0"/>
              <a:t>Using the L2 norm</a:t>
            </a:r>
          </a:p>
          <a:p>
            <a:r>
              <a:rPr lang="en-US" dirty="0"/>
              <a:t>Or the Euclidean norm</a:t>
            </a:r>
          </a:p>
        </p:txBody>
      </p:sp>
      <p:pic>
        <p:nvPicPr>
          <p:cNvPr id="10" name="Picture 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4A4D3E6-73A5-4333-8311-B14FEF953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704" y="1972991"/>
            <a:ext cx="1865206" cy="18414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507336-85E2-471B-93BF-7076358649D2}"/>
              </a:ext>
            </a:extLst>
          </p:cNvPr>
          <p:cNvSpPr txBox="1"/>
          <p:nvPr/>
        </p:nvSpPr>
        <p:spPr>
          <a:xfrm>
            <a:off x="1803400" y="4699000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regularization: </a:t>
            </a:r>
          </a:p>
        </p:txBody>
      </p:sp>
      <p:pic>
        <p:nvPicPr>
          <p:cNvPr id="13" name="Picture 12" descr="A picture containing object, device, gauge&#10;&#10;Description automatically generated">
            <a:extLst>
              <a:ext uri="{FF2B5EF4-FFF2-40B4-BE49-F238E27FC236}">
                <a16:creationId xmlns:a16="http://schemas.microsoft.com/office/drawing/2014/main" id="{0C3A5F9D-F710-41EB-A1AF-7C4881762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900" y="4422638"/>
            <a:ext cx="4494505" cy="10246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26FE4B-A3C5-4334-85CE-00FF528CE72C}"/>
              </a:ext>
            </a:extLst>
          </p:cNvPr>
          <p:cNvSpPr txBox="1"/>
          <p:nvPr/>
        </p:nvSpPr>
        <p:spPr>
          <a:xfrm>
            <a:off x="8166100" y="4546600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</a:t>
            </a:r>
            <a:r>
              <a:rPr lang="en-US" dirty="0">
                <a:sym typeface="Wingdings" panose="05000000000000000000" pitchFamily="2" charset="2"/>
              </a:rPr>
              <a:t> w will be sparse </a:t>
            </a:r>
          </a:p>
          <a:p>
            <a:r>
              <a:rPr lang="en-US" dirty="0">
                <a:sym typeface="Wingdings" panose="05000000000000000000" pitchFamily="2" charset="2"/>
              </a:rPr>
              <a:t>(lots of zeros) </a:t>
            </a:r>
          </a:p>
          <a:p>
            <a:r>
              <a:rPr lang="en-US" dirty="0">
                <a:sym typeface="Wingdings" panose="05000000000000000000" pitchFamily="2" charset="2"/>
              </a:rPr>
              <a:t>“model compression”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D2D2C38-6473-4DE5-8C9E-DE6E6CAEB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9729" y="1037932"/>
            <a:ext cx="3901739" cy="1032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1E0C33-162A-4D1F-A684-61FD4C1836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2284" y="686951"/>
            <a:ext cx="4836627" cy="161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3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>
            <a:normAutofit/>
          </a:bodyPr>
          <a:lstStyle/>
          <a:p>
            <a:r>
              <a:rPr lang="en-US" dirty="0"/>
              <a:t>NN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i="1" dirty="0"/>
          </a:p>
          <a:p>
            <a:pPr lvl="1"/>
            <a:endParaRPr lang="en-US" i="1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2F8952-244D-4703-9EF9-905E87FCE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49" y="713064"/>
            <a:ext cx="10364635" cy="5776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A2A6E-93A0-4BCD-AE5F-2E384DDB6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467" y="3644208"/>
            <a:ext cx="7287065" cy="1281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764959-F219-4EAB-9BDC-C8F677ED789A}"/>
              </a:ext>
            </a:extLst>
          </p:cNvPr>
          <p:cNvSpPr txBox="1"/>
          <p:nvPr/>
        </p:nvSpPr>
        <p:spPr>
          <a:xfrm>
            <a:off x="1304238" y="3646954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</a:t>
            </a:r>
          </a:p>
          <a:p>
            <a:r>
              <a:rPr lang="en-US" dirty="0"/>
              <a:t>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5C8810-4009-4077-9BDD-11A3C6D20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628" y="3772832"/>
            <a:ext cx="1562972" cy="6935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EA2BBC-6803-4A2F-897F-1EDD1AC8F6FC}"/>
              </a:ext>
            </a:extLst>
          </p:cNvPr>
          <p:cNvSpPr txBox="1"/>
          <p:nvPr/>
        </p:nvSpPr>
        <p:spPr>
          <a:xfrm>
            <a:off x="1812551" y="5053945"/>
            <a:ext cx="458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 regularization is also known as weight decay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6F4963-7CA9-43DA-9E0D-67C4C7F39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001" y="4727786"/>
            <a:ext cx="4970112" cy="6935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D5A03E-BE5B-4443-AEEB-746E7C3E0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2043" y="5533523"/>
            <a:ext cx="4325584" cy="6935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60C828-B6D7-4719-A569-C09F508ED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9639" y="5630586"/>
            <a:ext cx="1102161" cy="75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3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23225</TotalTime>
  <Words>392</Words>
  <Application>Microsoft Office PowerPoint</Application>
  <PresentationFormat>Widescreen</PresentationFormat>
  <Paragraphs>173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Gill Sans MT</vt:lpstr>
      <vt:lpstr>Gallery</vt:lpstr>
      <vt:lpstr>Feed forward Neural Networks</vt:lpstr>
      <vt:lpstr>Deep learning takes a long time</vt:lpstr>
      <vt:lpstr>Data partitioning</vt:lpstr>
      <vt:lpstr>Data mismatch</vt:lpstr>
      <vt:lpstr>Machine learning balancing act</vt:lpstr>
      <vt:lpstr>Bias and variance</vt:lpstr>
      <vt:lpstr>How to fix bias and variance problems</vt:lpstr>
      <vt:lpstr>Regularization</vt:lpstr>
      <vt:lpstr>NN regularization</vt:lpstr>
      <vt:lpstr>Why does regularization work?</vt:lpstr>
      <vt:lpstr>More regularization examples</vt:lpstr>
      <vt:lpstr>Dropout </vt:lpstr>
      <vt:lpstr>Dropout test time</vt:lpstr>
      <vt:lpstr>Dropout intuition</vt:lpstr>
      <vt:lpstr>Other ways to regularize</vt:lpstr>
      <vt:lpstr>Early stopping</vt:lpstr>
      <vt:lpstr>Normalization</vt:lpstr>
      <vt:lpstr>Why normalization?</vt:lpstr>
      <vt:lpstr>The trouble with deep neural networks</vt:lpstr>
      <vt:lpstr>Deep Learning weight initialization</vt:lpstr>
      <vt:lpstr>Gradient checking- numerical approximations</vt:lpstr>
      <vt:lpstr>Debugging backprop</vt:lpstr>
      <vt:lpstr>Debugging backprop</vt:lpstr>
      <vt:lpstr>Implementing gradient checking</vt:lpstr>
      <vt:lpstr>Random intialization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(rnns) – Sequence models</dc:title>
  <dc:creator>베이츠루크로버트</dc:creator>
  <cp:lastModifiedBy>Luke Bates</cp:lastModifiedBy>
  <cp:revision>259</cp:revision>
  <dcterms:created xsi:type="dcterms:W3CDTF">2018-07-26T06:28:37Z</dcterms:created>
  <dcterms:modified xsi:type="dcterms:W3CDTF">2019-08-20T01:24:54Z</dcterms:modified>
</cp:coreProperties>
</file>