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7" r:id="rId2"/>
    <p:sldId id="355" r:id="rId3"/>
    <p:sldId id="356" r:id="rId4"/>
    <p:sldId id="357" r:id="rId5"/>
    <p:sldId id="358" r:id="rId6"/>
    <p:sldId id="359" r:id="rId7"/>
    <p:sldId id="360" r:id="rId8"/>
    <p:sldId id="366" r:id="rId9"/>
    <p:sldId id="367" r:id="rId10"/>
    <p:sldId id="361" r:id="rId11"/>
    <p:sldId id="362" r:id="rId12"/>
    <p:sldId id="368" r:id="rId13"/>
    <p:sldId id="370" r:id="rId14"/>
    <p:sldId id="371" r:id="rId15"/>
    <p:sldId id="369" r:id="rId16"/>
    <p:sldId id="372" r:id="rId17"/>
    <p:sldId id="373" r:id="rId18"/>
    <p:sldId id="375" r:id="rId19"/>
    <p:sldId id="374" r:id="rId20"/>
    <p:sldId id="376" r:id="rId21"/>
    <p:sldId id="377" r:id="rId22"/>
    <p:sldId id="378" r:id="rId23"/>
    <p:sldId id="380" r:id="rId24"/>
    <p:sldId id="381" r:id="rId25"/>
    <p:sldId id="379" r:id="rId26"/>
    <p:sldId id="382" r:id="rId27"/>
    <p:sldId id="3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e Bates" initials="LB" lastIdx="1" clrIdx="0">
    <p:extLst>
      <p:ext uri="{19B8F6BF-5375-455C-9EA6-DF929625EA0E}">
        <p15:presenceInfo xmlns:p15="http://schemas.microsoft.com/office/powerpoint/2012/main" userId="a432643c9c131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615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AC23B-202F-4A14-B1DC-523B1FDFACB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39164-1451-41C3-AF66-7F361D37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49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7" Type="http://schemas.openxmlformats.org/officeDocument/2006/relationships/image" Target="../media/image56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image" Target="../media/image58.jpg"/><Relationship Id="rId7" Type="http://schemas.openxmlformats.org/officeDocument/2006/relationships/image" Target="../media/image62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7" Type="http://schemas.openxmlformats.org/officeDocument/2006/relationships/image" Target="../media/image70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13" Type="http://schemas.openxmlformats.org/officeDocument/2006/relationships/image" Target="../media/image87.jpg"/><Relationship Id="rId3" Type="http://schemas.openxmlformats.org/officeDocument/2006/relationships/image" Target="../media/image77.jpg"/><Relationship Id="rId7" Type="http://schemas.openxmlformats.org/officeDocument/2006/relationships/image" Target="../media/image81.jpg"/><Relationship Id="rId12" Type="http://schemas.openxmlformats.org/officeDocument/2006/relationships/image" Target="../media/image86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11" Type="http://schemas.openxmlformats.org/officeDocument/2006/relationships/image" Target="../media/image85.jpg"/><Relationship Id="rId5" Type="http://schemas.openxmlformats.org/officeDocument/2006/relationships/image" Target="../media/image79.jpg"/><Relationship Id="rId10" Type="http://schemas.openxmlformats.org/officeDocument/2006/relationships/image" Target="../media/image84.jpg"/><Relationship Id="rId4" Type="http://schemas.openxmlformats.org/officeDocument/2006/relationships/image" Target="../media/image78.jpg"/><Relationship Id="rId9" Type="http://schemas.openxmlformats.org/officeDocument/2006/relationships/image" Target="../media/image8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jpg"/><Relationship Id="rId4" Type="http://schemas.openxmlformats.org/officeDocument/2006/relationships/image" Target="../media/image9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g"/><Relationship Id="rId3" Type="http://schemas.openxmlformats.org/officeDocument/2006/relationships/image" Target="../media/image95.jpg"/><Relationship Id="rId7" Type="http://schemas.openxmlformats.org/officeDocument/2006/relationships/image" Target="../media/image99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11" Type="http://schemas.openxmlformats.org/officeDocument/2006/relationships/image" Target="../media/image103.jpg"/><Relationship Id="rId5" Type="http://schemas.openxmlformats.org/officeDocument/2006/relationships/image" Target="../media/image97.jpg"/><Relationship Id="rId10" Type="http://schemas.openxmlformats.org/officeDocument/2006/relationships/image" Target="../media/image102.jpg"/><Relationship Id="rId4" Type="http://schemas.openxmlformats.org/officeDocument/2006/relationships/image" Target="../media/image96.jpg"/><Relationship Id="rId9" Type="http://schemas.openxmlformats.org/officeDocument/2006/relationships/image" Target="../media/image10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jpg"/><Relationship Id="rId4" Type="http://schemas.openxmlformats.org/officeDocument/2006/relationships/image" Target="../media/image1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3E4-23BE-44AE-9DE0-E6FB608F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Hyperparameter tuning, batch norm, </a:t>
            </a:r>
            <a:r>
              <a:rPr lang="en-US" sz="3600" dirty="0" err="1"/>
              <a:t>softmax</a:t>
            </a:r>
            <a:r>
              <a:rPr lang="en-US" sz="3600" dirty="0"/>
              <a:t>, deep learning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A3CAB-CF2A-4646-8D03-6BEE23247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Luke</a:t>
            </a:r>
          </a:p>
        </p:txBody>
      </p:sp>
    </p:spTree>
    <p:extLst>
      <p:ext uri="{BB962C8B-B14F-4D97-AF65-F5344CB8AC3E}">
        <p14:creationId xmlns:p14="http://schemas.microsoft.com/office/powerpoint/2010/main" val="279842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Batch norm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305930-8803-489E-9CB4-C488DFE3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583168"/>
            <a:ext cx="10463167" cy="5865715"/>
          </a:xfrm>
          <a:prstGeom prst="rect">
            <a:avLst/>
          </a:prstGeom>
        </p:spPr>
      </p:pic>
      <p:pic>
        <p:nvPicPr>
          <p:cNvPr id="9" name="Picture 8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ACD23E31-C357-4DE8-A609-48E5B119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62" y="2048030"/>
            <a:ext cx="4795838" cy="2761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A9983-21AD-43B0-A219-1BC97DF7A826}"/>
              </a:ext>
            </a:extLst>
          </p:cNvPr>
          <p:cNvSpPr txBox="1"/>
          <p:nvPr/>
        </p:nvSpPr>
        <p:spPr>
          <a:xfrm>
            <a:off x="5194300" y="2247900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input to our activation</a:t>
            </a:r>
          </a:p>
          <a:p>
            <a:r>
              <a:rPr lang="en-US" dirty="0"/>
              <a:t>function has mean = 0 and variance =1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CB660-52F9-4ED6-A736-F869D8F4A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62" y="4344220"/>
            <a:ext cx="6637338" cy="9856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65672C-FEA0-46B9-883D-77247E8D7057}"/>
              </a:ext>
            </a:extLst>
          </p:cNvPr>
          <p:cNvSpPr txBox="1"/>
          <p:nvPr/>
        </p:nvSpPr>
        <p:spPr>
          <a:xfrm>
            <a:off x="1541462" y="5228778"/>
            <a:ext cx="660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NN can set the mean and variance to be whatever it wants</a:t>
            </a:r>
          </a:p>
        </p:txBody>
      </p:sp>
      <p:pic>
        <p:nvPicPr>
          <p:cNvPr id="15" name="Picture 1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DBEE0C7-09D0-4C21-BD26-4F05D1E81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6" y="537635"/>
            <a:ext cx="10329646" cy="4691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49D9A8-D4DE-478F-B43F-32D21B31A04F}"/>
              </a:ext>
            </a:extLst>
          </p:cNvPr>
          <p:cNvSpPr txBox="1"/>
          <p:nvPr/>
        </p:nvSpPr>
        <p:spPr>
          <a:xfrm>
            <a:off x="1663700" y="5905500"/>
            <a:ext cx="31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now just use Z~ instead of Z</a:t>
            </a:r>
          </a:p>
        </p:txBody>
      </p:sp>
      <p:pic>
        <p:nvPicPr>
          <p:cNvPr id="18" name="Picture 17" descr="A close up of a whiteboard&#10;&#10;Description automatically generated">
            <a:extLst>
              <a:ext uri="{FF2B5EF4-FFF2-40B4-BE49-F238E27FC236}">
                <a16:creationId xmlns:a16="http://schemas.microsoft.com/office/drawing/2014/main" id="{DEA3FC8D-CD86-4C92-A489-730B76994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415" y="2876465"/>
            <a:ext cx="3016250" cy="30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Making batch norm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C97DB9-2822-4408-9472-29C1E1E3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73" y="713064"/>
            <a:ext cx="10239375" cy="5738915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77CAAE82-8834-481F-8F62-80D2B160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62" y="3868699"/>
            <a:ext cx="2395538" cy="1155636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928D776-996C-4F4E-BA05-C150B36D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50" y="3941690"/>
            <a:ext cx="4404496" cy="1155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CA7FC-918F-4EEA-8979-B3BB16014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661" y="1457259"/>
            <a:ext cx="8865903" cy="3640066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47CEACC-66AD-4D47-AD5A-293CCFAE7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82" y="822499"/>
            <a:ext cx="10539031" cy="4201836"/>
          </a:xfrm>
          <a:prstGeom prst="rect">
            <a:avLst/>
          </a:prstGeom>
        </p:spPr>
      </p:pic>
      <p:pic>
        <p:nvPicPr>
          <p:cNvPr id="17" name="Picture 16" descr="A picture containing object&#10;&#10;Description automatically generated">
            <a:extLst>
              <a:ext uri="{FF2B5EF4-FFF2-40B4-BE49-F238E27FC236}">
                <a16:creationId xmlns:a16="http://schemas.microsoft.com/office/drawing/2014/main" id="{B600C818-4C21-4F90-8165-5D9A872E2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661" y="4818457"/>
            <a:ext cx="6386515" cy="1628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16443E-4416-448E-B1A7-F982327BEAFB}"/>
              </a:ext>
            </a:extLst>
          </p:cNvPr>
          <p:cNvSpPr txBox="1"/>
          <p:nvPr/>
        </p:nvSpPr>
        <p:spPr>
          <a:xfrm>
            <a:off x="6574611" y="5960270"/>
            <a:ext cx="399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 unrelated to betas from optimizers!</a:t>
            </a:r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4076E08A-69F6-43C4-948B-AA843D8A4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2914" y="4937174"/>
            <a:ext cx="3489520" cy="88884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FB847B8B-9E9E-4FD3-8D37-C0B82B4E06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3556" y="1457259"/>
            <a:ext cx="2828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3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Mini-batch Batch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DE434-F261-44D6-AA49-40F5DC1B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21" y="629478"/>
            <a:ext cx="10409238" cy="580536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2A5A44B-4B1D-4218-920A-76D2A806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41" y="629478"/>
            <a:ext cx="10538109" cy="3536121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3923BA6C-B8B9-406C-8B5F-EDC8A0AF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21" y="4331605"/>
            <a:ext cx="9998247" cy="1180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849781-93DA-42CF-A293-26001F1C5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25" y="4240401"/>
            <a:ext cx="10273350" cy="1271398"/>
          </a:xfrm>
          <a:prstGeom prst="rect">
            <a:avLst/>
          </a:prstGeom>
        </p:spPr>
      </p:pic>
      <p:pic>
        <p:nvPicPr>
          <p:cNvPr id="15" name="Picture 1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F17C51F2-336F-45B2-83FB-610021845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730" y="5215646"/>
            <a:ext cx="3084248" cy="13852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2518B5-FA1B-4051-87F6-92857FDF3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636" y="4549774"/>
            <a:ext cx="5451397" cy="19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Gradient descent for batch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CDD8DD1-BDCE-495B-BE96-2CD53551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13064"/>
            <a:ext cx="10655300" cy="59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9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The magic of 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9B87C9-EBD9-49A7-95D0-2A9399B4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74" y="629479"/>
            <a:ext cx="10449773" cy="5906393"/>
          </a:xfrm>
          <a:prstGeom prst="rect">
            <a:avLst/>
          </a:prstGeom>
        </p:spPr>
      </p:pic>
      <p:pic>
        <p:nvPicPr>
          <p:cNvPr id="13" name="Picture 12" descr="A picture containing photo, different, showing, animal&#10;&#10;Description automatically generated">
            <a:extLst>
              <a:ext uri="{FF2B5EF4-FFF2-40B4-BE49-F238E27FC236}">
                <a16:creationId xmlns:a16="http://schemas.microsoft.com/office/drawing/2014/main" id="{BAACED1B-9864-421C-8182-61F5E430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67" y="2747826"/>
            <a:ext cx="2868405" cy="3788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15C65-B1BF-4D6B-9D46-C0DA4161D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5" y="1403274"/>
            <a:ext cx="2131242" cy="120022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2E65D33-5FD4-492E-8024-680D8EFC3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360" y="1424126"/>
            <a:ext cx="2131242" cy="1158521"/>
          </a:xfrm>
          <a:prstGeom prst="rect">
            <a:avLst/>
          </a:prstGeom>
        </p:spPr>
      </p:pic>
      <p:pic>
        <p:nvPicPr>
          <p:cNvPr id="19" name="Picture 1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0DD983C-96E0-4783-8ADA-E27EC67D3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25" y="1431065"/>
            <a:ext cx="4059406" cy="1193287"/>
          </a:xfrm>
          <a:prstGeom prst="rect">
            <a:avLst/>
          </a:prstGeom>
        </p:spPr>
      </p:pic>
      <p:pic>
        <p:nvPicPr>
          <p:cNvPr id="21" name="Picture 20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109524C-E218-4B2E-8F0F-D2DFFB9B7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2103" y="3467613"/>
            <a:ext cx="2668878" cy="26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6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Covariate shift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F89A7B3-0304-4864-A5DB-F11BB188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67" y="713064"/>
            <a:ext cx="10212388" cy="5753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0AC8A-3502-47C6-901D-3F9983C4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18" y="713064"/>
            <a:ext cx="10095237" cy="3681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AA77A-36E3-48D3-898D-F55646D05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67" y="713064"/>
            <a:ext cx="10212388" cy="3917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EDEDFF-6FF3-4CF7-A7EE-8AFF12674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45" y="713064"/>
            <a:ext cx="10095237" cy="3984962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0B9C3E74-AEC0-4E5E-8481-4BED93E86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631" y="780487"/>
            <a:ext cx="10161460" cy="3917539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E1FCC016-831F-40D6-A04E-25D422FF5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524" y="629479"/>
            <a:ext cx="10409673" cy="5182108"/>
          </a:xfrm>
          <a:prstGeom prst="rect">
            <a:avLst/>
          </a:prstGeom>
        </p:spPr>
      </p:pic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D3066D27-EA0C-4E26-A94F-6EE71CE3B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4937" y="4399003"/>
            <a:ext cx="2290763" cy="17459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FD7AF1-2125-4492-A0B5-602F2DAA9658}"/>
              </a:ext>
            </a:extLst>
          </p:cNvPr>
          <p:cNvSpPr txBox="1"/>
          <p:nvPr/>
        </p:nvSpPr>
        <p:spPr>
          <a:xfrm>
            <a:off x="1270000" y="5143500"/>
            <a:ext cx="3796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if the exact</a:t>
            </a:r>
          </a:p>
          <a:p>
            <a:r>
              <a:rPr lang="en-US" dirty="0"/>
              <a:t>Z values change,</a:t>
            </a:r>
          </a:p>
          <a:p>
            <a:r>
              <a:rPr lang="en-US" dirty="0"/>
              <a:t>The mean and the variance will remain</a:t>
            </a:r>
          </a:p>
          <a:p>
            <a:r>
              <a:rPr lang="en-US" dirty="0"/>
              <a:t>Relatively the same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3CB2F-BB5D-4C78-9D02-6258D20A2327}"/>
              </a:ext>
            </a:extLst>
          </p:cNvPr>
          <p:cNvSpPr txBox="1"/>
          <p:nvPr/>
        </p:nvSpPr>
        <p:spPr>
          <a:xfrm>
            <a:off x="8775700" y="4483100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“stabilizing” the earlier</a:t>
            </a:r>
          </a:p>
          <a:p>
            <a:r>
              <a:rPr lang="en-US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4966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Extra effect of batch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510FB1-59C9-4875-BF0D-FA60BB96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10" y="713064"/>
            <a:ext cx="10307502" cy="5795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CA067-AF9A-4F9B-B4E2-663B17D94699}"/>
              </a:ext>
            </a:extLst>
          </p:cNvPr>
          <p:cNvSpPr txBox="1"/>
          <p:nvPr/>
        </p:nvSpPr>
        <p:spPr>
          <a:xfrm>
            <a:off x="1282700" y="4813300"/>
            <a:ext cx="613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larger mini-batch size reduces this effect because it results in </a:t>
            </a:r>
          </a:p>
          <a:p>
            <a:r>
              <a:rPr lang="en-US" dirty="0"/>
              <a:t>a better approximation of the 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038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Testing with batch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75853-EA0D-48B2-BE17-5C2AB631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7" y="713064"/>
            <a:ext cx="10363063" cy="5800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0BAAC-23DA-4E88-B914-50AE114CA082}"/>
              </a:ext>
            </a:extLst>
          </p:cNvPr>
          <p:cNvSpPr txBox="1"/>
          <p:nvPr/>
        </p:nvSpPr>
        <p:spPr>
          <a:xfrm>
            <a:off x="6941899" y="830931"/>
            <a:ext cx="439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compute the mean and variance </a:t>
            </a:r>
          </a:p>
          <a:p>
            <a:r>
              <a:rPr lang="en-US" dirty="0"/>
              <a:t>with no mini-batches at test time?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225CA-7641-4106-A871-09E4DD69F424}"/>
              </a:ext>
            </a:extLst>
          </p:cNvPr>
          <p:cNvSpPr txBox="1"/>
          <p:nvPr/>
        </p:nvSpPr>
        <p:spPr>
          <a:xfrm>
            <a:off x="6256268" y="1595129"/>
            <a:ext cx="499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them using exponentially weighted moving</a:t>
            </a:r>
          </a:p>
          <a:p>
            <a:r>
              <a:rPr lang="en-US" dirty="0"/>
              <a:t>averages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022A667-051C-4B37-9A2D-18A2348D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68" y="2682492"/>
            <a:ext cx="3844595" cy="2394239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7CC80B8-83EF-408B-B9A3-60713E00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356" y="5038631"/>
            <a:ext cx="3352007" cy="646302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45C78E-91C3-407E-B2A6-B703D8E30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645" y="2326017"/>
            <a:ext cx="5191131" cy="3289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354D5A-C5DC-499D-9A89-4318E5C36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167" y="5631467"/>
            <a:ext cx="2253398" cy="7978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F5B4E4-FD1A-4FFB-90EC-CBC67ABAE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3477" y="5572912"/>
            <a:ext cx="2355015" cy="7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14512E-B59C-4FB9-8F9B-649E1714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713064"/>
            <a:ext cx="10394950" cy="58162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C8B40A4-65E0-476F-8B17-C4C5DACD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3497365"/>
            <a:ext cx="6462045" cy="869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2D812-8806-4F66-A03D-EEB7B319B589}"/>
              </a:ext>
            </a:extLst>
          </p:cNvPr>
          <p:cNvSpPr txBox="1"/>
          <p:nvPr/>
        </p:nvSpPr>
        <p:spPr>
          <a:xfrm>
            <a:off x="8293100" y="3497365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(0, …, C-1)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4183D933-4746-43A4-9468-C5E073907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037" y="4474899"/>
            <a:ext cx="8123755" cy="1818430"/>
          </a:xfrm>
          <a:prstGeom prst="rect">
            <a:avLst/>
          </a:prstGeom>
        </p:spPr>
      </p:pic>
      <p:pic>
        <p:nvPicPr>
          <p:cNvPr id="14" name="Picture 1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D970D782-91B0-444E-BFDF-FF39EE90A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681" y="3565730"/>
            <a:ext cx="8634111" cy="2831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B421A9-64C1-4C53-B905-8D0EA206F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650" y="3356365"/>
            <a:ext cx="2126575" cy="8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57A7A40-596B-499A-B17D-4FAFFD5F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7" y="713064"/>
            <a:ext cx="10810890" cy="6089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95472-3494-4161-8BDF-2D6EFF15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87" y="3549650"/>
            <a:ext cx="5467033" cy="163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35C4F-8172-46B2-A1D9-B09D1B097A57}"/>
              </a:ext>
            </a:extLst>
          </p:cNvPr>
          <p:cNvSpPr txBox="1"/>
          <p:nvPr/>
        </p:nvSpPr>
        <p:spPr>
          <a:xfrm>
            <a:off x="4279900" y="418095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element-wise!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ACFC18-85D6-4A1B-AE24-6714E0189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17" y="4606799"/>
            <a:ext cx="3266386" cy="923409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4A77291F-698A-43C9-833A-02C64125A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5329857"/>
            <a:ext cx="2333266" cy="1139183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2EDFE67-F91A-4F3C-BA79-08809231B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9661" y="5108853"/>
            <a:ext cx="3345909" cy="1581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FBA482-8471-4DFF-BE3E-2F802156F5A1}"/>
              </a:ext>
            </a:extLst>
          </p:cNvPr>
          <p:cNvSpPr txBox="1"/>
          <p:nvPr/>
        </p:nvSpPr>
        <p:spPr>
          <a:xfrm>
            <a:off x="1539230" y="6043897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(4, 1)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3135A6F-072E-4E12-905C-8967F1D26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608" y="3453668"/>
            <a:ext cx="3291205" cy="31988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5F684A-2CE3-4523-BC5F-90070BB9C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6517" y="4435660"/>
            <a:ext cx="3152421" cy="1115805"/>
          </a:xfrm>
          <a:prstGeom prst="rect">
            <a:avLst/>
          </a:prstGeom>
        </p:spPr>
      </p:pic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28FB60D4-234A-412D-BC34-0B4431A87A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2876" y="4540652"/>
            <a:ext cx="1600200" cy="838200"/>
          </a:xfrm>
          <a:prstGeom prst="rect">
            <a:avLst/>
          </a:prstGeom>
        </p:spPr>
      </p:pic>
      <p:pic>
        <p:nvPicPr>
          <p:cNvPr id="27" name="Picture 26" descr="A picture containing device&#10;&#10;Description automatically generated">
            <a:extLst>
              <a:ext uri="{FF2B5EF4-FFF2-40B4-BE49-F238E27FC236}">
                <a16:creationId xmlns:a16="http://schemas.microsoft.com/office/drawing/2014/main" id="{B0FF0194-125A-4919-A030-68E968FA9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5002" y="5551465"/>
            <a:ext cx="2300129" cy="99295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79C7898E-A486-496F-A512-B79D4E344F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0293" y="784654"/>
            <a:ext cx="4562064" cy="3565613"/>
          </a:xfrm>
          <a:prstGeom prst="rect">
            <a:avLst/>
          </a:prstGeom>
        </p:spPr>
      </p:pic>
      <p:pic>
        <p:nvPicPr>
          <p:cNvPr id="33" name="Picture 3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69786170-1199-4C4D-B57B-B8D1B464AB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687" y="767811"/>
            <a:ext cx="10733832" cy="59413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CD3423F-8F63-426E-9D6D-69AE5F013D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7422" y="5822724"/>
            <a:ext cx="3397672" cy="9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Omg so many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A855E1-2579-47D7-9151-C86AA722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0" y="629479"/>
            <a:ext cx="10583656" cy="5925477"/>
          </a:xfrm>
          <a:prstGeom prst="rect">
            <a:avLst/>
          </a:prstGeom>
        </p:spPr>
      </p:pic>
      <p:pic>
        <p:nvPicPr>
          <p:cNvPr id="8" name="Picture 7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E1A1764F-88E8-45D5-9ADA-A93F110C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62" y="1572431"/>
            <a:ext cx="4643438" cy="4656090"/>
          </a:xfrm>
          <a:prstGeom prst="rect">
            <a:avLst/>
          </a:prstGeom>
        </p:spPr>
      </p:pic>
      <p:pic>
        <p:nvPicPr>
          <p:cNvPr id="12" name="Picture 11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AD97898E-DD84-4A8B-B4AA-692DBC46D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32" y="1630595"/>
            <a:ext cx="3954629" cy="48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softmax</a:t>
            </a:r>
            <a:r>
              <a:rPr lang="en-US" dirty="0"/>
              <a:t> capable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03CBB-6982-4066-A778-A02C077C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9" y="610028"/>
            <a:ext cx="10624351" cy="5963346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A3E1EAF-779B-4DD5-BE9B-370E2211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4" y="1372365"/>
            <a:ext cx="10074275" cy="49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How to train a </a:t>
            </a:r>
            <a:r>
              <a:rPr lang="en-US" dirty="0" err="1"/>
              <a:t>nn</a:t>
            </a:r>
            <a:r>
              <a:rPr lang="en-US" dirty="0"/>
              <a:t> with a </a:t>
            </a:r>
            <a:r>
              <a:rPr lang="en-US" dirty="0" err="1"/>
              <a:t>softmax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BA6BE04-B02A-4D3C-936D-4F7C6883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629479"/>
            <a:ext cx="10801365" cy="603846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DBF450B-3CD4-4A81-B460-2B6F98C2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91" y="1527249"/>
            <a:ext cx="10286005" cy="3617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38603C-32B2-49AA-B42A-DD1804A50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87" y="4876704"/>
            <a:ext cx="8818981" cy="1281765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A46B981-8306-4549-92D7-518D7EC8D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665" y="4946757"/>
            <a:ext cx="9879256" cy="12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loss/cost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FF5C7-AF4E-4675-93C9-3D1CCD0E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629479"/>
            <a:ext cx="10556875" cy="5951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2CFBC4-A0BB-4CA7-8B2B-8BF8DFE6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62" y="1412014"/>
            <a:ext cx="1979950" cy="73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8E5515-CFC2-4315-9785-373C675F2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54" y="2460799"/>
            <a:ext cx="4375046" cy="1243668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0E6997-1F15-4EA4-AE35-603D40CD6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24" y="713064"/>
            <a:ext cx="9407157" cy="3223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7F9A5C-6FD5-4215-B140-4373FE4AD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173" y="3826550"/>
            <a:ext cx="2711072" cy="80225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06471F-036F-43B3-BF05-CB9665F31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260" y="3831873"/>
            <a:ext cx="2303199" cy="1049235"/>
          </a:xfrm>
          <a:prstGeom prst="rect">
            <a:avLst/>
          </a:prstGeom>
        </p:spPr>
      </p:pic>
      <p:pic>
        <p:nvPicPr>
          <p:cNvPr id="19" name="Picture 18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ED8F5A45-E834-4A33-BA07-2D51AB73D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24" y="709131"/>
            <a:ext cx="9762651" cy="41680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A8627E-9BC9-4BAF-8B73-0F9BE89F7AFC}"/>
              </a:ext>
            </a:extLst>
          </p:cNvPr>
          <p:cNvSpPr txBox="1"/>
          <p:nvPr/>
        </p:nvSpPr>
        <p:spPr>
          <a:xfrm>
            <a:off x="6905782" y="765229"/>
            <a:ext cx="452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maximum likelihood estimation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E02B1EBC-CE54-436F-9F5F-989084DF88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2900" y="2793153"/>
            <a:ext cx="5303257" cy="1033397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4396133E-FDDA-4F25-A7D4-40C6678E6C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924" y="4499308"/>
            <a:ext cx="10069513" cy="2276293"/>
          </a:xfrm>
          <a:prstGeom prst="rect">
            <a:avLst/>
          </a:prstGeom>
        </p:spPr>
      </p:pic>
      <p:pic>
        <p:nvPicPr>
          <p:cNvPr id="26" name="Picture 2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83998A06-F313-4F65-B245-F490C6BB97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817" y="718565"/>
            <a:ext cx="10907283" cy="60345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4FF44A-ED29-4497-B42B-C80F4AFFABBD}"/>
              </a:ext>
            </a:extLst>
          </p:cNvPr>
          <p:cNvSpPr txBox="1"/>
          <p:nvPr/>
        </p:nvSpPr>
        <p:spPr>
          <a:xfrm>
            <a:off x="3431296" y="5237008"/>
            <a:ext cx="266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hot encoded vectors!</a:t>
            </a:r>
          </a:p>
        </p:txBody>
      </p:sp>
    </p:spTree>
    <p:extLst>
      <p:ext uri="{BB962C8B-B14F-4D97-AF65-F5344CB8AC3E}">
        <p14:creationId xmlns:p14="http://schemas.microsoft.com/office/powerpoint/2010/main" val="18622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Multi-class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AF27E95-3E43-4A33-9788-E581BDC2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86" y="713064"/>
            <a:ext cx="10521950" cy="579158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F54C837-316E-45EC-87E3-7D0DC8AC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62" y="4006048"/>
            <a:ext cx="5483960" cy="2324100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2B7400-A756-458B-84DB-209F9D11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86" y="718438"/>
            <a:ext cx="10728606" cy="32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Finally no more “from scratch”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66809-4ECB-41F9-B2E7-7171F04F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2" y="629479"/>
            <a:ext cx="10522726" cy="5880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24858-6AD1-4ADD-84EA-5E63A7CC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02" y="1364017"/>
            <a:ext cx="5986374" cy="26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as an automation differentiator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91B834-9919-4215-911A-77B9D43A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885825"/>
            <a:ext cx="10079038" cy="56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6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DBA87-558A-4004-8ABA-5211B66E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54" y="788080"/>
            <a:ext cx="10336213" cy="579945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F750F0-707E-4C42-8A6E-290D7346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93" y="4513365"/>
            <a:ext cx="9300813" cy="1169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85262-5BB5-43BF-BC10-CB235CF8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640" y="967393"/>
            <a:ext cx="6455106" cy="1169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BD6A41-0C22-4A89-9989-5EE705C96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033" y="894325"/>
            <a:ext cx="6425073" cy="13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Coarse to fine sampling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A5A7C39-428F-4E1D-BCF3-F9751BA2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05" y="713064"/>
            <a:ext cx="10444711" cy="5866672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CBD4B43-3F50-49B0-9B09-97BF8F38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406764"/>
            <a:ext cx="7145338" cy="49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Hyperparameter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0D628-89EC-4B3A-A5CF-0510DDCE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64" y="713064"/>
            <a:ext cx="10051492" cy="5627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9293E-B78E-455A-8778-A5C7067C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92" y="1762299"/>
            <a:ext cx="4127544" cy="36143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86F6B3-52E9-4D34-A49D-CC41209A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456" y="1511503"/>
            <a:ext cx="4127544" cy="411598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6776D87-6A25-4E4A-AC0B-761F513AC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838" y="1589743"/>
            <a:ext cx="4408398" cy="39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Coarse to fine sampling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A5A7C39-428F-4E1D-BCF3-F9751BA2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05" y="713064"/>
            <a:ext cx="10444711" cy="5866672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CBD4B43-3F50-49B0-9B09-97BF8F38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406764"/>
            <a:ext cx="7145338" cy="49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Scaling your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EE26D-1461-4FA7-B952-F51883D1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33" y="713064"/>
            <a:ext cx="9962198" cy="5609781"/>
          </a:xfrm>
          <a:prstGeom prst="rect">
            <a:avLst/>
          </a:prstGeom>
        </p:spPr>
      </p:pic>
      <p:pic>
        <p:nvPicPr>
          <p:cNvPr id="9" name="Picture 8" descr="A picture containing animal&#10;&#10;Description automatically generated">
            <a:extLst>
              <a:ext uri="{FF2B5EF4-FFF2-40B4-BE49-F238E27FC236}">
                <a16:creationId xmlns:a16="http://schemas.microsoft.com/office/drawing/2014/main" id="{96CA5B48-EC43-4113-B134-87EFA978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82" y="3880349"/>
            <a:ext cx="6328936" cy="20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Hyperparameter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6EC683-D01D-4E6B-9ED4-F4D79637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9" y="629479"/>
            <a:ext cx="10710863" cy="5989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D0B6F-7E9B-4DEE-B942-9B218C873F80}"/>
              </a:ext>
            </a:extLst>
          </p:cNvPr>
          <p:cNvSpPr txBox="1"/>
          <p:nvPr/>
        </p:nvSpPr>
        <p:spPr>
          <a:xfrm>
            <a:off x="9180765" y="2782669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log-scale</a:t>
            </a:r>
          </a:p>
          <a:p>
            <a:r>
              <a:rPr lang="en-US" dirty="0"/>
              <a:t>Instead!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6C388E-0B3E-4155-8F74-872DA49C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74" y="3637647"/>
            <a:ext cx="6853491" cy="87536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151E69C-08DA-4407-9613-ED14C712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73" y="4805696"/>
            <a:ext cx="6979371" cy="1107304"/>
          </a:xfrm>
          <a:prstGeom prst="rect">
            <a:avLst/>
          </a:prstGeom>
        </p:spPr>
      </p:pic>
      <p:pic>
        <p:nvPicPr>
          <p:cNvPr id="14" name="Picture 1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9E10BB3A-5699-4453-97E4-0455685B8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29" y="3519738"/>
            <a:ext cx="9766733" cy="28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1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EWA 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BAE7BF-2E51-440A-84FE-87BCA614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7" y="629479"/>
            <a:ext cx="10558463" cy="592137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4D5469-A140-4CDC-93A2-3D6D736B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4786036"/>
            <a:ext cx="2319948" cy="1576664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E123C8E-4D5B-43D4-B90F-B3C363D80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37" y="4250476"/>
            <a:ext cx="5751513" cy="25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3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Panda and caviar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577042-4774-45F3-B01F-7D7B532E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" y="665097"/>
            <a:ext cx="10981039" cy="5989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C62E2-DA1B-4D44-9767-2F054CBA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028" y="3163157"/>
            <a:ext cx="3219899" cy="790685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F2EB91-D1D6-4C58-B0F0-F3C85D82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41" y="695521"/>
            <a:ext cx="10519185" cy="6180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4CF055-8F19-4C59-81AA-9A2321299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93" y="2049984"/>
            <a:ext cx="3476536" cy="2610540"/>
          </a:xfrm>
          <a:prstGeom prst="rect">
            <a:avLst/>
          </a:prstGeom>
        </p:spPr>
      </p:pic>
      <p:pic>
        <p:nvPicPr>
          <p:cNvPr id="18" name="Picture 17" descr="A close up of a wire fence&#10;&#10;Description generated with high confidence">
            <a:extLst>
              <a:ext uri="{FF2B5EF4-FFF2-40B4-BE49-F238E27FC236}">
                <a16:creationId xmlns:a16="http://schemas.microsoft.com/office/drawing/2014/main" id="{FC95065A-D369-435B-B1B4-E3A369152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89" y="2026436"/>
            <a:ext cx="3971418" cy="2665205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3EBBB68D-7692-40BD-B7F4-FB5E81390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704" y="976323"/>
            <a:ext cx="3971418" cy="3305621"/>
          </a:xfrm>
          <a:prstGeom prst="rect">
            <a:avLst/>
          </a:prstGeom>
        </p:spPr>
      </p:pic>
      <p:pic>
        <p:nvPicPr>
          <p:cNvPr id="22" name="Picture 21" descr="A picture containing animal, mammal, bear&#10;&#10;Description generated with high confidence">
            <a:extLst>
              <a:ext uri="{FF2B5EF4-FFF2-40B4-BE49-F238E27FC236}">
                <a16:creationId xmlns:a16="http://schemas.microsoft.com/office/drawing/2014/main" id="{4692A66A-5D26-4F85-A882-AB2F11B6F1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0028" y="4533941"/>
            <a:ext cx="2861664" cy="21839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5EDEB2-988D-4D0D-9310-008487E273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9371" y="4358873"/>
            <a:ext cx="2485734" cy="20695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C210F5-B6B7-4873-9E27-1B920FC95BF6}"/>
              </a:ext>
            </a:extLst>
          </p:cNvPr>
          <p:cNvSpPr txBox="1"/>
          <p:nvPr/>
        </p:nvSpPr>
        <p:spPr>
          <a:xfrm>
            <a:off x="4395529" y="1471717"/>
            <a:ext cx="2517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of this decision as </a:t>
            </a:r>
          </a:p>
          <a:p>
            <a:r>
              <a:rPr lang="en-US" dirty="0"/>
              <a:t>A function of how much </a:t>
            </a:r>
          </a:p>
          <a:p>
            <a:r>
              <a:rPr lang="en-US" dirty="0"/>
              <a:t>Computing power you </a:t>
            </a:r>
          </a:p>
          <a:p>
            <a:r>
              <a:rPr lang="en-US" dirty="0"/>
              <a:t>Have access to!</a:t>
            </a:r>
          </a:p>
        </p:txBody>
      </p:sp>
      <p:pic>
        <p:nvPicPr>
          <p:cNvPr id="27" name="Picture 26" descr="A close up of a map&#10;&#10;Description generated with high confidence">
            <a:extLst>
              <a:ext uri="{FF2B5EF4-FFF2-40B4-BE49-F238E27FC236}">
                <a16:creationId xmlns:a16="http://schemas.microsoft.com/office/drawing/2014/main" id="{7E3E4503-7BCF-4F74-93E0-501DF11E4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3740" y="2374050"/>
            <a:ext cx="292143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24FA-E19D-4AD1-8F6D-E5D13BAC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" y="104862"/>
            <a:ext cx="12133277" cy="1049235"/>
          </a:xfrm>
        </p:spPr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9257-26DB-4A1C-B33C-531A077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13064"/>
            <a:ext cx="12133277" cy="61449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6AC566F-FE86-4804-8C9A-4816E43D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2" y="629479"/>
            <a:ext cx="10587038" cy="5893109"/>
          </a:xfrm>
          <a:prstGeom prst="rect">
            <a:avLst/>
          </a:prstGeom>
        </p:spPr>
      </p:pic>
      <p:pic>
        <p:nvPicPr>
          <p:cNvPr id="9" name="Picture 8" descr="A drawing of a person&#10;&#10;Description automatically generated">
            <a:extLst>
              <a:ext uri="{FF2B5EF4-FFF2-40B4-BE49-F238E27FC236}">
                <a16:creationId xmlns:a16="http://schemas.microsoft.com/office/drawing/2014/main" id="{E76A8966-EDEE-4E7A-9E16-7E8EEB44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37" y="3704000"/>
            <a:ext cx="5135563" cy="2628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A4542-6E77-45C8-8AA6-DCE2F6DE4526}"/>
              </a:ext>
            </a:extLst>
          </p:cNvPr>
          <p:cNvSpPr txBox="1"/>
          <p:nvPr/>
        </p:nvSpPr>
        <p:spPr>
          <a:xfrm>
            <a:off x="5448300" y="3785532"/>
            <a:ext cx="5013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normalize the values of a given hidden layer</a:t>
            </a:r>
          </a:p>
          <a:p>
            <a:r>
              <a:rPr lang="en-US" dirty="0"/>
              <a:t>to train the next layer’s parameters faster?</a:t>
            </a:r>
          </a:p>
          <a:p>
            <a:endParaRPr lang="en-US" dirty="0"/>
          </a:p>
          <a:p>
            <a:r>
              <a:rPr lang="en-US" dirty="0"/>
              <a:t>Hint: yes</a:t>
            </a:r>
          </a:p>
        </p:txBody>
      </p:sp>
    </p:spTree>
    <p:extLst>
      <p:ext uri="{BB962C8B-B14F-4D97-AF65-F5344CB8AC3E}">
        <p14:creationId xmlns:p14="http://schemas.microsoft.com/office/powerpoint/2010/main" val="32627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36159</TotalTime>
  <Words>297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Gallery</vt:lpstr>
      <vt:lpstr>Hyperparameter tuning, batch norm, softmax, deep learning frameworks</vt:lpstr>
      <vt:lpstr>Omg so many choices</vt:lpstr>
      <vt:lpstr>Hyperparameter search</vt:lpstr>
      <vt:lpstr>Coarse to fine sampling scheme</vt:lpstr>
      <vt:lpstr>Scaling your hyperparameters</vt:lpstr>
      <vt:lpstr>Hyperparameter search</vt:lpstr>
      <vt:lpstr>EWA beta</vt:lpstr>
      <vt:lpstr>Panda and caviar</vt:lpstr>
      <vt:lpstr>Batch normalization</vt:lpstr>
      <vt:lpstr>Batch norm implementation</vt:lpstr>
      <vt:lpstr>Making batch norm work</vt:lpstr>
      <vt:lpstr>Mini-batch Batch norm</vt:lpstr>
      <vt:lpstr>Gradient descent for batch norm</vt:lpstr>
      <vt:lpstr>The magic of batch normalization</vt:lpstr>
      <vt:lpstr>Covariate shift in neural networks</vt:lpstr>
      <vt:lpstr>Extra effect of batch norm</vt:lpstr>
      <vt:lpstr>Testing with batch norm</vt:lpstr>
      <vt:lpstr>Softmax classification</vt:lpstr>
      <vt:lpstr>The softmax activation function</vt:lpstr>
      <vt:lpstr>What is softmax capable of?</vt:lpstr>
      <vt:lpstr>How to train a nn with a softmax layer</vt:lpstr>
      <vt:lpstr>Softmax loss/cost function</vt:lpstr>
      <vt:lpstr>Multi-class gradient descent</vt:lpstr>
      <vt:lpstr>Finally no more “from scratch” coding</vt:lpstr>
      <vt:lpstr>Tensorflow as an automation differentiator </vt:lpstr>
      <vt:lpstr>Tensorflow code</vt:lpstr>
      <vt:lpstr>Coarse to fine sampling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(rnns) – Sequence models</dc:title>
  <dc:creator>베이츠루크로버트</dc:creator>
  <cp:lastModifiedBy>Luke Bates</cp:lastModifiedBy>
  <cp:revision>311</cp:revision>
  <dcterms:created xsi:type="dcterms:W3CDTF">2018-07-26T06:28:37Z</dcterms:created>
  <dcterms:modified xsi:type="dcterms:W3CDTF">2019-08-29T00:58:21Z</dcterms:modified>
</cp:coreProperties>
</file>