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7" r:id="rId2"/>
    <p:sldId id="351" r:id="rId3"/>
    <p:sldId id="352" r:id="rId4"/>
    <p:sldId id="353" r:id="rId5"/>
    <p:sldId id="354" r:id="rId6"/>
    <p:sldId id="355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1" r:id="rId22"/>
    <p:sldId id="572" r:id="rId23"/>
  </p:sldIdLst>
  <p:sldSz cx="12192000" cy="6858000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e Bates" initials="LB" lastIdx="1" clrIdx="0">
    <p:extLst>
      <p:ext uri="{19B8F6BF-5375-455C-9EA6-DF929625EA0E}">
        <p15:presenceInfo xmlns:p15="http://schemas.microsoft.com/office/powerpoint/2012/main" userId="a432643c9c131c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0925" autoAdjust="0"/>
  </p:normalViewPr>
  <p:slideViewPr>
    <p:cSldViewPr snapToGrid="0">
      <p:cViewPr varScale="1">
        <p:scale>
          <a:sx n="78" d="100"/>
          <a:sy n="78" d="100"/>
        </p:scale>
        <p:origin x="117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AC23B-202F-4A14-B1DC-523B1FDFACB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39164-1451-41C3-AF66-7F361D37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1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der.io/optimizing-gradient-descent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https://ruder.io/optimizing-gradient-descent/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39164-1451-41C3-AF66-7F361D371A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51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jpg"/><Relationship Id="rId5" Type="http://schemas.openxmlformats.org/officeDocument/2006/relationships/image" Target="../media/image77.jpg"/><Relationship Id="rId4" Type="http://schemas.openxmlformats.org/officeDocument/2006/relationships/image" Target="../media/image76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jpg"/><Relationship Id="rId13" Type="http://schemas.openxmlformats.org/officeDocument/2006/relationships/image" Target="../media/image90.jpg"/><Relationship Id="rId3" Type="http://schemas.openxmlformats.org/officeDocument/2006/relationships/image" Target="../media/image80.jpg"/><Relationship Id="rId7" Type="http://schemas.openxmlformats.org/officeDocument/2006/relationships/image" Target="../media/image84.jpg"/><Relationship Id="rId12" Type="http://schemas.openxmlformats.org/officeDocument/2006/relationships/image" Target="../media/image89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jpg"/><Relationship Id="rId11" Type="http://schemas.openxmlformats.org/officeDocument/2006/relationships/image" Target="../media/image88.jpg"/><Relationship Id="rId5" Type="http://schemas.openxmlformats.org/officeDocument/2006/relationships/image" Target="../media/image82.jpg"/><Relationship Id="rId10" Type="http://schemas.openxmlformats.org/officeDocument/2006/relationships/image" Target="../media/image87.jpg"/><Relationship Id="rId4" Type="http://schemas.openxmlformats.org/officeDocument/2006/relationships/image" Target="../media/image81.jpg"/><Relationship Id="rId9" Type="http://schemas.openxmlformats.org/officeDocument/2006/relationships/image" Target="../media/image86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jpg"/><Relationship Id="rId3" Type="http://schemas.openxmlformats.org/officeDocument/2006/relationships/image" Target="../media/image92.jpg"/><Relationship Id="rId7" Type="http://schemas.openxmlformats.org/officeDocument/2006/relationships/image" Target="../media/image96.jpg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jpg"/><Relationship Id="rId5" Type="http://schemas.openxmlformats.org/officeDocument/2006/relationships/image" Target="../media/image94.jpg"/><Relationship Id="rId4" Type="http://schemas.openxmlformats.org/officeDocument/2006/relationships/image" Target="../media/image93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jpg"/><Relationship Id="rId3" Type="http://schemas.openxmlformats.org/officeDocument/2006/relationships/image" Target="../media/image99.jpg"/><Relationship Id="rId7" Type="http://schemas.openxmlformats.org/officeDocument/2006/relationships/image" Target="../media/image103.jp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jpg"/><Relationship Id="rId5" Type="http://schemas.openxmlformats.org/officeDocument/2006/relationships/image" Target="../media/image101.jpg"/><Relationship Id="rId4" Type="http://schemas.openxmlformats.org/officeDocument/2006/relationships/image" Target="../media/image10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jpg"/><Relationship Id="rId5" Type="http://schemas.openxmlformats.org/officeDocument/2006/relationships/image" Target="../media/image107.jpg"/><Relationship Id="rId4" Type="http://schemas.openxmlformats.org/officeDocument/2006/relationships/image" Target="../media/image10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g"/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jpg"/><Relationship Id="rId2" Type="http://schemas.openxmlformats.org/officeDocument/2006/relationships/image" Target="../media/image1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jpg"/><Relationship Id="rId2" Type="http://schemas.openxmlformats.org/officeDocument/2006/relationships/image" Target="../media/image1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jpg"/><Relationship Id="rId4" Type="http://schemas.openxmlformats.org/officeDocument/2006/relationships/image" Target="../media/image11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jpg"/><Relationship Id="rId2" Type="http://schemas.openxmlformats.org/officeDocument/2006/relationships/image" Target="../media/image1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jpg"/><Relationship Id="rId2" Type="http://schemas.openxmlformats.org/officeDocument/2006/relationships/image" Target="../media/image1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g"/><Relationship Id="rId4" Type="http://schemas.openxmlformats.org/officeDocument/2006/relationships/image" Target="../media/image5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g"/><Relationship Id="rId4" Type="http://schemas.openxmlformats.org/officeDocument/2006/relationships/image" Target="../media/image54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g"/><Relationship Id="rId13" Type="http://schemas.openxmlformats.org/officeDocument/2006/relationships/image" Target="../media/image67.jpg"/><Relationship Id="rId3" Type="http://schemas.openxmlformats.org/officeDocument/2006/relationships/image" Target="../media/image57.jpg"/><Relationship Id="rId7" Type="http://schemas.openxmlformats.org/officeDocument/2006/relationships/image" Target="../media/image61.jpg"/><Relationship Id="rId12" Type="http://schemas.openxmlformats.org/officeDocument/2006/relationships/image" Target="../media/image66.jpg"/><Relationship Id="rId2" Type="http://schemas.openxmlformats.org/officeDocument/2006/relationships/image" Target="../media/image56.jpg"/><Relationship Id="rId16" Type="http://schemas.openxmlformats.org/officeDocument/2006/relationships/image" Target="../media/image7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g"/><Relationship Id="rId11" Type="http://schemas.openxmlformats.org/officeDocument/2006/relationships/image" Target="../media/image65.jpg"/><Relationship Id="rId5" Type="http://schemas.openxmlformats.org/officeDocument/2006/relationships/image" Target="../media/image59.jpg"/><Relationship Id="rId15" Type="http://schemas.openxmlformats.org/officeDocument/2006/relationships/image" Target="../media/image69.jpg"/><Relationship Id="rId10" Type="http://schemas.openxmlformats.org/officeDocument/2006/relationships/image" Target="../media/image64.jpg"/><Relationship Id="rId4" Type="http://schemas.openxmlformats.org/officeDocument/2006/relationships/image" Target="../media/image58.jpg"/><Relationship Id="rId9" Type="http://schemas.openxmlformats.org/officeDocument/2006/relationships/image" Target="../media/image63.jpg"/><Relationship Id="rId14" Type="http://schemas.openxmlformats.org/officeDocument/2006/relationships/image" Target="../media/image6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83E4-23BE-44AE-9DE0-E6FB608F5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Feed forward Neural Networks: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A3CAB-CF2A-4646-8D03-6BEE232478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Luke</a:t>
            </a:r>
          </a:p>
        </p:txBody>
      </p:sp>
    </p:spTree>
    <p:extLst>
      <p:ext uri="{BB962C8B-B14F-4D97-AF65-F5344CB8AC3E}">
        <p14:creationId xmlns:p14="http://schemas.microsoft.com/office/powerpoint/2010/main" val="279842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Implementation </a:t>
            </a:r>
            <a:r>
              <a:rPr lang="en-US" dirty="0" err="1"/>
              <a:t>ewa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C19AE-FA4B-475A-87D4-68AE66259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99" y="713064"/>
            <a:ext cx="10237968" cy="5674320"/>
          </a:xfrm>
          <a:prstGeom prst="rect">
            <a:avLst/>
          </a:prstGeom>
        </p:spPr>
      </p:pic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B155731-35B0-40E3-BE8D-0E7AE4ADE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46389"/>
            <a:ext cx="4628583" cy="2680912"/>
          </a:xfrm>
          <a:prstGeom prst="rect">
            <a:avLst/>
          </a:prstGeom>
        </p:spPr>
      </p:pic>
      <p:pic>
        <p:nvPicPr>
          <p:cNvPr id="12" name="Picture 11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2C09881-ADE1-456C-A169-A42748AD9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361" y="4426518"/>
            <a:ext cx="3683370" cy="210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5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 err="1"/>
              <a:t>Ewa</a:t>
            </a:r>
            <a:r>
              <a:rPr lang="en-US" dirty="0"/>
              <a:t> bias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6913BDF-F59F-4965-87F6-8A2DDB3E6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49" y="807479"/>
            <a:ext cx="10429741" cy="5821774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3E50431D-4552-432C-A24D-71492BD33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48" y="713063"/>
            <a:ext cx="10603631" cy="5916189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46CD3F-ECB1-4F8D-8041-4F70C2400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847" y="3992731"/>
            <a:ext cx="4787050" cy="2636522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EF4E40-D2E3-4FBC-9C89-B4D8C5439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00131"/>
            <a:ext cx="5211651" cy="2523536"/>
          </a:xfrm>
          <a:prstGeom prst="rect">
            <a:avLst/>
          </a:prstGeom>
        </p:spPr>
      </p:pic>
      <p:pic>
        <p:nvPicPr>
          <p:cNvPr id="14" name="Picture 13" descr="A picture containing object&#10;&#10;Description automatically generated">
            <a:extLst>
              <a:ext uri="{FF2B5EF4-FFF2-40B4-BE49-F238E27FC236}">
                <a16:creationId xmlns:a16="http://schemas.microsoft.com/office/drawing/2014/main" id="{7CECB072-2060-438B-BD57-AD90B601C3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8826" y="5620318"/>
            <a:ext cx="4838825" cy="10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7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 err="1"/>
              <a:t>Gd</a:t>
            </a:r>
            <a:r>
              <a:rPr lang="en-US" dirty="0"/>
              <a:t>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1BDE103-DBC8-42F8-A33C-CA0048373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75" y="713064"/>
            <a:ext cx="10260371" cy="5751526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0CA946D-182C-4D76-A75E-59BECD0FB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944" y="748342"/>
            <a:ext cx="9572462" cy="2171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47B1CB-1B86-43A7-B0A9-473872DA6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653" y="696827"/>
            <a:ext cx="9653044" cy="25248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29DD47-083C-497B-BD6A-BF7461EF4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52" y="629479"/>
            <a:ext cx="10907095" cy="2788813"/>
          </a:xfrm>
          <a:prstGeom prst="rect">
            <a:avLst/>
          </a:prstGeom>
        </p:spPr>
      </p:pic>
      <p:pic>
        <p:nvPicPr>
          <p:cNvPr id="16" name="Picture 1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6118BBD-0397-4DE8-B838-F2C1ED0D2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7506" y="3215607"/>
            <a:ext cx="7028845" cy="1580882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BEA82C8-CE3E-4DFA-89FF-98A281420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175" y="3160088"/>
            <a:ext cx="8733308" cy="1978057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093F119D-CFBD-40E6-B92A-886C73BAD9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1784" y="4955590"/>
            <a:ext cx="3720045" cy="615547"/>
          </a:xfrm>
          <a:prstGeom prst="rect">
            <a:avLst/>
          </a:prstGeom>
        </p:spPr>
      </p:pic>
      <p:pic>
        <p:nvPicPr>
          <p:cNvPr id="22" name="Picture 21" descr="A picture containing device, gauge&#10;&#10;Description automatically generated">
            <a:extLst>
              <a:ext uri="{FF2B5EF4-FFF2-40B4-BE49-F238E27FC236}">
                <a16:creationId xmlns:a16="http://schemas.microsoft.com/office/drawing/2014/main" id="{109C55C3-6D4E-4B58-9277-43734C9BB4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0909" y="5486153"/>
            <a:ext cx="5086125" cy="796622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B0DBDD0A-D096-4DA5-8BDA-8D4C85EA4C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7150" y="3208597"/>
            <a:ext cx="1784637" cy="9899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394AD24-BBBD-41D0-84AF-4DD4736E82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9702" y="542767"/>
            <a:ext cx="10890070" cy="2664721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99FE0839-3EA1-4B75-992D-B85D5556D6A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9145" y="596217"/>
            <a:ext cx="10892430" cy="6098351"/>
          </a:xfrm>
          <a:prstGeom prst="rect">
            <a:avLst/>
          </a:prstGeom>
        </p:spPr>
      </p:pic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8BF58864-D562-4A2D-9E34-9D7DE54D44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2836" y="620095"/>
            <a:ext cx="11105048" cy="615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9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Implementing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CE62B6-A81E-4AA8-B5F7-338009D8D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86" y="713064"/>
            <a:ext cx="10574763" cy="5983991"/>
          </a:xfrm>
          <a:prstGeom prst="rect">
            <a:avLst/>
          </a:prstGeom>
        </p:spPr>
      </p:pic>
      <p:pic>
        <p:nvPicPr>
          <p:cNvPr id="12" name="Picture 11" descr="A picture containing device, object&#10;&#10;Description automatically generated">
            <a:extLst>
              <a:ext uri="{FF2B5EF4-FFF2-40B4-BE49-F238E27FC236}">
                <a16:creationId xmlns:a16="http://schemas.microsoft.com/office/drawing/2014/main" id="{900610BE-D73D-4B9C-BB6A-318BF6329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875" y="5404173"/>
            <a:ext cx="4607611" cy="1292882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C2CFA079-E786-4986-8299-7F108A0E3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804" y="3809613"/>
            <a:ext cx="2274513" cy="1292881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2DBA15-1DCB-493A-B5D0-1107D8C41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527" y="713064"/>
            <a:ext cx="10770880" cy="4691109"/>
          </a:xfrm>
          <a:prstGeom prst="rect">
            <a:avLst/>
          </a:prstGeom>
        </p:spPr>
      </p:pic>
      <p:pic>
        <p:nvPicPr>
          <p:cNvPr id="18" name="Picture 17" descr="A picture containing device&#10;&#10;Description automatically generated">
            <a:extLst>
              <a:ext uri="{FF2B5EF4-FFF2-40B4-BE49-F238E27FC236}">
                <a16:creationId xmlns:a16="http://schemas.microsoft.com/office/drawing/2014/main" id="{764A88FD-4E08-4743-9A30-C738F5D35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9436" y="1328257"/>
            <a:ext cx="1520883" cy="6293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222431-A55B-45DB-8BD9-A9A7A9DFEAA5}"/>
              </a:ext>
            </a:extLst>
          </p:cNvPr>
          <p:cNvSpPr txBox="1"/>
          <p:nvPr/>
        </p:nvSpPr>
        <p:spPr>
          <a:xfrm>
            <a:off x="3851302" y="1453827"/>
            <a:ext cx="464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Initialized as  the {0} matrix and {0} respectively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0406D9-FC92-41E8-A24E-4AE720AE3B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825" y="2403679"/>
            <a:ext cx="9971998" cy="3174654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BC6670E1-319C-4195-8892-D46B3ED67E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4533" y="4332863"/>
            <a:ext cx="6101241" cy="107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3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Root mean square prop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792AEBF-B990-4E5F-A7E8-055A7F8DD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87" y="817562"/>
            <a:ext cx="10107613" cy="5671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6FEEEE-5136-4605-9273-9EAEB85A0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12" y="3041324"/>
            <a:ext cx="6274721" cy="15602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856C09-79AD-4266-BEAC-03786373C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693" y="4521037"/>
            <a:ext cx="3938814" cy="530225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F621DD2F-76C1-415D-A332-C28536100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875" y="4994835"/>
            <a:ext cx="6087086" cy="1119464"/>
          </a:xfrm>
          <a:prstGeom prst="rect">
            <a:avLst/>
          </a:prstGeom>
        </p:spPr>
      </p:pic>
      <p:pic>
        <p:nvPicPr>
          <p:cNvPr id="16" name="Picture 15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80726629-2401-4FFE-A609-2A3E9FC14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3912" y="3092124"/>
            <a:ext cx="7088188" cy="31018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89B120-334D-413C-BA17-10962D1A7663}"/>
              </a:ext>
            </a:extLst>
          </p:cNvPr>
          <p:cNvSpPr txBox="1"/>
          <p:nvPr/>
        </p:nvSpPr>
        <p:spPr>
          <a:xfrm>
            <a:off x="7862660" y="3055966"/>
            <a:ext cx="305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Hoping this is the case, anyway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9EF2A6F-5D49-4AC1-B99E-7E987DBE1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8881" y="890659"/>
            <a:ext cx="9989824" cy="21252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2E04F93-200A-4F90-91BD-98F7A01D9954}"/>
              </a:ext>
            </a:extLst>
          </p:cNvPr>
          <p:cNvSpPr txBox="1"/>
          <p:nvPr/>
        </p:nvSpPr>
        <p:spPr>
          <a:xfrm>
            <a:off x="9067800" y="4127500"/>
            <a:ext cx="1927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also risk using</a:t>
            </a:r>
          </a:p>
          <a:p>
            <a:r>
              <a:rPr lang="en-US" dirty="0"/>
              <a:t>Larger alpha</a:t>
            </a:r>
          </a:p>
        </p:txBody>
      </p:sp>
      <p:pic>
        <p:nvPicPr>
          <p:cNvPr id="23" name="Picture 2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47F62F3-6D8A-4C85-9A9B-9B74237AA5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8881" y="854110"/>
            <a:ext cx="10098308" cy="559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Adam – the most commonly used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D1F38F-15BE-4AD1-BA89-3219B5A10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77" y="669602"/>
            <a:ext cx="10417835" cy="58039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5D9A57-FD19-4195-A1A4-E0684C011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958" y="2641158"/>
            <a:ext cx="7468084" cy="10492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292351-DB07-47D6-8D1D-A37BE1411C63}"/>
              </a:ext>
            </a:extLst>
          </p:cNvPr>
          <p:cNvSpPr txBox="1"/>
          <p:nvPr/>
        </p:nvSpPr>
        <p:spPr>
          <a:xfrm>
            <a:off x="9448800" y="264115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momentum!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7B74A9-1F17-44EA-A543-FF94D74CFD74}"/>
              </a:ext>
            </a:extLst>
          </p:cNvPr>
          <p:cNvSpPr txBox="1"/>
          <p:nvPr/>
        </p:nvSpPr>
        <p:spPr>
          <a:xfrm>
            <a:off x="9448800" y="3202221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 Prop!</a:t>
            </a:r>
          </a:p>
        </p:txBody>
      </p:sp>
      <p:pic>
        <p:nvPicPr>
          <p:cNvPr id="14" name="Picture 13" descr="A picture containing object&#10;&#10;Description automatically generated">
            <a:extLst>
              <a:ext uri="{FF2B5EF4-FFF2-40B4-BE49-F238E27FC236}">
                <a16:creationId xmlns:a16="http://schemas.microsoft.com/office/drawing/2014/main" id="{1B7F18D8-69FC-4F0E-B9E7-DC3B19509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937" y="3729142"/>
            <a:ext cx="7278847" cy="14646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075679-024D-4E90-8899-6D3C6606779B}"/>
              </a:ext>
            </a:extLst>
          </p:cNvPr>
          <p:cNvSpPr txBox="1"/>
          <p:nvPr/>
        </p:nvSpPr>
        <p:spPr>
          <a:xfrm>
            <a:off x="9448800" y="4140200"/>
            <a:ext cx="214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Adam does require</a:t>
            </a:r>
          </a:p>
          <a:p>
            <a:r>
              <a:rPr lang="en-US" dirty="0"/>
              <a:t>EWA bias correction</a:t>
            </a:r>
          </a:p>
        </p:txBody>
      </p:sp>
      <p:pic>
        <p:nvPicPr>
          <p:cNvPr id="17" name="Picture 16" descr="A picture containing object&#10;&#10;Description automatically generated">
            <a:extLst>
              <a:ext uri="{FF2B5EF4-FFF2-40B4-BE49-F238E27FC236}">
                <a16:creationId xmlns:a16="http://schemas.microsoft.com/office/drawing/2014/main" id="{84CF901C-1BE5-4961-9CDF-185465AF5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8275" y="5157991"/>
            <a:ext cx="6376568" cy="13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Adam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807F44-1403-45F4-94EF-AFA185EDE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46" y="629479"/>
            <a:ext cx="10568591" cy="58918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362FDC-D57B-4E4E-892A-3C9DC591D43D}"/>
              </a:ext>
            </a:extLst>
          </p:cNvPr>
          <p:cNvSpPr txBox="1"/>
          <p:nvPr/>
        </p:nvSpPr>
        <p:spPr>
          <a:xfrm>
            <a:off x="1854558" y="4945487"/>
            <a:ext cx="347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Adam: adaptive moment estimation</a:t>
            </a:r>
          </a:p>
        </p:txBody>
      </p:sp>
    </p:spTree>
    <p:extLst>
      <p:ext uri="{BB962C8B-B14F-4D97-AF65-F5344CB8AC3E}">
        <p14:creationId xmlns:p14="http://schemas.microsoft.com/office/powerpoint/2010/main" val="3648439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Alpha decay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98A6EF6-C6D7-494D-8CB9-29C7DFF0A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06" y="682212"/>
            <a:ext cx="10413509" cy="58114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ECEF9D-1CDE-4F07-BC7A-D22A90CEAF37}"/>
              </a:ext>
            </a:extLst>
          </p:cNvPr>
          <p:cNvSpPr txBox="1"/>
          <p:nvPr/>
        </p:nvSpPr>
        <p:spPr>
          <a:xfrm>
            <a:off x="6323526" y="864962"/>
            <a:ext cx="401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 if we slowly reduce alpha?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F5C8E0-80E3-437D-93E9-EF0CEE3A9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173" y="1545149"/>
            <a:ext cx="9279653" cy="407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3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Alpha decay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7C46F3-855D-4370-986B-995362BF4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49" y="629479"/>
            <a:ext cx="10667702" cy="59596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141488-DB3D-4045-9CF7-F3B03F97E28C}"/>
              </a:ext>
            </a:extLst>
          </p:cNvPr>
          <p:cNvSpPr txBox="1"/>
          <p:nvPr/>
        </p:nvSpPr>
        <p:spPr>
          <a:xfrm>
            <a:off x="1519707" y="1506828"/>
            <a:ext cx="338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epoch = 1 pass through the data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BFCCA019-C235-432C-AD58-66072120A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92" y="2228890"/>
            <a:ext cx="4883507" cy="1099889"/>
          </a:xfrm>
          <a:prstGeom prst="rect">
            <a:avLst/>
          </a:prstGeom>
        </p:spPr>
      </p:pic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208221F-7990-4445-A63C-8B9B837FE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785" y="3328779"/>
            <a:ext cx="6864439" cy="32180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AED4D6-0387-411A-903E-2F74E125CF34}"/>
              </a:ext>
            </a:extLst>
          </p:cNvPr>
          <p:cNvSpPr txBox="1"/>
          <p:nvPr/>
        </p:nvSpPr>
        <p:spPr>
          <a:xfrm>
            <a:off x="2992416" y="4155340"/>
            <a:ext cx="9871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0.1</a:t>
            </a:r>
          </a:p>
          <a:p>
            <a:r>
              <a:rPr lang="en-US" sz="2800" dirty="0"/>
              <a:t>0.067</a:t>
            </a:r>
          </a:p>
          <a:p>
            <a:r>
              <a:rPr lang="en-US" sz="2800" dirty="0"/>
              <a:t>0.05</a:t>
            </a:r>
          </a:p>
          <a:p>
            <a:r>
              <a:rPr lang="en-US" sz="2800" dirty="0"/>
              <a:t>0.04</a:t>
            </a:r>
          </a:p>
        </p:txBody>
      </p:sp>
    </p:spTree>
    <p:extLst>
      <p:ext uri="{BB962C8B-B14F-4D97-AF65-F5344CB8AC3E}">
        <p14:creationId xmlns:p14="http://schemas.microsoft.com/office/powerpoint/2010/main" val="5525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Other alpha decay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F0A9C77-1FA7-4647-99F5-69EE0454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43" y="713064"/>
            <a:ext cx="10254737" cy="5689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F702C7-B3E0-4B5B-9847-60D8B99DA9F3}"/>
              </a:ext>
            </a:extLst>
          </p:cNvPr>
          <p:cNvSpPr txBox="1"/>
          <p:nvPr/>
        </p:nvSpPr>
        <p:spPr>
          <a:xfrm>
            <a:off x="7843234" y="1867437"/>
            <a:ext cx="1858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Exponential decay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4C472-3902-4789-A78C-8B5633153A59}"/>
              </a:ext>
            </a:extLst>
          </p:cNvPr>
          <p:cNvSpPr txBox="1"/>
          <p:nvPr/>
        </p:nvSpPr>
        <p:spPr>
          <a:xfrm>
            <a:off x="7225048" y="4623515"/>
            <a:ext cx="242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 staircase decay</a:t>
            </a:r>
          </a:p>
        </p:txBody>
      </p:sp>
    </p:spTree>
    <p:extLst>
      <p:ext uri="{BB962C8B-B14F-4D97-AF65-F5344CB8AC3E}">
        <p14:creationId xmlns:p14="http://schemas.microsoft.com/office/powerpoint/2010/main" val="119918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Mini-batch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DDF29A-9E40-4B4A-8C72-E339494C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080" y="629479"/>
            <a:ext cx="10134326" cy="5758681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C2FCCEB5-CDE9-4448-A2B8-CF5F0B63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56" y="2036473"/>
            <a:ext cx="8591635" cy="2117104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C56EF504-0F06-4199-BA17-02278E291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266" y="4514433"/>
            <a:ext cx="3408614" cy="504980"/>
          </a:xfrm>
          <a:prstGeom prst="rect">
            <a:avLst/>
          </a:prstGeom>
        </p:spPr>
      </p:pic>
      <p:pic>
        <p:nvPicPr>
          <p:cNvPr id="15" name="Picture 14" descr="A picture containing object, gauge&#10;&#10;Description generated with high confidence">
            <a:extLst>
              <a:ext uri="{FF2B5EF4-FFF2-40B4-BE49-F238E27FC236}">
                <a16:creationId xmlns:a16="http://schemas.microsoft.com/office/drawing/2014/main" id="{C46A97AA-7857-4D26-8EE5-1963C4C9B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449" y="4994984"/>
            <a:ext cx="3099007" cy="439652"/>
          </a:xfrm>
          <a:prstGeom prst="rect">
            <a:avLst/>
          </a:prstGeom>
        </p:spPr>
      </p:pic>
      <p:pic>
        <p:nvPicPr>
          <p:cNvPr id="17" name="Picture 16" descr="A picture containing device, gauge&#10;&#10;Description generated with high confidence">
            <a:extLst>
              <a:ext uri="{FF2B5EF4-FFF2-40B4-BE49-F238E27FC236}">
                <a16:creationId xmlns:a16="http://schemas.microsoft.com/office/drawing/2014/main" id="{5D3F8A24-B64F-4092-92BE-434756328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3756" y="2040132"/>
            <a:ext cx="2133898" cy="409632"/>
          </a:xfrm>
          <a:prstGeom prst="rect">
            <a:avLst/>
          </a:prstGeom>
        </p:spPr>
      </p:pic>
      <p:pic>
        <p:nvPicPr>
          <p:cNvPr id="19" name="Picture 18" descr="A close up of a logo&#10;&#10;Description generated with high confidence">
            <a:extLst>
              <a:ext uri="{FF2B5EF4-FFF2-40B4-BE49-F238E27FC236}">
                <a16:creationId xmlns:a16="http://schemas.microsoft.com/office/drawing/2014/main" id="{476BB626-3877-4BC2-8453-3CC713DE79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9973" y="2647277"/>
            <a:ext cx="3905795" cy="504895"/>
          </a:xfrm>
          <a:prstGeom prst="rect">
            <a:avLst/>
          </a:prstGeom>
        </p:spPr>
      </p:pic>
      <p:pic>
        <p:nvPicPr>
          <p:cNvPr id="21" name="Picture 2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FB848F3-471F-4B6D-A93D-3D904E96BA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6707" y="5127853"/>
            <a:ext cx="676369" cy="400106"/>
          </a:xfrm>
          <a:prstGeom prst="rect">
            <a:avLst/>
          </a:prstGeom>
        </p:spPr>
      </p:pic>
      <p:pic>
        <p:nvPicPr>
          <p:cNvPr id="23" name="Picture 2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C8805F45-A7C8-49DD-8654-5AD7910376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5818" y="2503041"/>
            <a:ext cx="1295581" cy="485843"/>
          </a:xfrm>
          <a:prstGeom prst="rect">
            <a:avLst/>
          </a:prstGeom>
        </p:spPr>
      </p:pic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762839-CF27-4AE6-8995-494B48F59D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9001" y="3774220"/>
            <a:ext cx="6420746" cy="6382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7BB7D9D-69B2-43A8-A6A7-2042EB9F6C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05857" y="5621246"/>
            <a:ext cx="3303270" cy="580304"/>
          </a:xfrm>
          <a:prstGeom prst="rect">
            <a:avLst/>
          </a:prstGeom>
        </p:spPr>
      </p:pic>
      <p:pic>
        <p:nvPicPr>
          <p:cNvPr id="29" name="Picture 2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0256F9B-C2CD-4567-A4A4-899618971D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34242" y="4279581"/>
            <a:ext cx="1599143" cy="1686768"/>
          </a:xfrm>
          <a:prstGeom prst="rect">
            <a:avLst/>
          </a:prstGeom>
        </p:spPr>
      </p:pic>
      <p:pic>
        <p:nvPicPr>
          <p:cNvPr id="5" name="Picture 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EF97463D-9497-4B86-958A-AC33875338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39687" y="1988974"/>
            <a:ext cx="9385233" cy="264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7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Local optima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E776C83-7130-4631-84BF-FD992C01D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77" y="713064"/>
            <a:ext cx="10167400" cy="56814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75DC7E-CE7F-4AB8-A454-7E7CEDF89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66" y="591461"/>
            <a:ext cx="10593621" cy="5924665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BD0447B-81FE-4677-8CB1-1356DEC45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387" y="1493390"/>
            <a:ext cx="9883226" cy="4773149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F74963D9-96E3-450B-A8A1-D4CAC13C2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866" y="591461"/>
            <a:ext cx="10235132" cy="563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plateaus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CD17C7E-2FDA-4693-A8EF-965E49214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00" y="894738"/>
            <a:ext cx="10364281" cy="57815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429939-FA4E-4953-BDC2-0C7F7B732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66" y="4367087"/>
            <a:ext cx="7485419" cy="145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76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Momentum                       Adam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182246-F6DB-47EF-989A-D091BA472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677" y="1924993"/>
            <a:ext cx="5753100" cy="2686050"/>
          </a:xfrm>
          <a:prstGeom prst="rect">
            <a:avLst/>
          </a:prstGeom>
        </p:spPr>
      </p:pic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FC0B04A-76A1-4A79-B539-A3B8DF121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974" y="1762299"/>
            <a:ext cx="7856809" cy="451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1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Mini-batch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79D8F5-49D3-421E-82E5-7BBF0941E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10" y="713064"/>
            <a:ext cx="9779558" cy="5613325"/>
          </a:xfrm>
          <a:prstGeom prst="rect">
            <a:avLst/>
          </a:prstGeom>
        </p:spPr>
      </p:pic>
      <p:pic>
        <p:nvPicPr>
          <p:cNvPr id="9" name="Picture 8" descr="A picture containing device, gauge, object&#10;&#10;Description generated with high confidence">
            <a:extLst>
              <a:ext uri="{FF2B5EF4-FFF2-40B4-BE49-F238E27FC236}">
                <a16:creationId xmlns:a16="http://schemas.microsoft.com/office/drawing/2014/main" id="{80E65576-9C2B-4C84-B002-BB08E9047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990" y="1762299"/>
            <a:ext cx="2386493" cy="444239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5B7BC67C-057A-4BDC-BB5A-F94B1399C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464" y="1582946"/>
            <a:ext cx="3704980" cy="1175832"/>
          </a:xfrm>
          <a:prstGeom prst="rect">
            <a:avLst/>
          </a:prstGeom>
        </p:spPr>
      </p:pic>
      <p:pic>
        <p:nvPicPr>
          <p:cNvPr id="13" name="Picture 12" descr="A picture containing device&#10;&#10;Description generated with very high confidence">
            <a:extLst>
              <a:ext uri="{FF2B5EF4-FFF2-40B4-BE49-F238E27FC236}">
                <a16:creationId xmlns:a16="http://schemas.microsoft.com/office/drawing/2014/main" id="{33350FE6-8146-42B4-BB42-4A18CDD41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087" y="2437856"/>
            <a:ext cx="1618042" cy="423180"/>
          </a:xfrm>
          <a:prstGeom prst="rect">
            <a:avLst/>
          </a:prstGeom>
        </p:spPr>
      </p:pic>
      <p:pic>
        <p:nvPicPr>
          <p:cNvPr id="17" name="Picture 1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848B38C-DEC4-40E9-9E04-374ADD861B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8620" y="2279279"/>
            <a:ext cx="4486240" cy="18352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33FAE1-2EFC-4ECB-93C7-E0505802C6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3030" y="3925061"/>
            <a:ext cx="8024969" cy="619210"/>
          </a:xfrm>
          <a:prstGeom prst="rect">
            <a:avLst/>
          </a:prstGeom>
        </p:spPr>
      </p:pic>
      <p:pic>
        <p:nvPicPr>
          <p:cNvPr id="21" name="Picture 20" descr="A close up of a womans face&#10;&#10;Description generated with high confidence">
            <a:extLst>
              <a:ext uri="{FF2B5EF4-FFF2-40B4-BE49-F238E27FC236}">
                <a16:creationId xmlns:a16="http://schemas.microsoft.com/office/drawing/2014/main" id="{A783A38A-DE31-4547-93C0-451A47E912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5652" y="4038754"/>
            <a:ext cx="438211" cy="447737"/>
          </a:xfrm>
          <a:prstGeom prst="rect">
            <a:avLst/>
          </a:prstGeom>
        </p:spPr>
      </p:pic>
      <p:pic>
        <p:nvPicPr>
          <p:cNvPr id="23" name="Picture 22" descr="A picture containing device&#10;&#10;Description generated with very high confidence">
            <a:extLst>
              <a:ext uri="{FF2B5EF4-FFF2-40B4-BE49-F238E27FC236}">
                <a16:creationId xmlns:a16="http://schemas.microsoft.com/office/drawing/2014/main" id="{8A602A2E-4A9D-4FF3-A6D0-1B079DD5CB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6655" y="4593860"/>
            <a:ext cx="6364800" cy="904642"/>
          </a:xfrm>
          <a:prstGeom prst="rect">
            <a:avLst/>
          </a:prstGeom>
        </p:spPr>
      </p:pic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8A04151-30AA-4042-82F2-D087372696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2714" y="1664276"/>
            <a:ext cx="521149" cy="76543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5D0740B-0473-49AF-AF35-2331D66927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81260" y="5429226"/>
            <a:ext cx="209579" cy="342948"/>
          </a:xfrm>
          <a:prstGeom prst="rect">
            <a:avLst/>
          </a:prstGeom>
        </p:spPr>
      </p:pic>
      <p:pic>
        <p:nvPicPr>
          <p:cNvPr id="29" name="Picture 28" descr="A close up of a logo&#10;&#10;Description generated with high confidence">
            <a:extLst>
              <a:ext uri="{FF2B5EF4-FFF2-40B4-BE49-F238E27FC236}">
                <a16:creationId xmlns:a16="http://schemas.microsoft.com/office/drawing/2014/main" id="{FDC8B573-5E81-4442-9D53-B9B8435262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0" y="5669186"/>
            <a:ext cx="3286584" cy="61921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340A0D2-104F-43A0-99F8-B495871D56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12310" y="1462338"/>
            <a:ext cx="806850" cy="409632"/>
          </a:xfrm>
          <a:prstGeom prst="rect">
            <a:avLst/>
          </a:prstGeom>
        </p:spPr>
      </p:pic>
      <p:pic>
        <p:nvPicPr>
          <p:cNvPr id="33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84147DA-95C6-4777-A4AE-F20F5EDF76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80883" y="5681889"/>
            <a:ext cx="447737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0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Understanding mini-batch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tree&#10;&#10;Description generated with high confidence">
            <a:extLst>
              <a:ext uri="{FF2B5EF4-FFF2-40B4-BE49-F238E27FC236}">
                <a16:creationId xmlns:a16="http://schemas.microsoft.com/office/drawing/2014/main" id="{EDAAAE0B-0208-4936-B1B2-8F49CC5FC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784056"/>
            <a:ext cx="9944100" cy="5536381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274CD8C-1AA0-4EA6-A89E-43A5228FB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2068825"/>
            <a:ext cx="4477218" cy="3464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CB410C-F3C5-4FD0-B436-CAF8BA3D7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2068825"/>
            <a:ext cx="3881696" cy="2804002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A3485092-A087-43AC-87BB-A2BA4F879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780" y="5312675"/>
            <a:ext cx="3445707" cy="656325"/>
          </a:xfrm>
          <a:prstGeom prst="rect">
            <a:avLst/>
          </a:prstGeom>
        </p:spPr>
      </p:pic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411D839-CC76-4A1A-8890-EC51E7AED8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411" y="2490609"/>
            <a:ext cx="3881695" cy="2926579"/>
          </a:xfrm>
          <a:prstGeom prst="rect">
            <a:avLst/>
          </a:prstGeom>
        </p:spPr>
      </p:pic>
      <p:pic>
        <p:nvPicPr>
          <p:cNvPr id="17" name="Picture 16" descr="A picture containing device&#10;&#10;Description generated with high confidence">
            <a:extLst>
              <a:ext uri="{FF2B5EF4-FFF2-40B4-BE49-F238E27FC236}">
                <a16:creationId xmlns:a16="http://schemas.microsoft.com/office/drawing/2014/main" id="{18BDB476-C351-48E5-A260-194F1B696A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3537" y="2633614"/>
            <a:ext cx="971686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0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What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70E54-3A0B-4E1D-8660-AE2F2CAFD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713064"/>
            <a:ext cx="10337800" cy="5928487"/>
          </a:xfrm>
          <a:prstGeom prst="rect">
            <a:avLst/>
          </a:prstGeom>
        </p:spPr>
      </p:pic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E49DF253-8034-4CA1-A789-26C28DD08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475607"/>
            <a:ext cx="8741117" cy="674151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6AA49353-270E-4A01-87E5-1ADCF0FE8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492" y="2162801"/>
            <a:ext cx="9827115" cy="801409"/>
          </a:xfrm>
          <a:prstGeom prst="rect">
            <a:avLst/>
          </a:prstGeom>
        </p:spPr>
      </p:pic>
      <p:pic>
        <p:nvPicPr>
          <p:cNvPr id="16" name="Picture 15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8A28FFC4-D01C-4D55-B115-D0A767DEC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766" y="3429932"/>
            <a:ext cx="3038899" cy="27150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E2EF56-EA08-4599-B2EF-31AE05B8B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0346" y="4073679"/>
            <a:ext cx="2619741" cy="24101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C90D2C-D717-4637-AFD9-9FD8CDF09A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3660" y="3785532"/>
            <a:ext cx="2700514" cy="25900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77A9B6-6A4A-46FD-B3C4-14E92E0477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4877" y="2886924"/>
            <a:ext cx="5617758" cy="611457"/>
          </a:xfrm>
          <a:prstGeom prst="rect">
            <a:avLst/>
          </a:prstGeom>
        </p:spPr>
      </p:pic>
      <p:pic>
        <p:nvPicPr>
          <p:cNvPr id="25" name="Picture 2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255244E-7BFD-4FBF-BB78-8FA7679DE3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5315" y="3429919"/>
            <a:ext cx="2361379" cy="2740887"/>
          </a:xfrm>
          <a:prstGeom prst="rect">
            <a:avLst/>
          </a:prstGeom>
        </p:spPr>
      </p:pic>
      <p:pic>
        <p:nvPicPr>
          <p:cNvPr id="27" name="Picture 2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F6B9128-A747-44C5-BEDF-E2E8A47861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85722" y="3606605"/>
            <a:ext cx="1955416" cy="2431406"/>
          </a:xfrm>
          <a:prstGeom prst="rect">
            <a:avLst/>
          </a:prstGeom>
        </p:spPr>
      </p:pic>
      <p:pic>
        <p:nvPicPr>
          <p:cNvPr id="33" name="Picture 3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05A48B1-F0E8-44EB-BB31-3DE09E8E3C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9223" y="3215481"/>
            <a:ext cx="2936092" cy="319039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07589BD-F82B-43AD-AB70-C6E3AC6C4B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4877" y="3577294"/>
            <a:ext cx="3374956" cy="290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9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What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0DD29-0340-4760-A173-BD44D5689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41" y="713064"/>
            <a:ext cx="9978509" cy="5582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47C4E9-901F-4990-AC28-63A77AA6B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161" y="1527701"/>
            <a:ext cx="7066423" cy="818956"/>
          </a:xfrm>
          <a:prstGeom prst="rect">
            <a:avLst/>
          </a:prstGeom>
        </p:spPr>
      </p:pic>
      <p:pic>
        <p:nvPicPr>
          <p:cNvPr id="11" name="Picture 10" descr="A picture containing device&#10;&#10;Description generated with high confidence">
            <a:extLst>
              <a:ext uri="{FF2B5EF4-FFF2-40B4-BE49-F238E27FC236}">
                <a16:creationId xmlns:a16="http://schemas.microsoft.com/office/drawing/2014/main" id="{D8309B3E-48B1-4019-AAB5-2410F61D9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161" y="2745947"/>
            <a:ext cx="5346026" cy="13780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AB4222-4AE7-42DF-B098-9A066D5F0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161" y="4150462"/>
            <a:ext cx="7404492" cy="11798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22B468-00BC-4E35-90C1-D44A5E637E49}"/>
              </a:ext>
            </a:extLst>
          </p:cNvPr>
          <p:cNvSpPr txBox="1"/>
          <p:nvPr/>
        </p:nvSpPr>
        <p:spPr>
          <a:xfrm>
            <a:off x="8432800" y="1917700"/>
            <a:ext cx="1859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hyperparameters~ yay~</a:t>
            </a:r>
          </a:p>
        </p:txBody>
      </p:sp>
    </p:spTree>
    <p:extLst>
      <p:ext uri="{BB962C8B-B14F-4D97-AF65-F5344CB8AC3E}">
        <p14:creationId xmlns:p14="http://schemas.microsoft.com/office/powerpoint/2010/main" val="281356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Exponentially weighted moving averages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765191-69B6-446B-8A02-9765E6E5B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55" y="713064"/>
            <a:ext cx="10086612" cy="5642403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D11EE56-4A44-4FE3-96A8-C41329800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31" y="1540231"/>
            <a:ext cx="9636737" cy="348897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6232F49-094C-451D-A190-2EC55F2AB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300" y="3945128"/>
            <a:ext cx="3238500" cy="188527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C0E40F75-5B34-4369-97EC-A0CB37DD3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280" y="1327861"/>
            <a:ext cx="6034088" cy="491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9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Generalizing EWA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8D66129-E0C7-465F-9184-916C21159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713064"/>
            <a:ext cx="10266363" cy="5724409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E88347C-44C4-4F1C-85E3-9C3472460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474" y="1958974"/>
            <a:ext cx="2874337" cy="758825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E804E8F-1168-436A-8753-7698ED1F5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616" y="713064"/>
            <a:ext cx="10430983" cy="5803790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0806D10F-AB9E-4EDE-AF00-D5E639202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438" y="761170"/>
            <a:ext cx="10266362" cy="57429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1C96CC-9D2C-469B-A199-F50C3E276A1E}"/>
              </a:ext>
            </a:extLst>
          </p:cNvPr>
          <p:cNvSpPr txBox="1"/>
          <p:nvPr/>
        </p:nvSpPr>
        <p:spPr>
          <a:xfrm>
            <a:off x="8562542" y="4656137"/>
            <a:ext cx="2896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 beta =  smoother</a:t>
            </a:r>
          </a:p>
          <a:p>
            <a:r>
              <a:rPr lang="en-US" dirty="0"/>
              <a:t>slower adaption, right shifted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BE0D8-877A-4AA7-AD6D-60BC9D90F05D}"/>
              </a:ext>
            </a:extLst>
          </p:cNvPr>
          <p:cNvSpPr txBox="1"/>
          <p:nvPr/>
        </p:nvSpPr>
        <p:spPr>
          <a:xfrm>
            <a:off x="1156100" y="3416300"/>
            <a:ext cx="2834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beta = faster adaption</a:t>
            </a:r>
          </a:p>
          <a:p>
            <a:r>
              <a:rPr lang="en-US" dirty="0"/>
              <a:t>but noisy</a:t>
            </a:r>
          </a:p>
        </p:txBody>
      </p:sp>
    </p:spTree>
    <p:extLst>
      <p:ext uri="{BB962C8B-B14F-4D97-AF65-F5344CB8AC3E}">
        <p14:creationId xmlns:p14="http://schemas.microsoft.com/office/powerpoint/2010/main" val="252301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Understanding EWA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6EFDA-C53F-4145-8868-5635447B0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19" y="751010"/>
            <a:ext cx="9979025" cy="563890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F629303-EDD1-4AB2-8C47-297F1BF24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958" y="3924708"/>
            <a:ext cx="4260358" cy="647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AFDC0A-5456-44ED-9333-7F032B281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980" y="3575098"/>
            <a:ext cx="3851038" cy="10492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F076A8-3B09-4EFD-8576-B1CAA11B5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039" y="3515151"/>
            <a:ext cx="3868392" cy="1049235"/>
          </a:xfrm>
          <a:prstGeom prst="rect">
            <a:avLst/>
          </a:prstGeom>
        </p:spPr>
      </p:pic>
      <p:pic>
        <p:nvPicPr>
          <p:cNvPr id="14" name="Picture 1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85023BE-8032-4358-A7F3-0BC76E3D34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216" y="4509129"/>
            <a:ext cx="4205515" cy="8411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5E52E3-A16A-4925-8DBE-7CEBF8CFD6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8958" y="3654685"/>
            <a:ext cx="8840908" cy="19392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C9EB9E-5B5C-4C10-912E-85897DC1F6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6088" y="3617369"/>
            <a:ext cx="9554821" cy="22108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5C41FC-CC03-4850-8352-82C87AE194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3374" y="752960"/>
            <a:ext cx="3159125" cy="1270776"/>
          </a:xfrm>
          <a:prstGeom prst="rect">
            <a:avLst/>
          </a:prstGeom>
        </p:spPr>
      </p:pic>
      <p:pic>
        <p:nvPicPr>
          <p:cNvPr id="22" name="Picture 21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0258FE01-5F22-404B-8D42-33E60B2BEA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3374" y="805282"/>
            <a:ext cx="3126672" cy="2702062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11ADD8C4-964F-4D63-8D4A-FA4C03053F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4219" y="3582077"/>
            <a:ext cx="10163066" cy="180986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ED21AF3-53F2-4381-B76C-38646EDA8874}"/>
              </a:ext>
            </a:extLst>
          </p:cNvPr>
          <p:cNvSpPr txBox="1"/>
          <p:nvPr/>
        </p:nvSpPr>
        <p:spPr>
          <a:xfrm>
            <a:off x="5105400" y="2476500"/>
            <a:ext cx="2272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coefficients</a:t>
            </a:r>
          </a:p>
          <a:p>
            <a:r>
              <a:rPr lang="en-US" dirty="0"/>
              <a:t>Add up to (close to) 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FCADDD6-2665-488D-A823-DF57FFC7C9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5881" y="5296543"/>
            <a:ext cx="3224940" cy="752486"/>
          </a:xfrm>
          <a:prstGeom prst="rect">
            <a:avLst/>
          </a:prstGeom>
        </p:spPr>
      </p:pic>
      <p:pic>
        <p:nvPicPr>
          <p:cNvPr id="29" name="Picture 28" descr="A picture containing device&#10;&#10;Description automatically generated">
            <a:extLst>
              <a:ext uri="{FF2B5EF4-FFF2-40B4-BE49-F238E27FC236}">
                <a16:creationId xmlns:a16="http://schemas.microsoft.com/office/drawing/2014/main" id="{01248455-9A76-40F7-9EDA-2FC2370B92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56547" y="5322755"/>
            <a:ext cx="2293796" cy="1019465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74C2799B-90FB-49EC-8A74-6EEEB6DDB5A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61595" y="5178551"/>
            <a:ext cx="1475683" cy="71892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C0CC808-D870-4D52-80EF-3CD4557410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20664" y="5802970"/>
            <a:ext cx="3976161" cy="798426"/>
          </a:xfrm>
          <a:prstGeom prst="rect">
            <a:avLst/>
          </a:prstGeom>
        </p:spPr>
      </p:pic>
      <p:pic>
        <p:nvPicPr>
          <p:cNvPr id="35" name="Picture 34" descr="A picture containing device&#10;&#10;Description automatically generated">
            <a:extLst>
              <a:ext uri="{FF2B5EF4-FFF2-40B4-BE49-F238E27FC236}">
                <a16:creationId xmlns:a16="http://schemas.microsoft.com/office/drawing/2014/main" id="{A6ED030B-F763-492F-A2A8-4F006596DFC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48370" y="1818539"/>
            <a:ext cx="2268445" cy="171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35174</TotalTime>
  <Words>176</Words>
  <Application>Microsoft Office PowerPoint</Application>
  <PresentationFormat>Widescreen</PresentationFormat>
  <Paragraphs>117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Gill Sans MT</vt:lpstr>
      <vt:lpstr>Gallery</vt:lpstr>
      <vt:lpstr>Feed forward Neural Networks: optimization</vt:lpstr>
      <vt:lpstr>Mini-batch gradient descent</vt:lpstr>
      <vt:lpstr>Mini-batch implementation</vt:lpstr>
      <vt:lpstr>Understanding mini-batch gradient descent</vt:lpstr>
      <vt:lpstr>What size?</vt:lpstr>
      <vt:lpstr>What size?</vt:lpstr>
      <vt:lpstr>Exponentially weighted moving averages</vt:lpstr>
      <vt:lpstr>Generalizing EWA</vt:lpstr>
      <vt:lpstr>Understanding EWA</vt:lpstr>
      <vt:lpstr>Implementation ewa</vt:lpstr>
      <vt:lpstr>Ewa bias correction</vt:lpstr>
      <vt:lpstr>Gd with momentum</vt:lpstr>
      <vt:lpstr>Implementing momentum</vt:lpstr>
      <vt:lpstr>Root mean square prop</vt:lpstr>
      <vt:lpstr>Adam – the most commonly used optimizer</vt:lpstr>
      <vt:lpstr>Adam hyperparameters</vt:lpstr>
      <vt:lpstr>Alpha decay</vt:lpstr>
      <vt:lpstr>Alpha decay</vt:lpstr>
      <vt:lpstr>Other alpha decay methods</vt:lpstr>
      <vt:lpstr>Local optima</vt:lpstr>
      <vt:lpstr>plateaus</vt:lpstr>
      <vt:lpstr>Summary   Momentum                       Adam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(rnns) – Sequence models</dc:title>
  <dc:creator>베이츠루크로버트</dc:creator>
  <cp:lastModifiedBy>Bates Luke</cp:lastModifiedBy>
  <cp:revision>285</cp:revision>
  <cp:lastPrinted>2020-01-08T08:20:14Z</cp:lastPrinted>
  <dcterms:created xsi:type="dcterms:W3CDTF">2018-07-26T06:28:37Z</dcterms:created>
  <dcterms:modified xsi:type="dcterms:W3CDTF">2020-01-09T08:28:00Z</dcterms:modified>
</cp:coreProperties>
</file>