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74"/>
  </p:notesMasterIdLst>
  <p:sldIdLst>
    <p:sldId id="459" r:id="rId5"/>
    <p:sldId id="460" r:id="rId6"/>
    <p:sldId id="270" r:id="rId7"/>
    <p:sldId id="384" r:id="rId8"/>
    <p:sldId id="386" r:id="rId9"/>
    <p:sldId id="387" r:id="rId10"/>
    <p:sldId id="388" r:id="rId11"/>
    <p:sldId id="389" r:id="rId12"/>
    <p:sldId id="390" r:id="rId13"/>
    <p:sldId id="391" r:id="rId14"/>
    <p:sldId id="392" r:id="rId15"/>
    <p:sldId id="394" r:id="rId16"/>
    <p:sldId id="395" r:id="rId17"/>
    <p:sldId id="396" r:id="rId18"/>
    <p:sldId id="397" r:id="rId19"/>
    <p:sldId id="399" r:id="rId20"/>
    <p:sldId id="398" r:id="rId21"/>
    <p:sldId id="400" r:id="rId22"/>
    <p:sldId id="401" r:id="rId23"/>
    <p:sldId id="403" r:id="rId24"/>
    <p:sldId id="456" r:id="rId25"/>
    <p:sldId id="457" r:id="rId26"/>
    <p:sldId id="458" r:id="rId27"/>
    <p:sldId id="422" r:id="rId28"/>
    <p:sldId id="423" r:id="rId29"/>
    <p:sldId id="424" r:id="rId30"/>
    <p:sldId id="425" r:id="rId31"/>
    <p:sldId id="426" r:id="rId32"/>
    <p:sldId id="427" r:id="rId33"/>
    <p:sldId id="428" r:id="rId34"/>
    <p:sldId id="429" r:id="rId35"/>
    <p:sldId id="431" r:id="rId36"/>
    <p:sldId id="432" r:id="rId37"/>
    <p:sldId id="433" r:id="rId38"/>
    <p:sldId id="434" r:id="rId39"/>
    <p:sldId id="435" r:id="rId40"/>
    <p:sldId id="436" r:id="rId41"/>
    <p:sldId id="437" r:id="rId42"/>
    <p:sldId id="438" r:id="rId43"/>
    <p:sldId id="408" r:id="rId44"/>
    <p:sldId id="409" r:id="rId45"/>
    <p:sldId id="410" r:id="rId46"/>
    <p:sldId id="411" r:id="rId47"/>
    <p:sldId id="412" r:id="rId48"/>
    <p:sldId id="413" r:id="rId49"/>
    <p:sldId id="414" r:id="rId50"/>
    <p:sldId id="415" r:id="rId51"/>
    <p:sldId id="416" r:id="rId52"/>
    <p:sldId id="417" r:id="rId53"/>
    <p:sldId id="418" r:id="rId54"/>
    <p:sldId id="419" r:id="rId55"/>
    <p:sldId id="420" r:id="rId56"/>
    <p:sldId id="439" r:id="rId57"/>
    <p:sldId id="440" r:id="rId58"/>
    <p:sldId id="441" r:id="rId59"/>
    <p:sldId id="442" r:id="rId60"/>
    <p:sldId id="443" r:id="rId61"/>
    <p:sldId id="444" r:id="rId62"/>
    <p:sldId id="445" r:id="rId63"/>
    <p:sldId id="446" r:id="rId64"/>
    <p:sldId id="447" r:id="rId65"/>
    <p:sldId id="448" r:id="rId66"/>
    <p:sldId id="449" r:id="rId67"/>
    <p:sldId id="450" r:id="rId68"/>
    <p:sldId id="451" r:id="rId69"/>
    <p:sldId id="452" r:id="rId70"/>
    <p:sldId id="453" r:id="rId71"/>
    <p:sldId id="454" r:id="rId72"/>
    <p:sldId id="455"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70C0"/>
    <a:srgbClr val="1A78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228"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FCA8ED-D044-4B30-BD3F-FAA1DA1190C1}" type="datetimeFigureOut">
              <a:rPr lang="zh-CN" altLang="en-US" smtClean="0"/>
              <a:t>2023/9/19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DFC6C-81F9-49A5-84CB-4A73F9F2295A}" type="slidenum">
              <a:rPr lang="zh-CN" altLang="en-US" smtClean="0"/>
              <a:t>‹#›</a:t>
            </a:fld>
            <a:endParaRPr lang="zh-CN" altLang="en-US"/>
          </a:p>
        </p:txBody>
      </p:sp>
    </p:spTree>
    <p:extLst>
      <p:ext uri="{BB962C8B-B14F-4D97-AF65-F5344CB8AC3E}">
        <p14:creationId xmlns:p14="http://schemas.microsoft.com/office/powerpoint/2010/main" val="135952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53</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62</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63</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64</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65</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54</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55</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56</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57</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58</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讲此例</a:t>
            </a:r>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59</a:t>
            </a:fld>
            <a:endParaRPr lang="zh-CN" altLang="en-US">
              <a:solidFill>
                <a:prstClr val="black"/>
              </a:solidFill>
            </a:endParaRPr>
          </a:p>
        </p:txBody>
      </p:sp>
    </p:spTree>
    <p:extLst>
      <p:ext uri="{BB962C8B-B14F-4D97-AF65-F5344CB8AC3E}">
        <p14:creationId xmlns:p14="http://schemas.microsoft.com/office/powerpoint/2010/main" val="367301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60</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将声音、图像、视频的数字化过程合起来讲解。</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BC997EB-BCBD-4C95-9939-3F4C38A67B1A}" type="slidenum">
              <a:rPr lang="zh-CN" altLang="en-US" smtClean="0">
                <a:solidFill>
                  <a:prstClr val="black"/>
                </a:solidFill>
              </a:rPr>
              <a:pPr/>
              <a:t>61</a:t>
            </a:fld>
            <a:endParaRPr lang="zh-CN" altLang="en-US">
              <a:solidFill>
                <a:prstClr val="black"/>
              </a:solidFill>
            </a:endParaRPr>
          </a:p>
        </p:txBody>
      </p:sp>
    </p:spTree>
    <p:extLst>
      <p:ext uri="{BB962C8B-B14F-4D97-AF65-F5344CB8AC3E}">
        <p14:creationId xmlns:p14="http://schemas.microsoft.com/office/powerpoint/2010/main" val="298644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9A896E-0F26-8D84-1B27-98F0651B34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D24DFD4C-0321-C8BF-D8D5-506365E15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4C020E0F-FDA5-5849-9810-690A4C0625A0}"/>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5" name="页脚占位符 4">
            <a:extLst>
              <a:ext uri="{FF2B5EF4-FFF2-40B4-BE49-F238E27FC236}">
                <a16:creationId xmlns="" xmlns:a16="http://schemas.microsoft.com/office/drawing/2014/main" id="{A5904F5E-FBE4-5832-8A81-0CBC8654E6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B8EFF06-18C3-CEAC-8EA2-3DA91FD1FF81}"/>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282722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E250B7B-B00B-9610-150C-412966C373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B66FA7AA-E08C-45C2-59B9-1AE7C597FD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D1552775-13DB-42DF-45BD-B318BE4FDD97}"/>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5" name="页脚占位符 4">
            <a:extLst>
              <a:ext uri="{FF2B5EF4-FFF2-40B4-BE49-F238E27FC236}">
                <a16:creationId xmlns="" xmlns:a16="http://schemas.microsoft.com/office/drawing/2014/main" id="{262736BC-925C-8825-70D6-614DD2FEB1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2408E7A-E5CF-F57B-412C-D605510D1A38}"/>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355560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2043079F-FEA9-8DF8-1978-70BDC1AFE54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690D8489-A0C3-C4BB-2824-2589649615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BCF42DF5-1315-62D1-EEC6-F0EDA337D2A2}"/>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5" name="页脚占位符 4">
            <a:extLst>
              <a:ext uri="{FF2B5EF4-FFF2-40B4-BE49-F238E27FC236}">
                <a16:creationId xmlns="" xmlns:a16="http://schemas.microsoft.com/office/drawing/2014/main" id="{298D1EEF-1487-BCD2-F724-6112F6020C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D09033A-FF32-70F3-0C44-7422A2D1CA4C}"/>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3535672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A896E-0F26-8D84-1B27-98F0651B34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24DFD4C-0321-C8BF-D8D5-506365E15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4C020E0F-FDA5-5849-9810-690A4C0625A0}"/>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A5904F5E-FBE4-5832-8A81-0CBC8654E696}"/>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AB8EFF06-18C3-CEAC-8EA2-3DA91FD1FF81}"/>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22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55224A-B9D3-B7C2-507F-40B72762A9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B2DE617-D059-D24A-3A05-4C20441A82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517F45A3-9F24-4329-1D6A-C61B694C5DD2}"/>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E8510E36-9FC2-50C5-989A-426F021D6D5E}"/>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7CCD6E4A-368D-BF7E-333D-E0C6EEB79AC0}"/>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4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42881D-875E-5704-EB26-47818A3D80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524129C-39DA-D0C0-4466-8253F5C5F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FBC46A9F-E203-B1CA-674B-92E5E5F7A9E4}"/>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68B5ABD4-FC61-4176-9F2D-DB2791A4803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E3BE2C80-3EF6-8CC5-2504-13AD9EFBF595}"/>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913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197C863-4E5D-5861-5899-A9DAC65DE8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8A8F64D-FE63-A611-9D87-68A97CDBD5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163EDC69-16BC-E38A-6CE8-0C7A3D7FEE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E2A5E708-DE99-91FD-952E-D4342E16BB91}"/>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81307B15-0F89-0DD4-43BF-3F71E432F296}"/>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4C63441E-3783-4D17-94D8-D6AE73F75799}"/>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6248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3104E2-ECCA-02A3-9C17-44425B44B8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1CCF23-DE2F-E8D5-6B50-360FB4EDC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D09B481F-384B-AF46-0B9B-EB15C71001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AE784388-C21B-A23E-C973-4475209DC2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8451E672-5EF0-E184-4C29-251A34C26A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BD15106B-4BC8-85B8-6ADA-9AD17D827CBC}"/>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6B432A38-9831-69A6-5ED2-EEE7F5B0858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3729C061-8EB4-BA65-42BD-C0F94386D8DB}"/>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8271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69040C-B81B-4970-1022-7992F78318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FA8FE56C-F67A-33D3-6FB6-3F68BCE74C24}"/>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DCBF5975-F2F7-B767-4D8E-D33D196DA3F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D187E508-B940-B397-51E5-CA35BA62FA1E}"/>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4593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0F77854D-4683-E607-DCED-DB785592369C}"/>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E038BB22-A209-13F2-7384-37D1891BC1B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DAF4243E-044A-9EE7-3265-D9D1EC04C3BB}"/>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8303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C51C05-A24D-73A1-7033-2476D0A504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4660DF6A-8B6D-6DF2-C715-D8A012278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2E9140DE-39B9-B8D0-EA03-13689E0F4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AED19A2-F60F-3E5D-01C5-4FE2B9903F95}"/>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EA9FC3BD-1B90-32B2-002B-42ACB60E18B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B12FAC99-3EA9-C1CF-8724-12B8AF6D5E32}"/>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751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955224A-B9D3-B7C2-507F-40B72762A9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B2DE617-D059-D24A-3A05-4C20441A82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517F45A3-9F24-4329-1D6A-C61B694C5DD2}"/>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5" name="页脚占位符 4">
            <a:extLst>
              <a:ext uri="{FF2B5EF4-FFF2-40B4-BE49-F238E27FC236}">
                <a16:creationId xmlns="" xmlns:a16="http://schemas.microsoft.com/office/drawing/2014/main" id="{E8510E36-9FC2-50C5-989A-426F021D6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CCD6E4A-368D-BF7E-333D-E0C6EEB79AC0}"/>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3232339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FD7D569-76F2-F767-AB2D-413DC1D6E2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08132FA-533A-123D-FF08-DC5EB3716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97549DB7-FFE5-D974-9DAB-0A0F62EEB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5BDC205B-2504-376D-EE40-AB9FAAB9CCCC}"/>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649B0A85-EDFF-4CFF-39FA-7400767E1F1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DC47B62C-818C-AD35-1D0E-F4B87E396FC8}"/>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4985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250B7B-B00B-9610-150C-412966C373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B66FA7AA-E08C-45C2-59B9-1AE7C597FD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1552775-13DB-42DF-45BD-B318BE4FDD97}"/>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62736BC-925C-8825-70D6-614DD2FEB19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12408E7A-E5CF-F57B-412C-D605510D1A38}"/>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303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2043079F-FEA9-8DF8-1978-70BDC1AFE54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690D8489-A0C3-C4BB-2824-2589649615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CF42DF5-1315-62D1-EEC6-F0EDA337D2A2}"/>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98D1EEF-1487-BCD2-F724-6112F6020C7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4D09033A-FF32-70F3-0C44-7422A2D1CA4C}"/>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93154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A896E-0F26-8D84-1B27-98F0651B34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24DFD4C-0321-C8BF-D8D5-506365E15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4C020E0F-FDA5-5849-9810-690A4C0625A0}"/>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A5904F5E-FBE4-5832-8A81-0CBC8654E696}"/>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AB8EFF06-18C3-CEAC-8EA2-3DA91FD1FF81}"/>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9332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55224A-B9D3-B7C2-507F-40B72762A9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B2DE617-D059-D24A-3A05-4C20441A82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517F45A3-9F24-4329-1D6A-C61B694C5DD2}"/>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E8510E36-9FC2-50C5-989A-426F021D6D5E}"/>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7CCD6E4A-368D-BF7E-333D-E0C6EEB79AC0}"/>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
        <p:nvSpPr>
          <p:cNvPr id="8" name="矩形 7">
            <a:extLst>
              <a:ext uri="{FF2B5EF4-FFF2-40B4-BE49-F238E27FC236}">
                <a16:creationId xmlns:a16="http://schemas.microsoft.com/office/drawing/2014/main" xmlns="" id="{92EA3D37-9197-BEE3-6CD1-3CCA75B945F2}"/>
              </a:ext>
            </a:extLst>
          </p:cNvPr>
          <p:cNvSpPr/>
          <p:nvPr userDrawn="1"/>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9" name="文本框 8">
            <a:extLst>
              <a:ext uri="{FF2B5EF4-FFF2-40B4-BE49-F238E27FC236}">
                <a16:creationId xmlns:a16="http://schemas.microsoft.com/office/drawing/2014/main" xmlns="" id="{362E9DBE-589E-CEA4-6967-C6F4C7BF227C}"/>
              </a:ext>
            </a:extLst>
          </p:cNvPr>
          <p:cNvSpPr txBox="1"/>
          <p:nvPr userDrawn="1"/>
        </p:nvSpPr>
        <p:spPr>
          <a:xfrm>
            <a:off x="8885464" y="6544723"/>
            <a:ext cx="3182400" cy="338554"/>
          </a:xfrm>
          <a:prstGeom prst="rect">
            <a:avLst/>
          </a:prstGeom>
          <a:noFill/>
        </p:spPr>
        <p:txBody>
          <a:bodyPr wrap="none" rtlCol="0">
            <a:spAutoFit/>
          </a:bodyPr>
          <a:lstStyle/>
          <a:p>
            <a:pPr>
              <a:defRPr/>
            </a:pPr>
            <a:r>
              <a:rPr lang="zh-CN" altLang="en-US" sz="1600" b="1" spc="300" dirty="0">
                <a:solidFill>
                  <a:prstClr val="white"/>
                </a:solidFill>
              </a:rPr>
              <a:t>第</a:t>
            </a:r>
            <a:r>
              <a:rPr lang="en-US" altLang="zh-CN" sz="1600" b="1" spc="300" dirty="0">
                <a:solidFill>
                  <a:prstClr val="white"/>
                </a:solidFill>
              </a:rPr>
              <a:t>3</a:t>
            </a:r>
            <a:r>
              <a:rPr lang="zh-CN" altLang="en-US" sz="1600" b="1" spc="300" dirty="0">
                <a:solidFill>
                  <a:prstClr val="white"/>
                </a:solidFill>
              </a:rPr>
              <a:t>章 </a:t>
            </a:r>
            <a:r>
              <a:rPr lang="zh-CN" altLang="en-US" sz="1600" b="1" spc="400" dirty="0">
                <a:solidFill>
                  <a:prstClr val="white"/>
                </a:solidFill>
              </a:rPr>
              <a:t>计算机中数据的表示</a:t>
            </a:r>
          </a:p>
        </p:txBody>
      </p:sp>
    </p:spTree>
    <p:extLst>
      <p:ext uri="{BB962C8B-B14F-4D97-AF65-F5344CB8AC3E}">
        <p14:creationId xmlns:p14="http://schemas.microsoft.com/office/powerpoint/2010/main" val="4102884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42881D-875E-5704-EB26-47818A3D80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524129C-39DA-D0C0-4466-8253F5C5F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FBC46A9F-E203-B1CA-674B-92E5E5F7A9E4}"/>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68B5ABD4-FC61-4176-9F2D-DB2791A4803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E3BE2C80-3EF6-8CC5-2504-13AD9EFBF595}"/>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4571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197C863-4E5D-5861-5899-A9DAC65DE8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8A8F64D-FE63-A611-9D87-68A97CDBD5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163EDC69-16BC-E38A-6CE8-0C7A3D7FEE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E2A5E708-DE99-91FD-952E-D4342E16BB91}"/>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81307B15-0F89-0DD4-43BF-3F71E432F296}"/>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4C63441E-3783-4D17-94D8-D6AE73F75799}"/>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326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3104E2-ECCA-02A3-9C17-44425B44B8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1CCF23-DE2F-E8D5-6B50-360FB4EDC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D09B481F-384B-AF46-0B9B-EB15C71001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AE784388-C21B-A23E-C973-4475209DC2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8451E672-5EF0-E184-4C29-251A34C26A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BD15106B-4BC8-85B8-6ADA-9AD17D827CBC}"/>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6B432A38-9831-69A6-5ED2-EEE7F5B0858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3729C061-8EB4-BA65-42BD-C0F94386D8DB}"/>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6331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69040C-B81B-4970-1022-7992F78318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FA8FE56C-F67A-33D3-6FB6-3F68BCE74C24}"/>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DCBF5975-F2F7-B767-4D8E-D33D196DA3F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D187E508-B940-B397-51E5-CA35BA62FA1E}"/>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637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0F77854D-4683-E607-DCED-DB785592369C}"/>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E038BB22-A209-13F2-7384-37D1891BC1B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DAF4243E-044A-9EE7-3265-D9D1EC04C3BB}"/>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450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42881D-875E-5704-EB26-47818A3D80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E524129C-39DA-D0C0-4466-8253F5C5F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FBC46A9F-E203-B1CA-674B-92E5E5F7A9E4}"/>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5" name="页脚占位符 4">
            <a:extLst>
              <a:ext uri="{FF2B5EF4-FFF2-40B4-BE49-F238E27FC236}">
                <a16:creationId xmlns="" xmlns:a16="http://schemas.microsoft.com/office/drawing/2014/main" id="{68B5ABD4-FC61-4176-9F2D-DB2791A480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3BE2C80-3EF6-8CC5-2504-13AD9EFBF595}"/>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10488610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C51C05-A24D-73A1-7033-2476D0A504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4660DF6A-8B6D-6DF2-C715-D8A012278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2E9140DE-39B9-B8D0-EA03-13689E0F4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AED19A2-F60F-3E5D-01C5-4FE2B9903F95}"/>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EA9FC3BD-1B90-32B2-002B-42ACB60E18B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B12FAC99-3EA9-C1CF-8724-12B8AF6D5E32}"/>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377124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FD7D569-76F2-F767-AB2D-413DC1D6E2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08132FA-533A-123D-FF08-DC5EB3716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97549DB7-FFE5-D974-9DAB-0A0F62EEB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5BDC205B-2504-376D-EE40-AB9FAAB9CCCC}"/>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649B0A85-EDFF-4CFF-39FA-7400767E1F1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DC47B62C-818C-AD35-1D0E-F4B87E396FC8}"/>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37705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250B7B-B00B-9610-150C-412966C373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B66FA7AA-E08C-45C2-59B9-1AE7C597FD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1552775-13DB-42DF-45BD-B318BE4FDD97}"/>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62736BC-925C-8825-70D6-614DD2FEB19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12408E7A-E5CF-F57B-412C-D605510D1A38}"/>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8440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2043079F-FEA9-8DF8-1978-70BDC1AFE54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690D8489-A0C3-C4BB-2824-2589649615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CF42DF5-1315-62D1-EEC6-F0EDA337D2A2}"/>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98D1EEF-1487-BCD2-F724-6112F6020C7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4D09033A-FF32-70F3-0C44-7422A2D1CA4C}"/>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6031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9A896E-0F26-8D84-1B27-98F0651B34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24DFD4C-0321-C8BF-D8D5-506365E15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4C020E0F-FDA5-5849-9810-690A4C0625A0}"/>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A5904F5E-FBE4-5832-8A81-0CBC8654E696}"/>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AB8EFF06-18C3-CEAC-8EA2-3DA91FD1FF81}"/>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69476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55224A-B9D3-B7C2-507F-40B72762A9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B2DE617-D059-D24A-3A05-4C20441A82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517F45A3-9F24-4329-1D6A-C61B694C5DD2}"/>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E8510E36-9FC2-50C5-989A-426F021D6D5E}"/>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7CCD6E4A-368D-BF7E-333D-E0C6EEB79AC0}"/>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78120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42881D-875E-5704-EB26-47818A3D80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524129C-39DA-D0C0-4466-8253F5C5F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FBC46A9F-E203-B1CA-674B-92E5E5F7A9E4}"/>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68B5ABD4-FC61-4176-9F2D-DB2791A4803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E3BE2C80-3EF6-8CC5-2504-13AD9EFBF595}"/>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17990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197C863-4E5D-5861-5899-A9DAC65DE8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8A8F64D-FE63-A611-9D87-68A97CDBD5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163EDC69-16BC-E38A-6CE8-0C7A3D7FEE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E2A5E708-DE99-91FD-952E-D4342E16BB91}"/>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81307B15-0F89-0DD4-43BF-3F71E432F296}"/>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4C63441E-3783-4D17-94D8-D6AE73F75799}"/>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91302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3104E2-ECCA-02A3-9C17-44425B44B8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1CCF23-DE2F-E8D5-6B50-360FB4EDC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D09B481F-384B-AF46-0B9B-EB15C71001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AE784388-C21B-A23E-C973-4475209DC2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8451E672-5EF0-E184-4C29-251A34C26A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BD15106B-4BC8-85B8-6ADA-9AD17D827CBC}"/>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6B432A38-9831-69A6-5ED2-EEE7F5B0858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3729C061-8EB4-BA65-42BD-C0F94386D8DB}"/>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34520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69040C-B81B-4970-1022-7992F78318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FA8FE56C-F67A-33D3-6FB6-3F68BCE74C24}"/>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DCBF5975-F2F7-B767-4D8E-D33D196DA3F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D187E508-B940-B397-51E5-CA35BA62FA1E}"/>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745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197C863-4E5D-5861-5899-A9DAC65DE8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8A8F64D-FE63-A611-9D87-68A97CDBD5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163EDC69-16BC-E38A-6CE8-0C7A3D7FEE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E2A5E708-DE99-91FD-952E-D4342E16BB91}"/>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6" name="页脚占位符 5">
            <a:extLst>
              <a:ext uri="{FF2B5EF4-FFF2-40B4-BE49-F238E27FC236}">
                <a16:creationId xmlns="" xmlns:a16="http://schemas.microsoft.com/office/drawing/2014/main" id="{81307B15-0F89-0DD4-43BF-3F71E432F2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C63441E-3783-4D17-94D8-D6AE73F75799}"/>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7616969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0F77854D-4683-E607-DCED-DB785592369C}"/>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E038BB22-A209-13F2-7384-37D1891BC1B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DAF4243E-044A-9EE7-3265-D9D1EC04C3BB}"/>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39794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C51C05-A24D-73A1-7033-2476D0A504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4660DF6A-8B6D-6DF2-C715-D8A012278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2E9140DE-39B9-B8D0-EA03-13689E0F4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AED19A2-F60F-3E5D-01C5-4FE2B9903F95}"/>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EA9FC3BD-1B90-32B2-002B-42ACB60E18B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B12FAC99-3EA9-C1CF-8724-12B8AF6D5E32}"/>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67350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FD7D569-76F2-F767-AB2D-413DC1D6E2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08132FA-533A-123D-FF08-DC5EB3716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97549DB7-FFE5-D974-9DAB-0A0F62EEB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5BDC205B-2504-376D-EE40-AB9FAAB9CCCC}"/>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649B0A85-EDFF-4CFF-39FA-7400767E1F1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DC47B62C-818C-AD35-1D0E-F4B87E396FC8}"/>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10972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250B7B-B00B-9610-150C-412966C373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B66FA7AA-E08C-45C2-59B9-1AE7C597FD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1552775-13DB-42DF-45BD-B318BE4FDD97}"/>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62736BC-925C-8825-70D6-614DD2FEB19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12408E7A-E5CF-F57B-412C-D605510D1A38}"/>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01116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2043079F-FEA9-8DF8-1978-70BDC1AFE54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690D8489-A0C3-C4BB-2824-2589649615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CF42DF5-1315-62D1-EEC6-F0EDA337D2A2}"/>
              </a:ext>
            </a:extLst>
          </p:cNvPr>
          <p:cNvSpPr>
            <a:spLocks noGrp="1"/>
          </p:cNvSpPr>
          <p:nvPr>
            <p:ph type="dt" sz="half" idx="10"/>
          </p:nvPr>
        </p:nvSpPr>
        <p:spPr/>
        <p:txBody>
          <a:body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98D1EEF-1487-BCD2-F724-6112F6020C7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4D09033A-FF32-70F3-0C44-7422A2D1CA4C}"/>
              </a:ext>
            </a:extLst>
          </p:cNvPr>
          <p:cNvSpPr>
            <a:spLocks noGrp="1"/>
          </p:cNvSpPr>
          <p:nvPr>
            <p:ph type="sldNum" sz="quarter" idx="12"/>
          </p:nvPr>
        </p:nvSpPr>
        <p:spPr/>
        <p:txBody>
          <a:body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86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13104E2-ECCA-02A3-9C17-44425B44B8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71CCF23-DE2F-E8D5-6B50-360FB4EDC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D09B481F-384B-AF46-0B9B-EB15C71001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AE784388-C21B-A23E-C973-4475209DC2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8451E672-5EF0-E184-4C29-251A34C26A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BD15106B-4BC8-85B8-6ADA-9AD17D827CBC}"/>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8" name="页脚占位符 7">
            <a:extLst>
              <a:ext uri="{FF2B5EF4-FFF2-40B4-BE49-F238E27FC236}">
                <a16:creationId xmlns="" xmlns:a16="http://schemas.microsoft.com/office/drawing/2014/main" id="{6B432A38-9831-69A6-5ED2-EEE7F5B085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3729C061-8EB4-BA65-42BD-C0F94386D8DB}"/>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69423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69040C-B81B-4970-1022-7992F78318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FA8FE56C-F67A-33D3-6FB6-3F68BCE74C24}"/>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4" name="页脚占位符 3">
            <a:extLst>
              <a:ext uri="{FF2B5EF4-FFF2-40B4-BE49-F238E27FC236}">
                <a16:creationId xmlns="" xmlns:a16="http://schemas.microsoft.com/office/drawing/2014/main" id="{DCBF5975-F2F7-B767-4D8E-D33D196DA3F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D187E508-B940-B397-51E5-CA35BA62FA1E}"/>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426966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0F77854D-4683-E607-DCED-DB785592369C}"/>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3" name="页脚占位符 2">
            <a:extLst>
              <a:ext uri="{FF2B5EF4-FFF2-40B4-BE49-F238E27FC236}">
                <a16:creationId xmlns="" xmlns:a16="http://schemas.microsoft.com/office/drawing/2014/main" id="{E038BB22-A209-13F2-7384-37D1891BC1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DAF4243E-044A-9EE7-3265-D9D1EC04C3BB}"/>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2266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5C51C05-A24D-73A1-7033-2476D0A504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4660DF6A-8B6D-6DF2-C715-D8A012278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2E9140DE-39B9-B8D0-EA03-13689E0F4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8AED19A2-F60F-3E5D-01C5-4FE2B9903F95}"/>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6" name="页脚占位符 5">
            <a:extLst>
              <a:ext uri="{FF2B5EF4-FFF2-40B4-BE49-F238E27FC236}">
                <a16:creationId xmlns="" xmlns:a16="http://schemas.microsoft.com/office/drawing/2014/main" id="{EA9FC3BD-1B90-32B2-002B-42ACB60E18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12FAC99-3EA9-C1CF-8724-12B8AF6D5E32}"/>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236113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FD7D569-76F2-F767-AB2D-413DC1D6E2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008132FA-533A-123D-FF08-DC5EB3716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97549DB7-FFE5-D974-9DAB-0A0F62EEB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5BDC205B-2504-376D-EE40-AB9FAAB9CCCC}"/>
              </a:ext>
            </a:extLst>
          </p:cNvPr>
          <p:cNvSpPr>
            <a:spLocks noGrp="1"/>
          </p:cNvSpPr>
          <p:nvPr>
            <p:ph type="dt" sz="half" idx="10"/>
          </p:nvPr>
        </p:nvSpPr>
        <p:spPr/>
        <p:txBody>
          <a:bodyPr/>
          <a:lstStyle/>
          <a:p>
            <a:fld id="{AA2036DA-B6F0-45E1-BBAE-02B215D861AB}" type="datetimeFigureOut">
              <a:rPr lang="zh-CN" altLang="en-US" smtClean="0"/>
              <a:t>2023/9/19</a:t>
            </a:fld>
            <a:endParaRPr lang="zh-CN" altLang="en-US"/>
          </a:p>
        </p:txBody>
      </p:sp>
      <p:sp>
        <p:nvSpPr>
          <p:cNvPr id="6" name="页脚占位符 5">
            <a:extLst>
              <a:ext uri="{FF2B5EF4-FFF2-40B4-BE49-F238E27FC236}">
                <a16:creationId xmlns="" xmlns:a16="http://schemas.microsoft.com/office/drawing/2014/main" id="{649B0A85-EDFF-4CFF-39FA-7400767E1F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C47B62C-818C-AD35-1D0E-F4B87E396FC8}"/>
              </a:ext>
            </a:extLst>
          </p:cNvPr>
          <p:cNvSpPr>
            <a:spLocks noGrp="1"/>
          </p:cNvSpPr>
          <p:nvPr>
            <p:ph type="sldNum" sz="quarter" idx="12"/>
          </p:nvPr>
        </p:nvSpPr>
        <p:spPr/>
        <p:txBody>
          <a:body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3281925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A99543CF-9EB1-137A-2C93-DA764FF56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FFD3B72-827F-F05E-5C09-28D3177A0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F5F05B1F-B26E-20DC-0C3A-0D3FE4267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036DA-B6F0-45E1-BBAE-02B215D861AB}" type="datetimeFigureOut">
              <a:rPr lang="zh-CN" altLang="en-US" smtClean="0"/>
              <a:t>2023/9/19</a:t>
            </a:fld>
            <a:endParaRPr lang="zh-CN" altLang="en-US"/>
          </a:p>
        </p:txBody>
      </p:sp>
      <p:sp>
        <p:nvSpPr>
          <p:cNvPr id="5" name="页脚占位符 4">
            <a:extLst>
              <a:ext uri="{FF2B5EF4-FFF2-40B4-BE49-F238E27FC236}">
                <a16:creationId xmlns="" xmlns:a16="http://schemas.microsoft.com/office/drawing/2014/main" id="{D8EC63D1-0E76-C1D5-7491-FA0B71B97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98494EDA-0B89-DE32-AC64-9DA382F26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EAC68-C884-4569-9DD4-641C218738DF}" type="slidenum">
              <a:rPr lang="zh-CN" altLang="en-US" smtClean="0"/>
              <a:t>‹#›</a:t>
            </a:fld>
            <a:endParaRPr lang="zh-CN" altLang="en-US"/>
          </a:p>
        </p:txBody>
      </p:sp>
    </p:spTree>
    <p:extLst>
      <p:ext uri="{BB962C8B-B14F-4D97-AF65-F5344CB8AC3E}">
        <p14:creationId xmlns:p14="http://schemas.microsoft.com/office/powerpoint/2010/main" val="1598752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99543CF-9EB1-137A-2C93-DA764FF56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FFD3B72-827F-F05E-5C09-28D3177A0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5F05B1F-B26E-20DC-0C3A-0D3FE4267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D8EC63D1-0E76-C1D5-7491-FA0B71B97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98494EDA-0B89-DE32-AC64-9DA382F26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2375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99543CF-9EB1-137A-2C93-DA764FF56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FFD3B72-827F-F05E-5C09-28D3177A0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5F05B1F-B26E-20DC-0C3A-0D3FE4267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D8EC63D1-0E76-C1D5-7491-FA0B71B97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98494EDA-0B89-DE32-AC64-9DA382F26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84536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99543CF-9EB1-137A-2C93-DA764FF56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FFD3B72-827F-F05E-5C09-28D3177A0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5F05B1F-B26E-20DC-0C3A-0D3FE4267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036DA-B6F0-45E1-BBAE-02B215D861AB}" type="datetimeFigureOut">
              <a:rPr lang="zh-CN" altLang="en-US" smtClean="0">
                <a:solidFill>
                  <a:prstClr val="black">
                    <a:tint val="75000"/>
                  </a:prstClr>
                </a:solidFill>
              </a:rPr>
              <a:pPr/>
              <a:t>2023/9/19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D8EC63D1-0E76-C1D5-7491-FA0B71B97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98494EDA-0B89-DE32-AC64-9DA382F26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EAC68-C884-4569-9DD4-641C218738D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1051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microsoft.com/office/2007/relationships/media" Target="../media/media2.wav"/><Relationship Id="rId7" Type="http://schemas.openxmlformats.org/officeDocument/2006/relationships/image" Target="../media/image12.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notesSlide" Target="../notesSlides/notesSlide2.xml"/><Relationship Id="rId5" Type="http://schemas.openxmlformats.org/officeDocument/2006/relationships/slideLayout" Target="../slideLayouts/slideLayout24.xml"/><Relationship Id="rId4" Type="http://schemas.openxmlformats.org/officeDocument/2006/relationships/audio" Target="../media/media2.wav"/></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17.png"/><Relationship Id="rId4" Type="http://schemas.openxmlformats.org/officeDocument/2006/relationships/notesSlide" Target="../notesSlides/notesSlide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17.png"/><Relationship Id="rId4"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17.png"/><Relationship Id="rId4"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17.png"/><Relationship Id="rId4"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4.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07233" y="274222"/>
            <a:ext cx="9144000" cy="467791"/>
          </a:xfrm>
        </p:spPr>
        <p:txBody>
          <a:bodyPr/>
          <a:lstStyle/>
          <a:p>
            <a:pPr algn="l"/>
            <a:r>
              <a:rPr lang="en-US" altLang="zh-CN" dirty="0" err="1" smtClean="0">
                <a:latin typeface="微软雅黑" panose="020B0503020204020204" pitchFamily="34" charset="-122"/>
                <a:ea typeface="微软雅黑" panose="020B0503020204020204" pitchFamily="34" charset="-122"/>
              </a:rPr>
              <a:t>educoder</a:t>
            </a:r>
            <a:r>
              <a:rPr lang="zh-CN" altLang="en-US" dirty="0" smtClean="0">
                <a:latin typeface="微软雅黑" panose="020B0503020204020204" pitchFamily="34" charset="-122"/>
                <a:ea typeface="微软雅黑" panose="020B0503020204020204" pitchFamily="34" charset="-122"/>
              </a:rPr>
              <a:t>平台</a:t>
            </a:r>
            <a:endParaRPr lang="zh-CN" altLang="en-US"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395" y="759684"/>
            <a:ext cx="8558213" cy="557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3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文本框 11">
            <a:extLst>
              <a:ext uri="{FF2B5EF4-FFF2-40B4-BE49-F238E27FC236}">
                <a16:creationId xmlns="" xmlns:a16="http://schemas.microsoft.com/office/drawing/2014/main" id="{26E86147-194F-660F-B09E-B9C004305603}"/>
              </a:ext>
            </a:extLst>
          </p:cNvPr>
          <p:cNvSpPr txBox="1"/>
          <p:nvPr/>
        </p:nvSpPr>
        <p:spPr>
          <a:xfrm>
            <a:off x="896285" y="724664"/>
            <a:ext cx="6096000" cy="732958"/>
          </a:xfrm>
          <a:prstGeom prst="rect">
            <a:avLst/>
          </a:prstGeom>
          <a:noFill/>
        </p:spPr>
        <p:txBody>
          <a:bodyPr wrap="square">
            <a:spAutoFit/>
          </a:bodyPr>
          <a:lstStyle/>
          <a:p>
            <a:pPr algn="l">
              <a:lnSpc>
                <a:spcPct val="172000"/>
              </a:lnSpc>
              <a:spcBef>
                <a:spcPts val="600"/>
              </a:spcBef>
              <a:spcAft>
                <a:spcPts val="600"/>
              </a:spcAft>
            </a:pPr>
            <a:r>
              <a:rPr lang="en-US" altLang="zh-CN" sz="2800" b="1" dirty="0" smtClean="0">
                <a:solidFill>
                  <a:sysClr val="windowText" lastClr="000000"/>
                </a:solidFill>
                <a:latin typeface="Arial" panose="020B0604020202020204"/>
                <a:ea typeface="微软雅黑" panose="020B0503020204020204" pitchFamily="34" charset="-122"/>
                <a:cs typeface="+mj-cs"/>
              </a:rPr>
              <a:t>4.  </a:t>
            </a:r>
            <a:r>
              <a:rPr lang="zh-CN" altLang="en-US" sz="2800" b="1" dirty="0" smtClean="0">
                <a:solidFill>
                  <a:sysClr val="windowText" lastClr="000000"/>
                </a:solidFill>
                <a:latin typeface="Arial" panose="020B0604020202020204"/>
                <a:ea typeface="微软雅黑" panose="020B0503020204020204" pitchFamily="34" charset="-122"/>
                <a:cs typeface="+mj-cs"/>
              </a:rPr>
              <a:t>信息提取</a:t>
            </a:r>
            <a:endParaRPr lang="zh-CN" altLang="zh-CN" sz="2800" b="1" dirty="0">
              <a:solidFill>
                <a:sysClr val="windowText" lastClr="000000"/>
              </a:solidFill>
              <a:latin typeface="Arial" panose="020B0604020202020204"/>
              <a:ea typeface="微软雅黑" panose="020B0503020204020204" pitchFamily="34" charset="-122"/>
              <a:cs typeface="+mj-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7765" y="1590307"/>
            <a:ext cx="5698344" cy="523220"/>
          </a:xfrm>
          <a:prstGeom prst="rect">
            <a:avLst/>
          </a:prstGeom>
          <a:noFill/>
        </p:spPr>
        <p:txBody>
          <a:bodyPr wrap="square">
            <a:spAutoFit/>
          </a:bodyPr>
          <a:lstStyle/>
          <a:p>
            <a:r>
              <a:rPr lang="zh-CN" altLang="en-US" sz="2800" b="1" dirty="0">
                <a:solidFill>
                  <a:sysClr val="windowText" lastClr="000000"/>
                </a:solidFill>
                <a:latin typeface="Arial" panose="020B0604020202020204"/>
                <a:ea typeface="微软雅黑" panose="020B0503020204020204" pitchFamily="34" charset="-122"/>
                <a:cs typeface="+mj-cs"/>
              </a:rPr>
              <a:t>（</a:t>
            </a:r>
            <a:r>
              <a:rPr lang="en-US" altLang="zh-CN" sz="2800" b="1" dirty="0">
                <a:solidFill>
                  <a:sysClr val="windowText" lastClr="000000"/>
                </a:solidFill>
                <a:latin typeface="Arial" panose="020B0604020202020204"/>
                <a:ea typeface="微软雅黑" panose="020B0503020204020204" pitchFamily="34" charset="-122"/>
                <a:cs typeface="+mj-cs"/>
              </a:rPr>
              <a:t>1</a:t>
            </a:r>
            <a:r>
              <a:rPr lang="zh-CN" altLang="en-US" sz="2800" b="1" dirty="0">
                <a:solidFill>
                  <a:sysClr val="windowText" lastClr="000000"/>
                </a:solidFill>
                <a:latin typeface="Arial" panose="020B0604020202020204"/>
                <a:ea typeface="微软雅黑" panose="020B0503020204020204" pitchFamily="34" charset="-122"/>
                <a:cs typeface="+mj-cs"/>
              </a:rPr>
              <a:t>）基于字符串匹配的信息提取</a:t>
            </a:r>
          </a:p>
        </p:txBody>
      </p:sp>
      <p:sp>
        <p:nvSpPr>
          <p:cNvPr id="15" name="文本框 14">
            <a:extLst>
              <a:ext uri="{FF2B5EF4-FFF2-40B4-BE49-F238E27FC236}">
                <a16:creationId xmlns="" xmlns:a16="http://schemas.microsoft.com/office/drawing/2014/main" id="{37A60494-3714-4943-A83D-AF534A8F1EFB}"/>
              </a:ext>
            </a:extLst>
          </p:cNvPr>
          <p:cNvSpPr txBox="1"/>
          <p:nvPr/>
        </p:nvSpPr>
        <p:spPr>
          <a:xfrm>
            <a:off x="958429" y="2138804"/>
            <a:ext cx="10483408" cy="3247877"/>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如果采用普通字符串进行匹配，功能极其有限，扩展性不好，代码可重用性差。因此，可以使用正则表达式对字符串进行匹配。</a:t>
            </a:r>
          </a:p>
          <a:p>
            <a:pPr>
              <a:lnSpc>
                <a:spcPct val="150000"/>
              </a:lnSpc>
            </a:pPr>
            <a:r>
              <a:rPr lang="zh-CN" altLang="en-US" sz="2800" b="1" dirty="0">
                <a:latin typeface="微软雅黑" panose="020B0503020204020204" pitchFamily="34" charset="-122"/>
                <a:ea typeface="微软雅黑" panose="020B0503020204020204" pitchFamily="34" charset="-122"/>
              </a:rPr>
              <a:t>正则表达式由普通字符和元字符组成。普通字符是正常的文本字符，具有字符的本来含义。元字符具有特定的含义，它使得正则表达式具有通用的匹配能力。</a:t>
            </a:r>
          </a:p>
        </p:txBody>
      </p:sp>
      <p:sp>
        <p:nvSpPr>
          <p:cNvPr id="14" name="文本框 13">
            <a:extLst>
              <a:ext uri="{FF2B5EF4-FFF2-40B4-BE49-F238E27FC236}">
                <a16:creationId xmlns="" xmlns:a16="http://schemas.microsoft.com/office/drawing/2014/main" id="{058CB3D1-DCE8-4537-B51E-9A882B72FA90}"/>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58645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aphicFrame>
        <p:nvGraphicFramePr>
          <p:cNvPr id="16" name="表格 15">
            <a:extLst>
              <a:ext uri="{FF2B5EF4-FFF2-40B4-BE49-F238E27FC236}">
                <a16:creationId xmlns="" xmlns:a16="http://schemas.microsoft.com/office/drawing/2014/main" id="{45507BD1-70E2-4475-8A25-5EF83872D3E8}"/>
              </a:ext>
            </a:extLst>
          </p:cNvPr>
          <p:cNvGraphicFramePr>
            <a:graphicFrameLocks noGrp="1"/>
          </p:cNvGraphicFramePr>
          <p:nvPr>
            <p:extLst>
              <p:ext uri="{D42A27DB-BD31-4B8C-83A1-F6EECF244321}">
                <p14:modId xmlns:p14="http://schemas.microsoft.com/office/powerpoint/2010/main" val="2960931616"/>
              </p:ext>
            </p:extLst>
          </p:nvPr>
        </p:nvGraphicFramePr>
        <p:xfrm>
          <a:off x="2582763" y="491895"/>
          <a:ext cx="8908655" cy="6078105"/>
        </p:xfrm>
        <a:graphic>
          <a:graphicData uri="http://schemas.openxmlformats.org/drawingml/2006/table">
            <a:tbl>
              <a:tblPr firstRow="1" firstCol="1" bandRow="1">
                <a:tableStyleId>{5C22544A-7EE6-4342-B048-85BDC9FD1C3A}</a:tableStyleId>
              </a:tblPr>
              <a:tblGrid>
                <a:gridCol w="1353629">
                  <a:extLst>
                    <a:ext uri="{9D8B030D-6E8A-4147-A177-3AD203B41FA5}">
                      <a16:colId xmlns="" xmlns:a16="http://schemas.microsoft.com/office/drawing/2014/main" val="824850098"/>
                    </a:ext>
                  </a:extLst>
                </a:gridCol>
                <a:gridCol w="7555026">
                  <a:extLst>
                    <a:ext uri="{9D8B030D-6E8A-4147-A177-3AD203B41FA5}">
                      <a16:colId xmlns="" xmlns:a16="http://schemas.microsoft.com/office/drawing/2014/main" val="287937794"/>
                    </a:ext>
                  </a:extLst>
                </a:gridCol>
              </a:tblGrid>
              <a:tr h="291285">
                <a:tc>
                  <a:txBody>
                    <a:bodyPr/>
                    <a:lstStyle/>
                    <a:p>
                      <a:pPr algn="ctr"/>
                      <a:r>
                        <a:rPr lang="zh-CN" sz="1200" kern="100" dirty="0">
                          <a:effectLst/>
                        </a:rPr>
                        <a:t>元字符</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effectLst/>
                        </a:rPr>
                        <a:t>功能描述</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1209090861"/>
                  </a:ext>
                </a:extLst>
              </a:tr>
              <a:tr h="281394">
                <a:tc>
                  <a:txBody>
                    <a:bodyPr/>
                    <a:lstStyle/>
                    <a:p>
                      <a:pPr algn="ctr"/>
                      <a:r>
                        <a:rPr lang="en-US"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匹配除换行符之外的任何单个字符</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640580204"/>
                  </a:ext>
                </a:extLst>
              </a:tr>
              <a:tr h="291285">
                <a:tc>
                  <a:txBody>
                    <a:bodyPr/>
                    <a:lstStyle/>
                    <a:p>
                      <a:pPr algn="ctr"/>
                      <a:r>
                        <a:rPr lang="en-US"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匹配位于该符号之前的</a:t>
                      </a:r>
                      <a:r>
                        <a:rPr lang="en-US" sz="1200" b="1" kern="100" dirty="0">
                          <a:effectLst/>
                        </a:rPr>
                        <a:t>0</a:t>
                      </a:r>
                      <a:r>
                        <a:rPr lang="zh-CN" sz="1200" b="1" kern="100" dirty="0">
                          <a:effectLst/>
                        </a:rPr>
                        <a:t>个或多个字符</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804928922"/>
                  </a:ext>
                </a:extLst>
              </a:tr>
              <a:tr h="281394">
                <a:tc>
                  <a:txBody>
                    <a:bodyPr/>
                    <a:lstStyle/>
                    <a:p>
                      <a:pPr algn="ctr"/>
                      <a:r>
                        <a:rPr lang="en-US"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匹配位于该符号之前的</a:t>
                      </a:r>
                      <a:r>
                        <a:rPr lang="en-US" sz="1200" b="1" kern="100" dirty="0">
                          <a:effectLst/>
                        </a:rPr>
                        <a:t>1</a:t>
                      </a:r>
                      <a:r>
                        <a:rPr lang="zh-CN" sz="1200" b="1" kern="100" dirty="0">
                          <a:effectLst/>
                        </a:rPr>
                        <a:t>个或多个字符</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856861210"/>
                  </a:ext>
                </a:extLst>
              </a:tr>
              <a:tr h="351315">
                <a:tc>
                  <a:txBody>
                    <a:bodyPr/>
                    <a:lstStyle/>
                    <a:p>
                      <a:pPr algn="ctr"/>
                      <a:r>
                        <a:rPr lang="en-US" sz="1200" b="1" kern="100">
                          <a:effectLst/>
                        </a:rPr>
                        <a:t>| </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匹配位于该符号之前或之后的字符</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927146838"/>
                  </a:ext>
                </a:extLst>
              </a:tr>
              <a:tr h="281394">
                <a:tc>
                  <a:txBody>
                    <a:bodyPr/>
                    <a:lstStyle/>
                    <a:p>
                      <a:pPr algn="ctr"/>
                      <a:r>
                        <a:rPr lang="en-US"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匹配以该符号后面的字符开头的字符串</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1909310125"/>
                  </a:ext>
                </a:extLst>
              </a:tr>
              <a:tr h="291285">
                <a:tc>
                  <a:txBody>
                    <a:bodyPr/>
                    <a:lstStyle/>
                    <a:p>
                      <a:pPr algn="ctr"/>
                      <a:r>
                        <a:rPr lang="en-US"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匹配以该符号之前的字符结束的字符串</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4222499909"/>
                  </a:ext>
                </a:extLst>
              </a:tr>
              <a:tr h="281394">
                <a:tc>
                  <a:txBody>
                    <a:bodyPr/>
                    <a:lstStyle/>
                    <a:p>
                      <a:pPr algn="ctr"/>
                      <a:r>
                        <a:rPr lang="zh-CN"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匹配该符号之前的</a:t>
                      </a:r>
                      <a:r>
                        <a:rPr lang="en-US" sz="1200" b="1" kern="100" dirty="0">
                          <a:effectLst/>
                        </a:rPr>
                        <a:t>0</a:t>
                      </a:r>
                      <a:r>
                        <a:rPr lang="zh-CN" sz="1200" b="1" kern="100" dirty="0">
                          <a:effectLst/>
                        </a:rPr>
                        <a:t>个或</a:t>
                      </a:r>
                      <a:r>
                        <a:rPr lang="en-US" sz="1200" b="1" kern="100" dirty="0">
                          <a:effectLst/>
                        </a:rPr>
                        <a:t>1</a:t>
                      </a:r>
                      <a:r>
                        <a:rPr lang="zh-CN" sz="1200" b="1" kern="100" dirty="0">
                          <a:effectLst/>
                        </a:rPr>
                        <a:t>个字符</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342579827"/>
                  </a:ext>
                </a:extLst>
              </a:tr>
              <a:tr h="291285">
                <a:tc>
                  <a:txBody>
                    <a:bodyPr/>
                    <a:lstStyle/>
                    <a:p>
                      <a:pPr algn="ctr"/>
                      <a:r>
                        <a:rPr lang="en-US"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表示一个转义字符</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54309628"/>
                  </a:ext>
                </a:extLst>
              </a:tr>
              <a:tr h="281394">
                <a:tc>
                  <a:txBody>
                    <a:bodyPr/>
                    <a:lstStyle/>
                    <a:p>
                      <a:pPr algn="ctr"/>
                      <a:r>
                        <a:rPr lang="en-US"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匹配括号中的任意一个字符</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138234355"/>
                  </a:ext>
                </a:extLst>
              </a:tr>
              <a:tr h="291285">
                <a:tc>
                  <a:txBody>
                    <a:bodyPr/>
                    <a:lstStyle/>
                    <a:p>
                      <a:pPr algn="ctr"/>
                      <a:r>
                        <a:rPr lang="en-US"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匹配指定范围内的字符</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1260577768"/>
                  </a:ext>
                </a:extLst>
              </a:tr>
              <a:tr h="281394">
                <a:tc>
                  <a:txBody>
                    <a:bodyPr/>
                    <a:lstStyle/>
                    <a:p>
                      <a:pPr algn="ctr"/>
                      <a:r>
                        <a:rPr lang="en-US"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将括号中的内容作为一个整体</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4206017617"/>
                  </a:ext>
                </a:extLst>
              </a:tr>
              <a:tr h="291285">
                <a:tc>
                  <a:txBody>
                    <a:bodyPr/>
                    <a:lstStyle/>
                    <a:p>
                      <a:pPr algn="ctr"/>
                      <a:r>
                        <a:rPr lang="en-US" sz="1200" b="1" kern="100">
                          <a:effectLst/>
                        </a:rPr>
                        <a:t>{}</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按括号中指定的次数进行匹配</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2698601556"/>
                  </a:ext>
                </a:extLst>
              </a:tr>
              <a:tr h="281394">
                <a:tc>
                  <a:txBody>
                    <a:bodyPr/>
                    <a:lstStyle/>
                    <a:p>
                      <a:pPr algn="ctr"/>
                      <a:r>
                        <a:rPr lang="en-US" sz="1200" b="1" kern="100">
                          <a:effectLst/>
                        </a:rPr>
                        <a:t>\b</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匹配单词头或单词尾</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357244793"/>
                  </a:ext>
                </a:extLst>
              </a:tr>
              <a:tr h="291285">
                <a:tc>
                  <a:txBody>
                    <a:bodyPr/>
                    <a:lstStyle/>
                    <a:p>
                      <a:pPr algn="ctr"/>
                      <a:r>
                        <a:rPr lang="en-US" sz="1200" b="1" kern="100">
                          <a:effectLst/>
                        </a:rPr>
                        <a:t>\B</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与“</a:t>
                      </a:r>
                      <a:r>
                        <a:rPr lang="en-US" sz="1200" b="1" kern="100" dirty="0">
                          <a:effectLst/>
                        </a:rPr>
                        <a:t>\b</a:t>
                      </a:r>
                      <a:r>
                        <a:rPr lang="zh-CN" sz="1200" b="1" kern="100" dirty="0">
                          <a:effectLst/>
                        </a:rPr>
                        <a:t>”含义相反</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2663111588"/>
                  </a:ext>
                </a:extLst>
              </a:tr>
              <a:tr h="281394">
                <a:tc>
                  <a:txBody>
                    <a:bodyPr/>
                    <a:lstStyle/>
                    <a:p>
                      <a:pPr algn="ctr"/>
                      <a:r>
                        <a:rPr lang="en-US" sz="1200" b="1" kern="100">
                          <a:effectLst/>
                        </a:rPr>
                        <a:t>\d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匹配一个数字字符</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2616884019"/>
                  </a:ext>
                </a:extLst>
              </a:tr>
              <a:tr h="291285">
                <a:tc>
                  <a:txBody>
                    <a:bodyPr/>
                    <a:lstStyle/>
                    <a:p>
                      <a:pPr algn="ctr"/>
                      <a:r>
                        <a:rPr lang="en-US" sz="1200" b="1" kern="100">
                          <a:effectLst/>
                        </a:rPr>
                        <a:t>\D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与“</a:t>
                      </a:r>
                      <a:r>
                        <a:rPr lang="en-US" sz="1200" b="1" kern="100" dirty="0">
                          <a:effectLst/>
                        </a:rPr>
                        <a:t>\d</a:t>
                      </a:r>
                      <a:r>
                        <a:rPr lang="zh-CN" sz="1200" b="1" kern="100" dirty="0">
                          <a:effectLst/>
                        </a:rPr>
                        <a:t>”含义相反</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1177152037"/>
                  </a:ext>
                </a:extLst>
              </a:tr>
              <a:tr h="281394">
                <a:tc>
                  <a:txBody>
                    <a:bodyPr/>
                    <a:lstStyle/>
                    <a:p>
                      <a:pPr algn="ctr"/>
                      <a:r>
                        <a:rPr lang="en-US" sz="1200" b="1" kern="100">
                          <a:effectLst/>
                        </a:rPr>
                        <a:t>\s</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匹配任何空白字符，包括空格、制表符、换页符等</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3800950391"/>
                  </a:ext>
                </a:extLst>
              </a:tr>
              <a:tr h="291285">
                <a:tc>
                  <a:txBody>
                    <a:bodyPr/>
                    <a:lstStyle/>
                    <a:p>
                      <a:pPr algn="ctr"/>
                      <a:r>
                        <a:rPr lang="en-US" sz="1200" b="1" kern="100">
                          <a:effectLst/>
                        </a:rPr>
                        <a:t>\S</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与“</a:t>
                      </a:r>
                      <a:r>
                        <a:rPr lang="en-US" sz="1200" b="1" kern="100" dirty="0">
                          <a:effectLst/>
                        </a:rPr>
                        <a:t>\s</a:t>
                      </a:r>
                      <a:r>
                        <a:rPr lang="zh-CN" sz="1200" b="1" kern="100" dirty="0">
                          <a:effectLst/>
                        </a:rPr>
                        <a:t>”含义相反</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1809062567"/>
                  </a:ext>
                </a:extLst>
              </a:tr>
              <a:tr h="281394">
                <a:tc>
                  <a:txBody>
                    <a:bodyPr/>
                    <a:lstStyle/>
                    <a:p>
                      <a:pPr algn="ctr"/>
                      <a:r>
                        <a:rPr lang="en-US" sz="1200" b="1" kern="100">
                          <a:effectLst/>
                        </a:rPr>
                        <a:t>\w</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匹配任何字母、数字及下划线</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1308506344"/>
                  </a:ext>
                </a:extLst>
              </a:tr>
              <a:tr h="291285">
                <a:tc>
                  <a:txBody>
                    <a:bodyPr/>
                    <a:lstStyle/>
                    <a:p>
                      <a:pPr algn="ctr"/>
                      <a:r>
                        <a:rPr lang="en-US" sz="1200" b="1" kern="100">
                          <a:effectLst/>
                        </a:rPr>
                        <a:t>\W</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b="1" kern="100" dirty="0">
                          <a:effectLst/>
                        </a:rPr>
                        <a:t>与“</a:t>
                      </a:r>
                      <a:r>
                        <a:rPr lang="en-US" sz="1200" b="1" kern="100" dirty="0">
                          <a:effectLst/>
                        </a:rPr>
                        <a:t>\w</a:t>
                      </a:r>
                      <a:r>
                        <a:rPr lang="zh-CN" sz="1200" b="1" kern="100" dirty="0">
                          <a:effectLst/>
                        </a:rPr>
                        <a:t>”含义相反</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 xmlns:a16="http://schemas.microsoft.com/office/drawing/2014/main" val="2800116688"/>
                  </a:ext>
                </a:extLst>
              </a:tr>
            </a:tbl>
          </a:graphicData>
        </a:graphic>
      </p:graphicFrame>
      <p:sp>
        <p:nvSpPr>
          <p:cNvPr id="17" name="文本框 16">
            <a:extLst>
              <a:ext uri="{FF2B5EF4-FFF2-40B4-BE49-F238E27FC236}">
                <a16:creationId xmlns="" xmlns:a16="http://schemas.microsoft.com/office/drawing/2014/main" id="{EC319E69-548D-4EE1-83B9-294C2FB55C8E}"/>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54738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4" name="文本框 13">
            <a:extLst>
              <a:ext uri="{FF2B5EF4-FFF2-40B4-BE49-F238E27FC236}">
                <a16:creationId xmlns="" xmlns:a16="http://schemas.microsoft.com/office/drawing/2014/main" id="{4B921902-0D3F-4FB8-8301-B5767CF01F62}"/>
              </a:ext>
            </a:extLst>
          </p:cNvPr>
          <p:cNvSpPr txBox="1"/>
          <p:nvPr/>
        </p:nvSpPr>
        <p:spPr>
          <a:xfrm>
            <a:off x="552634" y="893098"/>
            <a:ext cx="10966265" cy="553998"/>
          </a:xfrm>
          <a:prstGeom prst="rect">
            <a:avLst/>
          </a:prstGeom>
          <a:noFill/>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2</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提取文本中的所有座机电话号码。</a:t>
            </a:r>
          </a:p>
        </p:txBody>
      </p:sp>
      <p:sp>
        <p:nvSpPr>
          <p:cNvPr id="13" name="文本框 12">
            <a:extLst>
              <a:ext uri="{FF2B5EF4-FFF2-40B4-BE49-F238E27FC236}">
                <a16:creationId xmlns="" xmlns:a16="http://schemas.microsoft.com/office/drawing/2014/main" id="{7CBC0BB3-7BA9-439F-AFA9-D25DF00A541C}"/>
              </a:ext>
            </a:extLst>
          </p:cNvPr>
          <p:cNvSpPr txBox="1"/>
          <p:nvPr/>
        </p:nvSpPr>
        <p:spPr>
          <a:xfrm>
            <a:off x="617338" y="1390294"/>
            <a:ext cx="10901561" cy="2862322"/>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import re</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demo = "</a:t>
            </a:r>
            <a:r>
              <a:rPr lang="zh-CN" altLang="en-US" sz="2000" b="1" dirty="0">
                <a:solidFill>
                  <a:srgbClr val="1B70C0"/>
                </a:solidFill>
                <a:latin typeface="微软雅黑" panose="020B0503020204020204" pitchFamily="34" charset="-122"/>
                <a:ea typeface="微软雅黑" panose="020B0503020204020204" pitchFamily="34" charset="-122"/>
              </a:rPr>
              <a:t>校内电话查询：</a:t>
            </a:r>
            <a:r>
              <a:rPr lang="en-US" altLang="zh-CN" sz="2000" b="1" dirty="0">
                <a:solidFill>
                  <a:srgbClr val="1B70C0"/>
                </a:solidFill>
                <a:latin typeface="微软雅黑" panose="020B0503020204020204" pitchFamily="34" charset="-122"/>
                <a:ea typeface="微软雅黑" panose="020B0503020204020204" pitchFamily="34" charset="-122"/>
              </a:rPr>
              <a:t>0731-88876114</a:t>
            </a:r>
            <a:r>
              <a:rPr lang="zh-CN" altLang="en-US" sz="2000" b="1" dirty="0">
                <a:solidFill>
                  <a:srgbClr val="1B70C0"/>
                </a:solidFill>
                <a:latin typeface="微软雅黑" panose="020B0503020204020204" pitchFamily="34" charset="-122"/>
                <a:ea typeface="微软雅黑" panose="020B0503020204020204" pitchFamily="34" charset="-122"/>
              </a:rPr>
              <a:t>；招生联系电话： </a:t>
            </a:r>
            <a:r>
              <a:rPr lang="en-US" altLang="zh-CN" sz="2000" b="1" dirty="0">
                <a:solidFill>
                  <a:srgbClr val="1B70C0"/>
                </a:solidFill>
                <a:latin typeface="微软雅黑" panose="020B0503020204020204" pitchFamily="34" charset="-122"/>
                <a:ea typeface="微软雅黑" panose="020B0503020204020204" pitchFamily="34" charset="-122"/>
              </a:rPr>
              <a:t>0731-88830995"</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patt</a:t>
            </a:r>
            <a:r>
              <a:rPr lang="en-US" altLang="zh-CN" sz="2000" b="1" dirty="0">
                <a:solidFill>
                  <a:srgbClr val="1B70C0"/>
                </a:solidFill>
                <a:latin typeface="微软雅黑" panose="020B0503020204020204" pitchFamily="34" charset="-122"/>
                <a:ea typeface="微软雅黑" panose="020B0503020204020204" pitchFamily="34" charset="-122"/>
              </a:rPr>
              <a:t> = </a:t>
            </a:r>
            <a:r>
              <a:rPr lang="en-US" altLang="zh-CN" sz="2000" b="1" dirty="0" err="1">
                <a:solidFill>
                  <a:srgbClr val="1B70C0"/>
                </a:solidFill>
                <a:latin typeface="微软雅黑" panose="020B0503020204020204" pitchFamily="34" charset="-122"/>
                <a:ea typeface="微软雅黑" panose="020B0503020204020204" pitchFamily="34" charset="-122"/>
              </a:rPr>
              <a:t>re.compile</a:t>
            </a:r>
            <a:r>
              <a:rPr lang="en-US" altLang="zh-CN" sz="2000" b="1" dirty="0">
                <a:solidFill>
                  <a:srgbClr val="1B70C0"/>
                </a:solidFill>
                <a:latin typeface="微软雅黑" panose="020B0503020204020204" pitchFamily="34" charset="-122"/>
                <a:ea typeface="微软雅黑" panose="020B0503020204020204" pitchFamily="34" charset="-122"/>
              </a:rPr>
              <a:t>(r"\d{3}-\d{8}|\d{4}-\d{8}")       #</a:t>
            </a:r>
            <a:r>
              <a:rPr lang="zh-CN" altLang="en-US" sz="2000" b="1" dirty="0">
                <a:solidFill>
                  <a:srgbClr val="1B70C0"/>
                </a:solidFill>
                <a:latin typeface="微软雅黑" panose="020B0503020204020204" pitchFamily="34" charset="-122"/>
                <a:ea typeface="微软雅黑" panose="020B0503020204020204" pitchFamily="34" charset="-122"/>
              </a:rPr>
              <a:t>将字符串编译为正则表达式</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tel</a:t>
            </a:r>
            <a:r>
              <a:rPr lang="en-US" altLang="zh-CN" sz="2000" b="1" dirty="0">
                <a:solidFill>
                  <a:srgbClr val="1B70C0"/>
                </a:solidFill>
                <a:latin typeface="微软雅黑" panose="020B0503020204020204" pitchFamily="34" charset="-122"/>
                <a:ea typeface="微软雅黑" panose="020B0503020204020204" pitchFamily="34" charset="-122"/>
              </a:rPr>
              <a:t> = </a:t>
            </a:r>
            <a:r>
              <a:rPr lang="en-US" altLang="zh-CN" sz="2000" b="1" dirty="0" err="1">
                <a:solidFill>
                  <a:srgbClr val="1B70C0"/>
                </a:solidFill>
                <a:latin typeface="微软雅黑" panose="020B0503020204020204" pitchFamily="34" charset="-122"/>
                <a:ea typeface="微软雅黑" panose="020B0503020204020204" pitchFamily="34" charset="-122"/>
              </a:rPr>
              <a:t>re.findall</a:t>
            </a:r>
            <a:r>
              <a:rPr lang="en-US" altLang="zh-CN" sz="2000" b="1" dirty="0">
                <a:solidFill>
                  <a:srgbClr val="1B70C0"/>
                </a:solidFill>
                <a:latin typeface="微软雅黑" panose="020B0503020204020204" pitchFamily="34" charset="-122"/>
                <a:ea typeface="微软雅黑" panose="020B0503020204020204" pitchFamily="34" charset="-122"/>
              </a:rPr>
              <a:t>(</a:t>
            </a:r>
            <a:r>
              <a:rPr lang="en-US" altLang="zh-CN" sz="2000" b="1" dirty="0" err="1">
                <a:solidFill>
                  <a:srgbClr val="1B70C0"/>
                </a:solidFill>
                <a:latin typeface="微软雅黑" panose="020B0503020204020204" pitchFamily="34" charset="-122"/>
                <a:ea typeface="微软雅黑" panose="020B0503020204020204" pitchFamily="34" charset="-122"/>
              </a:rPr>
              <a:t>patt,demo</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在文本中进行匹配</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print(</a:t>
            </a:r>
            <a:r>
              <a:rPr lang="en-US" altLang="zh-CN" sz="2000" b="1" dirty="0" err="1">
                <a:solidFill>
                  <a:srgbClr val="1B70C0"/>
                </a:solidFill>
                <a:latin typeface="微软雅黑" panose="020B0503020204020204" pitchFamily="34" charset="-122"/>
                <a:ea typeface="微软雅黑" panose="020B0503020204020204" pitchFamily="34" charset="-122"/>
              </a:rPr>
              <a:t>tel</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查看结果</a:t>
            </a:r>
          </a:p>
          <a:p>
            <a:pPr>
              <a:lnSpc>
                <a:spcPct val="150000"/>
              </a:lnSpc>
            </a:pPr>
            <a:r>
              <a:rPr lang="en-US" altLang="zh-CN" sz="2000" b="1" dirty="0" smtClean="0">
                <a:solidFill>
                  <a:srgbClr val="1B70C0"/>
                </a:solidFill>
                <a:latin typeface="微软雅黑" panose="020B0503020204020204" pitchFamily="34" charset="-122"/>
                <a:ea typeface="微软雅黑" panose="020B0503020204020204" pitchFamily="34" charset="-122"/>
              </a:rPr>
              <a:t>[</a:t>
            </a:r>
            <a:r>
              <a:rPr lang="en-US" altLang="zh-CN" sz="2000" b="1" dirty="0">
                <a:solidFill>
                  <a:srgbClr val="1B70C0"/>
                </a:solidFill>
                <a:latin typeface="微软雅黑" panose="020B0503020204020204" pitchFamily="34" charset="-122"/>
                <a:ea typeface="微软雅黑" panose="020B0503020204020204" pitchFamily="34" charset="-122"/>
              </a:rPr>
              <a:t>'0731-88876114', '0731-88830995']</a:t>
            </a:r>
          </a:p>
        </p:txBody>
      </p:sp>
      <p:sp>
        <p:nvSpPr>
          <p:cNvPr id="12" name="文本框 11">
            <a:extLst>
              <a:ext uri="{FF2B5EF4-FFF2-40B4-BE49-F238E27FC236}">
                <a16:creationId xmlns="" xmlns:a16="http://schemas.microsoft.com/office/drawing/2014/main" id="{EA73EEC7-BC07-4DF6-818A-38FC582FBF3D}"/>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01126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文本框 11">
            <a:extLst>
              <a:ext uri="{FF2B5EF4-FFF2-40B4-BE49-F238E27FC236}">
                <a16:creationId xmlns="" xmlns:a16="http://schemas.microsoft.com/office/drawing/2014/main" id="{26E86147-194F-660F-B09E-B9C004305603}"/>
              </a:ext>
            </a:extLst>
          </p:cNvPr>
          <p:cNvSpPr txBox="1"/>
          <p:nvPr/>
        </p:nvSpPr>
        <p:spPr>
          <a:xfrm>
            <a:off x="896285" y="724664"/>
            <a:ext cx="6096000" cy="732958"/>
          </a:xfrm>
          <a:prstGeom prst="rect">
            <a:avLst/>
          </a:prstGeom>
          <a:noFill/>
        </p:spPr>
        <p:txBody>
          <a:bodyPr wrap="square">
            <a:spAutoFit/>
          </a:bodyPr>
          <a:lstStyle/>
          <a:p>
            <a:pPr algn="l">
              <a:lnSpc>
                <a:spcPct val="172000"/>
              </a:lnSpc>
              <a:spcBef>
                <a:spcPts val="600"/>
              </a:spcBef>
              <a:spcAft>
                <a:spcPts val="600"/>
              </a:spcAft>
            </a:pPr>
            <a:r>
              <a:rPr lang="en-US" altLang="zh-CN" sz="2800" b="1" dirty="0" smtClean="0">
                <a:solidFill>
                  <a:sysClr val="windowText" lastClr="000000"/>
                </a:solidFill>
                <a:latin typeface="Arial" panose="020B0604020202020204"/>
                <a:ea typeface="微软雅黑" panose="020B0503020204020204" pitchFamily="34" charset="-122"/>
                <a:cs typeface="+mj-cs"/>
              </a:rPr>
              <a:t>4.  </a:t>
            </a:r>
            <a:r>
              <a:rPr lang="zh-CN" altLang="en-US" sz="2800" b="1" dirty="0" smtClean="0">
                <a:solidFill>
                  <a:sysClr val="windowText" lastClr="000000"/>
                </a:solidFill>
                <a:latin typeface="Arial" panose="020B0604020202020204"/>
                <a:ea typeface="微软雅黑" panose="020B0503020204020204" pitchFamily="34" charset="-122"/>
                <a:cs typeface="+mj-cs"/>
              </a:rPr>
              <a:t>信息提取</a:t>
            </a:r>
            <a:endParaRPr lang="zh-CN" altLang="zh-CN" sz="2800" b="1" dirty="0">
              <a:solidFill>
                <a:sysClr val="windowText" lastClr="000000"/>
              </a:solidFill>
              <a:latin typeface="Arial" panose="020B0604020202020204"/>
              <a:ea typeface="微软雅黑" panose="020B0503020204020204" pitchFamily="34" charset="-122"/>
              <a:cs typeface="+mj-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7765" y="1590307"/>
            <a:ext cx="5698344" cy="523220"/>
          </a:xfrm>
          <a:prstGeom prst="rect">
            <a:avLst/>
          </a:prstGeom>
          <a:noFill/>
        </p:spPr>
        <p:txBody>
          <a:bodyPr wrap="square">
            <a:spAutoFit/>
          </a:bodyPr>
          <a:lstStyle/>
          <a:p>
            <a:r>
              <a:rPr lang="zh-CN" altLang="en-US" sz="2800" b="1" dirty="0">
                <a:solidFill>
                  <a:sysClr val="windowText" lastClr="000000"/>
                </a:solidFill>
                <a:latin typeface="Arial" panose="020B0604020202020204"/>
                <a:ea typeface="微软雅黑" panose="020B0503020204020204" pitchFamily="34" charset="-122"/>
                <a:cs typeface="+mj-cs"/>
              </a:rPr>
              <a:t>（</a:t>
            </a:r>
            <a:r>
              <a:rPr lang="en-US" altLang="zh-CN" sz="2800" b="1" dirty="0">
                <a:solidFill>
                  <a:sysClr val="windowText" lastClr="000000"/>
                </a:solidFill>
                <a:latin typeface="Arial" panose="020B0604020202020204"/>
                <a:ea typeface="微软雅黑" panose="020B0503020204020204" pitchFamily="34" charset="-122"/>
                <a:cs typeface="+mj-cs"/>
              </a:rPr>
              <a:t>2</a:t>
            </a:r>
            <a:r>
              <a:rPr lang="zh-CN" altLang="en-US" sz="2800" b="1" dirty="0">
                <a:solidFill>
                  <a:sysClr val="windowText" lastClr="000000"/>
                </a:solidFill>
                <a:latin typeface="Arial" panose="020B0604020202020204"/>
                <a:ea typeface="微软雅黑" panose="020B0503020204020204" pitchFamily="34" charset="-122"/>
                <a:cs typeface="+mj-cs"/>
              </a:rPr>
              <a:t>）基于</a:t>
            </a:r>
            <a:r>
              <a:rPr lang="en-US" altLang="zh-CN" sz="2800" b="1" dirty="0">
                <a:solidFill>
                  <a:sysClr val="windowText" lastClr="000000"/>
                </a:solidFill>
                <a:latin typeface="Arial" panose="020B0604020202020204"/>
                <a:ea typeface="微软雅黑" panose="020B0503020204020204" pitchFamily="34" charset="-122"/>
                <a:cs typeface="+mj-cs"/>
              </a:rPr>
              <a:t>HTML</a:t>
            </a:r>
            <a:r>
              <a:rPr lang="zh-CN" altLang="en-US" sz="2800" b="1" dirty="0">
                <a:solidFill>
                  <a:sysClr val="windowText" lastClr="000000"/>
                </a:solidFill>
                <a:latin typeface="Arial" panose="020B0604020202020204"/>
                <a:ea typeface="微软雅黑" panose="020B0503020204020204" pitchFamily="34" charset="-122"/>
                <a:cs typeface="+mj-cs"/>
              </a:rPr>
              <a:t>结构的信息提取</a:t>
            </a:r>
          </a:p>
        </p:txBody>
      </p:sp>
      <p:sp>
        <p:nvSpPr>
          <p:cNvPr id="14" name="文本框 13">
            <a:extLst>
              <a:ext uri="{FF2B5EF4-FFF2-40B4-BE49-F238E27FC236}">
                <a16:creationId xmlns="" xmlns:a16="http://schemas.microsoft.com/office/drawing/2014/main" id="{0915A2B8-F98F-4B62-9111-2E8795470F2A}"/>
              </a:ext>
            </a:extLst>
          </p:cNvPr>
          <p:cNvSpPr txBox="1"/>
          <p:nvPr/>
        </p:nvSpPr>
        <p:spPr>
          <a:xfrm>
            <a:off x="896285" y="2246211"/>
            <a:ext cx="10622615" cy="2601546"/>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从Web页面上爬取到的资源，仍然保留了页面的HTML标签信息。HTML具有一定的结构，即由HTML标签所构成的树形结构。如果能对HTML进行解析，那么在进行内容提取时，就可以充分利用它的结构，快速获得所需要的信息。</a:t>
            </a:r>
          </a:p>
        </p:txBody>
      </p:sp>
      <p:sp>
        <p:nvSpPr>
          <p:cNvPr id="15" name="文本框 14">
            <a:extLst>
              <a:ext uri="{FF2B5EF4-FFF2-40B4-BE49-F238E27FC236}">
                <a16:creationId xmlns="" xmlns:a16="http://schemas.microsoft.com/office/drawing/2014/main" id="{F8286AA2-E3D7-4591-9E69-8B21AAEB121D}"/>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6936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7765" y="1590307"/>
            <a:ext cx="5698344" cy="523220"/>
          </a:xfrm>
          <a:prstGeom prst="rect">
            <a:avLst/>
          </a:prstGeom>
          <a:noFill/>
        </p:spPr>
        <p:txBody>
          <a:bodyPr wrap="square">
            <a:spAutoFit/>
          </a:bodyPr>
          <a:lstStyle/>
          <a:p>
            <a:r>
              <a:rPr lang="zh-CN" altLang="en-US" sz="2800" b="1" dirty="0">
                <a:solidFill>
                  <a:sysClr val="windowText" lastClr="000000"/>
                </a:solidFill>
                <a:latin typeface="Arial" panose="020B0604020202020204"/>
                <a:ea typeface="微软雅黑" panose="020B0503020204020204" pitchFamily="34" charset="-122"/>
                <a:cs typeface="+mj-cs"/>
              </a:rPr>
              <a:t>（</a:t>
            </a:r>
            <a:r>
              <a:rPr lang="en-US" altLang="zh-CN" sz="2800" b="1" dirty="0">
                <a:solidFill>
                  <a:sysClr val="windowText" lastClr="000000"/>
                </a:solidFill>
                <a:latin typeface="Arial" panose="020B0604020202020204"/>
                <a:ea typeface="微软雅黑" panose="020B0503020204020204" pitchFamily="34" charset="-122"/>
                <a:cs typeface="+mj-cs"/>
              </a:rPr>
              <a:t>2</a:t>
            </a:r>
            <a:r>
              <a:rPr lang="zh-CN" altLang="en-US" sz="2800" b="1" dirty="0">
                <a:solidFill>
                  <a:sysClr val="windowText" lastClr="000000"/>
                </a:solidFill>
                <a:latin typeface="Arial" panose="020B0604020202020204"/>
                <a:ea typeface="微软雅黑" panose="020B0503020204020204" pitchFamily="34" charset="-122"/>
                <a:cs typeface="+mj-cs"/>
              </a:rPr>
              <a:t>）基于</a:t>
            </a:r>
            <a:r>
              <a:rPr lang="en-US" altLang="zh-CN" sz="2800" b="1" dirty="0">
                <a:solidFill>
                  <a:sysClr val="windowText" lastClr="000000"/>
                </a:solidFill>
                <a:latin typeface="Arial" panose="020B0604020202020204"/>
                <a:ea typeface="微软雅黑" panose="020B0503020204020204" pitchFamily="34" charset="-122"/>
                <a:cs typeface="+mj-cs"/>
              </a:rPr>
              <a:t>HTML</a:t>
            </a:r>
            <a:r>
              <a:rPr lang="zh-CN" altLang="en-US" sz="2800" b="1" dirty="0">
                <a:solidFill>
                  <a:sysClr val="windowText" lastClr="000000"/>
                </a:solidFill>
                <a:latin typeface="Arial" panose="020B0604020202020204"/>
                <a:ea typeface="微软雅黑" panose="020B0503020204020204" pitchFamily="34" charset="-122"/>
                <a:cs typeface="+mj-cs"/>
              </a:rPr>
              <a:t>结构的信息提取</a:t>
            </a:r>
          </a:p>
        </p:txBody>
      </p:sp>
      <p:pic>
        <p:nvPicPr>
          <p:cNvPr id="8" name="图片 7">
            <a:extLst>
              <a:ext uri="{FF2B5EF4-FFF2-40B4-BE49-F238E27FC236}">
                <a16:creationId xmlns="" xmlns:a16="http://schemas.microsoft.com/office/drawing/2014/main" id="{0F66D9EA-17DA-4817-8860-8F6FCE90017D}"/>
              </a:ext>
            </a:extLst>
          </p:cNvPr>
          <p:cNvPicPr>
            <a:picLocks noChangeAspect="1"/>
          </p:cNvPicPr>
          <p:nvPr/>
        </p:nvPicPr>
        <p:blipFill>
          <a:blip r:embed="rId2"/>
          <a:stretch>
            <a:fillRect/>
          </a:stretch>
        </p:blipFill>
        <p:spPr>
          <a:xfrm>
            <a:off x="3962040" y="2345891"/>
            <a:ext cx="3876942" cy="2907707"/>
          </a:xfrm>
          <a:prstGeom prst="rect">
            <a:avLst/>
          </a:prstGeom>
        </p:spPr>
      </p:pic>
      <p:sp>
        <p:nvSpPr>
          <p:cNvPr id="15" name="文本框 14">
            <a:extLst>
              <a:ext uri="{FF2B5EF4-FFF2-40B4-BE49-F238E27FC236}">
                <a16:creationId xmlns="" xmlns:a16="http://schemas.microsoft.com/office/drawing/2014/main" id="{011EE2F4-AF4B-4BF2-8E93-A10CB7AD3909}"/>
              </a:ext>
            </a:extLst>
          </p:cNvPr>
          <p:cNvSpPr txBox="1"/>
          <p:nvPr/>
        </p:nvSpPr>
        <p:spPr>
          <a:xfrm>
            <a:off x="2790945" y="5401193"/>
            <a:ext cx="6094520" cy="369332"/>
          </a:xfrm>
          <a:prstGeom prst="rect">
            <a:avLst/>
          </a:prstGeom>
          <a:noFill/>
        </p:spPr>
        <p:txBody>
          <a:bodyPr wrap="square">
            <a:spAutoFit/>
          </a:bodyPr>
          <a:lstStyle/>
          <a:p>
            <a:pPr algn="ctr"/>
            <a:r>
              <a:rPr lang="en-US" altLang="zh-CN" sz="1800" kern="100" dirty="0">
                <a:effectLst/>
                <a:latin typeface="Times New Roman" panose="02020603050405020304" pitchFamily="18" charset="0"/>
                <a:ea typeface="宋体" panose="02010600030101010101" pitchFamily="2" charset="-122"/>
              </a:rPr>
              <a:t>HTML</a:t>
            </a:r>
            <a:r>
              <a:rPr lang="zh-CN" altLang="zh-CN" sz="1800" kern="100" dirty="0">
                <a:effectLst/>
                <a:latin typeface="Times New Roman" panose="02020603050405020304" pitchFamily="18" charset="0"/>
                <a:ea typeface="宋体" panose="02010600030101010101" pitchFamily="2" charset="-122"/>
              </a:rPr>
              <a:t>标签的树形结构</a:t>
            </a:r>
            <a:endParaRPr lang="zh-CN" altLang="zh-CN" sz="2400" kern="100" dirty="0">
              <a:effectLst/>
              <a:latin typeface="Times New Roman" panose="02020603050405020304" pitchFamily="18" charset="0"/>
              <a:ea typeface="宋体" panose="02010600030101010101" pitchFamily="2" charset="-122"/>
            </a:endParaRPr>
          </a:p>
        </p:txBody>
      </p:sp>
      <p:sp>
        <p:nvSpPr>
          <p:cNvPr id="16" name="文本框 15">
            <a:extLst>
              <a:ext uri="{FF2B5EF4-FFF2-40B4-BE49-F238E27FC236}">
                <a16:creationId xmlns="" xmlns:a16="http://schemas.microsoft.com/office/drawing/2014/main" id="{606E248F-CF3E-40FC-9B00-EBA945DD849C}"/>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8630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4" name="文本框 13">
            <a:extLst>
              <a:ext uri="{FF2B5EF4-FFF2-40B4-BE49-F238E27FC236}">
                <a16:creationId xmlns="" xmlns:a16="http://schemas.microsoft.com/office/drawing/2014/main" id="{4B921902-0D3F-4FB8-8301-B5767CF01F62}"/>
              </a:ext>
            </a:extLst>
          </p:cNvPr>
          <p:cNvSpPr txBox="1"/>
          <p:nvPr/>
        </p:nvSpPr>
        <p:spPr>
          <a:xfrm>
            <a:off x="552634" y="893098"/>
            <a:ext cx="10966265" cy="553998"/>
          </a:xfrm>
          <a:prstGeom prst="rect">
            <a:avLst/>
          </a:prstGeom>
          <a:noFill/>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例</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对</a:t>
            </a:r>
            <a:r>
              <a:rPr lang="zh-CN" altLang="en-US" sz="2000" b="1" dirty="0" smtClean="0">
                <a:latin typeface="微软雅黑" panose="020B0503020204020204" pitchFamily="34" charset="-122"/>
                <a:ea typeface="微软雅黑" panose="020B0503020204020204" pitchFamily="34" charset="-122"/>
              </a:rPr>
              <a:t>例</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中</a:t>
            </a:r>
            <a:r>
              <a:rPr lang="zh-CN" altLang="en-US" sz="2000" b="1" dirty="0">
                <a:latin typeface="微软雅黑" panose="020B0503020204020204" pitchFamily="34" charset="-122"/>
                <a:ea typeface="微软雅黑" panose="020B0503020204020204" pitchFamily="34" charset="-122"/>
              </a:rPr>
              <a:t>所爬取的信息继续进行解析，并提取出其中所有的超链接。</a:t>
            </a:r>
          </a:p>
        </p:txBody>
      </p:sp>
      <p:sp>
        <p:nvSpPr>
          <p:cNvPr id="13" name="文本框 12">
            <a:extLst>
              <a:ext uri="{FF2B5EF4-FFF2-40B4-BE49-F238E27FC236}">
                <a16:creationId xmlns="" xmlns:a16="http://schemas.microsoft.com/office/drawing/2014/main" id="{7CBC0BB3-7BA9-439F-AFA9-D25DF00A541C}"/>
              </a:ext>
            </a:extLst>
          </p:cNvPr>
          <p:cNvSpPr txBox="1"/>
          <p:nvPr/>
        </p:nvSpPr>
        <p:spPr>
          <a:xfrm>
            <a:off x="626533" y="1309278"/>
            <a:ext cx="10901561" cy="1884618"/>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from bs4 import </a:t>
            </a:r>
            <a:r>
              <a:rPr lang="en-US" altLang="zh-CN" sz="2000" b="1" dirty="0" err="1">
                <a:solidFill>
                  <a:srgbClr val="1B70C0"/>
                </a:solidFill>
                <a:latin typeface="微软雅黑" panose="020B0503020204020204" pitchFamily="34" charset="-122"/>
                <a:ea typeface="微软雅黑" panose="020B0503020204020204" pitchFamily="34" charset="-122"/>
              </a:rPr>
              <a:t>BeautifulSoup</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导入模块</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ht</a:t>
            </a:r>
            <a:r>
              <a:rPr lang="en-US" altLang="zh-CN" sz="2000" b="1" dirty="0">
                <a:solidFill>
                  <a:srgbClr val="1B70C0"/>
                </a:solidFill>
                <a:latin typeface="微软雅黑" panose="020B0503020204020204" pitchFamily="34" charset="-122"/>
                <a:ea typeface="微软雅黑" panose="020B0503020204020204" pitchFamily="34" charset="-122"/>
              </a:rPr>
              <a:t> = </a:t>
            </a:r>
            <a:r>
              <a:rPr lang="en-US" altLang="zh-CN" sz="2000" b="1" dirty="0" err="1">
                <a:solidFill>
                  <a:srgbClr val="1B70C0"/>
                </a:solidFill>
                <a:latin typeface="微软雅黑" panose="020B0503020204020204" pitchFamily="34" charset="-122"/>
                <a:ea typeface="微软雅黑" panose="020B0503020204020204" pitchFamily="34" charset="-122"/>
              </a:rPr>
              <a:t>BeautifulSoup</a:t>
            </a:r>
            <a:r>
              <a:rPr lang="en-US" altLang="zh-CN" sz="2000" b="1" dirty="0">
                <a:solidFill>
                  <a:srgbClr val="1B70C0"/>
                </a:solidFill>
                <a:latin typeface="微软雅黑" panose="020B0503020204020204" pitchFamily="34" charset="-122"/>
                <a:ea typeface="微软雅黑" panose="020B0503020204020204" pitchFamily="34" charset="-122"/>
              </a:rPr>
              <a:t>(</a:t>
            </a:r>
            <a:r>
              <a:rPr lang="en-US" altLang="zh-CN" sz="2000" b="1" dirty="0" err="1">
                <a:solidFill>
                  <a:srgbClr val="1B70C0"/>
                </a:solidFill>
                <a:latin typeface="微软雅黑" panose="020B0503020204020204" pitchFamily="34" charset="-122"/>
                <a:ea typeface="微软雅黑" panose="020B0503020204020204" pitchFamily="34" charset="-122"/>
              </a:rPr>
              <a:t>r.content</a:t>
            </a:r>
            <a:r>
              <a:rPr lang="en-US" altLang="zh-CN" sz="2000" b="1" dirty="0">
                <a:solidFill>
                  <a:srgbClr val="1B70C0"/>
                </a:solidFill>
                <a:latin typeface="微软雅黑" panose="020B0503020204020204" pitchFamily="34" charset="-122"/>
                <a:ea typeface="微软雅黑" panose="020B0503020204020204" pitchFamily="34" charset="-122"/>
              </a:rPr>
              <a:t>, '</a:t>
            </a:r>
            <a:r>
              <a:rPr lang="en-US" altLang="zh-CN" sz="2000" b="1" dirty="0" err="1">
                <a:solidFill>
                  <a:srgbClr val="1B70C0"/>
                </a:solidFill>
                <a:latin typeface="微软雅黑" panose="020B0503020204020204" pitchFamily="34" charset="-122"/>
                <a:ea typeface="微软雅黑" panose="020B0503020204020204" pitchFamily="34" charset="-122"/>
              </a:rPr>
              <a:t>html.parser</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对内容进行解析，采用解析器“</a:t>
            </a:r>
            <a:r>
              <a:rPr lang="en-US" altLang="zh-CN" sz="2000" b="1" dirty="0" err="1">
                <a:solidFill>
                  <a:srgbClr val="1B70C0"/>
                </a:solidFill>
                <a:latin typeface="微软雅黑" panose="020B0503020204020204" pitchFamily="34" charset="-122"/>
                <a:ea typeface="微软雅黑" panose="020B0503020204020204" pitchFamily="34" charset="-122"/>
              </a:rPr>
              <a:t>html.parser</a:t>
            </a:r>
            <a:r>
              <a:rPr lang="en-US" altLang="zh-CN" sz="2000" b="1" dirty="0">
                <a:solidFill>
                  <a:srgbClr val="1B70C0"/>
                </a:solidFill>
                <a:latin typeface="微软雅黑" panose="020B0503020204020204" pitchFamily="34" charset="-122"/>
                <a:ea typeface="微软雅黑" panose="020B0503020204020204" pitchFamily="34" charset="-122"/>
              </a:rPr>
              <a:t>”</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print(</a:t>
            </a:r>
            <a:r>
              <a:rPr lang="en-US" altLang="zh-CN" sz="2000" b="1" dirty="0" err="1">
                <a:solidFill>
                  <a:srgbClr val="1B70C0"/>
                </a:solidFill>
                <a:latin typeface="微软雅黑" panose="020B0503020204020204" pitchFamily="34" charset="-122"/>
                <a:ea typeface="微软雅黑" panose="020B0503020204020204" pitchFamily="34" charset="-122"/>
              </a:rPr>
              <a:t>ht.prettify</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查看解析结果</a:t>
            </a:r>
          </a:p>
        </p:txBody>
      </p:sp>
      <p:pic>
        <p:nvPicPr>
          <p:cNvPr id="8" name="图片 7">
            <a:extLst>
              <a:ext uri="{FF2B5EF4-FFF2-40B4-BE49-F238E27FC236}">
                <a16:creationId xmlns="" xmlns:a16="http://schemas.microsoft.com/office/drawing/2014/main" id="{E2964486-5616-442B-BF8F-266D118FF157}"/>
              </a:ext>
            </a:extLst>
          </p:cNvPr>
          <p:cNvPicPr>
            <a:picLocks noChangeAspect="1"/>
          </p:cNvPicPr>
          <p:nvPr/>
        </p:nvPicPr>
        <p:blipFill>
          <a:blip r:embed="rId2"/>
          <a:stretch>
            <a:fillRect/>
          </a:stretch>
        </p:blipFill>
        <p:spPr>
          <a:xfrm>
            <a:off x="3035095" y="3193896"/>
            <a:ext cx="5265528" cy="3357312"/>
          </a:xfrm>
          <a:prstGeom prst="rect">
            <a:avLst/>
          </a:prstGeom>
        </p:spPr>
      </p:pic>
      <p:sp>
        <p:nvSpPr>
          <p:cNvPr id="15" name="文本框 14">
            <a:extLst>
              <a:ext uri="{FF2B5EF4-FFF2-40B4-BE49-F238E27FC236}">
                <a16:creationId xmlns="" xmlns:a16="http://schemas.microsoft.com/office/drawing/2014/main" id="{9ED2B2CB-15CC-412C-A41B-FB8B68783496}"/>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84763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6" name="文本框 15">
            <a:extLst>
              <a:ext uri="{FF2B5EF4-FFF2-40B4-BE49-F238E27FC236}">
                <a16:creationId xmlns="" xmlns:a16="http://schemas.microsoft.com/office/drawing/2014/main" id="{42A45FD7-7764-4376-B6B0-2787ADE3896D}"/>
              </a:ext>
            </a:extLst>
          </p:cNvPr>
          <p:cNvSpPr txBox="1"/>
          <p:nvPr/>
        </p:nvSpPr>
        <p:spPr>
          <a:xfrm>
            <a:off x="552634" y="1516879"/>
            <a:ext cx="10720773" cy="961289"/>
          </a:xfrm>
          <a:prstGeom prst="rect">
            <a:avLst/>
          </a:prstGeom>
          <a:noFill/>
        </p:spPr>
        <p:txBody>
          <a:bodyPr wrap="square">
            <a:spAutoFit/>
          </a:bodyPr>
          <a:lstStyle/>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已知超链接在网页中的标签名称为“a”，超链接的url是标签的“href”属性。那么，要输出网页中超链接的url，可以直接使用命令：</a:t>
            </a:r>
          </a:p>
        </p:txBody>
      </p:sp>
      <p:sp>
        <p:nvSpPr>
          <p:cNvPr id="17" name="文本框 16">
            <a:extLst>
              <a:ext uri="{FF2B5EF4-FFF2-40B4-BE49-F238E27FC236}">
                <a16:creationId xmlns="" xmlns:a16="http://schemas.microsoft.com/office/drawing/2014/main" id="{66FD7652-1B27-411E-AFDB-DAFEAB4C97D7}"/>
              </a:ext>
            </a:extLst>
          </p:cNvPr>
          <p:cNvSpPr txBox="1"/>
          <p:nvPr/>
        </p:nvSpPr>
        <p:spPr>
          <a:xfrm>
            <a:off x="584985" y="2478168"/>
            <a:ext cx="10901561" cy="499624"/>
          </a:xfrm>
          <a:prstGeom prst="rect">
            <a:avLst/>
          </a:prstGeom>
          <a:noFill/>
        </p:spPr>
        <p:txBody>
          <a:bodyPr wrap="square">
            <a:spAutoFit/>
          </a:bodyPr>
          <a:lstStyle/>
          <a:p>
            <a:pPr>
              <a:lnSpc>
                <a:spcPct val="150000"/>
              </a:lnSpc>
            </a:pPr>
            <a:r>
              <a:rPr lang="en-US" altLang="zh-CN" sz="2000" b="1" dirty="0" smtClean="0">
                <a:solidFill>
                  <a:srgbClr val="1B70C0"/>
                </a:solidFill>
                <a:latin typeface="微软雅黑" panose="020B0503020204020204" pitchFamily="34" charset="-122"/>
                <a:ea typeface="微软雅黑" panose="020B0503020204020204" pitchFamily="34" charset="-122"/>
              </a:rPr>
              <a:t>print(</a:t>
            </a:r>
            <a:r>
              <a:rPr lang="en-US" altLang="zh-CN" sz="2000" b="1" dirty="0" err="1" smtClean="0">
                <a:solidFill>
                  <a:srgbClr val="1B70C0"/>
                </a:solidFill>
                <a:latin typeface="微软雅黑" panose="020B0503020204020204" pitchFamily="34" charset="-122"/>
                <a:ea typeface="微软雅黑" panose="020B0503020204020204" pitchFamily="34" charset="-122"/>
              </a:rPr>
              <a:t>ht.a.attrs</a:t>
            </a:r>
            <a:r>
              <a:rPr lang="en-US" altLang="zh-CN" sz="2000" b="1" dirty="0">
                <a:solidFill>
                  <a:srgbClr val="1B70C0"/>
                </a:solidFill>
                <a:latin typeface="微软雅黑" panose="020B0503020204020204" pitchFamily="34" charset="-122"/>
                <a:ea typeface="微软雅黑" panose="020B0503020204020204" pitchFamily="34" charset="-122"/>
              </a:rPr>
              <a:t>["</a:t>
            </a:r>
            <a:r>
              <a:rPr lang="en-US" altLang="zh-CN" sz="2000" b="1" dirty="0" err="1">
                <a:solidFill>
                  <a:srgbClr val="1B70C0"/>
                </a:solidFill>
                <a:latin typeface="微软雅黑" panose="020B0503020204020204" pitchFamily="34" charset="-122"/>
                <a:ea typeface="微软雅黑" panose="020B0503020204020204" pitchFamily="34" charset="-122"/>
              </a:rPr>
              <a:t>href</a:t>
            </a:r>
            <a:r>
              <a:rPr lang="en-US" altLang="zh-CN" sz="2000" b="1" dirty="0" smtClean="0">
                <a:solidFill>
                  <a:srgbClr val="1B70C0"/>
                </a:solidFill>
                <a:latin typeface="微软雅黑" panose="020B0503020204020204" pitchFamily="34" charset="-122"/>
                <a:ea typeface="微软雅黑" panose="020B0503020204020204" pitchFamily="34" charset="-122"/>
              </a:rPr>
              <a:t>"])</a:t>
            </a:r>
            <a:endParaRPr lang="en-US" altLang="zh-CN" sz="2000" b="1" dirty="0">
              <a:solidFill>
                <a:srgbClr val="1B70C0"/>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 xmlns:a16="http://schemas.microsoft.com/office/drawing/2014/main" id="{18CFC545-DACB-4F5E-8EA9-77964187A5AF}"/>
              </a:ext>
            </a:extLst>
          </p:cNvPr>
          <p:cNvSpPr txBox="1"/>
          <p:nvPr/>
        </p:nvSpPr>
        <p:spPr>
          <a:xfrm>
            <a:off x="584985" y="3385035"/>
            <a:ext cx="10720773" cy="961289"/>
          </a:xfrm>
          <a:prstGeom prst="rect">
            <a:avLst/>
          </a:prstGeom>
          <a:noFill/>
        </p:spPr>
        <p:txBody>
          <a:bodyPr wrap="square">
            <a:spAutoFit/>
          </a:bodyPr>
          <a:lstStyle/>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此时获取的是第一个“</a:t>
            </a:r>
            <a:r>
              <a:rPr lang="en-US" altLang="zh-CN" sz="2000" b="1" dirty="0">
                <a:solidFill>
                  <a:srgbClr val="1B70C0"/>
                </a:solidFill>
                <a:latin typeface="微软雅黑" panose="020B0503020204020204" pitchFamily="34" charset="-122"/>
                <a:ea typeface="微软雅黑" panose="020B0503020204020204" pitchFamily="34" charset="-122"/>
              </a:rPr>
              <a:t>a”</a:t>
            </a:r>
            <a:r>
              <a:rPr lang="zh-CN" altLang="en-US" sz="2000" b="1" dirty="0">
                <a:solidFill>
                  <a:srgbClr val="1B70C0"/>
                </a:solidFill>
                <a:latin typeface="微软雅黑" panose="020B0503020204020204" pitchFamily="34" charset="-122"/>
                <a:ea typeface="微软雅黑" panose="020B0503020204020204" pitchFamily="34" charset="-122"/>
              </a:rPr>
              <a:t>标签的信息，其“</a:t>
            </a:r>
            <a:r>
              <a:rPr lang="en-US" altLang="zh-CN" sz="2000" b="1" dirty="0" err="1">
                <a:solidFill>
                  <a:srgbClr val="1B70C0"/>
                </a:solidFill>
                <a:latin typeface="微软雅黑" panose="020B0503020204020204" pitchFamily="34" charset="-122"/>
                <a:ea typeface="微软雅黑" panose="020B0503020204020204" pitchFamily="34" charset="-122"/>
              </a:rPr>
              <a:t>href</a:t>
            </a:r>
            <a:r>
              <a:rPr lang="en-US" altLang="zh-CN" sz="2000" b="1" dirty="0">
                <a:solidFill>
                  <a:srgbClr val="1B70C0"/>
                </a:solidFill>
                <a:latin typeface="微软雅黑" panose="020B0503020204020204" pitchFamily="34" charset="-122"/>
                <a:ea typeface="微软雅黑" panose="020B0503020204020204" pitchFamily="34" charset="-122"/>
              </a:rPr>
              <a:t>”</a:t>
            </a:r>
            <a:r>
              <a:rPr lang="zh-CN" altLang="en-US" sz="2000" b="1" dirty="0">
                <a:solidFill>
                  <a:srgbClr val="1B70C0"/>
                </a:solidFill>
                <a:latin typeface="微软雅黑" panose="020B0503020204020204" pitchFamily="34" charset="-122"/>
                <a:ea typeface="微软雅黑" panose="020B0503020204020204" pitchFamily="34" charset="-122"/>
              </a:rPr>
              <a:t>属性指向一段空代码，点击这个超链接时什么也不会执行。</a:t>
            </a:r>
          </a:p>
        </p:txBody>
      </p:sp>
      <p:sp>
        <p:nvSpPr>
          <p:cNvPr id="13" name="文本框 12">
            <a:extLst>
              <a:ext uri="{FF2B5EF4-FFF2-40B4-BE49-F238E27FC236}">
                <a16:creationId xmlns="" xmlns:a16="http://schemas.microsoft.com/office/drawing/2014/main" id="{6D3EEB13-E3AF-491D-8EAA-498501961B86}"/>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18441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6" name="文本框 15">
            <a:extLst>
              <a:ext uri="{FF2B5EF4-FFF2-40B4-BE49-F238E27FC236}">
                <a16:creationId xmlns="" xmlns:a16="http://schemas.microsoft.com/office/drawing/2014/main" id="{42A45FD7-7764-4376-B6B0-2787ADE3896D}"/>
              </a:ext>
            </a:extLst>
          </p:cNvPr>
          <p:cNvSpPr txBox="1"/>
          <p:nvPr/>
        </p:nvSpPr>
        <p:spPr>
          <a:xfrm>
            <a:off x="552634" y="1516879"/>
            <a:ext cx="10720773" cy="499624"/>
          </a:xfrm>
          <a:prstGeom prst="rect">
            <a:avLst/>
          </a:prstGeom>
          <a:noFill/>
        </p:spPr>
        <p:txBody>
          <a:bodyPr wrap="square">
            <a:spAutoFit/>
          </a:bodyPr>
          <a:lstStyle/>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而如果要想获取网页中所有超链接的</a:t>
            </a:r>
            <a:r>
              <a:rPr lang="en-US" altLang="zh-CN" sz="2000" b="1" dirty="0" err="1">
                <a:solidFill>
                  <a:srgbClr val="1B70C0"/>
                </a:solidFill>
                <a:latin typeface="微软雅黑" panose="020B0503020204020204" pitchFamily="34" charset="-122"/>
                <a:ea typeface="微软雅黑" panose="020B0503020204020204" pitchFamily="34" charset="-122"/>
              </a:rPr>
              <a:t>url</a:t>
            </a:r>
            <a:r>
              <a:rPr lang="zh-CN" altLang="en-US" sz="2000" b="1" dirty="0">
                <a:solidFill>
                  <a:srgbClr val="1B70C0"/>
                </a:solidFill>
                <a:latin typeface="微软雅黑" panose="020B0503020204020204" pitchFamily="34" charset="-122"/>
                <a:ea typeface="微软雅黑" panose="020B0503020204020204" pitchFamily="34" charset="-122"/>
              </a:rPr>
              <a:t>，需要使用循环遍历，命令如下：</a:t>
            </a:r>
          </a:p>
        </p:txBody>
      </p:sp>
      <p:sp>
        <p:nvSpPr>
          <p:cNvPr id="17" name="文本框 16">
            <a:extLst>
              <a:ext uri="{FF2B5EF4-FFF2-40B4-BE49-F238E27FC236}">
                <a16:creationId xmlns="" xmlns:a16="http://schemas.microsoft.com/office/drawing/2014/main" id="{66FD7652-1B27-411E-AFDB-DAFEAB4C97D7}"/>
              </a:ext>
            </a:extLst>
          </p:cNvPr>
          <p:cNvSpPr txBox="1"/>
          <p:nvPr/>
        </p:nvSpPr>
        <p:spPr>
          <a:xfrm>
            <a:off x="617338" y="2011277"/>
            <a:ext cx="10901561" cy="961289"/>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for item in </a:t>
            </a:r>
            <a:r>
              <a:rPr lang="en-US" altLang="zh-CN" sz="2000" b="1" dirty="0" err="1">
                <a:solidFill>
                  <a:srgbClr val="1B70C0"/>
                </a:solidFill>
                <a:latin typeface="微软雅黑" panose="020B0503020204020204" pitchFamily="34" charset="-122"/>
                <a:ea typeface="微软雅黑" panose="020B0503020204020204" pitchFamily="34" charset="-122"/>
              </a:rPr>
              <a:t>ht.find_all</a:t>
            </a:r>
            <a:r>
              <a:rPr lang="en-US" altLang="zh-CN" sz="2000" b="1" dirty="0">
                <a:solidFill>
                  <a:srgbClr val="1B70C0"/>
                </a:solidFill>
                <a:latin typeface="微软雅黑" panose="020B0503020204020204" pitchFamily="34" charset="-122"/>
                <a:ea typeface="微软雅黑" panose="020B0503020204020204" pitchFamily="34" charset="-122"/>
              </a:rPr>
              <a:t>("a"):                  </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   print(item.string,":",</a:t>
            </a:r>
            <a:r>
              <a:rPr lang="en-US" altLang="zh-CN" sz="2000" b="1" dirty="0" err="1">
                <a:solidFill>
                  <a:srgbClr val="1B70C0"/>
                </a:solidFill>
                <a:latin typeface="微软雅黑" panose="020B0503020204020204" pitchFamily="34" charset="-122"/>
                <a:ea typeface="微软雅黑" panose="020B0503020204020204" pitchFamily="34" charset="-122"/>
              </a:rPr>
              <a:t>item.get</a:t>
            </a:r>
            <a:r>
              <a:rPr lang="en-US" altLang="zh-CN" sz="2000" b="1" dirty="0">
                <a:solidFill>
                  <a:srgbClr val="1B70C0"/>
                </a:solidFill>
                <a:latin typeface="微软雅黑" panose="020B0503020204020204" pitchFamily="34" charset="-122"/>
                <a:ea typeface="微软雅黑" panose="020B0503020204020204" pitchFamily="34" charset="-122"/>
              </a:rPr>
              <a:t>("</a:t>
            </a:r>
            <a:r>
              <a:rPr lang="en-US" altLang="zh-CN" sz="2000" b="1" dirty="0" err="1">
                <a:solidFill>
                  <a:srgbClr val="1B70C0"/>
                </a:solidFill>
                <a:latin typeface="微软雅黑" panose="020B0503020204020204" pitchFamily="34" charset="-122"/>
                <a:ea typeface="微软雅黑" panose="020B0503020204020204" pitchFamily="34" charset="-122"/>
              </a:rPr>
              <a:t>href</a:t>
            </a:r>
            <a:r>
              <a:rPr lang="en-US" altLang="zh-CN" sz="2000" b="1" dirty="0">
                <a:solidFill>
                  <a:srgbClr val="1B70C0"/>
                </a:solidFill>
                <a:latin typeface="微软雅黑" panose="020B0503020204020204" pitchFamily="34" charset="-122"/>
                <a:ea typeface="微软雅黑" panose="020B0503020204020204" pitchFamily="34" charset="-122"/>
              </a:rPr>
              <a:t>"))</a:t>
            </a:r>
          </a:p>
        </p:txBody>
      </p:sp>
      <p:pic>
        <p:nvPicPr>
          <p:cNvPr id="19" name="图片 18">
            <a:extLst>
              <a:ext uri="{FF2B5EF4-FFF2-40B4-BE49-F238E27FC236}">
                <a16:creationId xmlns="" xmlns:a16="http://schemas.microsoft.com/office/drawing/2014/main" id="{B89AF11E-A1AE-48BE-A3E1-CDC1C2E82E5E}"/>
              </a:ext>
            </a:extLst>
          </p:cNvPr>
          <p:cNvPicPr>
            <a:picLocks noChangeAspect="1"/>
          </p:cNvPicPr>
          <p:nvPr/>
        </p:nvPicPr>
        <p:blipFill>
          <a:blip r:embed="rId2"/>
          <a:stretch>
            <a:fillRect/>
          </a:stretch>
        </p:blipFill>
        <p:spPr>
          <a:xfrm>
            <a:off x="4030462" y="2891506"/>
            <a:ext cx="2867487" cy="3678494"/>
          </a:xfrm>
          <a:prstGeom prst="rect">
            <a:avLst/>
          </a:prstGeom>
        </p:spPr>
      </p:pic>
      <p:sp>
        <p:nvSpPr>
          <p:cNvPr id="20" name="文本框 19">
            <a:extLst>
              <a:ext uri="{FF2B5EF4-FFF2-40B4-BE49-F238E27FC236}">
                <a16:creationId xmlns="" xmlns:a16="http://schemas.microsoft.com/office/drawing/2014/main" id="{CEBF4E34-4ADF-41F6-B6F1-4A3FBF418685}"/>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3998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2" name="文本框 11">
            <a:extLst>
              <a:ext uri="{FF2B5EF4-FFF2-40B4-BE49-F238E27FC236}">
                <a16:creationId xmlns="" xmlns:a16="http://schemas.microsoft.com/office/drawing/2014/main" id="{26E86147-194F-660F-B09E-B9C004305603}"/>
              </a:ext>
            </a:extLst>
          </p:cNvPr>
          <p:cNvSpPr txBox="1"/>
          <p:nvPr/>
        </p:nvSpPr>
        <p:spPr>
          <a:xfrm>
            <a:off x="896285" y="724664"/>
            <a:ext cx="6096000" cy="833433"/>
          </a:xfrm>
          <a:prstGeom prst="rect">
            <a:avLst/>
          </a:prstGeom>
          <a:noFill/>
        </p:spPr>
        <p:txBody>
          <a:bodyPr wrap="square">
            <a:spAutoFit/>
          </a:bodyPr>
          <a:lstStyle/>
          <a:p>
            <a:pPr algn="l">
              <a:lnSpc>
                <a:spcPct val="172000"/>
              </a:lnSpc>
              <a:spcBef>
                <a:spcPts val="600"/>
              </a:spcBef>
              <a:spcAft>
                <a:spcPts val="600"/>
              </a:spcAft>
            </a:pPr>
            <a:r>
              <a:rPr lang="zh-CN" altLang="en-US" sz="2800" b="1" dirty="0" smtClean="0">
                <a:solidFill>
                  <a:sysClr val="windowText" lastClr="000000"/>
                </a:solidFill>
                <a:latin typeface="Arial" panose="020B0604020202020204"/>
                <a:ea typeface="微软雅黑" panose="020B0503020204020204" pitchFamily="34" charset="-122"/>
                <a:cs typeface="+mj-cs"/>
              </a:rPr>
              <a:t>应用</a:t>
            </a:r>
            <a:r>
              <a:rPr lang="zh-CN" altLang="en-US" sz="2800" b="1" dirty="0">
                <a:solidFill>
                  <a:sysClr val="windowText" lastClr="000000"/>
                </a:solidFill>
                <a:latin typeface="Arial" panose="020B0604020202020204"/>
                <a:ea typeface="微软雅黑" panose="020B0503020204020204" pitchFamily="34" charset="-122"/>
                <a:cs typeface="+mj-cs"/>
              </a:rPr>
              <a:t>案例－新闻热词分析</a:t>
            </a:r>
            <a:endParaRPr lang="zh-CN" altLang="zh-CN" sz="2800" b="1" dirty="0">
              <a:solidFill>
                <a:sysClr val="windowText" lastClr="000000"/>
              </a:solidFill>
              <a:latin typeface="Arial" panose="020B0604020202020204"/>
              <a:ea typeface="微软雅黑" panose="020B0503020204020204" pitchFamily="34" charset="-122"/>
              <a:cs typeface="+mj-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7765" y="1590307"/>
            <a:ext cx="5698344"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cs typeface="+mj-cs"/>
              </a:rPr>
              <a:t>1</a:t>
            </a:r>
            <a:r>
              <a:rPr lang="zh-CN" altLang="en-US" sz="2800" b="1" dirty="0">
                <a:solidFill>
                  <a:sysClr val="windowText" lastClr="000000"/>
                </a:solidFill>
                <a:latin typeface="Arial" panose="020B0604020202020204"/>
                <a:ea typeface="微软雅黑" panose="020B0503020204020204" pitchFamily="34" charset="-122"/>
                <a:cs typeface="+mj-cs"/>
              </a:rPr>
              <a:t>．查阅</a:t>
            </a:r>
            <a:r>
              <a:rPr lang="en-US" altLang="zh-CN" sz="2800" b="1" dirty="0">
                <a:solidFill>
                  <a:sysClr val="windowText" lastClr="000000"/>
                </a:solidFill>
                <a:latin typeface="Arial" panose="020B0604020202020204"/>
                <a:ea typeface="微软雅黑" panose="020B0503020204020204" pitchFamily="34" charset="-122"/>
                <a:cs typeface="+mj-cs"/>
              </a:rPr>
              <a:t>robots.txt</a:t>
            </a:r>
            <a:r>
              <a:rPr lang="zh-CN" altLang="en-US" sz="2800" b="1" dirty="0">
                <a:solidFill>
                  <a:sysClr val="windowText" lastClr="000000"/>
                </a:solidFill>
                <a:latin typeface="Arial" panose="020B0604020202020204"/>
                <a:ea typeface="微软雅黑" panose="020B0503020204020204" pitchFamily="34" charset="-122"/>
                <a:cs typeface="+mj-cs"/>
              </a:rPr>
              <a:t>文本</a:t>
            </a:r>
          </a:p>
        </p:txBody>
      </p:sp>
      <p:sp>
        <p:nvSpPr>
          <p:cNvPr id="14" name="文本框 13">
            <a:extLst>
              <a:ext uri="{FF2B5EF4-FFF2-40B4-BE49-F238E27FC236}">
                <a16:creationId xmlns="" xmlns:a16="http://schemas.microsoft.com/office/drawing/2014/main" id="{0915A2B8-F98F-4B62-9111-2E8795470F2A}"/>
              </a:ext>
            </a:extLst>
          </p:cNvPr>
          <p:cNvSpPr txBox="1"/>
          <p:nvPr/>
        </p:nvSpPr>
        <p:spPr>
          <a:xfrm>
            <a:off x="976184" y="2113527"/>
            <a:ext cx="10622615" cy="1308884"/>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在地址栏输入“</a:t>
            </a:r>
            <a:r>
              <a:rPr lang="en-US" altLang="zh-CN" sz="2800" b="1" dirty="0">
                <a:latin typeface="微软雅黑" panose="020B0503020204020204" pitchFamily="34" charset="-122"/>
                <a:ea typeface="微软雅黑" panose="020B0503020204020204" pitchFamily="34" charset="-122"/>
              </a:rPr>
              <a:t>http://www.people.com.cn/robots.txt”</a:t>
            </a:r>
            <a:r>
              <a:rPr lang="zh-CN" altLang="en-US" sz="2800" b="1" dirty="0">
                <a:latin typeface="微软雅黑" panose="020B0503020204020204" pitchFamily="34" charset="-122"/>
                <a:ea typeface="微软雅黑" panose="020B0503020204020204" pitchFamily="34" charset="-122"/>
              </a:rPr>
              <a:t>，即能查阅到网站根目录下</a:t>
            </a:r>
            <a:r>
              <a:rPr lang="en-US" altLang="zh-CN" sz="2800" b="1" dirty="0">
                <a:latin typeface="微软雅黑" panose="020B0503020204020204" pitchFamily="34" charset="-122"/>
                <a:ea typeface="微软雅黑" panose="020B0503020204020204" pitchFamily="34" charset="-122"/>
              </a:rPr>
              <a:t>robots.txt</a:t>
            </a:r>
            <a:r>
              <a:rPr lang="zh-CN" altLang="en-US" sz="2800" b="1" dirty="0">
                <a:latin typeface="微软雅黑" panose="020B0503020204020204" pitchFamily="34" charset="-122"/>
                <a:ea typeface="微软雅黑" panose="020B0503020204020204" pitchFamily="34" charset="-122"/>
              </a:rPr>
              <a:t>文本的内容。</a:t>
            </a:r>
          </a:p>
        </p:txBody>
      </p:sp>
      <p:pic>
        <p:nvPicPr>
          <p:cNvPr id="8" name="图片 7">
            <a:extLst>
              <a:ext uri="{FF2B5EF4-FFF2-40B4-BE49-F238E27FC236}">
                <a16:creationId xmlns="" xmlns:a16="http://schemas.microsoft.com/office/drawing/2014/main" id="{C0CA30CA-18A1-491A-8B98-D902CB6F8590}"/>
              </a:ext>
            </a:extLst>
          </p:cNvPr>
          <p:cNvPicPr>
            <a:picLocks noChangeAspect="1"/>
          </p:cNvPicPr>
          <p:nvPr/>
        </p:nvPicPr>
        <p:blipFill>
          <a:blip r:embed="rId2"/>
          <a:stretch>
            <a:fillRect/>
          </a:stretch>
        </p:blipFill>
        <p:spPr>
          <a:xfrm>
            <a:off x="3509280" y="3736538"/>
            <a:ext cx="4384525" cy="1210451"/>
          </a:xfrm>
          <a:prstGeom prst="rect">
            <a:avLst/>
          </a:prstGeom>
        </p:spPr>
      </p:pic>
      <p:sp>
        <p:nvSpPr>
          <p:cNvPr id="15" name="文本框 14">
            <a:extLst>
              <a:ext uri="{FF2B5EF4-FFF2-40B4-BE49-F238E27FC236}">
                <a16:creationId xmlns="" xmlns:a16="http://schemas.microsoft.com/office/drawing/2014/main" id="{67E4C069-29F4-496A-9A0B-AA162C278928}"/>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06464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7765" y="1067087"/>
            <a:ext cx="5698344"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cs typeface="+mj-cs"/>
              </a:rPr>
              <a:t>2</a:t>
            </a:r>
            <a:r>
              <a:rPr lang="zh-CN" altLang="en-US" sz="2800" b="1" dirty="0">
                <a:solidFill>
                  <a:sysClr val="windowText" lastClr="000000"/>
                </a:solidFill>
                <a:latin typeface="Arial" panose="020B0604020202020204"/>
                <a:ea typeface="微软雅黑" panose="020B0503020204020204" pitchFamily="34" charset="-122"/>
                <a:cs typeface="+mj-cs"/>
              </a:rPr>
              <a:t>．爬取网站资源</a:t>
            </a: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897765" y="1879698"/>
            <a:ext cx="10622615" cy="3269613"/>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import requests </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r = </a:t>
            </a:r>
            <a:r>
              <a:rPr lang="en-US" altLang="zh-CN" sz="2000" b="1" dirty="0" err="1">
                <a:solidFill>
                  <a:srgbClr val="1B70C0"/>
                </a:solidFill>
                <a:latin typeface="微软雅黑" panose="020B0503020204020204" pitchFamily="34" charset="-122"/>
                <a:ea typeface="微软雅黑" panose="020B0503020204020204" pitchFamily="34" charset="-122"/>
              </a:rPr>
              <a:t>requests.get</a:t>
            </a:r>
            <a:r>
              <a:rPr lang="en-US" altLang="zh-CN" sz="2000" b="1" dirty="0">
                <a:solidFill>
                  <a:srgbClr val="1B70C0"/>
                </a:solidFill>
                <a:latin typeface="微软雅黑" panose="020B0503020204020204" pitchFamily="34" charset="-122"/>
                <a:ea typeface="微软雅黑" panose="020B0503020204020204" pitchFamily="34" charset="-122"/>
              </a:rPr>
              <a:t>(</a:t>
            </a:r>
            <a:r>
              <a:rPr lang="en-US" altLang="zh-CN" sz="2000" b="1" dirty="0" err="1">
                <a:solidFill>
                  <a:srgbClr val="1B70C0"/>
                </a:solidFill>
                <a:latin typeface="微软雅黑" panose="020B0503020204020204" pitchFamily="34" charset="-122"/>
                <a:ea typeface="微软雅黑" panose="020B0503020204020204" pitchFamily="34" charset="-122"/>
              </a:rPr>
              <a:t>r"http</a:t>
            </a:r>
            <a:r>
              <a:rPr lang="en-US" altLang="zh-CN" sz="2000" b="1" dirty="0">
                <a:solidFill>
                  <a:srgbClr val="1B70C0"/>
                </a:solidFill>
                <a:latin typeface="微软雅黑" panose="020B0503020204020204" pitchFamily="34" charset="-122"/>
                <a:ea typeface="微软雅黑" panose="020B0503020204020204" pitchFamily="34" charset="-122"/>
              </a:rPr>
              <a:t>://edu.people.com.cn")</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r.apparent_encoding</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查看网页内容编码</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'GBK'</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r.encoding</a:t>
            </a:r>
            <a:r>
              <a:rPr lang="en-US" altLang="zh-CN" sz="2000" b="1" dirty="0">
                <a:solidFill>
                  <a:srgbClr val="1B70C0"/>
                </a:solidFill>
                <a:latin typeface="微软雅黑" panose="020B0503020204020204" pitchFamily="34" charset="-122"/>
                <a:ea typeface="微软雅黑" panose="020B0503020204020204" pitchFamily="34" charset="-122"/>
              </a:rPr>
              <a:t> = 'GBK'            #</a:t>
            </a:r>
            <a:r>
              <a:rPr lang="zh-CN" altLang="en-US" sz="2000" b="1" dirty="0">
                <a:solidFill>
                  <a:srgbClr val="1B70C0"/>
                </a:solidFill>
                <a:latin typeface="微软雅黑" panose="020B0503020204020204" pitchFamily="34" charset="-122"/>
                <a:ea typeface="微软雅黑" panose="020B0503020204020204" pitchFamily="34" charset="-122"/>
              </a:rPr>
              <a:t>设置编码</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r.text</a:t>
            </a:r>
            <a:endParaRPr lang="en-US" altLang="zh-CN" sz="2000" b="1" dirty="0">
              <a:solidFill>
                <a:srgbClr val="1B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print(</a:t>
            </a:r>
            <a:r>
              <a:rPr lang="en-US" altLang="zh-CN" sz="2000" b="1" dirty="0" err="1">
                <a:solidFill>
                  <a:srgbClr val="1B70C0"/>
                </a:solidFill>
                <a:latin typeface="微软雅黑" panose="020B0503020204020204" pitchFamily="34" charset="-122"/>
                <a:ea typeface="微软雅黑" panose="020B0503020204020204" pitchFamily="34" charset="-122"/>
              </a:rPr>
              <a:t>r.text</a:t>
            </a:r>
            <a:r>
              <a:rPr lang="en-US" altLang="zh-CN" sz="2000" b="1" dirty="0">
                <a:solidFill>
                  <a:srgbClr val="1B70C0"/>
                </a:solidFill>
                <a:latin typeface="微软雅黑" panose="020B0503020204020204" pitchFamily="34" charset="-122"/>
                <a:ea typeface="微软雅黑" panose="020B0503020204020204" pitchFamily="34" charset="-122"/>
              </a:rPr>
              <a:t>)</a:t>
            </a:r>
          </a:p>
        </p:txBody>
      </p:sp>
      <p:sp>
        <p:nvSpPr>
          <p:cNvPr id="16" name="文本框 15">
            <a:extLst>
              <a:ext uri="{FF2B5EF4-FFF2-40B4-BE49-F238E27FC236}">
                <a16:creationId xmlns="" xmlns:a16="http://schemas.microsoft.com/office/drawing/2014/main" id="{AAF32FA0-F98B-452D-841A-4FE535D613E5}"/>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30640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07233" y="274222"/>
            <a:ext cx="9144000" cy="467791"/>
          </a:xfrm>
        </p:spPr>
        <p:txBody>
          <a:bodyPr/>
          <a:lstStyle/>
          <a:p>
            <a:pPr algn="l"/>
            <a:r>
              <a:rPr lang="zh-CN" altLang="en-US" dirty="0" smtClean="0">
                <a:latin typeface="微软雅黑" panose="020B0503020204020204" pitchFamily="34" charset="-122"/>
                <a:ea typeface="微软雅黑" panose="020B0503020204020204" pitchFamily="34" charset="-122"/>
              </a:rPr>
              <a:t>项目分组：</a:t>
            </a:r>
            <a:endParaRPr lang="zh-CN" altLang="en-US" dirty="0">
              <a:latin typeface="微软雅黑" panose="020B0503020204020204" pitchFamily="34" charset="-122"/>
              <a:ea typeface="微软雅黑" panose="020B0503020204020204" pitchFamily="34" charset="-122"/>
            </a:endParaRPr>
          </a:p>
        </p:txBody>
      </p:sp>
      <p:sp>
        <p:nvSpPr>
          <p:cNvPr id="4" name="Text Box 6"/>
          <p:cNvSpPr txBox="1">
            <a:spLocks noChangeArrowheads="1"/>
          </p:cNvSpPr>
          <p:nvPr/>
        </p:nvSpPr>
        <p:spPr bwMode="auto">
          <a:xfrm>
            <a:off x="894413" y="1239187"/>
            <a:ext cx="1049811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a:defRPr sz="2000">
                <a:solidFill>
                  <a:schemeClr val="tx1"/>
                </a:solidFill>
                <a:latin typeface="Arial" charset="0"/>
                <a:ea typeface="宋体" charset="-122"/>
              </a:defRPr>
            </a:lvl6pPr>
            <a:lvl7pPr>
              <a:defRPr sz="2000">
                <a:solidFill>
                  <a:schemeClr val="tx1"/>
                </a:solidFill>
                <a:latin typeface="Arial" charset="0"/>
                <a:ea typeface="宋体" charset="-122"/>
              </a:defRPr>
            </a:lvl7pPr>
            <a:lvl8pPr>
              <a:defRPr sz="2000">
                <a:solidFill>
                  <a:schemeClr val="tx1"/>
                </a:solidFill>
                <a:latin typeface="Arial" charset="0"/>
                <a:ea typeface="宋体" charset="-122"/>
              </a:defRPr>
            </a:lvl8pPr>
            <a:lvl9pPr>
              <a:defRPr sz="2000">
                <a:solidFill>
                  <a:schemeClr val="tx1"/>
                </a:solidFill>
                <a:latin typeface="Arial" charset="0"/>
                <a:ea typeface="宋体" charset="-122"/>
              </a:defRPr>
            </a:lvl9pPr>
          </a:lstStyle>
          <a:p>
            <a:pPr marL="457200" marR="0" lvl="0" indent="-457200" defTabSz="914400" eaLnBrk="1" fontAlgn="base" latinLnBrk="0" hangingPunct="1">
              <a:lnSpc>
                <a:spcPct val="100000"/>
              </a:lnSpc>
              <a:spcBef>
                <a:spcPct val="0"/>
              </a:spcBef>
              <a:spcAft>
                <a:spcPct val="0"/>
              </a:spcAft>
              <a:buClrTx/>
              <a:buSzTx/>
              <a:buFont typeface="Wingdings" pitchFamily="2" charset="2"/>
              <a:buChar char="l"/>
              <a:tabLst/>
              <a:defRPr/>
            </a:pPr>
            <a:r>
              <a:rPr kumimoji="0" lang="zh-CN" altLang="en-US" sz="2000" b="1" i="0" u="none" strike="noStrike" kern="0" cap="none" spc="0" normalizeH="0" baseline="0" noProof="0" dirty="0" smtClean="0">
                <a:ln>
                  <a:noFill/>
                </a:ln>
                <a:solidFill>
                  <a:srgbClr val="000000"/>
                </a:solidFill>
                <a:effectLst/>
                <a:uLnTx/>
                <a:uFillTx/>
                <a:latin typeface="黑体"/>
                <a:ea typeface="黑体"/>
              </a:rPr>
              <a:t>项目驱动的专题讨论要求：</a:t>
            </a:r>
            <a:endParaRPr kumimoji="0" lang="en-US" altLang="zh-CN" sz="2000" b="1" i="0" u="none" strike="noStrike" kern="0" cap="none" spc="0" normalizeH="0" baseline="0" noProof="0" dirty="0" smtClean="0">
              <a:ln>
                <a:noFill/>
              </a:ln>
              <a:solidFill>
                <a:srgbClr val="000000"/>
              </a:solidFill>
              <a:effectLst/>
              <a:uLnTx/>
              <a:uFillTx/>
              <a:latin typeface="黑体"/>
              <a:ea typeface="黑体"/>
            </a:endParaRPr>
          </a:p>
          <a:p>
            <a:pPr marL="457200" marR="0" lvl="0" indent="-457200" defTabSz="914400" eaLnBrk="1" fontAlgn="base" latinLnBrk="0" hangingPunct="1">
              <a:lnSpc>
                <a:spcPct val="100000"/>
              </a:lnSpc>
              <a:spcBef>
                <a:spcPct val="0"/>
              </a:spcBef>
              <a:spcAft>
                <a:spcPct val="0"/>
              </a:spcAft>
              <a:buClrTx/>
              <a:buSzTx/>
              <a:buFont typeface="Wingdings" pitchFamily="2" charset="2"/>
              <a:buChar char="l"/>
              <a:tabLst/>
              <a:defRPr/>
            </a:pPr>
            <a:endParaRPr kumimoji="0" lang="en-US" altLang="zh-CN" sz="2000" b="1" i="0" u="none" strike="noStrike" kern="0" cap="none" spc="0" normalizeH="0" baseline="0" noProof="0" dirty="0" smtClean="0">
              <a:ln>
                <a:noFill/>
              </a:ln>
              <a:solidFill>
                <a:srgbClr val="000000"/>
              </a:solidFill>
              <a:effectLst/>
              <a:uLnTx/>
              <a:uFillTx/>
              <a:latin typeface="Arial" charset="0"/>
              <a:ea typeface="宋体" charset="-122"/>
            </a:endParaRPr>
          </a:p>
          <a:p>
            <a:pPr marL="457200" marR="0" lvl="0" indent="-457200" defTabSz="914400" eaLnBrk="1" fontAlgn="base" latinLnBrk="0" hangingPunct="1">
              <a:lnSpc>
                <a:spcPct val="100000"/>
              </a:lnSpc>
              <a:spcBef>
                <a:spcPct val="0"/>
              </a:spcBef>
              <a:spcAft>
                <a:spcPct val="0"/>
              </a:spcAft>
              <a:buClrTx/>
              <a:buSzTx/>
              <a:buFont typeface="Wingdings" pitchFamily="2" charset="2"/>
              <a:buChar char="ü"/>
              <a:tabLst/>
              <a:defRPr/>
            </a:pPr>
            <a:r>
              <a:rPr kumimoji="0" lang="zh-CN" altLang="en-US" sz="2000" b="1" i="0" u="none" strike="noStrike" kern="0" cap="none" spc="0" normalizeH="0" baseline="0" noProof="0" dirty="0" smtClean="0">
                <a:ln>
                  <a:noFill/>
                </a:ln>
                <a:solidFill>
                  <a:srgbClr val="000000"/>
                </a:solidFill>
                <a:effectLst/>
                <a:uLnTx/>
                <a:uFillTx/>
                <a:latin typeface="Arial" charset="0"/>
                <a:ea typeface="宋体" charset="-122"/>
              </a:rPr>
              <a:t>请班长或者学习委员将分组情况的排序：</a:t>
            </a:r>
            <a:r>
              <a:rPr kumimoji="0" lang="en-US" altLang="zh-CN" sz="2000" b="1" i="0" u="none" strike="noStrike" kern="0" cap="none" spc="0" normalizeH="0" baseline="0" noProof="0" dirty="0" smtClean="0">
                <a:ln>
                  <a:noFill/>
                </a:ln>
                <a:solidFill>
                  <a:srgbClr val="000000"/>
                </a:solidFill>
                <a:effectLst/>
                <a:uLnTx/>
                <a:uFillTx/>
                <a:latin typeface="Arial" charset="0"/>
                <a:ea typeface="宋体" charset="-122"/>
              </a:rPr>
              <a:t>9</a:t>
            </a:r>
            <a:r>
              <a:rPr kumimoji="0" lang="zh-CN" altLang="en-US" sz="2000" b="1" i="0" u="none" strike="noStrike" kern="0" cap="none" spc="0" normalizeH="0" baseline="0" noProof="0" dirty="0" smtClean="0">
                <a:ln>
                  <a:noFill/>
                </a:ln>
                <a:solidFill>
                  <a:srgbClr val="000000"/>
                </a:solidFill>
                <a:effectLst/>
                <a:uLnTx/>
                <a:uFillTx/>
                <a:latin typeface="Arial" charset="0"/>
                <a:ea typeface="宋体" charset="-122"/>
              </a:rPr>
              <a:t>月</a:t>
            </a:r>
            <a:r>
              <a:rPr kumimoji="0" lang="en-US" altLang="zh-CN" sz="2000" b="1" i="0" u="none" strike="noStrike" kern="0" cap="none" spc="0" normalizeH="0" baseline="0" noProof="0" dirty="0" smtClean="0">
                <a:ln>
                  <a:noFill/>
                </a:ln>
                <a:solidFill>
                  <a:srgbClr val="000000"/>
                </a:solidFill>
                <a:effectLst/>
                <a:uLnTx/>
                <a:uFillTx/>
                <a:latin typeface="Arial" charset="0"/>
                <a:ea typeface="宋体" charset="-122"/>
              </a:rPr>
              <a:t>28</a:t>
            </a:r>
            <a:r>
              <a:rPr kumimoji="0" lang="zh-CN" altLang="en-US" sz="2000" b="1" i="0" u="none" strike="noStrike" kern="0" cap="none" spc="0" normalizeH="0" baseline="0" noProof="0" dirty="0" smtClean="0">
                <a:ln>
                  <a:noFill/>
                </a:ln>
                <a:solidFill>
                  <a:srgbClr val="000000"/>
                </a:solidFill>
                <a:effectLst/>
                <a:uLnTx/>
                <a:uFillTx/>
                <a:latin typeface="Arial" charset="0"/>
                <a:ea typeface="宋体" charset="-122"/>
              </a:rPr>
              <a:t>日发给我</a:t>
            </a:r>
            <a:endParaRPr kumimoji="0" lang="en-US" altLang="zh-CN" sz="2000" b="1" i="0" u="none" strike="noStrike" kern="0" cap="none" spc="0" normalizeH="0" baseline="0" noProof="0" dirty="0" smtClean="0">
              <a:ln>
                <a:noFill/>
              </a:ln>
              <a:solidFill>
                <a:srgbClr val="000000"/>
              </a:solidFill>
              <a:effectLst/>
              <a:uLnTx/>
              <a:uFillTx/>
              <a:latin typeface="Arial" charset="0"/>
              <a:ea typeface="宋体" charset="-122"/>
            </a:endParaRPr>
          </a:p>
          <a:p>
            <a:pPr marL="457200" marR="0" lvl="0" indent="-457200" defTabSz="914400" eaLnBrk="1" fontAlgn="base" latinLnBrk="0" hangingPunct="1">
              <a:lnSpc>
                <a:spcPct val="100000"/>
              </a:lnSpc>
              <a:spcBef>
                <a:spcPct val="0"/>
              </a:spcBef>
              <a:spcAft>
                <a:spcPct val="0"/>
              </a:spcAft>
              <a:buClrTx/>
              <a:buSzTx/>
              <a:buFont typeface="Wingdings" pitchFamily="2" charset="2"/>
              <a:buChar char="ü"/>
              <a:tabLst/>
              <a:defRPr/>
            </a:pPr>
            <a:endParaRPr kumimoji="0" lang="en-US" altLang="zh-CN" sz="2000" b="1" i="0" u="none" strike="noStrike" kern="0" cap="none" spc="0" normalizeH="0" baseline="0" noProof="0" dirty="0" smtClean="0">
              <a:ln>
                <a:noFill/>
              </a:ln>
              <a:solidFill>
                <a:srgbClr val="000000"/>
              </a:solidFill>
              <a:effectLst/>
              <a:uLnTx/>
              <a:uFillTx/>
              <a:latin typeface="Arial" charset="0"/>
              <a:ea typeface="宋体" charset="-122"/>
            </a:endParaRPr>
          </a:p>
          <a:p>
            <a:pPr marL="457200" marR="0" lvl="0" indent="-457200" defTabSz="914400" eaLnBrk="1" fontAlgn="base" latinLnBrk="0" hangingPunct="1">
              <a:lnSpc>
                <a:spcPct val="100000"/>
              </a:lnSpc>
              <a:spcBef>
                <a:spcPct val="0"/>
              </a:spcBef>
              <a:spcAft>
                <a:spcPct val="0"/>
              </a:spcAft>
              <a:buClrTx/>
              <a:buSzTx/>
              <a:buFont typeface="Wingdings" pitchFamily="2" charset="2"/>
              <a:buChar char="ü"/>
              <a:tabLst/>
              <a:defRPr/>
            </a:pPr>
            <a:r>
              <a:rPr kumimoji="0" lang="zh-CN" altLang="en-US" sz="2000" b="1" i="0" u="none" strike="noStrike" kern="0" cap="none" spc="0" normalizeH="0" baseline="0" noProof="0" dirty="0" smtClean="0">
                <a:ln>
                  <a:noFill/>
                </a:ln>
                <a:solidFill>
                  <a:srgbClr val="000000"/>
                </a:solidFill>
                <a:effectLst/>
                <a:uLnTx/>
                <a:uFillTx/>
                <a:latin typeface="Arial" charset="0"/>
                <a:ea typeface="宋体" charset="-122"/>
              </a:rPr>
              <a:t>第一组第一次报告时间：</a:t>
            </a:r>
            <a:endParaRPr kumimoji="0" lang="en-US" altLang="zh-CN" sz="2000" b="1" i="0" u="none" strike="noStrike" kern="0" cap="none" spc="0" normalizeH="0" baseline="0" noProof="0" dirty="0" smtClean="0">
              <a:ln>
                <a:noFill/>
              </a:ln>
              <a:solidFill>
                <a:srgbClr val="000000"/>
              </a:solidFill>
              <a:effectLst/>
              <a:uLnTx/>
              <a:uFillTx/>
              <a:latin typeface="Arial" charset="0"/>
              <a:ea typeface="宋体"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2000" b="1" i="0" u="none" strike="noStrike" kern="0" cap="none" spc="0" normalizeH="0" baseline="0" noProof="0" dirty="0" smtClean="0">
              <a:ln>
                <a:noFill/>
              </a:ln>
              <a:solidFill>
                <a:srgbClr val="FF0000"/>
              </a:solidFill>
              <a:effectLst/>
              <a:uLnTx/>
              <a:uFillTx/>
              <a:latin typeface="Arial" charset="0"/>
              <a:ea typeface="宋体"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0000"/>
                </a:solidFill>
                <a:effectLst/>
                <a:uLnTx/>
                <a:uFillTx/>
                <a:latin typeface="Arial" charset="0"/>
                <a:ea typeface="宋体" charset="-122"/>
              </a:rPr>
              <a:t>         </a:t>
            </a:r>
            <a:r>
              <a:rPr kumimoji="0" lang="zh-CN" altLang="en-US" sz="2000" b="1" i="0" u="none" strike="noStrike" kern="0" cap="none" spc="0" normalizeH="0" baseline="0" noProof="0" dirty="0" smtClean="0">
                <a:ln>
                  <a:noFill/>
                </a:ln>
                <a:solidFill>
                  <a:srgbClr val="FF0000"/>
                </a:solidFill>
                <a:effectLst/>
                <a:uLnTx/>
                <a:uFillTx/>
                <a:latin typeface="Arial" charset="0"/>
                <a:ea typeface="宋体" charset="-122"/>
              </a:rPr>
              <a:t>第五周</a:t>
            </a:r>
            <a:r>
              <a:rPr kumimoji="0" lang="zh-CN" altLang="en-US" sz="2000" b="1" i="0" u="none" strike="noStrike" kern="0" cap="none" spc="0" normalizeH="0" noProof="0" dirty="0" smtClean="0">
                <a:ln>
                  <a:noFill/>
                </a:ln>
                <a:solidFill>
                  <a:srgbClr val="FF0000"/>
                </a:solidFill>
                <a:effectLst/>
                <a:uLnTx/>
                <a:uFillTx/>
                <a:latin typeface="Arial" charset="0"/>
                <a:ea typeface="宋体" charset="-122"/>
              </a:rPr>
              <a:t> </a:t>
            </a:r>
            <a:r>
              <a:rPr kumimoji="0" lang="en-US" altLang="zh-CN" sz="2000" b="1" i="0" u="none" strike="noStrike" kern="0" cap="none" spc="0" normalizeH="0" baseline="0" noProof="0" dirty="0" smtClean="0">
                <a:ln>
                  <a:noFill/>
                </a:ln>
                <a:solidFill>
                  <a:srgbClr val="FF0000"/>
                </a:solidFill>
                <a:effectLst/>
                <a:uLnTx/>
                <a:uFillTx/>
                <a:latin typeface="Arial" charset="0"/>
                <a:ea typeface="宋体" charset="-122"/>
              </a:rPr>
              <a:t>10</a:t>
            </a:r>
            <a:r>
              <a:rPr kumimoji="0" lang="zh-CN" altLang="en-US" sz="2000" b="1" i="0" u="none" strike="noStrike" kern="0" cap="none" spc="0" normalizeH="0" baseline="0" noProof="0" dirty="0" smtClean="0">
                <a:ln>
                  <a:noFill/>
                </a:ln>
                <a:solidFill>
                  <a:srgbClr val="FF0000"/>
                </a:solidFill>
                <a:effectLst/>
                <a:uLnTx/>
                <a:uFillTx/>
                <a:latin typeface="Arial" charset="0"/>
                <a:ea typeface="宋体" charset="-122"/>
              </a:rPr>
              <a:t>月</a:t>
            </a:r>
            <a:r>
              <a:rPr kumimoji="0" lang="en-US" altLang="zh-CN" sz="2000" b="1" i="0" u="none" strike="noStrike" kern="0" cap="none" spc="0" normalizeH="0" baseline="0" noProof="0" dirty="0" smtClean="0">
                <a:ln>
                  <a:noFill/>
                </a:ln>
                <a:solidFill>
                  <a:srgbClr val="FF0000"/>
                </a:solidFill>
                <a:effectLst/>
                <a:uLnTx/>
                <a:uFillTx/>
                <a:latin typeface="Arial" charset="0"/>
                <a:ea typeface="宋体" charset="-122"/>
              </a:rPr>
              <a:t>3</a:t>
            </a:r>
            <a:r>
              <a:rPr kumimoji="0" lang="zh-CN" altLang="en-US" sz="2000" b="1" i="0" u="none" strike="noStrike" kern="0" cap="none" spc="0" normalizeH="0" baseline="0" noProof="0" dirty="0" smtClean="0">
                <a:ln>
                  <a:noFill/>
                </a:ln>
                <a:solidFill>
                  <a:srgbClr val="FF0000"/>
                </a:solidFill>
                <a:effectLst/>
                <a:uLnTx/>
                <a:uFillTx/>
                <a:latin typeface="Arial" charset="0"/>
                <a:ea typeface="宋体" charset="-122"/>
              </a:rPr>
              <a:t>－</a:t>
            </a:r>
            <a:r>
              <a:rPr kumimoji="0" lang="en-US" altLang="zh-CN" sz="2000" b="1" i="0" u="none" strike="noStrike" kern="0" cap="none" spc="0" normalizeH="0" baseline="0" noProof="0" dirty="0" smtClean="0">
                <a:ln>
                  <a:noFill/>
                </a:ln>
                <a:solidFill>
                  <a:srgbClr val="FF0000"/>
                </a:solidFill>
                <a:effectLst/>
                <a:uLnTx/>
                <a:uFillTx/>
                <a:latin typeface="Arial" charset="0"/>
                <a:ea typeface="宋体" charset="-122"/>
              </a:rPr>
              <a:t>10</a:t>
            </a:r>
            <a:r>
              <a:rPr kumimoji="0" lang="zh-CN" altLang="en-US" sz="2000" b="1" i="0" u="none" strike="noStrike" kern="0" cap="none" spc="0" normalizeH="0" baseline="0" noProof="0" dirty="0" smtClean="0">
                <a:ln>
                  <a:noFill/>
                </a:ln>
                <a:solidFill>
                  <a:srgbClr val="FF0000"/>
                </a:solidFill>
                <a:effectLst/>
                <a:uLnTx/>
                <a:uFillTx/>
                <a:latin typeface="Arial" charset="0"/>
                <a:ea typeface="宋体" charset="-122"/>
              </a:rPr>
              <a:t>月</a:t>
            </a:r>
            <a:r>
              <a:rPr kumimoji="0" lang="en-US" altLang="zh-CN" sz="2000" b="1" i="0" u="none" strike="noStrike" kern="0" cap="none" spc="0" normalizeH="0" baseline="0" noProof="0" dirty="0" smtClean="0">
                <a:ln>
                  <a:noFill/>
                </a:ln>
                <a:solidFill>
                  <a:srgbClr val="FF0000"/>
                </a:solidFill>
                <a:effectLst/>
                <a:uLnTx/>
                <a:uFillTx/>
                <a:latin typeface="Arial" charset="0"/>
                <a:ea typeface="宋体" charset="-122"/>
              </a:rPr>
              <a:t>10</a:t>
            </a:r>
            <a:r>
              <a:rPr kumimoji="0" lang="zh-CN" altLang="en-US" sz="2000" b="1" i="0" u="none" strike="noStrike" kern="0" cap="none" spc="0" normalizeH="0" baseline="0" noProof="0" dirty="0" smtClean="0">
                <a:ln>
                  <a:noFill/>
                </a:ln>
                <a:solidFill>
                  <a:srgbClr val="FF0000"/>
                </a:solidFill>
                <a:effectLst/>
                <a:uLnTx/>
                <a:uFillTx/>
                <a:latin typeface="Arial" charset="0"/>
                <a:ea typeface="宋体" charset="-122"/>
              </a:rPr>
              <a:t>日</a:t>
            </a:r>
            <a:endParaRPr kumimoji="0" lang="en-US" altLang="zh-CN" sz="2000" b="1" i="0" u="none" strike="noStrike" kern="0" cap="none" spc="0" normalizeH="0" baseline="0" noProof="0" dirty="0" smtClean="0">
              <a:ln>
                <a:noFill/>
              </a:ln>
              <a:solidFill>
                <a:srgbClr val="FF0000"/>
              </a:solidFill>
              <a:effectLst/>
              <a:uLnTx/>
              <a:uFillTx/>
              <a:latin typeface="Arial" charset="0"/>
              <a:ea typeface="宋体" charset="-122"/>
            </a:endParaRPr>
          </a:p>
          <a:p>
            <a:pPr marL="457200" marR="0" lvl="0" indent="-457200" defTabSz="914400" eaLnBrk="1" fontAlgn="base" latinLnBrk="0" hangingPunct="1">
              <a:lnSpc>
                <a:spcPct val="100000"/>
              </a:lnSpc>
              <a:spcBef>
                <a:spcPct val="0"/>
              </a:spcBef>
              <a:spcAft>
                <a:spcPct val="0"/>
              </a:spcAft>
              <a:buClrTx/>
              <a:buSzTx/>
              <a:buFont typeface="Wingdings" pitchFamily="2" charset="2"/>
              <a:buChar char="ü"/>
              <a:tabLst/>
              <a:defRPr/>
            </a:pPr>
            <a:endParaRPr kumimoji="0" lang="en-US" altLang="zh-CN" sz="2000" b="1" i="0" u="none" strike="noStrike" kern="0" cap="none" spc="0" normalizeH="0" baseline="0" noProof="0" dirty="0" smtClean="0">
              <a:ln>
                <a:noFill/>
              </a:ln>
              <a:solidFill>
                <a:srgbClr val="000000"/>
              </a:solidFill>
              <a:effectLst/>
              <a:uLnTx/>
              <a:uFillTx/>
              <a:latin typeface="Arial" charset="0"/>
              <a:ea typeface="宋体" charset="-122"/>
            </a:endParaRPr>
          </a:p>
          <a:p>
            <a:pPr marL="457200" marR="0" lvl="0" indent="-457200" defTabSz="914400" eaLnBrk="1" fontAlgn="base" latinLnBrk="0" hangingPunct="1">
              <a:lnSpc>
                <a:spcPct val="100000"/>
              </a:lnSpc>
              <a:spcBef>
                <a:spcPct val="0"/>
              </a:spcBef>
              <a:spcAft>
                <a:spcPct val="0"/>
              </a:spcAft>
              <a:buClrTx/>
              <a:buSzTx/>
              <a:buFont typeface="Wingdings" pitchFamily="2" charset="2"/>
              <a:buChar char="ü"/>
              <a:tabLst/>
              <a:defRPr/>
            </a:pPr>
            <a:r>
              <a:rPr kumimoji="0" lang="en-US" altLang="zh-CN" sz="2000" b="1" i="0" u="none" strike="noStrike" kern="0" cap="none" spc="0" normalizeH="0" baseline="0" noProof="0" dirty="0" err="1" smtClean="0">
                <a:ln>
                  <a:noFill/>
                </a:ln>
                <a:solidFill>
                  <a:srgbClr val="000000"/>
                </a:solidFill>
                <a:effectLst/>
                <a:uLnTx/>
                <a:uFillTx/>
                <a:latin typeface="Arial" charset="0"/>
                <a:ea typeface="宋体" charset="-122"/>
              </a:rPr>
              <a:t>ppt</a:t>
            </a:r>
            <a:r>
              <a:rPr kumimoji="0" lang="zh-CN" altLang="en-US" sz="2000" b="1" i="0" u="none" strike="noStrike" kern="0" cap="none" spc="0" normalizeH="0" baseline="0" noProof="0" dirty="0" smtClean="0">
                <a:ln>
                  <a:noFill/>
                </a:ln>
                <a:solidFill>
                  <a:srgbClr val="000000"/>
                </a:solidFill>
                <a:effectLst/>
                <a:uLnTx/>
                <a:uFillTx/>
                <a:latin typeface="Arial" charset="0"/>
                <a:ea typeface="宋体" charset="-122"/>
              </a:rPr>
              <a:t>展示或者程序展示，</a:t>
            </a:r>
            <a:r>
              <a:rPr kumimoji="0" lang="en-US" altLang="zh-CN" sz="2000" b="1" i="0" u="none" strike="noStrike" kern="0" cap="none" spc="0" normalizeH="0" baseline="0" noProof="0" dirty="0" err="1" smtClean="0">
                <a:ln>
                  <a:noFill/>
                </a:ln>
                <a:solidFill>
                  <a:srgbClr val="000000"/>
                </a:solidFill>
                <a:effectLst/>
                <a:uLnTx/>
                <a:uFillTx/>
                <a:latin typeface="Arial" charset="0"/>
                <a:ea typeface="宋体" charset="-122"/>
              </a:rPr>
              <a:t>ppt</a:t>
            </a:r>
            <a:r>
              <a:rPr kumimoji="0" lang="zh-CN" altLang="en-US" sz="2000" b="1" i="0" u="none" strike="noStrike" kern="0" cap="none" spc="0" normalizeH="0" baseline="0" noProof="0" dirty="0" smtClean="0">
                <a:ln>
                  <a:noFill/>
                </a:ln>
                <a:solidFill>
                  <a:srgbClr val="000000"/>
                </a:solidFill>
                <a:effectLst/>
                <a:uLnTx/>
                <a:uFillTx/>
                <a:latin typeface="Arial" charset="0"/>
                <a:ea typeface="宋体" charset="-122"/>
              </a:rPr>
              <a:t>说明组内成员分工</a:t>
            </a:r>
            <a:endParaRPr kumimoji="0" lang="en-US" altLang="zh-CN" sz="2000" b="1" i="0" u="none" strike="noStrike" kern="0" cap="none" spc="0" normalizeH="0" baseline="0" noProof="0" dirty="0" smtClean="0">
              <a:ln>
                <a:noFill/>
              </a:ln>
              <a:solidFill>
                <a:srgbClr val="000000"/>
              </a:solidFill>
              <a:effectLst/>
              <a:uLnTx/>
              <a:uFillTx/>
              <a:latin typeface="Arial" charset="0"/>
              <a:ea typeface="宋体" charset="-122"/>
            </a:endParaRPr>
          </a:p>
          <a:p>
            <a:pPr marL="457200" marR="0" lvl="0" indent="-457200" defTabSz="914400" eaLnBrk="1" fontAlgn="base" latinLnBrk="0" hangingPunct="1">
              <a:lnSpc>
                <a:spcPct val="100000"/>
              </a:lnSpc>
              <a:spcBef>
                <a:spcPct val="0"/>
              </a:spcBef>
              <a:spcAft>
                <a:spcPct val="0"/>
              </a:spcAft>
              <a:buClrTx/>
              <a:buSzTx/>
              <a:buFont typeface="Wingdings" pitchFamily="2" charset="2"/>
              <a:buChar char="ü"/>
              <a:tabLst/>
              <a:defRPr/>
            </a:pPr>
            <a:endParaRPr kumimoji="0" lang="en-US" altLang="zh-CN" sz="2000" b="1" i="0" u="none" strike="noStrike" kern="0" cap="none" spc="0" normalizeH="0" baseline="0" noProof="0" dirty="0" smtClean="0">
              <a:ln>
                <a:noFill/>
              </a:ln>
              <a:solidFill>
                <a:srgbClr val="000000"/>
              </a:solidFill>
              <a:effectLst/>
              <a:uLnTx/>
              <a:uFillTx/>
              <a:latin typeface="Arial" charset="0"/>
              <a:ea typeface="宋体" charset="-122"/>
            </a:endParaRPr>
          </a:p>
          <a:p>
            <a:pPr marL="457200" marR="0" lvl="0" indent="-457200" defTabSz="914400" eaLnBrk="1" fontAlgn="base" latinLnBrk="0" hangingPunct="1">
              <a:lnSpc>
                <a:spcPct val="100000"/>
              </a:lnSpc>
              <a:spcBef>
                <a:spcPct val="0"/>
              </a:spcBef>
              <a:spcAft>
                <a:spcPct val="0"/>
              </a:spcAft>
              <a:buClrTx/>
              <a:buSzTx/>
              <a:buFont typeface="Wingdings" pitchFamily="2" charset="2"/>
              <a:buChar char="ü"/>
              <a:tabLst/>
              <a:defRPr/>
            </a:pPr>
            <a:r>
              <a:rPr kumimoji="0" lang="zh-CN" altLang="en-US" sz="2000" b="1" i="0" u="none" strike="noStrike" kern="0" cap="none" spc="0" normalizeH="0" baseline="0" noProof="0" dirty="0" smtClean="0">
                <a:ln>
                  <a:noFill/>
                </a:ln>
                <a:solidFill>
                  <a:srgbClr val="000000"/>
                </a:solidFill>
                <a:effectLst/>
                <a:uLnTx/>
                <a:uFillTx/>
                <a:latin typeface="Arial" charset="0"/>
                <a:ea typeface="宋体" charset="-122"/>
              </a:rPr>
              <a:t>内容：一个完整的大数据分析过程，包括</a:t>
            </a:r>
            <a:r>
              <a:rPr kumimoji="0" lang="zh-CN" altLang="en-US" sz="2000" b="1" i="0" u="none" strike="noStrike" kern="0" cap="none" spc="0" normalizeH="0" baseline="0" noProof="0" dirty="0" smtClean="0">
                <a:ln>
                  <a:noFill/>
                </a:ln>
                <a:solidFill>
                  <a:srgbClr val="FF0000"/>
                </a:solidFill>
                <a:effectLst/>
                <a:uLnTx/>
                <a:uFillTx/>
                <a:latin typeface="Arial" charset="0"/>
                <a:ea typeface="宋体" charset="-122"/>
              </a:rPr>
              <a:t>数据爬虫、</a:t>
            </a:r>
            <a:r>
              <a:rPr kumimoji="0" lang="zh-CN" altLang="en-US" sz="2000" b="1" i="0" u="none" strike="noStrike" kern="0" cap="none" spc="0" normalizeH="0" baseline="0" noProof="0" dirty="0">
                <a:ln>
                  <a:noFill/>
                </a:ln>
                <a:solidFill>
                  <a:srgbClr val="FF0000"/>
                </a:solidFill>
                <a:effectLst/>
                <a:uLnTx/>
                <a:uFillTx/>
                <a:latin typeface="Arial" charset="0"/>
                <a:ea typeface="宋体" charset="-122"/>
              </a:rPr>
              <a:t>数据分析</a:t>
            </a:r>
            <a:r>
              <a:rPr kumimoji="0" lang="zh-CN" altLang="en-US" sz="2000" b="1" i="0" u="none" strike="noStrike" kern="0" cap="none" spc="0" normalizeH="0" baseline="0" noProof="0" dirty="0" smtClean="0">
                <a:ln>
                  <a:noFill/>
                </a:ln>
                <a:solidFill>
                  <a:srgbClr val="FF0000"/>
                </a:solidFill>
                <a:effectLst/>
                <a:uLnTx/>
                <a:uFillTx/>
                <a:latin typeface="Arial" charset="0"/>
                <a:ea typeface="宋体" charset="-122"/>
              </a:rPr>
              <a:t>处理、数据可视化等。</a:t>
            </a:r>
            <a:endParaRPr kumimoji="0" lang="zh-CN" altLang="en-US" sz="2000" b="1" i="0" u="none" strike="noStrike" kern="0" cap="none" spc="0" normalizeH="0" baseline="0" noProof="0" dirty="0" smtClean="0">
              <a:ln>
                <a:noFill/>
              </a:ln>
              <a:solidFill>
                <a:srgbClr val="000000"/>
              </a:solidFill>
              <a:effectLst/>
              <a:uLnTx/>
              <a:uFillTx/>
              <a:latin typeface="Arial" charset="0"/>
              <a:ea typeface="宋体" charset="-122"/>
            </a:endParaRPr>
          </a:p>
        </p:txBody>
      </p:sp>
    </p:spTree>
    <p:extLst>
      <p:ext uri="{BB962C8B-B14F-4D97-AF65-F5344CB8AC3E}">
        <p14:creationId xmlns:p14="http://schemas.microsoft.com/office/powerpoint/2010/main" val="2236439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956246" y="1081991"/>
            <a:ext cx="5698344"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cs typeface="+mj-cs"/>
              </a:rPr>
              <a:t>3</a:t>
            </a:r>
            <a:r>
              <a:rPr lang="zh-CN" altLang="en-US" sz="2800" b="1" dirty="0">
                <a:solidFill>
                  <a:sysClr val="windowText" lastClr="000000"/>
                </a:solidFill>
                <a:latin typeface="Arial" panose="020B0604020202020204"/>
                <a:ea typeface="微软雅黑" panose="020B0503020204020204" pitchFamily="34" charset="-122"/>
                <a:cs typeface="+mj-cs"/>
              </a:rPr>
              <a:t>．信息预处理</a:t>
            </a: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956246" y="1789757"/>
            <a:ext cx="10622615" cy="1477328"/>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pattern = </a:t>
            </a:r>
            <a:r>
              <a:rPr lang="en-US" altLang="zh-CN" sz="2000" b="1" dirty="0" err="1">
                <a:solidFill>
                  <a:srgbClr val="1B70C0"/>
                </a:solidFill>
                <a:latin typeface="微软雅黑" panose="020B0503020204020204" pitchFamily="34" charset="-122"/>
                <a:ea typeface="微软雅黑" panose="020B0503020204020204" pitchFamily="34" charset="-122"/>
              </a:rPr>
              <a:t>re.compile</a:t>
            </a:r>
            <a:r>
              <a:rPr lang="en-US" altLang="zh-CN" sz="2000" b="1" dirty="0">
                <a:solidFill>
                  <a:srgbClr val="1B70C0"/>
                </a:solidFill>
                <a:latin typeface="微软雅黑" panose="020B0503020204020204" pitchFamily="34" charset="-122"/>
                <a:ea typeface="微软雅黑" panose="020B0503020204020204" pitchFamily="34" charset="-122"/>
              </a:rPr>
              <a:t>(r'[^\u4e00-\u9fa5]')       #</a:t>
            </a:r>
            <a:r>
              <a:rPr lang="zh-CN" altLang="en-US" sz="2000" b="1" dirty="0">
                <a:solidFill>
                  <a:srgbClr val="1B70C0"/>
                </a:solidFill>
                <a:latin typeface="微软雅黑" panose="020B0503020204020204" pitchFamily="34" charset="-122"/>
                <a:ea typeface="微软雅黑" panose="020B0503020204020204" pitchFamily="34" charset="-122"/>
              </a:rPr>
              <a:t>编译正则表达式</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chinese</a:t>
            </a:r>
            <a:r>
              <a:rPr lang="en-US" altLang="zh-CN" sz="2000" b="1" dirty="0">
                <a:solidFill>
                  <a:srgbClr val="1B70C0"/>
                </a:solidFill>
                <a:latin typeface="微软雅黑" panose="020B0503020204020204" pitchFamily="34" charset="-122"/>
                <a:ea typeface="微软雅黑" panose="020B0503020204020204" pitchFamily="34" charset="-122"/>
              </a:rPr>
              <a:t> = </a:t>
            </a:r>
            <a:r>
              <a:rPr lang="en-US" altLang="zh-CN" sz="2000" b="1" dirty="0" err="1">
                <a:solidFill>
                  <a:srgbClr val="1B70C0"/>
                </a:solidFill>
                <a:latin typeface="微软雅黑" panose="020B0503020204020204" pitchFamily="34" charset="-122"/>
                <a:ea typeface="微软雅黑" panose="020B0503020204020204" pitchFamily="34" charset="-122"/>
              </a:rPr>
              <a:t>re.sub</a:t>
            </a:r>
            <a:r>
              <a:rPr lang="en-US" altLang="zh-CN" sz="2000" b="1" dirty="0">
                <a:solidFill>
                  <a:srgbClr val="1B70C0"/>
                </a:solidFill>
                <a:latin typeface="微软雅黑" panose="020B0503020204020204" pitchFamily="34" charset="-122"/>
                <a:ea typeface="微软雅黑" panose="020B0503020204020204" pitchFamily="34" charset="-122"/>
              </a:rPr>
              <a:t>(pattern,'',</a:t>
            </a:r>
            <a:r>
              <a:rPr lang="en-US" altLang="zh-CN" sz="2000" b="1" dirty="0" err="1">
                <a:solidFill>
                  <a:srgbClr val="1B70C0"/>
                </a:solidFill>
                <a:latin typeface="微软雅黑" panose="020B0503020204020204" pitchFamily="34" charset="-122"/>
                <a:ea typeface="微软雅黑" panose="020B0503020204020204" pitchFamily="34" charset="-122"/>
              </a:rPr>
              <a:t>r.text</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将非中文字符用空字符串进行替换</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print(</a:t>
            </a:r>
            <a:r>
              <a:rPr lang="en-US" altLang="zh-CN" sz="2000" b="1" dirty="0" err="1">
                <a:solidFill>
                  <a:srgbClr val="1B70C0"/>
                </a:solidFill>
                <a:latin typeface="微软雅黑" panose="020B0503020204020204" pitchFamily="34" charset="-122"/>
                <a:ea typeface="微软雅黑" panose="020B0503020204020204" pitchFamily="34" charset="-122"/>
              </a:rPr>
              <a:t>chinese</a:t>
            </a:r>
            <a:r>
              <a:rPr lang="en-US" altLang="zh-CN" sz="2000" b="1" dirty="0">
                <a:solidFill>
                  <a:srgbClr val="1B70C0"/>
                </a:solidFill>
                <a:latin typeface="微软雅黑" panose="020B0503020204020204" pitchFamily="34" charset="-122"/>
                <a:ea typeface="微软雅黑" panose="020B0503020204020204" pitchFamily="34" charset="-122"/>
              </a:rPr>
              <a:t>)</a:t>
            </a:r>
          </a:p>
        </p:txBody>
      </p:sp>
      <p:pic>
        <p:nvPicPr>
          <p:cNvPr id="9" name="图片 8">
            <a:extLst>
              <a:ext uri="{FF2B5EF4-FFF2-40B4-BE49-F238E27FC236}">
                <a16:creationId xmlns="" xmlns:a16="http://schemas.microsoft.com/office/drawing/2014/main" id="{D1ED445F-0BF1-4646-A593-0E956A16A1D2}"/>
              </a:ext>
            </a:extLst>
          </p:cNvPr>
          <p:cNvPicPr>
            <a:picLocks noChangeAspect="1"/>
          </p:cNvPicPr>
          <p:nvPr/>
        </p:nvPicPr>
        <p:blipFill>
          <a:blip r:embed="rId2"/>
          <a:stretch>
            <a:fillRect/>
          </a:stretch>
        </p:blipFill>
        <p:spPr>
          <a:xfrm>
            <a:off x="3185298" y="3642674"/>
            <a:ext cx="4856575" cy="2382122"/>
          </a:xfrm>
          <a:prstGeom prst="rect">
            <a:avLst/>
          </a:prstGeom>
        </p:spPr>
      </p:pic>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8687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a16="http://schemas.microsoft.com/office/drawing/2014/main" xmlns="" id="{4C1EEAD4-A21D-4FB2-906C-D8EEA60BF5B9}"/>
              </a:ext>
            </a:extLst>
          </p:cNvPr>
          <p:cNvSpPr txBox="1"/>
          <p:nvPr/>
        </p:nvSpPr>
        <p:spPr>
          <a:xfrm>
            <a:off x="896285" y="1089486"/>
            <a:ext cx="5698344"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．分词并绘制词云图</a:t>
            </a:r>
          </a:p>
        </p:txBody>
      </p:sp>
      <p:sp>
        <p:nvSpPr>
          <p:cNvPr id="15" name="文本框 14">
            <a:extLst>
              <a:ext uri="{FF2B5EF4-FFF2-40B4-BE49-F238E27FC236}">
                <a16:creationId xmlns:a16="http://schemas.microsoft.com/office/drawing/2014/main" xmlns="" id="{F12C3B8D-C169-45B4-8205-0A221171936D}"/>
              </a:ext>
            </a:extLst>
          </p:cNvPr>
          <p:cNvSpPr txBox="1"/>
          <p:nvPr/>
        </p:nvSpPr>
        <p:spPr>
          <a:xfrm>
            <a:off x="896285" y="1926150"/>
            <a:ext cx="10622615" cy="3731278"/>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import </a:t>
            </a:r>
            <a:r>
              <a:rPr lang="en-US" altLang="zh-CN" sz="2000" b="1" dirty="0" err="1">
                <a:solidFill>
                  <a:srgbClr val="1B70C0"/>
                </a:solidFill>
                <a:latin typeface="微软雅黑" panose="020B0503020204020204" pitchFamily="34" charset="-122"/>
                <a:ea typeface="微软雅黑" panose="020B0503020204020204" pitchFamily="34" charset="-122"/>
              </a:rPr>
              <a:t>jieba</a:t>
            </a:r>
            <a:endParaRPr lang="en-US" altLang="zh-CN" sz="2000" b="1" dirty="0">
              <a:solidFill>
                <a:srgbClr val="1B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import </a:t>
            </a:r>
            <a:r>
              <a:rPr lang="en-US" altLang="zh-CN" sz="2000" b="1" dirty="0" err="1">
                <a:solidFill>
                  <a:srgbClr val="1B70C0"/>
                </a:solidFill>
                <a:latin typeface="微软雅黑" panose="020B0503020204020204" pitchFamily="34" charset="-122"/>
                <a:ea typeface="微软雅黑" panose="020B0503020204020204" pitchFamily="34" charset="-122"/>
              </a:rPr>
              <a:t>numpy</a:t>
            </a:r>
            <a:r>
              <a:rPr lang="en-US" altLang="zh-CN" sz="2000" b="1" dirty="0">
                <a:solidFill>
                  <a:srgbClr val="1B70C0"/>
                </a:solidFill>
                <a:latin typeface="微软雅黑" panose="020B0503020204020204" pitchFamily="34" charset="-122"/>
                <a:ea typeface="微软雅黑" panose="020B0503020204020204" pitchFamily="34" charset="-122"/>
              </a:rPr>
              <a:t> as np</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from PIL import Image</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from </a:t>
            </a:r>
            <a:r>
              <a:rPr lang="en-US" altLang="zh-CN" sz="2000" b="1" dirty="0" err="1">
                <a:solidFill>
                  <a:srgbClr val="1B70C0"/>
                </a:solidFill>
                <a:latin typeface="微软雅黑" panose="020B0503020204020204" pitchFamily="34" charset="-122"/>
                <a:ea typeface="微软雅黑" panose="020B0503020204020204" pitchFamily="34" charset="-122"/>
              </a:rPr>
              <a:t>wordcloud</a:t>
            </a:r>
            <a:r>
              <a:rPr lang="en-US" altLang="zh-CN" sz="2000" b="1" dirty="0">
                <a:solidFill>
                  <a:srgbClr val="1B70C0"/>
                </a:solidFill>
                <a:latin typeface="微软雅黑" panose="020B0503020204020204" pitchFamily="34" charset="-122"/>
                <a:ea typeface="微软雅黑" panose="020B0503020204020204" pitchFamily="34" charset="-122"/>
              </a:rPr>
              <a:t> import </a:t>
            </a:r>
            <a:r>
              <a:rPr lang="en-US" altLang="zh-CN" sz="2000" b="1" dirty="0" err="1">
                <a:solidFill>
                  <a:srgbClr val="1B70C0"/>
                </a:solidFill>
                <a:latin typeface="微软雅黑" panose="020B0503020204020204" pitchFamily="34" charset="-122"/>
                <a:ea typeface="微软雅黑" panose="020B0503020204020204" pitchFamily="34" charset="-122"/>
              </a:rPr>
              <a:t>WordCloud</a:t>
            </a:r>
            <a:endParaRPr lang="en-US" altLang="zh-CN" sz="2000" b="1" dirty="0">
              <a:solidFill>
                <a:srgbClr val="1B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f = open('</a:t>
            </a:r>
            <a:r>
              <a:rPr lang="en-US" altLang="zh-CN" sz="2000" b="1" dirty="0" err="1">
                <a:solidFill>
                  <a:srgbClr val="1B70C0"/>
                </a:solidFill>
                <a:latin typeface="微软雅黑" panose="020B0503020204020204" pitchFamily="34" charset="-122"/>
                <a:ea typeface="微软雅黑" panose="020B0503020204020204" pitchFamily="34" charset="-122"/>
              </a:rPr>
              <a:t>edu.txt','r</a:t>
            </a:r>
            <a:r>
              <a:rPr lang="en-US" altLang="zh-CN" sz="2000" b="1" dirty="0">
                <a:solidFill>
                  <a:srgbClr val="1B70C0"/>
                </a:solidFill>
                <a:latin typeface="微软雅黑" panose="020B0503020204020204" pitchFamily="34" charset="-122"/>
                <a:ea typeface="微软雅黑" panose="020B0503020204020204" pitchFamily="34" charset="-122"/>
              </a:rPr>
              <a:t>').read()                          #</a:t>
            </a:r>
            <a:r>
              <a:rPr lang="zh-CN" altLang="en-US" sz="2000" b="1" dirty="0">
                <a:solidFill>
                  <a:srgbClr val="1B70C0"/>
                </a:solidFill>
                <a:latin typeface="微软雅黑" panose="020B0503020204020204" pitchFamily="34" charset="-122"/>
                <a:ea typeface="微软雅黑" panose="020B0503020204020204" pitchFamily="34" charset="-122"/>
              </a:rPr>
              <a:t>读入文本</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background = </a:t>
            </a:r>
            <a:r>
              <a:rPr lang="en-US" altLang="zh-CN" sz="2000" b="1" dirty="0" err="1">
                <a:solidFill>
                  <a:srgbClr val="1B70C0"/>
                </a:solidFill>
                <a:latin typeface="微软雅黑" panose="020B0503020204020204" pitchFamily="34" charset="-122"/>
                <a:ea typeface="微软雅黑" panose="020B0503020204020204" pitchFamily="34" charset="-122"/>
              </a:rPr>
              <a:t>np.array</a:t>
            </a:r>
            <a:r>
              <a:rPr lang="en-US" altLang="zh-CN" sz="2000" b="1" dirty="0">
                <a:solidFill>
                  <a:srgbClr val="1B70C0"/>
                </a:solidFill>
                <a:latin typeface="微软雅黑" panose="020B0503020204020204" pitchFamily="34" charset="-122"/>
                <a:ea typeface="微软雅黑" panose="020B0503020204020204" pitchFamily="34" charset="-122"/>
              </a:rPr>
              <a:t>(</a:t>
            </a:r>
            <a:r>
              <a:rPr lang="en-US" altLang="zh-CN" sz="2000" b="1" dirty="0" err="1">
                <a:solidFill>
                  <a:srgbClr val="1B70C0"/>
                </a:solidFill>
                <a:latin typeface="微软雅黑" panose="020B0503020204020204" pitchFamily="34" charset="-122"/>
                <a:ea typeface="微软雅黑" panose="020B0503020204020204" pitchFamily="34" charset="-122"/>
              </a:rPr>
              <a:t>Image.open</a:t>
            </a:r>
            <a:r>
              <a:rPr lang="en-US" altLang="zh-CN" sz="2000" b="1" dirty="0">
                <a:solidFill>
                  <a:srgbClr val="1B70C0"/>
                </a:solidFill>
                <a:latin typeface="微软雅黑" panose="020B0503020204020204" pitchFamily="34" charset="-122"/>
                <a:ea typeface="微软雅黑" panose="020B0503020204020204" pitchFamily="34" charset="-122"/>
              </a:rPr>
              <a:t>('background.jpg'))    #</a:t>
            </a:r>
            <a:r>
              <a:rPr lang="zh-CN" altLang="en-US" sz="2000" b="1" dirty="0">
                <a:solidFill>
                  <a:srgbClr val="1B70C0"/>
                </a:solidFill>
                <a:latin typeface="微软雅黑" panose="020B0503020204020204" pitchFamily="34" charset="-122"/>
                <a:ea typeface="微软雅黑" panose="020B0503020204020204" pitchFamily="34" charset="-122"/>
              </a:rPr>
              <a:t>设置词云背景图片</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words = </a:t>
            </a:r>
            <a:r>
              <a:rPr lang="en-US" altLang="zh-CN" sz="2000" b="1" dirty="0" err="1">
                <a:solidFill>
                  <a:srgbClr val="1B70C0"/>
                </a:solidFill>
                <a:latin typeface="微软雅黑" panose="020B0503020204020204" pitchFamily="34" charset="-122"/>
                <a:ea typeface="微软雅黑" panose="020B0503020204020204" pitchFamily="34" charset="-122"/>
              </a:rPr>
              <a:t>jieba.lcut</a:t>
            </a:r>
            <a:r>
              <a:rPr lang="en-US" altLang="zh-CN" sz="2000" b="1" dirty="0">
                <a:solidFill>
                  <a:srgbClr val="1B70C0"/>
                </a:solidFill>
                <a:latin typeface="微软雅黑" panose="020B0503020204020204" pitchFamily="34" charset="-122"/>
                <a:ea typeface="微软雅黑" panose="020B0503020204020204" pitchFamily="34" charset="-122"/>
              </a:rPr>
              <a:t>(f)                               #</a:t>
            </a:r>
            <a:r>
              <a:rPr lang="zh-CN" altLang="en-US" sz="2000" b="1" dirty="0">
                <a:solidFill>
                  <a:srgbClr val="1B70C0"/>
                </a:solidFill>
                <a:latin typeface="微软雅黑" panose="020B0503020204020204" pitchFamily="34" charset="-122"/>
                <a:ea typeface="微软雅黑" panose="020B0503020204020204" pitchFamily="34" charset="-122"/>
              </a:rPr>
              <a:t>分词</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rwords</a:t>
            </a:r>
            <a:r>
              <a:rPr lang="en-US" altLang="zh-CN" sz="2000" b="1" dirty="0">
                <a:solidFill>
                  <a:srgbClr val="1B70C0"/>
                </a:solidFill>
                <a:latin typeface="微软雅黑" panose="020B0503020204020204" pitchFamily="34" charset="-122"/>
                <a:ea typeface="微软雅黑" panose="020B0503020204020204" pitchFamily="34" charset="-122"/>
              </a:rPr>
              <a:t> = []</a:t>
            </a:r>
          </a:p>
        </p:txBody>
      </p:sp>
      <p:sp>
        <p:nvSpPr>
          <p:cNvPr id="14" name="文本框 13">
            <a:extLst>
              <a:ext uri="{FF2B5EF4-FFF2-40B4-BE49-F238E27FC236}">
                <a16:creationId xmlns:a16="http://schemas.microsoft.com/office/drawing/2014/main" xmlns="" id="{579F84CD-3260-45EB-B701-ED7A12F9A4A3}"/>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Tree>
    <p:extLst>
      <p:ext uri="{BB962C8B-B14F-4D97-AF65-F5344CB8AC3E}">
        <p14:creationId xmlns:p14="http://schemas.microsoft.com/office/powerpoint/2010/main" val="1449910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a16="http://schemas.microsoft.com/office/drawing/2014/main" xmlns="" id="{4C1EEAD4-A21D-4FB2-906C-D8EEA60BF5B9}"/>
              </a:ext>
            </a:extLst>
          </p:cNvPr>
          <p:cNvSpPr txBox="1"/>
          <p:nvPr/>
        </p:nvSpPr>
        <p:spPr>
          <a:xfrm>
            <a:off x="851338" y="1590307"/>
            <a:ext cx="5698344"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．分词并绘制词云图</a:t>
            </a:r>
          </a:p>
        </p:txBody>
      </p:sp>
      <p:sp>
        <p:nvSpPr>
          <p:cNvPr id="15" name="文本框 14">
            <a:extLst>
              <a:ext uri="{FF2B5EF4-FFF2-40B4-BE49-F238E27FC236}">
                <a16:creationId xmlns:a16="http://schemas.microsoft.com/office/drawing/2014/main" xmlns="" id="{F12C3B8D-C169-45B4-8205-0A221171936D}"/>
              </a:ext>
            </a:extLst>
          </p:cNvPr>
          <p:cNvSpPr txBox="1"/>
          <p:nvPr/>
        </p:nvSpPr>
        <p:spPr>
          <a:xfrm>
            <a:off x="896285" y="2113527"/>
            <a:ext cx="10622615" cy="3731278"/>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for word in words:                                #</a:t>
            </a:r>
            <a:r>
              <a:rPr lang="zh-CN" altLang="en-US" sz="2000" b="1" dirty="0">
                <a:solidFill>
                  <a:srgbClr val="1B70C0"/>
                </a:solidFill>
                <a:latin typeface="微软雅黑" panose="020B0503020204020204" pitchFamily="34" charset="-122"/>
                <a:ea typeface="微软雅黑" panose="020B0503020204020204" pitchFamily="34" charset="-122"/>
              </a:rPr>
              <a:t>剔除长度为</a:t>
            </a:r>
            <a:r>
              <a:rPr lang="en-US" altLang="zh-CN" sz="2000" b="1" dirty="0">
                <a:solidFill>
                  <a:srgbClr val="1B70C0"/>
                </a:solidFill>
                <a:latin typeface="微软雅黑" panose="020B0503020204020204" pitchFamily="34" charset="-122"/>
                <a:ea typeface="微软雅黑" panose="020B0503020204020204" pitchFamily="34" charset="-122"/>
              </a:rPr>
              <a:t>1</a:t>
            </a:r>
            <a:r>
              <a:rPr lang="zh-CN" altLang="en-US" sz="2000" b="1" dirty="0">
                <a:solidFill>
                  <a:srgbClr val="1B70C0"/>
                </a:solidFill>
                <a:latin typeface="微软雅黑" panose="020B0503020204020204" pitchFamily="34" charset="-122"/>
                <a:ea typeface="微软雅黑" panose="020B0503020204020204" pitchFamily="34" charset="-122"/>
              </a:rPr>
              <a:t>的词</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        </a:t>
            </a:r>
            <a:r>
              <a:rPr lang="en-US" altLang="zh-CN" sz="2000" b="1" dirty="0">
                <a:solidFill>
                  <a:srgbClr val="1B70C0"/>
                </a:solidFill>
                <a:latin typeface="微软雅黑" panose="020B0503020204020204" pitchFamily="34" charset="-122"/>
                <a:ea typeface="微软雅黑" panose="020B0503020204020204" pitchFamily="34" charset="-122"/>
              </a:rPr>
              <a:t>if </a:t>
            </a:r>
            <a:r>
              <a:rPr lang="en-US" altLang="zh-CN" sz="2000" b="1" dirty="0" err="1">
                <a:solidFill>
                  <a:srgbClr val="1B70C0"/>
                </a:solidFill>
                <a:latin typeface="微软雅黑" panose="020B0503020204020204" pitchFamily="34" charset="-122"/>
                <a:ea typeface="微软雅黑" panose="020B0503020204020204" pitchFamily="34" charset="-122"/>
              </a:rPr>
              <a:t>len</a:t>
            </a:r>
            <a:r>
              <a:rPr lang="en-US" altLang="zh-CN" sz="2000" b="1" dirty="0">
                <a:solidFill>
                  <a:srgbClr val="1B70C0"/>
                </a:solidFill>
                <a:latin typeface="微软雅黑" panose="020B0503020204020204" pitchFamily="34" charset="-122"/>
                <a:ea typeface="微软雅黑" panose="020B0503020204020204" pitchFamily="34" charset="-122"/>
              </a:rPr>
              <a:t>(word)==1: continue</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        else: </a:t>
            </a:r>
            <a:r>
              <a:rPr lang="en-US" altLang="zh-CN" sz="2000" b="1" dirty="0" err="1">
                <a:solidFill>
                  <a:srgbClr val="1B70C0"/>
                </a:solidFill>
                <a:latin typeface="微软雅黑" panose="020B0503020204020204" pitchFamily="34" charset="-122"/>
                <a:ea typeface="微软雅黑" panose="020B0503020204020204" pitchFamily="34" charset="-122"/>
              </a:rPr>
              <a:t>rwords.append</a:t>
            </a:r>
            <a:r>
              <a:rPr lang="en-US" altLang="zh-CN" sz="2000" b="1" dirty="0">
                <a:solidFill>
                  <a:srgbClr val="1B70C0"/>
                </a:solidFill>
                <a:latin typeface="微软雅黑" panose="020B0503020204020204" pitchFamily="34" charset="-122"/>
                <a:ea typeface="微软雅黑" panose="020B0503020204020204" pitchFamily="34" charset="-122"/>
              </a:rPr>
              <a:t>(word)</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wordcloud</a:t>
            </a:r>
            <a:r>
              <a:rPr lang="en-US" altLang="zh-CN" sz="2000" b="1" dirty="0">
                <a:solidFill>
                  <a:srgbClr val="1B70C0"/>
                </a:solidFill>
                <a:latin typeface="微软雅黑" panose="020B0503020204020204" pitchFamily="34" charset="-122"/>
                <a:ea typeface="微软雅黑" panose="020B0503020204020204" pitchFamily="34" charset="-122"/>
              </a:rPr>
              <a:t> = </a:t>
            </a:r>
            <a:r>
              <a:rPr lang="en-US" altLang="zh-CN" sz="2000" b="1" dirty="0" err="1">
                <a:solidFill>
                  <a:srgbClr val="1B70C0"/>
                </a:solidFill>
                <a:latin typeface="微软雅黑" panose="020B0503020204020204" pitchFamily="34" charset="-122"/>
                <a:ea typeface="微软雅黑" panose="020B0503020204020204" pitchFamily="34" charset="-122"/>
              </a:rPr>
              <a:t>WordCloud</a:t>
            </a:r>
            <a:r>
              <a:rPr lang="en-US" altLang="zh-CN" sz="2000" b="1" dirty="0">
                <a:solidFill>
                  <a:srgbClr val="1B70C0"/>
                </a:solidFill>
                <a:latin typeface="微软雅黑" panose="020B0503020204020204" pitchFamily="34" charset="-122"/>
                <a:ea typeface="微软雅黑" panose="020B0503020204020204" pitchFamily="34" charset="-122"/>
              </a:rPr>
              <a:t>(</a:t>
            </a:r>
            <a:r>
              <a:rPr lang="en-US" altLang="zh-CN" sz="2000" b="1" dirty="0" err="1">
                <a:solidFill>
                  <a:srgbClr val="1B70C0"/>
                </a:solidFill>
                <a:latin typeface="微软雅黑" panose="020B0503020204020204" pitchFamily="34" charset="-122"/>
                <a:ea typeface="微软雅黑" panose="020B0503020204020204" pitchFamily="34" charset="-122"/>
              </a:rPr>
              <a:t>background_color</a:t>
            </a:r>
            <a:r>
              <a:rPr lang="en-US" altLang="zh-CN" sz="2000" b="1" dirty="0">
                <a:solidFill>
                  <a:srgbClr val="1B70C0"/>
                </a:solidFill>
                <a:latin typeface="微软雅黑" panose="020B0503020204020204" pitchFamily="34" charset="-122"/>
                <a:ea typeface="微软雅黑" panose="020B0503020204020204" pitchFamily="34" charset="-122"/>
              </a:rPr>
              <a:t> = "</a:t>
            </a:r>
            <a:r>
              <a:rPr lang="en-US" altLang="zh-CN" sz="2000" b="1" dirty="0" err="1">
                <a:solidFill>
                  <a:srgbClr val="1B70C0"/>
                </a:solidFill>
                <a:latin typeface="微软雅黑" panose="020B0503020204020204" pitchFamily="34" charset="-122"/>
                <a:ea typeface="微软雅黑" panose="020B0503020204020204" pitchFamily="34" charset="-122"/>
              </a:rPr>
              <a:t>white",width</a:t>
            </a:r>
            <a:r>
              <a:rPr lang="en-US" altLang="zh-CN" sz="2000" b="1" dirty="0">
                <a:solidFill>
                  <a:srgbClr val="1B70C0"/>
                </a:solidFill>
                <a:latin typeface="微软雅黑" panose="020B0503020204020204" pitchFamily="34" charset="-122"/>
                <a:ea typeface="微软雅黑" panose="020B0503020204020204" pitchFamily="34" charset="-122"/>
              </a:rPr>
              <a:t> = 1000,height = 860,\</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mask = </a:t>
            </a:r>
            <a:r>
              <a:rPr lang="en-US" altLang="zh-CN" sz="2000" b="1" dirty="0" err="1">
                <a:solidFill>
                  <a:srgbClr val="1B70C0"/>
                </a:solidFill>
                <a:latin typeface="微软雅黑" panose="020B0503020204020204" pitchFamily="34" charset="-122"/>
                <a:ea typeface="微软雅黑" panose="020B0503020204020204" pitchFamily="34" charset="-122"/>
              </a:rPr>
              <a:t>background,font_path</a:t>
            </a:r>
            <a:r>
              <a:rPr lang="en-US" altLang="zh-CN" sz="2000" b="1" dirty="0">
                <a:solidFill>
                  <a:srgbClr val="1B70C0"/>
                </a:solidFill>
                <a:latin typeface="微软雅黑" panose="020B0503020204020204" pitchFamily="34" charset="-122"/>
                <a:ea typeface="微软雅黑" panose="020B0503020204020204" pitchFamily="34" charset="-122"/>
              </a:rPr>
              <a:t> = </a:t>
            </a:r>
            <a:r>
              <a:rPr lang="en-US" altLang="zh-CN" sz="2000" b="1" dirty="0" err="1">
                <a:solidFill>
                  <a:srgbClr val="1B70C0"/>
                </a:solidFill>
                <a:latin typeface="微软雅黑" panose="020B0503020204020204" pitchFamily="34" charset="-122"/>
                <a:ea typeface="微软雅黑" panose="020B0503020204020204" pitchFamily="34" charset="-122"/>
              </a:rPr>
              <a:t>r"C</a:t>
            </a:r>
            <a:r>
              <a:rPr lang="en-US" altLang="zh-CN" sz="2000" b="1" dirty="0">
                <a:solidFill>
                  <a:srgbClr val="1B70C0"/>
                </a:solidFill>
                <a:latin typeface="微软雅黑" panose="020B0503020204020204" pitchFamily="34" charset="-122"/>
                <a:ea typeface="微软雅黑" panose="020B0503020204020204" pitchFamily="34" charset="-122"/>
              </a:rPr>
              <a:t>:\Windows\Fonts\msyh.ttc",\</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margin = 2).generate(" ".join(</a:t>
            </a:r>
            <a:r>
              <a:rPr lang="en-US" altLang="zh-CN" sz="2000" b="1" dirty="0" err="1">
                <a:solidFill>
                  <a:srgbClr val="1B70C0"/>
                </a:solidFill>
                <a:latin typeface="微软雅黑" panose="020B0503020204020204" pitchFamily="34" charset="-122"/>
                <a:ea typeface="微软雅黑" panose="020B0503020204020204" pitchFamily="34" charset="-122"/>
              </a:rPr>
              <a:t>rwords</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生成词云图</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wordcloud.to_file</a:t>
            </a:r>
            <a:r>
              <a:rPr lang="en-US" altLang="zh-CN" sz="2000" b="1" dirty="0">
                <a:solidFill>
                  <a:srgbClr val="1B70C0"/>
                </a:solidFill>
                <a:latin typeface="微软雅黑" panose="020B0503020204020204" pitchFamily="34" charset="-122"/>
                <a:ea typeface="微软雅黑" panose="020B0503020204020204" pitchFamily="34" charset="-122"/>
              </a:rPr>
              <a:t>('edu.png')                          #</a:t>
            </a:r>
            <a:r>
              <a:rPr lang="zh-CN" altLang="en-US" sz="2000" b="1" dirty="0">
                <a:solidFill>
                  <a:srgbClr val="1B70C0"/>
                </a:solidFill>
                <a:latin typeface="微软雅黑" panose="020B0503020204020204" pitchFamily="34" charset="-122"/>
                <a:ea typeface="微软雅黑" panose="020B0503020204020204" pitchFamily="34" charset="-122"/>
              </a:rPr>
              <a:t>存储图片</a:t>
            </a:r>
          </a:p>
        </p:txBody>
      </p:sp>
      <p:sp>
        <p:nvSpPr>
          <p:cNvPr id="14" name="文本框 13">
            <a:extLst>
              <a:ext uri="{FF2B5EF4-FFF2-40B4-BE49-F238E27FC236}">
                <a16:creationId xmlns:a16="http://schemas.microsoft.com/office/drawing/2014/main" xmlns="" id="{5C8327FF-6626-410B-943F-C73B4776F13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Tree>
    <p:extLst>
      <p:ext uri="{BB962C8B-B14F-4D97-AF65-F5344CB8AC3E}">
        <p14:creationId xmlns:p14="http://schemas.microsoft.com/office/powerpoint/2010/main" val="1817693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a16="http://schemas.microsoft.com/office/drawing/2014/main" xmlns="" id="{4C1EEAD4-A21D-4FB2-906C-D8EEA60BF5B9}"/>
              </a:ext>
            </a:extLst>
          </p:cNvPr>
          <p:cNvSpPr txBox="1"/>
          <p:nvPr/>
        </p:nvSpPr>
        <p:spPr>
          <a:xfrm>
            <a:off x="851338" y="1590307"/>
            <a:ext cx="5698344"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．分词并绘制词云图</a:t>
            </a:r>
          </a:p>
        </p:txBody>
      </p:sp>
      <p:pic>
        <p:nvPicPr>
          <p:cNvPr id="51202" name="Picture 2">
            <a:extLst>
              <a:ext uri="{FF2B5EF4-FFF2-40B4-BE49-F238E27FC236}">
                <a16:creationId xmlns:a16="http://schemas.microsoft.com/office/drawing/2014/main" xmlns="" id="{8E6DEC4D-DED9-4997-A523-D276F487C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979" y="2554678"/>
            <a:ext cx="5238541" cy="321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a:extLst>
              <a:ext uri="{FF2B5EF4-FFF2-40B4-BE49-F238E27FC236}">
                <a16:creationId xmlns:a16="http://schemas.microsoft.com/office/drawing/2014/main" xmlns="" id="{63213E5E-50B2-42AC-BEDB-C4EDA8918EAB}"/>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Tree>
    <p:extLst>
      <p:ext uri="{BB962C8B-B14F-4D97-AF65-F5344CB8AC3E}">
        <p14:creationId xmlns:p14="http://schemas.microsoft.com/office/powerpoint/2010/main" val="796409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5698344" cy="523220"/>
          </a:xfrm>
          <a:prstGeom prst="rect">
            <a:avLst/>
          </a:prstGeom>
          <a:noFill/>
        </p:spPr>
        <p:txBody>
          <a:bodyPr wrap="square">
            <a:spAutoFit/>
          </a:bodyPr>
          <a:lstStyle/>
          <a:p>
            <a:r>
              <a:rPr lang="zh-CN" altLang="en-US" sz="2800" b="1" dirty="0" smtClean="0">
                <a:solidFill>
                  <a:sysClr val="windowText" lastClr="000000"/>
                </a:solidFill>
                <a:latin typeface="Arial" panose="020B0604020202020204"/>
                <a:ea typeface="微软雅黑" panose="020B0503020204020204" pitchFamily="34" charset="-122"/>
              </a:rPr>
              <a:t>正则表达式</a:t>
            </a:r>
            <a:endParaRPr lang="zh-CN" altLang="en-US" sz="2800" b="1" dirty="0">
              <a:solidFill>
                <a:sysClr val="windowText" lastClr="000000"/>
              </a:solidFill>
              <a:latin typeface="Arial" panose="020B0604020202020204"/>
              <a:ea typeface="微软雅黑" panose="020B0503020204020204" pitchFamily="34" charset="-122"/>
            </a:endParaRP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896285" y="1596160"/>
            <a:ext cx="10960935" cy="240065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000" b="1" dirty="0">
                <a:solidFill>
                  <a:srgbClr val="1B70C0"/>
                </a:solidFill>
                <a:latin typeface="微软雅黑" panose="020B0503020204020204" pitchFamily="34" charset="-122"/>
                <a:ea typeface="微软雅黑" panose="020B0503020204020204" pitchFamily="34" charset="-122"/>
              </a:rPr>
              <a:t>正则表达式是一个特殊的字符序列，它能帮助你方便的检查一个字符串是否与某种模式匹配。</a:t>
            </a:r>
          </a:p>
          <a:p>
            <a:pPr marL="342900" indent="-342900">
              <a:lnSpc>
                <a:spcPct val="150000"/>
              </a:lnSpc>
              <a:buFont typeface="Wingdings" panose="05000000000000000000" pitchFamily="2" charset="2"/>
              <a:buChar char="Ø"/>
            </a:pPr>
            <a:endParaRPr lang="zh-CN" altLang="en-US" sz="2000" b="1" dirty="0">
              <a:solidFill>
                <a:srgbClr val="1B70C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b="1" dirty="0" smtClean="0">
                <a:solidFill>
                  <a:srgbClr val="1B70C0"/>
                </a:solidFill>
                <a:latin typeface="微软雅黑" panose="020B0503020204020204" pitchFamily="34" charset="-122"/>
                <a:ea typeface="微软雅黑" panose="020B0503020204020204" pitchFamily="34" charset="-122"/>
              </a:rPr>
              <a:t>re </a:t>
            </a:r>
            <a:r>
              <a:rPr lang="zh-CN" altLang="en-US" sz="2000" b="1" dirty="0">
                <a:solidFill>
                  <a:srgbClr val="1B70C0"/>
                </a:solidFill>
                <a:latin typeface="微软雅黑" panose="020B0503020204020204" pitchFamily="34" charset="-122"/>
                <a:ea typeface="微软雅黑" panose="020B0503020204020204" pitchFamily="34" charset="-122"/>
              </a:rPr>
              <a:t>模块使 </a:t>
            </a:r>
            <a:r>
              <a:rPr lang="en-US" altLang="zh-CN" sz="2000" b="1" dirty="0">
                <a:solidFill>
                  <a:srgbClr val="1B70C0"/>
                </a:solidFill>
                <a:latin typeface="微软雅黑" panose="020B0503020204020204" pitchFamily="34" charset="-122"/>
                <a:ea typeface="微软雅黑" panose="020B0503020204020204" pitchFamily="34" charset="-122"/>
              </a:rPr>
              <a:t>Python </a:t>
            </a:r>
            <a:r>
              <a:rPr lang="zh-CN" altLang="en-US" sz="2000" b="1" dirty="0">
                <a:solidFill>
                  <a:srgbClr val="1B70C0"/>
                </a:solidFill>
                <a:latin typeface="微软雅黑" panose="020B0503020204020204" pitchFamily="34" charset="-122"/>
                <a:ea typeface="微软雅黑" panose="020B0503020204020204" pitchFamily="34" charset="-122"/>
              </a:rPr>
              <a:t>语言拥有全部的正则表达式功能。</a:t>
            </a:r>
          </a:p>
          <a:p>
            <a:pPr marL="342900" indent="-342900">
              <a:lnSpc>
                <a:spcPct val="150000"/>
              </a:lnSpc>
              <a:buFont typeface="Wingdings" panose="05000000000000000000" pitchFamily="2" charset="2"/>
              <a:buChar char="Ø"/>
            </a:pPr>
            <a:endParaRPr lang="zh-CN" altLang="en-US" sz="2000" b="1" dirty="0">
              <a:solidFill>
                <a:srgbClr val="1B70C0"/>
              </a:solidFill>
              <a:latin typeface="微软雅黑" panose="020B0503020204020204" pitchFamily="34" charset="-122"/>
              <a:ea typeface="微软雅黑" panose="020B0503020204020204" pitchFamily="34" charset="-122"/>
            </a:endParaRPr>
          </a:p>
          <a:p>
            <a:pPr>
              <a:lnSpc>
                <a:spcPct val="150000"/>
              </a:lnSpc>
            </a:pPr>
            <a:endParaRPr lang="zh-CN" altLang="en-US" sz="2000" b="1" dirty="0">
              <a:solidFill>
                <a:srgbClr val="1B70C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Tree>
    <p:extLst>
      <p:ext uri="{BB962C8B-B14F-4D97-AF65-F5344CB8AC3E}">
        <p14:creationId xmlns:p14="http://schemas.microsoft.com/office/powerpoint/2010/main" val="2533649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5698344" cy="523220"/>
          </a:xfrm>
          <a:prstGeom prst="rect">
            <a:avLst/>
          </a:prstGeom>
          <a:noFill/>
        </p:spPr>
        <p:txBody>
          <a:bodyPr wrap="square">
            <a:spAutoFit/>
          </a:bodyPr>
          <a:lstStyle/>
          <a:p>
            <a:r>
              <a:rPr lang="en-US" altLang="zh-CN" sz="2800" b="1" dirty="0" smtClean="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．正则表达式</a:t>
            </a: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896285" y="1596160"/>
            <a:ext cx="10960935" cy="49962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000" b="1" dirty="0" err="1">
                <a:solidFill>
                  <a:srgbClr val="1B70C0"/>
                </a:solidFill>
                <a:latin typeface="微软雅黑" panose="020B0503020204020204" pitchFamily="34" charset="-122"/>
                <a:ea typeface="微软雅黑" panose="020B0503020204020204" pitchFamily="34" charset="-122"/>
              </a:rPr>
              <a:t>re.match</a:t>
            </a:r>
            <a:r>
              <a:rPr lang="zh-CN" altLang="en-US" sz="2000" b="1" dirty="0" smtClean="0">
                <a:solidFill>
                  <a:srgbClr val="1B70C0"/>
                </a:solidFill>
                <a:latin typeface="微软雅黑" panose="020B0503020204020204" pitchFamily="34" charset="-122"/>
                <a:ea typeface="微软雅黑" panose="020B0503020204020204" pitchFamily="34" charset="-122"/>
              </a:rPr>
              <a:t>函数</a:t>
            </a:r>
            <a:endParaRPr lang="zh-CN" altLang="en-US" sz="2000" b="1" dirty="0">
              <a:solidFill>
                <a:srgbClr val="1B70C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
        <p:nvSpPr>
          <p:cNvPr id="11" name="文本框 14">
            <a:extLst>
              <a:ext uri="{FF2B5EF4-FFF2-40B4-BE49-F238E27FC236}">
                <a16:creationId xmlns="" xmlns:a16="http://schemas.microsoft.com/office/drawing/2014/main" id="{F12C3B8D-C169-45B4-8205-0A221171936D}"/>
              </a:ext>
            </a:extLst>
          </p:cNvPr>
          <p:cNvSpPr txBox="1"/>
          <p:nvPr/>
        </p:nvSpPr>
        <p:spPr>
          <a:xfrm>
            <a:off x="1289154" y="2173281"/>
            <a:ext cx="10568066" cy="1884618"/>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000" b="1" dirty="0" err="1">
                <a:solidFill>
                  <a:srgbClr val="1B70C0"/>
                </a:solidFill>
                <a:latin typeface="微软雅黑" panose="020B0503020204020204" pitchFamily="34" charset="-122"/>
                <a:ea typeface="微软雅黑" panose="020B0503020204020204" pitchFamily="34" charset="-122"/>
              </a:rPr>
              <a:t>re.match</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尝试从字符串的起始位置匹配一个模式，如果不是起始位置匹配成功的话，</a:t>
            </a:r>
            <a:r>
              <a:rPr lang="en-US" altLang="zh-CN" sz="2000" b="1" dirty="0">
                <a:solidFill>
                  <a:srgbClr val="1B70C0"/>
                </a:solidFill>
                <a:latin typeface="微软雅黑" panose="020B0503020204020204" pitchFamily="34" charset="-122"/>
                <a:ea typeface="微软雅黑" panose="020B0503020204020204" pitchFamily="34" charset="-122"/>
              </a:rPr>
              <a:t>match() </a:t>
            </a:r>
            <a:r>
              <a:rPr lang="zh-CN" altLang="en-US" sz="2000" b="1" dirty="0">
                <a:solidFill>
                  <a:srgbClr val="1B70C0"/>
                </a:solidFill>
                <a:latin typeface="微软雅黑" panose="020B0503020204020204" pitchFamily="34" charset="-122"/>
                <a:ea typeface="微软雅黑" panose="020B0503020204020204" pitchFamily="34" charset="-122"/>
              </a:rPr>
              <a:t>就返回 </a:t>
            </a:r>
            <a:r>
              <a:rPr lang="en-US" altLang="zh-CN" sz="2000" b="1" dirty="0">
                <a:solidFill>
                  <a:srgbClr val="1B70C0"/>
                </a:solidFill>
                <a:latin typeface="微软雅黑" panose="020B0503020204020204" pitchFamily="34" charset="-122"/>
                <a:ea typeface="微软雅黑" panose="020B0503020204020204" pitchFamily="34" charset="-122"/>
              </a:rPr>
              <a:t>none</a:t>
            </a:r>
            <a:r>
              <a:rPr lang="zh-CN" altLang="en-US" sz="2000" b="1" dirty="0" smtClean="0">
                <a:solidFill>
                  <a:srgbClr val="1B70C0"/>
                </a:solidFill>
                <a:latin typeface="微软雅黑" panose="020B0503020204020204" pitchFamily="34" charset="-122"/>
                <a:ea typeface="微软雅黑" panose="020B0503020204020204" pitchFamily="34" charset="-122"/>
              </a:rPr>
              <a:t>。</a:t>
            </a:r>
            <a:endParaRPr lang="en-US" altLang="zh-CN" sz="2000" b="1" dirty="0" smtClean="0">
              <a:solidFill>
                <a:srgbClr val="1B70C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b="1" dirty="0" err="1">
                <a:solidFill>
                  <a:srgbClr val="1B70C0"/>
                </a:solidFill>
                <a:latin typeface="微软雅黑" panose="020B0503020204020204" pitchFamily="34" charset="-122"/>
                <a:ea typeface="微软雅黑" panose="020B0503020204020204" pitchFamily="34" charset="-122"/>
              </a:rPr>
              <a:t>re.match</a:t>
            </a:r>
            <a:r>
              <a:rPr lang="en-US" altLang="zh-CN" sz="2000" b="1" dirty="0">
                <a:solidFill>
                  <a:srgbClr val="1B70C0"/>
                </a:solidFill>
                <a:latin typeface="微软雅黑" panose="020B0503020204020204" pitchFamily="34" charset="-122"/>
                <a:ea typeface="微软雅黑" panose="020B0503020204020204" pitchFamily="34" charset="-122"/>
              </a:rPr>
              <a:t>(pattern, string, flags=0</a:t>
            </a:r>
            <a:r>
              <a:rPr lang="en-US" altLang="zh-CN" sz="2000" b="1" dirty="0" smtClean="0">
                <a:solidFill>
                  <a:srgbClr val="1B70C0"/>
                </a:solidFill>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Ø"/>
            </a:pPr>
            <a:endParaRPr lang="zh-CN" altLang="en-US" sz="2000" b="1" dirty="0">
              <a:solidFill>
                <a:srgbClr val="1B70C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684707420"/>
              </p:ext>
            </p:extLst>
          </p:nvPr>
        </p:nvGraphicFramePr>
        <p:xfrm>
          <a:off x="1864972" y="3869443"/>
          <a:ext cx="8508220" cy="1363980"/>
        </p:xfrm>
        <a:graphic>
          <a:graphicData uri="http://schemas.openxmlformats.org/drawingml/2006/table">
            <a:tbl>
              <a:tblPr/>
              <a:tblGrid>
                <a:gridCol w="4254110"/>
                <a:gridCol w="4254110"/>
              </a:tblGrid>
              <a:tr h="0">
                <a:tc>
                  <a:txBody>
                    <a:bodyPr/>
                    <a:lstStyle/>
                    <a:p>
                      <a:pPr fontAlgn="t"/>
                      <a:r>
                        <a:rPr lang="en-US" dirty="0">
                          <a:effectLst/>
                        </a:rPr>
                        <a:t>pattern</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匹配的正则表达式</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effectLst/>
                        </a:rPr>
                        <a:t>string</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a:effectLst/>
                        </a:rPr>
                        <a:t>要匹配的字符串。</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a:effectLst/>
                        </a:rPr>
                        <a:t>flags</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dirty="0">
                          <a:effectLst/>
                        </a:rPr>
                        <a:t>标志位，用于控制正则表达式的匹配方式，如：是否区分大小写，多行匹配等</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99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5698344" cy="523220"/>
          </a:xfrm>
          <a:prstGeom prst="rect">
            <a:avLst/>
          </a:prstGeom>
          <a:noFill/>
        </p:spPr>
        <p:txBody>
          <a:bodyPr wrap="square">
            <a:spAutoFit/>
          </a:bodyPr>
          <a:lstStyle/>
          <a:p>
            <a:r>
              <a:rPr lang="en-US" altLang="zh-CN" sz="2800" b="1" dirty="0" smtClean="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．正则表达式</a:t>
            </a: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896285" y="1596160"/>
            <a:ext cx="10960935" cy="49962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000" b="1" dirty="0" err="1">
                <a:solidFill>
                  <a:srgbClr val="1B70C0"/>
                </a:solidFill>
                <a:latin typeface="微软雅黑" panose="020B0503020204020204" pitchFamily="34" charset="-122"/>
                <a:ea typeface="微软雅黑" panose="020B0503020204020204" pitchFamily="34" charset="-122"/>
              </a:rPr>
              <a:t>re.match</a:t>
            </a:r>
            <a:r>
              <a:rPr lang="zh-CN" altLang="en-US" sz="2000" b="1" dirty="0" smtClean="0">
                <a:solidFill>
                  <a:srgbClr val="1B70C0"/>
                </a:solidFill>
                <a:latin typeface="微软雅黑" panose="020B0503020204020204" pitchFamily="34" charset="-122"/>
                <a:ea typeface="微软雅黑" panose="020B0503020204020204" pitchFamily="34" charset="-122"/>
              </a:rPr>
              <a:t>函数</a:t>
            </a:r>
            <a:endParaRPr lang="zh-CN" altLang="en-US" sz="2000" b="1" dirty="0">
              <a:solidFill>
                <a:srgbClr val="1B70C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
        <p:nvSpPr>
          <p:cNvPr id="11" name="文本框 14">
            <a:extLst>
              <a:ext uri="{FF2B5EF4-FFF2-40B4-BE49-F238E27FC236}">
                <a16:creationId xmlns="" xmlns:a16="http://schemas.microsoft.com/office/drawing/2014/main" id="{F12C3B8D-C169-45B4-8205-0A221171936D}"/>
              </a:ext>
            </a:extLst>
          </p:cNvPr>
          <p:cNvSpPr txBox="1"/>
          <p:nvPr/>
        </p:nvSpPr>
        <p:spPr>
          <a:xfrm>
            <a:off x="1289154" y="2173281"/>
            <a:ext cx="10568066" cy="1477328"/>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import re</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print(</a:t>
            </a:r>
            <a:r>
              <a:rPr lang="en-US" altLang="zh-CN" sz="2000" b="1" dirty="0" err="1">
                <a:solidFill>
                  <a:srgbClr val="1B70C0"/>
                </a:solidFill>
                <a:latin typeface="微软雅黑" panose="020B0503020204020204" pitchFamily="34" charset="-122"/>
                <a:ea typeface="微软雅黑" panose="020B0503020204020204" pitchFamily="34" charset="-122"/>
              </a:rPr>
              <a:t>re.match</a:t>
            </a:r>
            <a:r>
              <a:rPr lang="en-US" altLang="zh-CN" sz="2000" b="1" dirty="0">
                <a:solidFill>
                  <a:srgbClr val="1B70C0"/>
                </a:solidFill>
                <a:latin typeface="微软雅黑" panose="020B0503020204020204" pitchFamily="34" charset="-122"/>
                <a:ea typeface="微软雅黑" panose="020B0503020204020204" pitchFamily="34" charset="-122"/>
              </a:rPr>
              <a:t>('www', 'www.runoob.com').span())  # </a:t>
            </a:r>
            <a:r>
              <a:rPr lang="zh-CN" altLang="en-US" sz="2000" b="1" dirty="0">
                <a:solidFill>
                  <a:srgbClr val="1B70C0"/>
                </a:solidFill>
                <a:latin typeface="微软雅黑" panose="020B0503020204020204" pitchFamily="34" charset="-122"/>
                <a:ea typeface="微软雅黑" panose="020B0503020204020204" pitchFamily="34" charset="-122"/>
              </a:rPr>
              <a:t>在起始位置匹配</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print(</a:t>
            </a:r>
            <a:r>
              <a:rPr lang="en-US" altLang="zh-CN" sz="2000" b="1" dirty="0" err="1">
                <a:solidFill>
                  <a:srgbClr val="1B70C0"/>
                </a:solidFill>
                <a:latin typeface="微软雅黑" panose="020B0503020204020204" pitchFamily="34" charset="-122"/>
                <a:ea typeface="微软雅黑" panose="020B0503020204020204" pitchFamily="34" charset="-122"/>
              </a:rPr>
              <a:t>re.match</a:t>
            </a:r>
            <a:r>
              <a:rPr lang="en-US" altLang="zh-CN" sz="2000" b="1" dirty="0">
                <a:solidFill>
                  <a:srgbClr val="1B70C0"/>
                </a:solidFill>
                <a:latin typeface="微软雅黑" panose="020B0503020204020204" pitchFamily="34" charset="-122"/>
                <a:ea typeface="微软雅黑" panose="020B0503020204020204" pitchFamily="34" charset="-122"/>
              </a:rPr>
              <a:t>('com', 'www.runoob.com'))         # </a:t>
            </a:r>
            <a:r>
              <a:rPr lang="zh-CN" altLang="en-US" sz="2000" b="1" dirty="0">
                <a:solidFill>
                  <a:srgbClr val="1B70C0"/>
                </a:solidFill>
                <a:latin typeface="微软雅黑" panose="020B0503020204020204" pitchFamily="34" charset="-122"/>
                <a:ea typeface="微软雅黑" panose="020B0503020204020204" pitchFamily="34" charset="-122"/>
              </a:rPr>
              <a:t>不在起始位置匹配</a:t>
            </a:r>
          </a:p>
        </p:txBody>
      </p:sp>
    </p:spTree>
    <p:extLst>
      <p:ext uri="{BB962C8B-B14F-4D97-AF65-F5344CB8AC3E}">
        <p14:creationId xmlns:p14="http://schemas.microsoft.com/office/powerpoint/2010/main" val="691312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5698344" cy="523220"/>
          </a:xfrm>
          <a:prstGeom prst="rect">
            <a:avLst/>
          </a:prstGeom>
          <a:noFill/>
        </p:spPr>
        <p:txBody>
          <a:bodyPr wrap="square">
            <a:spAutoFit/>
          </a:bodyPr>
          <a:lstStyle/>
          <a:p>
            <a:r>
              <a:rPr lang="en-US" altLang="zh-CN" sz="2800" b="1" dirty="0" smtClean="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．正则表达式</a:t>
            </a: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896284" y="1596160"/>
            <a:ext cx="10960935" cy="49962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rgbClr val="1B70C0"/>
                </a:solidFill>
                <a:latin typeface="微软雅黑" panose="020B0503020204020204" pitchFamily="34" charset="-122"/>
                <a:ea typeface="微软雅黑" panose="020B0503020204020204" pitchFamily="34" charset="-122"/>
              </a:rPr>
              <a:t> group(</a:t>
            </a:r>
            <a:r>
              <a:rPr lang="en-US" altLang="zh-CN" sz="2000" b="1" dirty="0" err="1">
                <a:solidFill>
                  <a:srgbClr val="1B70C0"/>
                </a:solidFill>
                <a:latin typeface="微软雅黑" panose="020B0503020204020204" pitchFamily="34" charset="-122"/>
                <a:ea typeface="微软雅黑" panose="020B0503020204020204" pitchFamily="34" charset="-122"/>
              </a:rPr>
              <a:t>num</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或 </a:t>
            </a:r>
            <a:r>
              <a:rPr lang="en-US" altLang="zh-CN" sz="2000" b="1" dirty="0">
                <a:solidFill>
                  <a:srgbClr val="1B70C0"/>
                </a:solidFill>
                <a:latin typeface="微软雅黑" panose="020B0503020204020204" pitchFamily="34" charset="-122"/>
                <a:ea typeface="微软雅黑" panose="020B0503020204020204" pitchFamily="34" charset="-122"/>
              </a:rPr>
              <a:t>groups() </a:t>
            </a:r>
            <a:r>
              <a:rPr lang="zh-CN" altLang="en-US" sz="2000" b="1" dirty="0">
                <a:solidFill>
                  <a:srgbClr val="1B70C0"/>
                </a:solidFill>
                <a:latin typeface="微软雅黑" panose="020B0503020204020204" pitchFamily="34" charset="-122"/>
                <a:ea typeface="微软雅黑" panose="020B0503020204020204" pitchFamily="34" charset="-122"/>
              </a:rPr>
              <a:t>匹配对象函数来获取匹配表达式。</a:t>
            </a: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3674507"/>
              </p:ext>
            </p:extLst>
          </p:nvPr>
        </p:nvGraphicFramePr>
        <p:xfrm>
          <a:off x="1443054" y="2563318"/>
          <a:ext cx="8030730" cy="1823720"/>
        </p:xfrm>
        <a:graphic>
          <a:graphicData uri="http://schemas.openxmlformats.org/drawingml/2006/table">
            <a:tbl>
              <a:tblPr/>
              <a:tblGrid>
                <a:gridCol w="4015365"/>
                <a:gridCol w="4015365"/>
              </a:tblGrid>
              <a:tr h="1153164">
                <a:tc>
                  <a:txBody>
                    <a:bodyPr/>
                    <a:lstStyle/>
                    <a:p>
                      <a:pPr fontAlgn="t"/>
                      <a:r>
                        <a:rPr lang="en-US">
                          <a:effectLst/>
                        </a:rPr>
                        <a:t>group(num=0)</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匹配的整个表达式的字符串，</a:t>
                      </a:r>
                      <a:r>
                        <a:rPr lang="en-US" altLang="zh-CN">
                          <a:effectLst/>
                        </a:rPr>
                        <a:t>group() </a:t>
                      </a:r>
                      <a:r>
                        <a:rPr lang="zh-CN" altLang="en-US">
                          <a:effectLst/>
                        </a:rPr>
                        <a:t>可以一次输入多个组号，在这种情况下它将返回一个包含那些组所对应值的元组。</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effectLst/>
                        </a:rPr>
                        <a:t>groups()</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effectLst/>
                        </a:rPr>
                        <a:t>返回一个包含所有小组字符串的元组，从 </a:t>
                      </a:r>
                      <a:r>
                        <a:rPr lang="en-US" altLang="zh-CN" dirty="0">
                          <a:effectLst/>
                        </a:rPr>
                        <a:t>1 </a:t>
                      </a:r>
                      <a:r>
                        <a:rPr lang="zh-CN" altLang="en-US" dirty="0">
                          <a:effectLst/>
                        </a:rPr>
                        <a:t>到 所含的小组号。</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p14="http://schemas.microsoft.com/office/powerpoint/2010/main" val="28967917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5698344" cy="523220"/>
          </a:xfrm>
          <a:prstGeom prst="rect">
            <a:avLst/>
          </a:prstGeom>
          <a:noFill/>
        </p:spPr>
        <p:txBody>
          <a:bodyPr wrap="square">
            <a:spAutoFit/>
          </a:bodyPr>
          <a:lstStyle/>
          <a:p>
            <a:r>
              <a:rPr lang="en-US" altLang="zh-CN" sz="2800" b="1" dirty="0" smtClean="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．正则表达式</a:t>
            </a: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896284" y="1596160"/>
            <a:ext cx="10960935" cy="49962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rgbClr val="1B70C0"/>
                </a:solidFill>
                <a:latin typeface="微软雅黑" panose="020B0503020204020204" pitchFamily="34" charset="-122"/>
                <a:ea typeface="微软雅黑" panose="020B0503020204020204" pitchFamily="34" charset="-122"/>
              </a:rPr>
              <a:t> group(</a:t>
            </a:r>
            <a:r>
              <a:rPr lang="en-US" altLang="zh-CN" sz="2000" b="1" dirty="0" err="1">
                <a:solidFill>
                  <a:srgbClr val="1B70C0"/>
                </a:solidFill>
                <a:latin typeface="微软雅黑" panose="020B0503020204020204" pitchFamily="34" charset="-122"/>
                <a:ea typeface="微软雅黑" panose="020B0503020204020204" pitchFamily="34" charset="-122"/>
              </a:rPr>
              <a:t>num</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或 </a:t>
            </a:r>
            <a:r>
              <a:rPr lang="en-US" altLang="zh-CN" sz="2000" b="1" dirty="0">
                <a:solidFill>
                  <a:srgbClr val="1B70C0"/>
                </a:solidFill>
                <a:latin typeface="微软雅黑" panose="020B0503020204020204" pitchFamily="34" charset="-122"/>
                <a:ea typeface="微软雅黑" panose="020B0503020204020204" pitchFamily="34" charset="-122"/>
              </a:rPr>
              <a:t>groups() </a:t>
            </a:r>
            <a:r>
              <a:rPr lang="zh-CN" altLang="en-US" sz="2000" b="1" dirty="0">
                <a:solidFill>
                  <a:srgbClr val="1B70C0"/>
                </a:solidFill>
                <a:latin typeface="微软雅黑" panose="020B0503020204020204" pitchFamily="34" charset="-122"/>
                <a:ea typeface="微软雅黑" panose="020B0503020204020204" pitchFamily="34" charset="-122"/>
              </a:rPr>
              <a:t>匹配对象函数来获取匹配表达式。</a:t>
            </a: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
        <p:nvSpPr>
          <p:cNvPr id="9" name="矩形 8"/>
          <p:cNvSpPr/>
          <p:nvPr/>
        </p:nvSpPr>
        <p:spPr>
          <a:xfrm>
            <a:off x="1234191" y="2440368"/>
            <a:ext cx="7002904" cy="3416320"/>
          </a:xfrm>
          <a:prstGeom prst="rect">
            <a:avLst/>
          </a:prstGeom>
        </p:spPr>
        <p:txBody>
          <a:bodyPr wrap="square">
            <a:spAutoFit/>
          </a:bodyPr>
          <a:lstStyle/>
          <a:p>
            <a:r>
              <a:rPr lang="en-US" altLang="zh-CN" b="1" dirty="0"/>
              <a:t>import re</a:t>
            </a:r>
          </a:p>
          <a:p>
            <a:r>
              <a:rPr lang="en-US" altLang="zh-CN" b="1" dirty="0"/>
              <a:t> </a:t>
            </a:r>
          </a:p>
          <a:p>
            <a:r>
              <a:rPr lang="en-US" altLang="zh-CN" b="1" dirty="0"/>
              <a:t>line = "Cats are smarter than dogs"</a:t>
            </a:r>
          </a:p>
          <a:p>
            <a:r>
              <a:rPr lang="en-US" altLang="zh-CN" b="1" dirty="0"/>
              <a:t> </a:t>
            </a:r>
          </a:p>
          <a:p>
            <a:r>
              <a:rPr lang="en-US" altLang="zh-CN" b="1" dirty="0" err="1"/>
              <a:t>matchObj</a:t>
            </a:r>
            <a:r>
              <a:rPr lang="en-US" altLang="zh-CN" b="1" dirty="0"/>
              <a:t> = </a:t>
            </a:r>
            <a:r>
              <a:rPr lang="en-US" altLang="zh-CN" b="1" dirty="0" err="1"/>
              <a:t>re.match</a:t>
            </a:r>
            <a:r>
              <a:rPr lang="en-US" altLang="zh-CN" b="1" dirty="0"/>
              <a:t>( r'(.*) are (.*?) .*', line, </a:t>
            </a:r>
            <a:r>
              <a:rPr lang="en-US" altLang="zh-CN" b="1" dirty="0" err="1"/>
              <a:t>re.M|re.I</a:t>
            </a:r>
            <a:r>
              <a:rPr lang="en-US" altLang="zh-CN" b="1" dirty="0"/>
              <a:t>)</a:t>
            </a:r>
          </a:p>
          <a:p>
            <a:r>
              <a:rPr lang="en-US" altLang="zh-CN" b="1" dirty="0"/>
              <a:t> </a:t>
            </a:r>
          </a:p>
          <a:p>
            <a:r>
              <a:rPr lang="en-US" altLang="zh-CN" b="1" dirty="0"/>
              <a:t>if </a:t>
            </a:r>
            <a:r>
              <a:rPr lang="en-US" altLang="zh-CN" b="1" dirty="0" err="1"/>
              <a:t>matchObj</a:t>
            </a:r>
            <a:r>
              <a:rPr lang="en-US" altLang="zh-CN" b="1" dirty="0"/>
              <a:t>:</a:t>
            </a:r>
          </a:p>
          <a:p>
            <a:r>
              <a:rPr lang="en-US" altLang="zh-CN" b="1" dirty="0"/>
              <a:t>   print ("</a:t>
            </a:r>
            <a:r>
              <a:rPr lang="en-US" altLang="zh-CN" b="1" dirty="0" err="1"/>
              <a:t>matchObj.group</a:t>
            </a:r>
            <a:r>
              <a:rPr lang="en-US" altLang="zh-CN" b="1" dirty="0"/>
              <a:t>() : ", </a:t>
            </a:r>
            <a:r>
              <a:rPr lang="en-US" altLang="zh-CN" b="1" dirty="0" err="1"/>
              <a:t>matchObj.group</a:t>
            </a:r>
            <a:r>
              <a:rPr lang="en-US" altLang="zh-CN" b="1" dirty="0"/>
              <a:t>())</a:t>
            </a:r>
          </a:p>
          <a:p>
            <a:r>
              <a:rPr lang="en-US" altLang="zh-CN" b="1" dirty="0"/>
              <a:t>   print ("</a:t>
            </a:r>
            <a:r>
              <a:rPr lang="en-US" altLang="zh-CN" b="1" dirty="0" err="1"/>
              <a:t>matchObj.group</a:t>
            </a:r>
            <a:r>
              <a:rPr lang="en-US" altLang="zh-CN" b="1" dirty="0"/>
              <a:t>(1) : ", </a:t>
            </a:r>
            <a:r>
              <a:rPr lang="en-US" altLang="zh-CN" b="1" dirty="0" err="1"/>
              <a:t>matchObj.group</a:t>
            </a:r>
            <a:r>
              <a:rPr lang="en-US" altLang="zh-CN" b="1" dirty="0"/>
              <a:t>(1))</a:t>
            </a:r>
          </a:p>
          <a:p>
            <a:r>
              <a:rPr lang="en-US" altLang="zh-CN" b="1" dirty="0"/>
              <a:t>   print ("</a:t>
            </a:r>
            <a:r>
              <a:rPr lang="en-US" altLang="zh-CN" b="1" dirty="0" err="1"/>
              <a:t>matchObj.group</a:t>
            </a:r>
            <a:r>
              <a:rPr lang="en-US" altLang="zh-CN" b="1" dirty="0"/>
              <a:t>(2) : ", </a:t>
            </a:r>
            <a:r>
              <a:rPr lang="en-US" altLang="zh-CN" b="1" dirty="0" err="1"/>
              <a:t>matchObj.group</a:t>
            </a:r>
            <a:r>
              <a:rPr lang="en-US" altLang="zh-CN" b="1" dirty="0"/>
              <a:t>(2))</a:t>
            </a:r>
          </a:p>
          <a:p>
            <a:r>
              <a:rPr lang="en-US" altLang="zh-CN" b="1" dirty="0"/>
              <a:t>else:</a:t>
            </a:r>
          </a:p>
          <a:p>
            <a:r>
              <a:rPr lang="en-US" altLang="zh-CN" b="1" dirty="0"/>
              <a:t>   print( "No match!!")</a:t>
            </a:r>
            <a:endParaRPr lang="zh-CN" altLang="en-US" b="1" dirty="0"/>
          </a:p>
        </p:txBody>
      </p:sp>
    </p:spTree>
    <p:extLst>
      <p:ext uri="{BB962C8B-B14F-4D97-AF65-F5344CB8AC3E}">
        <p14:creationId xmlns:p14="http://schemas.microsoft.com/office/powerpoint/2010/main" val="3362879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5698344" cy="523220"/>
          </a:xfrm>
          <a:prstGeom prst="rect">
            <a:avLst/>
          </a:prstGeom>
          <a:noFill/>
        </p:spPr>
        <p:txBody>
          <a:bodyPr wrap="square">
            <a:spAutoFit/>
          </a:bodyPr>
          <a:lstStyle/>
          <a:p>
            <a:r>
              <a:rPr lang="en-US" altLang="zh-CN" sz="2800" b="1" dirty="0" smtClean="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．正则表达式</a:t>
            </a: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896284" y="1596160"/>
            <a:ext cx="10960935" cy="1015663"/>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rgbClr val="1B70C0"/>
                </a:solidFill>
                <a:latin typeface="微软雅黑" panose="020B0503020204020204" pitchFamily="34" charset="-122"/>
                <a:ea typeface="微软雅黑" panose="020B0503020204020204" pitchFamily="34" charset="-122"/>
              </a:rPr>
              <a:t> </a:t>
            </a: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zh-CN" altLang="en-US" sz="2000" b="1" dirty="0" smtClean="0">
                <a:solidFill>
                  <a:srgbClr val="1B70C0"/>
                </a:solidFill>
                <a:latin typeface="微软雅黑" panose="020B0503020204020204" pitchFamily="34" charset="-122"/>
                <a:ea typeface="微软雅黑" panose="020B0503020204020204" pitchFamily="34" charset="-122"/>
              </a:rPr>
              <a:t>方法：</a:t>
            </a: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扫描整个字符串并返回第一个成功的匹配</a:t>
            </a:r>
            <a:r>
              <a:rPr lang="zh-CN" altLang="en-US" sz="2000" b="1" dirty="0" smtClean="0">
                <a:solidFill>
                  <a:srgbClr val="1B70C0"/>
                </a:solidFill>
                <a:latin typeface="微软雅黑" panose="020B0503020204020204" pitchFamily="34" charset="-122"/>
                <a:ea typeface="微软雅黑" panose="020B0503020204020204" pitchFamily="34" charset="-122"/>
              </a:rPr>
              <a:t>。</a:t>
            </a:r>
            <a:endParaRPr lang="en-US" altLang="zh-CN" sz="2000" b="1" dirty="0" smtClean="0">
              <a:solidFill>
                <a:srgbClr val="1B70C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en-US" altLang="zh-CN" sz="2000" b="1" dirty="0">
                <a:solidFill>
                  <a:srgbClr val="1B70C0"/>
                </a:solidFill>
                <a:latin typeface="微软雅黑" panose="020B0503020204020204" pitchFamily="34" charset="-122"/>
                <a:ea typeface="微软雅黑" panose="020B0503020204020204" pitchFamily="34" charset="-122"/>
              </a:rPr>
              <a:t>(pattern, string, flags=0)</a:t>
            </a:r>
            <a:endParaRPr lang="zh-CN" altLang="en-US" sz="2000" b="1" dirty="0">
              <a:solidFill>
                <a:srgbClr val="1B70C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4214019565"/>
              </p:ext>
            </p:extLst>
          </p:nvPr>
        </p:nvGraphicFramePr>
        <p:xfrm>
          <a:off x="1532994" y="3164906"/>
          <a:ext cx="7715937" cy="1363980"/>
        </p:xfrm>
        <a:graphic>
          <a:graphicData uri="http://schemas.openxmlformats.org/drawingml/2006/table">
            <a:tbl>
              <a:tblPr/>
              <a:tblGrid>
                <a:gridCol w="2651760"/>
                <a:gridCol w="5064177"/>
              </a:tblGrid>
              <a:tr h="0">
                <a:tc>
                  <a:txBody>
                    <a:bodyPr/>
                    <a:lstStyle/>
                    <a:p>
                      <a:pPr fontAlgn="t"/>
                      <a:r>
                        <a:rPr lang="en-US">
                          <a:effectLst/>
                        </a:rPr>
                        <a:t>pattern</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匹配的正则表达式</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r>
              <a:tr h="0">
                <a:tc>
                  <a:txBody>
                    <a:bodyPr/>
                    <a:lstStyle/>
                    <a:p>
                      <a:pPr fontAlgn="t"/>
                      <a:r>
                        <a:rPr lang="en-US">
                          <a:effectLst/>
                        </a:rPr>
                        <a:t>string</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a:effectLst/>
                        </a:rPr>
                        <a:t>要匹配的字符串。</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r>
              <a:tr h="0">
                <a:tc>
                  <a:txBody>
                    <a:bodyPr/>
                    <a:lstStyle/>
                    <a:p>
                      <a:pPr fontAlgn="t"/>
                      <a:r>
                        <a:rPr lang="en-US" dirty="0">
                          <a:effectLst/>
                        </a:rPr>
                        <a:t>flags</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dirty="0">
                          <a:effectLst/>
                        </a:rPr>
                        <a:t>标志位，用于控制正则表达式的匹配方式，如：是否区分大小写，多行匹配等等。</a:t>
                      </a:r>
                    </a:p>
                  </a:txBody>
                  <a:tcPr marL="31750" marR="31750" marT="44450" marB="44450">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67783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1C8DFD2-43B3-A354-093D-97612C966F9E}"/>
              </a:ext>
            </a:extLst>
          </p:cNvPr>
          <p:cNvSpPr/>
          <p:nvPr/>
        </p:nvSpPr>
        <p:spPr>
          <a:xfrm>
            <a:off x="0" y="2278725"/>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dirty="0">
              <a:solidFill>
                <a:prstClr val="white"/>
              </a:solidFill>
              <a:latin typeface="Calibri" panose="020F0502020204030204"/>
              <a:ea typeface="等线" panose="02010600030101010101" pitchFamily="2" charset="-122"/>
            </a:endParaRPr>
          </a:p>
        </p:txBody>
      </p:sp>
      <p:sp>
        <p:nvSpPr>
          <p:cNvPr id="5" name="文本框 4">
            <a:extLst>
              <a:ext uri="{FF2B5EF4-FFF2-40B4-BE49-F238E27FC236}">
                <a16:creationId xmlns="" xmlns:a16="http://schemas.microsoft.com/office/drawing/2014/main" id="{1CF35072-6E42-D751-BE25-60C97B8C86C1}"/>
              </a:ext>
            </a:extLst>
          </p:cNvPr>
          <p:cNvSpPr txBox="1"/>
          <p:nvPr/>
        </p:nvSpPr>
        <p:spPr>
          <a:xfrm>
            <a:off x="2656949" y="2736343"/>
            <a:ext cx="7258718" cy="923330"/>
          </a:xfrm>
          <a:prstGeom prst="rect">
            <a:avLst/>
          </a:prstGeom>
          <a:noFill/>
        </p:spPr>
        <p:txBody>
          <a:bodyPr wrap="none" rtlCol="0">
            <a:spAutoFit/>
          </a:bodyPr>
          <a:lstStyle/>
          <a:p>
            <a:pPr algn="ctr">
              <a:spcBef>
                <a:spcPts val="600"/>
              </a:spcBef>
              <a:spcAft>
                <a:spcPts val="600"/>
              </a:spcAft>
            </a:pPr>
            <a:r>
              <a:rPr lang="en-US" altLang="zh-CN" sz="5400" b="1" dirty="0" smtClean="0">
                <a:solidFill>
                  <a:prstClr val="white"/>
                </a:solidFill>
                <a:latin typeface="等线" panose="02010600030101010101" pitchFamily="2" charset="-122"/>
                <a:ea typeface="等线" panose="02010600030101010101" pitchFamily="2" charset="-122"/>
              </a:rPr>
              <a:t>Python</a:t>
            </a:r>
            <a:r>
              <a:rPr lang="zh-CN" altLang="en-US" sz="5400" b="1" dirty="0" smtClean="0">
                <a:solidFill>
                  <a:prstClr val="white"/>
                </a:solidFill>
                <a:latin typeface="等线" panose="02010600030101010101" pitchFamily="2" charset="-122"/>
                <a:ea typeface="等线" panose="02010600030101010101" pitchFamily="2" charset="-122"/>
              </a:rPr>
              <a:t>爬虫和数据分析</a:t>
            </a:r>
            <a:endParaRPr lang="zh-CN" altLang="zh-CN" sz="5400" b="1" dirty="0">
              <a:solidFill>
                <a:prstClr val="white"/>
              </a:solidFill>
              <a:latin typeface="等线" panose="02010600030101010101" pitchFamily="2" charset="-122"/>
              <a:ea typeface="等线" panose="02010600030101010101" pitchFamily="2" charset="-122"/>
            </a:endParaRPr>
          </a:p>
        </p:txBody>
      </p:sp>
      <p:sp>
        <p:nvSpPr>
          <p:cNvPr id="6" name="任意多边形: 形状 5">
            <a:extLst>
              <a:ext uri="{FF2B5EF4-FFF2-40B4-BE49-F238E27FC236}">
                <a16:creationId xmlns="" xmlns:a16="http://schemas.microsoft.com/office/drawing/2014/main" id="{3C2AFDE0-BFB5-3C3C-7C48-548018E12BB1}"/>
              </a:ext>
            </a:extLst>
          </p:cNvPr>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矩形 7">
            <a:extLst>
              <a:ext uri="{FF2B5EF4-FFF2-40B4-BE49-F238E27FC236}">
                <a16:creationId xmlns="" xmlns:a16="http://schemas.microsoft.com/office/drawing/2014/main" id="{075A1BD8-462F-9AB0-134F-470EAF345662}"/>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1004806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5698344" cy="523220"/>
          </a:xfrm>
          <a:prstGeom prst="rect">
            <a:avLst/>
          </a:prstGeom>
          <a:noFill/>
        </p:spPr>
        <p:txBody>
          <a:bodyPr wrap="square">
            <a:spAutoFit/>
          </a:bodyPr>
          <a:lstStyle/>
          <a:p>
            <a:r>
              <a:rPr lang="en-US" altLang="zh-CN" sz="2800" b="1" dirty="0" smtClean="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．正则表达式</a:t>
            </a: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896284" y="1596160"/>
            <a:ext cx="10960935" cy="1015663"/>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rgbClr val="1B70C0"/>
                </a:solidFill>
                <a:latin typeface="微软雅黑" panose="020B0503020204020204" pitchFamily="34" charset="-122"/>
                <a:ea typeface="微软雅黑" panose="020B0503020204020204" pitchFamily="34" charset="-122"/>
              </a:rPr>
              <a:t> </a:t>
            </a: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zh-CN" altLang="en-US" sz="2000" b="1" dirty="0" smtClean="0">
                <a:solidFill>
                  <a:srgbClr val="1B70C0"/>
                </a:solidFill>
                <a:latin typeface="微软雅黑" panose="020B0503020204020204" pitchFamily="34" charset="-122"/>
                <a:ea typeface="微软雅黑" panose="020B0503020204020204" pitchFamily="34" charset="-122"/>
              </a:rPr>
              <a:t>方法：</a:t>
            </a: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扫描整个字符串并返回第一个成功的匹配</a:t>
            </a:r>
            <a:r>
              <a:rPr lang="zh-CN" altLang="en-US" sz="2000" b="1" dirty="0" smtClean="0">
                <a:solidFill>
                  <a:srgbClr val="1B70C0"/>
                </a:solidFill>
                <a:latin typeface="微软雅黑" panose="020B0503020204020204" pitchFamily="34" charset="-122"/>
                <a:ea typeface="微软雅黑" panose="020B0503020204020204" pitchFamily="34" charset="-122"/>
              </a:rPr>
              <a:t>。</a:t>
            </a:r>
            <a:endParaRPr lang="en-US" altLang="zh-CN" sz="2000" b="1" dirty="0" smtClean="0">
              <a:solidFill>
                <a:srgbClr val="1B70C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en-US" altLang="zh-CN" sz="2000" b="1" dirty="0">
                <a:solidFill>
                  <a:srgbClr val="1B70C0"/>
                </a:solidFill>
                <a:latin typeface="微软雅黑" panose="020B0503020204020204" pitchFamily="34" charset="-122"/>
                <a:ea typeface="微软雅黑" panose="020B0503020204020204" pitchFamily="34" charset="-122"/>
              </a:rPr>
              <a:t>(pattern, string, flags=0)</a:t>
            </a:r>
            <a:endParaRPr lang="zh-CN" altLang="en-US" sz="2000" b="1" dirty="0">
              <a:solidFill>
                <a:srgbClr val="1B70C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
        <p:nvSpPr>
          <p:cNvPr id="8" name="矩形 7"/>
          <p:cNvSpPr/>
          <p:nvPr/>
        </p:nvSpPr>
        <p:spPr>
          <a:xfrm>
            <a:off x="1166734" y="2990139"/>
            <a:ext cx="8696793" cy="923330"/>
          </a:xfrm>
          <a:prstGeom prst="rect">
            <a:avLst/>
          </a:prstGeom>
        </p:spPr>
        <p:txBody>
          <a:bodyPr wrap="square">
            <a:spAutoFit/>
          </a:bodyPr>
          <a:lstStyle/>
          <a:p>
            <a:r>
              <a:rPr lang="en-US" altLang="zh-CN" b="1" dirty="0"/>
              <a:t>import re</a:t>
            </a:r>
          </a:p>
          <a:p>
            <a:r>
              <a:rPr lang="en-US" altLang="zh-CN" b="1" dirty="0"/>
              <a:t>print(</a:t>
            </a:r>
            <a:r>
              <a:rPr lang="en-US" altLang="zh-CN" b="1" dirty="0" err="1"/>
              <a:t>re.search</a:t>
            </a:r>
            <a:r>
              <a:rPr lang="en-US" altLang="zh-CN" b="1" dirty="0"/>
              <a:t>('www', 'www.runoob.com').span())  # </a:t>
            </a:r>
            <a:r>
              <a:rPr lang="zh-CN" altLang="en-US" b="1" dirty="0"/>
              <a:t>在起始位置匹配</a:t>
            </a:r>
          </a:p>
          <a:p>
            <a:r>
              <a:rPr lang="en-US" altLang="zh-CN" b="1" dirty="0"/>
              <a:t>print(</a:t>
            </a:r>
            <a:r>
              <a:rPr lang="en-US" altLang="zh-CN" b="1" dirty="0" err="1"/>
              <a:t>re.search</a:t>
            </a:r>
            <a:r>
              <a:rPr lang="en-US" altLang="zh-CN" b="1" dirty="0"/>
              <a:t>('com', 'www.runoob.com').span())         # </a:t>
            </a:r>
            <a:r>
              <a:rPr lang="zh-CN" altLang="en-US" b="1" dirty="0"/>
              <a:t>不在起始位置匹配</a:t>
            </a:r>
          </a:p>
        </p:txBody>
      </p:sp>
    </p:spTree>
    <p:extLst>
      <p:ext uri="{BB962C8B-B14F-4D97-AF65-F5344CB8AC3E}">
        <p14:creationId xmlns:p14="http://schemas.microsoft.com/office/powerpoint/2010/main" val="2201191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5698344" cy="523220"/>
          </a:xfrm>
          <a:prstGeom prst="rect">
            <a:avLst/>
          </a:prstGeom>
          <a:noFill/>
        </p:spPr>
        <p:txBody>
          <a:bodyPr wrap="square">
            <a:spAutoFit/>
          </a:bodyPr>
          <a:lstStyle/>
          <a:p>
            <a:r>
              <a:rPr lang="en-US" altLang="zh-CN" sz="2800" b="1" dirty="0" smtClean="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．正则表达式</a:t>
            </a: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896284" y="1596160"/>
            <a:ext cx="10960935" cy="1015663"/>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rgbClr val="1B70C0"/>
                </a:solidFill>
                <a:latin typeface="微软雅黑" panose="020B0503020204020204" pitchFamily="34" charset="-122"/>
                <a:ea typeface="微软雅黑" panose="020B0503020204020204" pitchFamily="34" charset="-122"/>
              </a:rPr>
              <a:t> </a:t>
            </a: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zh-CN" altLang="en-US" sz="2000" b="1" dirty="0" smtClean="0">
                <a:solidFill>
                  <a:srgbClr val="1B70C0"/>
                </a:solidFill>
                <a:latin typeface="微软雅黑" panose="020B0503020204020204" pitchFamily="34" charset="-122"/>
                <a:ea typeface="微软雅黑" panose="020B0503020204020204" pitchFamily="34" charset="-122"/>
              </a:rPr>
              <a:t>方法：</a:t>
            </a: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扫描整个字符串并返回第一个成功的匹配</a:t>
            </a:r>
            <a:r>
              <a:rPr lang="zh-CN" altLang="en-US" sz="2000" b="1" dirty="0" smtClean="0">
                <a:solidFill>
                  <a:srgbClr val="1B70C0"/>
                </a:solidFill>
                <a:latin typeface="微软雅黑" panose="020B0503020204020204" pitchFamily="34" charset="-122"/>
                <a:ea typeface="微软雅黑" panose="020B0503020204020204" pitchFamily="34" charset="-122"/>
              </a:rPr>
              <a:t>。</a:t>
            </a:r>
            <a:endParaRPr lang="en-US" altLang="zh-CN" sz="2000" b="1" dirty="0" smtClean="0">
              <a:solidFill>
                <a:srgbClr val="1B70C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en-US" altLang="zh-CN" sz="2000" b="1" dirty="0">
                <a:solidFill>
                  <a:srgbClr val="1B70C0"/>
                </a:solidFill>
                <a:latin typeface="微软雅黑" panose="020B0503020204020204" pitchFamily="34" charset="-122"/>
                <a:ea typeface="微软雅黑" panose="020B0503020204020204" pitchFamily="34" charset="-122"/>
              </a:rPr>
              <a:t>(pattern, string, flags=0)</a:t>
            </a:r>
            <a:endParaRPr lang="zh-CN" altLang="en-US" sz="2000" b="1" dirty="0">
              <a:solidFill>
                <a:srgbClr val="1B70C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
        <p:nvSpPr>
          <p:cNvPr id="9" name="矩形 8"/>
          <p:cNvSpPr/>
          <p:nvPr/>
        </p:nvSpPr>
        <p:spPr>
          <a:xfrm>
            <a:off x="1271666" y="2747267"/>
            <a:ext cx="7954780" cy="3416320"/>
          </a:xfrm>
          <a:prstGeom prst="rect">
            <a:avLst/>
          </a:prstGeom>
        </p:spPr>
        <p:txBody>
          <a:bodyPr wrap="square">
            <a:spAutoFit/>
          </a:bodyPr>
          <a:lstStyle/>
          <a:p>
            <a:r>
              <a:rPr lang="en-US" altLang="zh-CN" b="1" dirty="0">
                <a:solidFill>
                  <a:prstClr val="black"/>
                </a:solidFill>
              </a:rPr>
              <a:t>import re</a:t>
            </a:r>
          </a:p>
          <a:p>
            <a:r>
              <a:rPr lang="en-US" altLang="zh-CN" b="1" dirty="0">
                <a:solidFill>
                  <a:prstClr val="black"/>
                </a:solidFill>
              </a:rPr>
              <a:t> </a:t>
            </a:r>
          </a:p>
          <a:p>
            <a:r>
              <a:rPr lang="en-US" altLang="zh-CN" b="1" dirty="0">
                <a:solidFill>
                  <a:prstClr val="black"/>
                </a:solidFill>
              </a:rPr>
              <a:t>line = "Cats are smarter than dogs";</a:t>
            </a:r>
          </a:p>
          <a:p>
            <a:r>
              <a:rPr lang="en-US" altLang="zh-CN" b="1" dirty="0">
                <a:solidFill>
                  <a:prstClr val="black"/>
                </a:solidFill>
              </a:rPr>
              <a:t> </a:t>
            </a:r>
          </a:p>
          <a:p>
            <a:r>
              <a:rPr lang="en-US" altLang="zh-CN" b="1" dirty="0" err="1">
                <a:solidFill>
                  <a:prstClr val="black"/>
                </a:solidFill>
              </a:rPr>
              <a:t>searchObj</a:t>
            </a:r>
            <a:r>
              <a:rPr lang="en-US" altLang="zh-CN" b="1" dirty="0">
                <a:solidFill>
                  <a:prstClr val="black"/>
                </a:solidFill>
              </a:rPr>
              <a:t> = </a:t>
            </a:r>
            <a:r>
              <a:rPr lang="en-US" altLang="zh-CN" b="1" dirty="0" err="1">
                <a:solidFill>
                  <a:prstClr val="black"/>
                </a:solidFill>
              </a:rPr>
              <a:t>re.search</a:t>
            </a:r>
            <a:r>
              <a:rPr lang="en-US" altLang="zh-CN" b="1" dirty="0">
                <a:solidFill>
                  <a:prstClr val="black"/>
                </a:solidFill>
              </a:rPr>
              <a:t>( r'(.*) are (.*?) .*', line, </a:t>
            </a:r>
            <a:r>
              <a:rPr lang="en-US" altLang="zh-CN" b="1" dirty="0" err="1">
                <a:solidFill>
                  <a:prstClr val="black"/>
                </a:solidFill>
              </a:rPr>
              <a:t>re.M|re.I</a:t>
            </a:r>
            <a:r>
              <a:rPr lang="en-US" altLang="zh-CN" b="1" dirty="0">
                <a:solidFill>
                  <a:prstClr val="black"/>
                </a:solidFill>
              </a:rPr>
              <a:t>)</a:t>
            </a:r>
          </a:p>
          <a:p>
            <a:r>
              <a:rPr lang="en-US" altLang="zh-CN" b="1" dirty="0">
                <a:solidFill>
                  <a:prstClr val="black"/>
                </a:solidFill>
              </a:rPr>
              <a:t> </a:t>
            </a:r>
          </a:p>
          <a:p>
            <a:r>
              <a:rPr lang="en-US" altLang="zh-CN" b="1" dirty="0">
                <a:solidFill>
                  <a:prstClr val="black"/>
                </a:solidFill>
              </a:rPr>
              <a:t>if </a:t>
            </a:r>
            <a:r>
              <a:rPr lang="en-US" altLang="zh-CN" b="1" dirty="0" err="1">
                <a:solidFill>
                  <a:prstClr val="black"/>
                </a:solidFill>
              </a:rPr>
              <a:t>searchObj</a:t>
            </a:r>
            <a:r>
              <a:rPr lang="en-US" altLang="zh-CN" b="1" dirty="0">
                <a:solidFill>
                  <a:prstClr val="black"/>
                </a:solidFill>
              </a:rPr>
              <a:t>:</a:t>
            </a:r>
          </a:p>
          <a:p>
            <a:r>
              <a:rPr lang="en-US" altLang="zh-CN" b="1" dirty="0">
                <a:solidFill>
                  <a:prstClr val="black"/>
                </a:solidFill>
              </a:rPr>
              <a:t>   print( "</a:t>
            </a:r>
            <a:r>
              <a:rPr lang="en-US" altLang="zh-CN" b="1" dirty="0" err="1">
                <a:solidFill>
                  <a:prstClr val="black"/>
                </a:solidFill>
              </a:rPr>
              <a:t>searchObj.group</a:t>
            </a:r>
            <a:r>
              <a:rPr lang="en-US" altLang="zh-CN" b="1" dirty="0">
                <a:solidFill>
                  <a:prstClr val="black"/>
                </a:solidFill>
              </a:rPr>
              <a:t>() : ", </a:t>
            </a:r>
            <a:r>
              <a:rPr lang="en-US" altLang="zh-CN" b="1" dirty="0" err="1">
                <a:solidFill>
                  <a:prstClr val="black"/>
                </a:solidFill>
              </a:rPr>
              <a:t>searchObj.group</a:t>
            </a:r>
            <a:r>
              <a:rPr lang="en-US" altLang="zh-CN" b="1" dirty="0">
                <a:solidFill>
                  <a:prstClr val="black"/>
                </a:solidFill>
              </a:rPr>
              <a:t>())</a:t>
            </a:r>
          </a:p>
          <a:p>
            <a:r>
              <a:rPr lang="en-US" altLang="zh-CN" b="1" dirty="0">
                <a:solidFill>
                  <a:prstClr val="black"/>
                </a:solidFill>
              </a:rPr>
              <a:t>   print( "</a:t>
            </a:r>
            <a:r>
              <a:rPr lang="en-US" altLang="zh-CN" b="1" dirty="0" err="1">
                <a:solidFill>
                  <a:prstClr val="black"/>
                </a:solidFill>
              </a:rPr>
              <a:t>searchObj.group</a:t>
            </a:r>
            <a:r>
              <a:rPr lang="en-US" altLang="zh-CN" b="1" dirty="0">
                <a:solidFill>
                  <a:prstClr val="black"/>
                </a:solidFill>
              </a:rPr>
              <a:t>(1) : ", </a:t>
            </a:r>
            <a:r>
              <a:rPr lang="en-US" altLang="zh-CN" b="1" dirty="0" err="1">
                <a:solidFill>
                  <a:prstClr val="black"/>
                </a:solidFill>
              </a:rPr>
              <a:t>searchObj.group</a:t>
            </a:r>
            <a:r>
              <a:rPr lang="en-US" altLang="zh-CN" b="1" dirty="0">
                <a:solidFill>
                  <a:prstClr val="black"/>
                </a:solidFill>
              </a:rPr>
              <a:t>(1))</a:t>
            </a:r>
          </a:p>
          <a:p>
            <a:r>
              <a:rPr lang="en-US" altLang="zh-CN" b="1" dirty="0">
                <a:solidFill>
                  <a:prstClr val="black"/>
                </a:solidFill>
              </a:rPr>
              <a:t>   print( "</a:t>
            </a:r>
            <a:r>
              <a:rPr lang="en-US" altLang="zh-CN" b="1" dirty="0" err="1">
                <a:solidFill>
                  <a:prstClr val="black"/>
                </a:solidFill>
              </a:rPr>
              <a:t>searchObj.group</a:t>
            </a:r>
            <a:r>
              <a:rPr lang="en-US" altLang="zh-CN" b="1" dirty="0">
                <a:solidFill>
                  <a:prstClr val="black"/>
                </a:solidFill>
              </a:rPr>
              <a:t>(2) : ", </a:t>
            </a:r>
            <a:r>
              <a:rPr lang="en-US" altLang="zh-CN" b="1" dirty="0" err="1">
                <a:solidFill>
                  <a:prstClr val="black"/>
                </a:solidFill>
              </a:rPr>
              <a:t>searchObj.group</a:t>
            </a:r>
            <a:r>
              <a:rPr lang="en-US" altLang="zh-CN" b="1" dirty="0">
                <a:solidFill>
                  <a:prstClr val="black"/>
                </a:solidFill>
              </a:rPr>
              <a:t>(2))</a:t>
            </a:r>
          </a:p>
          <a:p>
            <a:r>
              <a:rPr lang="en-US" altLang="zh-CN" b="1" dirty="0">
                <a:solidFill>
                  <a:prstClr val="black"/>
                </a:solidFill>
              </a:rPr>
              <a:t>else:</a:t>
            </a:r>
          </a:p>
          <a:p>
            <a:r>
              <a:rPr lang="en-US" altLang="zh-CN" b="1" dirty="0">
                <a:solidFill>
                  <a:prstClr val="black"/>
                </a:solidFill>
              </a:rPr>
              <a:t>   print ("Nothing found!!")</a:t>
            </a:r>
            <a:endParaRPr lang="zh-CN" altLang="en-US" b="1" dirty="0">
              <a:solidFill>
                <a:prstClr val="black"/>
              </a:solidFill>
            </a:endParaRPr>
          </a:p>
        </p:txBody>
      </p:sp>
    </p:spTree>
    <p:extLst>
      <p:ext uri="{BB962C8B-B14F-4D97-AF65-F5344CB8AC3E}">
        <p14:creationId xmlns:p14="http://schemas.microsoft.com/office/powerpoint/2010/main" val="3648578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5698344" cy="523220"/>
          </a:xfrm>
          <a:prstGeom prst="rect">
            <a:avLst/>
          </a:prstGeom>
          <a:noFill/>
        </p:spPr>
        <p:txBody>
          <a:bodyPr wrap="square">
            <a:spAutoFit/>
          </a:bodyPr>
          <a:lstStyle/>
          <a:p>
            <a:r>
              <a:rPr lang="en-US" altLang="zh-CN" sz="2800" b="1" dirty="0" smtClean="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．正则表达式</a:t>
            </a:r>
          </a:p>
        </p:txBody>
      </p:sp>
      <p:sp>
        <p:nvSpPr>
          <p:cNvPr id="15" name="文本框 14">
            <a:extLst>
              <a:ext uri="{FF2B5EF4-FFF2-40B4-BE49-F238E27FC236}">
                <a16:creationId xmlns="" xmlns:a16="http://schemas.microsoft.com/office/drawing/2014/main" id="{F12C3B8D-C169-45B4-8205-0A221171936D}"/>
              </a:ext>
            </a:extLst>
          </p:cNvPr>
          <p:cNvSpPr txBox="1"/>
          <p:nvPr/>
        </p:nvSpPr>
        <p:spPr>
          <a:xfrm>
            <a:off x="896284" y="1596160"/>
            <a:ext cx="10960935" cy="1477328"/>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zh-CN" sz="2000" b="1" dirty="0" err="1">
                <a:solidFill>
                  <a:srgbClr val="1B70C0"/>
                </a:solidFill>
                <a:latin typeface="微软雅黑" panose="020B0503020204020204" pitchFamily="34" charset="-122"/>
                <a:ea typeface="微软雅黑" panose="020B0503020204020204" pitchFamily="34" charset="-122"/>
              </a:rPr>
              <a:t>re.match</a:t>
            </a:r>
            <a:r>
              <a:rPr lang="zh-CN" altLang="en-US" sz="2000" b="1" dirty="0">
                <a:solidFill>
                  <a:srgbClr val="1B70C0"/>
                </a:solidFill>
                <a:latin typeface="微软雅黑" panose="020B0503020204020204" pitchFamily="34" charset="-122"/>
                <a:ea typeface="微软雅黑" panose="020B0503020204020204" pitchFamily="34" charset="-122"/>
              </a:rPr>
              <a:t>与</a:t>
            </a: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zh-CN" altLang="en-US" sz="2000" b="1" dirty="0">
                <a:solidFill>
                  <a:srgbClr val="1B70C0"/>
                </a:solidFill>
                <a:latin typeface="微软雅黑" panose="020B0503020204020204" pitchFamily="34" charset="-122"/>
                <a:ea typeface="微软雅黑" panose="020B0503020204020204" pitchFamily="34" charset="-122"/>
              </a:rPr>
              <a:t>的</a:t>
            </a:r>
            <a:r>
              <a:rPr lang="zh-CN" altLang="en-US" sz="2000" b="1" dirty="0" smtClean="0">
                <a:solidFill>
                  <a:srgbClr val="1B70C0"/>
                </a:solidFill>
                <a:latin typeface="微软雅黑" panose="020B0503020204020204" pitchFamily="34" charset="-122"/>
                <a:ea typeface="微软雅黑" panose="020B0503020204020204" pitchFamily="34" charset="-122"/>
              </a:rPr>
              <a:t>区别</a:t>
            </a:r>
            <a:endParaRPr lang="en-US" altLang="zh-CN" sz="2000" b="1" dirty="0" smtClean="0">
              <a:solidFill>
                <a:srgbClr val="1B70C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b="1" dirty="0" err="1">
                <a:solidFill>
                  <a:srgbClr val="1B70C0"/>
                </a:solidFill>
                <a:latin typeface="微软雅黑" panose="020B0503020204020204" pitchFamily="34" charset="-122"/>
                <a:ea typeface="微软雅黑" panose="020B0503020204020204" pitchFamily="34" charset="-122"/>
              </a:rPr>
              <a:t>re.match</a:t>
            </a:r>
            <a:r>
              <a:rPr lang="zh-CN" altLang="en-US" sz="2000" b="1" dirty="0">
                <a:solidFill>
                  <a:srgbClr val="1B70C0"/>
                </a:solidFill>
                <a:latin typeface="微软雅黑" panose="020B0503020204020204" pitchFamily="34" charset="-122"/>
                <a:ea typeface="微软雅黑" panose="020B0503020204020204" pitchFamily="34" charset="-122"/>
              </a:rPr>
              <a:t>只匹配字符串的开始，如果字符串开始不符合正则表达式，则匹配失败，函数返回</a:t>
            </a:r>
            <a:r>
              <a:rPr lang="en-US" altLang="zh-CN" sz="2000" b="1" dirty="0">
                <a:solidFill>
                  <a:srgbClr val="1B70C0"/>
                </a:solidFill>
                <a:latin typeface="微软雅黑" panose="020B0503020204020204" pitchFamily="34" charset="-122"/>
                <a:ea typeface="微软雅黑" panose="020B0503020204020204" pitchFamily="34" charset="-122"/>
              </a:rPr>
              <a:t>None</a:t>
            </a:r>
            <a:r>
              <a:rPr lang="zh-CN" altLang="en-US" sz="2000" b="1" dirty="0">
                <a:solidFill>
                  <a:srgbClr val="1B70C0"/>
                </a:solidFill>
                <a:latin typeface="微软雅黑" panose="020B0503020204020204" pitchFamily="34" charset="-122"/>
                <a:ea typeface="微软雅黑" panose="020B0503020204020204" pitchFamily="34" charset="-122"/>
              </a:rPr>
              <a:t>；而</a:t>
            </a:r>
            <a:r>
              <a:rPr lang="en-US" altLang="zh-CN" sz="2000" b="1" dirty="0" err="1">
                <a:solidFill>
                  <a:srgbClr val="1B70C0"/>
                </a:solidFill>
                <a:latin typeface="微软雅黑" panose="020B0503020204020204" pitchFamily="34" charset="-122"/>
                <a:ea typeface="微软雅黑" panose="020B0503020204020204" pitchFamily="34" charset="-122"/>
              </a:rPr>
              <a:t>re.search</a:t>
            </a:r>
            <a:r>
              <a:rPr lang="zh-CN" altLang="en-US" sz="2000" b="1" dirty="0">
                <a:solidFill>
                  <a:srgbClr val="1B70C0"/>
                </a:solidFill>
                <a:latin typeface="微软雅黑" panose="020B0503020204020204" pitchFamily="34" charset="-122"/>
                <a:ea typeface="微软雅黑" panose="020B0503020204020204" pitchFamily="34" charset="-122"/>
              </a:rPr>
              <a:t>匹配整个字符串，直到找到一个匹配。</a:t>
            </a: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Tree>
    <p:extLst>
      <p:ext uri="{BB962C8B-B14F-4D97-AF65-F5344CB8AC3E}">
        <p14:creationId xmlns:p14="http://schemas.microsoft.com/office/powerpoint/2010/main" val="1202992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5698344" cy="523220"/>
          </a:xfrm>
          <a:prstGeom prst="rect">
            <a:avLst/>
          </a:prstGeom>
          <a:noFill/>
        </p:spPr>
        <p:txBody>
          <a:bodyPr wrap="square">
            <a:spAutoFit/>
          </a:bodyPr>
          <a:lstStyle/>
          <a:p>
            <a:r>
              <a:rPr lang="en-US" altLang="zh-CN" sz="2800" b="1" dirty="0" smtClean="0">
                <a:solidFill>
                  <a:sysClr val="windowText" lastClr="000000"/>
                </a:solidFill>
                <a:latin typeface="Arial" panose="020B0604020202020204"/>
                <a:ea typeface="微软雅黑" panose="020B0503020204020204" pitchFamily="34" charset="-122"/>
              </a:rPr>
              <a:t>4</a:t>
            </a:r>
            <a:r>
              <a:rPr lang="zh-CN" altLang="en-US" sz="2800" b="1" dirty="0">
                <a:solidFill>
                  <a:sysClr val="windowText" lastClr="000000"/>
                </a:solidFill>
                <a:latin typeface="Arial" panose="020B0604020202020204"/>
                <a:ea typeface="微软雅黑" panose="020B0503020204020204" pitchFamily="34" charset="-122"/>
              </a:rPr>
              <a:t>．正则表达式</a:t>
            </a: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
        <p:nvSpPr>
          <p:cNvPr id="6" name="矩形 5"/>
          <p:cNvSpPr/>
          <p:nvPr/>
        </p:nvSpPr>
        <p:spPr>
          <a:xfrm>
            <a:off x="1821305" y="1731278"/>
            <a:ext cx="7628127" cy="4247317"/>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import re</a:t>
            </a:r>
          </a:p>
          <a:p>
            <a:r>
              <a:rPr lang="en-US" altLang="zh-CN" b="1" dirty="0">
                <a:solidFill>
                  <a:srgbClr val="FF0000"/>
                </a:solidFill>
                <a:latin typeface="微软雅黑" panose="020B0503020204020204" pitchFamily="34" charset="-122"/>
                <a:ea typeface="微软雅黑" panose="020B0503020204020204" pitchFamily="34" charset="-122"/>
              </a:rPr>
              <a:t> </a:t>
            </a:r>
          </a:p>
          <a:p>
            <a:r>
              <a:rPr lang="en-US" altLang="zh-CN" b="1" dirty="0">
                <a:solidFill>
                  <a:srgbClr val="FF0000"/>
                </a:solidFill>
                <a:latin typeface="微软雅黑" panose="020B0503020204020204" pitchFamily="34" charset="-122"/>
                <a:ea typeface="微软雅黑" panose="020B0503020204020204" pitchFamily="34" charset="-122"/>
              </a:rPr>
              <a:t>line = "Cats are smarter than dogs";</a:t>
            </a:r>
          </a:p>
          <a:p>
            <a:r>
              <a:rPr lang="en-US" altLang="zh-CN" b="1" dirty="0">
                <a:solidFill>
                  <a:srgbClr val="FF0000"/>
                </a:solidFill>
                <a:latin typeface="微软雅黑" panose="020B0503020204020204" pitchFamily="34" charset="-122"/>
                <a:ea typeface="微软雅黑" panose="020B0503020204020204" pitchFamily="34" charset="-122"/>
              </a:rPr>
              <a:t> </a:t>
            </a:r>
          </a:p>
          <a:p>
            <a:r>
              <a:rPr lang="en-US" altLang="zh-CN" b="1" dirty="0" err="1">
                <a:solidFill>
                  <a:srgbClr val="FF0000"/>
                </a:solidFill>
                <a:latin typeface="微软雅黑" panose="020B0503020204020204" pitchFamily="34" charset="-122"/>
                <a:ea typeface="微软雅黑" panose="020B0503020204020204" pitchFamily="34" charset="-122"/>
              </a:rPr>
              <a:t>matchObj</a:t>
            </a:r>
            <a:r>
              <a:rPr lang="en-US" altLang="zh-CN" b="1" dirty="0">
                <a:solidFill>
                  <a:srgbClr val="FF0000"/>
                </a:solidFill>
                <a:latin typeface="微软雅黑" panose="020B0503020204020204" pitchFamily="34" charset="-122"/>
                <a:ea typeface="微软雅黑" panose="020B0503020204020204" pitchFamily="34" charset="-122"/>
              </a:rPr>
              <a:t> = </a:t>
            </a:r>
            <a:r>
              <a:rPr lang="en-US" altLang="zh-CN" b="1" dirty="0" err="1">
                <a:solidFill>
                  <a:srgbClr val="FF0000"/>
                </a:solidFill>
                <a:latin typeface="微软雅黑" panose="020B0503020204020204" pitchFamily="34" charset="-122"/>
                <a:ea typeface="微软雅黑" panose="020B0503020204020204" pitchFamily="34" charset="-122"/>
              </a:rPr>
              <a:t>re.match</a:t>
            </a:r>
            <a:r>
              <a:rPr lang="en-US" altLang="zh-CN" b="1" dirty="0">
                <a:solidFill>
                  <a:srgbClr val="FF0000"/>
                </a:solidFill>
                <a:latin typeface="微软雅黑" panose="020B0503020204020204" pitchFamily="34" charset="-122"/>
                <a:ea typeface="微软雅黑" panose="020B0503020204020204" pitchFamily="34" charset="-122"/>
              </a:rPr>
              <a:t>( </a:t>
            </a:r>
            <a:r>
              <a:rPr lang="en-US" altLang="zh-CN" b="1" dirty="0" err="1">
                <a:solidFill>
                  <a:srgbClr val="FF0000"/>
                </a:solidFill>
                <a:latin typeface="微软雅黑" panose="020B0503020204020204" pitchFamily="34" charset="-122"/>
                <a:ea typeface="微软雅黑" panose="020B0503020204020204" pitchFamily="34" charset="-122"/>
              </a:rPr>
              <a:t>r'dogs</a:t>
            </a:r>
            <a:r>
              <a:rPr lang="en-US" altLang="zh-CN" b="1" dirty="0">
                <a:solidFill>
                  <a:srgbClr val="FF0000"/>
                </a:solidFill>
                <a:latin typeface="微软雅黑" panose="020B0503020204020204" pitchFamily="34" charset="-122"/>
                <a:ea typeface="微软雅黑" panose="020B0503020204020204" pitchFamily="34" charset="-122"/>
              </a:rPr>
              <a:t>', line, </a:t>
            </a:r>
            <a:r>
              <a:rPr lang="en-US" altLang="zh-CN" b="1" dirty="0" err="1">
                <a:solidFill>
                  <a:srgbClr val="FF0000"/>
                </a:solidFill>
                <a:latin typeface="微软雅黑" panose="020B0503020204020204" pitchFamily="34" charset="-122"/>
                <a:ea typeface="微软雅黑" panose="020B0503020204020204" pitchFamily="34" charset="-122"/>
              </a:rPr>
              <a:t>re.M|re.I</a:t>
            </a:r>
            <a:r>
              <a:rPr lang="en-US" altLang="zh-CN" b="1" dirty="0">
                <a:solidFill>
                  <a:srgbClr val="FF0000"/>
                </a:solidFill>
                <a:latin typeface="微软雅黑" panose="020B0503020204020204" pitchFamily="34" charset="-122"/>
                <a:ea typeface="微软雅黑" panose="020B0503020204020204" pitchFamily="34" charset="-122"/>
              </a:rPr>
              <a:t>)</a:t>
            </a:r>
          </a:p>
          <a:p>
            <a:r>
              <a:rPr lang="en-US" altLang="zh-CN" b="1" dirty="0">
                <a:solidFill>
                  <a:srgbClr val="FF0000"/>
                </a:solidFill>
                <a:latin typeface="微软雅黑" panose="020B0503020204020204" pitchFamily="34" charset="-122"/>
                <a:ea typeface="微软雅黑" panose="020B0503020204020204" pitchFamily="34" charset="-122"/>
              </a:rPr>
              <a:t>if </a:t>
            </a:r>
            <a:r>
              <a:rPr lang="en-US" altLang="zh-CN" b="1" dirty="0" err="1">
                <a:solidFill>
                  <a:srgbClr val="FF0000"/>
                </a:solidFill>
                <a:latin typeface="微软雅黑" panose="020B0503020204020204" pitchFamily="34" charset="-122"/>
                <a:ea typeface="微软雅黑" panose="020B0503020204020204" pitchFamily="34" charset="-122"/>
              </a:rPr>
              <a:t>matchObj</a:t>
            </a:r>
            <a:r>
              <a:rPr lang="en-US" altLang="zh-CN" b="1" dirty="0">
                <a:solidFill>
                  <a:srgbClr val="FF0000"/>
                </a:solidFill>
                <a:latin typeface="微软雅黑" panose="020B0503020204020204" pitchFamily="34" charset="-122"/>
                <a:ea typeface="微软雅黑" panose="020B0503020204020204" pitchFamily="34" charset="-122"/>
              </a:rPr>
              <a:t>:</a:t>
            </a:r>
          </a:p>
          <a:p>
            <a:r>
              <a:rPr lang="en-US" altLang="zh-CN" b="1" dirty="0">
                <a:solidFill>
                  <a:srgbClr val="FF0000"/>
                </a:solidFill>
                <a:latin typeface="微软雅黑" panose="020B0503020204020204" pitchFamily="34" charset="-122"/>
                <a:ea typeface="微软雅黑" panose="020B0503020204020204" pitchFamily="34" charset="-122"/>
              </a:rPr>
              <a:t>   print( "match --&gt; </a:t>
            </a:r>
            <a:r>
              <a:rPr lang="en-US" altLang="zh-CN" b="1" dirty="0" err="1">
                <a:solidFill>
                  <a:srgbClr val="FF0000"/>
                </a:solidFill>
                <a:latin typeface="微软雅黑" panose="020B0503020204020204" pitchFamily="34" charset="-122"/>
                <a:ea typeface="微软雅黑" panose="020B0503020204020204" pitchFamily="34" charset="-122"/>
              </a:rPr>
              <a:t>matchObj.group</a:t>
            </a:r>
            <a:r>
              <a:rPr lang="en-US" altLang="zh-CN" b="1" dirty="0">
                <a:solidFill>
                  <a:srgbClr val="FF0000"/>
                </a:solidFill>
                <a:latin typeface="微软雅黑" panose="020B0503020204020204" pitchFamily="34" charset="-122"/>
                <a:ea typeface="微软雅黑" panose="020B0503020204020204" pitchFamily="34" charset="-122"/>
              </a:rPr>
              <a:t>() : ", </a:t>
            </a:r>
            <a:r>
              <a:rPr lang="en-US" altLang="zh-CN" b="1" dirty="0" err="1">
                <a:solidFill>
                  <a:srgbClr val="FF0000"/>
                </a:solidFill>
                <a:latin typeface="微软雅黑" panose="020B0503020204020204" pitchFamily="34" charset="-122"/>
                <a:ea typeface="微软雅黑" panose="020B0503020204020204" pitchFamily="34" charset="-122"/>
              </a:rPr>
              <a:t>matchObj.group</a:t>
            </a:r>
            <a:r>
              <a:rPr lang="en-US" altLang="zh-CN" b="1" dirty="0">
                <a:solidFill>
                  <a:srgbClr val="FF0000"/>
                </a:solidFill>
                <a:latin typeface="微软雅黑" panose="020B0503020204020204" pitchFamily="34" charset="-122"/>
                <a:ea typeface="微软雅黑" panose="020B0503020204020204" pitchFamily="34" charset="-122"/>
              </a:rPr>
              <a:t>())</a:t>
            </a:r>
          </a:p>
          <a:p>
            <a:r>
              <a:rPr lang="en-US" altLang="zh-CN" b="1" dirty="0">
                <a:solidFill>
                  <a:srgbClr val="FF0000"/>
                </a:solidFill>
                <a:latin typeface="微软雅黑" panose="020B0503020204020204" pitchFamily="34" charset="-122"/>
                <a:ea typeface="微软雅黑" panose="020B0503020204020204" pitchFamily="34" charset="-122"/>
              </a:rPr>
              <a:t>else:</a:t>
            </a:r>
          </a:p>
          <a:p>
            <a:r>
              <a:rPr lang="en-US" altLang="zh-CN" b="1" dirty="0">
                <a:solidFill>
                  <a:srgbClr val="FF0000"/>
                </a:solidFill>
                <a:latin typeface="微软雅黑" panose="020B0503020204020204" pitchFamily="34" charset="-122"/>
                <a:ea typeface="微软雅黑" panose="020B0503020204020204" pitchFamily="34" charset="-122"/>
              </a:rPr>
              <a:t>   print( "No match!!")</a:t>
            </a:r>
          </a:p>
          <a:p>
            <a:r>
              <a:rPr lang="en-US" altLang="zh-CN" b="1" dirty="0">
                <a:solidFill>
                  <a:srgbClr val="FF0000"/>
                </a:solidFill>
                <a:latin typeface="微软雅黑" panose="020B0503020204020204" pitchFamily="34" charset="-122"/>
                <a:ea typeface="微软雅黑" panose="020B0503020204020204" pitchFamily="34" charset="-122"/>
              </a:rPr>
              <a:t> </a:t>
            </a:r>
          </a:p>
          <a:p>
            <a:r>
              <a:rPr lang="en-US" altLang="zh-CN" b="1" dirty="0" err="1">
                <a:solidFill>
                  <a:srgbClr val="FF0000"/>
                </a:solidFill>
                <a:latin typeface="微软雅黑" panose="020B0503020204020204" pitchFamily="34" charset="-122"/>
                <a:ea typeface="微软雅黑" panose="020B0503020204020204" pitchFamily="34" charset="-122"/>
              </a:rPr>
              <a:t>matchObj</a:t>
            </a:r>
            <a:r>
              <a:rPr lang="en-US" altLang="zh-CN" b="1" dirty="0">
                <a:solidFill>
                  <a:srgbClr val="FF0000"/>
                </a:solidFill>
                <a:latin typeface="微软雅黑" panose="020B0503020204020204" pitchFamily="34" charset="-122"/>
                <a:ea typeface="微软雅黑" panose="020B0503020204020204" pitchFamily="34" charset="-122"/>
              </a:rPr>
              <a:t> = </a:t>
            </a:r>
            <a:r>
              <a:rPr lang="en-US" altLang="zh-CN" b="1" dirty="0" err="1">
                <a:solidFill>
                  <a:srgbClr val="FF0000"/>
                </a:solidFill>
                <a:latin typeface="微软雅黑" panose="020B0503020204020204" pitchFamily="34" charset="-122"/>
                <a:ea typeface="微软雅黑" panose="020B0503020204020204" pitchFamily="34" charset="-122"/>
              </a:rPr>
              <a:t>re.search</a:t>
            </a:r>
            <a:r>
              <a:rPr lang="en-US" altLang="zh-CN" b="1" dirty="0">
                <a:solidFill>
                  <a:srgbClr val="FF0000"/>
                </a:solidFill>
                <a:latin typeface="微软雅黑" panose="020B0503020204020204" pitchFamily="34" charset="-122"/>
                <a:ea typeface="微软雅黑" panose="020B0503020204020204" pitchFamily="34" charset="-122"/>
              </a:rPr>
              <a:t>( </a:t>
            </a:r>
            <a:r>
              <a:rPr lang="en-US" altLang="zh-CN" b="1" dirty="0" err="1">
                <a:solidFill>
                  <a:srgbClr val="FF0000"/>
                </a:solidFill>
                <a:latin typeface="微软雅黑" panose="020B0503020204020204" pitchFamily="34" charset="-122"/>
                <a:ea typeface="微软雅黑" panose="020B0503020204020204" pitchFamily="34" charset="-122"/>
              </a:rPr>
              <a:t>r'dogs</a:t>
            </a:r>
            <a:r>
              <a:rPr lang="en-US" altLang="zh-CN" b="1" dirty="0">
                <a:solidFill>
                  <a:srgbClr val="FF0000"/>
                </a:solidFill>
                <a:latin typeface="微软雅黑" panose="020B0503020204020204" pitchFamily="34" charset="-122"/>
                <a:ea typeface="微软雅黑" panose="020B0503020204020204" pitchFamily="34" charset="-122"/>
              </a:rPr>
              <a:t>', line, </a:t>
            </a:r>
            <a:r>
              <a:rPr lang="en-US" altLang="zh-CN" b="1" dirty="0" err="1">
                <a:solidFill>
                  <a:srgbClr val="FF0000"/>
                </a:solidFill>
                <a:latin typeface="微软雅黑" panose="020B0503020204020204" pitchFamily="34" charset="-122"/>
                <a:ea typeface="微软雅黑" panose="020B0503020204020204" pitchFamily="34" charset="-122"/>
              </a:rPr>
              <a:t>re.M|re.I</a:t>
            </a:r>
            <a:r>
              <a:rPr lang="en-US" altLang="zh-CN" b="1" dirty="0">
                <a:solidFill>
                  <a:srgbClr val="FF0000"/>
                </a:solidFill>
                <a:latin typeface="微软雅黑" panose="020B0503020204020204" pitchFamily="34" charset="-122"/>
                <a:ea typeface="微软雅黑" panose="020B0503020204020204" pitchFamily="34" charset="-122"/>
              </a:rPr>
              <a:t>)</a:t>
            </a:r>
          </a:p>
          <a:p>
            <a:r>
              <a:rPr lang="en-US" altLang="zh-CN" b="1" dirty="0">
                <a:solidFill>
                  <a:srgbClr val="FF0000"/>
                </a:solidFill>
                <a:latin typeface="微软雅黑" panose="020B0503020204020204" pitchFamily="34" charset="-122"/>
                <a:ea typeface="微软雅黑" panose="020B0503020204020204" pitchFamily="34" charset="-122"/>
              </a:rPr>
              <a:t>if </a:t>
            </a:r>
            <a:r>
              <a:rPr lang="en-US" altLang="zh-CN" b="1" dirty="0" err="1">
                <a:solidFill>
                  <a:srgbClr val="FF0000"/>
                </a:solidFill>
                <a:latin typeface="微软雅黑" panose="020B0503020204020204" pitchFamily="34" charset="-122"/>
                <a:ea typeface="微软雅黑" panose="020B0503020204020204" pitchFamily="34" charset="-122"/>
              </a:rPr>
              <a:t>matchObj</a:t>
            </a:r>
            <a:r>
              <a:rPr lang="en-US" altLang="zh-CN" b="1" dirty="0">
                <a:solidFill>
                  <a:srgbClr val="FF0000"/>
                </a:solidFill>
                <a:latin typeface="微软雅黑" panose="020B0503020204020204" pitchFamily="34" charset="-122"/>
                <a:ea typeface="微软雅黑" panose="020B0503020204020204" pitchFamily="34" charset="-122"/>
              </a:rPr>
              <a:t>:</a:t>
            </a:r>
          </a:p>
          <a:p>
            <a:r>
              <a:rPr lang="en-US" altLang="zh-CN" b="1" dirty="0">
                <a:solidFill>
                  <a:srgbClr val="FF0000"/>
                </a:solidFill>
                <a:latin typeface="微软雅黑" panose="020B0503020204020204" pitchFamily="34" charset="-122"/>
                <a:ea typeface="微软雅黑" panose="020B0503020204020204" pitchFamily="34" charset="-122"/>
              </a:rPr>
              <a:t>   print( "search --&gt; </a:t>
            </a:r>
            <a:r>
              <a:rPr lang="en-US" altLang="zh-CN" b="1" dirty="0" err="1">
                <a:solidFill>
                  <a:srgbClr val="FF0000"/>
                </a:solidFill>
                <a:latin typeface="微软雅黑" panose="020B0503020204020204" pitchFamily="34" charset="-122"/>
                <a:ea typeface="微软雅黑" panose="020B0503020204020204" pitchFamily="34" charset="-122"/>
              </a:rPr>
              <a:t>searchObj.group</a:t>
            </a:r>
            <a:r>
              <a:rPr lang="en-US" altLang="zh-CN" b="1" dirty="0">
                <a:solidFill>
                  <a:srgbClr val="FF0000"/>
                </a:solidFill>
                <a:latin typeface="微软雅黑" panose="020B0503020204020204" pitchFamily="34" charset="-122"/>
                <a:ea typeface="微软雅黑" panose="020B0503020204020204" pitchFamily="34" charset="-122"/>
              </a:rPr>
              <a:t>() : ", </a:t>
            </a:r>
            <a:r>
              <a:rPr lang="en-US" altLang="zh-CN" b="1" dirty="0" err="1">
                <a:solidFill>
                  <a:srgbClr val="FF0000"/>
                </a:solidFill>
                <a:latin typeface="微软雅黑" panose="020B0503020204020204" pitchFamily="34" charset="-122"/>
                <a:ea typeface="微软雅黑" panose="020B0503020204020204" pitchFamily="34" charset="-122"/>
              </a:rPr>
              <a:t>matchObj.group</a:t>
            </a:r>
            <a:r>
              <a:rPr lang="en-US" altLang="zh-CN" b="1" dirty="0">
                <a:solidFill>
                  <a:srgbClr val="FF0000"/>
                </a:solidFill>
                <a:latin typeface="微软雅黑" panose="020B0503020204020204" pitchFamily="34" charset="-122"/>
                <a:ea typeface="微软雅黑" panose="020B0503020204020204" pitchFamily="34" charset="-122"/>
              </a:rPr>
              <a:t>())</a:t>
            </a:r>
          </a:p>
          <a:p>
            <a:r>
              <a:rPr lang="en-US" altLang="zh-CN" b="1" dirty="0">
                <a:solidFill>
                  <a:srgbClr val="FF0000"/>
                </a:solidFill>
                <a:latin typeface="微软雅黑" panose="020B0503020204020204" pitchFamily="34" charset="-122"/>
                <a:ea typeface="微软雅黑" panose="020B0503020204020204" pitchFamily="34" charset="-122"/>
              </a:rPr>
              <a:t>else:</a:t>
            </a:r>
          </a:p>
          <a:p>
            <a:r>
              <a:rPr lang="en-US" altLang="zh-CN" b="1" dirty="0">
                <a:solidFill>
                  <a:srgbClr val="FF0000"/>
                </a:solidFill>
                <a:latin typeface="微软雅黑" panose="020B0503020204020204" pitchFamily="34" charset="-122"/>
                <a:ea typeface="微软雅黑" panose="020B0503020204020204" pitchFamily="34" charset="-122"/>
              </a:rPr>
              <a:t>   print( "No match!!")</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94202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8337656" cy="523220"/>
          </a:xfrm>
          <a:prstGeom prst="rect">
            <a:avLst/>
          </a:prstGeom>
          <a:noFill/>
        </p:spPr>
        <p:txBody>
          <a:bodyPr wrap="square">
            <a:spAutoFit/>
          </a:bodyPr>
          <a:lstStyle/>
          <a:p>
            <a:r>
              <a:rPr lang="zh-CN" altLang="en-US" sz="2800" b="1" dirty="0" smtClean="0">
                <a:solidFill>
                  <a:sysClr val="windowText" lastClr="000000"/>
                </a:solidFill>
                <a:latin typeface="Arial" panose="020B0604020202020204"/>
                <a:ea typeface="微软雅黑" panose="020B0503020204020204" pitchFamily="34" charset="-122"/>
              </a:rPr>
              <a:t>替换：</a:t>
            </a:r>
            <a:r>
              <a:rPr lang="en-US" altLang="zh-CN" sz="2800" b="1" dirty="0" err="1" smtClean="0">
                <a:solidFill>
                  <a:sysClr val="windowText" lastClr="000000"/>
                </a:solidFill>
                <a:latin typeface="Arial" panose="020B0604020202020204"/>
                <a:ea typeface="微软雅黑" panose="020B0503020204020204" pitchFamily="34" charset="-122"/>
              </a:rPr>
              <a:t>re.sub</a:t>
            </a:r>
            <a:r>
              <a:rPr lang="zh-CN" altLang="en-US" sz="2800" b="1" dirty="0">
                <a:solidFill>
                  <a:sysClr val="windowText" lastClr="000000"/>
                </a:solidFill>
                <a:latin typeface="Arial" panose="020B0604020202020204"/>
                <a:ea typeface="微软雅黑" panose="020B0503020204020204" pitchFamily="34" charset="-122"/>
              </a:rPr>
              <a:t>用于替换字符串中的匹配项</a:t>
            </a: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
        <p:nvSpPr>
          <p:cNvPr id="6" name="矩形 5"/>
          <p:cNvSpPr/>
          <p:nvPr/>
        </p:nvSpPr>
        <p:spPr>
          <a:xfrm>
            <a:off x="1048328" y="1648832"/>
            <a:ext cx="7628127" cy="369332"/>
          </a:xfrm>
          <a:prstGeom prst="rect">
            <a:avLst/>
          </a:prstGeom>
        </p:spPr>
        <p:txBody>
          <a:bodyPr wrap="square">
            <a:spAutoFit/>
          </a:bodyPr>
          <a:lstStyle/>
          <a:p>
            <a:r>
              <a:rPr lang="en-US" altLang="zh-CN" b="1" dirty="0" err="1">
                <a:solidFill>
                  <a:srgbClr val="FF0000"/>
                </a:solidFill>
                <a:latin typeface="微软雅黑" panose="020B0503020204020204" pitchFamily="34" charset="-122"/>
                <a:ea typeface="微软雅黑" panose="020B0503020204020204" pitchFamily="34" charset="-122"/>
              </a:rPr>
              <a:t>re.sub</a:t>
            </a:r>
            <a:r>
              <a:rPr lang="en-US" altLang="zh-CN" b="1" dirty="0">
                <a:solidFill>
                  <a:srgbClr val="FF0000"/>
                </a:solidFill>
                <a:latin typeface="微软雅黑" panose="020B0503020204020204" pitchFamily="34" charset="-122"/>
                <a:ea typeface="微软雅黑" panose="020B0503020204020204" pitchFamily="34" charset="-122"/>
              </a:rPr>
              <a:t>(pattern, </a:t>
            </a:r>
            <a:r>
              <a:rPr lang="en-US" altLang="zh-CN" b="1" dirty="0" err="1">
                <a:solidFill>
                  <a:srgbClr val="FF0000"/>
                </a:solidFill>
                <a:latin typeface="微软雅黑" panose="020B0503020204020204" pitchFamily="34" charset="-122"/>
                <a:ea typeface="微软雅黑" panose="020B0503020204020204" pitchFamily="34" charset="-122"/>
              </a:rPr>
              <a:t>repl</a:t>
            </a:r>
            <a:r>
              <a:rPr lang="en-US" altLang="zh-CN" b="1" dirty="0">
                <a:solidFill>
                  <a:srgbClr val="FF0000"/>
                </a:solidFill>
                <a:latin typeface="微软雅黑" panose="020B0503020204020204" pitchFamily="34" charset="-122"/>
                <a:ea typeface="微软雅黑" panose="020B0503020204020204" pitchFamily="34" charset="-122"/>
              </a:rPr>
              <a:t>, string, count=0, flags=0)</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1196714" y="2285602"/>
            <a:ext cx="7409207" cy="1200329"/>
          </a:xfrm>
          <a:prstGeom prst="rect">
            <a:avLst/>
          </a:prstGeom>
        </p:spPr>
        <p:txBody>
          <a:bodyPr wrap="square">
            <a:spAutoFit/>
          </a:bodyPr>
          <a:lstStyle/>
          <a:p>
            <a:pPr latinLnBrk="1">
              <a:buFont typeface="Arial"/>
              <a:buChar char="•"/>
            </a:pPr>
            <a:r>
              <a:rPr lang="en-US" altLang="zh-CN" dirty="0">
                <a:solidFill>
                  <a:srgbClr val="333333"/>
                </a:solidFill>
                <a:latin typeface="微软雅黑" panose="020B0503020204020204" pitchFamily="34" charset="-122"/>
                <a:ea typeface="微软雅黑" panose="020B0503020204020204" pitchFamily="34" charset="-122"/>
              </a:rPr>
              <a:t>pattern : </a:t>
            </a:r>
            <a:r>
              <a:rPr lang="zh-CN" altLang="en-US" dirty="0">
                <a:solidFill>
                  <a:srgbClr val="333333"/>
                </a:solidFill>
                <a:latin typeface="微软雅黑" panose="020B0503020204020204" pitchFamily="34" charset="-122"/>
                <a:ea typeface="微软雅黑" panose="020B0503020204020204" pitchFamily="34" charset="-122"/>
              </a:rPr>
              <a:t>正则中的模式字符串。</a:t>
            </a:r>
          </a:p>
          <a:p>
            <a:pPr latinLnBrk="1">
              <a:buFont typeface="Arial"/>
              <a:buChar char="•"/>
            </a:pPr>
            <a:r>
              <a:rPr lang="en-US" altLang="zh-CN" dirty="0" err="1">
                <a:solidFill>
                  <a:srgbClr val="333333"/>
                </a:solidFill>
                <a:latin typeface="微软雅黑" panose="020B0503020204020204" pitchFamily="34" charset="-122"/>
                <a:ea typeface="微软雅黑" panose="020B0503020204020204" pitchFamily="34" charset="-122"/>
              </a:rPr>
              <a:t>repl</a:t>
            </a:r>
            <a:r>
              <a:rPr lang="en-US" altLang="zh-CN" dirty="0">
                <a:solidFill>
                  <a:srgbClr val="333333"/>
                </a:solidFill>
                <a:latin typeface="微软雅黑" panose="020B0503020204020204" pitchFamily="34" charset="-122"/>
                <a:ea typeface="微软雅黑" panose="020B0503020204020204" pitchFamily="34" charset="-122"/>
              </a:rPr>
              <a:t> : </a:t>
            </a:r>
            <a:r>
              <a:rPr lang="zh-CN" altLang="en-US" dirty="0">
                <a:solidFill>
                  <a:srgbClr val="333333"/>
                </a:solidFill>
                <a:latin typeface="微软雅黑" panose="020B0503020204020204" pitchFamily="34" charset="-122"/>
                <a:ea typeface="微软雅黑" panose="020B0503020204020204" pitchFamily="34" charset="-122"/>
              </a:rPr>
              <a:t>替换的字符串，也可为一个函数。</a:t>
            </a:r>
          </a:p>
          <a:p>
            <a:pPr latinLnBrk="1">
              <a:buFont typeface="Arial"/>
              <a:buChar char="•"/>
            </a:pPr>
            <a:r>
              <a:rPr lang="en-US" altLang="zh-CN" dirty="0">
                <a:solidFill>
                  <a:srgbClr val="333333"/>
                </a:solidFill>
                <a:latin typeface="微软雅黑" panose="020B0503020204020204" pitchFamily="34" charset="-122"/>
                <a:ea typeface="微软雅黑" panose="020B0503020204020204" pitchFamily="34" charset="-122"/>
              </a:rPr>
              <a:t>string : </a:t>
            </a:r>
            <a:r>
              <a:rPr lang="zh-CN" altLang="en-US" dirty="0">
                <a:solidFill>
                  <a:srgbClr val="333333"/>
                </a:solidFill>
                <a:latin typeface="微软雅黑" panose="020B0503020204020204" pitchFamily="34" charset="-122"/>
                <a:ea typeface="微软雅黑" panose="020B0503020204020204" pitchFamily="34" charset="-122"/>
              </a:rPr>
              <a:t>要被查找替换的原始字符串。</a:t>
            </a:r>
          </a:p>
          <a:p>
            <a:pPr latinLnBrk="1">
              <a:buFont typeface="Arial"/>
              <a:buChar char="•"/>
            </a:pPr>
            <a:r>
              <a:rPr lang="en-US" altLang="zh-CN" dirty="0">
                <a:solidFill>
                  <a:srgbClr val="333333"/>
                </a:solidFill>
                <a:latin typeface="微软雅黑" panose="020B0503020204020204" pitchFamily="34" charset="-122"/>
                <a:ea typeface="微软雅黑" panose="020B0503020204020204" pitchFamily="34" charset="-122"/>
              </a:rPr>
              <a:t>count : </a:t>
            </a:r>
            <a:r>
              <a:rPr lang="zh-CN" altLang="en-US" dirty="0">
                <a:solidFill>
                  <a:srgbClr val="333333"/>
                </a:solidFill>
                <a:latin typeface="微软雅黑" panose="020B0503020204020204" pitchFamily="34" charset="-122"/>
                <a:ea typeface="微软雅黑" panose="020B0503020204020204" pitchFamily="34" charset="-122"/>
              </a:rPr>
              <a:t>模式匹配后替换的最大次数，默认 </a:t>
            </a:r>
            <a:r>
              <a:rPr lang="en-US" altLang="zh-CN" dirty="0">
                <a:solidFill>
                  <a:srgbClr val="333333"/>
                </a:solidFill>
                <a:latin typeface="微软雅黑" panose="020B0503020204020204" pitchFamily="34" charset="-122"/>
                <a:ea typeface="微软雅黑" panose="020B0503020204020204" pitchFamily="34" charset="-122"/>
              </a:rPr>
              <a:t>0 </a:t>
            </a:r>
            <a:r>
              <a:rPr lang="zh-CN" altLang="en-US" dirty="0">
                <a:solidFill>
                  <a:srgbClr val="333333"/>
                </a:solidFill>
                <a:latin typeface="微软雅黑" panose="020B0503020204020204" pitchFamily="34" charset="-122"/>
                <a:ea typeface="微软雅黑" panose="020B0503020204020204" pitchFamily="34" charset="-122"/>
              </a:rPr>
              <a:t>表示替换所有的匹配。</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
        <p:nvSpPr>
          <p:cNvPr id="9" name="矩形 8"/>
          <p:cNvSpPr/>
          <p:nvPr/>
        </p:nvSpPr>
        <p:spPr>
          <a:xfrm>
            <a:off x="1331626" y="3485931"/>
            <a:ext cx="6096000" cy="3139321"/>
          </a:xfrm>
          <a:prstGeom prst="rect">
            <a:avLst/>
          </a:prstGeom>
        </p:spPr>
        <p:txBody>
          <a:bodyPr>
            <a:spAutoFit/>
          </a:bodyPr>
          <a:lstStyle/>
          <a:p>
            <a:r>
              <a:rPr lang="en-US" altLang="zh-CN" dirty="0"/>
              <a:t>import re</a:t>
            </a:r>
          </a:p>
          <a:p>
            <a:r>
              <a:rPr lang="en-US" altLang="zh-CN" dirty="0"/>
              <a:t> </a:t>
            </a:r>
          </a:p>
          <a:p>
            <a:r>
              <a:rPr lang="en-US" altLang="zh-CN" dirty="0"/>
              <a:t>phone = "2004-959-559 # </a:t>
            </a:r>
            <a:r>
              <a:rPr lang="zh-CN" altLang="en-US" dirty="0"/>
              <a:t>这是一个国外电话号码</a:t>
            </a:r>
            <a:r>
              <a:rPr lang="en-US" altLang="zh-CN" dirty="0"/>
              <a:t>"</a:t>
            </a:r>
          </a:p>
          <a:p>
            <a:r>
              <a:rPr lang="en-US" altLang="zh-CN" dirty="0"/>
              <a:t> </a:t>
            </a:r>
          </a:p>
          <a:p>
            <a:r>
              <a:rPr lang="en-US" altLang="zh-CN" dirty="0"/>
              <a:t># </a:t>
            </a:r>
            <a:r>
              <a:rPr lang="zh-CN" altLang="en-US" dirty="0"/>
              <a:t>删除字符串中的 </a:t>
            </a:r>
            <a:r>
              <a:rPr lang="en-US" altLang="zh-CN" dirty="0"/>
              <a:t>Python</a:t>
            </a:r>
            <a:r>
              <a:rPr lang="zh-CN" altLang="en-US" dirty="0"/>
              <a:t>注释 </a:t>
            </a:r>
          </a:p>
          <a:p>
            <a:r>
              <a:rPr lang="en-US" altLang="zh-CN" dirty="0" err="1"/>
              <a:t>num</a:t>
            </a:r>
            <a:r>
              <a:rPr lang="en-US" altLang="zh-CN" dirty="0"/>
              <a:t> = </a:t>
            </a:r>
            <a:r>
              <a:rPr lang="en-US" altLang="zh-CN" dirty="0" err="1"/>
              <a:t>re.sub</a:t>
            </a:r>
            <a:r>
              <a:rPr lang="en-US" altLang="zh-CN" dirty="0"/>
              <a:t>(r'#.*$', "", phone)</a:t>
            </a:r>
          </a:p>
          <a:p>
            <a:r>
              <a:rPr lang="en-US" altLang="zh-CN" dirty="0"/>
              <a:t>print( "</a:t>
            </a:r>
            <a:r>
              <a:rPr lang="zh-CN" altLang="en-US" dirty="0"/>
              <a:t>电话号码是</a:t>
            </a:r>
            <a:r>
              <a:rPr lang="en-US" altLang="zh-CN" dirty="0"/>
              <a:t>: ", </a:t>
            </a:r>
            <a:r>
              <a:rPr lang="en-US" altLang="zh-CN" dirty="0" err="1"/>
              <a:t>num</a:t>
            </a:r>
            <a:r>
              <a:rPr lang="en-US" altLang="zh-CN" dirty="0"/>
              <a:t>)</a:t>
            </a:r>
          </a:p>
          <a:p>
            <a:r>
              <a:rPr lang="en-US" altLang="zh-CN" dirty="0"/>
              <a:t> </a:t>
            </a:r>
          </a:p>
          <a:p>
            <a:r>
              <a:rPr lang="en-US" altLang="zh-CN" dirty="0"/>
              <a:t># </a:t>
            </a:r>
            <a:r>
              <a:rPr lang="zh-CN" altLang="en-US" dirty="0"/>
              <a:t>删除非数字</a:t>
            </a:r>
            <a:r>
              <a:rPr lang="en-US" altLang="zh-CN" dirty="0"/>
              <a:t>(-)</a:t>
            </a:r>
            <a:r>
              <a:rPr lang="zh-CN" altLang="en-US" dirty="0"/>
              <a:t>的字符串 </a:t>
            </a:r>
          </a:p>
          <a:p>
            <a:r>
              <a:rPr lang="en-US" altLang="zh-CN" dirty="0" err="1"/>
              <a:t>num</a:t>
            </a:r>
            <a:r>
              <a:rPr lang="en-US" altLang="zh-CN" dirty="0"/>
              <a:t> = </a:t>
            </a:r>
            <a:r>
              <a:rPr lang="en-US" altLang="zh-CN" dirty="0" err="1"/>
              <a:t>re.sub</a:t>
            </a:r>
            <a:r>
              <a:rPr lang="en-US" altLang="zh-CN" dirty="0"/>
              <a:t>(r'\D', "", phone)</a:t>
            </a:r>
          </a:p>
          <a:p>
            <a:r>
              <a:rPr lang="en-US" altLang="zh-CN" dirty="0"/>
              <a:t>print ("</a:t>
            </a:r>
            <a:r>
              <a:rPr lang="zh-CN" altLang="en-US" dirty="0"/>
              <a:t>电话号码是 </a:t>
            </a:r>
            <a:r>
              <a:rPr lang="en-US" altLang="zh-CN" dirty="0"/>
              <a:t>: ", </a:t>
            </a:r>
            <a:r>
              <a:rPr lang="en-US" altLang="zh-CN" dirty="0" err="1"/>
              <a:t>num</a:t>
            </a:r>
            <a:r>
              <a:rPr lang="en-US" altLang="zh-CN" dirty="0"/>
              <a:t>)</a:t>
            </a:r>
            <a:endParaRPr lang="zh-CN" altLang="en-US" dirty="0"/>
          </a:p>
        </p:txBody>
      </p:sp>
    </p:spTree>
    <p:extLst>
      <p:ext uri="{BB962C8B-B14F-4D97-AF65-F5344CB8AC3E}">
        <p14:creationId xmlns:p14="http://schemas.microsoft.com/office/powerpoint/2010/main" val="42402966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8337656" cy="523220"/>
          </a:xfrm>
          <a:prstGeom prst="rect">
            <a:avLst/>
          </a:prstGeom>
          <a:noFill/>
        </p:spPr>
        <p:txBody>
          <a:bodyPr wrap="square">
            <a:spAutoFit/>
          </a:bodyPr>
          <a:lstStyle/>
          <a:p>
            <a:r>
              <a:rPr lang="en-US" altLang="zh-CN" sz="2800" b="1" dirty="0" err="1">
                <a:solidFill>
                  <a:sysClr val="windowText" lastClr="000000"/>
                </a:solidFill>
                <a:latin typeface="Arial" panose="020B0604020202020204"/>
                <a:ea typeface="微软雅黑" panose="020B0503020204020204" pitchFamily="34" charset="-122"/>
              </a:rPr>
              <a:t>re.compile</a:t>
            </a:r>
            <a:r>
              <a:rPr lang="en-US" altLang="zh-CN" sz="2800" b="1" dirty="0">
                <a:solidFill>
                  <a:sysClr val="windowText" lastClr="000000"/>
                </a:solidFill>
                <a:latin typeface="Arial" panose="020B0604020202020204"/>
                <a:ea typeface="微软雅黑" panose="020B0503020204020204" pitchFamily="34" charset="-122"/>
              </a:rPr>
              <a:t> </a:t>
            </a:r>
            <a:r>
              <a:rPr lang="zh-CN" altLang="en-US" sz="2800" b="1" dirty="0">
                <a:solidFill>
                  <a:sysClr val="windowText" lastClr="000000"/>
                </a:solidFill>
                <a:latin typeface="Arial" panose="020B0604020202020204"/>
                <a:ea typeface="微软雅黑" panose="020B0503020204020204" pitchFamily="34" charset="-122"/>
              </a:rPr>
              <a:t>函数</a:t>
            </a: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
        <p:nvSpPr>
          <p:cNvPr id="6" name="矩形 5"/>
          <p:cNvSpPr/>
          <p:nvPr/>
        </p:nvSpPr>
        <p:spPr>
          <a:xfrm>
            <a:off x="1048328" y="1648832"/>
            <a:ext cx="7628127" cy="369332"/>
          </a:xfrm>
          <a:prstGeom prst="rect">
            <a:avLst/>
          </a:prstGeom>
        </p:spPr>
        <p:txBody>
          <a:bodyPr wrap="square">
            <a:spAutoFit/>
          </a:bodyPr>
          <a:lstStyle/>
          <a:p>
            <a:r>
              <a:rPr lang="en-US" altLang="zh-CN" b="1" dirty="0" err="1">
                <a:solidFill>
                  <a:srgbClr val="FF0000"/>
                </a:solidFill>
                <a:latin typeface="微软雅黑" panose="020B0503020204020204" pitchFamily="34" charset="-122"/>
                <a:ea typeface="微软雅黑" panose="020B0503020204020204" pitchFamily="34" charset="-122"/>
              </a:rPr>
              <a:t>re.compile</a:t>
            </a:r>
            <a:r>
              <a:rPr lang="en-US" altLang="zh-CN" b="1" dirty="0">
                <a:solidFill>
                  <a:srgbClr val="FF0000"/>
                </a:solidFill>
                <a:latin typeface="微软雅黑" panose="020B0503020204020204" pitchFamily="34" charset="-122"/>
                <a:ea typeface="微软雅黑" panose="020B0503020204020204" pitchFamily="34" charset="-122"/>
              </a:rPr>
              <a:t>(pattern[, flags])</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1196714" y="2285602"/>
            <a:ext cx="7409207" cy="2862322"/>
          </a:xfrm>
          <a:prstGeom prst="rect">
            <a:avLst/>
          </a:prstGeom>
        </p:spPr>
        <p:txBody>
          <a:bodyPr wrap="square">
            <a:spAutoFit/>
          </a:bodyPr>
          <a:lstStyle/>
          <a:p>
            <a:pPr latinLnBrk="1"/>
            <a:r>
              <a:rPr lang="en-US" altLang="zh-CN" b="1" dirty="0"/>
              <a:t>pattern</a:t>
            </a:r>
            <a:r>
              <a:rPr lang="en-US" altLang="zh-CN" dirty="0"/>
              <a:t> : </a:t>
            </a:r>
            <a:r>
              <a:rPr lang="zh-CN" altLang="en-US" dirty="0"/>
              <a:t>一个字符串形式的正则表达式</a:t>
            </a:r>
          </a:p>
          <a:p>
            <a:pPr latinLnBrk="1"/>
            <a:r>
              <a:rPr lang="en-US" altLang="zh-CN" b="1" dirty="0"/>
              <a:t>flags</a:t>
            </a:r>
            <a:r>
              <a:rPr lang="en-US" altLang="zh-CN" dirty="0"/>
              <a:t> : </a:t>
            </a:r>
            <a:r>
              <a:rPr lang="zh-CN" altLang="en-US" dirty="0"/>
              <a:t>可选，表示匹配模式，比如忽略大小写，多行模式等，具体参数为：</a:t>
            </a:r>
          </a:p>
          <a:p>
            <a:pPr lvl="1" latinLnBrk="1"/>
            <a:r>
              <a:rPr lang="en-US" altLang="zh-CN" b="1" dirty="0" err="1"/>
              <a:t>re.I</a:t>
            </a:r>
            <a:r>
              <a:rPr lang="en-US" altLang="zh-CN" dirty="0"/>
              <a:t> </a:t>
            </a:r>
            <a:r>
              <a:rPr lang="zh-CN" altLang="en-US" dirty="0"/>
              <a:t>忽略大小写</a:t>
            </a:r>
          </a:p>
          <a:p>
            <a:pPr lvl="1" latinLnBrk="1"/>
            <a:r>
              <a:rPr lang="en-US" altLang="zh-CN" b="1" dirty="0" err="1"/>
              <a:t>re.L</a:t>
            </a:r>
            <a:r>
              <a:rPr lang="en-US" altLang="zh-CN" dirty="0"/>
              <a:t> </a:t>
            </a:r>
            <a:r>
              <a:rPr lang="zh-CN" altLang="en-US" dirty="0"/>
              <a:t>表示特殊字符集 </a:t>
            </a:r>
            <a:r>
              <a:rPr lang="en-US" altLang="zh-CN" dirty="0"/>
              <a:t>\w, \W, \b, \B, \s, \S </a:t>
            </a:r>
            <a:r>
              <a:rPr lang="zh-CN" altLang="en-US" dirty="0"/>
              <a:t>依赖于当前环境</a:t>
            </a:r>
          </a:p>
          <a:p>
            <a:pPr lvl="1" latinLnBrk="1"/>
            <a:r>
              <a:rPr lang="en-US" altLang="zh-CN" b="1" dirty="0" err="1"/>
              <a:t>re.M</a:t>
            </a:r>
            <a:r>
              <a:rPr lang="en-US" altLang="zh-CN" dirty="0"/>
              <a:t> </a:t>
            </a:r>
            <a:r>
              <a:rPr lang="zh-CN" altLang="en-US" dirty="0"/>
              <a:t>多行模式</a:t>
            </a:r>
          </a:p>
          <a:p>
            <a:pPr lvl="1" latinLnBrk="1"/>
            <a:r>
              <a:rPr lang="en-US" altLang="zh-CN" b="1" dirty="0" err="1"/>
              <a:t>re.S</a:t>
            </a:r>
            <a:r>
              <a:rPr lang="en-US" altLang="zh-CN" dirty="0"/>
              <a:t> </a:t>
            </a:r>
            <a:r>
              <a:rPr lang="zh-CN" altLang="en-US" dirty="0"/>
              <a:t>即为 </a:t>
            </a:r>
            <a:r>
              <a:rPr lang="en-US" altLang="zh-CN" b="1" dirty="0"/>
              <a:t>.</a:t>
            </a:r>
            <a:r>
              <a:rPr lang="zh-CN" altLang="en-US" dirty="0"/>
              <a:t> 并且包括换行符在内的任意字符（</a:t>
            </a:r>
            <a:r>
              <a:rPr lang="en-US" altLang="zh-CN" b="1" dirty="0"/>
              <a:t>.</a:t>
            </a:r>
            <a:r>
              <a:rPr lang="zh-CN" altLang="en-US" dirty="0"/>
              <a:t> 不包括换行符）</a:t>
            </a:r>
          </a:p>
          <a:p>
            <a:pPr lvl="1" latinLnBrk="1"/>
            <a:r>
              <a:rPr lang="en-US" altLang="zh-CN" b="1" dirty="0" err="1"/>
              <a:t>re.U</a:t>
            </a:r>
            <a:r>
              <a:rPr lang="en-US" altLang="zh-CN" dirty="0"/>
              <a:t> </a:t>
            </a:r>
            <a:r>
              <a:rPr lang="zh-CN" altLang="en-US" dirty="0"/>
              <a:t>表示特殊字符集 </a:t>
            </a:r>
            <a:r>
              <a:rPr lang="en-US" altLang="zh-CN" dirty="0"/>
              <a:t>\w, \W, \b, \B, \d, \D, \s, \S </a:t>
            </a:r>
            <a:r>
              <a:rPr lang="zh-CN" altLang="en-US" dirty="0"/>
              <a:t>依赖于 </a:t>
            </a:r>
            <a:r>
              <a:rPr lang="en-US" altLang="zh-CN" dirty="0"/>
              <a:t>Unicode </a:t>
            </a:r>
            <a:r>
              <a:rPr lang="zh-CN" altLang="en-US" dirty="0"/>
              <a:t>字符属性数据库</a:t>
            </a:r>
          </a:p>
          <a:p>
            <a:pPr lvl="1" latinLnBrk="1"/>
            <a:r>
              <a:rPr lang="en-US" altLang="zh-CN" b="1" dirty="0" err="1"/>
              <a:t>re.X</a:t>
            </a:r>
            <a:r>
              <a:rPr lang="en-US" altLang="zh-CN" dirty="0"/>
              <a:t> </a:t>
            </a:r>
            <a:r>
              <a:rPr lang="zh-CN" altLang="en-US" dirty="0"/>
              <a:t>为了增加可读性，忽略空格和 </a:t>
            </a:r>
            <a:r>
              <a:rPr lang="en-US" altLang="zh-CN" b="1" dirty="0"/>
              <a:t>#</a:t>
            </a:r>
            <a:r>
              <a:rPr lang="zh-CN" altLang="en-US" dirty="0"/>
              <a:t> 后面的注释</a:t>
            </a:r>
          </a:p>
        </p:txBody>
      </p:sp>
    </p:spTree>
    <p:extLst>
      <p:ext uri="{BB962C8B-B14F-4D97-AF65-F5344CB8AC3E}">
        <p14:creationId xmlns:p14="http://schemas.microsoft.com/office/powerpoint/2010/main" val="2247957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8337656" cy="523220"/>
          </a:xfrm>
          <a:prstGeom prst="rect">
            <a:avLst/>
          </a:prstGeom>
          <a:noFill/>
        </p:spPr>
        <p:txBody>
          <a:bodyPr wrap="square">
            <a:spAutoFit/>
          </a:bodyPr>
          <a:lstStyle/>
          <a:p>
            <a:r>
              <a:rPr lang="en-US" altLang="zh-CN" sz="2800" b="1" dirty="0" err="1">
                <a:solidFill>
                  <a:sysClr val="windowText" lastClr="000000"/>
                </a:solidFill>
                <a:latin typeface="Arial" panose="020B0604020202020204"/>
                <a:ea typeface="微软雅黑" panose="020B0503020204020204" pitchFamily="34" charset="-122"/>
              </a:rPr>
              <a:t>re.compile</a:t>
            </a:r>
            <a:r>
              <a:rPr lang="en-US" altLang="zh-CN" sz="2800" b="1" dirty="0">
                <a:solidFill>
                  <a:sysClr val="windowText" lastClr="000000"/>
                </a:solidFill>
                <a:latin typeface="Arial" panose="020B0604020202020204"/>
                <a:ea typeface="微软雅黑" panose="020B0503020204020204" pitchFamily="34" charset="-122"/>
              </a:rPr>
              <a:t> </a:t>
            </a:r>
            <a:r>
              <a:rPr lang="zh-CN" altLang="en-US" sz="2800" b="1" dirty="0">
                <a:solidFill>
                  <a:sysClr val="windowText" lastClr="000000"/>
                </a:solidFill>
                <a:latin typeface="Arial" panose="020B0604020202020204"/>
                <a:ea typeface="微软雅黑" panose="020B0503020204020204" pitchFamily="34" charset="-122"/>
              </a:rPr>
              <a:t>函数</a:t>
            </a: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
        <p:nvSpPr>
          <p:cNvPr id="8" name="矩形 7"/>
          <p:cNvSpPr/>
          <p:nvPr/>
        </p:nvSpPr>
        <p:spPr>
          <a:xfrm>
            <a:off x="1048328" y="1358688"/>
            <a:ext cx="9918493" cy="3139321"/>
          </a:xfrm>
          <a:prstGeom prst="rect">
            <a:avLst/>
          </a:prstGeom>
        </p:spPr>
        <p:txBody>
          <a:bodyPr wrap="square">
            <a:spAutoFit/>
          </a:bodyPr>
          <a:lstStyle/>
          <a:p>
            <a:pPr latinLnBrk="1"/>
            <a:r>
              <a:rPr lang="en-US" altLang="zh-CN" b="1" dirty="0" smtClean="0">
                <a:solidFill>
                  <a:prstClr val="black"/>
                </a:solidFill>
              </a:rPr>
              <a:t>import </a:t>
            </a:r>
            <a:r>
              <a:rPr lang="en-US" altLang="zh-CN" b="1" dirty="0">
                <a:solidFill>
                  <a:prstClr val="black"/>
                </a:solidFill>
              </a:rPr>
              <a:t>re</a:t>
            </a:r>
          </a:p>
          <a:p>
            <a:pPr latinLnBrk="1"/>
            <a:r>
              <a:rPr lang="en-US" altLang="zh-CN" b="1" dirty="0" smtClean="0">
                <a:solidFill>
                  <a:prstClr val="black"/>
                </a:solidFill>
              </a:rPr>
              <a:t>pattern </a:t>
            </a:r>
            <a:r>
              <a:rPr lang="en-US" altLang="zh-CN" b="1" dirty="0">
                <a:solidFill>
                  <a:prstClr val="black"/>
                </a:solidFill>
              </a:rPr>
              <a:t>= </a:t>
            </a:r>
            <a:r>
              <a:rPr lang="en-US" altLang="zh-CN" b="1" dirty="0" err="1">
                <a:solidFill>
                  <a:prstClr val="black"/>
                </a:solidFill>
              </a:rPr>
              <a:t>re.compile</a:t>
            </a:r>
            <a:r>
              <a:rPr lang="en-US" altLang="zh-CN" b="1" dirty="0">
                <a:solidFill>
                  <a:prstClr val="black"/>
                </a:solidFill>
              </a:rPr>
              <a:t>(r'\d+')                    # </a:t>
            </a:r>
            <a:r>
              <a:rPr lang="zh-CN" altLang="en-US" b="1" dirty="0">
                <a:solidFill>
                  <a:prstClr val="black"/>
                </a:solidFill>
              </a:rPr>
              <a:t>用于匹配至少一个数字</a:t>
            </a:r>
          </a:p>
          <a:p>
            <a:pPr latinLnBrk="1"/>
            <a:r>
              <a:rPr lang="en-US" altLang="zh-CN" b="1" dirty="0" smtClean="0">
                <a:solidFill>
                  <a:prstClr val="black"/>
                </a:solidFill>
              </a:rPr>
              <a:t>m </a:t>
            </a:r>
            <a:r>
              <a:rPr lang="en-US" altLang="zh-CN" b="1" dirty="0">
                <a:solidFill>
                  <a:prstClr val="black"/>
                </a:solidFill>
              </a:rPr>
              <a:t>= </a:t>
            </a:r>
            <a:r>
              <a:rPr lang="en-US" altLang="zh-CN" b="1" dirty="0" err="1">
                <a:solidFill>
                  <a:prstClr val="black"/>
                </a:solidFill>
              </a:rPr>
              <a:t>pattern.match</a:t>
            </a:r>
            <a:r>
              <a:rPr lang="en-US" altLang="zh-CN" b="1" dirty="0">
                <a:solidFill>
                  <a:prstClr val="black"/>
                </a:solidFill>
              </a:rPr>
              <a:t>('one12twothree34four')        # </a:t>
            </a:r>
            <a:r>
              <a:rPr lang="zh-CN" altLang="en-US" b="1" dirty="0">
                <a:solidFill>
                  <a:prstClr val="black"/>
                </a:solidFill>
              </a:rPr>
              <a:t>查找头部，没有匹配</a:t>
            </a:r>
          </a:p>
          <a:p>
            <a:pPr latinLnBrk="1"/>
            <a:r>
              <a:rPr lang="en-US" altLang="zh-CN" b="1" dirty="0" smtClean="0">
                <a:solidFill>
                  <a:prstClr val="black"/>
                </a:solidFill>
              </a:rPr>
              <a:t>print </a:t>
            </a:r>
            <a:r>
              <a:rPr lang="zh-CN" altLang="en-US" b="1" dirty="0" smtClean="0">
                <a:solidFill>
                  <a:prstClr val="black"/>
                </a:solidFill>
              </a:rPr>
              <a:t>（</a:t>
            </a:r>
            <a:r>
              <a:rPr lang="en-US" altLang="zh-CN" b="1" dirty="0" smtClean="0">
                <a:solidFill>
                  <a:prstClr val="black"/>
                </a:solidFill>
              </a:rPr>
              <a:t>m</a:t>
            </a:r>
            <a:r>
              <a:rPr lang="zh-CN" altLang="en-US" b="1" dirty="0" smtClean="0">
                <a:solidFill>
                  <a:prstClr val="black"/>
                </a:solidFill>
              </a:rPr>
              <a:t>）</a:t>
            </a:r>
            <a:endParaRPr lang="en-US" altLang="zh-CN" b="1" dirty="0">
              <a:solidFill>
                <a:prstClr val="black"/>
              </a:solidFill>
            </a:endParaRPr>
          </a:p>
          <a:p>
            <a:pPr latinLnBrk="1"/>
            <a:r>
              <a:rPr lang="zh-CN" altLang="en-US" b="1" dirty="0" smtClean="0">
                <a:solidFill>
                  <a:prstClr val="black"/>
                </a:solidFill>
              </a:rPr>
              <a:t>结果为：</a:t>
            </a:r>
            <a:r>
              <a:rPr lang="en-US" altLang="zh-CN" b="1" dirty="0" smtClean="0">
                <a:solidFill>
                  <a:prstClr val="black"/>
                </a:solidFill>
              </a:rPr>
              <a:t>None</a:t>
            </a:r>
            <a:endParaRPr lang="en-US" altLang="zh-CN" b="1" dirty="0">
              <a:solidFill>
                <a:prstClr val="black"/>
              </a:solidFill>
            </a:endParaRPr>
          </a:p>
          <a:p>
            <a:pPr latinLnBrk="1"/>
            <a:r>
              <a:rPr lang="en-US" altLang="zh-CN" b="1" dirty="0" smtClean="0">
                <a:solidFill>
                  <a:prstClr val="black"/>
                </a:solidFill>
              </a:rPr>
              <a:t>m </a:t>
            </a:r>
            <a:r>
              <a:rPr lang="en-US" altLang="zh-CN" b="1" dirty="0">
                <a:solidFill>
                  <a:prstClr val="black"/>
                </a:solidFill>
              </a:rPr>
              <a:t>= </a:t>
            </a:r>
            <a:r>
              <a:rPr lang="en-US" altLang="zh-CN" b="1" dirty="0" err="1">
                <a:solidFill>
                  <a:prstClr val="black"/>
                </a:solidFill>
              </a:rPr>
              <a:t>pattern.match</a:t>
            </a:r>
            <a:r>
              <a:rPr lang="en-US" altLang="zh-CN" b="1" dirty="0">
                <a:solidFill>
                  <a:prstClr val="black"/>
                </a:solidFill>
              </a:rPr>
              <a:t>('one12twothree34four', 2, 10) # </a:t>
            </a:r>
            <a:r>
              <a:rPr lang="zh-CN" altLang="en-US" b="1" dirty="0">
                <a:solidFill>
                  <a:prstClr val="black"/>
                </a:solidFill>
              </a:rPr>
              <a:t>从</a:t>
            </a:r>
            <a:r>
              <a:rPr lang="en-US" altLang="zh-CN" b="1" dirty="0">
                <a:solidFill>
                  <a:prstClr val="black"/>
                </a:solidFill>
              </a:rPr>
              <a:t>'e'</a:t>
            </a:r>
            <a:r>
              <a:rPr lang="zh-CN" altLang="en-US" b="1" dirty="0">
                <a:solidFill>
                  <a:prstClr val="black"/>
                </a:solidFill>
              </a:rPr>
              <a:t>的位置开始匹配，没有匹配</a:t>
            </a:r>
          </a:p>
          <a:p>
            <a:pPr latinLnBrk="1"/>
            <a:r>
              <a:rPr lang="en-US" altLang="zh-CN" b="1" dirty="0" smtClean="0">
                <a:solidFill>
                  <a:prstClr val="black"/>
                </a:solidFill>
              </a:rPr>
              <a:t>print </a:t>
            </a:r>
            <a:r>
              <a:rPr lang="zh-CN" altLang="en-US" b="1" dirty="0" smtClean="0">
                <a:solidFill>
                  <a:prstClr val="black"/>
                </a:solidFill>
              </a:rPr>
              <a:t>（</a:t>
            </a:r>
            <a:r>
              <a:rPr lang="en-US" altLang="zh-CN" b="1" dirty="0" smtClean="0">
                <a:solidFill>
                  <a:prstClr val="black"/>
                </a:solidFill>
              </a:rPr>
              <a:t>m</a:t>
            </a:r>
            <a:r>
              <a:rPr lang="zh-CN" altLang="en-US" b="1" dirty="0" smtClean="0">
                <a:solidFill>
                  <a:prstClr val="black"/>
                </a:solidFill>
              </a:rPr>
              <a:t>）</a:t>
            </a:r>
            <a:endParaRPr lang="en-US" altLang="zh-CN" b="1" dirty="0">
              <a:solidFill>
                <a:prstClr val="black"/>
              </a:solidFill>
            </a:endParaRPr>
          </a:p>
          <a:p>
            <a:pPr latinLnBrk="1"/>
            <a:r>
              <a:rPr lang="zh-CN" altLang="en-US" b="1" dirty="0">
                <a:solidFill>
                  <a:prstClr val="black"/>
                </a:solidFill>
              </a:rPr>
              <a:t>结果为：</a:t>
            </a:r>
            <a:r>
              <a:rPr lang="en-US" altLang="zh-CN" b="1" dirty="0" smtClean="0">
                <a:solidFill>
                  <a:prstClr val="black"/>
                </a:solidFill>
              </a:rPr>
              <a:t>None</a:t>
            </a:r>
            <a:endParaRPr lang="en-US" altLang="zh-CN" b="1" dirty="0">
              <a:solidFill>
                <a:prstClr val="black"/>
              </a:solidFill>
            </a:endParaRPr>
          </a:p>
          <a:p>
            <a:pPr latinLnBrk="1"/>
            <a:r>
              <a:rPr lang="en-US" altLang="zh-CN" b="1" dirty="0" smtClean="0">
                <a:solidFill>
                  <a:prstClr val="black"/>
                </a:solidFill>
              </a:rPr>
              <a:t>m </a:t>
            </a:r>
            <a:r>
              <a:rPr lang="en-US" altLang="zh-CN" b="1" dirty="0">
                <a:solidFill>
                  <a:prstClr val="black"/>
                </a:solidFill>
              </a:rPr>
              <a:t>= </a:t>
            </a:r>
            <a:r>
              <a:rPr lang="en-US" altLang="zh-CN" b="1" dirty="0" err="1">
                <a:solidFill>
                  <a:prstClr val="black"/>
                </a:solidFill>
              </a:rPr>
              <a:t>pattern.match</a:t>
            </a:r>
            <a:r>
              <a:rPr lang="en-US" altLang="zh-CN" b="1" dirty="0">
                <a:solidFill>
                  <a:prstClr val="black"/>
                </a:solidFill>
              </a:rPr>
              <a:t>('one12twothree34four', 3, 10) # </a:t>
            </a:r>
            <a:r>
              <a:rPr lang="zh-CN" altLang="en-US" b="1" dirty="0">
                <a:solidFill>
                  <a:prstClr val="black"/>
                </a:solidFill>
              </a:rPr>
              <a:t>从</a:t>
            </a:r>
            <a:r>
              <a:rPr lang="en-US" altLang="zh-CN" b="1" dirty="0">
                <a:solidFill>
                  <a:prstClr val="black"/>
                </a:solidFill>
              </a:rPr>
              <a:t>'1'</a:t>
            </a:r>
            <a:r>
              <a:rPr lang="zh-CN" altLang="en-US" b="1" dirty="0">
                <a:solidFill>
                  <a:prstClr val="black"/>
                </a:solidFill>
              </a:rPr>
              <a:t>的位置开始匹配，正好匹配</a:t>
            </a:r>
          </a:p>
          <a:p>
            <a:pPr latinLnBrk="1"/>
            <a:r>
              <a:rPr lang="en-US" altLang="zh-CN" b="1" dirty="0" smtClean="0">
                <a:solidFill>
                  <a:prstClr val="black"/>
                </a:solidFill>
              </a:rPr>
              <a:t>Print</a:t>
            </a:r>
            <a:r>
              <a:rPr lang="zh-CN" altLang="en-US" b="1" dirty="0" smtClean="0">
                <a:solidFill>
                  <a:prstClr val="black"/>
                </a:solidFill>
              </a:rPr>
              <a:t>（</a:t>
            </a:r>
            <a:r>
              <a:rPr lang="en-US" altLang="zh-CN" b="1" dirty="0" smtClean="0">
                <a:solidFill>
                  <a:prstClr val="black"/>
                </a:solidFill>
              </a:rPr>
              <a:t>m </a:t>
            </a:r>
            <a:r>
              <a:rPr lang="zh-CN" altLang="en-US" b="1" dirty="0" smtClean="0">
                <a:solidFill>
                  <a:prstClr val="black"/>
                </a:solidFill>
              </a:rPr>
              <a:t>）</a:t>
            </a:r>
            <a:r>
              <a:rPr lang="en-US" altLang="zh-CN" b="1" dirty="0" smtClean="0">
                <a:solidFill>
                  <a:prstClr val="black"/>
                </a:solidFill>
              </a:rPr>
              <a:t>                                        </a:t>
            </a:r>
            <a:r>
              <a:rPr lang="en-US" altLang="zh-CN" b="1" dirty="0">
                <a:solidFill>
                  <a:prstClr val="black"/>
                </a:solidFill>
              </a:rPr>
              <a:t># </a:t>
            </a:r>
            <a:r>
              <a:rPr lang="zh-CN" altLang="en-US" b="1" dirty="0">
                <a:solidFill>
                  <a:prstClr val="black"/>
                </a:solidFill>
              </a:rPr>
              <a:t>返回一个 </a:t>
            </a:r>
            <a:r>
              <a:rPr lang="en-US" altLang="zh-CN" b="1" dirty="0">
                <a:solidFill>
                  <a:prstClr val="black"/>
                </a:solidFill>
              </a:rPr>
              <a:t>Match </a:t>
            </a:r>
            <a:r>
              <a:rPr lang="zh-CN" altLang="en-US" b="1" dirty="0">
                <a:solidFill>
                  <a:prstClr val="black"/>
                </a:solidFill>
              </a:rPr>
              <a:t>对象</a:t>
            </a:r>
          </a:p>
          <a:p>
            <a:pPr latinLnBrk="1"/>
            <a:r>
              <a:rPr lang="zh-CN" altLang="en-US" b="1" dirty="0" smtClean="0">
                <a:solidFill>
                  <a:prstClr val="black"/>
                </a:solidFill>
              </a:rPr>
              <a:t>结果为：</a:t>
            </a:r>
            <a:r>
              <a:rPr lang="en-US" altLang="zh-CN" b="1" dirty="0" smtClean="0">
                <a:solidFill>
                  <a:prstClr val="black"/>
                </a:solidFill>
              </a:rPr>
              <a:t>&lt;_</a:t>
            </a:r>
            <a:r>
              <a:rPr lang="en-US" altLang="zh-CN" b="1" dirty="0" err="1">
                <a:solidFill>
                  <a:prstClr val="black"/>
                </a:solidFill>
              </a:rPr>
              <a:t>sre.SRE_Match</a:t>
            </a:r>
            <a:r>
              <a:rPr lang="en-US" altLang="zh-CN" b="1" dirty="0">
                <a:solidFill>
                  <a:prstClr val="black"/>
                </a:solidFill>
              </a:rPr>
              <a:t> object at 0x10a42aac0</a:t>
            </a:r>
            <a:r>
              <a:rPr lang="en-US" altLang="zh-CN" b="1" dirty="0" smtClean="0">
                <a:solidFill>
                  <a:prstClr val="black"/>
                </a:solidFill>
              </a:rPr>
              <a:t>&gt;</a:t>
            </a:r>
            <a:endParaRPr lang="en-US" altLang="zh-CN" b="1" dirty="0">
              <a:solidFill>
                <a:prstClr val="black"/>
              </a:solidFill>
            </a:endParaRPr>
          </a:p>
        </p:txBody>
      </p:sp>
    </p:spTree>
    <p:extLst>
      <p:ext uri="{BB962C8B-B14F-4D97-AF65-F5344CB8AC3E}">
        <p14:creationId xmlns:p14="http://schemas.microsoft.com/office/powerpoint/2010/main" val="17010007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10833518" cy="2246769"/>
          </a:xfrm>
          <a:prstGeom prst="rect">
            <a:avLst/>
          </a:prstGeom>
          <a:noFill/>
        </p:spPr>
        <p:txBody>
          <a:bodyPr wrap="square">
            <a:spAutoFit/>
          </a:bodyPr>
          <a:lstStyle/>
          <a:p>
            <a:r>
              <a:rPr lang="en-US" altLang="zh-CN" sz="2800" b="1" dirty="0" err="1" smtClean="0">
                <a:solidFill>
                  <a:sysClr val="windowText" lastClr="000000"/>
                </a:solidFill>
                <a:latin typeface="微软雅黑" panose="020B0503020204020204" pitchFamily="34" charset="-122"/>
                <a:ea typeface="微软雅黑" panose="020B0503020204020204" pitchFamily="34" charset="-122"/>
              </a:rPr>
              <a:t>Findall</a:t>
            </a:r>
            <a:r>
              <a:rPr lang="zh-CN" altLang="en-US" sz="2800" b="1" dirty="0" smtClean="0">
                <a:solidFill>
                  <a:sysClr val="windowText" lastClr="000000"/>
                </a:solidFill>
                <a:latin typeface="微软雅黑" panose="020B0503020204020204" pitchFamily="34" charset="-122"/>
                <a:ea typeface="微软雅黑" panose="020B0503020204020204" pitchFamily="34" charset="-122"/>
              </a:rPr>
              <a:t>：</a:t>
            </a:r>
            <a:endParaRPr lang="en-US" altLang="zh-CN" sz="2800" b="1" dirty="0" smtClean="0">
              <a:solidFill>
                <a:sysClr val="windowText" lastClr="000000"/>
              </a:solidFill>
              <a:latin typeface="微软雅黑" panose="020B0503020204020204" pitchFamily="34" charset="-122"/>
              <a:ea typeface="微软雅黑" panose="020B0503020204020204" pitchFamily="34" charset="-122"/>
            </a:endParaRPr>
          </a:p>
          <a:p>
            <a:pPr latinLnBrk="1"/>
            <a:r>
              <a:rPr lang="zh-CN" altLang="en-US" sz="2800" dirty="0">
                <a:latin typeface="微软雅黑" panose="020B0503020204020204" pitchFamily="34" charset="-122"/>
                <a:ea typeface="微软雅黑" panose="020B0503020204020204" pitchFamily="34" charset="-122"/>
              </a:rPr>
              <a:t>在字符串中找到正则表达式所匹配的所有子串，并返回一个列表，如果有多个匹配模式，则返回元组列表，如果没有找到匹配的，则返回空列表。</a:t>
            </a:r>
          </a:p>
          <a:p>
            <a:pPr latinLnBrk="1"/>
            <a:r>
              <a:rPr lang="zh-CN" altLang="en-US" sz="2800" b="1" dirty="0">
                <a:latin typeface="微软雅黑" panose="020B0503020204020204" pitchFamily="34" charset="-122"/>
                <a:ea typeface="微软雅黑" panose="020B0503020204020204" pitchFamily="34" charset="-122"/>
              </a:rPr>
              <a:t>注意：</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match </a:t>
            </a:r>
            <a:r>
              <a:rPr lang="zh-CN" altLang="en-US" sz="2800" dirty="0">
                <a:latin typeface="微软雅黑" panose="020B0503020204020204" pitchFamily="34" charset="-122"/>
                <a:ea typeface="微软雅黑" panose="020B0503020204020204" pitchFamily="34" charset="-122"/>
              </a:rPr>
              <a:t>和 </a:t>
            </a:r>
            <a:r>
              <a:rPr lang="en-US" altLang="zh-CN" sz="2800" dirty="0">
                <a:latin typeface="微软雅黑" panose="020B0503020204020204" pitchFamily="34" charset="-122"/>
                <a:ea typeface="微软雅黑" panose="020B0503020204020204" pitchFamily="34" charset="-122"/>
              </a:rPr>
              <a:t>search </a:t>
            </a:r>
            <a:r>
              <a:rPr lang="zh-CN" altLang="en-US" sz="2800" dirty="0">
                <a:latin typeface="微软雅黑" panose="020B0503020204020204" pitchFamily="34" charset="-122"/>
                <a:ea typeface="微软雅黑" panose="020B0503020204020204" pitchFamily="34" charset="-122"/>
              </a:rPr>
              <a:t>是匹配一次 </a:t>
            </a:r>
            <a:r>
              <a:rPr lang="en-US" altLang="zh-CN" sz="2800" dirty="0" err="1">
                <a:latin typeface="微软雅黑" panose="020B0503020204020204" pitchFamily="34" charset="-122"/>
                <a:ea typeface="微软雅黑" panose="020B0503020204020204" pitchFamily="34" charset="-122"/>
              </a:rPr>
              <a:t>findall</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匹配所有</a:t>
            </a:r>
            <a:r>
              <a:rPr lang="zh-CN" altLang="en-US" sz="2800" dirty="0" smtClean="0">
                <a:latin typeface="微软雅黑" panose="020B0503020204020204" pitchFamily="34" charset="-122"/>
                <a:ea typeface="微软雅黑" panose="020B0503020204020204" pitchFamily="34" charset="-122"/>
              </a:rPr>
              <a:t>。</a:t>
            </a:r>
            <a:endParaRPr lang="zh-CN" altLang="en-US" sz="2800" b="1" dirty="0">
              <a:solidFill>
                <a:sysClr val="windowText" lastClr="00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
        <p:nvSpPr>
          <p:cNvPr id="6" name="矩形 5"/>
          <p:cNvSpPr/>
          <p:nvPr/>
        </p:nvSpPr>
        <p:spPr>
          <a:xfrm>
            <a:off x="1278119" y="3564072"/>
            <a:ext cx="4871492" cy="461665"/>
          </a:xfrm>
          <a:prstGeom prst="rect">
            <a:avLst/>
          </a:prstGeom>
        </p:spPr>
        <p:txBody>
          <a:bodyPr wrap="square">
            <a:spAutoFit/>
          </a:bodyPr>
          <a:lstStyle/>
          <a:p>
            <a:r>
              <a:rPr lang="en-US" altLang="zh-CN" sz="2400" dirty="0" err="1">
                <a:solidFill>
                  <a:srgbClr val="FF0000"/>
                </a:solidFill>
                <a:latin typeface="微软雅黑" panose="020B0503020204020204" pitchFamily="34" charset="-122"/>
                <a:ea typeface="微软雅黑" panose="020B0503020204020204" pitchFamily="34" charset="-122"/>
              </a:rPr>
              <a:t>findall</a:t>
            </a:r>
            <a:r>
              <a:rPr lang="en-US" altLang="zh-CN" sz="2400" dirty="0">
                <a:solidFill>
                  <a:srgbClr val="FF0000"/>
                </a:solidFill>
                <a:latin typeface="微软雅黑" panose="020B0503020204020204" pitchFamily="34" charset="-122"/>
                <a:ea typeface="微软雅黑" panose="020B0503020204020204" pitchFamily="34" charset="-122"/>
              </a:rPr>
              <a:t>(string[, </a:t>
            </a:r>
            <a:r>
              <a:rPr lang="en-US" altLang="zh-CN" sz="2400" dirty="0" err="1">
                <a:solidFill>
                  <a:srgbClr val="FF0000"/>
                </a:solidFill>
                <a:latin typeface="微软雅黑" panose="020B0503020204020204" pitchFamily="34" charset="-122"/>
                <a:ea typeface="微软雅黑" panose="020B0503020204020204" pitchFamily="34" charset="-122"/>
              </a:rPr>
              <a:t>pos</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endpos</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588655" y="4297872"/>
            <a:ext cx="8229902" cy="1569660"/>
          </a:xfrm>
          <a:prstGeom prst="rect">
            <a:avLst/>
          </a:prstGeom>
        </p:spPr>
        <p:txBody>
          <a:bodyPr wrap="square">
            <a:spAutoFit/>
          </a:bodyPr>
          <a:lstStyle/>
          <a:p>
            <a:pPr latinLnBrk="1">
              <a:buFont typeface="Arial"/>
              <a:buChar char="•"/>
            </a:pPr>
            <a:r>
              <a:rPr lang="en-US" altLang="zh-CN" sz="2400" b="1" dirty="0">
                <a:solidFill>
                  <a:srgbClr val="333333"/>
                </a:solidFill>
                <a:latin typeface="SFMono-Regular"/>
              </a:rPr>
              <a:t>string</a:t>
            </a:r>
            <a:r>
              <a:rPr lang="zh-CN" altLang="en-US" sz="2400" dirty="0">
                <a:solidFill>
                  <a:srgbClr val="333333"/>
                </a:solidFill>
                <a:latin typeface="Helvetica Neue"/>
              </a:rPr>
              <a:t> </a:t>
            </a:r>
            <a:r>
              <a:rPr lang="en-US" altLang="zh-CN" sz="2400" dirty="0">
                <a:solidFill>
                  <a:srgbClr val="333333"/>
                </a:solidFill>
                <a:latin typeface="Helvetica Neue"/>
              </a:rPr>
              <a:t>: </a:t>
            </a:r>
            <a:r>
              <a:rPr lang="zh-CN" altLang="en-US" sz="2400" dirty="0">
                <a:solidFill>
                  <a:srgbClr val="333333"/>
                </a:solidFill>
                <a:latin typeface="Helvetica Neue"/>
              </a:rPr>
              <a:t>待匹配的字符串。</a:t>
            </a:r>
          </a:p>
          <a:p>
            <a:pPr latinLnBrk="1">
              <a:buFont typeface="Arial"/>
              <a:buChar char="•"/>
            </a:pPr>
            <a:r>
              <a:rPr lang="en-US" altLang="zh-CN" sz="2400" b="1" dirty="0" err="1">
                <a:solidFill>
                  <a:srgbClr val="333333"/>
                </a:solidFill>
                <a:latin typeface="SFMono-Regular"/>
              </a:rPr>
              <a:t>pos</a:t>
            </a:r>
            <a:r>
              <a:rPr lang="zh-CN" altLang="en-US" sz="2400" dirty="0">
                <a:solidFill>
                  <a:srgbClr val="333333"/>
                </a:solidFill>
                <a:latin typeface="Helvetica Neue"/>
              </a:rPr>
              <a:t> </a:t>
            </a:r>
            <a:r>
              <a:rPr lang="en-US" altLang="zh-CN" sz="2400" dirty="0">
                <a:solidFill>
                  <a:srgbClr val="333333"/>
                </a:solidFill>
                <a:latin typeface="Helvetica Neue"/>
              </a:rPr>
              <a:t>: </a:t>
            </a:r>
            <a:r>
              <a:rPr lang="zh-CN" altLang="en-US" sz="2400" dirty="0">
                <a:solidFill>
                  <a:srgbClr val="333333"/>
                </a:solidFill>
                <a:latin typeface="Helvetica Neue"/>
              </a:rPr>
              <a:t>可选参数，指定字符串的起始位置，默认为 </a:t>
            </a:r>
            <a:r>
              <a:rPr lang="en-US" altLang="zh-CN" sz="2400" dirty="0">
                <a:solidFill>
                  <a:srgbClr val="333333"/>
                </a:solidFill>
                <a:latin typeface="Helvetica Neue"/>
              </a:rPr>
              <a:t>0</a:t>
            </a:r>
            <a:r>
              <a:rPr lang="zh-CN" altLang="en-US" sz="2400" dirty="0">
                <a:solidFill>
                  <a:srgbClr val="333333"/>
                </a:solidFill>
                <a:latin typeface="Helvetica Neue"/>
              </a:rPr>
              <a:t>。</a:t>
            </a:r>
          </a:p>
          <a:p>
            <a:pPr latinLnBrk="1">
              <a:buFont typeface="Arial"/>
              <a:buChar char="•"/>
            </a:pPr>
            <a:r>
              <a:rPr lang="en-US" altLang="zh-CN" sz="2400" b="1" dirty="0" err="1">
                <a:solidFill>
                  <a:srgbClr val="333333"/>
                </a:solidFill>
                <a:latin typeface="SFMono-Regular"/>
              </a:rPr>
              <a:t>endpos</a:t>
            </a:r>
            <a:r>
              <a:rPr lang="zh-CN" altLang="en-US" sz="2400" dirty="0">
                <a:solidFill>
                  <a:srgbClr val="333333"/>
                </a:solidFill>
                <a:latin typeface="Helvetica Neue"/>
              </a:rPr>
              <a:t> </a:t>
            </a:r>
            <a:r>
              <a:rPr lang="en-US" altLang="zh-CN" sz="2400" dirty="0">
                <a:solidFill>
                  <a:srgbClr val="333333"/>
                </a:solidFill>
                <a:latin typeface="Helvetica Neue"/>
              </a:rPr>
              <a:t>: </a:t>
            </a:r>
            <a:r>
              <a:rPr lang="zh-CN" altLang="en-US" sz="2400" dirty="0">
                <a:solidFill>
                  <a:srgbClr val="333333"/>
                </a:solidFill>
                <a:latin typeface="Helvetica Neue"/>
              </a:rPr>
              <a:t>可选参数，指定字符串的结束位置，默认为字符串的长度。</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325474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10833518" cy="3539430"/>
          </a:xfrm>
          <a:prstGeom prst="rect">
            <a:avLst/>
          </a:prstGeom>
          <a:noFill/>
        </p:spPr>
        <p:txBody>
          <a:bodyPr wrap="square">
            <a:spAutoFit/>
          </a:bodyPr>
          <a:lstStyle/>
          <a:p>
            <a:r>
              <a:rPr lang="en-US" altLang="zh-CN" sz="2800" b="1" dirty="0">
                <a:solidFill>
                  <a:sysClr val="windowText" lastClr="000000"/>
                </a:solidFill>
                <a:latin typeface="微软雅黑" panose="020B0503020204020204" pitchFamily="34" charset="-122"/>
                <a:ea typeface="微软雅黑" panose="020B0503020204020204" pitchFamily="34" charset="-122"/>
              </a:rPr>
              <a:t>import re</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 </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pattern = </a:t>
            </a:r>
            <a:r>
              <a:rPr lang="en-US" altLang="zh-CN" sz="2800" b="1" dirty="0" err="1">
                <a:solidFill>
                  <a:sysClr val="windowText" lastClr="000000"/>
                </a:solidFill>
                <a:latin typeface="微软雅黑" panose="020B0503020204020204" pitchFamily="34" charset="-122"/>
                <a:ea typeface="微软雅黑" panose="020B0503020204020204" pitchFamily="34" charset="-122"/>
              </a:rPr>
              <a:t>re.compile</a:t>
            </a:r>
            <a:r>
              <a:rPr lang="en-US" altLang="zh-CN" sz="2800" b="1" dirty="0">
                <a:solidFill>
                  <a:sysClr val="windowText" lastClr="000000"/>
                </a:solidFill>
                <a:latin typeface="微软雅黑" panose="020B0503020204020204" pitchFamily="34" charset="-122"/>
                <a:ea typeface="微软雅黑" panose="020B0503020204020204" pitchFamily="34" charset="-122"/>
              </a:rPr>
              <a:t>(r'\d+')   # </a:t>
            </a:r>
            <a:r>
              <a:rPr lang="zh-CN" altLang="en-US" sz="2800" b="1" dirty="0">
                <a:solidFill>
                  <a:sysClr val="windowText" lastClr="000000"/>
                </a:solidFill>
                <a:latin typeface="微软雅黑" panose="020B0503020204020204" pitchFamily="34" charset="-122"/>
                <a:ea typeface="微软雅黑" panose="020B0503020204020204" pitchFamily="34" charset="-122"/>
              </a:rPr>
              <a:t>查找数字</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result1 = </a:t>
            </a:r>
            <a:r>
              <a:rPr lang="en-US" altLang="zh-CN" sz="2800" b="1" dirty="0" err="1">
                <a:solidFill>
                  <a:sysClr val="windowText" lastClr="000000"/>
                </a:solidFill>
                <a:latin typeface="微软雅黑" panose="020B0503020204020204" pitchFamily="34" charset="-122"/>
                <a:ea typeface="微软雅黑" panose="020B0503020204020204" pitchFamily="34" charset="-122"/>
              </a:rPr>
              <a:t>pattern.findall</a:t>
            </a:r>
            <a:r>
              <a:rPr lang="en-US" altLang="zh-CN" sz="2800" b="1" dirty="0">
                <a:solidFill>
                  <a:sysClr val="windowText" lastClr="000000"/>
                </a:solidFill>
                <a:latin typeface="微软雅黑" panose="020B0503020204020204" pitchFamily="34" charset="-122"/>
                <a:ea typeface="微软雅黑" panose="020B0503020204020204" pitchFamily="34" charset="-122"/>
              </a:rPr>
              <a:t>('</a:t>
            </a:r>
            <a:r>
              <a:rPr lang="en-US" altLang="zh-CN" sz="2800" b="1" dirty="0" err="1">
                <a:solidFill>
                  <a:sysClr val="windowText" lastClr="000000"/>
                </a:solidFill>
                <a:latin typeface="微软雅黑" panose="020B0503020204020204" pitchFamily="34" charset="-122"/>
                <a:ea typeface="微软雅黑" panose="020B0503020204020204" pitchFamily="34" charset="-122"/>
              </a:rPr>
              <a:t>runoob</a:t>
            </a:r>
            <a:r>
              <a:rPr lang="en-US" altLang="zh-CN" sz="2800" b="1" dirty="0">
                <a:solidFill>
                  <a:sysClr val="windowText" lastClr="000000"/>
                </a:solidFill>
                <a:latin typeface="微软雅黑" panose="020B0503020204020204" pitchFamily="34" charset="-122"/>
                <a:ea typeface="微软雅黑" panose="020B0503020204020204" pitchFamily="34" charset="-122"/>
              </a:rPr>
              <a:t> 123 google 456')</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result2 = </a:t>
            </a:r>
            <a:r>
              <a:rPr lang="en-US" altLang="zh-CN" sz="2800" b="1" dirty="0" err="1">
                <a:solidFill>
                  <a:sysClr val="windowText" lastClr="000000"/>
                </a:solidFill>
                <a:latin typeface="微软雅黑" panose="020B0503020204020204" pitchFamily="34" charset="-122"/>
                <a:ea typeface="微软雅黑" panose="020B0503020204020204" pitchFamily="34" charset="-122"/>
              </a:rPr>
              <a:t>pattern.findall</a:t>
            </a:r>
            <a:r>
              <a:rPr lang="en-US" altLang="zh-CN" sz="2800" b="1" dirty="0">
                <a:solidFill>
                  <a:sysClr val="windowText" lastClr="000000"/>
                </a:solidFill>
                <a:latin typeface="微软雅黑" panose="020B0503020204020204" pitchFamily="34" charset="-122"/>
                <a:ea typeface="微软雅黑" panose="020B0503020204020204" pitchFamily="34" charset="-122"/>
              </a:rPr>
              <a:t>('run88oob123google456', 0, 10)</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 </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print(result1)</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print(result2)</a:t>
            </a:r>
            <a:endParaRPr lang="zh-CN" altLang="en-US" sz="2800" b="1" dirty="0">
              <a:solidFill>
                <a:sysClr val="windowText" lastClr="00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Tree>
    <p:extLst>
      <p:ext uri="{BB962C8B-B14F-4D97-AF65-F5344CB8AC3E}">
        <p14:creationId xmlns:p14="http://schemas.microsoft.com/office/powerpoint/2010/main" val="1741503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945730"/>
            <a:ext cx="10833518" cy="3539430"/>
          </a:xfrm>
          <a:prstGeom prst="rect">
            <a:avLst/>
          </a:prstGeom>
          <a:noFill/>
        </p:spPr>
        <p:txBody>
          <a:bodyPr wrap="square">
            <a:spAutoFit/>
          </a:bodyPr>
          <a:lstStyle/>
          <a:p>
            <a:r>
              <a:rPr lang="en-US" altLang="zh-CN" sz="2800" b="1" dirty="0">
                <a:solidFill>
                  <a:sysClr val="windowText" lastClr="000000"/>
                </a:solidFill>
                <a:latin typeface="微软雅黑" panose="020B0503020204020204" pitchFamily="34" charset="-122"/>
                <a:ea typeface="微软雅黑" panose="020B0503020204020204" pitchFamily="34" charset="-122"/>
              </a:rPr>
              <a:t>import re</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 </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pattern = </a:t>
            </a:r>
            <a:r>
              <a:rPr lang="en-US" altLang="zh-CN" sz="2800" b="1" dirty="0" err="1">
                <a:solidFill>
                  <a:sysClr val="windowText" lastClr="000000"/>
                </a:solidFill>
                <a:latin typeface="微软雅黑" panose="020B0503020204020204" pitchFamily="34" charset="-122"/>
                <a:ea typeface="微软雅黑" panose="020B0503020204020204" pitchFamily="34" charset="-122"/>
              </a:rPr>
              <a:t>re.compile</a:t>
            </a:r>
            <a:r>
              <a:rPr lang="en-US" altLang="zh-CN" sz="2800" b="1" dirty="0">
                <a:solidFill>
                  <a:sysClr val="windowText" lastClr="000000"/>
                </a:solidFill>
                <a:latin typeface="微软雅黑" panose="020B0503020204020204" pitchFamily="34" charset="-122"/>
                <a:ea typeface="微软雅黑" panose="020B0503020204020204" pitchFamily="34" charset="-122"/>
              </a:rPr>
              <a:t>(r'\d+')   # </a:t>
            </a:r>
            <a:r>
              <a:rPr lang="zh-CN" altLang="en-US" sz="2800" b="1" dirty="0">
                <a:solidFill>
                  <a:sysClr val="windowText" lastClr="000000"/>
                </a:solidFill>
                <a:latin typeface="微软雅黑" panose="020B0503020204020204" pitchFamily="34" charset="-122"/>
                <a:ea typeface="微软雅黑" panose="020B0503020204020204" pitchFamily="34" charset="-122"/>
              </a:rPr>
              <a:t>查找数字</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result1 = </a:t>
            </a:r>
            <a:r>
              <a:rPr lang="en-US" altLang="zh-CN" sz="2800" b="1" dirty="0" err="1">
                <a:solidFill>
                  <a:sysClr val="windowText" lastClr="000000"/>
                </a:solidFill>
                <a:latin typeface="微软雅黑" panose="020B0503020204020204" pitchFamily="34" charset="-122"/>
                <a:ea typeface="微软雅黑" panose="020B0503020204020204" pitchFamily="34" charset="-122"/>
              </a:rPr>
              <a:t>pattern.findall</a:t>
            </a:r>
            <a:r>
              <a:rPr lang="en-US" altLang="zh-CN" sz="2800" b="1" dirty="0">
                <a:solidFill>
                  <a:sysClr val="windowText" lastClr="000000"/>
                </a:solidFill>
                <a:latin typeface="微软雅黑" panose="020B0503020204020204" pitchFamily="34" charset="-122"/>
                <a:ea typeface="微软雅黑" panose="020B0503020204020204" pitchFamily="34" charset="-122"/>
              </a:rPr>
              <a:t>('</a:t>
            </a:r>
            <a:r>
              <a:rPr lang="en-US" altLang="zh-CN" sz="2800" b="1" dirty="0" err="1">
                <a:solidFill>
                  <a:sysClr val="windowText" lastClr="000000"/>
                </a:solidFill>
                <a:latin typeface="微软雅黑" panose="020B0503020204020204" pitchFamily="34" charset="-122"/>
                <a:ea typeface="微软雅黑" panose="020B0503020204020204" pitchFamily="34" charset="-122"/>
              </a:rPr>
              <a:t>runoob</a:t>
            </a:r>
            <a:r>
              <a:rPr lang="en-US" altLang="zh-CN" sz="2800" b="1" dirty="0">
                <a:solidFill>
                  <a:sysClr val="windowText" lastClr="000000"/>
                </a:solidFill>
                <a:latin typeface="微软雅黑" panose="020B0503020204020204" pitchFamily="34" charset="-122"/>
                <a:ea typeface="微软雅黑" panose="020B0503020204020204" pitchFamily="34" charset="-122"/>
              </a:rPr>
              <a:t> 123 google 456')</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result2 = </a:t>
            </a:r>
            <a:r>
              <a:rPr lang="en-US" altLang="zh-CN" sz="2800" b="1" dirty="0" err="1">
                <a:solidFill>
                  <a:sysClr val="windowText" lastClr="000000"/>
                </a:solidFill>
                <a:latin typeface="微软雅黑" panose="020B0503020204020204" pitchFamily="34" charset="-122"/>
                <a:ea typeface="微软雅黑" panose="020B0503020204020204" pitchFamily="34" charset="-122"/>
              </a:rPr>
              <a:t>pattern.findall</a:t>
            </a:r>
            <a:r>
              <a:rPr lang="en-US" altLang="zh-CN" sz="2800" b="1" dirty="0">
                <a:solidFill>
                  <a:sysClr val="windowText" lastClr="000000"/>
                </a:solidFill>
                <a:latin typeface="微软雅黑" panose="020B0503020204020204" pitchFamily="34" charset="-122"/>
                <a:ea typeface="微软雅黑" panose="020B0503020204020204" pitchFamily="34" charset="-122"/>
              </a:rPr>
              <a:t>('run88oob123google456', 0, 10)</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 </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print(result1)</a:t>
            </a:r>
          </a:p>
          <a:p>
            <a:r>
              <a:rPr lang="en-US" altLang="zh-CN" sz="2800" b="1" dirty="0">
                <a:solidFill>
                  <a:sysClr val="windowText" lastClr="000000"/>
                </a:solidFill>
                <a:latin typeface="微软雅黑" panose="020B0503020204020204" pitchFamily="34" charset="-122"/>
                <a:ea typeface="微软雅黑" panose="020B0503020204020204" pitchFamily="34" charset="-122"/>
              </a:rPr>
              <a:t>print(result2)</a:t>
            </a:r>
            <a:endParaRPr lang="zh-CN" altLang="en-US" sz="2800" b="1" dirty="0">
              <a:solidFill>
                <a:sysClr val="windowText" lastClr="00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9EE14C4F-F82A-4178-98CA-653E39378474}"/>
              </a:ext>
            </a:extLst>
          </p:cNvPr>
          <p:cNvSpPr txBox="1"/>
          <p:nvPr/>
        </p:nvSpPr>
        <p:spPr>
          <a:xfrm>
            <a:off x="8447064" y="6544723"/>
            <a:ext cx="317716" cy="338554"/>
          </a:xfrm>
          <a:prstGeom prst="rect">
            <a:avLst/>
          </a:prstGeom>
          <a:noFill/>
        </p:spPr>
        <p:txBody>
          <a:bodyPr wrap="none" rtlCol="0">
            <a:spAutoFit/>
          </a:bodyPr>
          <a:lstStyle/>
          <a:p>
            <a:pPr>
              <a:defRPr/>
            </a:pPr>
            <a:r>
              <a:rPr lang="zh-CN" altLang="en-US" sz="1600" b="1" spc="600" dirty="0" smtClean="0">
                <a:solidFill>
                  <a:prstClr val="white"/>
                </a:solidFill>
              </a:rPr>
              <a:t> </a:t>
            </a:r>
            <a:endParaRPr lang="zh-CN" altLang="en-US" sz="1600" b="1" spc="600" dirty="0">
              <a:solidFill>
                <a:prstClr val="white"/>
              </a:solidFill>
            </a:endParaRPr>
          </a:p>
        </p:txBody>
      </p:sp>
    </p:spTree>
    <p:extLst>
      <p:ext uri="{BB962C8B-B14F-4D97-AF65-F5344CB8AC3E}">
        <p14:creationId xmlns:p14="http://schemas.microsoft.com/office/powerpoint/2010/main" val="4045297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7765" y="1307487"/>
            <a:ext cx="4171385"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cs typeface="+mj-cs"/>
              </a:rPr>
              <a:t>1</a:t>
            </a:r>
            <a:r>
              <a:rPr lang="zh-CN" altLang="en-US" sz="2800" b="1" dirty="0">
                <a:solidFill>
                  <a:sysClr val="windowText" lastClr="000000"/>
                </a:solidFill>
                <a:latin typeface="Arial" panose="020B0604020202020204"/>
                <a:ea typeface="微软雅黑" panose="020B0503020204020204" pitchFamily="34" charset="-122"/>
                <a:cs typeface="+mj-cs"/>
              </a:rPr>
              <a:t>．数据采集</a:t>
            </a:r>
          </a:p>
        </p:txBody>
      </p:sp>
      <p:sp>
        <p:nvSpPr>
          <p:cNvPr id="14" name="文本框 13">
            <a:extLst>
              <a:ext uri="{FF2B5EF4-FFF2-40B4-BE49-F238E27FC236}">
                <a16:creationId xmlns="" xmlns:a16="http://schemas.microsoft.com/office/drawing/2014/main" id="{74A22168-6CEB-4BC3-AFDF-B43D3F0B6E64}"/>
              </a:ext>
            </a:extLst>
          </p:cNvPr>
          <p:cNvSpPr txBox="1"/>
          <p:nvPr/>
        </p:nvSpPr>
        <p:spPr>
          <a:xfrm>
            <a:off x="896285" y="2113527"/>
            <a:ext cx="10404629" cy="3893502"/>
          </a:xfrm>
          <a:prstGeom prst="rect">
            <a:avLst/>
          </a:prstGeom>
          <a:noFill/>
        </p:spPr>
        <p:txBody>
          <a:bodyPr wrap="square">
            <a:spAutoFit/>
          </a:bodyPr>
          <a:lstStyle/>
          <a:p>
            <a:pPr>
              <a:lnSpc>
                <a:spcPct val="150000"/>
              </a:lnSpc>
            </a:pPr>
            <a:r>
              <a:rPr lang="zh-CN" altLang="en-US" sz="2800" b="1" dirty="0">
                <a:solidFill>
                  <a:sysClr val="windowText" lastClr="000000"/>
                </a:solidFill>
                <a:latin typeface="Arial" panose="020B0604020202020204"/>
                <a:ea typeface="微软雅黑" panose="020B0503020204020204" pitchFamily="34" charset="-122"/>
                <a:cs typeface="+mj-cs"/>
              </a:rPr>
              <a:t>网络爬虫（Web crawler）应用源于20世纪90年代的Google等搜索引擎，用于抓取互联网上的Web页面，为网络用户提供信息检索服务。从抓取数据的规模上区分，爬虫可以分为三类：</a:t>
            </a:r>
            <a:endParaRPr lang="en-US" altLang="zh-CN" sz="2800" b="1" dirty="0">
              <a:solidFill>
                <a:sysClr val="windowText" lastClr="000000"/>
              </a:solidFill>
              <a:latin typeface="Arial" panose="020B0604020202020204"/>
              <a:ea typeface="微软雅黑" panose="020B0503020204020204" pitchFamily="34" charset="-122"/>
              <a:cs typeface="+mj-cs"/>
            </a:endParaRPr>
          </a:p>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cs typeface="+mj-cs"/>
              </a:rPr>
              <a:t>仅针对特定网页进行数据采集的爬虫。</a:t>
            </a:r>
            <a:endParaRPr lang="en-US" altLang="zh-CN" sz="2800" b="1" dirty="0">
              <a:solidFill>
                <a:sysClr val="windowText" lastClr="000000"/>
              </a:solidFill>
              <a:latin typeface="Arial" panose="020B0604020202020204"/>
              <a:ea typeface="微软雅黑" panose="020B0503020204020204" pitchFamily="34" charset="-122"/>
              <a:cs typeface="+mj-cs"/>
            </a:endParaRPr>
          </a:p>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cs typeface="+mj-cs"/>
              </a:rPr>
              <a:t>能爬取整个网站的数据的爬虫。</a:t>
            </a:r>
            <a:endParaRPr lang="en-US" altLang="zh-CN" sz="2800" b="1" dirty="0">
              <a:solidFill>
                <a:sysClr val="windowText" lastClr="000000"/>
              </a:solidFill>
              <a:latin typeface="Arial" panose="020B0604020202020204"/>
              <a:ea typeface="微软雅黑" panose="020B0503020204020204" pitchFamily="34" charset="-122"/>
              <a:cs typeface="+mj-cs"/>
            </a:endParaRPr>
          </a:p>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cs typeface="+mj-cs"/>
              </a:rPr>
              <a:t>需要爬取整个Internet网相关信息的爬虫。</a:t>
            </a:r>
          </a:p>
        </p:txBody>
      </p:sp>
      <p:sp>
        <p:nvSpPr>
          <p:cNvPr id="16" name="文本框 15">
            <a:extLst>
              <a:ext uri="{FF2B5EF4-FFF2-40B4-BE49-F238E27FC236}">
                <a16:creationId xmlns="" xmlns:a16="http://schemas.microsoft.com/office/drawing/2014/main" id="{0F524B5C-DABC-4CF0-BBE9-BA4640788B33}"/>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010170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2" name="文本框 11">
            <a:extLst>
              <a:ext uri="{FF2B5EF4-FFF2-40B4-BE49-F238E27FC236}">
                <a16:creationId xmlns:a16="http://schemas.microsoft.com/office/drawing/2014/main" xmlns="" id="{26E86147-194F-660F-B09E-B9C004305603}"/>
              </a:ext>
            </a:extLst>
          </p:cNvPr>
          <p:cNvSpPr txBox="1"/>
          <p:nvPr/>
        </p:nvSpPr>
        <p:spPr>
          <a:xfrm>
            <a:off x="896285" y="724664"/>
            <a:ext cx="6096000" cy="833433"/>
          </a:xfrm>
          <a:prstGeom prst="rect">
            <a:avLst/>
          </a:prstGeom>
          <a:noFill/>
        </p:spPr>
        <p:txBody>
          <a:bodyPr wrap="square">
            <a:spAutoFit/>
          </a:bodyPr>
          <a:lstStyle/>
          <a:p>
            <a:pPr>
              <a:lnSpc>
                <a:spcPct val="172000"/>
              </a:lnSpc>
              <a:spcBef>
                <a:spcPts val="600"/>
              </a:spcBef>
              <a:spcAft>
                <a:spcPts val="600"/>
              </a:spcAft>
            </a:pPr>
            <a:r>
              <a:rPr lang="zh-CN" altLang="en-US" sz="2800" b="1" dirty="0" smtClean="0">
                <a:solidFill>
                  <a:sysClr val="windowText" lastClr="000000"/>
                </a:solidFill>
                <a:latin typeface="Arial" panose="020B0604020202020204"/>
                <a:ea typeface="微软雅黑" panose="020B0503020204020204" pitchFamily="34" charset="-122"/>
              </a:rPr>
              <a:t>常用</a:t>
            </a:r>
            <a:r>
              <a:rPr lang="zh-CN" altLang="en-US" sz="2800" b="1" dirty="0">
                <a:solidFill>
                  <a:sysClr val="windowText" lastClr="000000"/>
                </a:solidFill>
                <a:latin typeface="Arial" panose="020B0604020202020204"/>
                <a:ea typeface="微软雅黑" panose="020B0503020204020204" pitchFamily="34" charset="-122"/>
              </a:rPr>
              <a:t>数据分析方法</a:t>
            </a:r>
            <a:endParaRPr lang="zh-CN" altLang="zh-CN" sz="2800" b="1" dirty="0">
              <a:solidFill>
                <a:sysClr val="windowText" lastClr="000000"/>
              </a:solidFill>
              <a:latin typeface="Arial" panose="020B0604020202020204"/>
              <a:ea typeface="微软雅黑" panose="020B0503020204020204" pitchFamily="34" charset="-122"/>
            </a:endParaRPr>
          </a:p>
        </p:txBody>
      </p:sp>
      <p:sp>
        <p:nvSpPr>
          <p:cNvPr id="13" name="文本框 12">
            <a:extLst>
              <a:ext uri="{FF2B5EF4-FFF2-40B4-BE49-F238E27FC236}">
                <a16:creationId xmlns:a16="http://schemas.microsoft.com/office/drawing/2014/main" xmlns="" id="{4C1EEAD4-A21D-4FB2-906C-D8EEA60BF5B9}"/>
              </a:ext>
            </a:extLst>
          </p:cNvPr>
          <p:cNvSpPr txBox="1"/>
          <p:nvPr/>
        </p:nvSpPr>
        <p:spPr>
          <a:xfrm>
            <a:off x="897765" y="1590307"/>
            <a:ext cx="3567703" cy="523220"/>
          </a:xfrm>
          <a:prstGeom prst="rect">
            <a:avLst/>
          </a:prstGeom>
          <a:noFill/>
        </p:spPr>
        <p:txBody>
          <a:bodyPr wrap="square">
            <a:spAutoFit/>
          </a:bodyPr>
          <a:lstStyle/>
          <a:p>
            <a:r>
              <a:rPr lang="zh-CN" altLang="en-US" sz="2800" b="1" dirty="0" smtClean="0">
                <a:solidFill>
                  <a:sysClr val="windowText" lastClr="000000"/>
                </a:solidFill>
                <a:latin typeface="Arial" panose="020B0604020202020204"/>
                <a:ea typeface="微软雅黑" panose="020B0503020204020204" pitchFamily="34" charset="-122"/>
              </a:rPr>
              <a:t>文本</a:t>
            </a:r>
            <a:r>
              <a:rPr lang="zh-CN" altLang="en-US" sz="2800" b="1" dirty="0">
                <a:solidFill>
                  <a:sysClr val="windowText" lastClr="000000"/>
                </a:solidFill>
                <a:latin typeface="Arial" panose="020B0604020202020204"/>
                <a:ea typeface="微软雅黑" panose="020B0503020204020204" pitchFamily="34" charset="-122"/>
              </a:rPr>
              <a:t>分析</a:t>
            </a:r>
          </a:p>
        </p:txBody>
      </p:sp>
      <p:sp>
        <p:nvSpPr>
          <p:cNvPr id="14" name="文本框 13">
            <a:extLst>
              <a:ext uri="{FF2B5EF4-FFF2-40B4-BE49-F238E27FC236}">
                <a16:creationId xmlns:a16="http://schemas.microsoft.com/office/drawing/2014/main" xmlns="" id="{A9097C6A-59E5-4EB7-A006-B118093E2E10}"/>
              </a:ext>
            </a:extLst>
          </p:cNvPr>
          <p:cNvSpPr txBox="1"/>
          <p:nvPr/>
        </p:nvSpPr>
        <p:spPr>
          <a:xfrm>
            <a:off x="976543" y="2113527"/>
            <a:ext cx="5566300" cy="2600840"/>
          </a:xfrm>
          <a:prstGeom prst="rect">
            <a:avLst/>
          </a:prstGeom>
          <a:noFill/>
        </p:spPr>
        <p:txBody>
          <a:bodyPr wrap="square">
            <a:spAutoFit/>
          </a:bodyPr>
          <a:lstStyle/>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rPr>
              <a:t>分词</a:t>
            </a:r>
            <a:endParaRPr lang="en-US" altLang="zh-CN" sz="2800" b="1" dirty="0">
              <a:solidFill>
                <a:sysClr val="windowText" lastClr="000000"/>
              </a:solidFill>
              <a:latin typeface="Arial" panose="020B0604020202020204"/>
              <a:ea typeface="微软雅黑" panose="020B0503020204020204" pitchFamily="34" charset="-122"/>
            </a:endParaRPr>
          </a:p>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rPr>
              <a:t>去停用词</a:t>
            </a:r>
            <a:endParaRPr lang="en-US" altLang="zh-CN" sz="2800" b="1" dirty="0">
              <a:solidFill>
                <a:sysClr val="windowText" lastClr="000000"/>
              </a:solidFill>
              <a:latin typeface="Arial" panose="020B0604020202020204"/>
              <a:ea typeface="微软雅黑" panose="020B0503020204020204" pitchFamily="34" charset="-122"/>
            </a:endParaRPr>
          </a:p>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rPr>
              <a:t>特征提取</a:t>
            </a:r>
            <a:endParaRPr lang="en-US" altLang="zh-CN" sz="2800" b="1" dirty="0">
              <a:solidFill>
                <a:sysClr val="windowText" lastClr="000000"/>
              </a:solidFill>
              <a:latin typeface="Arial" panose="020B0604020202020204"/>
              <a:ea typeface="微软雅黑" panose="020B0503020204020204" pitchFamily="34" charset="-122"/>
            </a:endParaRPr>
          </a:p>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rPr>
              <a:t>建模分析</a:t>
            </a:r>
          </a:p>
        </p:txBody>
      </p:sp>
      <p:sp>
        <p:nvSpPr>
          <p:cNvPr id="15" name="文本框 14">
            <a:extLst>
              <a:ext uri="{FF2B5EF4-FFF2-40B4-BE49-F238E27FC236}">
                <a16:creationId xmlns:a16="http://schemas.microsoft.com/office/drawing/2014/main" xmlns="" id="{D73C0684-123C-4F67-BE91-27C8D4F9FDCB}"/>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26034901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2" name="文本框 11">
            <a:extLst>
              <a:ext uri="{FF2B5EF4-FFF2-40B4-BE49-F238E27FC236}">
                <a16:creationId xmlns:a16="http://schemas.microsoft.com/office/drawing/2014/main" xmlns="" id="{26E86147-194F-660F-B09E-B9C004305603}"/>
              </a:ext>
            </a:extLst>
          </p:cNvPr>
          <p:cNvSpPr txBox="1"/>
          <p:nvPr/>
        </p:nvSpPr>
        <p:spPr>
          <a:xfrm>
            <a:off x="896285" y="724664"/>
            <a:ext cx="6096000" cy="833433"/>
          </a:xfrm>
          <a:prstGeom prst="rect">
            <a:avLst/>
          </a:prstGeom>
          <a:noFill/>
        </p:spPr>
        <p:txBody>
          <a:bodyPr wrap="square">
            <a:spAutoFit/>
          </a:bodyPr>
          <a:lstStyle/>
          <a:p>
            <a:pPr>
              <a:lnSpc>
                <a:spcPct val="172000"/>
              </a:lnSpc>
              <a:spcBef>
                <a:spcPts val="600"/>
              </a:spcBef>
              <a:spcAft>
                <a:spcPts val="600"/>
              </a:spcAft>
            </a:pPr>
            <a:r>
              <a:rPr lang="zh-CN" altLang="en-US" sz="2800" b="1" dirty="0" smtClean="0">
                <a:solidFill>
                  <a:sysClr val="windowText" lastClr="000000"/>
                </a:solidFill>
                <a:latin typeface="Arial" panose="020B0604020202020204"/>
                <a:ea typeface="微软雅黑" panose="020B0503020204020204" pitchFamily="34" charset="-122"/>
              </a:rPr>
              <a:t>常用</a:t>
            </a:r>
            <a:r>
              <a:rPr lang="zh-CN" altLang="en-US" sz="2800" b="1" dirty="0">
                <a:solidFill>
                  <a:sysClr val="windowText" lastClr="000000"/>
                </a:solidFill>
                <a:latin typeface="Arial" panose="020B0604020202020204"/>
                <a:ea typeface="微软雅黑" panose="020B0503020204020204" pitchFamily="34" charset="-122"/>
              </a:rPr>
              <a:t>数据分析方法</a:t>
            </a:r>
            <a:endParaRPr lang="zh-CN" altLang="zh-CN" sz="2800" b="1" dirty="0">
              <a:solidFill>
                <a:sysClr val="windowText" lastClr="000000"/>
              </a:solidFill>
              <a:latin typeface="Arial" panose="020B0604020202020204"/>
              <a:ea typeface="微软雅黑" panose="020B0503020204020204" pitchFamily="34" charset="-122"/>
            </a:endParaRPr>
          </a:p>
        </p:txBody>
      </p:sp>
      <p:sp>
        <p:nvSpPr>
          <p:cNvPr id="13" name="文本框 12">
            <a:extLst>
              <a:ext uri="{FF2B5EF4-FFF2-40B4-BE49-F238E27FC236}">
                <a16:creationId xmlns:a16="http://schemas.microsoft.com/office/drawing/2014/main" xmlns="" id="{4C1EEAD4-A21D-4FB2-906C-D8EEA60BF5B9}"/>
              </a:ext>
            </a:extLst>
          </p:cNvPr>
          <p:cNvSpPr txBox="1"/>
          <p:nvPr/>
        </p:nvSpPr>
        <p:spPr>
          <a:xfrm>
            <a:off x="897765" y="1590307"/>
            <a:ext cx="3567703" cy="523220"/>
          </a:xfrm>
          <a:prstGeom prst="rect">
            <a:avLst/>
          </a:prstGeom>
          <a:noFill/>
        </p:spPr>
        <p:txBody>
          <a:bodyPr wrap="square">
            <a:spAutoFit/>
          </a:bodyPr>
          <a:lstStyle/>
          <a:p>
            <a:r>
              <a:rPr lang="zh-CN" altLang="en-US" sz="2800" b="1" dirty="0" smtClean="0">
                <a:solidFill>
                  <a:sysClr val="windowText" lastClr="000000"/>
                </a:solidFill>
                <a:latin typeface="Arial" panose="020B0604020202020204"/>
                <a:ea typeface="微软雅黑" panose="020B0503020204020204" pitchFamily="34" charset="-122"/>
              </a:rPr>
              <a:t>文本</a:t>
            </a:r>
            <a:r>
              <a:rPr lang="zh-CN" altLang="en-US" sz="2800" b="1" dirty="0">
                <a:solidFill>
                  <a:sysClr val="windowText" lastClr="000000"/>
                </a:solidFill>
                <a:latin typeface="Arial" panose="020B0604020202020204"/>
                <a:ea typeface="微软雅黑" panose="020B0503020204020204" pitchFamily="34" charset="-122"/>
              </a:rPr>
              <a:t>分析</a:t>
            </a:r>
          </a:p>
        </p:txBody>
      </p:sp>
      <p:sp>
        <p:nvSpPr>
          <p:cNvPr id="15" name="文本框 14">
            <a:extLst>
              <a:ext uri="{FF2B5EF4-FFF2-40B4-BE49-F238E27FC236}">
                <a16:creationId xmlns:a16="http://schemas.microsoft.com/office/drawing/2014/main" xmlns="" id="{DBC0CF8C-26F5-46F5-AE69-1601D27C8F8D}"/>
              </a:ext>
            </a:extLst>
          </p:cNvPr>
          <p:cNvSpPr txBox="1"/>
          <p:nvPr/>
        </p:nvSpPr>
        <p:spPr>
          <a:xfrm>
            <a:off x="896285" y="2246212"/>
            <a:ext cx="10679837" cy="2677656"/>
          </a:xfrm>
          <a:prstGeom prst="rect">
            <a:avLst/>
          </a:prstGeom>
          <a:noFill/>
        </p:spPr>
        <p:txBody>
          <a:bodyPr wrap="square">
            <a:spAutoFit/>
          </a:bodyPr>
          <a:lstStyle/>
          <a:p>
            <a:pPr>
              <a:lnSpc>
                <a:spcPct val="150000"/>
              </a:lnSpc>
            </a:pPr>
            <a:r>
              <a:rPr lang="zh-CN" altLang="en-US" sz="2800" b="1" dirty="0">
                <a:solidFill>
                  <a:sysClr val="windowText" lastClr="000000"/>
                </a:solidFill>
                <a:latin typeface="Arial" panose="020B0604020202020204"/>
                <a:ea typeface="微软雅黑" panose="020B0503020204020204" pitchFamily="34" charset="-122"/>
              </a:rPr>
              <a:t>在Python中，可以利用Jieba库来实现分词操作。例如：</a:t>
            </a:r>
          </a:p>
          <a:p>
            <a:pPr>
              <a:lnSpc>
                <a:spcPct val="150000"/>
              </a:lnSpc>
            </a:pPr>
            <a:r>
              <a:rPr lang="zh-CN" altLang="en-US" sz="2800" b="1" dirty="0" smtClean="0">
                <a:solidFill>
                  <a:srgbClr val="1B70C0"/>
                </a:solidFill>
                <a:latin typeface="Arial" panose="020B0604020202020204"/>
                <a:ea typeface="微软雅黑" panose="020B0503020204020204" pitchFamily="34" charset="-122"/>
              </a:rPr>
              <a:t>import </a:t>
            </a:r>
            <a:r>
              <a:rPr lang="zh-CN" altLang="en-US" sz="2800" b="1" dirty="0">
                <a:solidFill>
                  <a:srgbClr val="1B70C0"/>
                </a:solidFill>
                <a:latin typeface="Arial" panose="020B0604020202020204"/>
                <a:ea typeface="微软雅黑" panose="020B0503020204020204" pitchFamily="34" charset="-122"/>
              </a:rPr>
              <a:t>jieba</a:t>
            </a:r>
          </a:p>
          <a:p>
            <a:pPr>
              <a:lnSpc>
                <a:spcPct val="150000"/>
              </a:lnSpc>
            </a:pPr>
            <a:r>
              <a:rPr lang="zh-CN" altLang="en-US" sz="2800" b="1" dirty="0" smtClean="0">
                <a:solidFill>
                  <a:srgbClr val="1B70C0"/>
                </a:solidFill>
                <a:latin typeface="Arial" panose="020B0604020202020204"/>
                <a:ea typeface="微软雅黑" panose="020B0503020204020204" pitchFamily="34" charset="-122"/>
              </a:rPr>
              <a:t>jieba</a:t>
            </a:r>
            <a:r>
              <a:rPr lang="zh-CN" altLang="en-US" sz="2800" b="1" dirty="0">
                <a:solidFill>
                  <a:srgbClr val="1B70C0"/>
                </a:solidFill>
                <a:latin typeface="Arial" panose="020B0604020202020204"/>
                <a:ea typeface="微软雅黑" panose="020B0503020204020204" pitchFamily="34" charset="-122"/>
              </a:rPr>
              <a:t>.lcut("中南大学坐落在中国历史文化名城湖南省长沙市")</a:t>
            </a:r>
          </a:p>
          <a:p>
            <a:pPr>
              <a:lnSpc>
                <a:spcPct val="150000"/>
              </a:lnSpc>
            </a:pPr>
            <a:r>
              <a:rPr lang="zh-CN" altLang="en-US" sz="2800" b="1" dirty="0">
                <a:solidFill>
                  <a:srgbClr val="1B70C0"/>
                </a:solidFill>
                <a:latin typeface="Arial" panose="020B0604020202020204"/>
                <a:ea typeface="微软雅黑" panose="020B0503020204020204" pitchFamily="34" charset="-122"/>
              </a:rPr>
              <a:t>['中南大学', '坐落', '在', '中国', '历史', '文化名城', '湖南省', '长沙市']</a:t>
            </a:r>
          </a:p>
        </p:txBody>
      </p:sp>
      <p:sp>
        <p:nvSpPr>
          <p:cNvPr id="16" name="文本框 15">
            <a:extLst>
              <a:ext uri="{FF2B5EF4-FFF2-40B4-BE49-F238E27FC236}">
                <a16:creationId xmlns:a16="http://schemas.microsoft.com/office/drawing/2014/main" xmlns="" id="{B61D1934-91FC-44FF-B9AD-DA357E6EAA9D}"/>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331141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4" name="文本框 13">
            <a:extLst>
              <a:ext uri="{FF2B5EF4-FFF2-40B4-BE49-F238E27FC236}">
                <a16:creationId xmlns:a16="http://schemas.microsoft.com/office/drawing/2014/main" xmlns="" id="{4B921902-0D3F-4FB8-8301-B5767CF01F62}"/>
              </a:ext>
            </a:extLst>
          </p:cNvPr>
          <p:cNvSpPr txBox="1"/>
          <p:nvPr/>
        </p:nvSpPr>
        <p:spPr>
          <a:xfrm>
            <a:off x="552634" y="893098"/>
            <a:ext cx="10966265" cy="553998"/>
          </a:xfrm>
          <a:prstGeom prst="rect">
            <a:avLst/>
          </a:prstGeom>
          <a:noFill/>
        </p:spPr>
        <p:txBody>
          <a:bodyPr wrap="square">
            <a:spAutoFit/>
          </a:bodyPr>
          <a:lstStyle/>
          <a:p>
            <a:pPr>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分析</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三国演义</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文本中，哪个人物名字出现的次数最多。</a:t>
            </a:r>
          </a:p>
        </p:txBody>
      </p:sp>
      <p:sp>
        <p:nvSpPr>
          <p:cNvPr id="13" name="文本框 12">
            <a:extLst>
              <a:ext uri="{FF2B5EF4-FFF2-40B4-BE49-F238E27FC236}">
                <a16:creationId xmlns:a16="http://schemas.microsoft.com/office/drawing/2014/main" xmlns="" id="{7CBC0BB3-7BA9-439F-AFA9-D25DF00A541C}"/>
              </a:ext>
            </a:extLst>
          </p:cNvPr>
          <p:cNvSpPr txBox="1"/>
          <p:nvPr/>
        </p:nvSpPr>
        <p:spPr>
          <a:xfrm>
            <a:off x="1048328" y="1392722"/>
            <a:ext cx="10304359" cy="5116272"/>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import </a:t>
            </a:r>
            <a:r>
              <a:rPr lang="en-US" altLang="zh-CN" sz="2000" b="1" dirty="0" err="1">
                <a:solidFill>
                  <a:srgbClr val="1B70C0"/>
                </a:solidFill>
                <a:latin typeface="微软雅黑" panose="020B0503020204020204" pitchFamily="34" charset="-122"/>
                <a:ea typeface="微软雅黑" panose="020B0503020204020204" pitchFamily="34" charset="-122"/>
              </a:rPr>
              <a:t>jieba</a:t>
            </a:r>
            <a:endParaRPr lang="en-US" altLang="zh-CN" sz="2000" b="1" dirty="0">
              <a:solidFill>
                <a:srgbClr val="1B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txt = open('</a:t>
            </a:r>
            <a:r>
              <a:rPr lang="zh-CN" altLang="en-US" sz="2000" b="1" dirty="0">
                <a:solidFill>
                  <a:srgbClr val="1B70C0"/>
                </a:solidFill>
                <a:latin typeface="微软雅黑" panose="020B0503020204020204" pitchFamily="34" charset="-122"/>
                <a:ea typeface="微软雅黑" panose="020B0503020204020204" pitchFamily="34" charset="-122"/>
              </a:rPr>
              <a:t>三国演义</a:t>
            </a:r>
            <a:r>
              <a:rPr lang="en-US" altLang="zh-CN" sz="2000" b="1" dirty="0">
                <a:solidFill>
                  <a:srgbClr val="1B70C0"/>
                </a:solidFill>
                <a:latin typeface="微软雅黑" panose="020B0503020204020204" pitchFamily="34" charset="-122"/>
                <a:ea typeface="微软雅黑" panose="020B0503020204020204" pitchFamily="34" charset="-122"/>
              </a:rPr>
              <a:t>.</a:t>
            </a:r>
            <a:r>
              <a:rPr lang="en-US" altLang="zh-CN" sz="2000" b="1" dirty="0" err="1">
                <a:solidFill>
                  <a:srgbClr val="1B70C0"/>
                </a:solidFill>
                <a:latin typeface="微软雅黑" panose="020B0503020204020204" pitchFamily="34" charset="-122"/>
                <a:ea typeface="微软雅黑" panose="020B0503020204020204" pitchFamily="34" charset="-122"/>
              </a:rPr>
              <a:t>txt','r',encoding</a:t>
            </a:r>
            <a:r>
              <a:rPr lang="en-US" altLang="zh-CN" sz="2000" b="1" dirty="0">
                <a:solidFill>
                  <a:srgbClr val="1B70C0"/>
                </a:solidFill>
                <a:latin typeface="微软雅黑" panose="020B0503020204020204" pitchFamily="34" charset="-122"/>
                <a:ea typeface="微软雅黑" panose="020B0503020204020204" pitchFamily="34" charset="-122"/>
              </a:rPr>
              <a:t> = 'utf-8').read()           #</a:t>
            </a:r>
            <a:r>
              <a:rPr lang="zh-CN" altLang="en-US" sz="2000" b="1" dirty="0">
                <a:solidFill>
                  <a:srgbClr val="1B70C0"/>
                </a:solidFill>
                <a:latin typeface="微软雅黑" panose="020B0503020204020204" pitchFamily="34" charset="-122"/>
                <a:ea typeface="微软雅黑" panose="020B0503020204020204" pitchFamily="34" charset="-122"/>
              </a:rPr>
              <a:t>读入文本</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words = </a:t>
            </a:r>
            <a:r>
              <a:rPr lang="en-US" altLang="zh-CN" sz="2000" b="1" dirty="0" err="1">
                <a:solidFill>
                  <a:srgbClr val="1B70C0"/>
                </a:solidFill>
                <a:latin typeface="微软雅黑" panose="020B0503020204020204" pitchFamily="34" charset="-122"/>
                <a:ea typeface="微软雅黑" panose="020B0503020204020204" pitchFamily="34" charset="-122"/>
              </a:rPr>
              <a:t>jieba.lcut</a:t>
            </a:r>
            <a:r>
              <a:rPr lang="en-US" altLang="zh-CN" sz="2000" b="1" dirty="0">
                <a:solidFill>
                  <a:srgbClr val="1B70C0"/>
                </a:solidFill>
                <a:latin typeface="微软雅黑" panose="020B0503020204020204" pitchFamily="34" charset="-122"/>
                <a:ea typeface="微软雅黑" panose="020B0503020204020204" pitchFamily="34" charset="-122"/>
              </a:rPr>
              <a:t>(txt)                                   #</a:t>
            </a:r>
            <a:r>
              <a:rPr lang="zh-CN" altLang="en-US" sz="2000" b="1" dirty="0">
                <a:solidFill>
                  <a:srgbClr val="1B70C0"/>
                </a:solidFill>
                <a:latin typeface="微软雅黑" panose="020B0503020204020204" pitchFamily="34" charset="-122"/>
                <a:ea typeface="微软雅黑" panose="020B0503020204020204" pitchFamily="34" charset="-122"/>
              </a:rPr>
              <a:t>对文本进行分词</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counts = {}</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for word in words:                                      #</a:t>
            </a:r>
            <a:r>
              <a:rPr lang="zh-CN" altLang="en-US" sz="2000" b="1" dirty="0">
                <a:solidFill>
                  <a:srgbClr val="1B70C0"/>
                </a:solidFill>
                <a:latin typeface="微软雅黑" panose="020B0503020204020204" pitchFamily="34" charset="-122"/>
                <a:ea typeface="微软雅黑" panose="020B0503020204020204" pitchFamily="34" charset="-122"/>
              </a:rPr>
              <a:t>对分词进行挑选</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    </a:t>
            </a:r>
            <a:r>
              <a:rPr lang="en-US" altLang="zh-CN" sz="2000" b="1" dirty="0">
                <a:solidFill>
                  <a:srgbClr val="1B70C0"/>
                </a:solidFill>
                <a:latin typeface="微软雅黑" panose="020B0503020204020204" pitchFamily="34" charset="-122"/>
                <a:ea typeface="微软雅黑" panose="020B0503020204020204" pitchFamily="34" charset="-122"/>
              </a:rPr>
              <a:t>if </a:t>
            </a:r>
            <a:r>
              <a:rPr lang="en-US" altLang="zh-CN" sz="2000" b="1" dirty="0" err="1">
                <a:solidFill>
                  <a:srgbClr val="1B70C0"/>
                </a:solidFill>
                <a:latin typeface="微软雅黑" panose="020B0503020204020204" pitchFamily="34" charset="-122"/>
                <a:ea typeface="微软雅黑" panose="020B0503020204020204" pitchFamily="34" charset="-122"/>
              </a:rPr>
              <a:t>len</a:t>
            </a:r>
            <a:r>
              <a:rPr lang="en-US" altLang="zh-CN" sz="2000" b="1" dirty="0">
                <a:solidFill>
                  <a:srgbClr val="1B70C0"/>
                </a:solidFill>
                <a:latin typeface="微软雅黑" panose="020B0503020204020204" pitchFamily="34" charset="-122"/>
                <a:ea typeface="微软雅黑" panose="020B0503020204020204" pitchFamily="34" charset="-122"/>
              </a:rPr>
              <a:t>(word)==1: continue                            #</a:t>
            </a:r>
            <a:r>
              <a:rPr lang="zh-CN" altLang="en-US" sz="2000" b="1" dirty="0">
                <a:solidFill>
                  <a:srgbClr val="1B70C0"/>
                </a:solidFill>
                <a:latin typeface="微软雅黑" panose="020B0503020204020204" pitchFamily="34" charset="-122"/>
                <a:ea typeface="微软雅黑" panose="020B0503020204020204" pitchFamily="34" charset="-122"/>
              </a:rPr>
              <a:t>去掉单字符的分词</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    </a:t>
            </a:r>
            <a:r>
              <a:rPr lang="en-US" altLang="zh-CN" sz="2000" b="1" dirty="0" err="1">
                <a:solidFill>
                  <a:srgbClr val="1B70C0"/>
                </a:solidFill>
                <a:latin typeface="微软雅黑" panose="020B0503020204020204" pitchFamily="34" charset="-122"/>
                <a:ea typeface="微软雅黑" panose="020B0503020204020204" pitchFamily="34" charset="-122"/>
              </a:rPr>
              <a:t>elif</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诸葛亮</a:t>
            </a:r>
            <a:r>
              <a:rPr lang="en-US" altLang="zh-CN" sz="2000" b="1" dirty="0">
                <a:solidFill>
                  <a:srgbClr val="1B70C0"/>
                </a:solidFill>
                <a:latin typeface="微软雅黑" panose="020B0503020204020204" pitchFamily="34" charset="-122"/>
                <a:ea typeface="微软雅黑" panose="020B0503020204020204" pitchFamily="34" charset="-122"/>
              </a:rPr>
              <a:t>'==word or '</a:t>
            </a:r>
            <a:r>
              <a:rPr lang="zh-CN" altLang="en-US" sz="2000" b="1" dirty="0">
                <a:solidFill>
                  <a:srgbClr val="1B70C0"/>
                </a:solidFill>
                <a:latin typeface="微软雅黑" panose="020B0503020204020204" pitchFamily="34" charset="-122"/>
                <a:ea typeface="微软雅黑" panose="020B0503020204020204" pitchFamily="34" charset="-122"/>
              </a:rPr>
              <a:t>孔明曰</a:t>
            </a:r>
            <a:r>
              <a:rPr lang="en-US" altLang="zh-CN" sz="2000" b="1" dirty="0">
                <a:solidFill>
                  <a:srgbClr val="1B70C0"/>
                </a:solidFill>
                <a:latin typeface="微软雅黑" panose="020B0503020204020204" pitchFamily="34" charset="-122"/>
                <a:ea typeface="微软雅黑" panose="020B0503020204020204" pitchFamily="34" charset="-122"/>
              </a:rPr>
              <a:t>'==word: </a:t>
            </a:r>
            <a:r>
              <a:rPr lang="en-US" altLang="zh-CN" sz="2000" b="1" dirty="0" err="1">
                <a:solidFill>
                  <a:srgbClr val="1B70C0"/>
                </a:solidFill>
                <a:latin typeface="微软雅黑" panose="020B0503020204020204" pitchFamily="34" charset="-122"/>
                <a:ea typeface="微软雅黑" panose="020B0503020204020204" pitchFamily="34" charset="-122"/>
              </a:rPr>
              <a:t>rword</a:t>
            </a:r>
            <a:r>
              <a:rPr lang="en-US" altLang="zh-CN" sz="2000" b="1" dirty="0">
                <a:solidFill>
                  <a:srgbClr val="1B70C0"/>
                </a:solidFill>
                <a:latin typeface="微软雅黑" panose="020B0503020204020204" pitchFamily="34" charset="-122"/>
                <a:ea typeface="微软雅黑" panose="020B0503020204020204" pitchFamily="34" charset="-122"/>
              </a:rPr>
              <a:t> = '</a:t>
            </a:r>
            <a:r>
              <a:rPr lang="zh-CN" altLang="en-US" sz="2000" b="1" dirty="0">
                <a:solidFill>
                  <a:srgbClr val="1B70C0"/>
                </a:solidFill>
                <a:latin typeface="微软雅黑" panose="020B0503020204020204" pitchFamily="34" charset="-122"/>
                <a:ea typeface="微软雅黑" panose="020B0503020204020204" pitchFamily="34" charset="-122"/>
              </a:rPr>
              <a:t>孔明</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合并同类含义的词</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    </a:t>
            </a:r>
            <a:r>
              <a:rPr lang="en-US" altLang="zh-CN" sz="2000" b="1" dirty="0" err="1">
                <a:solidFill>
                  <a:srgbClr val="1B70C0"/>
                </a:solidFill>
                <a:latin typeface="微软雅黑" panose="020B0503020204020204" pitchFamily="34" charset="-122"/>
                <a:ea typeface="微软雅黑" panose="020B0503020204020204" pitchFamily="34" charset="-122"/>
              </a:rPr>
              <a:t>elif</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关公</a:t>
            </a:r>
            <a:r>
              <a:rPr lang="en-US" altLang="zh-CN" sz="2000" b="1" dirty="0">
                <a:solidFill>
                  <a:srgbClr val="1B70C0"/>
                </a:solidFill>
                <a:latin typeface="微软雅黑" panose="020B0503020204020204" pitchFamily="34" charset="-122"/>
                <a:ea typeface="微软雅黑" panose="020B0503020204020204" pitchFamily="34" charset="-122"/>
              </a:rPr>
              <a:t>'==word or '</a:t>
            </a:r>
            <a:r>
              <a:rPr lang="zh-CN" altLang="en-US" sz="2000" b="1" dirty="0">
                <a:solidFill>
                  <a:srgbClr val="1B70C0"/>
                </a:solidFill>
                <a:latin typeface="微软雅黑" panose="020B0503020204020204" pitchFamily="34" charset="-122"/>
                <a:ea typeface="微软雅黑" panose="020B0503020204020204" pitchFamily="34" charset="-122"/>
              </a:rPr>
              <a:t>云长</a:t>
            </a:r>
            <a:r>
              <a:rPr lang="en-US" altLang="zh-CN" sz="2000" b="1" dirty="0">
                <a:solidFill>
                  <a:srgbClr val="1B70C0"/>
                </a:solidFill>
                <a:latin typeface="微软雅黑" panose="020B0503020204020204" pitchFamily="34" charset="-122"/>
                <a:ea typeface="微软雅黑" panose="020B0503020204020204" pitchFamily="34" charset="-122"/>
              </a:rPr>
              <a:t>'==word: </a:t>
            </a:r>
            <a:r>
              <a:rPr lang="en-US" altLang="zh-CN" sz="2000" b="1" dirty="0" err="1">
                <a:solidFill>
                  <a:srgbClr val="1B70C0"/>
                </a:solidFill>
                <a:latin typeface="微软雅黑" panose="020B0503020204020204" pitchFamily="34" charset="-122"/>
                <a:ea typeface="微软雅黑" panose="020B0503020204020204" pitchFamily="34" charset="-122"/>
              </a:rPr>
              <a:t>rword</a:t>
            </a:r>
            <a:r>
              <a:rPr lang="en-US" altLang="zh-CN" sz="2000" b="1" dirty="0">
                <a:solidFill>
                  <a:srgbClr val="1B70C0"/>
                </a:solidFill>
                <a:latin typeface="微软雅黑" panose="020B0503020204020204" pitchFamily="34" charset="-122"/>
                <a:ea typeface="微软雅黑" panose="020B0503020204020204" pitchFamily="34" charset="-122"/>
              </a:rPr>
              <a:t> = '</a:t>
            </a:r>
            <a:r>
              <a:rPr lang="zh-CN" altLang="en-US" sz="2000" b="1" dirty="0">
                <a:solidFill>
                  <a:srgbClr val="1B70C0"/>
                </a:solidFill>
                <a:latin typeface="微软雅黑" panose="020B0503020204020204" pitchFamily="34" charset="-122"/>
                <a:ea typeface="微软雅黑" panose="020B0503020204020204" pitchFamily="34" charset="-122"/>
              </a:rPr>
              <a:t>关羽</a:t>
            </a:r>
            <a:r>
              <a:rPr lang="en-US" altLang="zh-CN" sz="2000" b="1" dirty="0">
                <a:solidFill>
                  <a:srgbClr val="1B70C0"/>
                </a:solidFill>
                <a:latin typeface="微软雅黑" panose="020B0503020204020204" pitchFamily="34" charset="-122"/>
                <a:ea typeface="微软雅黑" panose="020B0503020204020204" pitchFamily="34" charset="-122"/>
              </a:rPr>
              <a:t>'        </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    </a:t>
            </a:r>
            <a:r>
              <a:rPr lang="en-US" altLang="zh-CN" sz="2000" b="1" dirty="0" err="1">
                <a:solidFill>
                  <a:srgbClr val="1B70C0"/>
                </a:solidFill>
                <a:latin typeface="微软雅黑" panose="020B0503020204020204" pitchFamily="34" charset="-122"/>
                <a:ea typeface="微软雅黑" panose="020B0503020204020204" pitchFamily="34" charset="-122"/>
              </a:rPr>
              <a:t>elif</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玄德</a:t>
            </a:r>
            <a:r>
              <a:rPr lang="en-US" altLang="zh-CN" sz="2000" b="1" dirty="0">
                <a:solidFill>
                  <a:srgbClr val="1B70C0"/>
                </a:solidFill>
                <a:latin typeface="微软雅黑" panose="020B0503020204020204" pitchFamily="34" charset="-122"/>
                <a:ea typeface="微软雅黑" panose="020B0503020204020204" pitchFamily="34" charset="-122"/>
              </a:rPr>
              <a:t>'==word or '</a:t>
            </a:r>
            <a:r>
              <a:rPr lang="zh-CN" altLang="en-US" sz="2000" b="1" dirty="0">
                <a:solidFill>
                  <a:srgbClr val="1B70C0"/>
                </a:solidFill>
                <a:latin typeface="微软雅黑" panose="020B0503020204020204" pitchFamily="34" charset="-122"/>
                <a:ea typeface="微软雅黑" panose="020B0503020204020204" pitchFamily="34" charset="-122"/>
              </a:rPr>
              <a:t>玄德曰</a:t>
            </a:r>
            <a:r>
              <a:rPr lang="en-US" altLang="zh-CN" sz="2000" b="1" dirty="0">
                <a:solidFill>
                  <a:srgbClr val="1B70C0"/>
                </a:solidFill>
                <a:latin typeface="微软雅黑" panose="020B0503020204020204" pitchFamily="34" charset="-122"/>
                <a:ea typeface="微软雅黑" panose="020B0503020204020204" pitchFamily="34" charset="-122"/>
              </a:rPr>
              <a:t>'==word: </a:t>
            </a:r>
            <a:r>
              <a:rPr lang="en-US" altLang="zh-CN" sz="2000" b="1" dirty="0" err="1">
                <a:solidFill>
                  <a:srgbClr val="1B70C0"/>
                </a:solidFill>
                <a:latin typeface="微软雅黑" panose="020B0503020204020204" pitchFamily="34" charset="-122"/>
                <a:ea typeface="微软雅黑" panose="020B0503020204020204" pitchFamily="34" charset="-122"/>
              </a:rPr>
              <a:t>rword</a:t>
            </a:r>
            <a:r>
              <a:rPr lang="en-US" altLang="zh-CN" sz="2000" b="1" dirty="0">
                <a:solidFill>
                  <a:srgbClr val="1B70C0"/>
                </a:solidFill>
                <a:latin typeface="微软雅黑" panose="020B0503020204020204" pitchFamily="34" charset="-122"/>
                <a:ea typeface="微软雅黑" panose="020B0503020204020204" pitchFamily="34" charset="-122"/>
              </a:rPr>
              <a:t> = '</a:t>
            </a:r>
            <a:r>
              <a:rPr lang="zh-CN" altLang="en-US" sz="2000" b="1" dirty="0">
                <a:solidFill>
                  <a:srgbClr val="1B70C0"/>
                </a:solidFill>
                <a:latin typeface="微软雅黑" panose="020B0503020204020204" pitchFamily="34" charset="-122"/>
                <a:ea typeface="微软雅黑" panose="020B0503020204020204" pitchFamily="34" charset="-122"/>
              </a:rPr>
              <a:t>刘备</a:t>
            </a:r>
            <a:r>
              <a:rPr lang="en-US" altLang="zh-CN" sz="2000" b="1" dirty="0">
                <a:solidFill>
                  <a:srgbClr val="1B70C0"/>
                </a:solidFill>
                <a:latin typeface="微软雅黑" panose="020B0503020204020204" pitchFamily="34" charset="-122"/>
                <a:ea typeface="微软雅黑" panose="020B0503020204020204" pitchFamily="34" charset="-122"/>
              </a:rPr>
              <a:t>'       </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    </a:t>
            </a:r>
            <a:r>
              <a:rPr lang="en-US" altLang="zh-CN" sz="2000" b="1" dirty="0" err="1">
                <a:solidFill>
                  <a:srgbClr val="1B70C0"/>
                </a:solidFill>
                <a:latin typeface="微软雅黑" panose="020B0503020204020204" pitchFamily="34" charset="-122"/>
                <a:ea typeface="微软雅黑" panose="020B0503020204020204" pitchFamily="34" charset="-122"/>
              </a:rPr>
              <a:t>elif</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孟德</a:t>
            </a:r>
            <a:r>
              <a:rPr lang="en-US" altLang="zh-CN" sz="2000" b="1" dirty="0">
                <a:solidFill>
                  <a:srgbClr val="1B70C0"/>
                </a:solidFill>
                <a:latin typeface="微软雅黑" panose="020B0503020204020204" pitchFamily="34" charset="-122"/>
                <a:ea typeface="微软雅黑" panose="020B0503020204020204" pitchFamily="34" charset="-122"/>
              </a:rPr>
              <a:t>'==word: </a:t>
            </a:r>
            <a:r>
              <a:rPr lang="en-US" altLang="zh-CN" sz="2000" b="1" dirty="0" err="1">
                <a:solidFill>
                  <a:srgbClr val="1B70C0"/>
                </a:solidFill>
                <a:latin typeface="微软雅黑" panose="020B0503020204020204" pitchFamily="34" charset="-122"/>
                <a:ea typeface="微软雅黑" panose="020B0503020204020204" pitchFamily="34" charset="-122"/>
              </a:rPr>
              <a:t>rword</a:t>
            </a:r>
            <a:r>
              <a:rPr lang="en-US" altLang="zh-CN" sz="2000" b="1" dirty="0">
                <a:solidFill>
                  <a:srgbClr val="1B70C0"/>
                </a:solidFill>
                <a:latin typeface="微软雅黑" panose="020B0503020204020204" pitchFamily="34" charset="-122"/>
                <a:ea typeface="微软雅黑" panose="020B0503020204020204" pitchFamily="34" charset="-122"/>
              </a:rPr>
              <a:t> = '</a:t>
            </a:r>
            <a:r>
              <a:rPr lang="zh-CN" altLang="en-US" sz="2000" b="1" dirty="0">
                <a:solidFill>
                  <a:srgbClr val="1B70C0"/>
                </a:solidFill>
                <a:latin typeface="微软雅黑" panose="020B0503020204020204" pitchFamily="34" charset="-122"/>
                <a:ea typeface="微软雅黑" panose="020B0503020204020204" pitchFamily="34" charset="-122"/>
              </a:rPr>
              <a:t>曹操</a:t>
            </a:r>
            <a:r>
              <a:rPr lang="en-US" altLang="zh-CN" sz="2000" b="1" dirty="0">
                <a:solidFill>
                  <a:srgbClr val="1B70C0"/>
                </a:solidFill>
                <a:latin typeface="微软雅黑" panose="020B0503020204020204" pitchFamily="34" charset="-122"/>
                <a:ea typeface="微软雅黑" panose="020B0503020204020204" pitchFamily="34" charset="-122"/>
              </a:rPr>
              <a:t>'</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    else: </a:t>
            </a:r>
            <a:r>
              <a:rPr lang="en-US" altLang="zh-CN" sz="2000" b="1" dirty="0" err="1">
                <a:solidFill>
                  <a:srgbClr val="1B70C0"/>
                </a:solidFill>
                <a:latin typeface="微软雅黑" panose="020B0503020204020204" pitchFamily="34" charset="-122"/>
                <a:ea typeface="微软雅黑" panose="020B0503020204020204" pitchFamily="34" charset="-122"/>
              </a:rPr>
              <a:t>rword</a:t>
            </a:r>
            <a:r>
              <a:rPr lang="en-US" altLang="zh-CN" sz="2000" b="1" dirty="0">
                <a:solidFill>
                  <a:srgbClr val="1B70C0"/>
                </a:solidFill>
                <a:latin typeface="微软雅黑" panose="020B0503020204020204" pitchFamily="34" charset="-122"/>
                <a:ea typeface="微软雅黑" panose="020B0503020204020204" pitchFamily="34" charset="-122"/>
              </a:rPr>
              <a:t> = word</a:t>
            </a:r>
          </a:p>
        </p:txBody>
      </p:sp>
      <p:sp>
        <p:nvSpPr>
          <p:cNvPr id="12" name="文本框 11">
            <a:extLst>
              <a:ext uri="{FF2B5EF4-FFF2-40B4-BE49-F238E27FC236}">
                <a16:creationId xmlns:a16="http://schemas.microsoft.com/office/drawing/2014/main" xmlns="" id="{2C9EC776-E82F-419E-91A1-644A9517840B}"/>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3621659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4" name="文本框 13">
            <a:extLst>
              <a:ext uri="{FF2B5EF4-FFF2-40B4-BE49-F238E27FC236}">
                <a16:creationId xmlns:a16="http://schemas.microsoft.com/office/drawing/2014/main" xmlns="" id="{4B921902-0D3F-4FB8-8301-B5767CF01F62}"/>
              </a:ext>
            </a:extLst>
          </p:cNvPr>
          <p:cNvSpPr txBox="1"/>
          <p:nvPr/>
        </p:nvSpPr>
        <p:spPr>
          <a:xfrm>
            <a:off x="552634" y="893098"/>
            <a:ext cx="10966265" cy="553998"/>
          </a:xfrm>
          <a:prstGeom prst="rect">
            <a:avLst/>
          </a:prstGeom>
          <a:noFill/>
        </p:spPr>
        <p:txBody>
          <a:bodyPr wrap="square">
            <a:spAutoFit/>
          </a:bodyPr>
          <a:lstStyle/>
          <a:p>
            <a:pPr>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分析</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三国演义</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文本中，哪个人物名字出现的次数最多。</a:t>
            </a:r>
          </a:p>
        </p:txBody>
      </p:sp>
      <p:sp>
        <p:nvSpPr>
          <p:cNvPr id="13" name="文本框 12">
            <a:extLst>
              <a:ext uri="{FF2B5EF4-FFF2-40B4-BE49-F238E27FC236}">
                <a16:creationId xmlns:a16="http://schemas.microsoft.com/office/drawing/2014/main" xmlns="" id="{7CBC0BB3-7BA9-439F-AFA9-D25DF00A541C}"/>
              </a:ext>
            </a:extLst>
          </p:cNvPr>
          <p:cNvSpPr txBox="1"/>
          <p:nvPr/>
        </p:nvSpPr>
        <p:spPr>
          <a:xfrm>
            <a:off x="1214540" y="1434682"/>
            <a:ext cx="9190089" cy="2807948"/>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   counts[</a:t>
            </a:r>
            <a:r>
              <a:rPr lang="en-US" altLang="zh-CN" sz="2000" b="1" dirty="0" err="1">
                <a:solidFill>
                  <a:srgbClr val="1B70C0"/>
                </a:solidFill>
                <a:latin typeface="微软雅黑" panose="020B0503020204020204" pitchFamily="34" charset="-122"/>
                <a:ea typeface="微软雅黑" panose="020B0503020204020204" pitchFamily="34" charset="-122"/>
              </a:rPr>
              <a:t>rword</a:t>
            </a:r>
            <a:r>
              <a:rPr lang="en-US" altLang="zh-CN" sz="2000" b="1" dirty="0">
                <a:solidFill>
                  <a:srgbClr val="1B70C0"/>
                </a:solidFill>
                <a:latin typeface="微软雅黑" panose="020B0503020204020204" pitchFamily="34" charset="-122"/>
                <a:ea typeface="微软雅黑" panose="020B0503020204020204" pitchFamily="34" charset="-122"/>
              </a:rPr>
              <a:t>] = </a:t>
            </a:r>
            <a:r>
              <a:rPr lang="en-US" altLang="zh-CN" sz="2000" b="1" dirty="0" err="1">
                <a:solidFill>
                  <a:srgbClr val="1B70C0"/>
                </a:solidFill>
                <a:latin typeface="微软雅黑" panose="020B0503020204020204" pitchFamily="34" charset="-122"/>
                <a:ea typeface="微软雅黑" panose="020B0503020204020204" pitchFamily="34" charset="-122"/>
              </a:rPr>
              <a:t>counts.get</a:t>
            </a:r>
            <a:r>
              <a:rPr lang="en-US" altLang="zh-CN" sz="2000" b="1" dirty="0">
                <a:solidFill>
                  <a:srgbClr val="1B70C0"/>
                </a:solidFill>
                <a:latin typeface="微软雅黑" panose="020B0503020204020204" pitchFamily="34" charset="-122"/>
                <a:ea typeface="微软雅黑" panose="020B0503020204020204" pitchFamily="34" charset="-122"/>
              </a:rPr>
              <a:t>(rword,0)+1          #</a:t>
            </a:r>
            <a:r>
              <a:rPr lang="zh-CN" altLang="en-US" sz="2000" b="1" dirty="0">
                <a:solidFill>
                  <a:srgbClr val="1B70C0"/>
                </a:solidFill>
                <a:latin typeface="微软雅黑" panose="020B0503020204020204" pitchFamily="34" charset="-122"/>
                <a:ea typeface="微软雅黑" panose="020B0503020204020204" pitchFamily="34" charset="-122"/>
              </a:rPr>
              <a:t>词频统计</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items = list(</a:t>
            </a:r>
            <a:r>
              <a:rPr lang="en-US" altLang="zh-CN" sz="2000" b="1" dirty="0" err="1">
                <a:solidFill>
                  <a:srgbClr val="1B70C0"/>
                </a:solidFill>
                <a:latin typeface="微软雅黑" panose="020B0503020204020204" pitchFamily="34" charset="-122"/>
                <a:ea typeface="微软雅黑" panose="020B0503020204020204" pitchFamily="34" charset="-122"/>
              </a:rPr>
              <a:t>counts.items</a:t>
            </a:r>
            <a:r>
              <a:rPr lang="en-US" altLang="zh-CN" sz="2000" b="1" dirty="0">
                <a:solidFill>
                  <a:srgbClr val="1B70C0"/>
                </a:solidFill>
                <a:latin typeface="微软雅黑" panose="020B0503020204020204" pitchFamily="34" charset="-122"/>
                <a:ea typeface="微软雅黑" panose="020B0503020204020204" pitchFamily="34" charset="-122"/>
              </a:rPr>
              <a:t>())</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items.sort</a:t>
            </a:r>
            <a:r>
              <a:rPr lang="en-US" altLang="zh-CN" sz="2000" b="1" dirty="0">
                <a:solidFill>
                  <a:srgbClr val="1B70C0"/>
                </a:solidFill>
                <a:latin typeface="微软雅黑" panose="020B0503020204020204" pitchFamily="34" charset="-122"/>
                <a:ea typeface="微软雅黑" panose="020B0503020204020204" pitchFamily="34" charset="-122"/>
              </a:rPr>
              <a:t>(key = lambda x:x[1],reverse = True)         #</a:t>
            </a:r>
            <a:r>
              <a:rPr lang="zh-CN" altLang="en-US" sz="2000" b="1" dirty="0">
                <a:solidFill>
                  <a:srgbClr val="1B70C0"/>
                </a:solidFill>
                <a:latin typeface="微软雅黑" panose="020B0503020204020204" pitchFamily="34" charset="-122"/>
                <a:ea typeface="微软雅黑" panose="020B0503020204020204" pitchFamily="34" charset="-122"/>
              </a:rPr>
              <a:t>根据词频进行排序</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for </a:t>
            </a:r>
            <a:r>
              <a:rPr lang="en-US" altLang="zh-CN" sz="2000" b="1" dirty="0" err="1">
                <a:solidFill>
                  <a:srgbClr val="1B70C0"/>
                </a:solidFill>
                <a:latin typeface="微软雅黑" panose="020B0503020204020204" pitchFamily="34" charset="-122"/>
                <a:ea typeface="微软雅黑" panose="020B0503020204020204" pitchFamily="34" charset="-122"/>
              </a:rPr>
              <a:t>i</a:t>
            </a:r>
            <a:r>
              <a:rPr lang="en-US" altLang="zh-CN" sz="2000" b="1" dirty="0">
                <a:solidFill>
                  <a:srgbClr val="1B70C0"/>
                </a:solidFill>
                <a:latin typeface="微软雅黑" panose="020B0503020204020204" pitchFamily="34" charset="-122"/>
                <a:ea typeface="微软雅黑" panose="020B0503020204020204" pitchFamily="34" charset="-122"/>
              </a:rPr>
              <a:t> in range(10):                               #</a:t>
            </a:r>
            <a:r>
              <a:rPr lang="zh-CN" altLang="en-US" sz="2000" b="1" dirty="0">
                <a:solidFill>
                  <a:srgbClr val="1B70C0"/>
                </a:solidFill>
                <a:latin typeface="微软雅黑" panose="020B0503020204020204" pitchFamily="34" charset="-122"/>
                <a:ea typeface="微软雅黑" panose="020B0503020204020204" pitchFamily="34" charset="-122"/>
              </a:rPr>
              <a:t>输出排在前列的</a:t>
            </a:r>
            <a:r>
              <a:rPr lang="en-US" altLang="zh-CN" sz="2000" b="1" dirty="0">
                <a:solidFill>
                  <a:srgbClr val="1B70C0"/>
                </a:solidFill>
                <a:latin typeface="微软雅黑" panose="020B0503020204020204" pitchFamily="34" charset="-122"/>
                <a:ea typeface="微软雅黑" panose="020B0503020204020204" pitchFamily="34" charset="-122"/>
              </a:rPr>
              <a:t>10</a:t>
            </a:r>
            <a:r>
              <a:rPr lang="zh-CN" altLang="en-US" sz="2000" b="1" dirty="0">
                <a:solidFill>
                  <a:srgbClr val="1B70C0"/>
                </a:solidFill>
                <a:latin typeface="微软雅黑" panose="020B0503020204020204" pitchFamily="34" charset="-122"/>
                <a:ea typeface="微软雅黑" panose="020B0503020204020204" pitchFamily="34" charset="-122"/>
              </a:rPr>
              <a:t>个分词</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    </a:t>
            </a:r>
            <a:r>
              <a:rPr lang="en-US" altLang="zh-CN" sz="2000" b="1" dirty="0">
                <a:solidFill>
                  <a:srgbClr val="1B70C0"/>
                </a:solidFill>
                <a:latin typeface="微软雅黑" panose="020B0503020204020204" pitchFamily="34" charset="-122"/>
                <a:ea typeface="微软雅黑" panose="020B0503020204020204" pitchFamily="34" charset="-122"/>
              </a:rPr>
              <a:t>word, count = items[</a:t>
            </a:r>
            <a:r>
              <a:rPr lang="en-US" altLang="zh-CN" sz="2000" b="1" dirty="0" err="1">
                <a:solidFill>
                  <a:srgbClr val="1B70C0"/>
                </a:solidFill>
                <a:latin typeface="微软雅黑" panose="020B0503020204020204" pitchFamily="34" charset="-122"/>
                <a:ea typeface="微软雅黑" panose="020B0503020204020204" pitchFamily="34" charset="-122"/>
              </a:rPr>
              <a:t>i</a:t>
            </a:r>
            <a:r>
              <a:rPr lang="en-US" altLang="zh-CN" sz="2000" b="1" dirty="0">
                <a:solidFill>
                  <a:srgbClr val="1B70C0"/>
                </a:solidFill>
                <a:latin typeface="微软雅黑" panose="020B0503020204020204" pitchFamily="34" charset="-122"/>
                <a:ea typeface="微软雅黑" panose="020B0503020204020204" pitchFamily="34" charset="-122"/>
              </a:rPr>
              <a:t>]</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    print(</a:t>
            </a:r>
            <a:r>
              <a:rPr lang="en-US" altLang="zh-CN" sz="2000" b="1" dirty="0" err="1">
                <a:solidFill>
                  <a:srgbClr val="1B70C0"/>
                </a:solidFill>
                <a:latin typeface="微软雅黑" panose="020B0503020204020204" pitchFamily="34" charset="-122"/>
                <a:ea typeface="微软雅黑" panose="020B0503020204020204" pitchFamily="34" charset="-122"/>
              </a:rPr>
              <a:t>word,count</a:t>
            </a:r>
            <a:r>
              <a:rPr lang="en-US" altLang="zh-CN" sz="2000" b="1" dirty="0">
                <a:solidFill>
                  <a:srgbClr val="1B70C0"/>
                </a:solidFill>
                <a:latin typeface="微软雅黑" panose="020B0503020204020204" pitchFamily="34" charset="-122"/>
                <a:ea typeface="微软雅黑" panose="020B0503020204020204" pitchFamily="34" charset="-122"/>
              </a:rPr>
              <a:t>)</a:t>
            </a:r>
          </a:p>
        </p:txBody>
      </p:sp>
      <p:sp>
        <p:nvSpPr>
          <p:cNvPr id="12" name="文本框 11">
            <a:extLst>
              <a:ext uri="{FF2B5EF4-FFF2-40B4-BE49-F238E27FC236}">
                <a16:creationId xmlns:a16="http://schemas.microsoft.com/office/drawing/2014/main" xmlns="" id="{FDFB61B1-C3D6-4DD9-BE3B-68241DAC7FCF}"/>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4291767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dirty="0">
                <a:solidFill>
                  <a:sysClr val="windowText" lastClr="000000"/>
                </a:solidFill>
                <a:latin typeface="Arial" panose="020B0604020202020204"/>
                <a:ea typeface="微软雅黑" panose="020B0503020204020204" pitchFamily="34" charset="-122"/>
              </a:rPr>
              <a:t>7.3  </a:t>
            </a:r>
            <a:r>
              <a:rPr lang="zh-CN" altLang="en-US" sz="2800" b="1" dirty="0">
                <a:solidFill>
                  <a:sysClr val="windowText" lastClr="000000"/>
                </a:solidFill>
                <a:latin typeface="Arial" panose="020B0604020202020204"/>
                <a:ea typeface="微软雅黑" panose="020B0503020204020204" pitchFamily="34" charset="-122"/>
              </a:rPr>
              <a:t>数据分析与处理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4" name="文本框 13">
            <a:extLst>
              <a:ext uri="{FF2B5EF4-FFF2-40B4-BE49-F238E27FC236}">
                <a16:creationId xmlns:a16="http://schemas.microsoft.com/office/drawing/2014/main" xmlns="" id="{4B921902-0D3F-4FB8-8301-B5767CF01F62}"/>
              </a:ext>
            </a:extLst>
          </p:cNvPr>
          <p:cNvSpPr txBox="1"/>
          <p:nvPr/>
        </p:nvSpPr>
        <p:spPr>
          <a:xfrm>
            <a:off x="552634" y="893098"/>
            <a:ext cx="10966265" cy="553998"/>
          </a:xfrm>
          <a:prstGeom prst="rect">
            <a:avLst/>
          </a:prstGeom>
          <a:noFill/>
        </p:spPr>
        <p:txBody>
          <a:bodyPr wrap="square">
            <a:spAutoFit/>
          </a:bodyPr>
          <a:lstStyle/>
          <a:p>
            <a:pPr>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分析</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三国演义</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文本中，哪个人物名字出现的次数最多。</a:t>
            </a:r>
          </a:p>
        </p:txBody>
      </p:sp>
      <p:sp>
        <p:nvSpPr>
          <p:cNvPr id="13" name="文本框 12">
            <a:extLst>
              <a:ext uri="{FF2B5EF4-FFF2-40B4-BE49-F238E27FC236}">
                <a16:creationId xmlns:a16="http://schemas.microsoft.com/office/drawing/2014/main" xmlns="" id="{7CBC0BB3-7BA9-439F-AFA9-D25DF00A541C}"/>
              </a:ext>
            </a:extLst>
          </p:cNvPr>
          <p:cNvSpPr txBox="1"/>
          <p:nvPr/>
        </p:nvSpPr>
        <p:spPr>
          <a:xfrm>
            <a:off x="3069974" y="1497701"/>
            <a:ext cx="2336528" cy="4654608"/>
          </a:xfrm>
          <a:prstGeom prst="rect">
            <a:avLst/>
          </a:prstGeom>
          <a:noFill/>
        </p:spPr>
        <p:txBody>
          <a:bodyPr wrap="square">
            <a:spAutoFit/>
          </a:bodyPr>
          <a:lstStyle/>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孔明 </a:t>
            </a:r>
            <a:r>
              <a:rPr lang="en-US" altLang="zh-CN" sz="2000" b="1" dirty="0">
                <a:solidFill>
                  <a:srgbClr val="1B70C0"/>
                </a:solidFill>
                <a:latin typeface="微软雅黑" panose="020B0503020204020204" pitchFamily="34" charset="-122"/>
                <a:ea typeface="微软雅黑" panose="020B0503020204020204" pitchFamily="34" charset="-122"/>
              </a:rPr>
              <a:t>1383</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刘备 </a:t>
            </a:r>
            <a:r>
              <a:rPr lang="en-US" altLang="zh-CN" sz="2000" b="1" dirty="0">
                <a:solidFill>
                  <a:srgbClr val="1B70C0"/>
                </a:solidFill>
                <a:latin typeface="微软雅黑" panose="020B0503020204020204" pitchFamily="34" charset="-122"/>
                <a:ea typeface="微软雅黑" panose="020B0503020204020204" pitchFamily="34" charset="-122"/>
              </a:rPr>
              <a:t>1252</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曹操 </a:t>
            </a:r>
            <a:r>
              <a:rPr lang="en-US" altLang="zh-CN" sz="2000" b="1" dirty="0">
                <a:solidFill>
                  <a:srgbClr val="1B70C0"/>
                </a:solidFill>
                <a:latin typeface="微软雅黑" panose="020B0503020204020204" pitchFamily="34" charset="-122"/>
                <a:ea typeface="微软雅黑" panose="020B0503020204020204" pitchFamily="34" charset="-122"/>
              </a:rPr>
              <a:t>960</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关羽 </a:t>
            </a:r>
            <a:r>
              <a:rPr lang="en-US" altLang="zh-CN" sz="2000" b="1" dirty="0">
                <a:solidFill>
                  <a:srgbClr val="1B70C0"/>
                </a:solidFill>
                <a:latin typeface="微软雅黑" panose="020B0503020204020204" pitchFamily="34" charset="-122"/>
                <a:ea typeface="微软雅黑" panose="020B0503020204020204" pitchFamily="34" charset="-122"/>
              </a:rPr>
              <a:t>784</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将军 </a:t>
            </a:r>
            <a:r>
              <a:rPr lang="en-US" altLang="zh-CN" sz="2000" b="1" dirty="0">
                <a:solidFill>
                  <a:srgbClr val="1B70C0"/>
                </a:solidFill>
                <a:latin typeface="微软雅黑" panose="020B0503020204020204" pitchFamily="34" charset="-122"/>
                <a:ea typeface="微软雅黑" panose="020B0503020204020204" pitchFamily="34" charset="-122"/>
              </a:rPr>
              <a:t>772</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却说 </a:t>
            </a:r>
            <a:r>
              <a:rPr lang="en-US" altLang="zh-CN" sz="2000" b="1" dirty="0">
                <a:solidFill>
                  <a:srgbClr val="1B70C0"/>
                </a:solidFill>
                <a:latin typeface="微软雅黑" panose="020B0503020204020204" pitchFamily="34" charset="-122"/>
                <a:ea typeface="微软雅黑" panose="020B0503020204020204" pitchFamily="34" charset="-122"/>
              </a:rPr>
              <a:t>656</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丞相 </a:t>
            </a:r>
            <a:r>
              <a:rPr lang="en-US" altLang="zh-CN" sz="2000" b="1" dirty="0">
                <a:solidFill>
                  <a:srgbClr val="1B70C0"/>
                </a:solidFill>
                <a:latin typeface="微软雅黑" panose="020B0503020204020204" pitchFamily="34" charset="-122"/>
                <a:ea typeface="微软雅黑" panose="020B0503020204020204" pitchFamily="34" charset="-122"/>
              </a:rPr>
              <a:t>491</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二人 </a:t>
            </a:r>
            <a:r>
              <a:rPr lang="en-US" altLang="zh-CN" sz="2000" b="1" dirty="0">
                <a:solidFill>
                  <a:srgbClr val="1B70C0"/>
                </a:solidFill>
                <a:latin typeface="微软雅黑" panose="020B0503020204020204" pitchFamily="34" charset="-122"/>
                <a:ea typeface="微软雅黑" panose="020B0503020204020204" pitchFamily="34" charset="-122"/>
              </a:rPr>
              <a:t>469</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不可 </a:t>
            </a:r>
            <a:r>
              <a:rPr lang="en-US" altLang="zh-CN" sz="2000" b="1" dirty="0">
                <a:solidFill>
                  <a:srgbClr val="1B70C0"/>
                </a:solidFill>
                <a:latin typeface="微软雅黑" panose="020B0503020204020204" pitchFamily="34" charset="-122"/>
                <a:ea typeface="微软雅黑" panose="020B0503020204020204" pitchFamily="34" charset="-122"/>
              </a:rPr>
              <a:t>440</a:t>
            </a:r>
          </a:p>
          <a:p>
            <a:pPr>
              <a:lnSpc>
                <a:spcPct val="150000"/>
              </a:lnSpc>
            </a:pPr>
            <a:r>
              <a:rPr lang="zh-CN" altLang="en-US" sz="2000" b="1" dirty="0">
                <a:solidFill>
                  <a:srgbClr val="1B70C0"/>
                </a:solidFill>
                <a:latin typeface="微软雅黑" panose="020B0503020204020204" pitchFamily="34" charset="-122"/>
                <a:ea typeface="微软雅黑" panose="020B0503020204020204" pitchFamily="34" charset="-122"/>
              </a:rPr>
              <a:t>荆州 </a:t>
            </a:r>
            <a:r>
              <a:rPr lang="en-US" altLang="zh-CN" sz="2000" b="1" dirty="0">
                <a:solidFill>
                  <a:srgbClr val="1B70C0"/>
                </a:solidFill>
                <a:latin typeface="微软雅黑" panose="020B0503020204020204" pitchFamily="34" charset="-122"/>
                <a:ea typeface="微软雅黑" panose="020B0503020204020204" pitchFamily="34" charset="-122"/>
              </a:rPr>
              <a:t>425</a:t>
            </a:r>
          </a:p>
        </p:txBody>
      </p:sp>
      <p:sp>
        <p:nvSpPr>
          <p:cNvPr id="12" name="文本框 11">
            <a:extLst>
              <a:ext uri="{FF2B5EF4-FFF2-40B4-BE49-F238E27FC236}">
                <a16:creationId xmlns:a16="http://schemas.microsoft.com/office/drawing/2014/main" xmlns="" id="{01913950-C9AB-4342-9754-8030AD77E356}"/>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1512415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2" name="文本框 11">
            <a:extLst>
              <a:ext uri="{FF2B5EF4-FFF2-40B4-BE49-F238E27FC236}">
                <a16:creationId xmlns:a16="http://schemas.microsoft.com/office/drawing/2014/main" xmlns="" id="{26E86147-194F-660F-B09E-B9C004305603}"/>
              </a:ext>
            </a:extLst>
          </p:cNvPr>
          <p:cNvSpPr txBox="1"/>
          <p:nvPr/>
        </p:nvSpPr>
        <p:spPr>
          <a:xfrm>
            <a:off x="896285" y="724664"/>
            <a:ext cx="6096000" cy="833433"/>
          </a:xfrm>
          <a:prstGeom prst="rect">
            <a:avLst/>
          </a:prstGeom>
          <a:noFill/>
        </p:spPr>
        <p:txBody>
          <a:bodyPr wrap="square">
            <a:spAutoFit/>
          </a:bodyPr>
          <a:lstStyle/>
          <a:p>
            <a:pPr>
              <a:lnSpc>
                <a:spcPct val="172000"/>
              </a:lnSpc>
              <a:spcBef>
                <a:spcPts val="600"/>
              </a:spcBef>
              <a:spcAft>
                <a:spcPts val="600"/>
              </a:spcAft>
            </a:pPr>
            <a:r>
              <a:rPr lang="zh-CN" altLang="en-US" sz="2800" b="1" dirty="0" smtClean="0">
                <a:solidFill>
                  <a:sysClr val="windowText" lastClr="000000"/>
                </a:solidFill>
                <a:latin typeface="Arial" panose="020B0604020202020204"/>
                <a:ea typeface="微软雅黑" panose="020B0503020204020204" pitchFamily="34" charset="-122"/>
              </a:rPr>
              <a:t>数据</a:t>
            </a:r>
            <a:r>
              <a:rPr lang="zh-CN" altLang="en-US" sz="2800" b="1" dirty="0">
                <a:solidFill>
                  <a:sysClr val="windowText" lastClr="000000"/>
                </a:solidFill>
                <a:latin typeface="Arial" panose="020B0604020202020204"/>
                <a:ea typeface="微软雅黑" panose="020B0503020204020204" pitchFamily="34" charset="-122"/>
              </a:rPr>
              <a:t>可视化</a:t>
            </a:r>
            <a:endParaRPr lang="zh-CN" altLang="zh-CN" sz="2800" b="1" dirty="0">
              <a:solidFill>
                <a:sysClr val="windowText" lastClr="000000"/>
              </a:solidFill>
              <a:latin typeface="Arial" panose="020B0604020202020204"/>
              <a:ea typeface="微软雅黑" panose="020B0503020204020204" pitchFamily="34" charset="-122"/>
            </a:endParaRPr>
          </a:p>
        </p:txBody>
      </p:sp>
      <p:sp>
        <p:nvSpPr>
          <p:cNvPr id="13" name="文本框 12">
            <a:extLst>
              <a:ext uri="{FF2B5EF4-FFF2-40B4-BE49-F238E27FC236}">
                <a16:creationId xmlns:a16="http://schemas.microsoft.com/office/drawing/2014/main" xmlns="" id="{4C1EEAD4-A21D-4FB2-906C-D8EEA60BF5B9}"/>
              </a:ext>
            </a:extLst>
          </p:cNvPr>
          <p:cNvSpPr txBox="1"/>
          <p:nvPr/>
        </p:nvSpPr>
        <p:spPr>
          <a:xfrm>
            <a:off x="897765" y="1590307"/>
            <a:ext cx="4171385"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1</a:t>
            </a:r>
            <a:r>
              <a:rPr lang="zh-CN" altLang="en-US" sz="2800" b="1" dirty="0">
                <a:solidFill>
                  <a:sysClr val="windowText" lastClr="000000"/>
                </a:solidFill>
                <a:latin typeface="Arial" panose="020B0604020202020204"/>
                <a:ea typeface="微软雅黑" panose="020B0503020204020204" pitchFamily="34" charset="-122"/>
              </a:rPr>
              <a:t>．数据可视化的概念</a:t>
            </a:r>
          </a:p>
        </p:txBody>
      </p:sp>
      <p:sp>
        <p:nvSpPr>
          <p:cNvPr id="15" name="文本框 14">
            <a:extLst>
              <a:ext uri="{FF2B5EF4-FFF2-40B4-BE49-F238E27FC236}">
                <a16:creationId xmlns:a16="http://schemas.microsoft.com/office/drawing/2014/main" xmlns="" id="{CEFA1131-3DC1-47D8-99F3-D5219F7CB19D}"/>
              </a:ext>
            </a:extLst>
          </p:cNvPr>
          <p:cNvSpPr txBox="1"/>
          <p:nvPr/>
        </p:nvSpPr>
        <p:spPr>
          <a:xfrm>
            <a:off x="911261" y="2246212"/>
            <a:ext cx="10369478" cy="2601546"/>
          </a:xfrm>
          <a:prstGeom prst="rect">
            <a:avLst/>
          </a:prstGeom>
          <a:noFill/>
        </p:spPr>
        <p:txBody>
          <a:bodyPr wrap="square">
            <a:spAutoFit/>
          </a:bodyPr>
          <a:lstStyle/>
          <a:p>
            <a:pPr>
              <a:lnSpc>
                <a:spcPct val="150000"/>
              </a:lnSpc>
            </a:pPr>
            <a:r>
              <a:rPr lang="zh-CN" altLang="en-US" sz="2800" b="1" dirty="0">
                <a:solidFill>
                  <a:prstClr val="black"/>
                </a:solidFill>
                <a:latin typeface="微软雅黑" panose="020B0503020204020204" pitchFamily="34" charset="-122"/>
                <a:ea typeface="微软雅黑" panose="020B0503020204020204" pitchFamily="34" charset="-122"/>
              </a:rPr>
              <a:t>数据可视化是关于数据视觉表现形式的科学，它将数据以图形化的方式表示出来，揭示其中隐藏的数据特征，直观地传达关键信息，辅助建立数据分析模型，展示分析的结果，帮助人们发现规律和获取知识。</a:t>
            </a:r>
          </a:p>
        </p:txBody>
      </p:sp>
      <p:sp>
        <p:nvSpPr>
          <p:cNvPr id="16" name="文本框 15">
            <a:extLst>
              <a:ext uri="{FF2B5EF4-FFF2-40B4-BE49-F238E27FC236}">
                <a16:creationId xmlns:a16="http://schemas.microsoft.com/office/drawing/2014/main" xmlns="" id="{4FA97A92-7C35-4AD5-9801-8E07A42F7161}"/>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3498364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2" name="文本框 11">
            <a:extLst>
              <a:ext uri="{FF2B5EF4-FFF2-40B4-BE49-F238E27FC236}">
                <a16:creationId xmlns:a16="http://schemas.microsoft.com/office/drawing/2014/main" xmlns="" id="{26E86147-194F-660F-B09E-B9C004305603}"/>
              </a:ext>
            </a:extLst>
          </p:cNvPr>
          <p:cNvSpPr txBox="1"/>
          <p:nvPr/>
        </p:nvSpPr>
        <p:spPr>
          <a:xfrm>
            <a:off x="896285" y="724664"/>
            <a:ext cx="6096000" cy="833433"/>
          </a:xfrm>
          <a:prstGeom prst="rect">
            <a:avLst/>
          </a:prstGeom>
          <a:noFill/>
        </p:spPr>
        <p:txBody>
          <a:bodyPr wrap="square">
            <a:spAutoFit/>
          </a:bodyPr>
          <a:lstStyle/>
          <a:p>
            <a:pPr>
              <a:lnSpc>
                <a:spcPct val="172000"/>
              </a:lnSpc>
              <a:spcBef>
                <a:spcPts val="600"/>
              </a:spcBef>
              <a:spcAft>
                <a:spcPts val="600"/>
              </a:spcAft>
            </a:pPr>
            <a:r>
              <a:rPr lang="zh-CN" altLang="en-US" sz="2800" b="1" dirty="0" smtClean="0">
                <a:solidFill>
                  <a:sysClr val="windowText" lastClr="000000"/>
                </a:solidFill>
                <a:latin typeface="Arial" panose="020B0604020202020204"/>
                <a:ea typeface="微软雅黑" panose="020B0503020204020204" pitchFamily="34" charset="-122"/>
              </a:rPr>
              <a:t>数据</a:t>
            </a:r>
            <a:r>
              <a:rPr lang="zh-CN" altLang="en-US" sz="2800" b="1" dirty="0">
                <a:solidFill>
                  <a:sysClr val="windowText" lastClr="000000"/>
                </a:solidFill>
                <a:latin typeface="Arial" panose="020B0604020202020204"/>
                <a:ea typeface="微软雅黑" panose="020B0503020204020204" pitchFamily="34" charset="-122"/>
              </a:rPr>
              <a:t>可视化</a:t>
            </a:r>
            <a:endParaRPr lang="zh-CN" altLang="zh-CN" sz="2800" b="1" dirty="0">
              <a:solidFill>
                <a:sysClr val="windowText" lastClr="000000"/>
              </a:solidFill>
              <a:latin typeface="Arial" panose="020B0604020202020204"/>
              <a:ea typeface="微软雅黑" panose="020B0503020204020204" pitchFamily="34" charset="-122"/>
            </a:endParaRPr>
          </a:p>
        </p:txBody>
      </p:sp>
      <p:sp>
        <p:nvSpPr>
          <p:cNvPr id="13" name="文本框 12">
            <a:extLst>
              <a:ext uri="{FF2B5EF4-FFF2-40B4-BE49-F238E27FC236}">
                <a16:creationId xmlns:a16="http://schemas.microsoft.com/office/drawing/2014/main" xmlns="" id="{4C1EEAD4-A21D-4FB2-906C-D8EEA60BF5B9}"/>
              </a:ext>
            </a:extLst>
          </p:cNvPr>
          <p:cNvSpPr txBox="1"/>
          <p:nvPr/>
        </p:nvSpPr>
        <p:spPr>
          <a:xfrm>
            <a:off x="897765" y="1590307"/>
            <a:ext cx="4171385" cy="523220"/>
          </a:xfrm>
          <a:prstGeom prst="rect">
            <a:avLst/>
          </a:prstGeom>
          <a:noFill/>
        </p:spPr>
        <p:txBody>
          <a:bodyPr wrap="square">
            <a:spAutoFit/>
          </a:bodyPr>
          <a:lstStyle/>
          <a:p>
            <a:r>
              <a:rPr lang="zh-CN" altLang="en-US" sz="2800" b="1" dirty="0" smtClean="0">
                <a:solidFill>
                  <a:sysClr val="windowText" lastClr="000000"/>
                </a:solidFill>
                <a:latin typeface="Arial" panose="020B0604020202020204"/>
                <a:ea typeface="微软雅黑" panose="020B0503020204020204" pitchFamily="34" charset="-122"/>
              </a:rPr>
              <a:t>常用</a:t>
            </a:r>
            <a:r>
              <a:rPr lang="zh-CN" altLang="en-US" sz="2800" b="1" dirty="0">
                <a:solidFill>
                  <a:sysClr val="windowText" lastClr="000000"/>
                </a:solidFill>
                <a:latin typeface="Arial" panose="020B0604020202020204"/>
                <a:ea typeface="微软雅黑" panose="020B0503020204020204" pitchFamily="34" charset="-122"/>
              </a:rPr>
              <a:t>可视化图表</a:t>
            </a:r>
          </a:p>
        </p:txBody>
      </p:sp>
      <p:sp>
        <p:nvSpPr>
          <p:cNvPr id="15" name="文本框 14">
            <a:extLst>
              <a:ext uri="{FF2B5EF4-FFF2-40B4-BE49-F238E27FC236}">
                <a16:creationId xmlns:a16="http://schemas.microsoft.com/office/drawing/2014/main" xmlns="" id="{CEFA1131-3DC1-47D8-99F3-D5219F7CB19D}"/>
              </a:ext>
            </a:extLst>
          </p:cNvPr>
          <p:cNvSpPr txBox="1"/>
          <p:nvPr/>
        </p:nvSpPr>
        <p:spPr>
          <a:xfrm>
            <a:off x="911261" y="2246212"/>
            <a:ext cx="10369478" cy="1955215"/>
          </a:xfrm>
          <a:prstGeom prst="rect">
            <a:avLst/>
          </a:prstGeom>
          <a:noFill/>
        </p:spPr>
        <p:txBody>
          <a:bodyPr wrap="square">
            <a:spAutoFit/>
          </a:bodyPr>
          <a:lstStyle/>
          <a:p>
            <a:pPr>
              <a:lnSpc>
                <a:spcPct val="150000"/>
              </a:lnSpc>
            </a:pPr>
            <a:r>
              <a:rPr lang="zh-CN" altLang="en-US" sz="2800" b="1" dirty="0">
                <a:solidFill>
                  <a:prstClr val="black"/>
                </a:solidFill>
                <a:latin typeface="微软雅黑" panose="020B0503020204020204" pitchFamily="34" charset="-122"/>
                <a:ea typeface="微软雅黑" panose="020B0503020204020204" pitchFamily="34" charset="-122"/>
              </a:rPr>
              <a:t>常用的可视化图表有散点图、折线图、条形图、饼图、雷达图、词云图等等。在</a:t>
            </a:r>
            <a:r>
              <a:rPr lang="en-US" altLang="zh-CN" sz="2800" b="1" dirty="0">
                <a:solidFill>
                  <a:prstClr val="black"/>
                </a:solidFill>
                <a:latin typeface="微软雅黑" panose="020B0503020204020204" pitchFamily="34" charset="-122"/>
                <a:ea typeface="微软雅黑" panose="020B0503020204020204" pitchFamily="34" charset="-122"/>
              </a:rPr>
              <a:t>Python</a:t>
            </a:r>
            <a:r>
              <a:rPr lang="zh-CN" altLang="en-US" sz="2800" b="1" dirty="0">
                <a:solidFill>
                  <a:prstClr val="black"/>
                </a:solidFill>
                <a:latin typeface="微软雅黑" panose="020B0503020204020204" pitchFamily="34" charset="-122"/>
                <a:ea typeface="微软雅黑" panose="020B0503020204020204" pitchFamily="34" charset="-122"/>
              </a:rPr>
              <a:t>中，大部分常用图表都可以通过第三方库</a:t>
            </a:r>
            <a:r>
              <a:rPr lang="en-US" altLang="zh-CN" sz="2800" b="1" dirty="0">
                <a:solidFill>
                  <a:prstClr val="black"/>
                </a:solidFill>
                <a:latin typeface="微软雅黑" panose="020B0503020204020204" pitchFamily="34" charset="-122"/>
                <a:ea typeface="微软雅黑" panose="020B0503020204020204" pitchFamily="34" charset="-122"/>
              </a:rPr>
              <a:t>Matplotlib</a:t>
            </a:r>
            <a:r>
              <a:rPr lang="zh-CN" altLang="en-US" sz="2800" b="1" dirty="0">
                <a:solidFill>
                  <a:prstClr val="black"/>
                </a:solidFill>
                <a:latin typeface="微软雅黑" panose="020B0503020204020204" pitchFamily="34" charset="-122"/>
                <a:ea typeface="微软雅黑" panose="020B0503020204020204" pitchFamily="34" charset="-122"/>
              </a:rPr>
              <a:t>进行绘制。</a:t>
            </a:r>
          </a:p>
        </p:txBody>
      </p:sp>
      <p:sp>
        <p:nvSpPr>
          <p:cNvPr id="14" name="文本框 13">
            <a:extLst>
              <a:ext uri="{FF2B5EF4-FFF2-40B4-BE49-F238E27FC236}">
                <a16:creationId xmlns:a16="http://schemas.microsoft.com/office/drawing/2014/main" xmlns="" id="{6F801FFD-5139-4F69-AC95-69AE40009941}"/>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7453558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4" name="文本框 13">
            <a:extLst>
              <a:ext uri="{FF2B5EF4-FFF2-40B4-BE49-F238E27FC236}">
                <a16:creationId xmlns:a16="http://schemas.microsoft.com/office/drawing/2014/main" xmlns="" id="{4B921902-0D3F-4FB8-8301-B5767CF01F62}"/>
              </a:ext>
            </a:extLst>
          </p:cNvPr>
          <p:cNvSpPr txBox="1"/>
          <p:nvPr/>
        </p:nvSpPr>
        <p:spPr>
          <a:xfrm>
            <a:off x="552634" y="893098"/>
            <a:ext cx="10966265" cy="1477328"/>
          </a:xfrm>
          <a:prstGeom prst="rect">
            <a:avLst/>
          </a:prstGeom>
          <a:noFill/>
        </p:spPr>
        <p:txBody>
          <a:bodyPr wrap="square">
            <a:spAutoFit/>
          </a:bodyPr>
          <a:lstStyle/>
          <a:p>
            <a:pPr>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已知</a:t>
            </a:r>
            <a:r>
              <a:rPr lang="en-US" altLang="zh-CN" sz="2000" b="1" dirty="0">
                <a:solidFill>
                  <a:prstClr val="black"/>
                </a:solidFill>
                <a:latin typeface="微软雅黑" panose="020B0503020204020204" pitchFamily="34" charset="-122"/>
                <a:ea typeface="微软雅黑" panose="020B0503020204020204" pitchFamily="34" charset="-122"/>
              </a:rPr>
              <a:t>2021</a:t>
            </a:r>
            <a:r>
              <a:rPr lang="zh-CN" altLang="en-US" sz="2000" b="1" dirty="0">
                <a:solidFill>
                  <a:prstClr val="black"/>
                </a:solidFill>
                <a:latin typeface="微软雅黑" panose="020B0503020204020204" pitchFamily="34" charset="-122"/>
                <a:ea typeface="微软雅黑" panose="020B0503020204020204" pitchFamily="34" charset="-122"/>
              </a:rPr>
              <a:t>年我国国内生产总值（</a:t>
            </a:r>
            <a:r>
              <a:rPr lang="en-US" altLang="zh-CN" sz="2000" b="1" dirty="0">
                <a:solidFill>
                  <a:prstClr val="black"/>
                </a:solidFill>
                <a:latin typeface="微软雅黑" panose="020B0503020204020204" pitchFamily="34" charset="-122"/>
                <a:ea typeface="微软雅黑" panose="020B0503020204020204" pitchFamily="34" charset="-122"/>
              </a:rPr>
              <a:t>GDP</a:t>
            </a:r>
            <a:r>
              <a:rPr lang="zh-CN" altLang="en-US" sz="2000" b="1" dirty="0">
                <a:solidFill>
                  <a:prstClr val="black"/>
                </a:solidFill>
                <a:latin typeface="微软雅黑" panose="020B0503020204020204" pitchFamily="34" charset="-122"/>
                <a:ea typeface="微软雅黑" panose="020B0503020204020204" pitchFamily="34" charset="-122"/>
              </a:rPr>
              <a:t>）超过</a:t>
            </a:r>
            <a:r>
              <a:rPr lang="en-US" altLang="zh-CN" sz="2000" b="1" dirty="0">
                <a:solidFill>
                  <a:prstClr val="black"/>
                </a:solidFill>
                <a:latin typeface="微软雅黑" panose="020B0503020204020204" pitchFamily="34" charset="-122"/>
                <a:ea typeface="微软雅黑" panose="020B0503020204020204" pitchFamily="34" charset="-122"/>
              </a:rPr>
              <a:t>114</a:t>
            </a:r>
            <a:r>
              <a:rPr lang="zh-CN" altLang="en-US" sz="2000" b="1" dirty="0">
                <a:solidFill>
                  <a:prstClr val="black"/>
                </a:solidFill>
                <a:latin typeface="微软雅黑" panose="020B0503020204020204" pitchFamily="34" charset="-122"/>
                <a:ea typeface="微软雅黑" panose="020B0503020204020204" pitchFamily="34" charset="-122"/>
              </a:rPr>
              <a:t>万亿元。若按季度分，四个季度的</a:t>
            </a:r>
            <a:r>
              <a:rPr lang="en-US" altLang="zh-CN" sz="2000" b="1" dirty="0">
                <a:solidFill>
                  <a:prstClr val="black"/>
                </a:solidFill>
                <a:latin typeface="微软雅黑" panose="020B0503020204020204" pitchFamily="34" charset="-122"/>
                <a:ea typeface="微软雅黑" panose="020B0503020204020204" pitchFamily="34" charset="-122"/>
              </a:rPr>
              <a:t>GDP</a:t>
            </a:r>
            <a:r>
              <a:rPr lang="zh-CN" altLang="en-US" sz="2000" b="1" dirty="0">
                <a:solidFill>
                  <a:prstClr val="black"/>
                </a:solidFill>
                <a:latin typeface="微软雅黑" panose="020B0503020204020204" pitchFamily="34" charset="-122"/>
                <a:ea typeface="微软雅黑" panose="020B0503020204020204" pitchFamily="34" charset="-122"/>
              </a:rPr>
              <a:t>分别为</a:t>
            </a:r>
            <a:r>
              <a:rPr lang="en-US" altLang="zh-CN" sz="2000" b="1" dirty="0">
                <a:solidFill>
                  <a:prstClr val="black"/>
                </a:solidFill>
                <a:latin typeface="微软雅黑" panose="020B0503020204020204" pitchFamily="34" charset="-122"/>
                <a:ea typeface="微软雅黑" panose="020B0503020204020204" pitchFamily="34" charset="-122"/>
              </a:rPr>
              <a:t>24.93101</a:t>
            </a:r>
            <a:r>
              <a:rPr lang="zh-CN" altLang="en-US" sz="2000" b="1" dirty="0">
                <a:solidFill>
                  <a:prstClr val="black"/>
                </a:solidFill>
                <a:latin typeface="微软雅黑" panose="020B0503020204020204" pitchFamily="34" charset="-122"/>
                <a:ea typeface="微软雅黑" panose="020B0503020204020204" pitchFamily="34" charset="-122"/>
              </a:rPr>
              <a:t>万亿元、</a:t>
            </a:r>
            <a:r>
              <a:rPr lang="en-US" altLang="zh-CN" sz="2000" b="1" dirty="0">
                <a:solidFill>
                  <a:prstClr val="black"/>
                </a:solidFill>
                <a:latin typeface="微软雅黑" panose="020B0503020204020204" pitchFamily="34" charset="-122"/>
                <a:ea typeface="微软雅黑" panose="020B0503020204020204" pitchFamily="34" charset="-122"/>
              </a:rPr>
              <a:t>28.28574</a:t>
            </a:r>
            <a:r>
              <a:rPr lang="zh-CN" altLang="en-US" sz="2000" b="1" dirty="0">
                <a:solidFill>
                  <a:prstClr val="black"/>
                </a:solidFill>
                <a:latin typeface="微软雅黑" panose="020B0503020204020204" pitchFamily="34" charset="-122"/>
                <a:ea typeface="微软雅黑" panose="020B0503020204020204" pitchFamily="34" charset="-122"/>
              </a:rPr>
              <a:t>万亿元、</a:t>
            </a:r>
            <a:r>
              <a:rPr lang="en-US" altLang="zh-CN" sz="2000" b="1" dirty="0">
                <a:solidFill>
                  <a:prstClr val="black"/>
                </a:solidFill>
                <a:latin typeface="微软雅黑" panose="020B0503020204020204" pitchFamily="34" charset="-122"/>
                <a:ea typeface="微软雅黑" panose="020B0503020204020204" pitchFamily="34" charset="-122"/>
              </a:rPr>
              <a:t>29.09638</a:t>
            </a:r>
            <a:r>
              <a:rPr lang="zh-CN" altLang="en-US" sz="2000" b="1" dirty="0">
                <a:solidFill>
                  <a:prstClr val="black"/>
                </a:solidFill>
                <a:latin typeface="微软雅黑" panose="020B0503020204020204" pitchFamily="34" charset="-122"/>
                <a:ea typeface="微软雅黑" panose="020B0503020204020204" pitchFamily="34" charset="-122"/>
              </a:rPr>
              <a:t>万亿元、</a:t>
            </a:r>
            <a:r>
              <a:rPr lang="en-US" altLang="zh-CN" sz="2000" b="1" dirty="0">
                <a:solidFill>
                  <a:prstClr val="black"/>
                </a:solidFill>
                <a:latin typeface="微软雅黑" panose="020B0503020204020204" pitchFamily="34" charset="-122"/>
                <a:ea typeface="微软雅黑" panose="020B0503020204020204" pitchFamily="34" charset="-122"/>
              </a:rPr>
              <a:t>32.42374</a:t>
            </a:r>
            <a:r>
              <a:rPr lang="zh-CN" altLang="en-US" sz="2000" b="1" dirty="0">
                <a:solidFill>
                  <a:prstClr val="black"/>
                </a:solidFill>
                <a:latin typeface="微软雅黑" panose="020B0503020204020204" pitchFamily="34" charset="-122"/>
                <a:ea typeface="微软雅黑" panose="020B0503020204020204" pitchFamily="34" charset="-122"/>
              </a:rPr>
              <a:t>万亿元。以子图形式分别绘制散点图、折线图、条形图和饼图，用于展示四个季度的</a:t>
            </a:r>
            <a:r>
              <a:rPr lang="en-US" altLang="zh-CN" sz="2000" b="1" dirty="0">
                <a:solidFill>
                  <a:prstClr val="black"/>
                </a:solidFill>
                <a:latin typeface="微软雅黑" panose="020B0503020204020204" pitchFamily="34" charset="-122"/>
                <a:ea typeface="微软雅黑" panose="020B0503020204020204" pitchFamily="34" charset="-122"/>
              </a:rPr>
              <a:t>GDP</a:t>
            </a:r>
            <a:r>
              <a:rPr lang="zh-CN" altLang="en-US" sz="2000" b="1" dirty="0">
                <a:solidFill>
                  <a:prstClr val="black"/>
                </a:solidFill>
                <a:latin typeface="微软雅黑" panose="020B0503020204020204" pitchFamily="34" charset="-122"/>
                <a:ea typeface="微软雅黑" panose="020B0503020204020204" pitchFamily="34" charset="-122"/>
              </a:rPr>
              <a:t>数据。</a:t>
            </a:r>
          </a:p>
        </p:txBody>
      </p:sp>
      <p:sp>
        <p:nvSpPr>
          <p:cNvPr id="13" name="文本框 12">
            <a:extLst>
              <a:ext uri="{FF2B5EF4-FFF2-40B4-BE49-F238E27FC236}">
                <a16:creationId xmlns:a16="http://schemas.microsoft.com/office/drawing/2014/main" xmlns="" id="{7CBC0BB3-7BA9-439F-AFA9-D25DF00A541C}"/>
              </a:ext>
            </a:extLst>
          </p:cNvPr>
          <p:cNvSpPr txBox="1"/>
          <p:nvPr/>
        </p:nvSpPr>
        <p:spPr>
          <a:xfrm>
            <a:off x="552634" y="2316052"/>
            <a:ext cx="9703293" cy="3731278"/>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import </a:t>
            </a:r>
            <a:r>
              <a:rPr lang="en-US" altLang="zh-CN" sz="2000" b="1" dirty="0" err="1">
                <a:solidFill>
                  <a:srgbClr val="1B70C0"/>
                </a:solidFill>
                <a:latin typeface="微软雅黑" panose="020B0503020204020204" pitchFamily="34" charset="-122"/>
                <a:ea typeface="微软雅黑" panose="020B0503020204020204" pitchFamily="34" charset="-122"/>
              </a:rPr>
              <a:t>matplotlib.pyplot</a:t>
            </a:r>
            <a:r>
              <a:rPr lang="en-US" altLang="zh-CN" sz="2000" b="1" dirty="0">
                <a:solidFill>
                  <a:srgbClr val="1B70C0"/>
                </a:solidFill>
                <a:latin typeface="微软雅黑" panose="020B0503020204020204" pitchFamily="34" charset="-122"/>
                <a:ea typeface="微软雅黑" panose="020B0503020204020204" pitchFamily="34" charset="-122"/>
              </a:rPr>
              <a:t> as </a:t>
            </a:r>
            <a:r>
              <a:rPr lang="en-US" altLang="zh-CN" sz="2000" b="1" dirty="0" err="1">
                <a:solidFill>
                  <a:srgbClr val="1B70C0"/>
                </a:solidFill>
                <a:latin typeface="微软雅黑" panose="020B0503020204020204" pitchFamily="34" charset="-122"/>
                <a:ea typeface="微软雅黑" panose="020B0503020204020204" pitchFamily="34" charset="-122"/>
              </a:rPr>
              <a:t>plt</a:t>
            </a:r>
            <a:endParaRPr lang="en-US" altLang="zh-CN" sz="2000" b="1" dirty="0">
              <a:solidFill>
                <a:srgbClr val="1B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X = [1,2,3,4]                              </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Y = [24.93101,28.28574,29.09638,32.42374]    #</a:t>
            </a:r>
            <a:r>
              <a:rPr lang="zh-CN" altLang="en-US" sz="2000" b="1" dirty="0">
                <a:solidFill>
                  <a:srgbClr val="1B70C0"/>
                </a:solidFill>
                <a:latin typeface="微软雅黑" panose="020B0503020204020204" pitchFamily="34" charset="-122"/>
                <a:ea typeface="微软雅黑" panose="020B0503020204020204" pitchFamily="34" charset="-122"/>
              </a:rPr>
              <a:t>输入数据</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p = </a:t>
            </a:r>
            <a:r>
              <a:rPr lang="en-US" altLang="zh-CN" sz="2000" b="1" dirty="0" err="1">
                <a:solidFill>
                  <a:srgbClr val="1B70C0"/>
                </a:solidFill>
                <a:latin typeface="微软雅黑" panose="020B0503020204020204" pitchFamily="34" charset="-122"/>
                <a:ea typeface="微软雅黑" panose="020B0503020204020204" pitchFamily="34" charset="-122"/>
              </a:rPr>
              <a:t>plt.figure</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设置画布</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p.add_subplot</a:t>
            </a:r>
            <a:r>
              <a:rPr lang="en-US" altLang="zh-CN" sz="2000" b="1" dirty="0">
                <a:solidFill>
                  <a:srgbClr val="1B70C0"/>
                </a:solidFill>
                <a:latin typeface="微软雅黑" panose="020B0503020204020204" pitchFamily="34" charset="-122"/>
                <a:ea typeface="微软雅黑" panose="020B0503020204020204" pitchFamily="34" charset="-122"/>
              </a:rPr>
              <a:t>(2,2,1)                       #</a:t>
            </a:r>
            <a:r>
              <a:rPr lang="zh-CN" altLang="en-US" sz="2000" b="1" dirty="0">
                <a:solidFill>
                  <a:srgbClr val="1B70C0"/>
                </a:solidFill>
                <a:latin typeface="微软雅黑" panose="020B0503020204020204" pitchFamily="34" charset="-122"/>
                <a:ea typeface="微软雅黑" panose="020B0503020204020204" pitchFamily="34" charset="-122"/>
              </a:rPr>
              <a:t>将画布分成</a:t>
            </a:r>
            <a:r>
              <a:rPr lang="en-US" altLang="zh-CN" sz="2000" b="1" dirty="0">
                <a:solidFill>
                  <a:srgbClr val="1B70C0"/>
                </a:solidFill>
                <a:latin typeface="微软雅黑" panose="020B0503020204020204" pitchFamily="34" charset="-122"/>
                <a:ea typeface="微软雅黑" panose="020B0503020204020204" pitchFamily="34" charset="-122"/>
              </a:rPr>
              <a:t>2×2</a:t>
            </a:r>
            <a:r>
              <a:rPr lang="zh-CN" altLang="en-US" sz="2000" b="1" dirty="0">
                <a:solidFill>
                  <a:srgbClr val="1B70C0"/>
                </a:solidFill>
                <a:latin typeface="微软雅黑" panose="020B0503020204020204" pitchFamily="34" charset="-122"/>
                <a:ea typeface="微软雅黑" panose="020B0503020204020204" pitchFamily="34" charset="-122"/>
              </a:rPr>
              <a:t>格式，绘制子图</a:t>
            </a:r>
            <a:r>
              <a:rPr lang="en-US" altLang="zh-CN" sz="2000" b="1" dirty="0">
                <a:solidFill>
                  <a:srgbClr val="1B70C0"/>
                </a:solidFill>
                <a:latin typeface="微软雅黑" panose="020B0503020204020204" pitchFamily="34" charset="-122"/>
                <a:ea typeface="微软雅黑" panose="020B0503020204020204" pitchFamily="34" charset="-122"/>
              </a:rPr>
              <a:t>1</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plt.scatter</a:t>
            </a:r>
            <a:r>
              <a:rPr lang="en-US" altLang="zh-CN" sz="2000" b="1" dirty="0">
                <a:solidFill>
                  <a:srgbClr val="1B70C0"/>
                </a:solidFill>
                <a:latin typeface="微软雅黑" panose="020B0503020204020204" pitchFamily="34" charset="-122"/>
                <a:ea typeface="微软雅黑" panose="020B0503020204020204" pitchFamily="34" charset="-122"/>
              </a:rPr>
              <a:t>(X,Y)                           #</a:t>
            </a:r>
            <a:r>
              <a:rPr lang="zh-CN" altLang="en-US" sz="2000" b="1" dirty="0">
                <a:solidFill>
                  <a:srgbClr val="1B70C0"/>
                </a:solidFill>
                <a:latin typeface="微软雅黑" panose="020B0503020204020204" pitchFamily="34" charset="-122"/>
                <a:ea typeface="微软雅黑" panose="020B0503020204020204" pitchFamily="34" charset="-122"/>
              </a:rPr>
              <a:t>绘制散点图</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p.add_subplot</a:t>
            </a:r>
            <a:r>
              <a:rPr lang="en-US" altLang="zh-CN" sz="2000" b="1" dirty="0">
                <a:solidFill>
                  <a:srgbClr val="1B70C0"/>
                </a:solidFill>
                <a:latin typeface="微软雅黑" panose="020B0503020204020204" pitchFamily="34" charset="-122"/>
                <a:ea typeface="微软雅黑" panose="020B0503020204020204" pitchFamily="34" charset="-122"/>
              </a:rPr>
              <a:t>(2,2,2)                       #</a:t>
            </a:r>
            <a:r>
              <a:rPr lang="zh-CN" altLang="en-US" sz="2000" b="1" dirty="0">
                <a:solidFill>
                  <a:srgbClr val="1B70C0"/>
                </a:solidFill>
                <a:latin typeface="微软雅黑" panose="020B0503020204020204" pitchFamily="34" charset="-122"/>
                <a:ea typeface="微软雅黑" panose="020B0503020204020204" pitchFamily="34" charset="-122"/>
              </a:rPr>
              <a:t>绘制子图</a:t>
            </a:r>
            <a:r>
              <a:rPr lang="en-US" altLang="zh-CN" sz="2000" b="1" dirty="0">
                <a:solidFill>
                  <a:srgbClr val="1B70C0"/>
                </a:solidFill>
                <a:latin typeface="微软雅黑" panose="020B0503020204020204" pitchFamily="34" charset="-122"/>
                <a:ea typeface="微软雅黑" panose="020B0503020204020204" pitchFamily="34" charset="-122"/>
              </a:rPr>
              <a:t>2</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plt.plot</a:t>
            </a:r>
            <a:r>
              <a:rPr lang="en-US" altLang="zh-CN" sz="2000" b="1" dirty="0">
                <a:solidFill>
                  <a:srgbClr val="1B70C0"/>
                </a:solidFill>
                <a:latin typeface="微软雅黑" panose="020B0503020204020204" pitchFamily="34" charset="-122"/>
                <a:ea typeface="微软雅黑" panose="020B0503020204020204" pitchFamily="34" charset="-122"/>
              </a:rPr>
              <a:t>(X,Y)                             #</a:t>
            </a:r>
            <a:r>
              <a:rPr lang="zh-CN" altLang="en-US" sz="2000" b="1" dirty="0">
                <a:solidFill>
                  <a:srgbClr val="1B70C0"/>
                </a:solidFill>
                <a:latin typeface="微软雅黑" panose="020B0503020204020204" pitchFamily="34" charset="-122"/>
                <a:ea typeface="微软雅黑" panose="020B0503020204020204" pitchFamily="34" charset="-122"/>
              </a:rPr>
              <a:t>绘制折线图</a:t>
            </a:r>
          </a:p>
        </p:txBody>
      </p:sp>
      <p:sp>
        <p:nvSpPr>
          <p:cNvPr id="12" name="文本框 11">
            <a:extLst>
              <a:ext uri="{FF2B5EF4-FFF2-40B4-BE49-F238E27FC236}">
                <a16:creationId xmlns:a16="http://schemas.microsoft.com/office/drawing/2014/main" xmlns="" id="{94662AC8-5F48-4F78-BCCB-81EB020A2FEA}"/>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1724335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4" name="文本框 13">
            <a:extLst>
              <a:ext uri="{FF2B5EF4-FFF2-40B4-BE49-F238E27FC236}">
                <a16:creationId xmlns:a16="http://schemas.microsoft.com/office/drawing/2014/main" xmlns="" id="{4B921902-0D3F-4FB8-8301-B5767CF01F62}"/>
              </a:ext>
            </a:extLst>
          </p:cNvPr>
          <p:cNvSpPr txBox="1"/>
          <p:nvPr/>
        </p:nvSpPr>
        <p:spPr>
          <a:xfrm>
            <a:off x="552634" y="893098"/>
            <a:ext cx="10966265" cy="1477328"/>
          </a:xfrm>
          <a:prstGeom prst="rect">
            <a:avLst/>
          </a:prstGeom>
          <a:noFill/>
        </p:spPr>
        <p:txBody>
          <a:bodyPr wrap="square">
            <a:spAutoFit/>
          </a:bodyPr>
          <a:lstStyle/>
          <a:p>
            <a:pPr>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已知</a:t>
            </a:r>
            <a:r>
              <a:rPr lang="en-US" altLang="zh-CN" sz="2000" b="1" dirty="0">
                <a:solidFill>
                  <a:prstClr val="black"/>
                </a:solidFill>
                <a:latin typeface="微软雅黑" panose="020B0503020204020204" pitchFamily="34" charset="-122"/>
                <a:ea typeface="微软雅黑" panose="020B0503020204020204" pitchFamily="34" charset="-122"/>
              </a:rPr>
              <a:t>2021</a:t>
            </a:r>
            <a:r>
              <a:rPr lang="zh-CN" altLang="en-US" sz="2000" b="1" dirty="0">
                <a:solidFill>
                  <a:prstClr val="black"/>
                </a:solidFill>
                <a:latin typeface="微软雅黑" panose="020B0503020204020204" pitchFamily="34" charset="-122"/>
                <a:ea typeface="微软雅黑" panose="020B0503020204020204" pitchFamily="34" charset="-122"/>
              </a:rPr>
              <a:t>年我国国内生产总值（</a:t>
            </a:r>
            <a:r>
              <a:rPr lang="en-US" altLang="zh-CN" sz="2000" b="1" dirty="0">
                <a:solidFill>
                  <a:prstClr val="black"/>
                </a:solidFill>
                <a:latin typeface="微软雅黑" panose="020B0503020204020204" pitchFamily="34" charset="-122"/>
                <a:ea typeface="微软雅黑" panose="020B0503020204020204" pitchFamily="34" charset="-122"/>
              </a:rPr>
              <a:t>GDP</a:t>
            </a:r>
            <a:r>
              <a:rPr lang="zh-CN" altLang="en-US" sz="2000" b="1" dirty="0">
                <a:solidFill>
                  <a:prstClr val="black"/>
                </a:solidFill>
                <a:latin typeface="微软雅黑" panose="020B0503020204020204" pitchFamily="34" charset="-122"/>
                <a:ea typeface="微软雅黑" panose="020B0503020204020204" pitchFamily="34" charset="-122"/>
              </a:rPr>
              <a:t>）超过</a:t>
            </a:r>
            <a:r>
              <a:rPr lang="en-US" altLang="zh-CN" sz="2000" b="1" dirty="0">
                <a:solidFill>
                  <a:prstClr val="black"/>
                </a:solidFill>
                <a:latin typeface="微软雅黑" panose="020B0503020204020204" pitchFamily="34" charset="-122"/>
                <a:ea typeface="微软雅黑" panose="020B0503020204020204" pitchFamily="34" charset="-122"/>
              </a:rPr>
              <a:t>114</a:t>
            </a:r>
            <a:r>
              <a:rPr lang="zh-CN" altLang="en-US" sz="2000" b="1" dirty="0">
                <a:solidFill>
                  <a:prstClr val="black"/>
                </a:solidFill>
                <a:latin typeface="微软雅黑" panose="020B0503020204020204" pitchFamily="34" charset="-122"/>
                <a:ea typeface="微软雅黑" panose="020B0503020204020204" pitchFamily="34" charset="-122"/>
              </a:rPr>
              <a:t>万亿元。若按季度分，四个季度的</a:t>
            </a:r>
            <a:r>
              <a:rPr lang="en-US" altLang="zh-CN" sz="2000" b="1" dirty="0">
                <a:solidFill>
                  <a:prstClr val="black"/>
                </a:solidFill>
                <a:latin typeface="微软雅黑" panose="020B0503020204020204" pitchFamily="34" charset="-122"/>
                <a:ea typeface="微软雅黑" panose="020B0503020204020204" pitchFamily="34" charset="-122"/>
              </a:rPr>
              <a:t>GDP</a:t>
            </a:r>
            <a:r>
              <a:rPr lang="zh-CN" altLang="en-US" sz="2000" b="1" dirty="0">
                <a:solidFill>
                  <a:prstClr val="black"/>
                </a:solidFill>
                <a:latin typeface="微软雅黑" panose="020B0503020204020204" pitchFamily="34" charset="-122"/>
                <a:ea typeface="微软雅黑" panose="020B0503020204020204" pitchFamily="34" charset="-122"/>
              </a:rPr>
              <a:t>分别为</a:t>
            </a:r>
            <a:r>
              <a:rPr lang="en-US" altLang="zh-CN" sz="2000" b="1" dirty="0">
                <a:solidFill>
                  <a:prstClr val="black"/>
                </a:solidFill>
                <a:latin typeface="微软雅黑" panose="020B0503020204020204" pitchFamily="34" charset="-122"/>
                <a:ea typeface="微软雅黑" panose="020B0503020204020204" pitchFamily="34" charset="-122"/>
              </a:rPr>
              <a:t>24.93101</a:t>
            </a:r>
            <a:r>
              <a:rPr lang="zh-CN" altLang="en-US" sz="2000" b="1" dirty="0">
                <a:solidFill>
                  <a:prstClr val="black"/>
                </a:solidFill>
                <a:latin typeface="微软雅黑" panose="020B0503020204020204" pitchFamily="34" charset="-122"/>
                <a:ea typeface="微软雅黑" panose="020B0503020204020204" pitchFamily="34" charset="-122"/>
              </a:rPr>
              <a:t>万亿元、</a:t>
            </a:r>
            <a:r>
              <a:rPr lang="en-US" altLang="zh-CN" sz="2000" b="1" dirty="0">
                <a:solidFill>
                  <a:prstClr val="black"/>
                </a:solidFill>
                <a:latin typeface="微软雅黑" panose="020B0503020204020204" pitchFamily="34" charset="-122"/>
                <a:ea typeface="微软雅黑" panose="020B0503020204020204" pitchFamily="34" charset="-122"/>
              </a:rPr>
              <a:t>28.28574</a:t>
            </a:r>
            <a:r>
              <a:rPr lang="zh-CN" altLang="en-US" sz="2000" b="1" dirty="0">
                <a:solidFill>
                  <a:prstClr val="black"/>
                </a:solidFill>
                <a:latin typeface="微软雅黑" panose="020B0503020204020204" pitchFamily="34" charset="-122"/>
                <a:ea typeface="微软雅黑" panose="020B0503020204020204" pitchFamily="34" charset="-122"/>
              </a:rPr>
              <a:t>万亿元、</a:t>
            </a:r>
            <a:r>
              <a:rPr lang="en-US" altLang="zh-CN" sz="2000" b="1" dirty="0">
                <a:solidFill>
                  <a:prstClr val="black"/>
                </a:solidFill>
                <a:latin typeface="微软雅黑" panose="020B0503020204020204" pitchFamily="34" charset="-122"/>
                <a:ea typeface="微软雅黑" panose="020B0503020204020204" pitchFamily="34" charset="-122"/>
              </a:rPr>
              <a:t>29.09638</a:t>
            </a:r>
            <a:r>
              <a:rPr lang="zh-CN" altLang="en-US" sz="2000" b="1" dirty="0">
                <a:solidFill>
                  <a:prstClr val="black"/>
                </a:solidFill>
                <a:latin typeface="微软雅黑" panose="020B0503020204020204" pitchFamily="34" charset="-122"/>
                <a:ea typeface="微软雅黑" panose="020B0503020204020204" pitchFamily="34" charset="-122"/>
              </a:rPr>
              <a:t>万亿元、</a:t>
            </a:r>
            <a:r>
              <a:rPr lang="en-US" altLang="zh-CN" sz="2000" b="1" dirty="0">
                <a:solidFill>
                  <a:prstClr val="black"/>
                </a:solidFill>
                <a:latin typeface="微软雅黑" panose="020B0503020204020204" pitchFamily="34" charset="-122"/>
                <a:ea typeface="微软雅黑" panose="020B0503020204020204" pitchFamily="34" charset="-122"/>
              </a:rPr>
              <a:t>32.42374</a:t>
            </a:r>
            <a:r>
              <a:rPr lang="zh-CN" altLang="en-US" sz="2000" b="1" dirty="0">
                <a:solidFill>
                  <a:prstClr val="black"/>
                </a:solidFill>
                <a:latin typeface="微软雅黑" panose="020B0503020204020204" pitchFamily="34" charset="-122"/>
                <a:ea typeface="微软雅黑" panose="020B0503020204020204" pitchFamily="34" charset="-122"/>
              </a:rPr>
              <a:t>万亿元。以子图形式分别绘制散点图、折线图、条形图和饼图，用于展示四个季度的</a:t>
            </a:r>
            <a:r>
              <a:rPr lang="en-US" altLang="zh-CN" sz="2000" b="1" dirty="0">
                <a:solidFill>
                  <a:prstClr val="black"/>
                </a:solidFill>
                <a:latin typeface="微软雅黑" panose="020B0503020204020204" pitchFamily="34" charset="-122"/>
                <a:ea typeface="微软雅黑" panose="020B0503020204020204" pitchFamily="34" charset="-122"/>
              </a:rPr>
              <a:t>GDP</a:t>
            </a:r>
            <a:r>
              <a:rPr lang="zh-CN" altLang="en-US" sz="2000" b="1" dirty="0">
                <a:solidFill>
                  <a:prstClr val="black"/>
                </a:solidFill>
                <a:latin typeface="微软雅黑" panose="020B0503020204020204" pitchFamily="34" charset="-122"/>
                <a:ea typeface="微软雅黑" panose="020B0503020204020204" pitchFamily="34" charset="-122"/>
              </a:rPr>
              <a:t>数据。</a:t>
            </a:r>
          </a:p>
        </p:txBody>
      </p:sp>
      <p:sp>
        <p:nvSpPr>
          <p:cNvPr id="13" name="文本框 12">
            <a:extLst>
              <a:ext uri="{FF2B5EF4-FFF2-40B4-BE49-F238E27FC236}">
                <a16:creationId xmlns:a16="http://schemas.microsoft.com/office/drawing/2014/main" xmlns="" id="{7CBC0BB3-7BA9-439F-AFA9-D25DF00A541C}"/>
              </a:ext>
            </a:extLst>
          </p:cNvPr>
          <p:cNvSpPr txBox="1"/>
          <p:nvPr/>
        </p:nvSpPr>
        <p:spPr>
          <a:xfrm>
            <a:off x="552634" y="2316052"/>
            <a:ext cx="9703293" cy="3731278"/>
          </a:xfrm>
          <a:prstGeom prst="rect">
            <a:avLst/>
          </a:prstGeom>
          <a:noFill/>
        </p:spPr>
        <p:txBody>
          <a:bodyPr wrap="square">
            <a:spAutoFit/>
          </a:bodyPr>
          <a:lstStyle/>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p.add_subplot</a:t>
            </a:r>
            <a:r>
              <a:rPr lang="en-US" altLang="zh-CN" sz="2000" b="1" dirty="0">
                <a:solidFill>
                  <a:srgbClr val="1B70C0"/>
                </a:solidFill>
                <a:latin typeface="微软雅黑" panose="020B0503020204020204" pitchFamily="34" charset="-122"/>
                <a:ea typeface="微软雅黑" panose="020B0503020204020204" pitchFamily="34" charset="-122"/>
              </a:rPr>
              <a:t>(2,2,3)                       #</a:t>
            </a:r>
            <a:r>
              <a:rPr lang="zh-CN" altLang="en-US" sz="2000" b="1" dirty="0">
                <a:solidFill>
                  <a:srgbClr val="1B70C0"/>
                </a:solidFill>
                <a:latin typeface="微软雅黑" panose="020B0503020204020204" pitchFamily="34" charset="-122"/>
                <a:ea typeface="微软雅黑" panose="020B0503020204020204" pitchFamily="34" charset="-122"/>
              </a:rPr>
              <a:t>绘制子图</a:t>
            </a:r>
            <a:r>
              <a:rPr lang="en-US" altLang="zh-CN" sz="2000" b="1" dirty="0">
                <a:solidFill>
                  <a:srgbClr val="1B70C0"/>
                </a:solidFill>
                <a:latin typeface="微软雅黑" panose="020B0503020204020204" pitchFamily="34" charset="-122"/>
                <a:ea typeface="微软雅黑" panose="020B0503020204020204" pitchFamily="34" charset="-122"/>
              </a:rPr>
              <a:t>3</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plt.bar</a:t>
            </a:r>
            <a:r>
              <a:rPr lang="en-US" altLang="zh-CN" sz="2000" b="1" dirty="0">
                <a:solidFill>
                  <a:srgbClr val="1B70C0"/>
                </a:solidFill>
                <a:latin typeface="微软雅黑" panose="020B0503020204020204" pitchFamily="34" charset="-122"/>
                <a:ea typeface="微软雅黑" panose="020B0503020204020204" pitchFamily="34" charset="-122"/>
              </a:rPr>
              <a:t>(X,Y)                              #</a:t>
            </a:r>
            <a:r>
              <a:rPr lang="zh-CN" altLang="en-US" sz="2000" b="1" dirty="0">
                <a:solidFill>
                  <a:srgbClr val="1B70C0"/>
                </a:solidFill>
                <a:latin typeface="微软雅黑" panose="020B0503020204020204" pitchFamily="34" charset="-122"/>
                <a:ea typeface="微软雅黑" panose="020B0503020204020204" pitchFamily="34" charset="-122"/>
              </a:rPr>
              <a:t>绘制条形图</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p.add_subplot</a:t>
            </a:r>
            <a:r>
              <a:rPr lang="en-US" altLang="zh-CN" sz="2000" b="1" dirty="0">
                <a:solidFill>
                  <a:srgbClr val="1B70C0"/>
                </a:solidFill>
                <a:latin typeface="微软雅黑" panose="020B0503020204020204" pitchFamily="34" charset="-122"/>
                <a:ea typeface="微软雅黑" panose="020B0503020204020204" pitchFamily="34" charset="-122"/>
              </a:rPr>
              <a:t>(2,2,4)                       #</a:t>
            </a:r>
            <a:r>
              <a:rPr lang="zh-CN" altLang="en-US" sz="2000" b="1" dirty="0">
                <a:solidFill>
                  <a:srgbClr val="1B70C0"/>
                </a:solidFill>
                <a:latin typeface="微软雅黑" panose="020B0503020204020204" pitchFamily="34" charset="-122"/>
                <a:ea typeface="微软雅黑" panose="020B0503020204020204" pitchFamily="34" charset="-122"/>
              </a:rPr>
              <a:t>绘制子图</a:t>
            </a:r>
            <a:r>
              <a:rPr lang="en-US" altLang="zh-CN" sz="2000" b="1" dirty="0">
                <a:solidFill>
                  <a:srgbClr val="1B70C0"/>
                </a:solidFill>
                <a:latin typeface="微软雅黑" panose="020B0503020204020204" pitchFamily="34" charset="-122"/>
                <a:ea typeface="微软雅黑" panose="020B0503020204020204" pitchFamily="34" charset="-122"/>
              </a:rPr>
              <a:t>4</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labels = ['First </a:t>
            </a:r>
            <a:r>
              <a:rPr lang="en-US" altLang="zh-CN" sz="2000" b="1" dirty="0" err="1">
                <a:solidFill>
                  <a:srgbClr val="1B70C0"/>
                </a:solidFill>
                <a:latin typeface="微软雅黑" panose="020B0503020204020204" pitchFamily="34" charset="-122"/>
                <a:ea typeface="微软雅黑" panose="020B0503020204020204" pitchFamily="34" charset="-122"/>
              </a:rPr>
              <a:t>quarter','Second</a:t>
            </a:r>
            <a:r>
              <a:rPr lang="en-US" altLang="zh-CN" sz="2000" b="1" dirty="0">
                <a:solidFill>
                  <a:srgbClr val="1B70C0"/>
                </a:solidFill>
                <a:latin typeface="微软雅黑" panose="020B0503020204020204" pitchFamily="34" charset="-122"/>
                <a:ea typeface="微软雅黑" panose="020B0503020204020204" pitchFamily="34" charset="-122"/>
              </a:rPr>
              <a:t> </a:t>
            </a:r>
            <a:r>
              <a:rPr lang="en-US" altLang="zh-CN" sz="2000" b="1" dirty="0" err="1">
                <a:solidFill>
                  <a:srgbClr val="1B70C0"/>
                </a:solidFill>
                <a:latin typeface="微软雅黑" panose="020B0503020204020204" pitchFamily="34" charset="-122"/>
                <a:ea typeface="微软雅黑" panose="020B0503020204020204" pitchFamily="34" charset="-122"/>
              </a:rPr>
              <a:t>quarter','Third</a:t>
            </a:r>
            <a:r>
              <a:rPr lang="en-US" altLang="zh-CN" sz="2000" b="1" dirty="0">
                <a:solidFill>
                  <a:srgbClr val="1B70C0"/>
                </a:solidFill>
                <a:latin typeface="微软雅黑" panose="020B0503020204020204" pitchFamily="34" charset="-122"/>
                <a:ea typeface="微软雅黑" panose="020B0503020204020204" pitchFamily="34" charset="-122"/>
              </a:rPr>
              <a:t> </a:t>
            </a:r>
            <a:r>
              <a:rPr lang="en-US" altLang="zh-CN" sz="2000" b="1" dirty="0" err="1">
                <a:solidFill>
                  <a:srgbClr val="1B70C0"/>
                </a:solidFill>
                <a:latin typeface="微软雅黑" panose="020B0503020204020204" pitchFamily="34" charset="-122"/>
                <a:ea typeface="微软雅黑" panose="020B0503020204020204" pitchFamily="34" charset="-122"/>
              </a:rPr>
              <a:t>quarter','Fourth</a:t>
            </a:r>
            <a:r>
              <a:rPr lang="en-US" altLang="zh-CN" sz="2000" b="1" dirty="0">
                <a:solidFill>
                  <a:srgbClr val="1B70C0"/>
                </a:solidFill>
                <a:latin typeface="微软雅黑" panose="020B0503020204020204" pitchFamily="34" charset="-122"/>
                <a:ea typeface="微软雅黑" panose="020B0503020204020204" pitchFamily="34" charset="-122"/>
              </a:rPr>
              <a:t> quarter'] #</a:t>
            </a:r>
            <a:r>
              <a:rPr lang="zh-CN" altLang="en-US" sz="2000" b="1" dirty="0">
                <a:solidFill>
                  <a:srgbClr val="1B70C0"/>
                </a:solidFill>
                <a:latin typeface="微软雅黑" panose="020B0503020204020204" pitchFamily="34" charset="-122"/>
                <a:ea typeface="微软雅黑" panose="020B0503020204020204" pitchFamily="34" charset="-122"/>
              </a:rPr>
              <a:t>设置每部分的标签名</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explode = [0.01,0.01,0.01,0.01]                          #</a:t>
            </a:r>
            <a:r>
              <a:rPr lang="zh-CN" altLang="en-US" sz="2000" b="1" dirty="0">
                <a:solidFill>
                  <a:srgbClr val="1B70C0"/>
                </a:solidFill>
                <a:latin typeface="微软雅黑" panose="020B0503020204020204" pitchFamily="34" charset="-122"/>
                <a:ea typeface="微软雅黑" panose="020B0503020204020204" pitchFamily="34" charset="-122"/>
              </a:rPr>
              <a:t>设置每部分离圆心的距离</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plt.pie</a:t>
            </a:r>
            <a:r>
              <a:rPr lang="en-US" altLang="zh-CN" sz="2000" b="1" dirty="0">
                <a:solidFill>
                  <a:srgbClr val="1B70C0"/>
                </a:solidFill>
                <a:latin typeface="微软雅黑" panose="020B0503020204020204" pitchFamily="34" charset="-122"/>
                <a:ea typeface="微软雅黑" panose="020B0503020204020204" pitchFamily="34" charset="-122"/>
              </a:rPr>
              <a:t>(</a:t>
            </a:r>
            <a:r>
              <a:rPr lang="en-US" altLang="zh-CN" sz="2000" b="1" dirty="0" err="1">
                <a:solidFill>
                  <a:srgbClr val="1B70C0"/>
                </a:solidFill>
                <a:latin typeface="微软雅黑" panose="020B0503020204020204" pitchFamily="34" charset="-122"/>
                <a:ea typeface="微软雅黑" panose="020B0503020204020204" pitchFamily="34" charset="-122"/>
              </a:rPr>
              <a:t>Y,labels</a:t>
            </a:r>
            <a:r>
              <a:rPr lang="en-US" altLang="zh-CN" sz="2000" b="1" dirty="0">
                <a:solidFill>
                  <a:srgbClr val="1B70C0"/>
                </a:solidFill>
                <a:latin typeface="微软雅黑" panose="020B0503020204020204" pitchFamily="34" charset="-122"/>
                <a:ea typeface="微软雅黑" panose="020B0503020204020204" pitchFamily="34" charset="-122"/>
              </a:rPr>
              <a:t> = </a:t>
            </a:r>
            <a:r>
              <a:rPr lang="en-US" altLang="zh-CN" sz="2000" b="1" dirty="0" err="1">
                <a:solidFill>
                  <a:srgbClr val="1B70C0"/>
                </a:solidFill>
                <a:latin typeface="微软雅黑" panose="020B0503020204020204" pitchFamily="34" charset="-122"/>
                <a:ea typeface="微软雅黑" panose="020B0503020204020204" pitchFamily="34" charset="-122"/>
              </a:rPr>
              <a:t>labels,explode</a:t>
            </a:r>
            <a:r>
              <a:rPr lang="en-US" altLang="zh-CN" sz="2000" b="1" dirty="0">
                <a:solidFill>
                  <a:srgbClr val="1B70C0"/>
                </a:solidFill>
                <a:latin typeface="微软雅黑" panose="020B0503020204020204" pitchFamily="34" charset="-122"/>
                <a:ea typeface="微软雅黑" panose="020B0503020204020204" pitchFamily="34" charset="-122"/>
              </a:rPr>
              <a:t> = explode)                  #</a:t>
            </a:r>
            <a:r>
              <a:rPr lang="zh-CN" altLang="en-US" sz="2000" b="1" dirty="0">
                <a:solidFill>
                  <a:srgbClr val="1B70C0"/>
                </a:solidFill>
                <a:latin typeface="微软雅黑" panose="020B0503020204020204" pitchFamily="34" charset="-122"/>
                <a:ea typeface="微软雅黑" panose="020B0503020204020204" pitchFamily="34" charset="-122"/>
              </a:rPr>
              <a:t>根据设置绘制饼图</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plt.show</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显示绘图结果</a:t>
            </a:r>
          </a:p>
        </p:txBody>
      </p:sp>
      <p:sp>
        <p:nvSpPr>
          <p:cNvPr id="12" name="文本框 11">
            <a:extLst>
              <a:ext uri="{FF2B5EF4-FFF2-40B4-BE49-F238E27FC236}">
                <a16:creationId xmlns:a16="http://schemas.microsoft.com/office/drawing/2014/main" xmlns="" id="{DCD276B6-D052-41DF-9C06-606019F7B3B3}"/>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1320589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4" name="文本框 13">
            <a:extLst>
              <a:ext uri="{FF2B5EF4-FFF2-40B4-BE49-F238E27FC236}">
                <a16:creationId xmlns:a16="http://schemas.microsoft.com/office/drawing/2014/main" xmlns="" id="{4B921902-0D3F-4FB8-8301-B5767CF01F62}"/>
              </a:ext>
            </a:extLst>
          </p:cNvPr>
          <p:cNvSpPr txBox="1"/>
          <p:nvPr/>
        </p:nvSpPr>
        <p:spPr>
          <a:xfrm>
            <a:off x="552634" y="893098"/>
            <a:ext cx="10966265" cy="1477328"/>
          </a:xfrm>
          <a:prstGeom prst="rect">
            <a:avLst/>
          </a:prstGeom>
          <a:noFill/>
        </p:spPr>
        <p:txBody>
          <a:bodyPr wrap="square">
            <a:spAutoFit/>
          </a:bodyPr>
          <a:lstStyle/>
          <a:p>
            <a:pPr>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已知</a:t>
            </a:r>
            <a:r>
              <a:rPr lang="en-US" altLang="zh-CN" sz="2000" b="1" dirty="0">
                <a:solidFill>
                  <a:prstClr val="black"/>
                </a:solidFill>
                <a:latin typeface="微软雅黑" panose="020B0503020204020204" pitchFamily="34" charset="-122"/>
                <a:ea typeface="微软雅黑" panose="020B0503020204020204" pitchFamily="34" charset="-122"/>
              </a:rPr>
              <a:t>2021</a:t>
            </a:r>
            <a:r>
              <a:rPr lang="zh-CN" altLang="en-US" sz="2000" b="1" dirty="0">
                <a:solidFill>
                  <a:prstClr val="black"/>
                </a:solidFill>
                <a:latin typeface="微软雅黑" panose="020B0503020204020204" pitchFamily="34" charset="-122"/>
                <a:ea typeface="微软雅黑" panose="020B0503020204020204" pitchFamily="34" charset="-122"/>
              </a:rPr>
              <a:t>年我国国内生产总值（</a:t>
            </a:r>
            <a:r>
              <a:rPr lang="en-US" altLang="zh-CN" sz="2000" b="1" dirty="0">
                <a:solidFill>
                  <a:prstClr val="black"/>
                </a:solidFill>
                <a:latin typeface="微软雅黑" panose="020B0503020204020204" pitchFamily="34" charset="-122"/>
                <a:ea typeface="微软雅黑" panose="020B0503020204020204" pitchFamily="34" charset="-122"/>
              </a:rPr>
              <a:t>GDP</a:t>
            </a:r>
            <a:r>
              <a:rPr lang="zh-CN" altLang="en-US" sz="2000" b="1" dirty="0">
                <a:solidFill>
                  <a:prstClr val="black"/>
                </a:solidFill>
                <a:latin typeface="微软雅黑" panose="020B0503020204020204" pitchFamily="34" charset="-122"/>
                <a:ea typeface="微软雅黑" panose="020B0503020204020204" pitchFamily="34" charset="-122"/>
              </a:rPr>
              <a:t>）超过</a:t>
            </a:r>
            <a:r>
              <a:rPr lang="en-US" altLang="zh-CN" sz="2000" b="1" dirty="0">
                <a:solidFill>
                  <a:prstClr val="black"/>
                </a:solidFill>
                <a:latin typeface="微软雅黑" panose="020B0503020204020204" pitchFamily="34" charset="-122"/>
                <a:ea typeface="微软雅黑" panose="020B0503020204020204" pitchFamily="34" charset="-122"/>
              </a:rPr>
              <a:t>114</a:t>
            </a:r>
            <a:r>
              <a:rPr lang="zh-CN" altLang="en-US" sz="2000" b="1" dirty="0">
                <a:solidFill>
                  <a:prstClr val="black"/>
                </a:solidFill>
                <a:latin typeface="微软雅黑" panose="020B0503020204020204" pitchFamily="34" charset="-122"/>
                <a:ea typeface="微软雅黑" panose="020B0503020204020204" pitchFamily="34" charset="-122"/>
              </a:rPr>
              <a:t>万亿元。若按季度分，四个季度的</a:t>
            </a:r>
            <a:r>
              <a:rPr lang="en-US" altLang="zh-CN" sz="2000" b="1" dirty="0">
                <a:solidFill>
                  <a:prstClr val="black"/>
                </a:solidFill>
                <a:latin typeface="微软雅黑" panose="020B0503020204020204" pitchFamily="34" charset="-122"/>
                <a:ea typeface="微软雅黑" panose="020B0503020204020204" pitchFamily="34" charset="-122"/>
              </a:rPr>
              <a:t>GDP</a:t>
            </a:r>
            <a:r>
              <a:rPr lang="zh-CN" altLang="en-US" sz="2000" b="1" dirty="0">
                <a:solidFill>
                  <a:prstClr val="black"/>
                </a:solidFill>
                <a:latin typeface="微软雅黑" panose="020B0503020204020204" pitchFamily="34" charset="-122"/>
                <a:ea typeface="微软雅黑" panose="020B0503020204020204" pitchFamily="34" charset="-122"/>
              </a:rPr>
              <a:t>分别为</a:t>
            </a:r>
            <a:r>
              <a:rPr lang="en-US" altLang="zh-CN" sz="2000" b="1" dirty="0">
                <a:solidFill>
                  <a:prstClr val="black"/>
                </a:solidFill>
                <a:latin typeface="微软雅黑" panose="020B0503020204020204" pitchFamily="34" charset="-122"/>
                <a:ea typeface="微软雅黑" panose="020B0503020204020204" pitchFamily="34" charset="-122"/>
              </a:rPr>
              <a:t>24.93101</a:t>
            </a:r>
            <a:r>
              <a:rPr lang="zh-CN" altLang="en-US" sz="2000" b="1" dirty="0">
                <a:solidFill>
                  <a:prstClr val="black"/>
                </a:solidFill>
                <a:latin typeface="微软雅黑" panose="020B0503020204020204" pitchFamily="34" charset="-122"/>
                <a:ea typeface="微软雅黑" panose="020B0503020204020204" pitchFamily="34" charset="-122"/>
              </a:rPr>
              <a:t>万亿元、</a:t>
            </a:r>
            <a:r>
              <a:rPr lang="en-US" altLang="zh-CN" sz="2000" b="1" dirty="0">
                <a:solidFill>
                  <a:prstClr val="black"/>
                </a:solidFill>
                <a:latin typeface="微软雅黑" panose="020B0503020204020204" pitchFamily="34" charset="-122"/>
                <a:ea typeface="微软雅黑" panose="020B0503020204020204" pitchFamily="34" charset="-122"/>
              </a:rPr>
              <a:t>28.28574</a:t>
            </a:r>
            <a:r>
              <a:rPr lang="zh-CN" altLang="en-US" sz="2000" b="1" dirty="0">
                <a:solidFill>
                  <a:prstClr val="black"/>
                </a:solidFill>
                <a:latin typeface="微软雅黑" panose="020B0503020204020204" pitchFamily="34" charset="-122"/>
                <a:ea typeface="微软雅黑" panose="020B0503020204020204" pitchFamily="34" charset="-122"/>
              </a:rPr>
              <a:t>万亿元、</a:t>
            </a:r>
            <a:r>
              <a:rPr lang="en-US" altLang="zh-CN" sz="2000" b="1" dirty="0">
                <a:solidFill>
                  <a:prstClr val="black"/>
                </a:solidFill>
                <a:latin typeface="微软雅黑" panose="020B0503020204020204" pitchFamily="34" charset="-122"/>
                <a:ea typeface="微软雅黑" panose="020B0503020204020204" pitchFamily="34" charset="-122"/>
              </a:rPr>
              <a:t>29.09638</a:t>
            </a:r>
            <a:r>
              <a:rPr lang="zh-CN" altLang="en-US" sz="2000" b="1" dirty="0">
                <a:solidFill>
                  <a:prstClr val="black"/>
                </a:solidFill>
                <a:latin typeface="微软雅黑" panose="020B0503020204020204" pitchFamily="34" charset="-122"/>
                <a:ea typeface="微软雅黑" panose="020B0503020204020204" pitchFamily="34" charset="-122"/>
              </a:rPr>
              <a:t>万亿元、</a:t>
            </a:r>
            <a:r>
              <a:rPr lang="en-US" altLang="zh-CN" sz="2000" b="1" dirty="0">
                <a:solidFill>
                  <a:prstClr val="black"/>
                </a:solidFill>
                <a:latin typeface="微软雅黑" panose="020B0503020204020204" pitchFamily="34" charset="-122"/>
                <a:ea typeface="微软雅黑" panose="020B0503020204020204" pitchFamily="34" charset="-122"/>
              </a:rPr>
              <a:t>32.42374</a:t>
            </a:r>
            <a:r>
              <a:rPr lang="zh-CN" altLang="en-US" sz="2000" b="1" dirty="0">
                <a:solidFill>
                  <a:prstClr val="black"/>
                </a:solidFill>
                <a:latin typeface="微软雅黑" panose="020B0503020204020204" pitchFamily="34" charset="-122"/>
                <a:ea typeface="微软雅黑" panose="020B0503020204020204" pitchFamily="34" charset="-122"/>
              </a:rPr>
              <a:t>万亿元。以子图形式分别绘制散点图、折线图、条形图和饼图，用于展示四个季度的</a:t>
            </a:r>
            <a:r>
              <a:rPr lang="en-US" altLang="zh-CN" sz="2000" b="1" dirty="0">
                <a:solidFill>
                  <a:prstClr val="black"/>
                </a:solidFill>
                <a:latin typeface="微软雅黑" panose="020B0503020204020204" pitchFamily="34" charset="-122"/>
                <a:ea typeface="微软雅黑" panose="020B0503020204020204" pitchFamily="34" charset="-122"/>
              </a:rPr>
              <a:t>GDP</a:t>
            </a:r>
            <a:r>
              <a:rPr lang="zh-CN" altLang="en-US" sz="2000" b="1" dirty="0">
                <a:solidFill>
                  <a:prstClr val="black"/>
                </a:solidFill>
                <a:latin typeface="微软雅黑" panose="020B0503020204020204" pitchFamily="34" charset="-122"/>
                <a:ea typeface="微软雅黑" panose="020B0503020204020204" pitchFamily="34" charset="-122"/>
              </a:rPr>
              <a:t>数据。</a:t>
            </a:r>
          </a:p>
        </p:txBody>
      </p:sp>
      <p:sp>
        <p:nvSpPr>
          <p:cNvPr id="15" name="文本框 14">
            <a:extLst>
              <a:ext uri="{FF2B5EF4-FFF2-40B4-BE49-F238E27FC236}">
                <a16:creationId xmlns:a16="http://schemas.microsoft.com/office/drawing/2014/main" xmlns="" id="{B774244D-0886-49B4-B814-712708469D77}"/>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pic>
        <p:nvPicPr>
          <p:cNvPr id="12" name="图片 11">
            <a:extLst>
              <a:ext uri="{FF2B5EF4-FFF2-40B4-BE49-F238E27FC236}">
                <a16:creationId xmlns:a16="http://schemas.microsoft.com/office/drawing/2014/main" xmlns="" id="{F2AD2B10-11D0-4E84-A13B-1D3408A9CE56}"/>
              </a:ext>
            </a:extLst>
          </p:cNvPr>
          <p:cNvPicPr>
            <a:picLocks noChangeAspect="1"/>
          </p:cNvPicPr>
          <p:nvPr/>
        </p:nvPicPr>
        <p:blipFill>
          <a:blip r:embed="rId2"/>
          <a:stretch>
            <a:fillRect/>
          </a:stretch>
        </p:blipFill>
        <p:spPr>
          <a:xfrm>
            <a:off x="3143662" y="2581422"/>
            <a:ext cx="4999153" cy="3581710"/>
          </a:xfrm>
          <a:prstGeom prst="rect">
            <a:avLst/>
          </a:prstGeom>
        </p:spPr>
      </p:pic>
    </p:spTree>
    <p:extLst>
      <p:ext uri="{BB962C8B-B14F-4D97-AF65-F5344CB8AC3E}">
        <p14:creationId xmlns:p14="http://schemas.microsoft.com/office/powerpoint/2010/main" val="183909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4" name="文本框 13">
            <a:extLst>
              <a:ext uri="{FF2B5EF4-FFF2-40B4-BE49-F238E27FC236}">
                <a16:creationId xmlns="" xmlns:a16="http://schemas.microsoft.com/office/drawing/2014/main" id="{4B921902-0D3F-4FB8-8301-B5767CF01F62}"/>
              </a:ext>
            </a:extLst>
          </p:cNvPr>
          <p:cNvSpPr txBox="1"/>
          <p:nvPr/>
        </p:nvSpPr>
        <p:spPr>
          <a:xfrm>
            <a:off x="552634" y="893098"/>
            <a:ext cx="10966265" cy="553998"/>
          </a:xfrm>
          <a:prstGeom prst="rect">
            <a:avLst/>
          </a:prstGeom>
          <a:noFill/>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例</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爬</a:t>
            </a:r>
            <a:r>
              <a:rPr lang="zh-CN" altLang="en-US" sz="2000" b="1" dirty="0">
                <a:latin typeface="微软雅黑" panose="020B0503020204020204" pitchFamily="34" charset="-122"/>
                <a:ea typeface="微软雅黑" panose="020B0503020204020204" pitchFamily="34" charset="-122"/>
              </a:rPr>
              <a:t>取中南大学主页的信息。</a:t>
            </a:r>
          </a:p>
        </p:txBody>
      </p:sp>
      <p:sp>
        <p:nvSpPr>
          <p:cNvPr id="13" name="文本框 12">
            <a:extLst>
              <a:ext uri="{FF2B5EF4-FFF2-40B4-BE49-F238E27FC236}">
                <a16:creationId xmlns="" xmlns:a16="http://schemas.microsoft.com/office/drawing/2014/main" id="{7CBC0BB3-7BA9-439F-AFA9-D25DF00A541C}"/>
              </a:ext>
            </a:extLst>
          </p:cNvPr>
          <p:cNvSpPr txBox="1"/>
          <p:nvPr/>
        </p:nvSpPr>
        <p:spPr>
          <a:xfrm>
            <a:off x="660400" y="1388260"/>
            <a:ext cx="9703293" cy="3269613"/>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import requests </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r = </a:t>
            </a:r>
            <a:r>
              <a:rPr lang="en-US" altLang="zh-CN" sz="2000" b="1" dirty="0" err="1">
                <a:solidFill>
                  <a:srgbClr val="1B70C0"/>
                </a:solidFill>
                <a:latin typeface="微软雅黑" panose="020B0503020204020204" pitchFamily="34" charset="-122"/>
                <a:ea typeface="微软雅黑" panose="020B0503020204020204" pitchFamily="34" charset="-122"/>
              </a:rPr>
              <a:t>requests.get</a:t>
            </a:r>
            <a:r>
              <a:rPr lang="en-US" altLang="zh-CN" sz="2000" b="1" dirty="0">
                <a:solidFill>
                  <a:srgbClr val="1B70C0"/>
                </a:solidFill>
                <a:latin typeface="微软雅黑" panose="020B0503020204020204" pitchFamily="34" charset="-122"/>
                <a:ea typeface="微软雅黑" panose="020B0503020204020204" pitchFamily="34" charset="-122"/>
              </a:rPr>
              <a:t>(</a:t>
            </a:r>
            <a:r>
              <a:rPr lang="en-US" altLang="zh-CN" sz="2000" b="1" dirty="0" err="1">
                <a:solidFill>
                  <a:srgbClr val="1B70C0"/>
                </a:solidFill>
                <a:latin typeface="微软雅黑" panose="020B0503020204020204" pitchFamily="34" charset="-122"/>
                <a:ea typeface="微软雅黑" panose="020B0503020204020204" pitchFamily="34" charset="-122"/>
              </a:rPr>
              <a:t>r"http</a:t>
            </a:r>
            <a:r>
              <a:rPr lang="en-US" altLang="zh-CN" sz="2000" b="1" dirty="0">
                <a:solidFill>
                  <a:srgbClr val="1B70C0"/>
                </a:solidFill>
                <a:latin typeface="微软雅黑" panose="020B0503020204020204" pitchFamily="34" charset="-122"/>
                <a:ea typeface="微软雅黑" panose="020B0503020204020204" pitchFamily="34" charset="-122"/>
              </a:rPr>
              <a:t>://www.csu.edu.cn")</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r.apparent_encoding</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查看网页内容编码</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'UTF-8-SIG'</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r.encoding</a:t>
            </a:r>
            <a:r>
              <a:rPr lang="en-US" altLang="zh-CN" sz="2000" b="1" dirty="0">
                <a:solidFill>
                  <a:srgbClr val="1B70C0"/>
                </a:solidFill>
                <a:latin typeface="微软雅黑" panose="020B0503020204020204" pitchFamily="34" charset="-122"/>
                <a:ea typeface="微软雅黑" panose="020B0503020204020204" pitchFamily="34" charset="-122"/>
              </a:rPr>
              <a:t> = 'UTF-8-SIG'            #</a:t>
            </a:r>
            <a:r>
              <a:rPr lang="zh-CN" altLang="en-US" sz="2000" b="1" dirty="0">
                <a:solidFill>
                  <a:srgbClr val="1B70C0"/>
                </a:solidFill>
                <a:latin typeface="微软雅黑" panose="020B0503020204020204" pitchFamily="34" charset="-122"/>
                <a:ea typeface="微软雅黑" panose="020B0503020204020204" pitchFamily="34" charset="-122"/>
              </a:rPr>
              <a:t>设置编码</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r.text</a:t>
            </a:r>
            <a:endParaRPr lang="en-US" altLang="zh-CN" sz="2000" b="1" dirty="0">
              <a:solidFill>
                <a:srgbClr val="1B70C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print(</a:t>
            </a:r>
            <a:r>
              <a:rPr lang="en-US" altLang="zh-CN" sz="2000" b="1" dirty="0" err="1">
                <a:solidFill>
                  <a:srgbClr val="1B70C0"/>
                </a:solidFill>
                <a:latin typeface="微软雅黑" panose="020B0503020204020204" pitchFamily="34" charset="-122"/>
                <a:ea typeface="微软雅黑" panose="020B0503020204020204" pitchFamily="34" charset="-122"/>
              </a:rPr>
              <a:t>r.text</a:t>
            </a:r>
            <a:r>
              <a:rPr lang="en-US" altLang="zh-CN" sz="2000" b="1" dirty="0">
                <a:solidFill>
                  <a:srgbClr val="1B70C0"/>
                </a:solidFill>
                <a:latin typeface="微软雅黑" panose="020B0503020204020204" pitchFamily="34" charset="-122"/>
                <a:ea typeface="微软雅黑" panose="020B0503020204020204" pitchFamily="34" charset="-122"/>
              </a:rPr>
              <a:t>)</a:t>
            </a:r>
          </a:p>
        </p:txBody>
      </p:sp>
      <p:pic>
        <p:nvPicPr>
          <p:cNvPr id="8" name="图片 7">
            <a:extLst>
              <a:ext uri="{FF2B5EF4-FFF2-40B4-BE49-F238E27FC236}">
                <a16:creationId xmlns="" xmlns:a16="http://schemas.microsoft.com/office/drawing/2014/main" id="{175590A2-754B-4F0A-A314-54699C69D965}"/>
              </a:ext>
            </a:extLst>
          </p:cNvPr>
          <p:cNvPicPr>
            <a:picLocks noChangeAspect="1"/>
          </p:cNvPicPr>
          <p:nvPr/>
        </p:nvPicPr>
        <p:blipFill>
          <a:blip r:embed="rId2"/>
          <a:stretch>
            <a:fillRect/>
          </a:stretch>
        </p:blipFill>
        <p:spPr>
          <a:xfrm>
            <a:off x="6669095" y="4051497"/>
            <a:ext cx="5202315" cy="2493226"/>
          </a:xfrm>
          <a:prstGeom prst="rect">
            <a:avLst/>
          </a:prstGeom>
        </p:spPr>
      </p:pic>
      <p:sp>
        <p:nvSpPr>
          <p:cNvPr id="15" name="文本框 14">
            <a:extLst>
              <a:ext uri="{FF2B5EF4-FFF2-40B4-BE49-F238E27FC236}">
                <a16:creationId xmlns="" xmlns:a16="http://schemas.microsoft.com/office/drawing/2014/main" id="{F30F1848-E089-4A25-94FC-AABD90A9871D}"/>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64715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2" name="文本框 11">
            <a:extLst>
              <a:ext uri="{FF2B5EF4-FFF2-40B4-BE49-F238E27FC236}">
                <a16:creationId xmlns:a16="http://schemas.microsoft.com/office/drawing/2014/main" xmlns="" id="{26E86147-194F-660F-B09E-B9C004305603}"/>
              </a:ext>
            </a:extLst>
          </p:cNvPr>
          <p:cNvSpPr txBox="1"/>
          <p:nvPr/>
        </p:nvSpPr>
        <p:spPr>
          <a:xfrm>
            <a:off x="896285" y="724664"/>
            <a:ext cx="6096000" cy="833433"/>
          </a:xfrm>
          <a:prstGeom prst="rect">
            <a:avLst/>
          </a:prstGeom>
          <a:noFill/>
        </p:spPr>
        <p:txBody>
          <a:bodyPr wrap="square">
            <a:spAutoFit/>
          </a:bodyPr>
          <a:lstStyle/>
          <a:p>
            <a:pPr>
              <a:lnSpc>
                <a:spcPct val="172000"/>
              </a:lnSpc>
              <a:spcBef>
                <a:spcPts val="600"/>
              </a:spcBef>
              <a:spcAft>
                <a:spcPts val="600"/>
              </a:spcAft>
            </a:pPr>
            <a:r>
              <a:rPr lang="zh-CN" altLang="en-US" sz="2800" b="1" dirty="0" smtClean="0">
                <a:solidFill>
                  <a:sysClr val="windowText" lastClr="000000"/>
                </a:solidFill>
                <a:latin typeface="Arial" panose="020B0604020202020204"/>
                <a:ea typeface="微软雅黑" panose="020B0503020204020204" pitchFamily="34" charset="-122"/>
              </a:rPr>
              <a:t>数据</a:t>
            </a:r>
            <a:r>
              <a:rPr lang="zh-CN" altLang="en-US" sz="2800" b="1" dirty="0">
                <a:solidFill>
                  <a:sysClr val="windowText" lastClr="000000"/>
                </a:solidFill>
                <a:latin typeface="Arial" panose="020B0604020202020204"/>
                <a:ea typeface="微软雅黑" panose="020B0503020204020204" pitchFamily="34" charset="-122"/>
              </a:rPr>
              <a:t>可视化</a:t>
            </a:r>
            <a:endParaRPr lang="zh-CN" altLang="zh-CN" sz="2800" b="1" dirty="0">
              <a:solidFill>
                <a:sysClr val="windowText" lastClr="000000"/>
              </a:solidFill>
              <a:latin typeface="Arial" panose="020B0604020202020204"/>
              <a:ea typeface="微软雅黑" panose="020B0503020204020204" pitchFamily="34" charset="-122"/>
            </a:endParaRPr>
          </a:p>
        </p:txBody>
      </p:sp>
      <p:sp>
        <p:nvSpPr>
          <p:cNvPr id="13" name="文本框 12">
            <a:extLst>
              <a:ext uri="{FF2B5EF4-FFF2-40B4-BE49-F238E27FC236}">
                <a16:creationId xmlns:a16="http://schemas.microsoft.com/office/drawing/2014/main" xmlns="" id="{4C1EEAD4-A21D-4FB2-906C-D8EEA60BF5B9}"/>
              </a:ext>
            </a:extLst>
          </p:cNvPr>
          <p:cNvSpPr txBox="1"/>
          <p:nvPr/>
        </p:nvSpPr>
        <p:spPr>
          <a:xfrm>
            <a:off x="897765" y="1590307"/>
            <a:ext cx="4171385"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2</a:t>
            </a:r>
            <a:r>
              <a:rPr lang="zh-CN" altLang="en-US" sz="2800" b="1" dirty="0">
                <a:solidFill>
                  <a:sysClr val="windowText" lastClr="000000"/>
                </a:solidFill>
                <a:latin typeface="Arial" panose="020B0604020202020204"/>
                <a:ea typeface="微软雅黑" panose="020B0503020204020204" pitchFamily="34" charset="-122"/>
              </a:rPr>
              <a:t>．常用可视化图表</a:t>
            </a:r>
          </a:p>
        </p:txBody>
      </p:sp>
      <p:sp>
        <p:nvSpPr>
          <p:cNvPr id="15" name="文本框 14">
            <a:extLst>
              <a:ext uri="{FF2B5EF4-FFF2-40B4-BE49-F238E27FC236}">
                <a16:creationId xmlns:a16="http://schemas.microsoft.com/office/drawing/2014/main" xmlns="" id="{CEFA1131-3DC1-47D8-99F3-D5219F7CB19D}"/>
              </a:ext>
            </a:extLst>
          </p:cNvPr>
          <p:cNvSpPr txBox="1"/>
          <p:nvPr/>
        </p:nvSpPr>
        <p:spPr>
          <a:xfrm>
            <a:off x="911261" y="2092146"/>
            <a:ext cx="10369478" cy="1955215"/>
          </a:xfrm>
          <a:prstGeom prst="rect">
            <a:avLst/>
          </a:prstGeom>
          <a:noFill/>
        </p:spPr>
        <p:txBody>
          <a:bodyPr wrap="square">
            <a:spAutoFit/>
          </a:bodyPr>
          <a:lstStyle/>
          <a:p>
            <a:pPr>
              <a:lnSpc>
                <a:spcPct val="150000"/>
              </a:lnSpc>
            </a:pPr>
            <a:r>
              <a:rPr lang="zh-CN" altLang="en-US" sz="2800" b="1" dirty="0">
                <a:solidFill>
                  <a:prstClr val="black"/>
                </a:solidFill>
                <a:latin typeface="微软雅黑" panose="020B0503020204020204" pitchFamily="34" charset="-122"/>
                <a:ea typeface="微软雅黑" panose="020B0503020204020204" pitchFamily="34" charset="-122"/>
              </a:rPr>
              <a:t>在处理文本信息时，则可能需要另一种图表</a:t>
            </a:r>
            <a:r>
              <a:rPr lang="en-US" altLang="zh-CN" sz="2800" b="1" dirty="0">
                <a:solidFill>
                  <a:prstClr val="black"/>
                </a:solidFill>
                <a:latin typeface="微软雅黑" panose="020B0503020204020204" pitchFamily="34" charset="-122"/>
                <a:ea typeface="微软雅黑" panose="020B0503020204020204" pitchFamily="34" charset="-122"/>
              </a:rPr>
              <a:t>——</a:t>
            </a:r>
            <a:r>
              <a:rPr lang="zh-CN" altLang="en-US" sz="2800" b="1" dirty="0">
                <a:solidFill>
                  <a:prstClr val="black"/>
                </a:solidFill>
                <a:latin typeface="微软雅黑" panose="020B0503020204020204" pitchFamily="34" charset="-122"/>
                <a:ea typeface="微软雅黑" panose="020B0503020204020204" pitchFamily="34" charset="-122"/>
              </a:rPr>
              <a:t>词云图。它由文本数据中提取的高频关键词组成彩色图形，以可视化表达来传达文本数据背后所隐藏的信息，非常直观明了。</a:t>
            </a:r>
          </a:p>
        </p:txBody>
      </p:sp>
      <p:sp>
        <p:nvSpPr>
          <p:cNvPr id="14" name="文本框 13">
            <a:extLst>
              <a:ext uri="{FF2B5EF4-FFF2-40B4-BE49-F238E27FC236}">
                <a16:creationId xmlns:a16="http://schemas.microsoft.com/office/drawing/2014/main" xmlns="" id="{79E3087E-6B19-4212-885F-E8E0DF53ED4E}"/>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361681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2" name="文本框 11">
            <a:extLst>
              <a:ext uri="{FF2B5EF4-FFF2-40B4-BE49-F238E27FC236}">
                <a16:creationId xmlns:a16="http://schemas.microsoft.com/office/drawing/2014/main" xmlns="" id="{26E86147-194F-660F-B09E-B9C004305603}"/>
              </a:ext>
            </a:extLst>
          </p:cNvPr>
          <p:cNvSpPr txBox="1"/>
          <p:nvPr/>
        </p:nvSpPr>
        <p:spPr>
          <a:xfrm>
            <a:off x="896285" y="724664"/>
            <a:ext cx="6096000" cy="833433"/>
          </a:xfrm>
          <a:prstGeom prst="rect">
            <a:avLst/>
          </a:prstGeom>
          <a:noFill/>
        </p:spPr>
        <p:txBody>
          <a:bodyPr wrap="square">
            <a:spAutoFit/>
          </a:bodyPr>
          <a:lstStyle/>
          <a:p>
            <a:pPr>
              <a:lnSpc>
                <a:spcPct val="172000"/>
              </a:lnSpc>
              <a:spcBef>
                <a:spcPts val="600"/>
              </a:spcBef>
              <a:spcAft>
                <a:spcPts val="600"/>
              </a:spcAft>
            </a:pPr>
            <a:r>
              <a:rPr lang="zh-CN" altLang="en-US" sz="2800" b="1" dirty="0" smtClean="0">
                <a:solidFill>
                  <a:sysClr val="windowText" lastClr="000000"/>
                </a:solidFill>
                <a:latin typeface="Arial" panose="020B0604020202020204"/>
                <a:ea typeface="微软雅黑" panose="020B0503020204020204" pitchFamily="34" charset="-122"/>
              </a:rPr>
              <a:t>数据</a:t>
            </a:r>
            <a:r>
              <a:rPr lang="zh-CN" altLang="en-US" sz="2800" b="1" dirty="0">
                <a:solidFill>
                  <a:sysClr val="windowText" lastClr="000000"/>
                </a:solidFill>
                <a:latin typeface="Arial" panose="020B0604020202020204"/>
                <a:ea typeface="微软雅黑" panose="020B0503020204020204" pitchFamily="34" charset="-122"/>
              </a:rPr>
              <a:t>可视化</a:t>
            </a:r>
            <a:endParaRPr lang="zh-CN" altLang="zh-CN" sz="2800" b="1" dirty="0">
              <a:solidFill>
                <a:sysClr val="windowText" lastClr="000000"/>
              </a:solidFill>
              <a:latin typeface="Arial" panose="020B0604020202020204"/>
              <a:ea typeface="微软雅黑" panose="020B0503020204020204" pitchFamily="34" charset="-122"/>
            </a:endParaRPr>
          </a:p>
        </p:txBody>
      </p:sp>
      <p:sp>
        <p:nvSpPr>
          <p:cNvPr id="13" name="文本框 12">
            <a:extLst>
              <a:ext uri="{FF2B5EF4-FFF2-40B4-BE49-F238E27FC236}">
                <a16:creationId xmlns:a16="http://schemas.microsoft.com/office/drawing/2014/main" xmlns="" id="{4C1EEAD4-A21D-4FB2-906C-D8EEA60BF5B9}"/>
              </a:ext>
            </a:extLst>
          </p:cNvPr>
          <p:cNvSpPr txBox="1"/>
          <p:nvPr/>
        </p:nvSpPr>
        <p:spPr>
          <a:xfrm>
            <a:off x="897765" y="1590307"/>
            <a:ext cx="4171385"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2</a:t>
            </a:r>
            <a:r>
              <a:rPr lang="zh-CN" altLang="en-US" sz="2800" b="1" dirty="0">
                <a:solidFill>
                  <a:sysClr val="windowText" lastClr="000000"/>
                </a:solidFill>
                <a:latin typeface="Arial" panose="020B0604020202020204"/>
                <a:ea typeface="微软雅黑" panose="020B0503020204020204" pitchFamily="34" charset="-122"/>
              </a:rPr>
              <a:t>．常用可视化图表</a:t>
            </a:r>
          </a:p>
        </p:txBody>
      </p:sp>
      <p:sp>
        <p:nvSpPr>
          <p:cNvPr id="15" name="文本框 14">
            <a:extLst>
              <a:ext uri="{FF2B5EF4-FFF2-40B4-BE49-F238E27FC236}">
                <a16:creationId xmlns:a16="http://schemas.microsoft.com/office/drawing/2014/main" xmlns="" id="{CEFA1131-3DC1-47D8-99F3-D5219F7CB19D}"/>
              </a:ext>
            </a:extLst>
          </p:cNvPr>
          <p:cNvSpPr txBox="1"/>
          <p:nvPr/>
        </p:nvSpPr>
        <p:spPr>
          <a:xfrm>
            <a:off x="911261" y="2092146"/>
            <a:ext cx="10369478" cy="3894208"/>
          </a:xfrm>
          <a:prstGeom prst="rect">
            <a:avLst/>
          </a:prstGeom>
          <a:noFill/>
        </p:spPr>
        <p:txBody>
          <a:bodyPr wrap="square">
            <a:spAutoFit/>
          </a:bodyPr>
          <a:lstStyle/>
          <a:p>
            <a:pPr>
              <a:lnSpc>
                <a:spcPct val="150000"/>
              </a:lnSpc>
            </a:pPr>
            <a:r>
              <a:rPr lang="zh-CN" altLang="en-US" sz="2800" b="1" dirty="0">
                <a:solidFill>
                  <a:prstClr val="black"/>
                </a:solidFill>
                <a:latin typeface="微软雅黑" panose="020B0503020204020204" pitchFamily="34" charset="-122"/>
                <a:ea typeface="微软雅黑" panose="020B0503020204020204" pitchFamily="34" charset="-122"/>
              </a:rPr>
              <a:t>在</a:t>
            </a:r>
            <a:r>
              <a:rPr lang="en-US" altLang="zh-CN" sz="2800" b="1" dirty="0">
                <a:solidFill>
                  <a:prstClr val="black"/>
                </a:solidFill>
                <a:latin typeface="微软雅黑" panose="020B0503020204020204" pitchFamily="34" charset="-122"/>
                <a:ea typeface="微软雅黑" panose="020B0503020204020204" pitchFamily="34" charset="-122"/>
              </a:rPr>
              <a:t>Python</a:t>
            </a:r>
            <a:r>
              <a:rPr lang="zh-CN" altLang="en-US" sz="2800" b="1" dirty="0">
                <a:solidFill>
                  <a:prstClr val="black"/>
                </a:solidFill>
                <a:latin typeface="微软雅黑" panose="020B0503020204020204" pitchFamily="34" charset="-122"/>
                <a:ea typeface="微软雅黑" panose="020B0503020204020204" pitchFamily="34" charset="-122"/>
              </a:rPr>
              <a:t>中，可以通过第三方库</a:t>
            </a:r>
            <a:r>
              <a:rPr lang="en-US" altLang="zh-CN" sz="2800" b="1" dirty="0" err="1">
                <a:solidFill>
                  <a:prstClr val="black"/>
                </a:solidFill>
                <a:latin typeface="微软雅黑" panose="020B0503020204020204" pitchFamily="34" charset="-122"/>
                <a:ea typeface="微软雅黑" panose="020B0503020204020204" pitchFamily="34" charset="-122"/>
              </a:rPr>
              <a:t>Wordcloud</a:t>
            </a:r>
            <a:r>
              <a:rPr lang="zh-CN" altLang="en-US" sz="2800" b="1" dirty="0">
                <a:solidFill>
                  <a:prstClr val="black"/>
                </a:solidFill>
                <a:latin typeface="微软雅黑" panose="020B0503020204020204" pitchFamily="34" charset="-122"/>
                <a:ea typeface="微软雅黑" panose="020B0503020204020204" pitchFamily="34" charset="-122"/>
              </a:rPr>
              <a:t>来绘制词云图。简单的词云图只需要四步即可完成：</a:t>
            </a:r>
            <a:endParaRPr lang="en-US" altLang="zh-CN" sz="2800" b="1" dirty="0">
              <a:solidFill>
                <a:prstClr val="black"/>
              </a:solidFill>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Wingdings" panose="05000000000000000000" pitchFamily="2" charset="2"/>
              <a:buChar char="p"/>
            </a:pPr>
            <a:r>
              <a:rPr lang="zh-CN" altLang="en-US" sz="2800" b="1" dirty="0">
                <a:solidFill>
                  <a:prstClr val="black"/>
                </a:solidFill>
                <a:latin typeface="微软雅黑" panose="020B0503020204020204" pitchFamily="34" charset="-122"/>
                <a:ea typeface="微软雅黑" panose="020B0503020204020204" pitchFamily="34" charset="-122"/>
              </a:rPr>
              <a:t>导入模块</a:t>
            </a:r>
            <a:r>
              <a:rPr lang="en-US" altLang="zh-CN" sz="2800" b="1" dirty="0" err="1">
                <a:solidFill>
                  <a:prstClr val="black"/>
                </a:solidFill>
                <a:latin typeface="微软雅黑" panose="020B0503020204020204" pitchFamily="34" charset="-122"/>
                <a:ea typeface="微软雅黑" panose="020B0503020204020204" pitchFamily="34" charset="-122"/>
              </a:rPr>
              <a:t>Wordcloud</a:t>
            </a:r>
            <a:r>
              <a:rPr lang="zh-CN" altLang="en-US" sz="2800" b="1" dirty="0">
                <a:solidFill>
                  <a:prstClr val="black"/>
                </a:solidFill>
                <a:latin typeface="微软雅黑" panose="020B0503020204020204" pitchFamily="34" charset="-122"/>
                <a:ea typeface="微软雅黑" panose="020B0503020204020204" pitchFamily="34" charset="-122"/>
              </a:rPr>
              <a:t>。</a:t>
            </a:r>
            <a:endParaRPr lang="en-US" altLang="zh-CN" sz="2800" b="1" dirty="0">
              <a:solidFill>
                <a:prstClr val="black"/>
              </a:solidFill>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Wingdings" panose="05000000000000000000" pitchFamily="2" charset="2"/>
              <a:buChar char="p"/>
            </a:pPr>
            <a:r>
              <a:rPr lang="zh-CN" altLang="en-US" sz="2800" b="1" dirty="0">
                <a:solidFill>
                  <a:prstClr val="black"/>
                </a:solidFill>
                <a:latin typeface="微软雅黑" panose="020B0503020204020204" pitchFamily="34" charset="-122"/>
                <a:ea typeface="微软雅黑" panose="020B0503020204020204" pitchFamily="34" charset="-122"/>
              </a:rPr>
              <a:t>打开文件读取文本内容。</a:t>
            </a:r>
            <a:endParaRPr lang="en-US" altLang="zh-CN" sz="2800" b="1" dirty="0">
              <a:solidFill>
                <a:prstClr val="black"/>
              </a:solidFill>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Wingdings" panose="05000000000000000000" pitchFamily="2" charset="2"/>
              <a:buChar char="p"/>
            </a:pPr>
            <a:r>
              <a:rPr lang="zh-CN" altLang="en-US" sz="2800" b="1" dirty="0">
                <a:solidFill>
                  <a:prstClr val="black"/>
                </a:solidFill>
                <a:latin typeface="微软雅黑" panose="020B0503020204020204" pitchFamily="34" charset="-122"/>
                <a:ea typeface="微软雅黑" panose="020B0503020204020204" pitchFamily="34" charset="-122"/>
              </a:rPr>
              <a:t>生成</a:t>
            </a:r>
            <a:r>
              <a:rPr lang="en-US" altLang="zh-CN" sz="2800" b="1" dirty="0" err="1">
                <a:solidFill>
                  <a:prstClr val="black"/>
                </a:solidFill>
                <a:latin typeface="微软雅黑" panose="020B0503020204020204" pitchFamily="34" charset="-122"/>
                <a:ea typeface="微软雅黑" panose="020B0503020204020204" pitchFamily="34" charset="-122"/>
              </a:rPr>
              <a:t>WordCloud</a:t>
            </a:r>
            <a:r>
              <a:rPr lang="zh-CN" altLang="en-US" sz="2800" b="1" dirty="0">
                <a:solidFill>
                  <a:prstClr val="black"/>
                </a:solidFill>
                <a:latin typeface="微软雅黑" panose="020B0503020204020204" pitchFamily="34" charset="-122"/>
                <a:ea typeface="微软雅黑" panose="020B0503020204020204" pitchFamily="34" charset="-122"/>
              </a:rPr>
              <a:t>对象，按设置的属性生成词云图。</a:t>
            </a:r>
            <a:endParaRPr lang="en-US" altLang="zh-CN" sz="2800" b="1" dirty="0">
              <a:solidFill>
                <a:prstClr val="black"/>
              </a:solidFill>
              <a:latin typeface="微软雅黑" panose="020B0503020204020204" pitchFamily="34" charset="-122"/>
              <a:ea typeface="微软雅黑" panose="020B0503020204020204" pitchFamily="34" charset="-122"/>
            </a:endParaRPr>
          </a:p>
          <a:p>
            <a:pPr marL="457200" indent="-457200">
              <a:lnSpc>
                <a:spcPct val="150000"/>
              </a:lnSpc>
              <a:buClr>
                <a:srgbClr val="FF0000"/>
              </a:buClr>
              <a:buFont typeface="Wingdings" panose="05000000000000000000" pitchFamily="2" charset="2"/>
              <a:buChar char="p"/>
            </a:pPr>
            <a:r>
              <a:rPr lang="zh-CN" altLang="en-US" sz="2800" b="1" dirty="0">
                <a:solidFill>
                  <a:prstClr val="black"/>
                </a:solidFill>
                <a:latin typeface="微软雅黑" panose="020B0503020204020204" pitchFamily="34" charset="-122"/>
                <a:ea typeface="微软雅黑" panose="020B0503020204020204" pitchFamily="34" charset="-122"/>
              </a:rPr>
              <a:t>将词云图保存到文件。</a:t>
            </a:r>
          </a:p>
        </p:txBody>
      </p:sp>
      <p:sp>
        <p:nvSpPr>
          <p:cNvPr id="14" name="文本框 13">
            <a:extLst>
              <a:ext uri="{FF2B5EF4-FFF2-40B4-BE49-F238E27FC236}">
                <a16:creationId xmlns:a16="http://schemas.microsoft.com/office/drawing/2014/main" xmlns="" id="{1D647094-DCEE-4500-B169-43F50F016D65}"/>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3019706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b="1" dirty="0" smtClean="0">
                <a:solidFill>
                  <a:sysClr val="windowText" lastClr="000000"/>
                </a:solidFill>
                <a:latin typeface="Arial" panose="020B0604020202020204"/>
                <a:ea typeface="微软雅黑" panose="020B0503020204020204" pitchFamily="34" charset="-122"/>
              </a:rPr>
              <a:t>数据分析</a:t>
            </a:r>
            <a:r>
              <a:rPr lang="zh-CN" altLang="en-US" sz="2800" b="1" dirty="0">
                <a:solidFill>
                  <a:sysClr val="windowText" lastClr="000000"/>
                </a:solidFill>
                <a:latin typeface="Arial" panose="020B0604020202020204"/>
                <a:ea typeface="微软雅黑" panose="020B0503020204020204" pitchFamily="34" charset="-122"/>
              </a:rPr>
              <a:t>与处理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4" name="文本框 13">
            <a:extLst>
              <a:ext uri="{FF2B5EF4-FFF2-40B4-BE49-F238E27FC236}">
                <a16:creationId xmlns:a16="http://schemas.microsoft.com/office/drawing/2014/main" xmlns="" id="{4B921902-0D3F-4FB8-8301-B5767CF01F62}"/>
              </a:ext>
            </a:extLst>
          </p:cNvPr>
          <p:cNvSpPr txBox="1"/>
          <p:nvPr/>
        </p:nvSpPr>
        <p:spPr>
          <a:xfrm>
            <a:off x="552634" y="893098"/>
            <a:ext cx="10966265" cy="1015663"/>
          </a:xfrm>
          <a:prstGeom prst="rect">
            <a:avLst/>
          </a:prstGeom>
          <a:noFill/>
        </p:spPr>
        <p:txBody>
          <a:bodyPr wrap="square">
            <a:spAutoFit/>
          </a:bodyPr>
          <a:lstStyle/>
          <a:p>
            <a:pPr>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将</a:t>
            </a:r>
            <a:r>
              <a:rPr lang="zh-CN" altLang="en-US" sz="2000" b="1" dirty="0">
                <a:solidFill>
                  <a:prstClr val="black"/>
                </a:solidFill>
                <a:latin typeface="微软雅黑" panose="020B0503020204020204" pitchFamily="34" charset="-122"/>
                <a:ea typeface="微软雅黑" panose="020B0503020204020204" pitchFamily="34" charset="-122"/>
              </a:rPr>
              <a:t>故事</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卖火柴的小女孩</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的英文文本保存在</a:t>
            </a:r>
            <a:r>
              <a:rPr lang="en-US" altLang="zh-CN" sz="2000" b="1" dirty="0">
                <a:solidFill>
                  <a:prstClr val="black"/>
                </a:solidFill>
                <a:latin typeface="微软雅黑" panose="020B0503020204020204" pitchFamily="34" charset="-122"/>
                <a:ea typeface="微软雅黑" panose="020B0503020204020204" pitchFamily="34" charset="-122"/>
              </a:rPr>
              <a:t>littlegirl.txt</a:t>
            </a:r>
            <a:r>
              <a:rPr lang="zh-CN" altLang="en-US" sz="2000" b="1" dirty="0">
                <a:solidFill>
                  <a:prstClr val="black"/>
                </a:solidFill>
                <a:latin typeface="微软雅黑" panose="020B0503020204020204" pitchFamily="34" charset="-122"/>
                <a:ea typeface="微软雅黑" panose="020B0503020204020204" pitchFamily="34" charset="-122"/>
              </a:rPr>
              <a:t>中，对文件内容生成词云图，看看出现频率最高的词语是哪些。</a:t>
            </a:r>
          </a:p>
        </p:txBody>
      </p:sp>
      <p:sp>
        <p:nvSpPr>
          <p:cNvPr id="13" name="文本框 12">
            <a:extLst>
              <a:ext uri="{FF2B5EF4-FFF2-40B4-BE49-F238E27FC236}">
                <a16:creationId xmlns:a16="http://schemas.microsoft.com/office/drawing/2014/main" xmlns="" id="{7CBC0BB3-7BA9-439F-AFA9-D25DF00A541C}"/>
              </a:ext>
            </a:extLst>
          </p:cNvPr>
          <p:cNvSpPr txBox="1"/>
          <p:nvPr/>
        </p:nvSpPr>
        <p:spPr>
          <a:xfrm>
            <a:off x="617338" y="1879664"/>
            <a:ext cx="9703293" cy="1884618"/>
          </a:xfrm>
          <a:prstGeom prst="rect">
            <a:avLst/>
          </a:prstGeom>
          <a:noFill/>
        </p:spPr>
        <p:txBody>
          <a:bodyPr wrap="square">
            <a:spAutoFit/>
          </a:bodyPr>
          <a:lstStyle/>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from </a:t>
            </a:r>
            <a:r>
              <a:rPr lang="en-US" altLang="zh-CN" sz="2000" b="1" dirty="0" err="1">
                <a:solidFill>
                  <a:srgbClr val="1B70C0"/>
                </a:solidFill>
                <a:latin typeface="微软雅黑" panose="020B0503020204020204" pitchFamily="34" charset="-122"/>
                <a:ea typeface="微软雅黑" panose="020B0503020204020204" pitchFamily="34" charset="-122"/>
              </a:rPr>
              <a:t>wordcloud</a:t>
            </a:r>
            <a:r>
              <a:rPr lang="en-US" altLang="zh-CN" sz="2000" b="1" dirty="0">
                <a:solidFill>
                  <a:srgbClr val="1B70C0"/>
                </a:solidFill>
                <a:latin typeface="微软雅黑" panose="020B0503020204020204" pitchFamily="34" charset="-122"/>
                <a:ea typeface="微软雅黑" panose="020B0503020204020204" pitchFamily="34" charset="-122"/>
              </a:rPr>
              <a:t> import </a:t>
            </a:r>
            <a:r>
              <a:rPr lang="en-US" altLang="zh-CN" sz="2000" b="1" dirty="0" err="1">
                <a:solidFill>
                  <a:srgbClr val="1B70C0"/>
                </a:solidFill>
                <a:latin typeface="微软雅黑" panose="020B0503020204020204" pitchFamily="34" charset="-122"/>
                <a:ea typeface="微软雅黑" panose="020B0503020204020204" pitchFamily="34" charset="-122"/>
              </a:rPr>
              <a:t>WordCloud</a:t>
            </a:r>
            <a:r>
              <a:rPr lang="en-US" altLang="zh-CN" sz="2000" b="1" dirty="0">
                <a:solidFill>
                  <a:srgbClr val="1B70C0"/>
                </a:solidFill>
                <a:latin typeface="微软雅黑" panose="020B0503020204020204" pitchFamily="34" charset="-122"/>
                <a:ea typeface="微软雅黑" panose="020B0503020204020204" pitchFamily="34" charset="-122"/>
              </a:rPr>
              <a:t>         #</a:t>
            </a:r>
            <a:r>
              <a:rPr lang="zh-CN" altLang="en-US" sz="2000" b="1" dirty="0">
                <a:solidFill>
                  <a:srgbClr val="1B70C0"/>
                </a:solidFill>
                <a:latin typeface="微软雅黑" panose="020B0503020204020204" pitchFamily="34" charset="-122"/>
                <a:ea typeface="微软雅黑" panose="020B0503020204020204" pitchFamily="34" charset="-122"/>
              </a:rPr>
              <a:t>导入模块</a:t>
            </a:r>
          </a:p>
          <a:p>
            <a:pPr>
              <a:lnSpc>
                <a:spcPct val="150000"/>
              </a:lnSpc>
            </a:pPr>
            <a:r>
              <a:rPr lang="en-US" altLang="zh-CN" sz="2000" b="1" dirty="0">
                <a:solidFill>
                  <a:srgbClr val="1B70C0"/>
                </a:solidFill>
                <a:latin typeface="微软雅黑" panose="020B0503020204020204" pitchFamily="34" charset="-122"/>
                <a:ea typeface="微软雅黑" panose="020B0503020204020204" pitchFamily="34" charset="-122"/>
              </a:rPr>
              <a:t>f = open('</a:t>
            </a:r>
            <a:r>
              <a:rPr lang="en-US" altLang="zh-CN" sz="2000" b="1" dirty="0" err="1">
                <a:solidFill>
                  <a:srgbClr val="1B70C0"/>
                </a:solidFill>
                <a:latin typeface="微软雅黑" panose="020B0503020204020204" pitchFamily="34" charset="-122"/>
                <a:ea typeface="微软雅黑" panose="020B0503020204020204" pitchFamily="34" charset="-122"/>
              </a:rPr>
              <a:t>littlegirl.txt','r</a:t>
            </a:r>
            <a:r>
              <a:rPr lang="en-US" altLang="zh-CN" sz="2000" b="1" dirty="0">
                <a:solidFill>
                  <a:srgbClr val="1B70C0"/>
                </a:solidFill>
                <a:latin typeface="微软雅黑" panose="020B0503020204020204" pitchFamily="34" charset="-122"/>
                <a:ea typeface="微软雅黑" panose="020B0503020204020204" pitchFamily="34" charset="-122"/>
              </a:rPr>
              <a:t>').read()               #</a:t>
            </a:r>
            <a:r>
              <a:rPr lang="zh-CN" altLang="en-US" sz="2000" b="1" dirty="0">
                <a:solidFill>
                  <a:srgbClr val="1B70C0"/>
                </a:solidFill>
                <a:latin typeface="微软雅黑" panose="020B0503020204020204" pitchFamily="34" charset="-122"/>
                <a:ea typeface="微软雅黑" panose="020B0503020204020204" pitchFamily="34" charset="-122"/>
              </a:rPr>
              <a:t>读入文本文件</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wordcloud</a:t>
            </a:r>
            <a:r>
              <a:rPr lang="en-US" altLang="zh-CN" sz="2000" b="1" dirty="0">
                <a:solidFill>
                  <a:srgbClr val="1B70C0"/>
                </a:solidFill>
                <a:latin typeface="微软雅黑" panose="020B0503020204020204" pitchFamily="34" charset="-122"/>
                <a:ea typeface="微软雅黑" panose="020B0503020204020204" pitchFamily="34" charset="-122"/>
              </a:rPr>
              <a:t> = </a:t>
            </a:r>
            <a:r>
              <a:rPr lang="en-US" altLang="zh-CN" sz="2000" b="1" dirty="0" err="1">
                <a:solidFill>
                  <a:srgbClr val="1B70C0"/>
                </a:solidFill>
                <a:latin typeface="微软雅黑" panose="020B0503020204020204" pitchFamily="34" charset="-122"/>
                <a:ea typeface="微软雅黑" panose="020B0503020204020204" pitchFamily="34" charset="-122"/>
              </a:rPr>
              <a:t>WordCloud</a:t>
            </a:r>
            <a:r>
              <a:rPr lang="en-US" altLang="zh-CN" sz="2000" b="1" dirty="0">
                <a:solidFill>
                  <a:srgbClr val="1B70C0"/>
                </a:solidFill>
                <a:latin typeface="微软雅黑" panose="020B0503020204020204" pitchFamily="34" charset="-122"/>
                <a:ea typeface="微软雅黑" panose="020B0503020204020204" pitchFamily="34" charset="-122"/>
              </a:rPr>
              <a:t>().generate(f)        #</a:t>
            </a:r>
            <a:r>
              <a:rPr lang="zh-CN" altLang="en-US" sz="2000" b="1" dirty="0">
                <a:solidFill>
                  <a:srgbClr val="1B70C0"/>
                </a:solidFill>
                <a:latin typeface="微软雅黑" panose="020B0503020204020204" pitchFamily="34" charset="-122"/>
                <a:ea typeface="微软雅黑" panose="020B0503020204020204" pitchFamily="34" charset="-122"/>
              </a:rPr>
              <a:t>按默认属性生成词云图</a:t>
            </a:r>
          </a:p>
          <a:p>
            <a:pPr>
              <a:lnSpc>
                <a:spcPct val="150000"/>
              </a:lnSpc>
            </a:pPr>
            <a:r>
              <a:rPr lang="en-US" altLang="zh-CN" sz="2000" b="1" dirty="0" err="1">
                <a:solidFill>
                  <a:srgbClr val="1B70C0"/>
                </a:solidFill>
                <a:latin typeface="微软雅黑" panose="020B0503020204020204" pitchFamily="34" charset="-122"/>
                <a:ea typeface="微软雅黑" panose="020B0503020204020204" pitchFamily="34" charset="-122"/>
              </a:rPr>
              <a:t>wordcloud.to_file</a:t>
            </a:r>
            <a:r>
              <a:rPr lang="en-US" altLang="zh-CN" sz="2000" b="1" dirty="0">
                <a:solidFill>
                  <a:srgbClr val="1B70C0"/>
                </a:solidFill>
                <a:latin typeface="微软雅黑" panose="020B0503020204020204" pitchFamily="34" charset="-122"/>
                <a:ea typeface="微软雅黑" panose="020B0503020204020204" pitchFamily="34" charset="-122"/>
              </a:rPr>
              <a:t>('littlegirl.png')            #</a:t>
            </a:r>
            <a:r>
              <a:rPr lang="zh-CN" altLang="en-US" sz="2000" b="1" dirty="0">
                <a:solidFill>
                  <a:srgbClr val="1B70C0"/>
                </a:solidFill>
                <a:latin typeface="微软雅黑" panose="020B0503020204020204" pitchFamily="34" charset="-122"/>
                <a:ea typeface="微软雅黑" panose="020B0503020204020204" pitchFamily="34" charset="-122"/>
              </a:rPr>
              <a:t>保存词云图</a:t>
            </a:r>
          </a:p>
        </p:txBody>
      </p:sp>
      <p:pic>
        <p:nvPicPr>
          <p:cNvPr id="12" name="图片 11">
            <a:extLst>
              <a:ext uri="{FF2B5EF4-FFF2-40B4-BE49-F238E27FC236}">
                <a16:creationId xmlns:a16="http://schemas.microsoft.com/office/drawing/2014/main" xmlns="" id="{583373D4-54CD-430A-8E46-0D63314D97E5}"/>
              </a:ext>
            </a:extLst>
          </p:cNvPr>
          <p:cNvPicPr>
            <a:picLocks noChangeAspect="1"/>
          </p:cNvPicPr>
          <p:nvPr/>
        </p:nvPicPr>
        <p:blipFill>
          <a:blip r:embed="rId2"/>
          <a:stretch>
            <a:fillRect/>
          </a:stretch>
        </p:blipFill>
        <p:spPr>
          <a:xfrm>
            <a:off x="3685358" y="4091132"/>
            <a:ext cx="3063505" cy="1569856"/>
          </a:xfrm>
          <a:prstGeom prst="rect">
            <a:avLst/>
          </a:prstGeom>
        </p:spPr>
      </p:pic>
      <p:sp>
        <p:nvSpPr>
          <p:cNvPr id="15" name="文本框 14">
            <a:extLst>
              <a:ext uri="{FF2B5EF4-FFF2-40B4-BE49-F238E27FC236}">
                <a16:creationId xmlns:a16="http://schemas.microsoft.com/office/drawing/2014/main" xmlns="" id="{4E2C8E60-5AE5-4026-8227-BE5173EE080F}"/>
              </a:ext>
            </a:extLst>
          </p:cNvPr>
          <p:cNvSpPr txBox="1"/>
          <p:nvPr/>
        </p:nvSpPr>
        <p:spPr>
          <a:xfrm>
            <a:off x="8447064" y="6544723"/>
            <a:ext cx="3744936" cy="338554"/>
          </a:xfrm>
          <a:prstGeom prst="rect">
            <a:avLst/>
          </a:prstGeom>
          <a:noFill/>
        </p:spPr>
        <p:txBody>
          <a:bodyPr wrap="none" rtlCol="0">
            <a:spAutoFit/>
          </a:bodyPr>
          <a:lstStyle/>
          <a:p>
            <a:pPr>
              <a:defRPr/>
            </a:pPr>
            <a:r>
              <a:rPr lang="zh-CN" altLang="en-US" sz="1600" b="1" spc="600" dirty="0">
                <a:solidFill>
                  <a:prstClr val="white"/>
                </a:solidFill>
              </a:rPr>
              <a:t>第</a:t>
            </a:r>
            <a:r>
              <a:rPr lang="en-US" altLang="zh-CN" sz="1600" b="1" spc="600" dirty="0">
                <a:solidFill>
                  <a:prstClr val="white"/>
                </a:solidFill>
              </a:rPr>
              <a:t>7</a:t>
            </a:r>
            <a:r>
              <a:rPr lang="zh-CN" altLang="en-US" sz="1600" b="1" spc="600" dirty="0">
                <a:solidFill>
                  <a:prstClr val="white"/>
                </a:solidFill>
              </a:rPr>
              <a:t>章  数据管理与数据分析</a:t>
            </a:r>
          </a:p>
        </p:txBody>
      </p:sp>
    </p:spTree>
    <p:extLst>
      <p:ext uri="{BB962C8B-B14F-4D97-AF65-F5344CB8AC3E}">
        <p14:creationId xmlns:p14="http://schemas.microsoft.com/office/powerpoint/2010/main" val="4224184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6" name="TextBox 4">
            <a:extLst>
              <a:ext uri="{FF2B5EF4-FFF2-40B4-BE49-F238E27FC236}">
                <a16:creationId xmlns:a16="http://schemas.microsoft.com/office/drawing/2014/main" xmlns="" id="{78F37475-7178-9EC1-2737-51780CDEB06A}"/>
              </a:ext>
            </a:extLst>
          </p:cNvPr>
          <p:cNvSpPr txBox="1"/>
          <p:nvPr/>
        </p:nvSpPr>
        <p:spPr>
          <a:xfrm>
            <a:off x="1793693" y="1657086"/>
            <a:ext cx="8415627" cy="400110"/>
          </a:xfrm>
          <a:prstGeom prst="rect">
            <a:avLst/>
          </a:prstGeom>
          <a:noFill/>
        </p:spPr>
        <p:txBody>
          <a:bodyPr wrap="square" lIns="0" tIns="0" rIns="0" bIns="0" rtlCol="0">
            <a:spAutoFit/>
          </a:bodyPr>
          <a:lstStyle>
            <a:defPPr>
              <a:defRPr lang="zh-CN"/>
            </a:defPPr>
            <a:lvl1pPr>
              <a:lnSpc>
                <a:spcPts val="1600"/>
              </a:lnSpc>
              <a:defRPr sz="1200" b="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2600" b="1" spc="200" dirty="0">
                <a:solidFill>
                  <a:prstClr val="black"/>
                </a:solidFill>
                <a:cs typeface="+mn-ea"/>
                <a:sym typeface="+mn-lt"/>
              </a:rPr>
              <a:t>声音的数字化</a:t>
            </a:r>
          </a:p>
        </p:txBody>
      </p:sp>
      <p:sp>
        <p:nvSpPr>
          <p:cNvPr id="9" name="Oval 13">
            <a:extLst>
              <a:ext uri="{FF2B5EF4-FFF2-40B4-BE49-F238E27FC236}">
                <a16:creationId xmlns:a16="http://schemas.microsoft.com/office/drawing/2014/main" xmlns="" id="{3D7FB915-0842-9DF6-6AC2-5B8B6BBF8A54}"/>
              </a:ext>
            </a:extLst>
          </p:cNvPr>
          <p:cNvSpPr>
            <a:spLocks noChangeArrowheads="1"/>
          </p:cNvSpPr>
          <p:nvPr/>
        </p:nvSpPr>
        <p:spPr bwMode="auto">
          <a:xfrm>
            <a:off x="1048329" y="1552686"/>
            <a:ext cx="567875" cy="567872"/>
          </a:xfrm>
          <a:prstGeom prst="ellipse">
            <a:avLst/>
          </a:prstGeom>
          <a:solidFill>
            <a:srgbClr val="0070C0"/>
          </a:solidFill>
          <a:ln w="19050">
            <a:noFill/>
          </a:ln>
        </p:spPr>
        <p:txBody>
          <a:bodyPr vert="horz" wrap="square" lIns="0" tIns="0" rIns="0" bIns="0" numCol="1" anchor="t" anchorCtr="0" compatLnSpc="1">
            <a:prstTxWarp prst="textNoShape">
              <a:avLst/>
            </a:prstTxWarp>
          </a:bodyPr>
          <a:lstStyle/>
          <a:p>
            <a:pPr algn="ctr"/>
            <a:r>
              <a:rPr lang="en-US" altLang="zh-CN" sz="2400" b="1" dirty="0">
                <a:solidFill>
                  <a:prstClr val="white"/>
                </a:solidFill>
                <a:latin typeface="Arial" panose="020B0604020202020204" pitchFamily="34" charset="0"/>
                <a:cs typeface="Arial" panose="020B0604020202020204" pitchFamily="34" charset="0"/>
                <a:sym typeface="+mn-lt"/>
              </a:rPr>
              <a:t>1</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53</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grpSp>
        <p:nvGrpSpPr>
          <p:cNvPr id="14" name="Group -678"/>
          <p:cNvGrpSpPr>
            <a:grpSpLocks/>
          </p:cNvGrpSpPr>
          <p:nvPr/>
        </p:nvGrpSpPr>
        <p:grpSpPr bwMode="auto">
          <a:xfrm>
            <a:off x="791951" y="3010671"/>
            <a:ext cx="10417597" cy="3986266"/>
            <a:chOff x="377177" y="2340143"/>
            <a:chExt cx="7813581" cy="3986626"/>
          </a:xfrm>
        </p:grpSpPr>
        <p:cxnSp>
          <p:nvCxnSpPr>
            <p:cNvPr id="15" name="直接连接符 14"/>
            <p:cNvCxnSpPr>
              <a:cxnSpLocks noChangeShapeType="1"/>
            </p:cNvCxnSpPr>
            <p:nvPr/>
          </p:nvCxnSpPr>
          <p:spPr bwMode="auto">
            <a:xfrm>
              <a:off x="1295400" y="5835650"/>
              <a:ext cx="6705600" cy="0"/>
            </a:xfrm>
            <a:prstGeom prst="line">
              <a:avLst/>
            </a:prstGeom>
            <a:noFill/>
            <a:ln w="38100">
              <a:solidFill>
                <a:srgbClr val="00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6" name="直接连接符 15"/>
            <p:cNvCxnSpPr>
              <a:cxnSpLocks noChangeShapeType="1"/>
            </p:cNvCxnSpPr>
            <p:nvPr/>
          </p:nvCxnSpPr>
          <p:spPr bwMode="auto">
            <a:xfrm flipV="1">
              <a:off x="1295400" y="2493963"/>
              <a:ext cx="0" cy="3341687"/>
            </a:xfrm>
            <a:prstGeom prst="line">
              <a:avLst/>
            </a:prstGeom>
            <a:noFill/>
            <a:ln w="38100">
              <a:solidFill>
                <a:srgbClr val="000000"/>
              </a:solidFill>
              <a:round/>
              <a:headEnd type="none" w="sm" len="sm"/>
              <a:tailEnd type="triangle" w="med" len="med"/>
            </a:ln>
            <a:extLst>
              <a:ext uri="{909E8E84-426E-40DD-AFC4-6F175D3DCCD1}">
                <a14:hiddenFill xmlns:a14="http://schemas.microsoft.com/office/drawing/2010/main">
                  <a:noFill/>
                </a14:hiddenFill>
              </a:ext>
            </a:extLst>
          </p:spPr>
        </p:cxnSp>
        <p:sp>
          <p:nvSpPr>
            <p:cNvPr id="18" name="任意多边形 16"/>
            <p:cNvSpPr>
              <a:spLocks/>
            </p:cNvSpPr>
            <p:nvPr/>
          </p:nvSpPr>
          <p:spPr bwMode="auto">
            <a:xfrm>
              <a:off x="1308100" y="3076575"/>
              <a:ext cx="5859463" cy="2239963"/>
            </a:xfrm>
            <a:custGeom>
              <a:avLst/>
              <a:gdLst>
                <a:gd name="T0" fmla="*/ 0 w 5859625"/>
                <a:gd name="T1" fmla="*/ 1745051 h 2239575"/>
                <a:gd name="T2" fmla="*/ 485192 w 5859625"/>
                <a:gd name="T3" fmla="*/ 821320 h 2239575"/>
                <a:gd name="T4" fmla="*/ 1082351 w 5859625"/>
                <a:gd name="T5" fmla="*/ 1259859 h 2239575"/>
                <a:gd name="T6" fmla="*/ 1772817 w 5859625"/>
                <a:gd name="T7" fmla="*/ 226 h 2239575"/>
                <a:gd name="T8" fmla="*/ 2939143 w 5859625"/>
                <a:gd name="T9" fmla="*/ 1371826 h 2239575"/>
                <a:gd name="T10" fmla="*/ 3853543 w 5859625"/>
                <a:gd name="T11" fmla="*/ 2239573 h 2239575"/>
                <a:gd name="T12" fmla="*/ 4562670 w 5859625"/>
                <a:gd name="T13" fmla="*/ 1381157 h 2239575"/>
                <a:gd name="T14" fmla="*/ 5085184 w 5859625"/>
                <a:gd name="T15" fmla="*/ 1996977 h 2239575"/>
                <a:gd name="T16" fmla="*/ 5859625 w 5859625"/>
                <a:gd name="T17" fmla="*/ 1418479 h 2239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59625" h="2239575">
                  <a:moveTo>
                    <a:pt x="0" y="1745051"/>
                  </a:moveTo>
                  <a:cubicBezTo>
                    <a:pt x="152400" y="1323618"/>
                    <a:pt x="304800" y="902185"/>
                    <a:pt x="485192" y="821320"/>
                  </a:cubicBezTo>
                  <a:cubicBezTo>
                    <a:pt x="665584" y="740455"/>
                    <a:pt x="867747" y="1396708"/>
                    <a:pt x="1082351" y="1259859"/>
                  </a:cubicBezTo>
                  <a:cubicBezTo>
                    <a:pt x="1296955" y="1123010"/>
                    <a:pt x="1463352" y="-18435"/>
                    <a:pt x="1772817" y="226"/>
                  </a:cubicBezTo>
                  <a:cubicBezTo>
                    <a:pt x="2082282" y="18887"/>
                    <a:pt x="2592356" y="998602"/>
                    <a:pt x="2939143" y="1371826"/>
                  </a:cubicBezTo>
                  <a:cubicBezTo>
                    <a:pt x="3285930" y="1745050"/>
                    <a:pt x="3582955" y="2238018"/>
                    <a:pt x="3853543" y="2239573"/>
                  </a:cubicBezTo>
                  <a:cubicBezTo>
                    <a:pt x="4124131" y="2241128"/>
                    <a:pt x="4357397" y="1421590"/>
                    <a:pt x="4562670" y="1381157"/>
                  </a:cubicBezTo>
                  <a:cubicBezTo>
                    <a:pt x="4767943" y="1340724"/>
                    <a:pt x="4869025" y="1990757"/>
                    <a:pt x="5085184" y="1996977"/>
                  </a:cubicBezTo>
                  <a:cubicBezTo>
                    <a:pt x="5301343" y="2003197"/>
                    <a:pt x="5580484" y="1710838"/>
                    <a:pt x="5859625" y="1418479"/>
                  </a:cubicBezTo>
                </a:path>
              </a:pathLst>
            </a:custGeom>
            <a:noFill/>
            <a:ln w="38100">
              <a:solidFill>
                <a:srgbClr val="0000FF"/>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endParaRPr lang="zh-CN" altLang="en-US" sz="2800" b="1">
                <a:solidFill>
                  <a:srgbClr val="000000"/>
                </a:solidFill>
                <a:latin typeface="Arial" charset="0"/>
              </a:endParaRPr>
            </a:p>
          </p:txBody>
        </p:sp>
        <p:sp>
          <p:nvSpPr>
            <p:cNvPr id="19" name="TextBox 17"/>
            <p:cNvSpPr>
              <a:spLocks noChangeArrowheads="1"/>
            </p:cNvSpPr>
            <p:nvPr/>
          </p:nvSpPr>
          <p:spPr bwMode="auto">
            <a:xfrm>
              <a:off x="377177" y="2340143"/>
              <a:ext cx="754089" cy="5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zh-CN" altLang="en-US" sz="3200" dirty="0">
                  <a:solidFill>
                    <a:srgbClr val="000000"/>
                  </a:solidFill>
                  <a:latin typeface="隶书" pitchFamily="49" charset="-122"/>
                  <a:ea typeface="隶书" pitchFamily="49" charset="-122"/>
                </a:rPr>
                <a:t>振幅</a:t>
              </a:r>
              <a:endParaRPr lang="en-US" altLang="zh-CN" dirty="0">
                <a:solidFill>
                  <a:srgbClr val="000000"/>
                </a:solidFill>
                <a:latin typeface="隶书" pitchFamily="49" charset="-122"/>
                <a:ea typeface="隶书" pitchFamily="49" charset="-122"/>
              </a:endParaRPr>
            </a:p>
          </p:txBody>
        </p:sp>
        <p:sp>
          <p:nvSpPr>
            <p:cNvPr id="20" name="TextBox 18"/>
            <p:cNvSpPr>
              <a:spLocks noChangeArrowheads="1"/>
            </p:cNvSpPr>
            <p:nvPr/>
          </p:nvSpPr>
          <p:spPr bwMode="auto">
            <a:xfrm>
              <a:off x="7436669" y="5741941"/>
              <a:ext cx="754089" cy="5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zh-CN" altLang="en-US" sz="3200">
                  <a:solidFill>
                    <a:srgbClr val="000000"/>
                  </a:solidFill>
                  <a:latin typeface="隶书" pitchFamily="49" charset="-122"/>
                  <a:ea typeface="隶书" pitchFamily="49" charset="-122"/>
                </a:rPr>
                <a:t>时间</a:t>
              </a:r>
              <a:endParaRPr lang="en-US" altLang="zh-CN" sz="3200">
                <a:solidFill>
                  <a:srgbClr val="000000"/>
                </a:solidFill>
                <a:latin typeface="隶书" pitchFamily="49" charset="-122"/>
                <a:ea typeface="隶书" pitchFamily="49" charset="-122"/>
              </a:endParaRPr>
            </a:p>
          </p:txBody>
        </p:sp>
      </p:grpSp>
      <p:sp>
        <p:nvSpPr>
          <p:cNvPr id="21" name="Rectangle 5"/>
          <p:cNvSpPr txBox="1">
            <a:spLocks noChangeArrowheads="1"/>
          </p:cNvSpPr>
          <p:nvPr/>
        </p:nvSpPr>
        <p:spPr bwMode="auto">
          <a:xfrm>
            <a:off x="660398" y="2120558"/>
            <a:ext cx="10958877" cy="14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63538" indent="-363538" algn="l" rtl="0" eaLnBrk="0" fontAlgn="base" hangingPunct="0">
              <a:lnSpc>
                <a:spcPct val="120000"/>
              </a:lnSpc>
              <a:spcBef>
                <a:spcPct val="20000"/>
              </a:spcBef>
              <a:spcAft>
                <a:spcPct val="0"/>
              </a:spcAft>
              <a:buSzPct val="80000"/>
              <a:buFont typeface="Wingdings" panose="05000000000000000000" pitchFamily="2" charset="2"/>
              <a:buChar char="p"/>
              <a:defRPr kumimoji="1" sz="2800" b="1">
                <a:solidFill>
                  <a:schemeClr val="tx1"/>
                </a:solidFill>
                <a:latin typeface="+mn-lt"/>
                <a:ea typeface="+mn-ea"/>
                <a:cs typeface="+mn-cs"/>
              </a:defRPr>
            </a:lvl1pPr>
            <a:lvl2pPr marL="820738" indent="-277813" algn="l" rtl="0" eaLnBrk="0" fontAlgn="base" hangingPunct="0">
              <a:lnSpc>
                <a:spcPct val="120000"/>
              </a:lnSpc>
              <a:spcBef>
                <a:spcPct val="20000"/>
              </a:spcBef>
              <a:spcAft>
                <a:spcPct val="0"/>
              </a:spcAft>
              <a:buClr>
                <a:srgbClr val="0000CC"/>
              </a:buClr>
              <a:buSzPct val="80000"/>
              <a:buFont typeface="Wingdings" panose="05000000000000000000" pitchFamily="2" charset="2"/>
              <a:buChar char="q"/>
              <a:defRPr kumimoji="1" sz="2400" b="1">
                <a:solidFill>
                  <a:srgbClr val="0000CC"/>
                </a:solidFill>
                <a:latin typeface="+mn-lt"/>
                <a:ea typeface="+mn-ea"/>
              </a:defRPr>
            </a:lvl2pPr>
            <a:lvl3pPr marL="1466850" indent="-228600" algn="l" rtl="0" eaLnBrk="0" fontAlgn="base" hangingPunct="0">
              <a:spcBef>
                <a:spcPct val="20000"/>
              </a:spcBef>
              <a:spcAft>
                <a:spcPct val="0"/>
              </a:spcAft>
              <a:buChar char="•"/>
              <a:defRPr kumimoji="1" sz="2400" b="1">
                <a:solidFill>
                  <a:schemeClr val="tx1"/>
                </a:solidFill>
                <a:latin typeface="+mn-lt"/>
                <a:ea typeface="+mj-ea"/>
              </a:defRPr>
            </a:lvl3pPr>
            <a:lvl4pPr marL="1885950" indent="-228600" algn="l" rtl="0" eaLnBrk="0" fontAlgn="base" hangingPunct="0">
              <a:spcBef>
                <a:spcPct val="20000"/>
              </a:spcBef>
              <a:spcAft>
                <a:spcPct val="0"/>
              </a:spcAft>
              <a:buChar char="–"/>
              <a:defRPr kumimoji="1" sz="2400" b="1">
                <a:solidFill>
                  <a:schemeClr val="tx1"/>
                </a:solidFill>
                <a:latin typeface="+mn-lt"/>
                <a:ea typeface="+mj-ea"/>
              </a:defRPr>
            </a:lvl4pPr>
            <a:lvl5pPr marL="2305050" indent="-228600" algn="l" rtl="0" eaLnBrk="0" fontAlgn="base" hangingPunct="0">
              <a:spcBef>
                <a:spcPct val="20000"/>
              </a:spcBef>
              <a:spcAft>
                <a:spcPct val="0"/>
              </a:spcAft>
              <a:buChar char="»"/>
              <a:defRPr kumimoji="1" sz="2400" b="1">
                <a:solidFill>
                  <a:schemeClr val="tx1"/>
                </a:solidFill>
                <a:latin typeface="+mn-lt"/>
                <a:ea typeface="+mj-ea"/>
              </a:defRPr>
            </a:lvl5pPr>
            <a:lvl6pPr marL="2762250" indent="-228600" algn="l" rtl="0" fontAlgn="base">
              <a:spcBef>
                <a:spcPct val="20000"/>
              </a:spcBef>
              <a:spcAft>
                <a:spcPct val="0"/>
              </a:spcAft>
              <a:buChar char="»"/>
              <a:defRPr kumimoji="1" sz="2400" b="1">
                <a:solidFill>
                  <a:schemeClr val="tx1"/>
                </a:solidFill>
                <a:latin typeface="+mn-lt"/>
                <a:ea typeface="+mj-ea"/>
              </a:defRPr>
            </a:lvl6pPr>
            <a:lvl7pPr marL="3219450" indent="-228600" algn="l" rtl="0" fontAlgn="base">
              <a:spcBef>
                <a:spcPct val="20000"/>
              </a:spcBef>
              <a:spcAft>
                <a:spcPct val="0"/>
              </a:spcAft>
              <a:buChar char="»"/>
              <a:defRPr kumimoji="1" sz="2400" b="1">
                <a:solidFill>
                  <a:schemeClr val="tx1"/>
                </a:solidFill>
                <a:latin typeface="+mn-lt"/>
                <a:ea typeface="+mj-ea"/>
              </a:defRPr>
            </a:lvl7pPr>
            <a:lvl8pPr marL="3676650" indent="-228600" algn="l" rtl="0" fontAlgn="base">
              <a:spcBef>
                <a:spcPct val="20000"/>
              </a:spcBef>
              <a:spcAft>
                <a:spcPct val="0"/>
              </a:spcAft>
              <a:buChar char="»"/>
              <a:defRPr kumimoji="1" sz="2400" b="1">
                <a:solidFill>
                  <a:schemeClr val="tx1"/>
                </a:solidFill>
                <a:latin typeface="+mn-lt"/>
                <a:ea typeface="+mj-ea"/>
              </a:defRPr>
            </a:lvl8pPr>
            <a:lvl9pPr marL="4133850" indent="-228600" algn="l" rtl="0" fontAlgn="base">
              <a:spcBef>
                <a:spcPct val="20000"/>
              </a:spcBef>
              <a:spcAft>
                <a:spcPct val="0"/>
              </a:spcAft>
              <a:buChar char="»"/>
              <a:defRPr kumimoji="1" sz="2400" b="1">
                <a:solidFill>
                  <a:schemeClr val="tx1"/>
                </a:solidFill>
                <a:latin typeface="+mn-lt"/>
                <a:ea typeface="+mj-ea"/>
              </a:defRPr>
            </a:lvl9pPr>
          </a:lstStyle>
          <a:p>
            <a:pPr lvl="1" eaLnBrk="1" hangingPunct="1">
              <a:buClr>
                <a:srgbClr val="073E87"/>
              </a:buClr>
              <a:buFont typeface="Wingdings" panose="05000000000000000000" pitchFamily="2" charset="2"/>
              <a:buChar char=""/>
            </a:pPr>
            <a:r>
              <a:rPr lang="zh-CN" altLang="en-US" sz="2800" b="0" kern="0" dirty="0" smtClean="0">
                <a:solidFill>
                  <a:prstClr val="black"/>
                </a:solidFill>
                <a:latin typeface="微软雅黑" pitchFamily="34" charset="-122"/>
                <a:ea typeface="微软雅黑" pitchFamily="34" charset="-122"/>
              </a:rPr>
              <a:t>声音</a:t>
            </a:r>
            <a:r>
              <a:rPr lang="zh-CN" altLang="en-US" sz="2800" b="0" kern="0" dirty="0">
                <a:solidFill>
                  <a:prstClr val="black"/>
                </a:solidFill>
                <a:latin typeface="微软雅黑" pitchFamily="34" charset="-122"/>
                <a:ea typeface="微软雅黑" pitchFamily="34" charset="-122"/>
              </a:rPr>
              <a:t>：机械振动在弹性介质中传播的</a:t>
            </a:r>
            <a:r>
              <a:rPr lang="zh-CN" altLang="en-US" sz="2800" b="0" kern="0" dirty="0">
                <a:solidFill>
                  <a:srgbClr val="FF0000"/>
                </a:solidFill>
                <a:latin typeface="微软雅黑" pitchFamily="34" charset="-122"/>
                <a:ea typeface="微软雅黑" pitchFamily="34" charset="-122"/>
              </a:rPr>
              <a:t>机械波</a:t>
            </a:r>
            <a:r>
              <a:rPr lang="zh-CN" altLang="en-US" sz="2800" b="0" kern="0" dirty="0">
                <a:solidFill>
                  <a:prstClr val="black"/>
                </a:solidFill>
                <a:latin typeface="微软雅黑" pitchFamily="34" charset="-122"/>
                <a:ea typeface="微软雅黑" pitchFamily="34" charset="-122"/>
              </a:rPr>
              <a:t>，是随时间</a:t>
            </a:r>
            <a:r>
              <a:rPr lang="zh-CN" altLang="en-US" sz="2800" b="0" kern="0" dirty="0">
                <a:solidFill>
                  <a:srgbClr val="FF0000"/>
                </a:solidFill>
                <a:latin typeface="微软雅黑" pitchFamily="34" charset="-122"/>
                <a:ea typeface="微软雅黑" pitchFamily="34" charset="-122"/>
              </a:rPr>
              <a:t>连续</a:t>
            </a:r>
            <a:r>
              <a:rPr lang="zh-CN" altLang="en-US" sz="2800" b="0" kern="0" dirty="0">
                <a:solidFill>
                  <a:prstClr val="black"/>
                </a:solidFill>
                <a:latin typeface="微软雅黑" pitchFamily="34" charset="-122"/>
                <a:ea typeface="微软雅黑" pitchFamily="34" charset="-122"/>
              </a:rPr>
              <a:t>变化的</a:t>
            </a:r>
            <a:r>
              <a:rPr lang="zh-CN" altLang="en-US" sz="2800" b="0" kern="0" dirty="0">
                <a:solidFill>
                  <a:srgbClr val="12203A"/>
                </a:solidFill>
                <a:latin typeface="微软雅黑" pitchFamily="34" charset="-122"/>
                <a:ea typeface="微软雅黑" pitchFamily="34" charset="-122"/>
              </a:rPr>
              <a:t>连续信号</a:t>
            </a:r>
            <a:r>
              <a:rPr lang="en-US" altLang="zh-CN" sz="2800" b="0" kern="0" dirty="0">
                <a:solidFill>
                  <a:prstClr val="black"/>
                </a:solidFill>
                <a:latin typeface="微软雅黑" pitchFamily="34" charset="-122"/>
                <a:ea typeface="微软雅黑" pitchFamily="34" charset="-122"/>
              </a:rPr>
              <a:t>(</a:t>
            </a:r>
            <a:r>
              <a:rPr lang="zh-CN" altLang="en-US" sz="2800" b="0" kern="0" dirty="0">
                <a:solidFill>
                  <a:srgbClr val="FF0000"/>
                </a:solidFill>
                <a:latin typeface="微软雅黑" pitchFamily="34" charset="-122"/>
                <a:ea typeface="微软雅黑" pitchFamily="34" charset="-122"/>
              </a:rPr>
              <a:t>模拟信号</a:t>
            </a:r>
            <a:r>
              <a:rPr lang="en-US" altLang="zh-CN" sz="2800" b="0" kern="0" dirty="0">
                <a:solidFill>
                  <a:prstClr val="black"/>
                </a:solidFill>
                <a:latin typeface="微软雅黑" pitchFamily="34" charset="-122"/>
                <a:ea typeface="微软雅黑" pitchFamily="34" charset="-122"/>
              </a:rPr>
              <a:t>)</a:t>
            </a:r>
            <a:r>
              <a:rPr lang="zh-CN" altLang="en-US" sz="2800" b="0" kern="0" dirty="0">
                <a:solidFill>
                  <a:prstClr val="black"/>
                </a:solidFill>
                <a:latin typeface="微软雅黑" pitchFamily="34" charset="-122"/>
                <a:ea typeface="微软雅黑" pitchFamily="34" charset="-122"/>
              </a:rPr>
              <a:t>。</a:t>
            </a:r>
          </a:p>
          <a:p>
            <a:pPr lvl="1" eaLnBrk="1" hangingPunct="1">
              <a:buClr>
                <a:srgbClr val="073E87"/>
              </a:buClr>
              <a:buFont typeface="Wingdings" panose="05000000000000000000" pitchFamily="2" charset="2"/>
              <a:buChar char=""/>
              <a:defRPr/>
            </a:pPr>
            <a:endParaRPr lang="zh-CN" altLang="en-US" b="0" kern="0" dirty="0">
              <a:latin typeface="Franklin Gothic Book"/>
              <a:ea typeface="黑体"/>
            </a:endParaRPr>
          </a:p>
        </p:txBody>
      </p:sp>
    </p:spTree>
    <p:extLst>
      <p:ext uri="{BB962C8B-B14F-4D97-AF65-F5344CB8AC3E}">
        <p14:creationId xmlns:p14="http://schemas.microsoft.com/office/powerpoint/2010/main" val="389360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54</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grpSp>
        <p:nvGrpSpPr>
          <p:cNvPr id="75" name="Group -672"/>
          <p:cNvGrpSpPr>
            <a:grpSpLocks/>
          </p:cNvGrpSpPr>
          <p:nvPr/>
        </p:nvGrpSpPr>
        <p:grpSpPr bwMode="auto">
          <a:xfrm>
            <a:off x="791951" y="2619350"/>
            <a:ext cx="10417597" cy="3986266"/>
            <a:chOff x="377177" y="2340143"/>
            <a:chExt cx="7813581" cy="3986626"/>
          </a:xfrm>
        </p:grpSpPr>
        <p:cxnSp>
          <p:nvCxnSpPr>
            <p:cNvPr id="76" name="直接连接符 7"/>
            <p:cNvCxnSpPr>
              <a:cxnSpLocks noChangeShapeType="1"/>
            </p:cNvCxnSpPr>
            <p:nvPr/>
          </p:nvCxnSpPr>
          <p:spPr bwMode="auto">
            <a:xfrm flipV="1">
              <a:off x="1295400" y="2493963"/>
              <a:ext cx="0" cy="3341687"/>
            </a:xfrm>
            <a:prstGeom prst="line">
              <a:avLst/>
            </a:prstGeom>
            <a:noFill/>
            <a:ln w="38100">
              <a:solidFill>
                <a:srgbClr val="00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77" name="直接连接符 6"/>
            <p:cNvCxnSpPr>
              <a:cxnSpLocks noChangeShapeType="1"/>
            </p:cNvCxnSpPr>
            <p:nvPr/>
          </p:nvCxnSpPr>
          <p:spPr bwMode="auto">
            <a:xfrm>
              <a:off x="1295400" y="5835650"/>
              <a:ext cx="6705600" cy="0"/>
            </a:xfrm>
            <a:prstGeom prst="line">
              <a:avLst/>
            </a:prstGeom>
            <a:noFill/>
            <a:ln w="38100">
              <a:solidFill>
                <a:srgbClr val="000000"/>
              </a:solidFill>
              <a:round/>
              <a:headEnd type="none" w="sm" len="sm"/>
              <a:tailEnd type="triangle" w="med" len="med"/>
            </a:ln>
            <a:extLst>
              <a:ext uri="{909E8E84-426E-40DD-AFC4-6F175D3DCCD1}">
                <a14:hiddenFill xmlns:a14="http://schemas.microsoft.com/office/drawing/2010/main">
                  <a:noFill/>
                </a14:hiddenFill>
              </a:ext>
            </a:extLst>
          </p:spPr>
        </p:cxnSp>
        <p:sp>
          <p:nvSpPr>
            <p:cNvPr id="78" name="TextBox 9"/>
            <p:cNvSpPr>
              <a:spLocks noChangeArrowheads="1"/>
            </p:cNvSpPr>
            <p:nvPr/>
          </p:nvSpPr>
          <p:spPr bwMode="auto">
            <a:xfrm>
              <a:off x="377177" y="2340143"/>
              <a:ext cx="754089" cy="5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zh-CN" altLang="en-US" sz="3200" dirty="0">
                  <a:solidFill>
                    <a:srgbClr val="000000"/>
                  </a:solidFill>
                  <a:latin typeface="隶书" pitchFamily="49" charset="-122"/>
                  <a:ea typeface="隶书" pitchFamily="49" charset="-122"/>
                </a:rPr>
                <a:t>振幅</a:t>
              </a:r>
              <a:endParaRPr lang="en-US" altLang="zh-CN" dirty="0">
                <a:solidFill>
                  <a:srgbClr val="000000"/>
                </a:solidFill>
                <a:latin typeface="隶书" pitchFamily="49" charset="-122"/>
                <a:ea typeface="隶书" pitchFamily="49" charset="-122"/>
              </a:endParaRPr>
            </a:p>
          </p:txBody>
        </p:sp>
        <p:sp>
          <p:nvSpPr>
            <p:cNvPr id="79" name="TextBox 10"/>
            <p:cNvSpPr>
              <a:spLocks noChangeArrowheads="1"/>
            </p:cNvSpPr>
            <p:nvPr/>
          </p:nvSpPr>
          <p:spPr bwMode="auto">
            <a:xfrm>
              <a:off x="7436669" y="5741941"/>
              <a:ext cx="754089" cy="5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zh-CN" altLang="en-US" sz="3200">
                  <a:solidFill>
                    <a:srgbClr val="000000"/>
                  </a:solidFill>
                  <a:latin typeface="隶书" pitchFamily="49" charset="-122"/>
                  <a:ea typeface="隶书" pitchFamily="49" charset="-122"/>
                </a:rPr>
                <a:t>时间</a:t>
              </a:r>
              <a:endParaRPr lang="en-US" altLang="zh-CN" sz="3200">
                <a:solidFill>
                  <a:srgbClr val="000000"/>
                </a:solidFill>
                <a:latin typeface="隶书" pitchFamily="49" charset="-122"/>
                <a:ea typeface="隶书" pitchFamily="49" charset="-122"/>
              </a:endParaRPr>
            </a:p>
          </p:txBody>
        </p:sp>
      </p:grpSp>
      <p:cxnSp>
        <p:nvCxnSpPr>
          <p:cNvPr id="80" name="直接连接符 100"/>
          <p:cNvCxnSpPr>
            <a:cxnSpLocks noChangeShapeType="1"/>
          </p:cNvCxnSpPr>
          <p:nvPr/>
        </p:nvCxnSpPr>
        <p:spPr bwMode="auto">
          <a:xfrm>
            <a:off x="2015067" y="3362325"/>
            <a:ext cx="0" cy="2730500"/>
          </a:xfrm>
          <a:prstGeom prst="line">
            <a:avLst/>
          </a:prstGeom>
          <a:noFill/>
          <a:ln w="88900">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81" name="任意多边形 4"/>
          <p:cNvSpPr>
            <a:spLocks/>
          </p:cNvSpPr>
          <p:nvPr/>
        </p:nvSpPr>
        <p:spPr bwMode="auto">
          <a:xfrm>
            <a:off x="2032001" y="3355976"/>
            <a:ext cx="7812617" cy="2239963"/>
          </a:xfrm>
          <a:custGeom>
            <a:avLst/>
            <a:gdLst>
              <a:gd name="T0" fmla="*/ 0 w 5859625"/>
              <a:gd name="T1" fmla="*/ 1745051 h 2239575"/>
              <a:gd name="T2" fmla="*/ 485192 w 5859625"/>
              <a:gd name="T3" fmla="*/ 821320 h 2239575"/>
              <a:gd name="T4" fmla="*/ 1082351 w 5859625"/>
              <a:gd name="T5" fmla="*/ 1259859 h 2239575"/>
              <a:gd name="T6" fmla="*/ 1772817 w 5859625"/>
              <a:gd name="T7" fmla="*/ 226 h 2239575"/>
              <a:gd name="T8" fmla="*/ 2939143 w 5859625"/>
              <a:gd name="T9" fmla="*/ 1371826 h 2239575"/>
              <a:gd name="T10" fmla="*/ 3853543 w 5859625"/>
              <a:gd name="T11" fmla="*/ 2239573 h 2239575"/>
              <a:gd name="T12" fmla="*/ 4562670 w 5859625"/>
              <a:gd name="T13" fmla="*/ 1381157 h 2239575"/>
              <a:gd name="T14" fmla="*/ 5085184 w 5859625"/>
              <a:gd name="T15" fmla="*/ 1996977 h 2239575"/>
              <a:gd name="T16" fmla="*/ 5859625 w 5859625"/>
              <a:gd name="T17" fmla="*/ 1418479 h 2239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59625" h="2239575">
                <a:moveTo>
                  <a:pt x="0" y="1745051"/>
                </a:moveTo>
                <a:cubicBezTo>
                  <a:pt x="152400" y="1323618"/>
                  <a:pt x="304800" y="902185"/>
                  <a:pt x="485192" y="821320"/>
                </a:cubicBezTo>
                <a:cubicBezTo>
                  <a:pt x="665584" y="740455"/>
                  <a:pt x="867747" y="1396708"/>
                  <a:pt x="1082351" y="1259859"/>
                </a:cubicBezTo>
                <a:cubicBezTo>
                  <a:pt x="1296955" y="1123010"/>
                  <a:pt x="1463352" y="-18435"/>
                  <a:pt x="1772817" y="226"/>
                </a:cubicBezTo>
                <a:cubicBezTo>
                  <a:pt x="2082282" y="18887"/>
                  <a:pt x="2592356" y="998602"/>
                  <a:pt x="2939143" y="1371826"/>
                </a:cubicBezTo>
                <a:cubicBezTo>
                  <a:pt x="3285930" y="1745050"/>
                  <a:pt x="3582955" y="2238018"/>
                  <a:pt x="3853543" y="2239573"/>
                </a:cubicBezTo>
                <a:cubicBezTo>
                  <a:pt x="4124131" y="2241128"/>
                  <a:pt x="4357397" y="1421590"/>
                  <a:pt x="4562670" y="1381157"/>
                </a:cubicBezTo>
                <a:cubicBezTo>
                  <a:pt x="4767943" y="1340724"/>
                  <a:pt x="4869025" y="1990757"/>
                  <a:pt x="5085184" y="1996977"/>
                </a:cubicBezTo>
                <a:cubicBezTo>
                  <a:pt x="5301343" y="2003197"/>
                  <a:pt x="5580484" y="1710838"/>
                  <a:pt x="5859625" y="1418479"/>
                </a:cubicBezTo>
              </a:path>
            </a:pathLst>
          </a:custGeom>
          <a:noFill/>
          <a:ln w="38100">
            <a:solidFill>
              <a:srgbClr val="0000FF"/>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cxnSp>
        <p:nvCxnSpPr>
          <p:cNvPr id="82" name="直接连接符 121"/>
          <p:cNvCxnSpPr>
            <a:cxnSpLocks noChangeShapeType="1"/>
          </p:cNvCxnSpPr>
          <p:nvPr/>
        </p:nvCxnSpPr>
        <p:spPr bwMode="auto">
          <a:xfrm>
            <a:off x="2015067" y="6107113"/>
            <a:ext cx="7829551" cy="0"/>
          </a:xfrm>
          <a:prstGeom prst="line">
            <a:avLst/>
          </a:prstGeom>
          <a:noFill/>
          <a:ln w="88900">
            <a:solidFill>
              <a:srgbClr val="7030A0"/>
            </a:solidFill>
            <a:round/>
            <a:headEnd type="none" w="sm" len="sm"/>
            <a:tailEnd type="none" w="sm" len="sm"/>
          </a:ln>
          <a:extLst>
            <a:ext uri="{909E8E84-426E-40DD-AFC4-6F175D3DCCD1}">
              <a14:hiddenFill xmlns:a14="http://schemas.microsoft.com/office/drawing/2010/main">
                <a:noFill/>
              </a14:hiddenFill>
            </a:ext>
          </a:extLst>
        </p:spPr>
      </p:cxnSp>
      <p:grpSp>
        <p:nvGrpSpPr>
          <p:cNvPr id="83" name="Group -670"/>
          <p:cNvGrpSpPr>
            <a:grpSpLocks/>
          </p:cNvGrpSpPr>
          <p:nvPr/>
        </p:nvGrpSpPr>
        <p:grpSpPr bwMode="auto">
          <a:xfrm>
            <a:off x="1845916" y="3355976"/>
            <a:ext cx="8359251" cy="3260708"/>
            <a:chOff x="1384265" y="3139872"/>
            <a:chExt cx="6268853" cy="3260613"/>
          </a:xfrm>
        </p:grpSpPr>
        <p:grpSp>
          <p:nvGrpSpPr>
            <p:cNvPr id="84" name="Group -668"/>
            <p:cNvGrpSpPr>
              <a:grpSpLocks/>
            </p:cNvGrpSpPr>
            <p:nvPr/>
          </p:nvGrpSpPr>
          <p:grpSpPr bwMode="auto">
            <a:xfrm>
              <a:off x="1446628" y="3139872"/>
              <a:ext cx="6020206" cy="2831163"/>
              <a:chOff x="1446628" y="3139872"/>
              <a:chExt cx="6020206" cy="2831163"/>
            </a:xfrm>
          </p:grpSpPr>
          <p:grpSp>
            <p:nvGrpSpPr>
              <p:cNvPr id="113" name="Group -666"/>
              <p:cNvGrpSpPr>
                <a:grpSpLocks/>
              </p:cNvGrpSpPr>
              <p:nvPr/>
            </p:nvGrpSpPr>
            <p:grpSpPr bwMode="auto">
              <a:xfrm>
                <a:off x="2008312" y="3139872"/>
                <a:ext cx="5389687" cy="2741591"/>
                <a:chOff x="2008312" y="2941414"/>
                <a:chExt cx="5389687" cy="2940050"/>
              </a:xfrm>
            </p:grpSpPr>
            <p:cxnSp>
              <p:nvCxnSpPr>
                <p:cNvPr id="128" name="直接连接符 89"/>
                <p:cNvCxnSpPr>
                  <a:cxnSpLocks noChangeShapeType="1"/>
                </p:cNvCxnSpPr>
                <p:nvPr/>
              </p:nvCxnSpPr>
              <p:spPr bwMode="auto">
                <a:xfrm flipV="1">
                  <a:off x="2008312"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29" name="直接连接符 89"/>
                <p:cNvCxnSpPr>
                  <a:cxnSpLocks noChangeShapeType="1"/>
                </p:cNvCxnSpPr>
                <p:nvPr/>
              </p:nvCxnSpPr>
              <p:spPr bwMode="auto">
                <a:xfrm flipV="1">
                  <a:off x="7397999"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30" name="直接连接符 89"/>
                <p:cNvCxnSpPr>
                  <a:cxnSpLocks noChangeShapeType="1"/>
                </p:cNvCxnSpPr>
                <p:nvPr/>
              </p:nvCxnSpPr>
              <p:spPr bwMode="auto">
                <a:xfrm flipV="1">
                  <a:off x="2498284"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31" name="直接连接符 89"/>
                <p:cNvCxnSpPr>
                  <a:cxnSpLocks noChangeShapeType="1"/>
                </p:cNvCxnSpPr>
                <p:nvPr/>
              </p:nvCxnSpPr>
              <p:spPr bwMode="auto">
                <a:xfrm flipV="1">
                  <a:off x="2988256"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32" name="直接连接符 89"/>
                <p:cNvCxnSpPr>
                  <a:cxnSpLocks noChangeShapeType="1"/>
                </p:cNvCxnSpPr>
                <p:nvPr/>
              </p:nvCxnSpPr>
              <p:spPr bwMode="auto">
                <a:xfrm flipV="1">
                  <a:off x="3478228"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33" name="直接连接符 89"/>
                <p:cNvCxnSpPr>
                  <a:cxnSpLocks noChangeShapeType="1"/>
                </p:cNvCxnSpPr>
                <p:nvPr/>
              </p:nvCxnSpPr>
              <p:spPr bwMode="auto">
                <a:xfrm flipV="1">
                  <a:off x="3968200"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34" name="直接连接符 89"/>
                <p:cNvCxnSpPr>
                  <a:cxnSpLocks noChangeShapeType="1"/>
                </p:cNvCxnSpPr>
                <p:nvPr/>
              </p:nvCxnSpPr>
              <p:spPr bwMode="auto">
                <a:xfrm flipV="1">
                  <a:off x="4458172"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35" name="直接连接符 89"/>
                <p:cNvCxnSpPr>
                  <a:cxnSpLocks noChangeShapeType="1"/>
                </p:cNvCxnSpPr>
                <p:nvPr/>
              </p:nvCxnSpPr>
              <p:spPr bwMode="auto">
                <a:xfrm flipV="1">
                  <a:off x="4948144"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36" name="直接连接符 89"/>
                <p:cNvCxnSpPr>
                  <a:cxnSpLocks noChangeShapeType="1"/>
                </p:cNvCxnSpPr>
                <p:nvPr/>
              </p:nvCxnSpPr>
              <p:spPr bwMode="auto">
                <a:xfrm flipV="1">
                  <a:off x="5438116"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37" name="直接连接符 89"/>
                <p:cNvCxnSpPr>
                  <a:cxnSpLocks noChangeShapeType="1"/>
                </p:cNvCxnSpPr>
                <p:nvPr/>
              </p:nvCxnSpPr>
              <p:spPr bwMode="auto">
                <a:xfrm flipV="1">
                  <a:off x="5928088"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38" name="直接连接符 89"/>
                <p:cNvCxnSpPr>
                  <a:cxnSpLocks noChangeShapeType="1"/>
                </p:cNvCxnSpPr>
                <p:nvPr/>
              </p:nvCxnSpPr>
              <p:spPr bwMode="auto">
                <a:xfrm flipV="1">
                  <a:off x="6418060"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39" name="直接连接符 89"/>
                <p:cNvCxnSpPr>
                  <a:cxnSpLocks noChangeShapeType="1"/>
                </p:cNvCxnSpPr>
                <p:nvPr/>
              </p:nvCxnSpPr>
              <p:spPr bwMode="auto">
                <a:xfrm flipV="1">
                  <a:off x="6908032"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grpSp>
          <p:grpSp>
            <p:nvGrpSpPr>
              <p:cNvPr id="114" name="Group -664"/>
              <p:cNvGrpSpPr>
                <a:grpSpLocks/>
              </p:cNvGrpSpPr>
              <p:nvPr/>
            </p:nvGrpSpPr>
            <p:grpSpPr bwMode="auto">
              <a:xfrm>
                <a:off x="1446628" y="5827035"/>
                <a:ext cx="6020206" cy="144000"/>
                <a:chOff x="1446628" y="5827035"/>
                <a:chExt cx="6020206" cy="144000"/>
              </a:xfrm>
            </p:grpSpPr>
            <p:sp>
              <p:nvSpPr>
                <p:cNvPr id="115" name="椭圆 12"/>
                <p:cNvSpPr>
                  <a:spLocks/>
                </p:cNvSpPr>
                <p:nvPr/>
              </p:nvSpPr>
              <p:spPr bwMode="auto">
                <a:xfrm>
                  <a:off x="1936312"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16" name="椭圆 13"/>
                <p:cNvSpPr>
                  <a:spLocks/>
                </p:cNvSpPr>
                <p:nvPr/>
              </p:nvSpPr>
              <p:spPr bwMode="auto">
                <a:xfrm>
                  <a:off x="2425996"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17" name="椭圆 14"/>
                <p:cNvSpPr>
                  <a:spLocks/>
                </p:cNvSpPr>
                <p:nvPr/>
              </p:nvSpPr>
              <p:spPr bwMode="auto">
                <a:xfrm>
                  <a:off x="1446628"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18" name="椭圆 15"/>
                <p:cNvSpPr>
                  <a:spLocks/>
                </p:cNvSpPr>
                <p:nvPr/>
              </p:nvSpPr>
              <p:spPr bwMode="auto">
                <a:xfrm>
                  <a:off x="2915680"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19" name="椭圆 16"/>
                <p:cNvSpPr>
                  <a:spLocks/>
                </p:cNvSpPr>
                <p:nvPr/>
              </p:nvSpPr>
              <p:spPr bwMode="auto">
                <a:xfrm>
                  <a:off x="3405364"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20" name="椭圆 17"/>
                <p:cNvSpPr>
                  <a:spLocks/>
                </p:cNvSpPr>
                <p:nvPr/>
              </p:nvSpPr>
              <p:spPr bwMode="auto">
                <a:xfrm>
                  <a:off x="3895048"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21" name="椭圆 18"/>
                <p:cNvSpPr>
                  <a:spLocks/>
                </p:cNvSpPr>
                <p:nvPr/>
              </p:nvSpPr>
              <p:spPr bwMode="auto">
                <a:xfrm>
                  <a:off x="4384732"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22" name="椭圆 19"/>
                <p:cNvSpPr>
                  <a:spLocks/>
                </p:cNvSpPr>
                <p:nvPr/>
              </p:nvSpPr>
              <p:spPr bwMode="auto">
                <a:xfrm>
                  <a:off x="4874416"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23" name="椭圆 20"/>
                <p:cNvSpPr>
                  <a:spLocks/>
                </p:cNvSpPr>
                <p:nvPr/>
              </p:nvSpPr>
              <p:spPr bwMode="auto">
                <a:xfrm>
                  <a:off x="5364100"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24" name="椭圆 21"/>
                <p:cNvSpPr>
                  <a:spLocks/>
                </p:cNvSpPr>
                <p:nvPr/>
              </p:nvSpPr>
              <p:spPr bwMode="auto">
                <a:xfrm>
                  <a:off x="5853784"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25" name="椭圆 22"/>
                <p:cNvSpPr>
                  <a:spLocks/>
                </p:cNvSpPr>
                <p:nvPr/>
              </p:nvSpPr>
              <p:spPr bwMode="auto">
                <a:xfrm>
                  <a:off x="6343468"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26" name="椭圆 23"/>
                <p:cNvSpPr>
                  <a:spLocks/>
                </p:cNvSpPr>
                <p:nvPr/>
              </p:nvSpPr>
              <p:spPr bwMode="auto">
                <a:xfrm>
                  <a:off x="6833152"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27" name="椭圆 24"/>
                <p:cNvSpPr>
                  <a:spLocks/>
                </p:cNvSpPr>
                <p:nvPr/>
              </p:nvSpPr>
              <p:spPr bwMode="auto">
                <a:xfrm>
                  <a:off x="7322834"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grpSp>
        </p:grpSp>
        <p:grpSp>
          <p:nvGrpSpPr>
            <p:cNvPr id="85" name="Group -662"/>
            <p:cNvGrpSpPr>
              <a:grpSpLocks/>
            </p:cNvGrpSpPr>
            <p:nvPr/>
          </p:nvGrpSpPr>
          <p:grpSpPr bwMode="auto">
            <a:xfrm>
              <a:off x="1432676" y="3198478"/>
              <a:ext cx="6034158" cy="2232232"/>
              <a:chOff x="1432676" y="3198478"/>
              <a:chExt cx="6034158" cy="2232232"/>
            </a:xfrm>
          </p:grpSpPr>
          <p:sp>
            <p:nvSpPr>
              <p:cNvPr id="100" name="椭圆 78"/>
              <p:cNvSpPr>
                <a:spLocks/>
              </p:cNvSpPr>
              <p:nvPr/>
            </p:nvSpPr>
            <p:spPr bwMode="auto">
              <a:xfrm>
                <a:off x="1936732" y="388953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01" name="椭圆 79"/>
              <p:cNvSpPr>
                <a:spLocks/>
              </p:cNvSpPr>
              <p:nvPr/>
            </p:nvSpPr>
            <p:spPr bwMode="auto">
              <a:xfrm>
                <a:off x="2426290" y="4321578"/>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02" name="椭圆 80"/>
              <p:cNvSpPr>
                <a:spLocks/>
              </p:cNvSpPr>
              <p:nvPr/>
            </p:nvSpPr>
            <p:spPr bwMode="auto">
              <a:xfrm>
                <a:off x="3894916" y="3760012"/>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03" name="椭圆 81"/>
              <p:cNvSpPr>
                <a:spLocks/>
              </p:cNvSpPr>
              <p:nvPr/>
            </p:nvSpPr>
            <p:spPr bwMode="auto">
              <a:xfrm>
                <a:off x="2915832" y="347198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04" name="椭圆 82"/>
              <p:cNvSpPr>
                <a:spLocks/>
              </p:cNvSpPr>
              <p:nvPr/>
            </p:nvSpPr>
            <p:spPr bwMode="auto">
              <a:xfrm>
                <a:off x="4385004" y="443769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05" name="椭圆 83"/>
              <p:cNvSpPr>
                <a:spLocks/>
              </p:cNvSpPr>
              <p:nvPr/>
            </p:nvSpPr>
            <p:spPr bwMode="auto">
              <a:xfrm>
                <a:off x="7322834" y="4513644"/>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06" name="椭圆 84"/>
              <p:cNvSpPr>
                <a:spLocks/>
              </p:cNvSpPr>
              <p:nvPr/>
            </p:nvSpPr>
            <p:spPr bwMode="auto">
              <a:xfrm>
                <a:off x="3419888" y="3198478"/>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07" name="椭圆 85"/>
              <p:cNvSpPr>
                <a:spLocks/>
              </p:cNvSpPr>
              <p:nvPr/>
            </p:nvSpPr>
            <p:spPr bwMode="auto">
              <a:xfrm>
                <a:off x="1432676" y="4811666"/>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08" name="椭圆 86"/>
              <p:cNvSpPr>
                <a:spLocks/>
              </p:cNvSpPr>
              <p:nvPr/>
            </p:nvSpPr>
            <p:spPr bwMode="auto">
              <a:xfrm>
                <a:off x="4889076" y="502769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09" name="椭圆 87"/>
              <p:cNvSpPr>
                <a:spLocks/>
              </p:cNvSpPr>
              <p:nvPr/>
            </p:nvSpPr>
            <p:spPr bwMode="auto">
              <a:xfrm>
                <a:off x="5378602" y="528671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10" name="椭圆 88"/>
              <p:cNvSpPr>
                <a:spLocks/>
              </p:cNvSpPr>
              <p:nvPr/>
            </p:nvSpPr>
            <p:spPr bwMode="auto">
              <a:xfrm>
                <a:off x="5853646" y="463920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11" name="椭圆 89"/>
              <p:cNvSpPr>
                <a:spLocks/>
              </p:cNvSpPr>
              <p:nvPr/>
            </p:nvSpPr>
            <p:spPr bwMode="auto">
              <a:xfrm>
                <a:off x="6357702" y="4897642"/>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12" name="椭圆 90"/>
              <p:cNvSpPr>
                <a:spLocks/>
              </p:cNvSpPr>
              <p:nvPr/>
            </p:nvSpPr>
            <p:spPr bwMode="auto">
              <a:xfrm>
                <a:off x="6832730" y="4970212"/>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grpSp>
        <p:grpSp>
          <p:nvGrpSpPr>
            <p:cNvPr id="86" name="Group -660"/>
            <p:cNvGrpSpPr>
              <a:grpSpLocks/>
            </p:cNvGrpSpPr>
            <p:nvPr/>
          </p:nvGrpSpPr>
          <p:grpSpPr bwMode="auto">
            <a:xfrm>
              <a:off x="1384265" y="5877280"/>
              <a:ext cx="6268853" cy="523205"/>
              <a:chOff x="1384265" y="5877280"/>
              <a:chExt cx="6268853" cy="523205"/>
            </a:xfrm>
          </p:grpSpPr>
          <p:sp>
            <p:nvSpPr>
              <p:cNvPr id="87" name="TextBox 104"/>
              <p:cNvSpPr>
                <a:spLocks noChangeArrowheads="1"/>
              </p:cNvSpPr>
              <p:nvPr/>
            </p:nvSpPr>
            <p:spPr bwMode="auto">
              <a:xfrm>
                <a:off x="1384265" y="5877280"/>
                <a:ext cx="312797"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0</a:t>
                </a:r>
                <a:endParaRPr lang="en-US" altLang="en-US" sz="2800" b="1">
                  <a:solidFill>
                    <a:srgbClr val="000000"/>
                  </a:solidFill>
                  <a:latin typeface="Arial" charset="0"/>
                </a:endParaRPr>
              </a:p>
            </p:txBody>
          </p:sp>
          <p:sp>
            <p:nvSpPr>
              <p:cNvPr id="88" name="TextBox 105"/>
              <p:cNvSpPr>
                <a:spLocks noChangeArrowheads="1"/>
              </p:cNvSpPr>
              <p:nvPr/>
            </p:nvSpPr>
            <p:spPr bwMode="auto">
              <a:xfrm>
                <a:off x="1875109" y="5877280"/>
                <a:ext cx="312797"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a:t>
                </a:r>
                <a:endParaRPr lang="en-US" altLang="en-US" sz="2800" b="1">
                  <a:solidFill>
                    <a:srgbClr val="000000"/>
                  </a:solidFill>
                  <a:latin typeface="Arial" charset="0"/>
                </a:endParaRPr>
              </a:p>
            </p:txBody>
          </p:sp>
          <p:sp>
            <p:nvSpPr>
              <p:cNvPr id="89" name="TextBox 106"/>
              <p:cNvSpPr>
                <a:spLocks noChangeArrowheads="1"/>
              </p:cNvSpPr>
              <p:nvPr/>
            </p:nvSpPr>
            <p:spPr bwMode="auto">
              <a:xfrm>
                <a:off x="2365954" y="5877280"/>
                <a:ext cx="312797"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2</a:t>
                </a:r>
                <a:endParaRPr lang="en-US" altLang="en-US" sz="2800" b="1">
                  <a:solidFill>
                    <a:srgbClr val="000000"/>
                  </a:solidFill>
                  <a:latin typeface="Arial" charset="0"/>
                </a:endParaRPr>
              </a:p>
            </p:txBody>
          </p:sp>
          <p:sp>
            <p:nvSpPr>
              <p:cNvPr id="90" name="TextBox 107"/>
              <p:cNvSpPr>
                <a:spLocks noChangeArrowheads="1"/>
              </p:cNvSpPr>
              <p:nvPr/>
            </p:nvSpPr>
            <p:spPr bwMode="auto">
              <a:xfrm>
                <a:off x="2856799" y="5877280"/>
                <a:ext cx="312797"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3</a:t>
                </a:r>
                <a:endParaRPr lang="en-US" altLang="en-US" sz="2800" b="1">
                  <a:solidFill>
                    <a:srgbClr val="000000"/>
                  </a:solidFill>
                  <a:latin typeface="Arial" charset="0"/>
                </a:endParaRPr>
              </a:p>
            </p:txBody>
          </p:sp>
          <p:sp>
            <p:nvSpPr>
              <p:cNvPr id="91" name="TextBox 108"/>
              <p:cNvSpPr>
                <a:spLocks noChangeArrowheads="1"/>
              </p:cNvSpPr>
              <p:nvPr/>
            </p:nvSpPr>
            <p:spPr bwMode="auto">
              <a:xfrm>
                <a:off x="3347644" y="5877280"/>
                <a:ext cx="312797"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4</a:t>
                </a:r>
                <a:endParaRPr lang="en-US" altLang="en-US" sz="2800" b="1">
                  <a:solidFill>
                    <a:srgbClr val="000000"/>
                  </a:solidFill>
                  <a:latin typeface="Arial" charset="0"/>
                </a:endParaRPr>
              </a:p>
            </p:txBody>
          </p:sp>
          <p:sp>
            <p:nvSpPr>
              <p:cNvPr id="92" name="TextBox 109"/>
              <p:cNvSpPr>
                <a:spLocks noChangeArrowheads="1"/>
              </p:cNvSpPr>
              <p:nvPr/>
            </p:nvSpPr>
            <p:spPr bwMode="auto">
              <a:xfrm>
                <a:off x="3838489" y="5877280"/>
                <a:ext cx="312797"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5</a:t>
                </a:r>
                <a:endParaRPr lang="en-US" altLang="en-US" sz="2800" b="1">
                  <a:solidFill>
                    <a:srgbClr val="000000"/>
                  </a:solidFill>
                  <a:latin typeface="Arial" charset="0"/>
                </a:endParaRPr>
              </a:p>
            </p:txBody>
          </p:sp>
          <p:sp>
            <p:nvSpPr>
              <p:cNvPr id="93" name="TextBox 110"/>
              <p:cNvSpPr>
                <a:spLocks noChangeArrowheads="1"/>
              </p:cNvSpPr>
              <p:nvPr/>
            </p:nvSpPr>
            <p:spPr bwMode="auto">
              <a:xfrm>
                <a:off x="4329334" y="5877280"/>
                <a:ext cx="312797"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6</a:t>
                </a:r>
                <a:endParaRPr lang="en-US" altLang="en-US" sz="2800" b="1">
                  <a:solidFill>
                    <a:srgbClr val="000000"/>
                  </a:solidFill>
                  <a:latin typeface="Arial" charset="0"/>
                </a:endParaRPr>
              </a:p>
            </p:txBody>
          </p:sp>
          <p:sp>
            <p:nvSpPr>
              <p:cNvPr id="94" name="TextBox 111"/>
              <p:cNvSpPr>
                <a:spLocks noChangeArrowheads="1"/>
              </p:cNvSpPr>
              <p:nvPr/>
            </p:nvSpPr>
            <p:spPr bwMode="auto">
              <a:xfrm>
                <a:off x="4820180" y="5877280"/>
                <a:ext cx="312797"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7</a:t>
                </a:r>
                <a:endParaRPr lang="en-US" altLang="en-US" sz="2800" b="1">
                  <a:solidFill>
                    <a:srgbClr val="000000"/>
                  </a:solidFill>
                  <a:latin typeface="Arial" charset="0"/>
                </a:endParaRPr>
              </a:p>
            </p:txBody>
          </p:sp>
          <p:sp>
            <p:nvSpPr>
              <p:cNvPr id="95" name="TextBox 112"/>
              <p:cNvSpPr>
                <a:spLocks noChangeArrowheads="1"/>
              </p:cNvSpPr>
              <p:nvPr/>
            </p:nvSpPr>
            <p:spPr bwMode="auto">
              <a:xfrm>
                <a:off x="7240543" y="5877280"/>
                <a:ext cx="412575"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12</a:t>
                </a:r>
                <a:endParaRPr lang="en-US" altLang="en-US" sz="2800" b="1">
                  <a:solidFill>
                    <a:srgbClr val="000000"/>
                  </a:solidFill>
                  <a:latin typeface="Arial" charset="0"/>
                </a:endParaRPr>
              </a:p>
            </p:txBody>
          </p:sp>
          <p:sp>
            <p:nvSpPr>
              <p:cNvPr id="96" name="TextBox 113"/>
              <p:cNvSpPr>
                <a:spLocks noChangeArrowheads="1"/>
              </p:cNvSpPr>
              <p:nvPr/>
            </p:nvSpPr>
            <p:spPr bwMode="auto">
              <a:xfrm>
                <a:off x="5311025" y="5877280"/>
                <a:ext cx="312797"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8</a:t>
                </a:r>
                <a:endParaRPr lang="en-US" altLang="en-US" sz="2800" b="1">
                  <a:solidFill>
                    <a:srgbClr val="000000"/>
                  </a:solidFill>
                  <a:latin typeface="Arial" charset="0"/>
                </a:endParaRPr>
              </a:p>
            </p:txBody>
          </p:sp>
          <p:sp>
            <p:nvSpPr>
              <p:cNvPr id="97" name="TextBox 114"/>
              <p:cNvSpPr>
                <a:spLocks noChangeArrowheads="1"/>
              </p:cNvSpPr>
              <p:nvPr/>
            </p:nvSpPr>
            <p:spPr bwMode="auto">
              <a:xfrm>
                <a:off x="5801870" y="5877280"/>
                <a:ext cx="312797"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9</a:t>
                </a:r>
                <a:endParaRPr lang="en-US" altLang="en-US" sz="2800" b="1">
                  <a:solidFill>
                    <a:srgbClr val="000000"/>
                  </a:solidFill>
                  <a:latin typeface="Arial" charset="0"/>
                </a:endParaRPr>
              </a:p>
            </p:txBody>
          </p:sp>
          <p:sp>
            <p:nvSpPr>
              <p:cNvPr id="98" name="TextBox 115"/>
              <p:cNvSpPr>
                <a:spLocks noChangeArrowheads="1"/>
              </p:cNvSpPr>
              <p:nvPr/>
            </p:nvSpPr>
            <p:spPr bwMode="auto">
              <a:xfrm>
                <a:off x="6258851" y="5877280"/>
                <a:ext cx="412575"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10</a:t>
                </a:r>
                <a:endParaRPr lang="en-US" altLang="en-US" sz="2800" b="1">
                  <a:solidFill>
                    <a:srgbClr val="000000"/>
                  </a:solidFill>
                  <a:latin typeface="Arial" charset="0"/>
                </a:endParaRPr>
              </a:p>
            </p:txBody>
          </p:sp>
          <p:sp>
            <p:nvSpPr>
              <p:cNvPr id="99" name="TextBox 116"/>
              <p:cNvSpPr>
                <a:spLocks noChangeArrowheads="1"/>
              </p:cNvSpPr>
              <p:nvPr/>
            </p:nvSpPr>
            <p:spPr bwMode="auto">
              <a:xfrm>
                <a:off x="6765236" y="5877280"/>
                <a:ext cx="399254" cy="52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11</a:t>
                </a:r>
                <a:endParaRPr lang="en-US" altLang="en-US" sz="2800" b="1">
                  <a:solidFill>
                    <a:srgbClr val="000000"/>
                  </a:solidFill>
                  <a:latin typeface="Arial" charset="0"/>
                </a:endParaRPr>
              </a:p>
            </p:txBody>
          </p:sp>
        </p:grpSp>
      </p:grpSp>
      <p:pic>
        <p:nvPicPr>
          <p:cNvPr id="140" name="low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938614" y="3414584"/>
            <a:ext cx="541867" cy="406400"/>
          </a:xfrm>
          <a:prstGeom prst="rect">
            <a:avLst/>
          </a:prstGeom>
        </p:spPr>
      </p:pic>
      <p:pic>
        <p:nvPicPr>
          <p:cNvPr id="141" name="high1.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0981731" y="4864813"/>
            <a:ext cx="541867" cy="406400"/>
          </a:xfrm>
          <a:prstGeom prst="rect">
            <a:avLst/>
          </a:prstGeom>
        </p:spPr>
      </p:pic>
      <p:sp>
        <p:nvSpPr>
          <p:cNvPr id="142" name="Rectangle 5"/>
          <p:cNvSpPr txBox="1">
            <a:spLocks noChangeArrowheads="1"/>
          </p:cNvSpPr>
          <p:nvPr/>
        </p:nvSpPr>
        <p:spPr bwMode="auto">
          <a:xfrm>
            <a:off x="658774" y="1550340"/>
            <a:ext cx="10958877" cy="168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63538" indent="-363538" algn="l" rtl="0" eaLnBrk="0" fontAlgn="base" hangingPunct="0">
              <a:lnSpc>
                <a:spcPct val="120000"/>
              </a:lnSpc>
              <a:spcBef>
                <a:spcPct val="20000"/>
              </a:spcBef>
              <a:spcAft>
                <a:spcPct val="0"/>
              </a:spcAft>
              <a:buSzPct val="80000"/>
              <a:buFont typeface="Wingdings" panose="05000000000000000000" pitchFamily="2" charset="2"/>
              <a:buChar char="p"/>
              <a:defRPr kumimoji="1" sz="2800" b="1">
                <a:solidFill>
                  <a:schemeClr val="tx1"/>
                </a:solidFill>
                <a:latin typeface="+mn-lt"/>
                <a:ea typeface="+mn-ea"/>
                <a:cs typeface="+mn-cs"/>
              </a:defRPr>
            </a:lvl1pPr>
            <a:lvl2pPr marL="820738" indent="-277813" algn="l" rtl="0" eaLnBrk="0" fontAlgn="base" hangingPunct="0">
              <a:lnSpc>
                <a:spcPct val="120000"/>
              </a:lnSpc>
              <a:spcBef>
                <a:spcPct val="20000"/>
              </a:spcBef>
              <a:spcAft>
                <a:spcPct val="0"/>
              </a:spcAft>
              <a:buClr>
                <a:srgbClr val="0000CC"/>
              </a:buClr>
              <a:buSzPct val="80000"/>
              <a:buFont typeface="Wingdings" panose="05000000000000000000" pitchFamily="2" charset="2"/>
              <a:buChar char="q"/>
              <a:defRPr kumimoji="1" sz="2400" b="1">
                <a:solidFill>
                  <a:srgbClr val="0000CC"/>
                </a:solidFill>
                <a:latin typeface="+mn-lt"/>
                <a:ea typeface="+mn-ea"/>
              </a:defRPr>
            </a:lvl2pPr>
            <a:lvl3pPr marL="1466850" indent="-228600" algn="l" rtl="0" eaLnBrk="0" fontAlgn="base" hangingPunct="0">
              <a:spcBef>
                <a:spcPct val="20000"/>
              </a:spcBef>
              <a:spcAft>
                <a:spcPct val="0"/>
              </a:spcAft>
              <a:buChar char="•"/>
              <a:defRPr kumimoji="1" sz="2400" b="1">
                <a:solidFill>
                  <a:schemeClr val="tx1"/>
                </a:solidFill>
                <a:latin typeface="+mn-lt"/>
                <a:ea typeface="+mj-ea"/>
              </a:defRPr>
            </a:lvl3pPr>
            <a:lvl4pPr marL="1885950" indent="-228600" algn="l" rtl="0" eaLnBrk="0" fontAlgn="base" hangingPunct="0">
              <a:spcBef>
                <a:spcPct val="20000"/>
              </a:spcBef>
              <a:spcAft>
                <a:spcPct val="0"/>
              </a:spcAft>
              <a:buChar char="–"/>
              <a:defRPr kumimoji="1" sz="2400" b="1">
                <a:solidFill>
                  <a:schemeClr val="tx1"/>
                </a:solidFill>
                <a:latin typeface="+mn-lt"/>
                <a:ea typeface="+mj-ea"/>
              </a:defRPr>
            </a:lvl4pPr>
            <a:lvl5pPr marL="2305050" indent="-228600" algn="l" rtl="0" eaLnBrk="0" fontAlgn="base" hangingPunct="0">
              <a:spcBef>
                <a:spcPct val="20000"/>
              </a:spcBef>
              <a:spcAft>
                <a:spcPct val="0"/>
              </a:spcAft>
              <a:buChar char="»"/>
              <a:defRPr kumimoji="1" sz="2400" b="1">
                <a:solidFill>
                  <a:schemeClr val="tx1"/>
                </a:solidFill>
                <a:latin typeface="+mn-lt"/>
                <a:ea typeface="+mj-ea"/>
              </a:defRPr>
            </a:lvl5pPr>
            <a:lvl6pPr marL="2762250" indent="-228600" algn="l" rtl="0" fontAlgn="base">
              <a:spcBef>
                <a:spcPct val="20000"/>
              </a:spcBef>
              <a:spcAft>
                <a:spcPct val="0"/>
              </a:spcAft>
              <a:buChar char="»"/>
              <a:defRPr kumimoji="1" sz="2400" b="1">
                <a:solidFill>
                  <a:schemeClr val="tx1"/>
                </a:solidFill>
                <a:latin typeface="+mn-lt"/>
                <a:ea typeface="+mj-ea"/>
              </a:defRPr>
            </a:lvl6pPr>
            <a:lvl7pPr marL="3219450" indent="-228600" algn="l" rtl="0" fontAlgn="base">
              <a:spcBef>
                <a:spcPct val="20000"/>
              </a:spcBef>
              <a:spcAft>
                <a:spcPct val="0"/>
              </a:spcAft>
              <a:buChar char="»"/>
              <a:defRPr kumimoji="1" sz="2400" b="1">
                <a:solidFill>
                  <a:schemeClr val="tx1"/>
                </a:solidFill>
                <a:latin typeface="+mn-lt"/>
                <a:ea typeface="+mj-ea"/>
              </a:defRPr>
            </a:lvl7pPr>
            <a:lvl8pPr marL="3676650" indent="-228600" algn="l" rtl="0" fontAlgn="base">
              <a:spcBef>
                <a:spcPct val="20000"/>
              </a:spcBef>
              <a:spcAft>
                <a:spcPct val="0"/>
              </a:spcAft>
              <a:buChar char="»"/>
              <a:defRPr kumimoji="1" sz="2400" b="1">
                <a:solidFill>
                  <a:schemeClr val="tx1"/>
                </a:solidFill>
                <a:latin typeface="+mn-lt"/>
                <a:ea typeface="+mj-ea"/>
              </a:defRPr>
            </a:lvl8pPr>
            <a:lvl9pPr marL="4133850" indent="-228600" algn="l" rtl="0" fontAlgn="base">
              <a:spcBef>
                <a:spcPct val="20000"/>
              </a:spcBef>
              <a:spcAft>
                <a:spcPct val="0"/>
              </a:spcAft>
              <a:buChar char="»"/>
              <a:defRPr kumimoji="1" sz="2400" b="1">
                <a:solidFill>
                  <a:schemeClr val="tx1"/>
                </a:solidFill>
                <a:latin typeface="+mn-lt"/>
                <a:ea typeface="+mj-ea"/>
              </a:defRPr>
            </a:lvl9pPr>
          </a:lstStyle>
          <a:p>
            <a:pPr lvl="1" eaLnBrk="1" hangingPunct="1">
              <a:buClr>
                <a:srgbClr val="073E87"/>
              </a:buClr>
              <a:buFont typeface="Wingdings" panose="05000000000000000000" pitchFamily="2" charset="2"/>
              <a:buChar char=""/>
            </a:pPr>
            <a:r>
              <a:rPr lang="zh-CN" altLang="en-US" sz="2800" b="0" kern="0" dirty="0" smtClean="0">
                <a:solidFill>
                  <a:sysClr val="windowText" lastClr="000000"/>
                </a:solidFill>
                <a:latin typeface="微软雅黑" pitchFamily="34" charset="-122"/>
                <a:ea typeface="微软雅黑" pitchFamily="34" charset="-122"/>
              </a:rPr>
              <a:t>采样：</a:t>
            </a:r>
            <a:r>
              <a:rPr lang="zh-CN" altLang="en-US" sz="2800" b="0" kern="0" dirty="0">
                <a:solidFill>
                  <a:prstClr val="black"/>
                </a:solidFill>
                <a:latin typeface="Franklin Gothic Book"/>
                <a:ea typeface="黑体"/>
              </a:rPr>
              <a:t>每隔一个时间间隔在模拟信号上取一个幅度值</a:t>
            </a:r>
            <a:endParaRPr lang="en-US" altLang="zh-CN" sz="2800" b="0" kern="0" dirty="0">
              <a:solidFill>
                <a:prstClr val="black"/>
              </a:solidFill>
              <a:latin typeface="Franklin Gothic Book"/>
              <a:ea typeface="黑体"/>
            </a:endParaRPr>
          </a:p>
          <a:p>
            <a:pPr lvl="2" eaLnBrk="1" hangingPunct="1">
              <a:buClr>
                <a:srgbClr val="073E87"/>
              </a:buClr>
              <a:buFont typeface="Wingdings" pitchFamily="2" charset="2"/>
              <a:buChar char=""/>
            </a:pPr>
            <a:r>
              <a:rPr lang="zh-CN" altLang="en-US" b="0" kern="0" dirty="0" smtClean="0">
                <a:solidFill>
                  <a:srgbClr val="FF0000"/>
                </a:solidFill>
                <a:latin typeface="Franklin Gothic Book"/>
                <a:ea typeface="微软雅黑"/>
              </a:rPr>
              <a:t>采样频率</a:t>
            </a:r>
            <a:r>
              <a:rPr lang="zh-CN" altLang="en-US" b="0" kern="0" dirty="0">
                <a:solidFill>
                  <a:prstClr val="black"/>
                </a:solidFill>
                <a:latin typeface="Franklin Gothic Book"/>
                <a:ea typeface="微软雅黑"/>
              </a:rPr>
              <a:t>：每秒单位时间内采样的</a:t>
            </a:r>
            <a:r>
              <a:rPr lang="zh-CN" altLang="en-US" b="0" kern="0" dirty="0" smtClean="0">
                <a:solidFill>
                  <a:prstClr val="black"/>
                </a:solidFill>
                <a:latin typeface="Franklin Gothic Book"/>
                <a:ea typeface="微软雅黑"/>
              </a:rPr>
              <a:t>次数（赫兹</a:t>
            </a:r>
            <a:r>
              <a:rPr lang="zh-CN" altLang="en-US" b="0" kern="0" dirty="0">
                <a:solidFill>
                  <a:prstClr val="black"/>
                </a:solidFill>
                <a:latin typeface="Franklin Gothic Book"/>
                <a:ea typeface="微软雅黑"/>
              </a:rPr>
              <a:t>（</a:t>
            </a:r>
            <a:r>
              <a:rPr lang="en-US" altLang="zh-CN" b="0" kern="0" dirty="0" smtClean="0">
                <a:solidFill>
                  <a:prstClr val="black"/>
                </a:solidFill>
                <a:latin typeface="Franklin Gothic Book"/>
                <a:ea typeface="微软雅黑"/>
              </a:rPr>
              <a:t>Hz</a:t>
            </a:r>
            <a:r>
              <a:rPr lang="zh-CN" altLang="en-US" b="0" kern="0" dirty="0" smtClean="0">
                <a:solidFill>
                  <a:prstClr val="black"/>
                </a:solidFill>
                <a:latin typeface="Franklin Gothic Book"/>
                <a:ea typeface="微软雅黑"/>
              </a:rPr>
              <a:t>）） </a:t>
            </a:r>
          </a:p>
          <a:p>
            <a:pPr lvl="1" eaLnBrk="1" hangingPunct="1">
              <a:buClr>
                <a:srgbClr val="073E87"/>
              </a:buClr>
              <a:buFont typeface="Wingdings" panose="05000000000000000000" pitchFamily="2" charset="2"/>
              <a:buChar char=""/>
            </a:pPr>
            <a:endParaRPr lang="zh-CN" altLang="en-US" b="0" kern="0" dirty="0">
              <a:latin typeface="Franklin Gothic Book"/>
              <a:ea typeface="黑体"/>
            </a:endParaRPr>
          </a:p>
        </p:txBody>
      </p:sp>
    </p:spTree>
    <p:extLst>
      <p:ext uri="{BB962C8B-B14F-4D97-AF65-F5344CB8AC3E}">
        <p14:creationId xmlns:p14="http://schemas.microsoft.com/office/powerpoint/2010/main" val="13773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140"/>
                                        </p:tgtEl>
                                        <p:attrNameLst>
                                          <p:attrName>style.visibility</p:attrName>
                                        </p:attrNameLst>
                                      </p:cBhvr>
                                      <p:to>
                                        <p:strVal val="visible"/>
                                      </p:to>
                                    </p:set>
                                    <p:animEffect transition="in" filter="wipe(down)">
                                      <p:cBhvr>
                                        <p:cTn id="28" dur="580">
                                          <p:stCondLst>
                                            <p:cond delay="0"/>
                                          </p:stCondLst>
                                        </p:cTn>
                                        <p:tgtEl>
                                          <p:spTgt spid="140"/>
                                        </p:tgtEl>
                                      </p:cBhvr>
                                    </p:animEffect>
                                    <p:anim calcmode="lin" valueType="num">
                                      <p:cBhvr>
                                        <p:cTn id="29" dur="1822" tmFilter="0,0; 0.14,0.36; 0.43,0.73; 0.71,0.91; 1.0,1.0">
                                          <p:stCondLst>
                                            <p:cond delay="0"/>
                                          </p:stCondLst>
                                        </p:cTn>
                                        <p:tgtEl>
                                          <p:spTgt spid="140"/>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40"/>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40"/>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40"/>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40"/>
                                        </p:tgtEl>
                                        <p:attrNameLst>
                                          <p:attrName>ppt_y</p:attrName>
                                        </p:attrNameLst>
                                      </p:cBhvr>
                                      <p:tavLst>
                                        <p:tav tm="0" fmla="#ppt_y-sin(pi*$)/81">
                                          <p:val>
                                            <p:fltVal val="0"/>
                                          </p:val>
                                        </p:tav>
                                        <p:tav tm="100000">
                                          <p:val>
                                            <p:fltVal val="1"/>
                                          </p:val>
                                        </p:tav>
                                      </p:tavLst>
                                    </p:anim>
                                    <p:animScale>
                                      <p:cBhvr>
                                        <p:cTn id="34" dur="26">
                                          <p:stCondLst>
                                            <p:cond delay="650"/>
                                          </p:stCondLst>
                                        </p:cTn>
                                        <p:tgtEl>
                                          <p:spTgt spid="140"/>
                                        </p:tgtEl>
                                      </p:cBhvr>
                                      <p:to x="100000" y="60000"/>
                                    </p:animScale>
                                    <p:animScale>
                                      <p:cBhvr>
                                        <p:cTn id="35" dur="166" decel="50000">
                                          <p:stCondLst>
                                            <p:cond delay="676"/>
                                          </p:stCondLst>
                                        </p:cTn>
                                        <p:tgtEl>
                                          <p:spTgt spid="140"/>
                                        </p:tgtEl>
                                      </p:cBhvr>
                                      <p:to x="100000" y="100000"/>
                                    </p:animScale>
                                    <p:animScale>
                                      <p:cBhvr>
                                        <p:cTn id="36" dur="26">
                                          <p:stCondLst>
                                            <p:cond delay="1312"/>
                                          </p:stCondLst>
                                        </p:cTn>
                                        <p:tgtEl>
                                          <p:spTgt spid="140"/>
                                        </p:tgtEl>
                                      </p:cBhvr>
                                      <p:to x="100000" y="80000"/>
                                    </p:animScale>
                                    <p:animScale>
                                      <p:cBhvr>
                                        <p:cTn id="37" dur="166" decel="50000">
                                          <p:stCondLst>
                                            <p:cond delay="1338"/>
                                          </p:stCondLst>
                                        </p:cTn>
                                        <p:tgtEl>
                                          <p:spTgt spid="140"/>
                                        </p:tgtEl>
                                      </p:cBhvr>
                                      <p:to x="100000" y="100000"/>
                                    </p:animScale>
                                    <p:animScale>
                                      <p:cBhvr>
                                        <p:cTn id="38" dur="26">
                                          <p:stCondLst>
                                            <p:cond delay="1642"/>
                                          </p:stCondLst>
                                        </p:cTn>
                                        <p:tgtEl>
                                          <p:spTgt spid="140"/>
                                        </p:tgtEl>
                                      </p:cBhvr>
                                      <p:to x="100000" y="90000"/>
                                    </p:animScale>
                                    <p:animScale>
                                      <p:cBhvr>
                                        <p:cTn id="39" dur="166" decel="50000">
                                          <p:stCondLst>
                                            <p:cond delay="1668"/>
                                          </p:stCondLst>
                                        </p:cTn>
                                        <p:tgtEl>
                                          <p:spTgt spid="140"/>
                                        </p:tgtEl>
                                      </p:cBhvr>
                                      <p:to x="100000" y="100000"/>
                                    </p:animScale>
                                    <p:animScale>
                                      <p:cBhvr>
                                        <p:cTn id="40" dur="26">
                                          <p:stCondLst>
                                            <p:cond delay="1808"/>
                                          </p:stCondLst>
                                        </p:cTn>
                                        <p:tgtEl>
                                          <p:spTgt spid="140"/>
                                        </p:tgtEl>
                                      </p:cBhvr>
                                      <p:to x="100000" y="95000"/>
                                    </p:animScale>
                                    <p:animScale>
                                      <p:cBhvr>
                                        <p:cTn id="41" dur="166" decel="50000">
                                          <p:stCondLst>
                                            <p:cond delay="1834"/>
                                          </p:stCondLst>
                                        </p:cTn>
                                        <p:tgtEl>
                                          <p:spTgt spid="140"/>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41"/>
                                        </p:tgtEl>
                                        <p:attrNameLst>
                                          <p:attrName>style.visibility</p:attrName>
                                        </p:attrNameLst>
                                      </p:cBhvr>
                                      <p:to>
                                        <p:strVal val="visible"/>
                                      </p:to>
                                    </p:set>
                                    <p:animEffect transition="in" filter="wipe(down)">
                                      <p:cBhvr>
                                        <p:cTn id="44" dur="580">
                                          <p:stCondLst>
                                            <p:cond delay="0"/>
                                          </p:stCondLst>
                                        </p:cTn>
                                        <p:tgtEl>
                                          <p:spTgt spid="141"/>
                                        </p:tgtEl>
                                      </p:cBhvr>
                                    </p:animEffect>
                                    <p:anim calcmode="lin" valueType="num">
                                      <p:cBhvr>
                                        <p:cTn id="45" dur="1822" tmFilter="0,0; 0.14,0.36; 0.43,0.73; 0.71,0.91; 1.0,1.0">
                                          <p:stCondLst>
                                            <p:cond delay="0"/>
                                          </p:stCondLst>
                                        </p:cTn>
                                        <p:tgtEl>
                                          <p:spTgt spid="141"/>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41"/>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41"/>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41"/>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41"/>
                                        </p:tgtEl>
                                        <p:attrNameLst>
                                          <p:attrName>ppt_y</p:attrName>
                                        </p:attrNameLst>
                                      </p:cBhvr>
                                      <p:tavLst>
                                        <p:tav tm="0" fmla="#ppt_y-sin(pi*$)/81">
                                          <p:val>
                                            <p:fltVal val="0"/>
                                          </p:val>
                                        </p:tav>
                                        <p:tav tm="100000">
                                          <p:val>
                                            <p:fltVal val="1"/>
                                          </p:val>
                                        </p:tav>
                                      </p:tavLst>
                                    </p:anim>
                                    <p:animScale>
                                      <p:cBhvr>
                                        <p:cTn id="50" dur="26">
                                          <p:stCondLst>
                                            <p:cond delay="650"/>
                                          </p:stCondLst>
                                        </p:cTn>
                                        <p:tgtEl>
                                          <p:spTgt spid="141"/>
                                        </p:tgtEl>
                                      </p:cBhvr>
                                      <p:to x="100000" y="60000"/>
                                    </p:animScale>
                                    <p:animScale>
                                      <p:cBhvr>
                                        <p:cTn id="51" dur="166" decel="50000">
                                          <p:stCondLst>
                                            <p:cond delay="676"/>
                                          </p:stCondLst>
                                        </p:cTn>
                                        <p:tgtEl>
                                          <p:spTgt spid="141"/>
                                        </p:tgtEl>
                                      </p:cBhvr>
                                      <p:to x="100000" y="100000"/>
                                    </p:animScale>
                                    <p:animScale>
                                      <p:cBhvr>
                                        <p:cTn id="52" dur="26">
                                          <p:stCondLst>
                                            <p:cond delay="1312"/>
                                          </p:stCondLst>
                                        </p:cTn>
                                        <p:tgtEl>
                                          <p:spTgt spid="141"/>
                                        </p:tgtEl>
                                      </p:cBhvr>
                                      <p:to x="100000" y="80000"/>
                                    </p:animScale>
                                    <p:animScale>
                                      <p:cBhvr>
                                        <p:cTn id="53" dur="166" decel="50000">
                                          <p:stCondLst>
                                            <p:cond delay="1338"/>
                                          </p:stCondLst>
                                        </p:cTn>
                                        <p:tgtEl>
                                          <p:spTgt spid="141"/>
                                        </p:tgtEl>
                                      </p:cBhvr>
                                      <p:to x="100000" y="100000"/>
                                    </p:animScale>
                                    <p:animScale>
                                      <p:cBhvr>
                                        <p:cTn id="54" dur="26">
                                          <p:stCondLst>
                                            <p:cond delay="1642"/>
                                          </p:stCondLst>
                                        </p:cTn>
                                        <p:tgtEl>
                                          <p:spTgt spid="141"/>
                                        </p:tgtEl>
                                      </p:cBhvr>
                                      <p:to x="100000" y="90000"/>
                                    </p:animScale>
                                    <p:animScale>
                                      <p:cBhvr>
                                        <p:cTn id="55" dur="166" decel="50000">
                                          <p:stCondLst>
                                            <p:cond delay="1668"/>
                                          </p:stCondLst>
                                        </p:cTn>
                                        <p:tgtEl>
                                          <p:spTgt spid="141"/>
                                        </p:tgtEl>
                                      </p:cBhvr>
                                      <p:to x="100000" y="100000"/>
                                    </p:animScale>
                                    <p:animScale>
                                      <p:cBhvr>
                                        <p:cTn id="56" dur="26">
                                          <p:stCondLst>
                                            <p:cond delay="1808"/>
                                          </p:stCondLst>
                                        </p:cTn>
                                        <p:tgtEl>
                                          <p:spTgt spid="141"/>
                                        </p:tgtEl>
                                      </p:cBhvr>
                                      <p:to x="100000" y="95000"/>
                                    </p:animScale>
                                    <p:animScale>
                                      <p:cBhvr>
                                        <p:cTn id="57" dur="166" decel="50000">
                                          <p:stCondLst>
                                            <p:cond delay="1834"/>
                                          </p:stCondLst>
                                        </p:cTn>
                                        <p:tgtEl>
                                          <p:spTgt spid="14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p:cMediaNode vol="80000">
                <p:cTn id="58" fill="hold" display="0">
                  <p:stCondLst>
                    <p:cond delay="indefinite"/>
                  </p:stCondLst>
                  <p:endCondLst>
                    <p:cond evt="onStopAudio" delay="0">
                      <p:tgtEl>
                        <p:sldTgt/>
                      </p:tgtEl>
                    </p:cond>
                  </p:endCondLst>
                </p:cTn>
                <p:tgtEl>
                  <p:spTgt spid="140"/>
                </p:tgtEl>
              </p:cMediaNode>
            </p:audio>
            <p:audio>
              <p:cMediaNode vol="80000">
                <p:cTn id="59" fill="hold" display="0">
                  <p:stCondLst>
                    <p:cond delay="indefinite"/>
                  </p:stCondLst>
                  <p:endCondLst>
                    <p:cond evt="onStopAudio" delay="0">
                      <p:tgtEl>
                        <p:sldTgt/>
                      </p:tgtEl>
                    </p:cond>
                  </p:endCondLst>
                </p:cTn>
                <p:tgtEl>
                  <p:spTgt spid="141"/>
                </p:tgtEl>
              </p:cMediaNode>
            </p:audio>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55</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grpSp>
        <p:nvGrpSpPr>
          <p:cNvPr id="143" name="Group -654"/>
          <p:cNvGrpSpPr>
            <a:grpSpLocks/>
          </p:cNvGrpSpPr>
          <p:nvPr/>
        </p:nvGrpSpPr>
        <p:grpSpPr bwMode="auto">
          <a:xfrm>
            <a:off x="791951" y="2403450"/>
            <a:ext cx="10417597" cy="3986266"/>
            <a:chOff x="377177" y="2340143"/>
            <a:chExt cx="7813581" cy="3986626"/>
          </a:xfrm>
        </p:grpSpPr>
        <p:cxnSp>
          <p:nvCxnSpPr>
            <p:cNvPr id="144" name="直接连接符 7"/>
            <p:cNvCxnSpPr>
              <a:cxnSpLocks noChangeShapeType="1"/>
            </p:cNvCxnSpPr>
            <p:nvPr/>
          </p:nvCxnSpPr>
          <p:spPr bwMode="auto">
            <a:xfrm flipV="1">
              <a:off x="1295400" y="2493963"/>
              <a:ext cx="0" cy="3341687"/>
            </a:xfrm>
            <a:prstGeom prst="line">
              <a:avLst/>
            </a:prstGeom>
            <a:noFill/>
            <a:ln w="38100">
              <a:solidFill>
                <a:srgbClr val="00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45" name="直接连接符 6"/>
            <p:cNvCxnSpPr>
              <a:cxnSpLocks noChangeShapeType="1"/>
            </p:cNvCxnSpPr>
            <p:nvPr/>
          </p:nvCxnSpPr>
          <p:spPr bwMode="auto">
            <a:xfrm>
              <a:off x="1295400" y="5835650"/>
              <a:ext cx="6705600" cy="0"/>
            </a:xfrm>
            <a:prstGeom prst="line">
              <a:avLst/>
            </a:prstGeom>
            <a:noFill/>
            <a:ln w="38100">
              <a:solidFill>
                <a:srgbClr val="000000"/>
              </a:solidFill>
              <a:round/>
              <a:headEnd type="none" w="sm" len="sm"/>
              <a:tailEnd type="triangle" w="med" len="med"/>
            </a:ln>
            <a:extLst>
              <a:ext uri="{909E8E84-426E-40DD-AFC4-6F175D3DCCD1}">
                <a14:hiddenFill xmlns:a14="http://schemas.microsoft.com/office/drawing/2010/main">
                  <a:noFill/>
                </a14:hiddenFill>
              </a:ext>
            </a:extLst>
          </p:spPr>
        </p:cxnSp>
        <p:sp>
          <p:nvSpPr>
            <p:cNvPr id="146" name="TextBox 9"/>
            <p:cNvSpPr>
              <a:spLocks noChangeArrowheads="1"/>
            </p:cNvSpPr>
            <p:nvPr/>
          </p:nvSpPr>
          <p:spPr bwMode="auto">
            <a:xfrm>
              <a:off x="377177" y="2340143"/>
              <a:ext cx="754089" cy="5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zh-CN" altLang="en-US" sz="3200">
                  <a:solidFill>
                    <a:srgbClr val="000000"/>
                  </a:solidFill>
                  <a:latin typeface="隶书" pitchFamily="49" charset="-122"/>
                  <a:ea typeface="隶书" pitchFamily="49" charset="-122"/>
                </a:rPr>
                <a:t>振幅</a:t>
              </a:r>
              <a:endParaRPr lang="en-US" altLang="zh-CN">
                <a:solidFill>
                  <a:srgbClr val="000000"/>
                </a:solidFill>
                <a:latin typeface="隶书" pitchFamily="49" charset="-122"/>
                <a:ea typeface="隶书" pitchFamily="49" charset="-122"/>
              </a:endParaRPr>
            </a:p>
          </p:txBody>
        </p:sp>
        <p:sp>
          <p:nvSpPr>
            <p:cNvPr id="147" name="TextBox 10"/>
            <p:cNvSpPr>
              <a:spLocks noChangeArrowheads="1"/>
            </p:cNvSpPr>
            <p:nvPr/>
          </p:nvSpPr>
          <p:spPr bwMode="auto">
            <a:xfrm>
              <a:off x="7436669" y="5741941"/>
              <a:ext cx="754089" cy="5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zh-CN" altLang="en-US" sz="3200">
                  <a:solidFill>
                    <a:srgbClr val="000000"/>
                  </a:solidFill>
                  <a:latin typeface="隶书" pitchFamily="49" charset="-122"/>
                  <a:ea typeface="隶书" pitchFamily="49" charset="-122"/>
                </a:rPr>
                <a:t>时间</a:t>
              </a:r>
              <a:endParaRPr lang="en-US" altLang="zh-CN" sz="3200">
                <a:solidFill>
                  <a:srgbClr val="000000"/>
                </a:solidFill>
                <a:latin typeface="隶书" pitchFamily="49" charset="-122"/>
                <a:ea typeface="隶书" pitchFamily="49" charset="-122"/>
              </a:endParaRPr>
            </a:p>
          </p:txBody>
        </p:sp>
      </p:grpSp>
      <p:cxnSp>
        <p:nvCxnSpPr>
          <p:cNvPr id="148" name="直接连接符 92"/>
          <p:cNvCxnSpPr>
            <a:cxnSpLocks noChangeShapeType="1"/>
          </p:cNvCxnSpPr>
          <p:nvPr/>
        </p:nvCxnSpPr>
        <p:spPr bwMode="auto">
          <a:xfrm>
            <a:off x="2015067" y="5891213"/>
            <a:ext cx="7829551" cy="0"/>
          </a:xfrm>
          <a:prstGeom prst="line">
            <a:avLst/>
          </a:prstGeom>
          <a:noFill/>
          <a:ln w="88900">
            <a:solidFill>
              <a:srgbClr val="7030A0"/>
            </a:solidFill>
            <a:round/>
            <a:headEnd type="none" w="sm" len="sm"/>
            <a:tailEnd type="none" w="sm" len="sm"/>
          </a:ln>
          <a:extLst>
            <a:ext uri="{909E8E84-426E-40DD-AFC4-6F175D3DCCD1}">
              <a14:hiddenFill xmlns:a14="http://schemas.microsoft.com/office/drawing/2010/main">
                <a:noFill/>
              </a14:hiddenFill>
            </a:ext>
          </a:extLst>
        </p:spPr>
      </p:cxnSp>
      <p:cxnSp>
        <p:nvCxnSpPr>
          <p:cNvPr id="149" name="直接连接符 100"/>
          <p:cNvCxnSpPr>
            <a:cxnSpLocks noChangeShapeType="1"/>
          </p:cNvCxnSpPr>
          <p:nvPr/>
        </p:nvCxnSpPr>
        <p:spPr bwMode="auto">
          <a:xfrm>
            <a:off x="2015067" y="3146425"/>
            <a:ext cx="10584" cy="2681288"/>
          </a:xfrm>
          <a:prstGeom prst="line">
            <a:avLst/>
          </a:prstGeom>
          <a:noFill/>
          <a:ln w="88900">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150" name="内容占位符 2"/>
          <p:cNvSpPr txBox="1">
            <a:spLocks noChangeArrowheads="1"/>
          </p:cNvSpPr>
          <p:nvPr/>
        </p:nvSpPr>
        <p:spPr>
          <a:xfrm>
            <a:off x="642760" y="1721169"/>
            <a:ext cx="11150600" cy="1296987"/>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0738" lvl="1" indent="-277813" fontAlgn="base">
              <a:lnSpc>
                <a:spcPct val="120000"/>
              </a:lnSpc>
              <a:spcBef>
                <a:spcPct val="20000"/>
              </a:spcBef>
              <a:spcAft>
                <a:spcPct val="0"/>
              </a:spcAft>
              <a:buClr>
                <a:srgbClr val="073E87"/>
              </a:buClr>
              <a:buSzPct val="80000"/>
              <a:buFont typeface="Wingdings" pitchFamily="2" charset="2"/>
              <a:buChar char=""/>
            </a:pPr>
            <a:r>
              <a:rPr kumimoji="1" lang="zh-CN" altLang="en-US" sz="3200" kern="0" smtClean="0">
                <a:solidFill>
                  <a:sysClr val="windowText" lastClr="000000"/>
                </a:solidFill>
                <a:latin typeface="微软雅黑" pitchFamily="34" charset="-122"/>
                <a:ea typeface="微软雅黑" pitchFamily="34" charset="-122"/>
              </a:rPr>
              <a:t>量化：对振幅值进行限定和近似的过程</a:t>
            </a:r>
            <a:endParaRPr kumimoji="1" lang="en-US" altLang="en-US" sz="3200" kern="0" dirty="0">
              <a:solidFill>
                <a:sysClr val="windowText" lastClr="000000"/>
              </a:solidFill>
              <a:latin typeface="微软雅黑" pitchFamily="34" charset="-122"/>
              <a:ea typeface="微软雅黑" pitchFamily="34" charset="-122"/>
            </a:endParaRPr>
          </a:p>
        </p:txBody>
      </p:sp>
      <p:grpSp>
        <p:nvGrpSpPr>
          <p:cNvPr id="151" name="Group -652"/>
          <p:cNvGrpSpPr>
            <a:grpSpLocks/>
          </p:cNvGrpSpPr>
          <p:nvPr/>
        </p:nvGrpSpPr>
        <p:grpSpPr bwMode="auto">
          <a:xfrm>
            <a:off x="1807303" y="3140076"/>
            <a:ext cx="8337202" cy="3260716"/>
            <a:chOff x="1355313" y="3139872"/>
            <a:chExt cx="6252858" cy="3260611"/>
          </a:xfrm>
        </p:grpSpPr>
        <p:grpSp>
          <p:nvGrpSpPr>
            <p:cNvPr id="152" name="Group -650"/>
            <p:cNvGrpSpPr>
              <a:grpSpLocks/>
            </p:cNvGrpSpPr>
            <p:nvPr/>
          </p:nvGrpSpPr>
          <p:grpSpPr bwMode="auto">
            <a:xfrm>
              <a:off x="1446628" y="3139872"/>
              <a:ext cx="6020206" cy="2831163"/>
              <a:chOff x="1446628" y="3139872"/>
              <a:chExt cx="6020206" cy="2831163"/>
            </a:xfrm>
          </p:grpSpPr>
          <p:grpSp>
            <p:nvGrpSpPr>
              <p:cNvPr id="181" name="Group -648"/>
              <p:cNvGrpSpPr>
                <a:grpSpLocks/>
              </p:cNvGrpSpPr>
              <p:nvPr/>
            </p:nvGrpSpPr>
            <p:grpSpPr bwMode="auto">
              <a:xfrm>
                <a:off x="2008312" y="3139872"/>
                <a:ext cx="5389687" cy="2741591"/>
                <a:chOff x="2008312" y="2941414"/>
                <a:chExt cx="5389687" cy="2940050"/>
              </a:xfrm>
            </p:grpSpPr>
            <p:cxnSp>
              <p:nvCxnSpPr>
                <p:cNvPr id="196" name="直接连接符 89"/>
                <p:cNvCxnSpPr>
                  <a:cxnSpLocks noChangeShapeType="1"/>
                </p:cNvCxnSpPr>
                <p:nvPr/>
              </p:nvCxnSpPr>
              <p:spPr bwMode="auto">
                <a:xfrm flipV="1">
                  <a:off x="2008312"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97" name="直接连接符 89"/>
                <p:cNvCxnSpPr>
                  <a:cxnSpLocks noChangeShapeType="1"/>
                </p:cNvCxnSpPr>
                <p:nvPr/>
              </p:nvCxnSpPr>
              <p:spPr bwMode="auto">
                <a:xfrm flipV="1">
                  <a:off x="7397999"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98" name="直接连接符 89"/>
                <p:cNvCxnSpPr>
                  <a:cxnSpLocks noChangeShapeType="1"/>
                </p:cNvCxnSpPr>
                <p:nvPr/>
              </p:nvCxnSpPr>
              <p:spPr bwMode="auto">
                <a:xfrm flipV="1">
                  <a:off x="2498284"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199" name="直接连接符 89"/>
                <p:cNvCxnSpPr>
                  <a:cxnSpLocks noChangeShapeType="1"/>
                </p:cNvCxnSpPr>
                <p:nvPr/>
              </p:nvCxnSpPr>
              <p:spPr bwMode="auto">
                <a:xfrm flipV="1">
                  <a:off x="2988256"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00" name="直接连接符 89"/>
                <p:cNvCxnSpPr>
                  <a:cxnSpLocks noChangeShapeType="1"/>
                </p:cNvCxnSpPr>
                <p:nvPr/>
              </p:nvCxnSpPr>
              <p:spPr bwMode="auto">
                <a:xfrm flipV="1">
                  <a:off x="3478228"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01" name="直接连接符 89"/>
                <p:cNvCxnSpPr>
                  <a:cxnSpLocks noChangeShapeType="1"/>
                </p:cNvCxnSpPr>
                <p:nvPr/>
              </p:nvCxnSpPr>
              <p:spPr bwMode="auto">
                <a:xfrm flipV="1">
                  <a:off x="3968200"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02" name="直接连接符 89"/>
                <p:cNvCxnSpPr>
                  <a:cxnSpLocks noChangeShapeType="1"/>
                </p:cNvCxnSpPr>
                <p:nvPr/>
              </p:nvCxnSpPr>
              <p:spPr bwMode="auto">
                <a:xfrm flipV="1">
                  <a:off x="4458172"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03" name="直接连接符 89"/>
                <p:cNvCxnSpPr>
                  <a:cxnSpLocks noChangeShapeType="1"/>
                </p:cNvCxnSpPr>
                <p:nvPr/>
              </p:nvCxnSpPr>
              <p:spPr bwMode="auto">
                <a:xfrm flipV="1">
                  <a:off x="4948144"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04" name="直接连接符 89"/>
                <p:cNvCxnSpPr>
                  <a:cxnSpLocks noChangeShapeType="1"/>
                </p:cNvCxnSpPr>
                <p:nvPr/>
              </p:nvCxnSpPr>
              <p:spPr bwMode="auto">
                <a:xfrm flipV="1">
                  <a:off x="5438116"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05" name="直接连接符 89"/>
                <p:cNvCxnSpPr>
                  <a:cxnSpLocks noChangeShapeType="1"/>
                </p:cNvCxnSpPr>
                <p:nvPr/>
              </p:nvCxnSpPr>
              <p:spPr bwMode="auto">
                <a:xfrm flipV="1">
                  <a:off x="5928088"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06" name="直接连接符 89"/>
                <p:cNvCxnSpPr>
                  <a:cxnSpLocks noChangeShapeType="1"/>
                </p:cNvCxnSpPr>
                <p:nvPr/>
              </p:nvCxnSpPr>
              <p:spPr bwMode="auto">
                <a:xfrm flipV="1">
                  <a:off x="6418060"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07" name="直接连接符 89"/>
                <p:cNvCxnSpPr>
                  <a:cxnSpLocks noChangeShapeType="1"/>
                </p:cNvCxnSpPr>
                <p:nvPr/>
              </p:nvCxnSpPr>
              <p:spPr bwMode="auto">
                <a:xfrm flipV="1">
                  <a:off x="6908032"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grpSp>
          <p:grpSp>
            <p:nvGrpSpPr>
              <p:cNvPr id="182" name="Group -646"/>
              <p:cNvGrpSpPr>
                <a:grpSpLocks/>
              </p:cNvGrpSpPr>
              <p:nvPr/>
            </p:nvGrpSpPr>
            <p:grpSpPr bwMode="auto">
              <a:xfrm>
                <a:off x="1446628" y="5827035"/>
                <a:ext cx="6020206" cy="144000"/>
                <a:chOff x="1446628" y="5827035"/>
                <a:chExt cx="6020206" cy="144000"/>
              </a:xfrm>
            </p:grpSpPr>
            <p:sp>
              <p:nvSpPr>
                <p:cNvPr id="183" name="椭圆 140"/>
                <p:cNvSpPr>
                  <a:spLocks/>
                </p:cNvSpPr>
                <p:nvPr/>
              </p:nvSpPr>
              <p:spPr bwMode="auto">
                <a:xfrm>
                  <a:off x="1936312"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84" name="椭圆 141"/>
                <p:cNvSpPr>
                  <a:spLocks/>
                </p:cNvSpPr>
                <p:nvPr/>
              </p:nvSpPr>
              <p:spPr bwMode="auto">
                <a:xfrm>
                  <a:off x="2425996"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85" name="椭圆 142"/>
                <p:cNvSpPr>
                  <a:spLocks/>
                </p:cNvSpPr>
                <p:nvPr/>
              </p:nvSpPr>
              <p:spPr bwMode="auto">
                <a:xfrm>
                  <a:off x="1446628"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86" name="椭圆 143"/>
                <p:cNvSpPr>
                  <a:spLocks/>
                </p:cNvSpPr>
                <p:nvPr/>
              </p:nvSpPr>
              <p:spPr bwMode="auto">
                <a:xfrm>
                  <a:off x="2915680"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87" name="椭圆 144"/>
                <p:cNvSpPr>
                  <a:spLocks/>
                </p:cNvSpPr>
                <p:nvPr/>
              </p:nvSpPr>
              <p:spPr bwMode="auto">
                <a:xfrm>
                  <a:off x="3405364"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88" name="椭圆 145"/>
                <p:cNvSpPr>
                  <a:spLocks/>
                </p:cNvSpPr>
                <p:nvPr/>
              </p:nvSpPr>
              <p:spPr bwMode="auto">
                <a:xfrm>
                  <a:off x="3895048"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89" name="椭圆 146"/>
                <p:cNvSpPr>
                  <a:spLocks/>
                </p:cNvSpPr>
                <p:nvPr/>
              </p:nvSpPr>
              <p:spPr bwMode="auto">
                <a:xfrm>
                  <a:off x="4384732"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90" name="椭圆 147"/>
                <p:cNvSpPr>
                  <a:spLocks/>
                </p:cNvSpPr>
                <p:nvPr/>
              </p:nvSpPr>
              <p:spPr bwMode="auto">
                <a:xfrm>
                  <a:off x="4874416"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91" name="椭圆 148"/>
                <p:cNvSpPr>
                  <a:spLocks/>
                </p:cNvSpPr>
                <p:nvPr/>
              </p:nvSpPr>
              <p:spPr bwMode="auto">
                <a:xfrm>
                  <a:off x="5364100"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92" name="椭圆 149"/>
                <p:cNvSpPr>
                  <a:spLocks/>
                </p:cNvSpPr>
                <p:nvPr/>
              </p:nvSpPr>
              <p:spPr bwMode="auto">
                <a:xfrm>
                  <a:off x="5853784"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93" name="椭圆 150"/>
                <p:cNvSpPr>
                  <a:spLocks/>
                </p:cNvSpPr>
                <p:nvPr/>
              </p:nvSpPr>
              <p:spPr bwMode="auto">
                <a:xfrm>
                  <a:off x="6343468"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94" name="椭圆 151"/>
                <p:cNvSpPr>
                  <a:spLocks/>
                </p:cNvSpPr>
                <p:nvPr/>
              </p:nvSpPr>
              <p:spPr bwMode="auto">
                <a:xfrm>
                  <a:off x="6833152"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95" name="椭圆 152"/>
                <p:cNvSpPr>
                  <a:spLocks/>
                </p:cNvSpPr>
                <p:nvPr/>
              </p:nvSpPr>
              <p:spPr bwMode="auto">
                <a:xfrm>
                  <a:off x="7322834"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grpSp>
        </p:grpSp>
        <p:grpSp>
          <p:nvGrpSpPr>
            <p:cNvPr id="153" name="Group -644"/>
            <p:cNvGrpSpPr>
              <a:grpSpLocks/>
            </p:cNvGrpSpPr>
            <p:nvPr/>
          </p:nvGrpSpPr>
          <p:grpSpPr bwMode="auto">
            <a:xfrm>
              <a:off x="1432676" y="3198478"/>
              <a:ext cx="6034158" cy="2232232"/>
              <a:chOff x="1432676" y="3198478"/>
              <a:chExt cx="6034158" cy="2232232"/>
            </a:xfrm>
          </p:grpSpPr>
          <p:sp>
            <p:nvSpPr>
              <p:cNvPr id="168" name="椭圆 125"/>
              <p:cNvSpPr>
                <a:spLocks/>
              </p:cNvSpPr>
              <p:nvPr/>
            </p:nvSpPr>
            <p:spPr bwMode="auto">
              <a:xfrm>
                <a:off x="1936732" y="388953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69" name="椭圆 126"/>
              <p:cNvSpPr>
                <a:spLocks/>
              </p:cNvSpPr>
              <p:nvPr/>
            </p:nvSpPr>
            <p:spPr bwMode="auto">
              <a:xfrm>
                <a:off x="2426290" y="4321578"/>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70" name="椭圆 127"/>
              <p:cNvSpPr>
                <a:spLocks/>
              </p:cNvSpPr>
              <p:nvPr/>
            </p:nvSpPr>
            <p:spPr bwMode="auto">
              <a:xfrm>
                <a:off x="3894916" y="3760012"/>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71" name="椭圆 128"/>
              <p:cNvSpPr>
                <a:spLocks/>
              </p:cNvSpPr>
              <p:nvPr/>
            </p:nvSpPr>
            <p:spPr bwMode="auto">
              <a:xfrm>
                <a:off x="2915832" y="347198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72" name="椭圆 129"/>
              <p:cNvSpPr>
                <a:spLocks/>
              </p:cNvSpPr>
              <p:nvPr/>
            </p:nvSpPr>
            <p:spPr bwMode="auto">
              <a:xfrm>
                <a:off x="4385004" y="443769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73" name="椭圆 130"/>
              <p:cNvSpPr>
                <a:spLocks/>
              </p:cNvSpPr>
              <p:nvPr/>
            </p:nvSpPr>
            <p:spPr bwMode="auto">
              <a:xfrm>
                <a:off x="7322834" y="4513644"/>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74" name="椭圆 131"/>
              <p:cNvSpPr>
                <a:spLocks/>
              </p:cNvSpPr>
              <p:nvPr/>
            </p:nvSpPr>
            <p:spPr bwMode="auto">
              <a:xfrm>
                <a:off x="3419888" y="3198478"/>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75" name="椭圆 132"/>
              <p:cNvSpPr>
                <a:spLocks/>
              </p:cNvSpPr>
              <p:nvPr/>
            </p:nvSpPr>
            <p:spPr bwMode="auto">
              <a:xfrm>
                <a:off x="1432676" y="4811666"/>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76" name="椭圆 133"/>
              <p:cNvSpPr>
                <a:spLocks/>
              </p:cNvSpPr>
              <p:nvPr/>
            </p:nvSpPr>
            <p:spPr bwMode="auto">
              <a:xfrm>
                <a:off x="4889076" y="502769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77" name="椭圆 134"/>
              <p:cNvSpPr>
                <a:spLocks/>
              </p:cNvSpPr>
              <p:nvPr/>
            </p:nvSpPr>
            <p:spPr bwMode="auto">
              <a:xfrm>
                <a:off x="5378602" y="528671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78" name="椭圆 135"/>
              <p:cNvSpPr>
                <a:spLocks/>
              </p:cNvSpPr>
              <p:nvPr/>
            </p:nvSpPr>
            <p:spPr bwMode="auto">
              <a:xfrm>
                <a:off x="5853646" y="4639200"/>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79" name="椭圆 136"/>
              <p:cNvSpPr>
                <a:spLocks/>
              </p:cNvSpPr>
              <p:nvPr/>
            </p:nvSpPr>
            <p:spPr bwMode="auto">
              <a:xfrm>
                <a:off x="6357702" y="4897642"/>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180" name="椭圆 137"/>
              <p:cNvSpPr>
                <a:spLocks/>
              </p:cNvSpPr>
              <p:nvPr/>
            </p:nvSpPr>
            <p:spPr bwMode="auto">
              <a:xfrm>
                <a:off x="6832730" y="4970212"/>
                <a:ext cx="144000" cy="144000"/>
              </a:xfrm>
              <a:prstGeom prst="ellipse">
                <a:avLst/>
              </a:prstGeom>
              <a:solidFill>
                <a:srgbClr val="0000FF"/>
              </a:solidFill>
              <a:ln w="25400">
                <a:solidFill>
                  <a:srgbClr val="0000FF"/>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grpSp>
        <p:grpSp>
          <p:nvGrpSpPr>
            <p:cNvPr id="154" name="Group -642"/>
            <p:cNvGrpSpPr>
              <a:grpSpLocks/>
            </p:cNvGrpSpPr>
            <p:nvPr/>
          </p:nvGrpSpPr>
          <p:grpSpPr bwMode="auto">
            <a:xfrm>
              <a:off x="1355313" y="5877280"/>
              <a:ext cx="6252858" cy="523203"/>
              <a:chOff x="1355313" y="5877280"/>
              <a:chExt cx="6252858" cy="523203"/>
            </a:xfrm>
          </p:grpSpPr>
          <p:sp>
            <p:nvSpPr>
              <p:cNvPr id="155" name="TextBox 112"/>
              <p:cNvSpPr>
                <a:spLocks noChangeArrowheads="1"/>
              </p:cNvSpPr>
              <p:nvPr/>
            </p:nvSpPr>
            <p:spPr bwMode="auto">
              <a:xfrm>
                <a:off x="1355313" y="5877280"/>
                <a:ext cx="312824"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0</a:t>
                </a:r>
                <a:endParaRPr lang="en-US" altLang="en-US" sz="2800" b="1">
                  <a:solidFill>
                    <a:srgbClr val="000000"/>
                  </a:solidFill>
                  <a:latin typeface="Arial" charset="0"/>
                </a:endParaRPr>
              </a:p>
            </p:txBody>
          </p:sp>
          <p:sp>
            <p:nvSpPr>
              <p:cNvPr id="156" name="TextBox 113"/>
              <p:cNvSpPr>
                <a:spLocks noChangeArrowheads="1"/>
              </p:cNvSpPr>
              <p:nvPr/>
            </p:nvSpPr>
            <p:spPr bwMode="auto">
              <a:xfrm>
                <a:off x="1846157" y="5877280"/>
                <a:ext cx="312824"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a:t>
                </a:r>
                <a:endParaRPr lang="en-US" altLang="en-US" sz="2800" b="1">
                  <a:solidFill>
                    <a:srgbClr val="000000"/>
                  </a:solidFill>
                  <a:latin typeface="Arial" charset="0"/>
                </a:endParaRPr>
              </a:p>
            </p:txBody>
          </p:sp>
          <p:sp>
            <p:nvSpPr>
              <p:cNvPr id="157" name="TextBox 114"/>
              <p:cNvSpPr>
                <a:spLocks noChangeArrowheads="1"/>
              </p:cNvSpPr>
              <p:nvPr/>
            </p:nvSpPr>
            <p:spPr bwMode="auto">
              <a:xfrm>
                <a:off x="2337002" y="5877280"/>
                <a:ext cx="312824"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2</a:t>
                </a:r>
                <a:endParaRPr lang="en-US" altLang="en-US" sz="2800" b="1">
                  <a:solidFill>
                    <a:srgbClr val="000000"/>
                  </a:solidFill>
                  <a:latin typeface="Arial" charset="0"/>
                </a:endParaRPr>
              </a:p>
            </p:txBody>
          </p:sp>
          <p:sp>
            <p:nvSpPr>
              <p:cNvPr id="158" name="TextBox 115"/>
              <p:cNvSpPr>
                <a:spLocks noChangeArrowheads="1"/>
              </p:cNvSpPr>
              <p:nvPr/>
            </p:nvSpPr>
            <p:spPr bwMode="auto">
              <a:xfrm>
                <a:off x="2827847" y="5877280"/>
                <a:ext cx="312824"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3</a:t>
                </a:r>
                <a:endParaRPr lang="en-US" altLang="en-US" sz="2800" b="1">
                  <a:solidFill>
                    <a:srgbClr val="000000"/>
                  </a:solidFill>
                  <a:latin typeface="Arial" charset="0"/>
                </a:endParaRPr>
              </a:p>
            </p:txBody>
          </p:sp>
          <p:sp>
            <p:nvSpPr>
              <p:cNvPr id="159" name="TextBox 116"/>
              <p:cNvSpPr>
                <a:spLocks noChangeArrowheads="1"/>
              </p:cNvSpPr>
              <p:nvPr/>
            </p:nvSpPr>
            <p:spPr bwMode="auto">
              <a:xfrm>
                <a:off x="3318692" y="5877280"/>
                <a:ext cx="312824"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4</a:t>
                </a:r>
                <a:endParaRPr lang="en-US" altLang="en-US" sz="2800" b="1">
                  <a:solidFill>
                    <a:srgbClr val="000000"/>
                  </a:solidFill>
                  <a:latin typeface="Arial" charset="0"/>
                </a:endParaRPr>
              </a:p>
            </p:txBody>
          </p:sp>
          <p:sp>
            <p:nvSpPr>
              <p:cNvPr id="160" name="TextBox 117"/>
              <p:cNvSpPr>
                <a:spLocks noChangeArrowheads="1"/>
              </p:cNvSpPr>
              <p:nvPr/>
            </p:nvSpPr>
            <p:spPr bwMode="auto">
              <a:xfrm>
                <a:off x="3809537" y="5877280"/>
                <a:ext cx="312824"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5</a:t>
                </a:r>
                <a:endParaRPr lang="en-US" altLang="en-US" sz="2800" b="1">
                  <a:solidFill>
                    <a:srgbClr val="000000"/>
                  </a:solidFill>
                  <a:latin typeface="Arial" charset="0"/>
                </a:endParaRPr>
              </a:p>
            </p:txBody>
          </p:sp>
          <p:sp>
            <p:nvSpPr>
              <p:cNvPr id="161" name="TextBox 118"/>
              <p:cNvSpPr>
                <a:spLocks noChangeArrowheads="1"/>
              </p:cNvSpPr>
              <p:nvPr/>
            </p:nvSpPr>
            <p:spPr bwMode="auto">
              <a:xfrm>
                <a:off x="4300382" y="5877280"/>
                <a:ext cx="312824"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6</a:t>
                </a:r>
                <a:endParaRPr lang="en-US" altLang="en-US" sz="2800" b="1">
                  <a:solidFill>
                    <a:srgbClr val="000000"/>
                  </a:solidFill>
                  <a:latin typeface="Arial" charset="0"/>
                </a:endParaRPr>
              </a:p>
            </p:txBody>
          </p:sp>
          <p:sp>
            <p:nvSpPr>
              <p:cNvPr id="162" name="TextBox 119"/>
              <p:cNvSpPr>
                <a:spLocks noChangeArrowheads="1"/>
              </p:cNvSpPr>
              <p:nvPr/>
            </p:nvSpPr>
            <p:spPr bwMode="auto">
              <a:xfrm>
                <a:off x="4791228" y="5877280"/>
                <a:ext cx="312824"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7</a:t>
                </a:r>
                <a:endParaRPr lang="en-US" altLang="en-US" sz="2800" b="1">
                  <a:solidFill>
                    <a:srgbClr val="000000"/>
                  </a:solidFill>
                  <a:latin typeface="Arial" charset="0"/>
                </a:endParaRPr>
              </a:p>
            </p:txBody>
          </p:sp>
          <p:sp>
            <p:nvSpPr>
              <p:cNvPr id="163" name="TextBox 120"/>
              <p:cNvSpPr>
                <a:spLocks noChangeArrowheads="1"/>
              </p:cNvSpPr>
              <p:nvPr/>
            </p:nvSpPr>
            <p:spPr bwMode="auto">
              <a:xfrm>
                <a:off x="7195561" y="5877280"/>
                <a:ext cx="412610"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12</a:t>
                </a:r>
                <a:endParaRPr lang="en-US" altLang="en-US" sz="2800" b="1">
                  <a:solidFill>
                    <a:srgbClr val="000000"/>
                  </a:solidFill>
                  <a:latin typeface="Arial" charset="0"/>
                </a:endParaRPr>
              </a:p>
            </p:txBody>
          </p:sp>
          <p:sp>
            <p:nvSpPr>
              <p:cNvPr id="164" name="TextBox 121"/>
              <p:cNvSpPr>
                <a:spLocks noChangeArrowheads="1"/>
              </p:cNvSpPr>
              <p:nvPr/>
            </p:nvSpPr>
            <p:spPr bwMode="auto">
              <a:xfrm>
                <a:off x="5282073" y="5877280"/>
                <a:ext cx="312824"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8</a:t>
                </a:r>
                <a:endParaRPr lang="en-US" altLang="en-US" sz="2800" b="1">
                  <a:solidFill>
                    <a:srgbClr val="000000"/>
                  </a:solidFill>
                  <a:latin typeface="Arial" charset="0"/>
                </a:endParaRPr>
              </a:p>
            </p:txBody>
          </p:sp>
          <p:sp>
            <p:nvSpPr>
              <p:cNvPr id="165" name="TextBox 122"/>
              <p:cNvSpPr>
                <a:spLocks noChangeArrowheads="1"/>
              </p:cNvSpPr>
              <p:nvPr/>
            </p:nvSpPr>
            <p:spPr bwMode="auto">
              <a:xfrm>
                <a:off x="5772918" y="5877280"/>
                <a:ext cx="312824"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9</a:t>
                </a:r>
                <a:endParaRPr lang="en-US" altLang="en-US" sz="2800" b="1">
                  <a:solidFill>
                    <a:srgbClr val="000000"/>
                  </a:solidFill>
                  <a:latin typeface="Arial" charset="0"/>
                </a:endParaRPr>
              </a:p>
            </p:txBody>
          </p:sp>
          <p:sp>
            <p:nvSpPr>
              <p:cNvPr id="166" name="TextBox 123"/>
              <p:cNvSpPr>
                <a:spLocks noChangeArrowheads="1"/>
              </p:cNvSpPr>
              <p:nvPr/>
            </p:nvSpPr>
            <p:spPr bwMode="auto">
              <a:xfrm>
                <a:off x="6213869" y="5877280"/>
                <a:ext cx="412610"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10</a:t>
                </a:r>
                <a:endParaRPr lang="en-US" altLang="en-US" sz="2800" b="1">
                  <a:solidFill>
                    <a:srgbClr val="000000"/>
                  </a:solidFill>
                  <a:latin typeface="Arial" charset="0"/>
                </a:endParaRPr>
              </a:p>
            </p:txBody>
          </p:sp>
          <p:sp>
            <p:nvSpPr>
              <p:cNvPr id="167" name="TextBox 124"/>
              <p:cNvSpPr>
                <a:spLocks noChangeArrowheads="1"/>
              </p:cNvSpPr>
              <p:nvPr/>
            </p:nvSpPr>
            <p:spPr bwMode="auto">
              <a:xfrm>
                <a:off x="6711374" y="5877280"/>
                <a:ext cx="399290" cy="5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11</a:t>
                </a:r>
                <a:endParaRPr lang="en-US" altLang="en-US" sz="2800" b="1">
                  <a:solidFill>
                    <a:srgbClr val="000000"/>
                  </a:solidFill>
                  <a:latin typeface="Arial" charset="0"/>
                </a:endParaRPr>
              </a:p>
            </p:txBody>
          </p:sp>
        </p:grpSp>
      </p:grpSp>
      <p:grpSp>
        <p:nvGrpSpPr>
          <p:cNvPr id="208" name="Group -640"/>
          <p:cNvGrpSpPr>
            <a:grpSpLocks/>
          </p:cNvGrpSpPr>
          <p:nvPr/>
        </p:nvGrpSpPr>
        <p:grpSpPr bwMode="auto">
          <a:xfrm>
            <a:off x="1221892" y="2895669"/>
            <a:ext cx="8641775" cy="3270112"/>
            <a:chOff x="916332" y="2895985"/>
            <a:chExt cx="6480817" cy="3269250"/>
          </a:xfrm>
        </p:grpSpPr>
        <p:grpSp>
          <p:nvGrpSpPr>
            <p:cNvPr id="209" name="Group -638"/>
            <p:cNvGrpSpPr>
              <a:grpSpLocks/>
            </p:cNvGrpSpPr>
            <p:nvPr/>
          </p:nvGrpSpPr>
          <p:grpSpPr bwMode="auto">
            <a:xfrm>
              <a:off x="1518636" y="3146222"/>
              <a:ext cx="5878513" cy="2302208"/>
              <a:chOff x="1547664" y="3146222"/>
              <a:chExt cx="5878513" cy="2302208"/>
            </a:xfrm>
          </p:grpSpPr>
          <p:cxnSp>
            <p:nvCxnSpPr>
              <p:cNvPr id="225" name="直接连接符 61"/>
              <p:cNvCxnSpPr>
                <a:cxnSpLocks noChangeShapeType="1"/>
              </p:cNvCxnSpPr>
              <p:nvPr/>
            </p:nvCxnSpPr>
            <p:spPr bwMode="auto">
              <a:xfrm>
                <a:off x="1547664" y="3146222"/>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26" name="直接连接符 63"/>
              <p:cNvCxnSpPr>
                <a:cxnSpLocks noChangeShapeType="1"/>
              </p:cNvCxnSpPr>
              <p:nvPr/>
            </p:nvCxnSpPr>
            <p:spPr bwMode="auto">
              <a:xfrm>
                <a:off x="1547664" y="3606664"/>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27" name="直接连接符 65"/>
              <p:cNvCxnSpPr>
                <a:cxnSpLocks noChangeShapeType="1"/>
              </p:cNvCxnSpPr>
              <p:nvPr/>
            </p:nvCxnSpPr>
            <p:spPr bwMode="auto">
              <a:xfrm>
                <a:off x="1547664" y="4067106"/>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28" name="直接连接符 66"/>
              <p:cNvCxnSpPr>
                <a:cxnSpLocks noChangeShapeType="1"/>
              </p:cNvCxnSpPr>
              <p:nvPr/>
            </p:nvCxnSpPr>
            <p:spPr bwMode="auto">
              <a:xfrm>
                <a:off x="1547664" y="4527548"/>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29" name="直接连接符 67"/>
              <p:cNvCxnSpPr>
                <a:cxnSpLocks noChangeShapeType="1"/>
              </p:cNvCxnSpPr>
              <p:nvPr/>
            </p:nvCxnSpPr>
            <p:spPr bwMode="auto">
              <a:xfrm>
                <a:off x="1547664" y="4987990"/>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230" name="直接连接符 68"/>
              <p:cNvCxnSpPr>
                <a:cxnSpLocks noChangeShapeType="1"/>
              </p:cNvCxnSpPr>
              <p:nvPr/>
            </p:nvCxnSpPr>
            <p:spPr bwMode="auto">
              <a:xfrm>
                <a:off x="1547664" y="5448430"/>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grpSp>
        <p:grpSp>
          <p:nvGrpSpPr>
            <p:cNvPr id="210" name="Group -636"/>
            <p:cNvGrpSpPr>
              <a:grpSpLocks/>
            </p:cNvGrpSpPr>
            <p:nvPr/>
          </p:nvGrpSpPr>
          <p:grpSpPr bwMode="auto">
            <a:xfrm>
              <a:off x="1435758" y="3072428"/>
              <a:ext cx="144000" cy="2430290"/>
              <a:chOff x="1584269" y="3235890"/>
              <a:chExt cx="144000" cy="2430290"/>
            </a:xfrm>
          </p:grpSpPr>
          <p:sp>
            <p:nvSpPr>
              <p:cNvPr id="219" name="椭圆 71"/>
              <p:cNvSpPr>
                <a:spLocks/>
              </p:cNvSpPr>
              <p:nvPr/>
            </p:nvSpPr>
            <p:spPr bwMode="auto">
              <a:xfrm rot="16200000">
                <a:off x="1584269" y="5522180"/>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20" name="椭圆 72"/>
              <p:cNvSpPr>
                <a:spLocks/>
              </p:cNvSpPr>
              <p:nvPr/>
            </p:nvSpPr>
            <p:spPr bwMode="auto">
              <a:xfrm rot="16200000">
                <a:off x="1584269" y="5064922"/>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21" name="椭圆 73"/>
              <p:cNvSpPr>
                <a:spLocks/>
              </p:cNvSpPr>
              <p:nvPr/>
            </p:nvSpPr>
            <p:spPr bwMode="auto">
              <a:xfrm rot="16200000">
                <a:off x="1584269" y="4607664"/>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22" name="椭圆 74"/>
              <p:cNvSpPr>
                <a:spLocks/>
              </p:cNvSpPr>
              <p:nvPr/>
            </p:nvSpPr>
            <p:spPr bwMode="auto">
              <a:xfrm rot="16200000">
                <a:off x="1584269" y="4150406"/>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23" name="椭圆 75"/>
              <p:cNvSpPr>
                <a:spLocks/>
              </p:cNvSpPr>
              <p:nvPr/>
            </p:nvSpPr>
            <p:spPr bwMode="auto">
              <a:xfrm rot="16200000">
                <a:off x="1584269" y="3693148"/>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24" name="椭圆 76"/>
              <p:cNvSpPr>
                <a:spLocks/>
              </p:cNvSpPr>
              <p:nvPr/>
            </p:nvSpPr>
            <p:spPr bwMode="auto">
              <a:xfrm rot="16200000">
                <a:off x="1584269" y="3235890"/>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grpSp>
        <p:grpSp>
          <p:nvGrpSpPr>
            <p:cNvPr id="211" name="Group -634"/>
            <p:cNvGrpSpPr>
              <a:grpSpLocks/>
            </p:cNvGrpSpPr>
            <p:nvPr/>
          </p:nvGrpSpPr>
          <p:grpSpPr bwMode="auto">
            <a:xfrm>
              <a:off x="916332" y="2895985"/>
              <a:ext cx="363292" cy="3269250"/>
              <a:chOff x="988340" y="2895985"/>
              <a:chExt cx="363292" cy="3269250"/>
            </a:xfrm>
          </p:grpSpPr>
          <p:sp>
            <p:nvSpPr>
              <p:cNvPr id="212" name="TextBox 165"/>
              <p:cNvSpPr>
                <a:spLocks noChangeArrowheads="1"/>
              </p:cNvSpPr>
              <p:nvPr/>
            </p:nvSpPr>
            <p:spPr bwMode="auto">
              <a:xfrm>
                <a:off x="988340" y="5172375"/>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1</a:t>
                </a:r>
                <a:endParaRPr lang="en-US" altLang="en-US" sz="2800" b="1" dirty="0">
                  <a:solidFill>
                    <a:srgbClr val="000000"/>
                  </a:solidFill>
                  <a:latin typeface="Arial" charset="0"/>
                </a:endParaRPr>
              </a:p>
            </p:txBody>
          </p:sp>
          <p:sp>
            <p:nvSpPr>
              <p:cNvPr id="213" name="TextBox 166"/>
              <p:cNvSpPr>
                <a:spLocks noChangeArrowheads="1"/>
              </p:cNvSpPr>
              <p:nvPr/>
            </p:nvSpPr>
            <p:spPr bwMode="auto">
              <a:xfrm>
                <a:off x="988340" y="2895985"/>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6</a:t>
                </a:r>
                <a:endParaRPr lang="en-US" altLang="en-US" sz="2800" b="1" dirty="0">
                  <a:solidFill>
                    <a:srgbClr val="000000"/>
                  </a:solidFill>
                  <a:latin typeface="Arial" charset="0"/>
                </a:endParaRPr>
              </a:p>
            </p:txBody>
          </p:sp>
          <p:sp>
            <p:nvSpPr>
              <p:cNvPr id="214" name="TextBox 167"/>
              <p:cNvSpPr>
                <a:spLocks noChangeArrowheads="1"/>
              </p:cNvSpPr>
              <p:nvPr/>
            </p:nvSpPr>
            <p:spPr bwMode="auto">
              <a:xfrm>
                <a:off x="988340" y="3351263"/>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5</a:t>
                </a:r>
                <a:endParaRPr lang="en-US" altLang="en-US" sz="2800" b="1" dirty="0">
                  <a:solidFill>
                    <a:srgbClr val="000000"/>
                  </a:solidFill>
                  <a:latin typeface="Arial" charset="0"/>
                </a:endParaRPr>
              </a:p>
            </p:txBody>
          </p:sp>
          <p:sp>
            <p:nvSpPr>
              <p:cNvPr id="215" name="TextBox 168"/>
              <p:cNvSpPr>
                <a:spLocks noChangeArrowheads="1"/>
              </p:cNvSpPr>
              <p:nvPr/>
            </p:nvSpPr>
            <p:spPr bwMode="auto">
              <a:xfrm>
                <a:off x="988340" y="3806541"/>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4</a:t>
                </a:r>
                <a:endParaRPr lang="en-US" altLang="en-US" sz="2800" b="1" dirty="0">
                  <a:solidFill>
                    <a:srgbClr val="000000"/>
                  </a:solidFill>
                  <a:latin typeface="Arial" charset="0"/>
                </a:endParaRPr>
              </a:p>
            </p:txBody>
          </p:sp>
          <p:sp>
            <p:nvSpPr>
              <p:cNvPr id="216" name="TextBox 169"/>
              <p:cNvSpPr>
                <a:spLocks noChangeArrowheads="1"/>
              </p:cNvSpPr>
              <p:nvPr/>
            </p:nvSpPr>
            <p:spPr bwMode="auto">
              <a:xfrm>
                <a:off x="988340" y="4261819"/>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3</a:t>
                </a:r>
                <a:endParaRPr lang="en-US" altLang="en-US" sz="2800" b="1" dirty="0">
                  <a:solidFill>
                    <a:srgbClr val="000000"/>
                  </a:solidFill>
                  <a:latin typeface="Arial" charset="0"/>
                </a:endParaRPr>
              </a:p>
            </p:txBody>
          </p:sp>
          <p:sp>
            <p:nvSpPr>
              <p:cNvPr id="217" name="TextBox 170"/>
              <p:cNvSpPr>
                <a:spLocks noChangeArrowheads="1"/>
              </p:cNvSpPr>
              <p:nvPr/>
            </p:nvSpPr>
            <p:spPr bwMode="auto">
              <a:xfrm>
                <a:off x="988340" y="4717097"/>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2</a:t>
                </a:r>
                <a:endParaRPr lang="en-US" altLang="en-US" sz="2800" b="1" dirty="0">
                  <a:solidFill>
                    <a:srgbClr val="000000"/>
                  </a:solidFill>
                  <a:latin typeface="Arial" charset="0"/>
                </a:endParaRPr>
              </a:p>
            </p:txBody>
          </p:sp>
          <p:sp>
            <p:nvSpPr>
              <p:cNvPr id="218" name="TextBox 171"/>
              <p:cNvSpPr>
                <a:spLocks noChangeArrowheads="1"/>
              </p:cNvSpPr>
              <p:nvPr/>
            </p:nvSpPr>
            <p:spPr bwMode="auto">
              <a:xfrm>
                <a:off x="988340" y="5642153"/>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0</a:t>
                </a:r>
                <a:endParaRPr lang="en-US" altLang="en-US" sz="2800" b="1" dirty="0">
                  <a:solidFill>
                    <a:srgbClr val="000000"/>
                  </a:solidFill>
                  <a:latin typeface="Arial" charset="0"/>
                </a:endParaRPr>
              </a:p>
            </p:txBody>
          </p:sp>
        </p:grpSp>
      </p:grpSp>
      <p:grpSp>
        <p:nvGrpSpPr>
          <p:cNvPr id="231" name="Group -632"/>
          <p:cNvGrpSpPr>
            <a:grpSpLocks/>
          </p:cNvGrpSpPr>
          <p:nvPr/>
        </p:nvGrpSpPr>
        <p:grpSpPr bwMode="auto">
          <a:xfrm>
            <a:off x="1909233" y="3082925"/>
            <a:ext cx="8077200" cy="2433638"/>
            <a:chOff x="1432676" y="3083474"/>
            <a:chExt cx="6057693" cy="2433196"/>
          </a:xfrm>
        </p:grpSpPr>
        <p:sp>
          <p:nvSpPr>
            <p:cNvPr id="232" name="椭圆 77"/>
            <p:cNvSpPr>
              <a:spLocks/>
            </p:cNvSpPr>
            <p:nvPr/>
          </p:nvSpPr>
          <p:spPr bwMode="auto">
            <a:xfrm>
              <a:off x="1432676" y="4941746"/>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33" name="椭圆 93"/>
            <p:cNvSpPr>
              <a:spLocks/>
            </p:cNvSpPr>
            <p:nvPr/>
          </p:nvSpPr>
          <p:spPr bwMode="auto">
            <a:xfrm>
              <a:off x="1925484" y="4005064"/>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34" name="椭圆 94"/>
            <p:cNvSpPr>
              <a:spLocks/>
            </p:cNvSpPr>
            <p:nvPr/>
          </p:nvSpPr>
          <p:spPr bwMode="auto">
            <a:xfrm>
              <a:off x="2418292" y="4466140"/>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35" name="椭圆 95"/>
            <p:cNvSpPr>
              <a:spLocks/>
            </p:cNvSpPr>
            <p:nvPr/>
          </p:nvSpPr>
          <p:spPr bwMode="auto">
            <a:xfrm>
              <a:off x="2911100" y="3529474"/>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36" name="椭圆 96"/>
            <p:cNvSpPr>
              <a:spLocks/>
            </p:cNvSpPr>
            <p:nvPr/>
          </p:nvSpPr>
          <p:spPr bwMode="auto">
            <a:xfrm>
              <a:off x="3403908" y="3083474"/>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37" name="椭圆 97"/>
            <p:cNvSpPr>
              <a:spLocks/>
            </p:cNvSpPr>
            <p:nvPr/>
          </p:nvSpPr>
          <p:spPr bwMode="auto">
            <a:xfrm>
              <a:off x="3896716" y="4005064"/>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38" name="椭圆 98"/>
            <p:cNvSpPr>
              <a:spLocks/>
            </p:cNvSpPr>
            <p:nvPr/>
          </p:nvSpPr>
          <p:spPr bwMode="auto">
            <a:xfrm>
              <a:off x="4389524" y="4451064"/>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39" name="椭圆 99"/>
            <p:cNvSpPr>
              <a:spLocks/>
            </p:cNvSpPr>
            <p:nvPr/>
          </p:nvSpPr>
          <p:spPr bwMode="auto">
            <a:xfrm>
              <a:off x="4882332" y="4927232"/>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40" name="椭圆 102"/>
            <p:cNvSpPr>
              <a:spLocks/>
            </p:cNvSpPr>
            <p:nvPr/>
          </p:nvSpPr>
          <p:spPr bwMode="auto">
            <a:xfrm>
              <a:off x="5375140" y="5372670"/>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41" name="椭圆 104"/>
            <p:cNvSpPr>
              <a:spLocks/>
            </p:cNvSpPr>
            <p:nvPr/>
          </p:nvSpPr>
          <p:spPr bwMode="auto">
            <a:xfrm>
              <a:off x="5867948" y="4466140"/>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42" name="椭圆 105"/>
            <p:cNvSpPr>
              <a:spLocks/>
            </p:cNvSpPr>
            <p:nvPr/>
          </p:nvSpPr>
          <p:spPr bwMode="auto">
            <a:xfrm>
              <a:off x="6360756" y="4927232"/>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43" name="椭圆 106"/>
            <p:cNvSpPr>
              <a:spLocks/>
            </p:cNvSpPr>
            <p:nvPr/>
          </p:nvSpPr>
          <p:spPr bwMode="auto">
            <a:xfrm>
              <a:off x="6853564" y="4941746"/>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44" name="椭圆 107"/>
            <p:cNvSpPr>
              <a:spLocks/>
            </p:cNvSpPr>
            <p:nvPr/>
          </p:nvSpPr>
          <p:spPr bwMode="auto">
            <a:xfrm>
              <a:off x="7346369" y="4466140"/>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grpSp>
    </p:spTree>
    <p:extLst>
      <p:ext uri="{BB962C8B-B14F-4D97-AF65-F5344CB8AC3E}">
        <p14:creationId xmlns:p14="http://schemas.microsoft.com/office/powerpoint/2010/main" val="202749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wipe(left)">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56</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9" name="内容占位符 2"/>
          <p:cNvSpPr txBox="1">
            <a:spLocks noChangeArrowheads="1"/>
          </p:cNvSpPr>
          <p:nvPr/>
        </p:nvSpPr>
        <p:spPr>
          <a:xfrm>
            <a:off x="623523" y="1453514"/>
            <a:ext cx="10972800" cy="1522841"/>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0738" lvl="1" indent="-277813" fontAlgn="base">
              <a:lnSpc>
                <a:spcPct val="120000"/>
              </a:lnSpc>
              <a:spcBef>
                <a:spcPct val="20000"/>
              </a:spcBef>
              <a:spcAft>
                <a:spcPct val="0"/>
              </a:spcAft>
              <a:buClr>
                <a:srgbClr val="073E87"/>
              </a:buClr>
              <a:buSzPct val="80000"/>
              <a:buFont typeface="Wingdings" pitchFamily="2" charset="2"/>
              <a:buChar char=""/>
              <a:defRPr/>
            </a:pPr>
            <a:r>
              <a:rPr kumimoji="1" lang="zh-CN" altLang="en-US" sz="3200" kern="0" dirty="0" smtClean="0">
                <a:solidFill>
                  <a:sysClr val="windowText" lastClr="000000"/>
                </a:solidFill>
                <a:latin typeface="微软雅黑" pitchFamily="34" charset="-122"/>
                <a:ea typeface="微软雅黑" pitchFamily="34" charset="-122"/>
              </a:rPr>
              <a:t>编码：</a:t>
            </a:r>
            <a:r>
              <a:rPr kumimoji="1" lang="zh-CN" altLang="en-GB" sz="3200" kern="0" dirty="0" smtClean="0">
                <a:solidFill>
                  <a:sysClr val="windowText" lastClr="000000"/>
                </a:solidFill>
                <a:latin typeface="Franklin Gothic Book"/>
                <a:ea typeface="微软雅黑"/>
              </a:rPr>
              <a:t>将量化后的</a:t>
            </a:r>
            <a:r>
              <a:rPr kumimoji="1" lang="zh-CN" altLang="en-US" sz="3200" kern="0" dirty="0" smtClean="0">
                <a:solidFill>
                  <a:sysClr val="windowText" lastClr="000000"/>
                </a:solidFill>
                <a:latin typeface="Franklin Gothic Book"/>
                <a:ea typeface="微软雅黑"/>
              </a:rPr>
              <a:t>振幅</a:t>
            </a:r>
            <a:r>
              <a:rPr kumimoji="1" lang="zh-CN" altLang="en-GB" sz="3200" kern="0" dirty="0" smtClean="0">
                <a:solidFill>
                  <a:sysClr val="windowText" lastClr="000000"/>
                </a:solidFill>
                <a:latin typeface="Franklin Gothic Book"/>
                <a:ea typeface="微软雅黑"/>
              </a:rPr>
              <a:t>值用二进制表示</a:t>
            </a:r>
            <a:endParaRPr kumimoji="1" lang="en-US" altLang="zh-CN" sz="3200" kern="0" dirty="0" smtClean="0">
              <a:solidFill>
                <a:sysClr val="windowText" lastClr="000000"/>
              </a:solidFill>
              <a:latin typeface="微软雅黑" pitchFamily="34" charset="-122"/>
              <a:ea typeface="微软雅黑" pitchFamily="34" charset="-122"/>
            </a:endParaRPr>
          </a:p>
          <a:p>
            <a:pPr marL="1466850" lvl="2" fontAlgn="base">
              <a:spcBef>
                <a:spcPct val="20000"/>
              </a:spcBef>
              <a:spcAft>
                <a:spcPct val="0"/>
              </a:spcAft>
              <a:buClr>
                <a:srgbClr val="073E87"/>
              </a:buClr>
              <a:buFont typeface="Wingdings" pitchFamily="2" charset="2"/>
              <a:buChar char=""/>
              <a:defRPr/>
            </a:pPr>
            <a:r>
              <a:rPr kumimoji="1" lang="zh-CN" altLang="en-US" sz="2400" kern="0" dirty="0" smtClean="0">
                <a:solidFill>
                  <a:srgbClr val="FF0000"/>
                </a:solidFill>
                <a:latin typeface="Franklin Gothic Book"/>
                <a:ea typeface="微软雅黑"/>
              </a:rPr>
              <a:t>量化位数</a:t>
            </a:r>
            <a:r>
              <a:rPr kumimoji="1" lang="zh-CN" altLang="en-US" sz="2400" kern="0" dirty="0" smtClean="0">
                <a:solidFill>
                  <a:sysClr val="windowText" lastClr="000000"/>
                </a:solidFill>
                <a:latin typeface="Franklin Gothic Book"/>
                <a:ea typeface="微软雅黑"/>
              </a:rPr>
              <a:t>（</a:t>
            </a:r>
            <a:r>
              <a:rPr kumimoji="1" lang="zh-CN" altLang="en-US" sz="2400" kern="0" dirty="0" smtClean="0">
                <a:solidFill>
                  <a:srgbClr val="FF0000"/>
                </a:solidFill>
                <a:latin typeface="Franklin Gothic Book"/>
                <a:ea typeface="微软雅黑"/>
              </a:rPr>
              <a:t>采样精度</a:t>
            </a:r>
            <a:r>
              <a:rPr kumimoji="1" lang="zh-CN" altLang="en-US" sz="2400" kern="0" dirty="0" smtClean="0">
                <a:solidFill>
                  <a:sysClr val="windowText" lastClr="000000"/>
                </a:solidFill>
                <a:latin typeface="Franklin Gothic Book"/>
                <a:ea typeface="微软雅黑"/>
              </a:rPr>
              <a:t>）：二进制编码位数（</a:t>
            </a:r>
            <a:r>
              <a:rPr kumimoji="1" lang="en-US" altLang="zh-CN" sz="2400" kern="0" dirty="0" smtClean="0">
                <a:solidFill>
                  <a:sysClr val="windowText" lastClr="000000"/>
                </a:solidFill>
                <a:latin typeface="Franklin Gothic Book"/>
                <a:ea typeface="微软雅黑"/>
              </a:rPr>
              <a:t>8</a:t>
            </a:r>
            <a:r>
              <a:rPr kumimoji="1" lang="zh-CN" altLang="en-US" sz="2400" kern="0" dirty="0" smtClean="0">
                <a:solidFill>
                  <a:sysClr val="windowText" lastClr="000000"/>
                </a:solidFill>
                <a:latin typeface="Franklin Gothic Book"/>
                <a:ea typeface="微软雅黑"/>
              </a:rPr>
              <a:t>位，</a:t>
            </a:r>
            <a:r>
              <a:rPr kumimoji="1" lang="en-US" altLang="zh-CN" sz="2400" kern="0" dirty="0" smtClean="0">
                <a:solidFill>
                  <a:sysClr val="windowText" lastClr="000000"/>
                </a:solidFill>
                <a:latin typeface="Franklin Gothic Book"/>
                <a:ea typeface="微软雅黑"/>
              </a:rPr>
              <a:t>16</a:t>
            </a:r>
            <a:r>
              <a:rPr kumimoji="1" lang="zh-CN" altLang="en-US" sz="2400" kern="0" dirty="0" smtClean="0">
                <a:solidFill>
                  <a:sysClr val="windowText" lastClr="000000"/>
                </a:solidFill>
                <a:latin typeface="Franklin Gothic Book"/>
                <a:ea typeface="微软雅黑"/>
              </a:rPr>
              <a:t>位，</a:t>
            </a:r>
            <a:r>
              <a:rPr kumimoji="1" lang="en-US" altLang="zh-CN" sz="2400" kern="0" dirty="0" smtClean="0">
                <a:solidFill>
                  <a:sysClr val="windowText" lastClr="000000"/>
                </a:solidFill>
                <a:latin typeface="Franklin Gothic Book"/>
                <a:ea typeface="微软雅黑"/>
              </a:rPr>
              <a:t>32</a:t>
            </a:r>
            <a:r>
              <a:rPr kumimoji="1" lang="zh-CN" altLang="en-US" sz="2400" kern="0" dirty="0" smtClean="0">
                <a:solidFill>
                  <a:sysClr val="windowText" lastClr="000000"/>
                </a:solidFill>
                <a:latin typeface="Franklin Gothic Book"/>
                <a:ea typeface="微软雅黑"/>
              </a:rPr>
              <a:t>位，</a:t>
            </a:r>
            <a:r>
              <a:rPr kumimoji="1" lang="en-US" altLang="zh-CN" sz="2400" kern="0" dirty="0" smtClean="0">
                <a:solidFill>
                  <a:sysClr val="windowText" lastClr="000000"/>
                </a:solidFill>
                <a:latin typeface="Franklin Gothic Book"/>
                <a:ea typeface="微软雅黑"/>
              </a:rPr>
              <a:t>64</a:t>
            </a:r>
            <a:r>
              <a:rPr kumimoji="1" lang="zh-CN" altLang="en-US" sz="2400" kern="0" dirty="0" smtClean="0">
                <a:solidFill>
                  <a:sysClr val="windowText" lastClr="000000"/>
                </a:solidFill>
                <a:latin typeface="Franklin Gothic Book"/>
                <a:ea typeface="微软雅黑"/>
              </a:rPr>
              <a:t>位）</a:t>
            </a:r>
            <a:endParaRPr kumimoji="1" lang="zh-CN" altLang="en-US" sz="2400" kern="0" dirty="0">
              <a:solidFill>
                <a:sysClr val="windowText" lastClr="000000"/>
              </a:solidFill>
              <a:latin typeface="Franklin Gothic Book"/>
              <a:ea typeface="微软雅黑"/>
            </a:endParaRPr>
          </a:p>
        </p:txBody>
      </p:sp>
      <p:grpSp>
        <p:nvGrpSpPr>
          <p:cNvPr id="10" name="Group -626"/>
          <p:cNvGrpSpPr>
            <a:grpSpLocks/>
          </p:cNvGrpSpPr>
          <p:nvPr/>
        </p:nvGrpSpPr>
        <p:grpSpPr bwMode="auto">
          <a:xfrm>
            <a:off x="791951" y="2403450"/>
            <a:ext cx="10417597" cy="3986266"/>
            <a:chOff x="377177" y="2340143"/>
            <a:chExt cx="7813581" cy="3986626"/>
          </a:xfrm>
        </p:grpSpPr>
        <p:cxnSp>
          <p:nvCxnSpPr>
            <p:cNvPr id="11" name="直接连接符 5"/>
            <p:cNvCxnSpPr>
              <a:cxnSpLocks noChangeShapeType="1"/>
            </p:cNvCxnSpPr>
            <p:nvPr/>
          </p:nvCxnSpPr>
          <p:spPr bwMode="auto">
            <a:xfrm flipV="1">
              <a:off x="1295400" y="2493963"/>
              <a:ext cx="0" cy="3341687"/>
            </a:xfrm>
            <a:prstGeom prst="line">
              <a:avLst/>
            </a:prstGeom>
            <a:noFill/>
            <a:ln w="38100">
              <a:solidFill>
                <a:srgbClr val="00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4" name="直接连接符 6"/>
            <p:cNvCxnSpPr>
              <a:cxnSpLocks noChangeShapeType="1"/>
            </p:cNvCxnSpPr>
            <p:nvPr/>
          </p:nvCxnSpPr>
          <p:spPr bwMode="auto">
            <a:xfrm>
              <a:off x="1295400" y="5835650"/>
              <a:ext cx="6705600" cy="0"/>
            </a:xfrm>
            <a:prstGeom prst="line">
              <a:avLst/>
            </a:prstGeom>
            <a:noFill/>
            <a:ln w="38100">
              <a:solidFill>
                <a:srgbClr val="000000"/>
              </a:solidFill>
              <a:round/>
              <a:headEnd type="none" w="sm" len="sm"/>
              <a:tailEnd type="triangle" w="med" len="med"/>
            </a:ln>
            <a:extLst>
              <a:ext uri="{909E8E84-426E-40DD-AFC4-6F175D3DCCD1}">
                <a14:hiddenFill xmlns:a14="http://schemas.microsoft.com/office/drawing/2010/main">
                  <a:noFill/>
                </a14:hiddenFill>
              </a:ext>
            </a:extLst>
          </p:spPr>
        </p:cxnSp>
        <p:sp>
          <p:nvSpPr>
            <p:cNvPr id="15" name="TextBox 7"/>
            <p:cNvSpPr>
              <a:spLocks noChangeArrowheads="1"/>
            </p:cNvSpPr>
            <p:nvPr/>
          </p:nvSpPr>
          <p:spPr bwMode="auto">
            <a:xfrm>
              <a:off x="377177" y="2340143"/>
              <a:ext cx="754089" cy="5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zh-CN" altLang="en-US" sz="3200">
                  <a:solidFill>
                    <a:srgbClr val="000000"/>
                  </a:solidFill>
                  <a:latin typeface="隶书" pitchFamily="49" charset="-122"/>
                  <a:ea typeface="隶书" pitchFamily="49" charset="-122"/>
                </a:rPr>
                <a:t>振幅</a:t>
              </a:r>
              <a:endParaRPr lang="en-US" altLang="zh-CN">
                <a:solidFill>
                  <a:srgbClr val="000000"/>
                </a:solidFill>
                <a:latin typeface="隶书" pitchFamily="49" charset="-122"/>
                <a:ea typeface="隶书" pitchFamily="49" charset="-122"/>
              </a:endParaRPr>
            </a:p>
          </p:txBody>
        </p:sp>
        <p:sp>
          <p:nvSpPr>
            <p:cNvPr id="16" name="TextBox 8"/>
            <p:cNvSpPr>
              <a:spLocks noChangeArrowheads="1"/>
            </p:cNvSpPr>
            <p:nvPr/>
          </p:nvSpPr>
          <p:spPr bwMode="auto">
            <a:xfrm>
              <a:off x="7436669" y="5741941"/>
              <a:ext cx="754089" cy="5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zh-CN" altLang="en-US" sz="3200">
                  <a:solidFill>
                    <a:srgbClr val="000000"/>
                  </a:solidFill>
                  <a:latin typeface="隶书" pitchFamily="49" charset="-122"/>
                  <a:ea typeface="隶书" pitchFamily="49" charset="-122"/>
                </a:rPr>
                <a:t>时间</a:t>
              </a:r>
              <a:endParaRPr lang="en-US" altLang="zh-CN" sz="3200">
                <a:solidFill>
                  <a:srgbClr val="000000"/>
                </a:solidFill>
                <a:latin typeface="隶书" pitchFamily="49" charset="-122"/>
                <a:ea typeface="隶书" pitchFamily="49" charset="-122"/>
              </a:endParaRPr>
            </a:p>
          </p:txBody>
        </p:sp>
      </p:grpSp>
      <p:cxnSp>
        <p:nvCxnSpPr>
          <p:cNvPr id="17" name="直接连接符 9"/>
          <p:cNvCxnSpPr>
            <a:cxnSpLocks noChangeShapeType="1"/>
          </p:cNvCxnSpPr>
          <p:nvPr/>
        </p:nvCxnSpPr>
        <p:spPr bwMode="auto">
          <a:xfrm>
            <a:off x="2015067" y="5891213"/>
            <a:ext cx="7829551" cy="0"/>
          </a:xfrm>
          <a:prstGeom prst="line">
            <a:avLst/>
          </a:prstGeom>
          <a:noFill/>
          <a:ln w="88900">
            <a:solidFill>
              <a:srgbClr val="7030A0"/>
            </a:solidFill>
            <a:round/>
            <a:headEnd type="none" w="sm" len="sm"/>
            <a:tailEnd type="none" w="sm" len="sm"/>
          </a:ln>
          <a:extLst>
            <a:ext uri="{909E8E84-426E-40DD-AFC4-6F175D3DCCD1}">
              <a14:hiddenFill xmlns:a14="http://schemas.microsoft.com/office/drawing/2010/main">
                <a:noFill/>
              </a14:hiddenFill>
            </a:ext>
          </a:extLst>
        </p:spPr>
      </p:cxnSp>
      <p:cxnSp>
        <p:nvCxnSpPr>
          <p:cNvPr id="18" name="直接连接符 10"/>
          <p:cNvCxnSpPr>
            <a:cxnSpLocks noChangeShapeType="1"/>
          </p:cNvCxnSpPr>
          <p:nvPr/>
        </p:nvCxnSpPr>
        <p:spPr bwMode="auto">
          <a:xfrm>
            <a:off x="2015067" y="3146425"/>
            <a:ext cx="10584" cy="2681288"/>
          </a:xfrm>
          <a:prstGeom prst="line">
            <a:avLst/>
          </a:prstGeom>
          <a:noFill/>
          <a:ln w="88900">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nvGrpSpPr>
          <p:cNvPr id="19" name="Group -624"/>
          <p:cNvGrpSpPr>
            <a:grpSpLocks/>
          </p:cNvGrpSpPr>
          <p:nvPr/>
        </p:nvGrpSpPr>
        <p:grpSpPr bwMode="auto">
          <a:xfrm>
            <a:off x="1928285" y="3140076"/>
            <a:ext cx="8028516" cy="2830513"/>
            <a:chOff x="1446628" y="3139872"/>
            <a:chExt cx="6020206" cy="2831163"/>
          </a:xfrm>
        </p:grpSpPr>
        <p:grpSp>
          <p:nvGrpSpPr>
            <p:cNvPr id="20" name="Group -622"/>
            <p:cNvGrpSpPr>
              <a:grpSpLocks/>
            </p:cNvGrpSpPr>
            <p:nvPr/>
          </p:nvGrpSpPr>
          <p:grpSpPr bwMode="auto">
            <a:xfrm>
              <a:off x="2008312" y="3139872"/>
              <a:ext cx="5389687" cy="2741591"/>
              <a:chOff x="2008312" y="2941414"/>
              <a:chExt cx="5389687" cy="2940050"/>
            </a:xfrm>
          </p:grpSpPr>
          <p:cxnSp>
            <p:nvCxnSpPr>
              <p:cNvPr id="35" name="直接连接符 89"/>
              <p:cNvCxnSpPr>
                <a:cxnSpLocks noChangeShapeType="1"/>
              </p:cNvCxnSpPr>
              <p:nvPr/>
            </p:nvCxnSpPr>
            <p:spPr bwMode="auto">
              <a:xfrm flipV="1">
                <a:off x="2008312"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36" name="直接连接符 89"/>
              <p:cNvCxnSpPr>
                <a:cxnSpLocks noChangeShapeType="1"/>
              </p:cNvCxnSpPr>
              <p:nvPr/>
            </p:nvCxnSpPr>
            <p:spPr bwMode="auto">
              <a:xfrm flipV="1">
                <a:off x="7397999"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37" name="直接连接符 89"/>
              <p:cNvCxnSpPr>
                <a:cxnSpLocks noChangeShapeType="1"/>
              </p:cNvCxnSpPr>
              <p:nvPr/>
            </p:nvCxnSpPr>
            <p:spPr bwMode="auto">
              <a:xfrm flipV="1">
                <a:off x="2498284"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38" name="直接连接符 89"/>
              <p:cNvCxnSpPr>
                <a:cxnSpLocks noChangeShapeType="1"/>
              </p:cNvCxnSpPr>
              <p:nvPr/>
            </p:nvCxnSpPr>
            <p:spPr bwMode="auto">
              <a:xfrm flipV="1">
                <a:off x="2988256"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39" name="直接连接符 89"/>
              <p:cNvCxnSpPr>
                <a:cxnSpLocks noChangeShapeType="1"/>
              </p:cNvCxnSpPr>
              <p:nvPr/>
            </p:nvCxnSpPr>
            <p:spPr bwMode="auto">
              <a:xfrm flipV="1">
                <a:off x="3478228"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40" name="直接连接符 89"/>
              <p:cNvCxnSpPr>
                <a:cxnSpLocks noChangeShapeType="1"/>
              </p:cNvCxnSpPr>
              <p:nvPr/>
            </p:nvCxnSpPr>
            <p:spPr bwMode="auto">
              <a:xfrm flipV="1">
                <a:off x="3968200"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41" name="直接连接符 89"/>
              <p:cNvCxnSpPr>
                <a:cxnSpLocks noChangeShapeType="1"/>
              </p:cNvCxnSpPr>
              <p:nvPr/>
            </p:nvCxnSpPr>
            <p:spPr bwMode="auto">
              <a:xfrm flipV="1">
                <a:off x="4458172"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42" name="直接连接符 89"/>
              <p:cNvCxnSpPr>
                <a:cxnSpLocks noChangeShapeType="1"/>
              </p:cNvCxnSpPr>
              <p:nvPr/>
            </p:nvCxnSpPr>
            <p:spPr bwMode="auto">
              <a:xfrm flipV="1">
                <a:off x="4948144"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43" name="直接连接符 89"/>
              <p:cNvCxnSpPr>
                <a:cxnSpLocks noChangeShapeType="1"/>
              </p:cNvCxnSpPr>
              <p:nvPr/>
            </p:nvCxnSpPr>
            <p:spPr bwMode="auto">
              <a:xfrm flipV="1">
                <a:off x="5438116"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44" name="直接连接符 89"/>
              <p:cNvCxnSpPr>
                <a:cxnSpLocks noChangeShapeType="1"/>
              </p:cNvCxnSpPr>
              <p:nvPr/>
            </p:nvCxnSpPr>
            <p:spPr bwMode="auto">
              <a:xfrm flipV="1">
                <a:off x="5928088"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45" name="直接连接符 89"/>
              <p:cNvCxnSpPr>
                <a:cxnSpLocks noChangeShapeType="1"/>
              </p:cNvCxnSpPr>
              <p:nvPr/>
            </p:nvCxnSpPr>
            <p:spPr bwMode="auto">
              <a:xfrm flipV="1">
                <a:off x="6418060"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46" name="直接连接符 89"/>
              <p:cNvCxnSpPr>
                <a:cxnSpLocks noChangeShapeType="1"/>
              </p:cNvCxnSpPr>
              <p:nvPr/>
            </p:nvCxnSpPr>
            <p:spPr bwMode="auto">
              <a:xfrm flipV="1">
                <a:off x="6908032" y="2941414"/>
                <a:ext cx="0" cy="294005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grpSp>
        <p:grpSp>
          <p:nvGrpSpPr>
            <p:cNvPr id="21" name="Group -620"/>
            <p:cNvGrpSpPr>
              <a:grpSpLocks/>
            </p:cNvGrpSpPr>
            <p:nvPr/>
          </p:nvGrpSpPr>
          <p:grpSpPr bwMode="auto">
            <a:xfrm>
              <a:off x="1446628" y="5827035"/>
              <a:ext cx="6020206" cy="144000"/>
              <a:chOff x="1446628" y="5827035"/>
              <a:chExt cx="6020206" cy="144000"/>
            </a:xfrm>
          </p:grpSpPr>
          <p:sp>
            <p:nvSpPr>
              <p:cNvPr id="22" name="椭圆 43"/>
              <p:cNvSpPr>
                <a:spLocks/>
              </p:cNvSpPr>
              <p:nvPr/>
            </p:nvSpPr>
            <p:spPr bwMode="auto">
              <a:xfrm>
                <a:off x="1936312"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3" name="椭圆 44"/>
              <p:cNvSpPr>
                <a:spLocks/>
              </p:cNvSpPr>
              <p:nvPr/>
            </p:nvSpPr>
            <p:spPr bwMode="auto">
              <a:xfrm>
                <a:off x="2425996"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4" name="椭圆 45"/>
              <p:cNvSpPr>
                <a:spLocks/>
              </p:cNvSpPr>
              <p:nvPr/>
            </p:nvSpPr>
            <p:spPr bwMode="auto">
              <a:xfrm>
                <a:off x="1446628"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5" name="椭圆 46"/>
              <p:cNvSpPr>
                <a:spLocks/>
              </p:cNvSpPr>
              <p:nvPr/>
            </p:nvSpPr>
            <p:spPr bwMode="auto">
              <a:xfrm>
                <a:off x="2915680"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6" name="椭圆 47"/>
              <p:cNvSpPr>
                <a:spLocks/>
              </p:cNvSpPr>
              <p:nvPr/>
            </p:nvSpPr>
            <p:spPr bwMode="auto">
              <a:xfrm>
                <a:off x="3405364"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7" name="椭圆 48"/>
              <p:cNvSpPr>
                <a:spLocks/>
              </p:cNvSpPr>
              <p:nvPr/>
            </p:nvSpPr>
            <p:spPr bwMode="auto">
              <a:xfrm>
                <a:off x="3895048"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8" name="椭圆 49"/>
              <p:cNvSpPr>
                <a:spLocks/>
              </p:cNvSpPr>
              <p:nvPr/>
            </p:nvSpPr>
            <p:spPr bwMode="auto">
              <a:xfrm>
                <a:off x="4384732"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29" name="椭圆 50"/>
              <p:cNvSpPr>
                <a:spLocks/>
              </p:cNvSpPr>
              <p:nvPr/>
            </p:nvSpPr>
            <p:spPr bwMode="auto">
              <a:xfrm>
                <a:off x="4874416"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30" name="椭圆 51"/>
              <p:cNvSpPr>
                <a:spLocks/>
              </p:cNvSpPr>
              <p:nvPr/>
            </p:nvSpPr>
            <p:spPr bwMode="auto">
              <a:xfrm>
                <a:off x="5364100"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31" name="椭圆 52"/>
              <p:cNvSpPr>
                <a:spLocks/>
              </p:cNvSpPr>
              <p:nvPr/>
            </p:nvSpPr>
            <p:spPr bwMode="auto">
              <a:xfrm>
                <a:off x="5853784"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32" name="椭圆 53"/>
              <p:cNvSpPr>
                <a:spLocks/>
              </p:cNvSpPr>
              <p:nvPr/>
            </p:nvSpPr>
            <p:spPr bwMode="auto">
              <a:xfrm>
                <a:off x="6343468"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33" name="椭圆 54"/>
              <p:cNvSpPr>
                <a:spLocks/>
              </p:cNvSpPr>
              <p:nvPr/>
            </p:nvSpPr>
            <p:spPr bwMode="auto">
              <a:xfrm>
                <a:off x="6833152"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34" name="椭圆 55"/>
              <p:cNvSpPr>
                <a:spLocks/>
              </p:cNvSpPr>
              <p:nvPr/>
            </p:nvSpPr>
            <p:spPr bwMode="auto">
              <a:xfrm>
                <a:off x="7322834" y="5827035"/>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grpSp>
      </p:grpSp>
      <p:grpSp>
        <p:nvGrpSpPr>
          <p:cNvPr id="47" name="Group -618"/>
          <p:cNvGrpSpPr>
            <a:grpSpLocks/>
          </p:cNvGrpSpPr>
          <p:nvPr/>
        </p:nvGrpSpPr>
        <p:grpSpPr bwMode="auto">
          <a:xfrm>
            <a:off x="1807303" y="5877251"/>
            <a:ext cx="8337202" cy="523220"/>
            <a:chOff x="1355313" y="5877599"/>
            <a:chExt cx="6252858" cy="522566"/>
          </a:xfrm>
        </p:grpSpPr>
        <p:sp>
          <p:nvSpPr>
            <p:cNvPr id="48" name="TextBox 15"/>
            <p:cNvSpPr>
              <a:spLocks noChangeArrowheads="1"/>
            </p:cNvSpPr>
            <p:nvPr/>
          </p:nvSpPr>
          <p:spPr bwMode="auto">
            <a:xfrm>
              <a:off x="1355313" y="5877599"/>
              <a:ext cx="31282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0</a:t>
              </a:r>
              <a:endParaRPr lang="en-US" altLang="en-US" sz="2800" b="1">
                <a:solidFill>
                  <a:srgbClr val="000000"/>
                </a:solidFill>
                <a:latin typeface="Arial" charset="0"/>
              </a:endParaRPr>
            </a:p>
          </p:txBody>
        </p:sp>
        <p:sp>
          <p:nvSpPr>
            <p:cNvPr id="49" name="TextBox 16"/>
            <p:cNvSpPr>
              <a:spLocks noChangeArrowheads="1"/>
            </p:cNvSpPr>
            <p:nvPr/>
          </p:nvSpPr>
          <p:spPr bwMode="auto">
            <a:xfrm>
              <a:off x="1846157" y="5877599"/>
              <a:ext cx="31282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a:t>
              </a:r>
              <a:endParaRPr lang="en-US" altLang="en-US" sz="2800" b="1">
                <a:solidFill>
                  <a:srgbClr val="000000"/>
                </a:solidFill>
                <a:latin typeface="Arial" charset="0"/>
              </a:endParaRPr>
            </a:p>
          </p:txBody>
        </p:sp>
        <p:sp>
          <p:nvSpPr>
            <p:cNvPr id="50" name="TextBox 17"/>
            <p:cNvSpPr>
              <a:spLocks noChangeArrowheads="1"/>
            </p:cNvSpPr>
            <p:nvPr/>
          </p:nvSpPr>
          <p:spPr bwMode="auto">
            <a:xfrm>
              <a:off x="2337002" y="5877599"/>
              <a:ext cx="31282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2</a:t>
              </a:r>
              <a:endParaRPr lang="en-US" altLang="en-US" sz="2800" b="1">
                <a:solidFill>
                  <a:srgbClr val="000000"/>
                </a:solidFill>
                <a:latin typeface="Arial" charset="0"/>
              </a:endParaRPr>
            </a:p>
          </p:txBody>
        </p:sp>
        <p:sp>
          <p:nvSpPr>
            <p:cNvPr id="51" name="TextBox 18"/>
            <p:cNvSpPr>
              <a:spLocks noChangeArrowheads="1"/>
            </p:cNvSpPr>
            <p:nvPr/>
          </p:nvSpPr>
          <p:spPr bwMode="auto">
            <a:xfrm>
              <a:off x="2827847" y="5877599"/>
              <a:ext cx="31282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3</a:t>
              </a:r>
              <a:endParaRPr lang="en-US" altLang="en-US" sz="2800" b="1">
                <a:solidFill>
                  <a:srgbClr val="000000"/>
                </a:solidFill>
                <a:latin typeface="Arial" charset="0"/>
              </a:endParaRPr>
            </a:p>
          </p:txBody>
        </p:sp>
        <p:sp>
          <p:nvSpPr>
            <p:cNvPr id="52" name="TextBox 19"/>
            <p:cNvSpPr>
              <a:spLocks noChangeArrowheads="1"/>
            </p:cNvSpPr>
            <p:nvPr/>
          </p:nvSpPr>
          <p:spPr bwMode="auto">
            <a:xfrm>
              <a:off x="3318692" y="5877599"/>
              <a:ext cx="31282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4</a:t>
              </a:r>
              <a:endParaRPr lang="en-US" altLang="en-US" sz="2800" b="1">
                <a:solidFill>
                  <a:srgbClr val="000000"/>
                </a:solidFill>
                <a:latin typeface="Arial" charset="0"/>
              </a:endParaRPr>
            </a:p>
          </p:txBody>
        </p:sp>
        <p:sp>
          <p:nvSpPr>
            <p:cNvPr id="53" name="TextBox 20"/>
            <p:cNvSpPr>
              <a:spLocks noChangeArrowheads="1"/>
            </p:cNvSpPr>
            <p:nvPr/>
          </p:nvSpPr>
          <p:spPr bwMode="auto">
            <a:xfrm>
              <a:off x="3809537" y="5877599"/>
              <a:ext cx="31282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5</a:t>
              </a:r>
              <a:endParaRPr lang="en-US" altLang="en-US" sz="2800" b="1">
                <a:solidFill>
                  <a:srgbClr val="000000"/>
                </a:solidFill>
                <a:latin typeface="Arial" charset="0"/>
              </a:endParaRPr>
            </a:p>
          </p:txBody>
        </p:sp>
        <p:sp>
          <p:nvSpPr>
            <p:cNvPr id="54" name="TextBox 21"/>
            <p:cNvSpPr>
              <a:spLocks noChangeArrowheads="1"/>
            </p:cNvSpPr>
            <p:nvPr/>
          </p:nvSpPr>
          <p:spPr bwMode="auto">
            <a:xfrm>
              <a:off x="4300382" y="5877599"/>
              <a:ext cx="31282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6</a:t>
              </a:r>
              <a:endParaRPr lang="en-US" altLang="en-US" sz="2800" b="1">
                <a:solidFill>
                  <a:srgbClr val="000000"/>
                </a:solidFill>
                <a:latin typeface="Arial" charset="0"/>
              </a:endParaRPr>
            </a:p>
          </p:txBody>
        </p:sp>
        <p:sp>
          <p:nvSpPr>
            <p:cNvPr id="55" name="TextBox 22"/>
            <p:cNvSpPr>
              <a:spLocks noChangeArrowheads="1"/>
            </p:cNvSpPr>
            <p:nvPr/>
          </p:nvSpPr>
          <p:spPr bwMode="auto">
            <a:xfrm>
              <a:off x="4791228" y="5877599"/>
              <a:ext cx="31282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7</a:t>
              </a:r>
              <a:endParaRPr lang="en-US" altLang="en-US" sz="2800" b="1">
                <a:solidFill>
                  <a:srgbClr val="000000"/>
                </a:solidFill>
                <a:latin typeface="Arial" charset="0"/>
              </a:endParaRPr>
            </a:p>
          </p:txBody>
        </p:sp>
        <p:sp>
          <p:nvSpPr>
            <p:cNvPr id="56" name="TextBox 23"/>
            <p:cNvSpPr>
              <a:spLocks noChangeArrowheads="1"/>
            </p:cNvSpPr>
            <p:nvPr/>
          </p:nvSpPr>
          <p:spPr bwMode="auto">
            <a:xfrm>
              <a:off x="7195561" y="5877599"/>
              <a:ext cx="412610"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12</a:t>
              </a:r>
              <a:endParaRPr lang="en-US" altLang="en-US" sz="2800" b="1">
                <a:solidFill>
                  <a:srgbClr val="000000"/>
                </a:solidFill>
                <a:latin typeface="Arial" charset="0"/>
              </a:endParaRPr>
            </a:p>
          </p:txBody>
        </p:sp>
        <p:sp>
          <p:nvSpPr>
            <p:cNvPr id="57" name="TextBox 24"/>
            <p:cNvSpPr>
              <a:spLocks noChangeArrowheads="1"/>
            </p:cNvSpPr>
            <p:nvPr/>
          </p:nvSpPr>
          <p:spPr bwMode="auto">
            <a:xfrm>
              <a:off x="5282073" y="5877599"/>
              <a:ext cx="31282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8</a:t>
              </a:r>
              <a:endParaRPr lang="en-US" altLang="en-US" sz="2800" b="1">
                <a:solidFill>
                  <a:srgbClr val="000000"/>
                </a:solidFill>
                <a:latin typeface="Arial" charset="0"/>
              </a:endParaRPr>
            </a:p>
          </p:txBody>
        </p:sp>
        <p:sp>
          <p:nvSpPr>
            <p:cNvPr id="58" name="TextBox 25"/>
            <p:cNvSpPr>
              <a:spLocks noChangeArrowheads="1"/>
            </p:cNvSpPr>
            <p:nvPr/>
          </p:nvSpPr>
          <p:spPr bwMode="auto">
            <a:xfrm>
              <a:off x="5772918" y="5877599"/>
              <a:ext cx="31282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9</a:t>
              </a:r>
              <a:endParaRPr lang="en-US" altLang="en-US" sz="2800" b="1">
                <a:solidFill>
                  <a:srgbClr val="000000"/>
                </a:solidFill>
                <a:latin typeface="Arial" charset="0"/>
              </a:endParaRPr>
            </a:p>
          </p:txBody>
        </p:sp>
        <p:sp>
          <p:nvSpPr>
            <p:cNvPr id="59" name="TextBox 26"/>
            <p:cNvSpPr>
              <a:spLocks noChangeArrowheads="1"/>
            </p:cNvSpPr>
            <p:nvPr/>
          </p:nvSpPr>
          <p:spPr bwMode="auto">
            <a:xfrm>
              <a:off x="6213869" y="5877599"/>
              <a:ext cx="412610"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10</a:t>
              </a:r>
              <a:endParaRPr lang="en-US" altLang="en-US" sz="2800" b="1">
                <a:solidFill>
                  <a:srgbClr val="000000"/>
                </a:solidFill>
                <a:latin typeface="Arial" charset="0"/>
              </a:endParaRPr>
            </a:p>
          </p:txBody>
        </p:sp>
        <p:sp>
          <p:nvSpPr>
            <p:cNvPr id="60" name="TextBox 27"/>
            <p:cNvSpPr>
              <a:spLocks noChangeArrowheads="1"/>
            </p:cNvSpPr>
            <p:nvPr/>
          </p:nvSpPr>
          <p:spPr bwMode="auto">
            <a:xfrm>
              <a:off x="6711374" y="5877599"/>
              <a:ext cx="399290"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a:solidFill>
                    <a:srgbClr val="000000"/>
                  </a:solidFill>
                  <a:latin typeface="Arial" charset="0"/>
                  <a:ea typeface="隶书" pitchFamily="49" charset="-122"/>
                </a:rPr>
                <a:t>t</a:t>
              </a:r>
              <a:r>
                <a:rPr lang="en-US" altLang="zh-CN" sz="2800" baseline="-25000">
                  <a:solidFill>
                    <a:srgbClr val="000000"/>
                  </a:solidFill>
                  <a:latin typeface="Arial" charset="0"/>
                  <a:ea typeface="隶书" pitchFamily="49" charset="-122"/>
                </a:rPr>
                <a:t>11</a:t>
              </a:r>
              <a:endParaRPr lang="en-US" altLang="en-US" sz="2800" b="1">
                <a:solidFill>
                  <a:srgbClr val="000000"/>
                </a:solidFill>
                <a:latin typeface="Arial" charset="0"/>
              </a:endParaRPr>
            </a:p>
          </p:txBody>
        </p:sp>
      </p:grpSp>
      <p:grpSp>
        <p:nvGrpSpPr>
          <p:cNvPr id="61" name="Group -616"/>
          <p:cNvGrpSpPr>
            <a:grpSpLocks/>
          </p:cNvGrpSpPr>
          <p:nvPr/>
        </p:nvGrpSpPr>
        <p:grpSpPr bwMode="auto">
          <a:xfrm>
            <a:off x="1221892" y="2895669"/>
            <a:ext cx="8641775" cy="3270112"/>
            <a:chOff x="916332" y="2895985"/>
            <a:chExt cx="6480817" cy="3269250"/>
          </a:xfrm>
        </p:grpSpPr>
        <p:grpSp>
          <p:nvGrpSpPr>
            <p:cNvPr id="62" name="Group -614"/>
            <p:cNvGrpSpPr>
              <a:grpSpLocks/>
            </p:cNvGrpSpPr>
            <p:nvPr/>
          </p:nvGrpSpPr>
          <p:grpSpPr bwMode="auto">
            <a:xfrm>
              <a:off x="1518636" y="3146222"/>
              <a:ext cx="5878513" cy="2302208"/>
              <a:chOff x="1547664" y="3146222"/>
              <a:chExt cx="5878513" cy="2302208"/>
            </a:xfrm>
          </p:grpSpPr>
          <p:cxnSp>
            <p:nvCxnSpPr>
              <p:cNvPr id="78" name="直接连接符 85"/>
              <p:cNvCxnSpPr>
                <a:cxnSpLocks noChangeShapeType="1"/>
              </p:cNvCxnSpPr>
              <p:nvPr/>
            </p:nvCxnSpPr>
            <p:spPr bwMode="auto">
              <a:xfrm>
                <a:off x="1547664" y="3146222"/>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79" name="直接连接符 86"/>
              <p:cNvCxnSpPr>
                <a:cxnSpLocks noChangeShapeType="1"/>
              </p:cNvCxnSpPr>
              <p:nvPr/>
            </p:nvCxnSpPr>
            <p:spPr bwMode="auto">
              <a:xfrm>
                <a:off x="1547664" y="3606664"/>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80" name="直接连接符 87"/>
              <p:cNvCxnSpPr>
                <a:cxnSpLocks noChangeShapeType="1"/>
              </p:cNvCxnSpPr>
              <p:nvPr/>
            </p:nvCxnSpPr>
            <p:spPr bwMode="auto">
              <a:xfrm>
                <a:off x="1547664" y="4067106"/>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81" name="直接连接符 88"/>
              <p:cNvCxnSpPr>
                <a:cxnSpLocks noChangeShapeType="1"/>
              </p:cNvCxnSpPr>
              <p:nvPr/>
            </p:nvCxnSpPr>
            <p:spPr bwMode="auto">
              <a:xfrm>
                <a:off x="1547664" y="4527548"/>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82" name="直接连接符 89"/>
              <p:cNvCxnSpPr>
                <a:cxnSpLocks noChangeShapeType="1"/>
              </p:cNvCxnSpPr>
              <p:nvPr/>
            </p:nvCxnSpPr>
            <p:spPr bwMode="auto">
              <a:xfrm>
                <a:off x="1547664" y="4987990"/>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cxnSp>
            <p:nvCxnSpPr>
              <p:cNvPr id="83" name="直接连接符 90"/>
              <p:cNvCxnSpPr>
                <a:cxnSpLocks noChangeShapeType="1"/>
              </p:cNvCxnSpPr>
              <p:nvPr/>
            </p:nvCxnSpPr>
            <p:spPr bwMode="auto">
              <a:xfrm>
                <a:off x="1547664" y="5448430"/>
                <a:ext cx="5878513" cy="0"/>
              </a:xfrm>
              <a:prstGeom prst="line">
                <a:avLst/>
              </a:prstGeom>
              <a:noFill/>
              <a:ln w="19050">
                <a:solidFill>
                  <a:srgbClr val="00B050"/>
                </a:solidFill>
                <a:round/>
                <a:headEnd type="none" w="sm" len="sm"/>
                <a:tailEnd type="none" w="sm" len="sm"/>
              </a:ln>
              <a:extLst>
                <a:ext uri="{909E8E84-426E-40DD-AFC4-6F175D3DCCD1}">
                  <a14:hiddenFill xmlns:a14="http://schemas.microsoft.com/office/drawing/2010/main">
                    <a:noFill/>
                  </a14:hiddenFill>
                </a:ext>
              </a:extLst>
            </p:spPr>
          </p:cxnSp>
        </p:grpSp>
        <p:grpSp>
          <p:nvGrpSpPr>
            <p:cNvPr id="63" name="Group -612"/>
            <p:cNvGrpSpPr>
              <a:grpSpLocks/>
            </p:cNvGrpSpPr>
            <p:nvPr/>
          </p:nvGrpSpPr>
          <p:grpSpPr bwMode="auto">
            <a:xfrm>
              <a:off x="1435758" y="3072428"/>
              <a:ext cx="144000" cy="2430290"/>
              <a:chOff x="1584269" y="3235890"/>
              <a:chExt cx="144000" cy="2430290"/>
            </a:xfrm>
          </p:grpSpPr>
          <p:sp>
            <p:nvSpPr>
              <p:cNvPr id="72" name="椭圆 79"/>
              <p:cNvSpPr>
                <a:spLocks/>
              </p:cNvSpPr>
              <p:nvPr/>
            </p:nvSpPr>
            <p:spPr bwMode="auto">
              <a:xfrm rot="16200000">
                <a:off x="1584269" y="5522180"/>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73" name="椭圆 80"/>
              <p:cNvSpPr>
                <a:spLocks/>
              </p:cNvSpPr>
              <p:nvPr/>
            </p:nvSpPr>
            <p:spPr bwMode="auto">
              <a:xfrm rot="16200000">
                <a:off x="1584269" y="5064922"/>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74" name="椭圆 81"/>
              <p:cNvSpPr>
                <a:spLocks/>
              </p:cNvSpPr>
              <p:nvPr/>
            </p:nvSpPr>
            <p:spPr bwMode="auto">
              <a:xfrm rot="16200000">
                <a:off x="1584269" y="4607664"/>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75" name="椭圆 82"/>
              <p:cNvSpPr>
                <a:spLocks/>
              </p:cNvSpPr>
              <p:nvPr/>
            </p:nvSpPr>
            <p:spPr bwMode="auto">
              <a:xfrm rot="16200000">
                <a:off x="1584269" y="4150406"/>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76" name="椭圆 83"/>
              <p:cNvSpPr>
                <a:spLocks/>
              </p:cNvSpPr>
              <p:nvPr/>
            </p:nvSpPr>
            <p:spPr bwMode="auto">
              <a:xfrm rot="16200000">
                <a:off x="1584269" y="3693148"/>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77" name="椭圆 84"/>
              <p:cNvSpPr>
                <a:spLocks/>
              </p:cNvSpPr>
              <p:nvPr/>
            </p:nvSpPr>
            <p:spPr bwMode="auto">
              <a:xfrm rot="16200000">
                <a:off x="1584269" y="3235890"/>
                <a:ext cx="144000" cy="144000"/>
              </a:xfrm>
              <a:prstGeom prst="ellipse">
                <a:avLst/>
              </a:prstGeom>
              <a:solidFill>
                <a:srgbClr val="000000"/>
              </a:solidFill>
              <a:ln w="25400">
                <a:solidFill>
                  <a:srgbClr val="00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grpSp>
        <p:grpSp>
          <p:nvGrpSpPr>
            <p:cNvPr id="64" name="Group -610"/>
            <p:cNvGrpSpPr>
              <a:grpSpLocks/>
            </p:cNvGrpSpPr>
            <p:nvPr/>
          </p:nvGrpSpPr>
          <p:grpSpPr bwMode="auto">
            <a:xfrm>
              <a:off x="916332" y="2895985"/>
              <a:ext cx="363292" cy="3269250"/>
              <a:chOff x="988340" y="2895985"/>
              <a:chExt cx="363292" cy="3269250"/>
            </a:xfrm>
          </p:grpSpPr>
          <p:sp>
            <p:nvSpPr>
              <p:cNvPr id="65" name="TextBox 72"/>
              <p:cNvSpPr>
                <a:spLocks noChangeArrowheads="1"/>
              </p:cNvSpPr>
              <p:nvPr/>
            </p:nvSpPr>
            <p:spPr bwMode="auto">
              <a:xfrm>
                <a:off x="988340" y="5172375"/>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1</a:t>
                </a:r>
                <a:endParaRPr lang="en-US" altLang="en-US" sz="2800" b="1" dirty="0">
                  <a:solidFill>
                    <a:srgbClr val="000000"/>
                  </a:solidFill>
                  <a:latin typeface="Arial" charset="0"/>
                </a:endParaRPr>
              </a:p>
            </p:txBody>
          </p:sp>
          <p:sp>
            <p:nvSpPr>
              <p:cNvPr id="66" name="TextBox 73"/>
              <p:cNvSpPr>
                <a:spLocks noChangeArrowheads="1"/>
              </p:cNvSpPr>
              <p:nvPr/>
            </p:nvSpPr>
            <p:spPr bwMode="auto">
              <a:xfrm>
                <a:off x="988340" y="2895985"/>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6</a:t>
                </a:r>
                <a:endParaRPr lang="en-US" altLang="en-US" sz="2800" b="1" dirty="0">
                  <a:solidFill>
                    <a:srgbClr val="000000"/>
                  </a:solidFill>
                  <a:latin typeface="Arial" charset="0"/>
                </a:endParaRPr>
              </a:p>
            </p:txBody>
          </p:sp>
          <p:sp>
            <p:nvSpPr>
              <p:cNvPr id="67" name="TextBox 74"/>
              <p:cNvSpPr>
                <a:spLocks noChangeArrowheads="1"/>
              </p:cNvSpPr>
              <p:nvPr/>
            </p:nvSpPr>
            <p:spPr bwMode="auto">
              <a:xfrm>
                <a:off x="988340" y="3351263"/>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5</a:t>
                </a:r>
                <a:endParaRPr lang="en-US" altLang="en-US" sz="2800" b="1" dirty="0">
                  <a:solidFill>
                    <a:srgbClr val="000000"/>
                  </a:solidFill>
                  <a:latin typeface="Arial" charset="0"/>
                </a:endParaRPr>
              </a:p>
            </p:txBody>
          </p:sp>
          <p:sp>
            <p:nvSpPr>
              <p:cNvPr id="68" name="TextBox 75"/>
              <p:cNvSpPr>
                <a:spLocks noChangeArrowheads="1"/>
              </p:cNvSpPr>
              <p:nvPr/>
            </p:nvSpPr>
            <p:spPr bwMode="auto">
              <a:xfrm>
                <a:off x="988340" y="3806541"/>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4</a:t>
                </a:r>
                <a:endParaRPr lang="en-US" altLang="en-US" sz="2800" b="1" dirty="0">
                  <a:solidFill>
                    <a:srgbClr val="000000"/>
                  </a:solidFill>
                  <a:latin typeface="Arial" charset="0"/>
                </a:endParaRPr>
              </a:p>
            </p:txBody>
          </p:sp>
          <p:sp>
            <p:nvSpPr>
              <p:cNvPr id="69" name="TextBox 76"/>
              <p:cNvSpPr>
                <a:spLocks noChangeArrowheads="1"/>
              </p:cNvSpPr>
              <p:nvPr/>
            </p:nvSpPr>
            <p:spPr bwMode="auto">
              <a:xfrm>
                <a:off x="988340" y="4261819"/>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3</a:t>
                </a:r>
                <a:endParaRPr lang="en-US" altLang="en-US" sz="2800" b="1" dirty="0">
                  <a:solidFill>
                    <a:srgbClr val="000000"/>
                  </a:solidFill>
                  <a:latin typeface="Arial" charset="0"/>
                </a:endParaRPr>
              </a:p>
            </p:txBody>
          </p:sp>
          <p:sp>
            <p:nvSpPr>
              <p:cNvPr id="70" name="TextBox 77"/>
              <p:cNvSpPr>
                <a:spLocks noChangeArrowheads="1"/>
              </p:cNvSpPr>
              <p:nvPr/>
            </p:nvSpPr>
            <p:spPr bwMode="auto">
              <a:xfrm>
                <a:off x="988340" y="4717097"/>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2</a:t>
                </a:r>
                <a:endParaRPr lang="en-US" altLang="en-US" sz="2800" b="1" dirty="0">
                  <a:solidFill>
                    <a:srgbClr val="000000"/>
                  </a:solidFill>
                  <a:latin typeface="Arial" charset="0"/>
                </a:endParaRPr>
              </a:p>
            </p:txBody>
          </p:sp>
          <p:sp>
            <p:nvSpPr>
              <p:cNvPr id="71" name="TextBox 78"/>
              <p:cNvSpPr>
                <a:spLocks noChangeArrowheads="1"/>
              </p:cNvSpPr>
              <p:nvPr/>
            </p:nvSpPr>
            <p:spPr bwMode="auto">
              <a:xfrm>
                <a:off x="988340" y="5642153"/>
                <a:ext cx="363292"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sz="2800" dirty="0" smtClean="0">
                    <a:solidFill>
                      <a:srgbClr val="000000"/>
                    </a:solidFill>
                    <a:latin typeface="Arial" charset="0"/>
                    <a:ea typeface="隶书" pitchFamily="49" charset="-122"/>
                  </a:rPr>
                  <a:t> 0</a:t>
                </a:r>
                <a:endParaRPr lang="en-US" altLang="en-US" sz="2800" b="1" dirty="0">
                  <a:solidFill>
                    <a:srgbClr val="000000"/>
                  </a:solidFill>
                  <a:latin typeface="Arial" charset="0"/>
                </a:endParaRPr>
              </a:p>
            </p:txBody>
          </p:sp>
        </p:grpSp>
      </p:grpSp>
      <p:grpSp>
        <p:nvGrpSpPr>
          <p:cNvPr id="84" name="Group -608"/>
          <p:cNvGrpSpPr>
            <a:grpSpLocks/>
          </p:cNvGrpSpPr>
          <p:nvPr/>
        </p:nvGrpSpPr>
        <p:grpSpPr bwMode="auto">
          <a:xfrm>
            <a:off x="1909233" y="3082925"/>
            <a:ext cx="8077200" cy="2433638"/>
            <a:chOff x="1432676" y="3083474"/>
            <a:chExt cx="6057693" cy="2433196"/>
          </a:xfrm>
        </p:grpSpPr>
        <p:sp>
          <p:nvSpPr>
            <p:cNvPr id="85" name="椭圆 92"/>
            <p:cNvSpPr>
              <a:spLocks/>
            </p:cNvSpPr>
            <p:nvPr/>
          </p:nvSpPr>
          <p:spPr bwMode="auto">
            <a:xfrm>
              <a:off x="1432676" y="4941746"/>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86" name="椭圆 93"/>
            <p:cNvSpPr>
              <a:spLocks/>
            </p:cNvSpPr>
            <p:nvPr/>
          </p:nvSpPr>
          <p:spPr bwMode="auto">
            <a:xfrm>
              <a:off x="1925484" y="4005064"/>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87" name="椭圆 94"/>
            <p:cNvSpPr>
              <a:spLocks/>
            </p:cNvSpPr>
            <p:nvPr/>
          </p:nvSpPr>
          <p:spPr bwMode="auto">
            <a:xfrm>
              <a:off x="2418292" y="4466140"/>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88" name="椭圆 95"/>
            <p:cNvSpPr>
              <a:spLocks/>
            </p:cNvSpPr>
            <p:nvPr/>
          </p:nvSpPr>
          <p:spPr bwMode="auto">
            <a:xfrm>
              <a:off x="2911100" y="3529474"/>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89" name="椭圆 96"/>
            <p:cNvSpPr>
              <a:spLocks/>
            </p:cNvSpPr>
            <p:nvPr/>
          </p:nvSpPr>
          <p:spPr bwMode="auto">
            <a:xfrm>
              <a:off x="3403908" y="3083474"/>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90" name="椭圆 97"/>
            <p:cNvSpPr>
              <a:spLocks/>
            </p:cNvSpPr>
            <p:nvPr/>
          </p:nvSpPr>
          <p:spPr bwMode="auto">
            <a:xfrm>
              <a:off x="3896716" y="4005064"/>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91" name="椭圆 98"/>
            <p:cNvSpPr>
              <a:spLocks/>
            </p:cNvSpPr>
            <p:nvPr/>
          </p:nvSpPr>
          <p:spPr bwMode="auto">
            <a:xfrm>
              <a:off x="4389524" y="4451064"/>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92" name="椭圆 99"/>
            <p:cNvSpPr>
              <a:spLocks/>
            </p:cNvSpPr>
            <p:nvPr/>
          </p:nvSpPr>
          <p:spPr bwMode="auto">
            <a:xfrm>
              <a:off x="4882332" y="4927232"/>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93" name="椭圆 100"/>
            <p:cNvSpPr>
              <a:spLocks/>
            </p:cNvSpPr>
            <p:nvPr/>
          </p:nvSpPr>
          <p:spPr bwMode="auto">
            <a:xfrm>
              <a:off x="5375140" y="5372670"/>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94" name="椭圆 101"/>
            <p:cNvSpPr>
              <a:spLocks/>
            </p:cNvSpPr>
            <p:nvPr/>
          </p:nvSpPr>
          <p:spPr bwMode="auto">
            <a:xfrm>
              <a:off x="5867948" y="4466140"/>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95" name="椭圆 102"/>
            <p:cNvSpPr>
              <a:spLocks/>
            </p:cNvSpPr>
            <p:nvPr/>
          </p:nvSpPr>
          <p:spPr bwMode="auto">
            <a:xfrm>
              <a:off x="6360756" y="4927232"/>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96" name="椭圆 103"/>
            <p:cNvSpPr>
              <a:spLocks/>
            </p:cNvSpPr>
            <p:nvPr/>
          </p:nvSpPr>
          <p:spPr bwMode="auto">
            <a:xfrm>
              <a:off x="6853564" y="4941746"/>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sp>
          <p:nvSpPr>
            <p:cNvPr id="97" name="椭圆 104"/>
            <p:cNvSpPr>
              <a:spLocks/>
            </p:cNvSpPr>
            <p:nvPr/>
          </p:nvSpPr>
          <p:spPr bwMode="auto">
            <a:xfrm>
              <a:off x="7346369" y="4466140"/>
              <a:ext cx="144000" cy="144000"/>
            </a:xfrm>
            <a:prstGeom prst="ellipse">
              <a:avLst/>
            </a:prstGeom>
            <a:solidFill>
              <a:srgbClr val="FF0000"/>
            </a:solidFill>
            <a:ln w="25400">
              <a:solidFill>
                <a:srgbClr val="FF0000"/>
              </a:solidFill>
              <a:round/>
              <a:headEnd/>
              <a:tailEnd/>
            </a:ln>
          </p:spPr>
          <p:txBody>
            <a:bodyPr anchor="ctr"/>
            <a:lstStyle/>
            <a:p>
              <a:pPr algn="ctr" eaLnBrk="0" fontAlgn="base" hangingPunct="0">
                <a:spcBef>
                  <a:spcPct val="0"/>
                </a:spcBef>
                <a:spcAft>
                  <a:spcPct val="0"/>
                </a:spcAft>
              </a:pPr>
              <a:endParaRPr lang="zh-CN" altLang="en-US" sz="2800" b="1">
                <a:solidFill>
                  <a:srgbClr val="000000"/>
                </a:solidFill>
                <a:latin typeface="Arial" charset="0"/>
                <a:ea typeface="黑体"/>
              </a:endParaRPr>
            </a:p>
          </p:txBody>
        </p:sp>
      </p:grpSp>
      <p:grpSp>
        <p:nvGrpSpPr>
          <p:cNvPr id="98" name="Group -604"/>
          <p:cNvGrpSpPr>
            <a:grpSpLocks/>
          </p:cNvGrpSpPr>
          <p:nvPr/>
        </p:nvGrpSpPr>
        <p:grpSpPr bwMode="auto">
          <a:xfrm>
            <a:off x="1401725" y="6270912"/>
            <a:ext cx="9054421" cy="369332"/>
            <a:chOff x="1050640" y="6397995"/>
            <a:chExt cx="6791809" cy="369094"/>
          </a:xfrm>
        </p:grpSpPr>
        <p:sp>
          <p:nvSpPr>
            <p:cNvPr id="99" name="TextBox 114"/>
            <p:cNvSpPr>
              <a:spLocks noChangeArrowheads="1"/>
            </p:cNvSpPr>
            <p:nvPr/>
          </p:nvSpPr>
          <p:spPr bwMode="auto">
            <a:xfrm>
              <a:off x="1050640" y="6397995"/>
              <a:ext cx="908074"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dirty="0" smtClean="0">
                  <a:solidFill>
                    <a:srgbClr val="FF0000"/>
                  </a:solidFill>
                  <a:latin typeface="Arial" charset="0"/>
                  <a:ea typeface="隶书" pitchFamily="49" charset="-122"/>
                </a:rPr>
                <a:t>00000010</a:t>
              </a:r>
              <a:endParaRPr lang="en-US" altLang="en-US" b="1" dirty="0">
                <a:solidFill>
                  <a:srgbClr val="FF0000"/>
                </a:solidFill>
                <a:latin typeface="Arial" charset="0"/>
              </a:endParaRPr>
            </a:p>
          </p:txBody>
        </p:sp>
        <p:sp>
          <p:nvSpPr>
            <p:cNvPr id="100" name="TextBox 116"/>
            <p:cNvSpPr>
              <a:spLocks noChangeArrowheads="1"/>
            </p:cNvSpPr>
            <p:nvPr/>
          </p:nvSpPr>
          <p:spPr bwMode="auto">
            <a:xfrm>
              <a:off x="2044460" y="6397995"/>
              <a:ext cx="895231"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dirty="0" smtClean="0">
                  <a:solidFill>
                    <a:srgbClr val="FF0000"/>
                  </a:solidFill>
                  <a:latin typeface="Arial" charset="0"/>
                  <a:ea typeface="隶书" pitchFamily="49" charset="-122"/>
                </a:rPr>
                <a:t>00000011</a:t>
              </a:r>
              <a:endParaRPr lang="en-US" altLang="en-US" b="1" dirty="0">
                <a:solidFill>
                  <a:srgbClr val="FF0000"/>
                </a:solidFill>
                <a:latin typeface="Arial" charset="0"/>
              </a:endParaRPr>
            </a:p>
          </p:txBody>
        </p:sp>
        <p:sp>
          <p:nvSpPr>
            <p:cNvPr id="101" name="TextBox 118"/>
            <p:cNvSpPr>
              <a:spLocks noChangeArrowheads="1"/>
            </p:cNvSpPr>
            <p:nvPr/>
          </p:nvSpPr>
          <p:spPr bwMode="auto">
            <a:xfrm>
              <a:off x="3020445" y="6397995"/>
              <a:ext cx="895231"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dirty="0" smtClean="0">
                  <a:solidFill>
                    <a:srgbClr val="FF0000"/>
                  </a:solidFill>
                  <a:latin typeface="Arial" charset="0"/>
                  <a:ea typeface="隶书" pitchFamily="49" charset="-122"/>
                </a:rPr>
                <a:t>00000110</a:t>
              </a:r>
              <a:endParaRPr lang="en-US" altLang="en-US" b="1" dirty="0">
                <a:solidFill>
                  <a:srgbClr val="FF0000"/>
                </a:solidFill>
                <a:latin typeface="Arial" charset="0"/>
              </a:endParaRPr>
            </a:p>
          </p:txBody>
        </p:sp>
        <p:sp>
          <p:nvSpPr>
            <p:cNvPr id="102" name="TextBox 120"/>
            <p:cNvSpPr>
              <a:spLocks noChangeArrowheads="1"/>
            </p:cNvSpPr>
            <p:nvPr/>
          </p:nvSpPr>
          <p:spPr bwMode="auto">
            <a:xfrm>
              <a:off x="3996431" y="6397995"/>
              <a:ext cx="895231"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dirty="0" smtClean="0">
                  <a:solidFill>
                    <a:srgbClr val="FF0000"/>
                  </a:solidFill>
                  <a:latin typeface="Arial" charset="0"/>
                  <a:ea typeface="隶书" pitchFamily="49" charset="-122"/>
                </a:rPr>
                <a:t>00000011</a:t>
              </a:r>
              <a:endParaRPr lang="en-US" altLang="en-US" b="1" dirty="0">
                <a:solidFill>
                  <a:srgbClr val="FF0000"/>
                </a:solidFill>
                <a:latin typeface="Arial" charset="0"/>
              </a:endParaRPr>
            </a:p>
          </p:txBody>
        </p:sp>
        <p:sp>
          <p:nvSpPr>
            <p:cNvPr id="103" name="TextBox 122"/>
            <p:cNvSpPr>
              <a:spLocks noChangeArrowheads="1"/>
            </p:cNvSpPr>
            <p:nvPr/>
          </p:nvSpPr>
          <p:spPr bwMode="auto">
            <a:xfrm>
              <a:off x="4977409" y="6397995"/>
              <a:ext cx="908074"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dirty="0" smtClean="0">
                  <a:solidFill>
                    <a:srgbClr val="FF0000"/>
                  </a:solidFill>
                  <a:latin typeface="Arial" charset="0"/>
                  <a:ea typeface="隶书" pitchFamily="49" charset="-122"/>
                </a:rPr>
                <a:t>00000001</a:t>
              </a:r>
              <a:endParaRPr lang="en-US" altLang="en-US" b="1" dirty="0">
                <a:solidFill>
                  <a:srgbClr val="FF0000"/>
                </a:solidFill>
                <a:latin typeface="Arial" charset="0"/>
              </a:endParaRPr>
            </a:p>
          </p:txBody>
        </p:sp>
        <p:sp>
          <p:nvSpPr>
            <p:cNvPr id="104" name="TextBox 124"/>
            <p:cNvSpPr>
              <a:spLocks noChangeArrowheads="1"/>
            </p:cNvSpPr>
            <p:nvPr/>
          </p:nvSpPr>
          <p:spPr bwMode="auto">
            <a:xfrm>
              <a:off x="5953394" y="6397995"/>
              <a:ext cx="908074"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dirty="0" smtClean="0">
                  <a:solidFill>
                    <a:srgbClr val="FF0000"/>
                  </a:solidFill>
                  <a:latin typeface="Arial" charset="0"/>
                  <a:ea typeface="隶书" pitchFamily="49" charset="-122"/>
                </a:rPr>
                <a:t>00000010</a:t>
              </a:r>
              <a:endParaRPr lang="en-US" altLang="en-US" b="1" dirty="0">
                <a:solidFill>
                  <a:srgbClr val="FF0000"/>
                </a:solidFill>
                <a:latin typeface="Arial" charset="0"/>
              </a:endParaRPr>
            </a:p>
          </p:txBody>
        </p:sp>
        <p:sp>
          <p:nvSpPr>
            <p:cNvPr id="105" name="TextBox 126"/>
            <p:cNvSpPr>
              <a:spLocks noChangeArrowheads="1"/>
            </p:cNvSpPr>
            <p:nvPr/>
          </p:nvSpPr>
          <p:spPr bwMode="auto">
            <a:xfrm>
              <a:off x="6947218" y="6397995"/>
              <a:ext cx="895231"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fontAlgn="base" hangingPunct="0">
                <a:spcBef>
                  <a:spcPct val="0"/>
                </a:spcBef>
                <a:spcAft>
                  <a:spcPct val="0"/>
                </a:spcAft>
              </a:pPr>
              <a:r>
                <a:rPr lang="en-US" altLang="zh-CN" dirty="0" smtClean="0">
                  <a:solidFill>
                    <a:srgbClr val="FF0000"/>
                  </a:solidFill>
                  <a:latin typeface="Arial" charset="0"/>
                  <a:ea typeface="隶书" pitchFamily="49" charset="-122"/>
                </a:rPr>
                <a:t>00000011</a:t>
              </a:r>
              <a:endParaRPr lang="en-US" altLang="en-US" b="1" dirty="0">
                <a:solidFill>
                  <a:srgbClr val="FF0000"/>
                </a:solidFill>
                <a:latin typeface="Arial" charset="0"/>
              </a:endParaRPr>
            </a:p>
          </p:txBody>
        </p:sp>
      </p:grpSp>
    </p:spTree>
    <p:extLst>
      <p:ext uri="{BB962C8B-B14F-4D97-AF65-F5344CB8AC3E}">
        <p14:creationId xmlns:p14="http://schemas.microsoft.com/office/powerpoint/2010/main" val="248454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1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57</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9" name="内容占位符 2"/>
          <p:cNvSpPr txBox="1">
            <a:spLocks noChangeArrowheads="1"/>
          </p:cNvSpPr>
          <p:nvPr/>
        </p:nvSpPr>
        <p:spPr>
          <a:xfrm>
            <a:off x="979055" y="1629388"/>
            <a:ext cx="5487193" cy="2041524"/>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0738" lvl="1" indent="-277813" fontAlgn="base">
              <a:lnSpc>
                <a:spcPct val="120000"/>
              </a:lnSpc>
              <a:spcBef>
                <a:spcPct val="20000"/>
              </a:spcBef>
              <a:spcAft>
                <a:spcPct val="0"/>
              </a:spcAft>
              <a:buClr>
                <a:srgbClr val="073E87"/>
              </a:buClr>
              <a:buSzPct val="80000"/>
              <a:buFont typeface="Wingdings" pitchFamily="2" charset="2"/>
              <a:buChar char=""/>
            </a:pPr>
            <a:r>
              <a:rPr kumimoji="1" lang="zh-CN" altLang="en-US" kern="0" dirty="0" smtClean="0">
                <a:solidFill>
                  <a:srgbClr val="0053A3"/>
                </a:solidFill>
                <a:latin typeface="微软雅黑" pitchFamily="34" charset="-122"/>
                <a:ea typeface="微软雅黑" pitchFamily="34" charset="-122"/>
              </a:rPr>
              <a:t>采样频率</a:t>
            </a:r>
            <a:endParaRPr kumimoji="1" lang="en-US" altLang="zh-CN" kern="0" dirty="0" smtClean="0">
              <a:solidFill>
                <a:srgbClr val="0053A3"/>
              </a:solidFill>
              <a:latin typeface="微软雅黑" pitchFamily="34" charset="-122"/>
              <a:ea typeface="微软雅黑" pitchFamily="34" charset="-122"/>
            </a:endParaRPr>
          </a:p>
          <a:p>
            <a:pPr marL="820738" lvl="1" indent="-277813" fontAlgn="base">
              <a:lnSpc>
                <a:spcPct val="120000"/>
              </a:lnSpc>
              <a:spcBef>
                <a:spcPct val="20000"/>
              </a:spcBef>
              <a:spcAft>
                <a:spcPct val="0"/>
              </a:spcAft>
              <a:buClr>
                <a:srgbClr val="073E87"/>
              </a:buClr>
              <a:buSzPct val="80000"/>
              <a:buFont typeface="Wingdings" pitchFamily="2" charset="2"/>
              <a:buChar char=""/>
            </a:pPr>
            <a:r>
              <a:rPr kumimoji="1" lang="zh-CN" altLang="en-US" kern="0" dirty="0" smtClean="0">
                <a:solidFill>
                  <a:srgbClr val="0053A3"/>
                </a:solidFill>
                <a:latin typeface="微软雅黑" pitchFamily="34" charset="-122"/>
                <a:ea typeface="微软雅黑" pitchFamily="34" charset="-122"/>
              </a:rPr>
              <a:t>量化位数（采样精度）</a:t>
            </a:r>
            <a:endParaRPr kumimoji="1" lang="en-US" altLang="zh-CN" kern="0" dirty="0" smtClean="0">
              <a:solidFill>
                <a:srgbClr val="0053A3"/>
              </a:solidFill>
              <a:latin typeface="微软雅黑" pitchFamily="34" charset="-122"/>
              <a:ea typeface="微软雅黑" pitchFamily="34" charset="-122"/>
            </a:endParaRPr>
          </a:p>
          <a:p>
            <a:pPr marL="820738" lvl="1" indent="-277813" fontAlgn="base">
              <a:lnSpc>
                <a:spcPct val="120000"/>
              </a:lnSpc>
              <a:spcBef>
                <a:spcPct val="20000"/>
              </a:spcBef>
              <a:spcAft>
                <a:spcPct val="0"/>
              </a:spcAft>
              <a:buClr>
                <a:srgbClr val="073E87"/>
              </a:buClr>
              <a:buSzPct val="80000"/>
              <a:buFont typeface="Wingdings" pitchFamily="2" charset="2"/>
              <a:buChar char=""/>
            </a:pPr>
            <a:r>
              <a:rPr kumimoji="1" lang="zh-CN" altLang="en-US" kern="0" dirty="0" smtClean="0">
                <a:solidFill>
                  <a:srgbClr val="0053A3"/>
                </a:solidFill>
                <a:latin typeface="微软雅黑" pitchFamily="34" charset="-122"/>
                <a:ea typeface="微软雅黑" pitchFamily="34" charset="-122"/>
              </a:rPr>
              <a:t>声道数</a:t>
            </a:r>
            <a:endParaRPr kumimoji="1" lang="en-US" altLang="zh-CN" kern="0" dirty="0">
              <a:solidFill>
                <a:srgbClr val="0053A3"/>
              </a:solidFill>
              <a:latin typeface="微软雅黑" pitchFamily="34" charset="-122"/>
              <a:ea typeface="微软雅黑" pitchFamily="34" charset="-122"/>
            </a:endParaRPr>
          </a:p>
        </p:txBody>
      </p:sp>
      <p:pic>
        <p:nvPicPr>
          <p:cNvPr id="10"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7968" y="5275972"/>
            <a:ext cx="2316474" cy="1008062"/>
          </a:xfrm>
          <a:prstGeom prst="rect">
            <a:avLst/>
          </a:prstGeom>
          <a:noFill/>
          <a:ln w="9525">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grpSp>
        <p:nvGrpSpPr>
          <p:cNvPr id="11" name="Group -570"/>
          <p:cNvGrpSpPr>
            <a:grpSpLocks/>
          </p:cNvGrpSpPr>
          <p:nvPr/>
        </p:nvGrpSpPr>
        <p:grpSpPr bwMode="auto">
          <a:xfrm>
            <a:off x="3714442" y="4244097"/>
            <a:ext cx="4738678" cy="1858962"/>
            <a:chOff x="3257972" y="3717032"/>
            <a:chExt cx="3130263" cy="1858080"/>
          </a:xfrm>
        </p:grpSpPr>
        <p:pic>
          <p:nvPicPr>
            <p:cNvPr id="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851920" y="3717032"/>
              <a:ext cx="2536315" cy="185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直接箭头连接符 14"/>
            <p:cNvCxnSpPr>
              <a:cxnSpLocks noChangeShapeType="1"/>
            </p:cNvCxnSpPr>
            <p:nvPr/>
          </p:nvCxnSpPr>
          <p:spPr bwMode="auto">
            <a:xfrm>
              <a:off x="3257972" y="5013176"/>
              <a:ext cx="593948" cy="144016"/>
            </a:xfrm>
            <a:prstGeom prst="straightConnector1">
              <a:avLst/>
            </a:prstGeom>
            <a:noFill/>
            <a:ln w="28575">
              <a:solidFill>
                <a:srgbClr val="FF0000"/>
              </a:solidFill>
              <a:round/>
              <a:headEnd/>
              <a:tailEnd type="arrow" w="sm" len="sm"/>
            </a:ln>
            <a:extLst>
              <a:ext uri="{909E8E84-426E-40DD-AFC4-6F175D3DCCD1}">
                <a14:hiddenFill xmlns:a14="http://schemas.microsoft.com/office/drawing/2010/main">
                  <a:noFill/>
                </a14:hiddenFill>
              </a:ext>
            </a:extLst>
          </p:spPr>
        </p:cxnSp>
        <p:cxnSp>
          <p:nvCxnSpPr>
            <p:cNvPr id="16" name="直接箭头连接符 15"/>
            <p:cNvCxnSpPr>
              <a:cxnSpLocks noChangeShapeType="1"/>
            </p:cNvCxnSpPr>
            <p:nvPr/>
          </p:nvCxnSpPr>
          <p:spPr bwMode="auto">
            <a:xfrm flipV="1">
              <a:off x="3257972" y="5335706"/>
              <a:ext cx="587197" cy="181526"/>
            </a:xfrm>
            <a:prstGeom prst="straightConnector1">
              <a:avLst/>
            </a:prstGeom>
            <a:noFill/>
            <a:ln w="28575">
              <a:solidFill>
                <a:srgbClr val="FF0000"/>
              </a:solidFill>
              <a:round/>
              <a:headEnd/>
              <a:tailEnd type="arrow" w="sm" len="sm"/>
            </a:ln>
            <a:extLst>
              <a:ext uri="{909E8E84-426E-40DD-AFC4-6F175D3DCCD1}">
                <a14:hiddenFill xmlns:a14="http://schemas.microsoft.com/office/drawing/2010/main">
                  <a:noFill/>
                </a14:hiddenFill>
              </a:ext>
            </a:extLst>
          </p:spPr>
        </p:cxnSp>
      </p:gr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7225" y="4244097"/>
            <a:ext cx="232127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0050" y="4386030"/>
            <a:ext cx="2321279"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23"/>
          <p:cNvSpPr>
            <a:spLocks noChangeArrowheads="1"/>
          </p:cNvSpPr>
          <p:nvPr/>
        </p:nvSpPr>
        <p:spPr bwMode="auto">
          <a:xfrm>
            <a:off x="4029334" y="4650498"/>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spcBef>
                <a:spcPct val="0"/>
              </a:spcBef>
              <a:spcAft>
                <a:spcPct val="0"/>
              </a:spcAft>
            </a:pPr>
            <a:r>
              <a:rPr lang="zh-CN" altLang="en-US" sz="2400" b="1" dirty="0">
                <a:solidFill>
                  <a:srgbClr val="000000"/>
                </a:solidFill>
                <a:latin typeface="微软雅黑" pitchFamily="34" charset="-122"/>
                <a:ea typeface="微软雅黑" pitchFamily="34" charset="-122"/>
              </a:rPr>
              <a:t>左声道</a:t>
            </a:r>
            <a:endParaRPr lang="en-US" altLang="en-US" sz="2400" b="1" dirty="0">
              <a:solidFill>
                <a:srgbClr val="000000"/>
              </a:solidFill>
              <a:latin typeface="微软雅黑" pitchFamily="34" charset="-122"/>
              <a:ea typeface="微软雅黑" pitchFamily="34" charset="-122"/>
            </a:endParaRPr>
          </a:p>
        </p:txBody>
      </p:sp>
      <p:sp>
        <p:nvSpPr>
          <p:cNvPr id="20" name="矩形 24"/>
          <p:cNvSpPr>
            <a:spLocks noChangeArrowheads="1"/>
          </p:cNvSpPr>
          <p:nvPr/>
        </p:nvSpPr>
        <p:spPr bwMode="auto">
          <a:xfrm>
            <a:off x="8575277" y="482929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spcBef>
                <a:spcPct val="0"/>
              </a:spcBef>
              <a:spcAft>
                <a:spcPct val="0"/>
              </a:spcAft>
            </a:pPr>
            <a:r>
              <a:rPr lang="zh-CN" altLang="en-US" sz="2400" b="1" dirty="0">
                <a:solidFill>
                  <a:srgbClr val="000000"/>
                </a:solidFill>
                <a:latin typeface="微软雅黑" pitchFamily="34" charset="-122"/>
                <a:ea typeface="微软雅黑" pitchFamily="34" charset="-122"/>
              </a:rPr>
              <a:t>右声道</a:t>
            </a:r>
            <a:endParaRPr lang="en-US" altLang="en-US" sz="24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8799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80">
                                          <p:stCondLst>
                                            <p:cond delay="0"/>
                                          </p:stCondLst>
                                        </p:cTn>
                                        <p:tgtEl>
                                          <p:spTgt spid="17"/>
                                        </p:tgtEl>
                                      </p:cBhvr>
                                    </p:animEffect>
                                    <p:anim calcmode="lin" valueType="num">
                                      <p:cBhvr>
                                        <p:cTn id="1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1" dur="26">
                                          <p:stCondLst>
                                            <p:cond delay="650"/>
                                          </p:stCondLst>
                                        </p:cTn>
                                        <p:tgtEl>
                                          <p:spTgt spid="17"/>
                                        </p:tgtEl>
                                      </p:cBhvr>
                                      <p:to x="100000" y="60000"/>
                                    </p:animScale>
                                    <p:animScale>
                                      <p:cBhvr>
                                        <p:cTn id="22" dur="166" decel="50000">
                                          <p:stCondLst>
                                            <p:cond delay="676"/>
                                          </p:stCondLst>
                                        </p:cTn>
                                        <p:tgtEl>
                                          <p:spTgt spid="17"/>
                                        </p:tgtEl>
                                      </p:cBhvr>
                                      <p:to x="100000" y="100000"/>
                                    </p:animScale>
                                    <p:animScale>
                                      <p:cBhvr>
                                        <p:cTn id="23" dur="26">
                                          <p:stCondLst>
                                            <p:cond delay="1312"/>
                                          </p:stCondLst>
                                        </p:cTn>
                                        <p:tgtEl>
                                          <p:spTgt spid="17"/>
                                        </p:tgtEl>
                                      </p:cBhvr>
                                      <p:to x="100000" y="80000"/>
                                    </p:animScale>
                                    <p:animScale>
                                      <p:cBhvr>
                                        <p:cTn id="24" dur="166" decel="50000">
                                          <p:stCondLst>
                                            <p:cond delay="1338"/>
                                          </p:stCondLst>
                                        </p:cTn>
                                        <p:tgtEl>
                                          <p:spTgt spid="17"/>
                                        </p:tgtEl>
                                      </p:cBhvr>
                                      <p:to x="100000" y="100000"/>
                                    </p:animScale>
                                    <p:animScale>
                                      <p:cBhvr>
                                        <p:cTn id="25" dur="26">
                                          <p:stCondLst>
                                            <p:cond delay="1642"/>
                                          </p:stCondLst>
                                        </p:cTn>
                                        <p:tgtEl>
                                          <p:spTgt spid="17"/>
                                        </p:tgtEl>
                                      </p:cBhvr>
                                      <p:to x="100000" y="90000"/>
                                    </p:animScale>
                                    <p:animScale>
                                      <p:cBhvr>
                                        <p:cTn id="26" dur="166" decel="50000">
                                          <p:stCondLst>
                                            <p:cond delay="1668"/>
                                          </p:stCondLst>
                                        </p:cTn>
                                        <p:tgtEl>
                                          <p:spTgt spid="17"/>
                                        </p:tgtEl>
                                      </p:cBhvr>
                                      <p:to x="100000" y="100000"/>
                                    </p:animScale>
                                    <p:animScale>
                                      <p:cBhvr>
                                        <p:cTn id="27" dur="26">
                                          <p:stCondLst>
                                            <p:cond delay="1808"/>
                                          </p:stCondLst>
                                        </p:cTn>
                                        <p:tgtEl>
                                          <p:spTgt spid="17"/>
                                        </p:tgtEl>
                                      </p:cBhvr>
                                      <p:to x="100000" y="95000"/>
                                    </p:animScale>
                                    <p:animScale>
                                      <p:cBhvr>
                                        <p:cTn id="28" dur="166" decel="50000">
                                          <p:stCondLst>
                                            <p:cond delay="1834"/>
                                          </p:stCondLst>
                                        </p:cTn>
                                        <p:tgtEl>
                                          <p:spTgt spid="17"/>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80">
                                          <p:stCondLst>
                                            <p:cond delay="0"/>
                                          </p:stCondLst>
                                        </p:cTn>
                                        <p:tgtEl>
                                          <p:spTgt spid="19"/>
                                        </p:tgtEl>
                                      </p:cBhvr>
                                    </p:animEffect>
                                    <p:anim calcmode="lin" valueType="num">
                                      <p:cBhvr>
                                        <p:cTn id="32"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7" dur="26">
                                          <p:stCondLst>
                                            <p:cond delay="650"/>
                                          </p:stCondLst>
                                        </p:cTn>
                                        <p:tgtEl>
                                          <p:spTgt spid="19"/>
                                        </p:tgtEl>
                                      </p:cBhvr>
                                      <p:to x="100000" y="60000"/>
                                    </p:animScale>
                                    <p:animScale>
                                      <p:cBhvr>
                                        <p:cTn id="38" dur="166" decel="50000">
                                          <p:stCondLst>
                                            <p:cond delay="676"/>
                                          </p:stCondLst>
                                        </p:cTn>
                                        <p:tgtEl>
                                          <p:spTgt spid="19"/>
                                        </p:tgtEl>
                                      </p:cBhvr>
                                      <p:to x="100000" y="100000"/>
                                    </p:animScale>
                                    <p:animScale>
                                      <p:cBhvr>
                                        <p:cTn id="39" dur="26">
                                          <p:stCondLst>
                                            <p:cond delay="1312"/>
                                          </p:stCondLst>
                                        </p:cTn>
                                        <p:tgtEl>
                                          <p:spTgt spid="19"/>
                                        </p:tgtEl>
                                      </p:cBhvr>
                                      <p:to x="100000" y="80000"/>
                                    </p:animScale>
                                    <p:animScale>
                                      <p:cBhvr>
                                        <p:cTn id="40" dur="166" decel="50000">
                                          <p:stCondLst>
                                            <p:cond delay="1338"/>
                                          </p:stCondLst>
                                        </p:cTn>
                                        <p:tgtEl>
                                          <p:spTgt spid="19"/>
                                        </p:tgtEl>
                                      </p:cBhvr>
                                      <p:to x="100000" y="100000"/>
                                    </p:animScale>
                                    <p:animScale>
                                      <p:cBhvr>
                                        <p:cTn id="41" dur="26">
                                          <p:stCondLst>
                                            <p:cond delay="1642"/>
                                          </p:stCondLst>
                                        </p:cTn>
                                        <p:tgtEl>
                                          <p:spTgt spid="19"/>
                                        </p:tgtEl>
                                      </p:cBhvr>
                                      <p:to x="100000" y="90000"/>
                                    </p:animScale>
                                    <p:animScale>
                                      <p:cBhvr>
                                        <p:cTn id="42" dur="166" decel="50000">
                                          <p:stCondLst>
                                            <p:cond delay="1668"/>
                                          </p:stCondLst>
                                        </p:cTn>
                                        <p:tgtEl>
                                          <p:spTgt spid="19"/>
                                        </p:tgtEl>
                                      </p:cBhvr>
                                      <p:to x="100000" y="100000"/>
                                    </p:animScale>
                                    <p:animScale>
                                      <p:cBhvr>
                                        <p:cTn id="43" dur="26">
                                          <p:stCondLst>
                                            <p:cond delay="1808"/>
                                          </p:stCondLst>
                                        </p:cTn>
                                        <p:tgtEl>
                                          <p:spTgt spid="19"/>
                                        </p:tgtEl>
                                      </p:cBhvr>
                                      <p:to x="100000" y="95000"/>
                                    </p:animScale>
                                    <p:animScale>
                                      <p:cBhvr>
                                        <p:cTn id="44" dur="166" decel="50000">
                                          <p:stCondLst>
                                            <p:cond delay="1834"/>
                                          </p:stCondLst>
                                        </p:cTn>
                                        <p:tgtEl>
                                          <p:spTgt spid="19"/>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80">
                                          <p:stCondLst>
                                            <p:cond delay="0"/>
                                          </p:stCondLst>
                                        </p:cTn>
                                        <p:tgtEl>
                                          <p:spTgt spid="11"/>
                                        </p:tgtEl>
                                      </p:cBhvr>
                                    </p:animEffect>
                                    <p:anim calcmode="lin" valueType="num">
                                      <p:cBhvr>
                                        <p:cTn id="4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3" dur="26">
                                          <p:stCondLst>
                                            <p:cond delay="650"/>
                                          </p:stCondLst>
                                        </p:cTn>
                                        <p:tgtEl>
                                          <p:spTgt spid="11"/>
                                        </p:tgtEl>
                                      </p:cBhvr>
                                      <p:to x="100000" y="60000"/>
                                    </p:animScale>
                                    <p:animScale>
                                      <p:cBhvr>
                                        <p:cTn id="54" dur="166" decel="50000">
                                          <p:stCondLst>
                                            <p:cond delay="676"/>
                                          </p:stCondLst>
                                        </p:cTn>
                                        <p:tgtEl>
                                          <p:spTgt spid="11"/>
                                        </p:tgtEl>
                                      </p:cBhvr>
                                      <p:to x="100000" y="100000"/>
                                    </p:animScale>
                                    <p:animScale>
                                      <p:cBhvr>
                                        <p:cTn id="55" dur="26">
                                          <p:stCondLst>
                                            <p:cond delay="1312"/>
                                          </p:stCondLst>
                                        </p:cTn>
                                        <p:tgtEl>
                                          <p:spTgt spid="11"/>
                                        </p:tgtEl>
                                      </p:cBhvr>
                                      <p:to x="100000" y="80000"/>
                                    </p:animScale>
                                    <p:animScale>
                                      <p:cBhvr>
                                        <p:cTn id="56" dur="166" decel="50000">
                                          <p:stCondLst>
                                            <p:cond delay="1338"/>
                                          </p:stCondLst>
                                        </p:cTn>
                                        <p:tgtEl>
                                          <p:spTgt spid="11"/>
                                        </p:tgtEl>
                                      </p:cBhvr>
                                      <p:to x="100000" y="100000"/>
                                    </p:animScale>
                                    <p:animScale>
                                      <p:cBhvr>
                                        <p:cTn id="57" dur="26">
                                          <p:stCondLst>
                                            <p:cond delay="1642"/>
                                          </p:stCondLst>
                                        </p:cTn>
                                        <p:tgtEl>
                                          <p:spTgt spid="11"/>
                                        </p:tgtEl>
                                      </p:cBhvr>
                                      <p:to x="100000" y="90000"/>
                                    </p:animScale>
                                    <p:animScale>
                                      <p:cBhvr>
                                        <p:cTn id="58" dur="166" decel="50000">
                                          <p:stCondLst>
                                            <p:cond delay="1668"/>
                                          </p:stCondLst>
                                        </p:cTn>
                                        <p:tgtEl>
                                          <p:spTgt spid="11"/>
                                        </p:tgtEl>
                                      </p:cBhvr>
                                      <p:to x="100000" y="100000"/>
                                    </p:animScale>
                                    <p:animScale>
                                      <p:cBhvr>
                                        <p:cTn id="59" dur="26">
                                          <p:stCondLst>
                                            <p:cond delay="1808"/>
                                          </p:stCondLst>
                                        </p:cTn>
                                        <p:tgtEl>
                                          <p:spTgt spid="11"/>
                                        </p:tgtEl>
                                      </p:cBhvr>
                                      <p:to x="100000" y="95000"/>
                                    </p:animScale>
                                    <p:animScale>
                                      <p:cBhvr>
                                        <p:cTn id="60" dur="166" decel="50000">
                                          <p:stCondLst>
                                            <p:cond delay="1834"/>
                                          </p:stCondLst>
                                        </p:cTn>
                                        <p:tgtEl>
                                          <p:spTgt spid="11"/>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80">
                                          <p:stCondLst>
                                            <p:cond delay="0"/>
                                          </p:stCondLst>
                                        </p:cTn>
                                        <p:tgtEl>
                                          <p:spTgt spid="18"/>
                                        </p:tgtEl>
                                      </p:cBhvr>
                                    </p:animEffect>
                                    <p:anim calcmode="lin" valueType="num">
                                      <p:cBhvr>
                                        <p:cTn id="6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9" dur="26">
                                          <p:stCondLst>
                                            <p:cond delay="650"/>
                                          </p:stCondLst>
                                        </p:cTn>
                                        <p:tgtEl>
                                          <p:spTgt spid="18"/>
                                        </p:tgtEl>
                                      </p:cBhvr>
                                      <p:to x="100000" y="60000"/>
                                    </p:animScale>
                                    <p:animScale>
                                      <p:cBhvr>
                                        <p:cTn id="70" dur="166" decel="50000">
                                          <p:stCondLst>
                                            <p:cond delay="676"/>
                                          </p:stCondLst>
                                        </p:cTn>
                                        <p:tgtEl>
                                          <p:spTgt spid="18"/>
                                        </p:tgtEl>
                                      </p:cBhvr>
                                      <p:to x="100000" y="100000"/>
                                    </p:animScale>
                                    <p:animScale>
                                      <p:cBhvr>
                                        <p:cTn id="71" dur="26">
                                          <p:stCondLst>
                                            <p:cond delay="1312"/>
                                          </p:stCondLst>
                                        </p:cTn>
                                        <p:tgtEl>
                                          <p:spTgt spid="18"/>
                                        </p:tgtEl>
                                      </p:cBhvr>
                                      <p:to x="100000" y="80000"/>
                                    </p:animScale>
                                    <p:animScale>
                                      <p:cBhvr>
                                        <p:cTn id="72" dur="166" decel="50000">
                                          <p:stCondLst>
                                            <p:cond delay="1338"/>
                                          </p:stCondLst>
                                        </p:cTn>
                                        <p:tgtEl>
                                          <p:spTgt spid="18"/>
                                        </p:tgtEl>
                                      </p:cBhvr>
                                      <p:to x="100000" y="100000"/>
                                    </p:animScale>
                                    <p:animScale>
                                      <p:cBhvr>
                                        <p:cTn id="73" dur="26">
                                          <p:stCondLst>
                                            <p:cond delay="1642"/>
                                          </p:stCondLst>
                                        </p:cTn>
                                        <p:tgtEl>
                                          <p:spTgt spid="18"/>
                                        </p:tgtEl>
                                      </p:cBhvr>
                                      <p:to x="100000" y="90000"/>
                                    </p:animScale>
                                    <p:animScale>
                                      <p:cBhvr>
                                        <p:cTn id="74" dur="166" decel="50000">
                                          <p:stCondLst>
                                            <p:cond delay="1668"/>
                                          </p:stCondLst>
                                        </p:cTn>
                                        <p:tgtEl>
                                          <p:spTgt spid="18"/>
                                        </p:tgtEl>
                                      </p:cBhvr>
                                      <p:to x="100000" y="100000"/>
                                    </p:animScale>
                                    <p:animScale>
                                      <p:cBhvr>
                                        <p:cTn id="75" dur="26">
                                          <p:stCondLst>
                                            <p:cond delay="1808"/>
                                          </p:stCondLst>
                                        </p:cTn>
                                        <p:tgtEl>
                                          <p:spTgt spid="18"/>
                                        </p:tgtEl>
                                      </p:cBhvr>
                                      <p:to x="100000" y="95000"/>
                                    </p:animScale>
                                    <p:animScale>
                                      <p:cBhvr>
                                        <p:cTn id="76" dur="166" decel="50000">
                                          <p:stCondLst>
                                            <p:cond delay="1834"/>
                                          </p:stCondLst>
                                        </p:cTn>
                                        <p:tgtEl>
                                          <p:spTgt spid="18"/>
                                        </p:tgtEl>
                                      </p:cBhvr>
                                      <p:to x="100000" y="100000"/>
                                    </p:animScale>
                                  </p:childTnLst>
                                </p:cTn>
                              </p:par>
                              <p:par>
                                <p:cTn id="77" presetID="26"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down)">
                                      <p:cBhvr>
                                        <p:cTn id="79" dur="580">
                                          <p:stCondLst>
                                            <p:cond delay="0"/>
                                          </p:stCondLst>
                                        </p:cTn>
                                        <p:tgtEl>
                                          <p:spTgt spid="20"/>
                                        </p:tgtEl>
                                      </p:cBhvr>
                                    </p:animEffect>
                                    <p:anim calcmode="lin" valueType="num">
                                      <p:cBhvr>
                                        <p:cTn id="8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85" dur="26">
                                          <p:stCondLst>
                                            <p:cond delay="650"/>
                                          </p:stCondLst>
                                        </p:cTn>
                                        <p:tgtEl>
                                          <p:spTgt spid="20"/>
                                        </p:tgtEl>
                                      </p:cBhvr>
                                      <p:to x="100000" y="60000"/>
                                    </p:animScale>
                                    <p:animScale>
                                      <p:cBhvr>
                                        <p:cTn id="86" dur="166" decel="50000">
                                          <p:stCondLst>
                                            <p:cond delay="676"/>
                                          </p:stCondLst>
                                        </p:cTn>
                                        <p:tgtEl>
                                          <p:spTgt spid="20"/>
                                        </p:tgtEl>
                                      </p:cBhvr>
                                      <p:to x="100000" y="100000"/>
                                    </p:animScale>
                                    <p:animScale>
                                      <p:cBhvr>
                                        <p:cTn id="87" dur="26">
                                          <p:stCondLst>
                                            <p:cond delay="1312"/>
                                          </p:stCondLst>
                                        </p:cTn>
                                        <p:tgtEl>
                                          <p:spTgt spid="20"/>
                                        </p:tgtEl>
                                      </p:cBhvr>
                                      <p:to x="100000" y="80000"/>
                                    </p:animScale>
                                    <p:animScale>
                                      <p:cBhvr>
                                        <p:cTn id="88" dur="166" decel="50000">
                                          <p:stCondLst>
                                            <p:cond delay="1338"/>
                                          </p:stCondLst>
                                        </p:cTn>
                                        <p:tgtEl>
                                          <p:spTgt spid="20"/>
                                        </p:tgtEl>
                                      </p:cBhvr>
                                      <p:to x="100000" y="100000"/>
                                    </p:animScale>
                                    <p:animScale>
                                      <p:cBhvr>
                                        <p:cTn id="89" dur="26">
                                          <p:stCondLst>
                                            <p:cond delay="1642"/>
                                          </p:stCondLst>
                                        </p:cTn>
                                        <p:tgtEl>
                                          <p:spTgt spid="20"/>
                                        </p:tgtEl>
                                      </p:cBhvr>
                                      <p:to x="100000" y="90000"/>
                                    </p:animScale>
                                    <p:animScale>
                                      <p:cBhvr>
                                        <p:cTn id="90" dur="166" decel="50000">
                                          <p:stCondLst>
                                            <p:cond delay="1668"/>
                                          </p:stCondLst>
                                        </p:cTn>
                                        <p:tgtEl>
                                          <p:spTgt spid="20"/>
                                        </p:tgtEl>
                                      </p:cBhvr>
                                      <p:to x="100000" y="100000"/>
                                    </p:animScale>
                                    <p:animScale>
                                      <p:cBhvr>
                                        <p:cTn id="91" dur="26">
                                          <p:stCondLst>
                                            <p:cond delay="1808"/>
                                          </p:stCondLst>
                                        </p:cTn>
                                        <p:tgtEl>
                                          <p:spTgt spid="20"/>
                                        </p:tgtEl>
                                      </p:cBhvr>
                                      <p:to x="100000" y="95000"/>
                                    </p:animScale>
                                    <p:animScale>
                                      <p:cBhvr>
                                        <p:cTn id="92" dur="166" decel="50000">
                                          <p:stCondLst>
                                            <p:cond delay="1834"/>
                                          </p:stCondLst>
                                        </p:cTn>
                                        <p:tgtEl>
                                          <p:spTgt spid="20"/>
                                        </p:tgtEl>
                                      </p:cBhvr>
                                      <p:to x="100000" y="100000"/>
                                    </p:animScale>
                                  </p:childTnLst>
                                </p:cTn>
                              </p:par>
                              <p:par>
                                <p:cTn id="93" presetID="26" presetClass="entr" presetSubtype="0" fill="hold" nodeType="with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80">
                                          <p:stCondLst>
                                            <p:cond delay="0"/>
                                          </p:stCondLst>
                                        </p:cTn>
                                        <p:tgtEl>
                                          <p:spTgt spid="10"/>
                                        </p:tgtEl>
                                      </p:cBhvr>
                                    </p:animEffect>
                                    <p:anim calcmode="lin" valueType="num">
                                      <p:cBhvr>
                                        <p:cTn id="9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01" dur="26">
                                          <p:stCondLst>
                                            <p:cond delay="650"/>
                                          </p:stCondLst>
                                        </p:cTn>
                                        <p:tgtEl>
                                          <p:spTgt spid="10"/>
                                        </p:tgtEl>
                                      </p:cBhvr>
                                      <p:to x="100000" y="60000"/>
                                    </p:animScale>
                                    <p:animScale>
                                      <p:cBhvr>
                                        <p:cTn id="102" dur="166" decel="50000">
                                          <p:stCondLst>
                                            <p:cond delay="676"/>
                                          </p:stCondLst>
                                        </p:cTn>
                                        <p:tgtEl>
                                          <p:spTgt spid="10"/>
                                        </p:tgtEl>
                                      </p:cBhvr>
                                      <p:to x="100000" y="100000"/>
                                    </p:animScale>
                                    <p:animScale>
                                      <p:cBhvr>
                                        <p:cTn id="103" dur="26">
                                          <p:stCondLst>
                                            <p:cond delay="1312"/>
                                          </p:stCondLst>
                                        </p:cTn>
                                        <p:tgtEl>
                                          <p:spTgt spid="10"/>
                                        </p:tgtEl>
                                      </p:cBhvr>
                                      <p:to x="100000" y="80000"/>
                                    </p:animScale>
                                    <p:animScale>
                                      <p:cBhvr>
                                        <p:cTn id="104" dur="166" decel="50000">
                                          <p:stCondLst>
                                            <p:cond delay="1338"/>
                                          </p:stCondLst>
                                        </p:cTn>
                                        <p:tgtEl>
                                          <p:spTgt spid="10"/>
                                        </p:tgtEl>
                                      </p:cBhvr>
                                      <p:to x="100000" y="100000"/>
                                    </p:animScale>
                                    <p:animScale>
                                      <p:cBhvr>
                                        <p:cTn id="105" dur="26">
                                          <p:stCondLst>
                                            <p:cond delay="1642"/>
                                          </p:stCondLst>
                                        </p:cTn>
                                        <p:tgtEl>
                                          <p:spTgt spid="10"/>
                                        </p:tgtEl>
                                      </p:cBhvr>
                                      <p:to x="100000" y="90000"/>
                                    </p:animScale>
                                    <p:animScale>
                                      <p:cBhvr>
                                        <p:cTn id="106" dur="166" decel="50000">
                                          <p:stCondLst>
                                            <p:cond delay="1668"/>
                                          </p:stCondLst>
                                        </p:cTn>
                                        <p:tgtEl>
                                          <p:spTgt spid="10"/>
                                        </p:tgtEl>
                                      </p:cBhvr>
                                      <p:to x="100000" y="100000"/>
                                    </p:animScale>
                                    <p:animScale>
                                      <p:cBhvr>
                                        <p:cTn id="107" dur="26">
                                          <p:stCondLst>
                                            <p:cond delay="1808"/>
                                          </p:stCondLst>
                                        </p:cTn>
                                        <p:tgtEl>
                                          <p:spTgt spid="10"/>
                                        </p:tgtEl>
                                      </p:cBhvr>
                                      <p:to x="100000" y="95000"/>
                                    </p:animScale>
                                    <p:animScale>
                                      <p:cBhvr>
                                        <p:cTn id="108" dur="166" decel="50000">
                                          <p:stCondLst>
                                            <p:cond delay="1834"/>
                                          </p:stCondLst>
                                        </p:cTn>
                                        <p:tgtEl>
                                          <p:spTgt spid="10"/>
                                        </p:tgtEl>
                                      </p:cBhvr>
                                      <p:to x="100000" y="100000"/>
                                    </p:animScale>
                                  </p:childTnLst>
                                </p:cTn>
                              </p:par>
                            </p:childTnLst>
                          </p:cTn>
                        </p:par>
                        <p:par>
                          <p:cTn id="109" fill="hold">
                            <p:stCondLst>
                              <p:cond delay="2000"/>
                            </p:stCondLst>
                            <p:childTnLst>
                              <p:par>
                                <p:cTn id="110" presetID="42" presetClass="entr" presetSubtype="0" fill="hold" nodeType="afterEffect">
                                  <p:stCondLst>
                                    <p:cond delay="1000"/>
                                  </p:stCondLst>
                                  <p:childTnLst>
                                    <p:set>
                                      <p:cBhvr>
                                        <p:cTn id="111" dur="1" fill="hold">
                                          <p:stCondLst>
                                            <p:cond delay="0"/>
                                          </p:stCondLst>
                                        </p:cTn>
                                        <p:tgtEl>
                                          <p:spTgt spid="9">
                                            <p:txEl>
                                              <p:pRg st="2" end="2"/>
                                            </p:txEl>
                                          </p:spTgt>
                                        </p:tgtEl>
                                        <p:attrNameLst>
                                          <p:attrName>style.visibility</p:attrName>
                                        </p:attrNameLst>
                                      </p:cBhvr>
                                      <p:to>
                                        <p:strVal val="visible"/>
                                      </p:to>
                                    </p:set>
                                    <p:animEffect transition="in" filter="fade">
                                      <p:cBhvr>
                                        <p:cTn id="112" dur="1000"/>
                                        <p:tgtEl>
                                          <p:spTgt spid="9">
                                            <p:txEl>
                                              <p:pRg st="2" end="2"/>
                                            </p:txEl>
                                          </p:spTgt>
                                        </p:tgtEl>
                                      </p:cBhvr>
                                    </p:animEffect>
                                    <p:anim calcmode="lin" valueType="num">
                                      <p:cBhvr>
                                        <p:cTn id="11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14"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58</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9" name="矩形 116"/>
          <p:cNvSpPr>
            <a:spLocks/>
          </p:cNvSpPr>
          <p:nvPr/>
        </p:nvSpPr>
        <p:spPr bwMode="auto">
          <a:xfrm>
            <a:off x="739445" y="2220513"/>
            <a:ext cx="10628405" cy="523220"/>
          </a:xfrm>
          <a:prstGeom prst="rect">
            <a:avLst/>
          </a:prstGeom>
          <a:noFill/>
          <a:ln w="25400">
            <a:noFill/>
            <a:miter lim="800000"/>
            <a:headEnd/>
            <a:tailEnd/>
          </a:ln>
        </p:spPr>
        <p:txBody>
          <a:bodyPr wrap="square">
            <a:spAutoFit/>
          </a:bodyPr>
          <a:lstStyle/>
          <a:p>
            <a:pPr eaLnBrk="0" fontAlgn="base" hangingPunct="0">
              <a:spcBef>
                <a:spcPct val="0"/>
              </a:spcBef>
              <a:spcAft>
                <a:spcPct val="0"/>
              </a:spcAft>
            </a:pPr>
            <a:r>
              <a:rPr lang="zh-CN" altLang="en-US" sz="2800" b="1" dirty="0">
                <a:solidFill>
                  <a:srgbClr val="7030A0"/>
                </a:solidFill>
                <a:latin typeface="微软雅黑" panose="020B0503020204020204" pitchFamily="34" charset="-122"/>
                <a:ea typeface="微软雅黑" panose="020B0503020204020204" pitchFamily="34" charset="-122"/>
              </a:rPr>
              <a:t>音频数据量 </a:t>
            </a:r>
            <a:r>
              <a:rPr lang="en-US" altLang="zh-CN" sz="2800" b="1" dirty="0">
                <a:solidFill>
                  <a:srgbClr val="000000"/>
                </a:solidFill>
                <a:latin typeface="微软雅黑" panose="020B0503020204020204" pitchFamily="34" charset="-122"/>
                <a:ea typeface="微软雅黑" panose="020B0503020204020204" pitchFamily="34" charset="-122"/>
              </a:rPr>
              <a:t>= </a:t>
            </a:r>
            <a:r>
              <a:rPr lang="en-US" altLang="zh-CN" sz="2800" b="1" dirty="0" smtClean="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采样频率</a:t>
            </a:r>
            <a:r>
              <a:rPr lang="en-US" altLang="zh-CN"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量化位数</a:t>
            </a:r>
            <a:r>
              <a:rPr lang="en-US" altLang="zh-CN"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声道数 </a:t>
            </a:r>
            <a:r>
              <a:rPr lang="en-US" altLang="zh-CN" sz="2800" b="1" dirty="0" smtClean="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持续时间</a:t>
            </a:r>
            <a:r>
              <a:rPr lang="en-US" altLang="zh-CN" sz="2800" b="1" dirty="0">
                <a:solidFill>
                  <a:srgbClr val="000000"/>
                </a:solidFill>
                <a:latin typeface="微软雅黑" panose="020B0503020204020204" pitchFamily="34" charset="-122"/>
                <a:ea typeface="微软雅黑" panose="020B0503020204020204" pitchFamily="34" charset="-122"/>
              </a:rPr>
              <a:t>)/8</a:t>
            </a:r>
            <a:r>
              <a:rPr lang="zh-CN" altLang="en-US" sz="2800" b="1" dirty="0">
                <a:solidFill>
                  <a:srgbClr val="000000"/>
                </a:solidFill>
                <a:latin typeface="微软雅黑" panose="020B0503020204020204" pitchFamily="34" charset="-122"/>
                <a:ea typeface="微软雅黑" panose="020B0503020204020204" pitchFamily="34" charset="-122"/>
              </a:rPr>
              <a:t> </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7030A0"/>
                </a:solidFill>
                <a:latin typeface="微软雅黑" panose="020B0503020204020204" pitchFamily="34" charset="-122"/>
                <a:ea typeface="微软雅黑" panose="020B0503020204020204" pitchFamily="34" charset="-122"/>
              </a:rPr>
              <a:t>字节</a:t>
            </a:r>
            <a:r>
              <a:rPr lang="en-US" altLang="zh-CN" sz="2800" b="1" dirty="0">
                <a:solidFill>
                  <a:srgbClr val="00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1081438" y="1502104"/>
            <a:ext cx="3634328" cy="523220"/>
          </a:xfrm>
          <a:prstGeom prst="rect">
            <a:avLst/>
          </a:prstGeom>
        </p:spPr>
        <p:txBody>
          <a:bodyPr wrap="none">
            <a:spAutoFit/>
          </a:bodyPr>
          <a:lstStyle/>
          <a:p>
            <a:pPr marL="571500" indent="-571500">
              <a:buFont typeface="Wingdings" panose="05000000000000000000" pitchFamily="2" charset="2"/>
              <a:buChar char="p"/>
            </a:pPr>
            <a:r>
              <a:rPr lang="zh-CN" altLang="en-US" sz="2800" kern="0" dirty="0" smtClean="0">
                <a:solidFill>
                  <a:srgbClr val="000000"/>
                </a:solidFill>
                <a:latin typeface="微软雅黑" panose="020B0503020204020204" pitchFamily="34" charset="-122"/>
                <a:ea typeface="微软雅黑" panose="020B0503020204020204" pitchFamily="34" charset="-122"/>
              </a:rPr>
              <a:t>数字音频</a:t>
            </a:r>
            <a:r>
              <a:rPr lang="zh-CN" altLang="en-US" sz="2800" kern="0" dirty="0" smtClean="0">
                <a:solidFill>
                  <a:srgbClr val="0000FF"/>
                </a:solidFill>
                <a:latin typeface="微软雅黑" panose="020B0503020204020204" pitchFamily="34" charset="-122"/>
                <a:ea typeface="微软雅黑" panose="020B0503020204020204" pitchFamily="34" charset="-122"/>
              </a:rPr>
              <a:t>存储容量</a:t>
            </a:r>
            <a:endParaRPr lang="zh-CN" altLang="en-US" sz="2800" kern="0" dirty="0" smtClean="0">
              <a:solidFill>
                <a:sysClr val="windowText" lastClr="000000"/>
              </a:solidFill>
              <a:latin typeface="微软雅黑" panose="020B0503020204020204" pitchFamily="34" charset="-122"/>
              <a:ea typeface="微软雅黑" panose="020B0503020204020204" pitchFamily="34" charset="-122"/>
            </a:endParaRPr>
          </a:p>
        </p:txBody>
      </p:sp>
      <p:sp>
        <p:nvSpPr>
          <p:cNvPr id="11" name="内容占位符 2"/>
          <p:cNvSpPr txBox="1">
            <a:spLocks noChangeArrowheads="1"/>
          </p:cNvSpPr>
          <p:nvPr/>
        </p:nvSpPr>
        <p:spPr bwMode="auto">
          <a:xfrm>
            <a:off x="443791" y="3063895"/>
            <a:ext cx="11186314"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Clr>
                <a:srgbClr val="EEECE1"/>
              </a:buClr>
              <a:buSzPct val="75000"/>
              <a:buFont typeface="Wingdings" pitchFamily="2" charset="2"/>
              <a:buChar char="n"/>
              <a:defRPr sz="3200">
                <a:solidFill>
                  <a:srgbClr val="000000"/>
                </a:solidFill>
                <a:latin typeface="+mn-lt"/>
                <a:ea typeface="+mn-ea"/>
                <a:cs typeface="+mn-cs"/>
              </a:defRPr>
            </a:lvl1pPr>
            <a:lvl2pPr marL="742950" indent="-285750" algn="l" rtl="0" eaLnBrk="0" fontAlgn="base" latinLnBrk="1" hangingPunct="0">
              <a:spcBef>
                <a:spcPct val="20000"/>
              </a:spcBef>
              <a:spcAft>
                <a:spcPct val="0"/>
              </a:spcAft>
              <a:buClr>
                <a:srgbClr val="C0504D"/>
              </a:buClr>
              <a:buSzPct val="80000"/>
              <a:buFont typeface="Wingdings" pitchFamily="2" charset="2"/>
              <a:buChar char="¨"/>
              <a:defRPr sz="2800">
                <a:solidFill>
                  <a:srgbClr val="000000"/>
                </a:solidFill>
                <a:latin typeface="+mn-lt"/>
                <a:ea typeface="+mn-ea"/>
              </a:defRPr>
            </a:lvl2pPr>
            <a:lvl3pPr marL="1143000" indent="-228600" algn="l" rtl="0" eaLnBrk="0" fontAlgn="base" latinLnBrk="1" hangingPunct="0">
              <a:spcBef>
                <a:spcPct val="20000"/>
              </a:spcBef>
              <a:spcAft>
                <a:spcPct val="0"/>
              </a:spcAft>
              <a:buClr>
                <a:srgbClr val="EEECE1"/>
              </a:buClr>
              <a:buSzPct val="65000"/>
              <a:buFont typeface="Wingdings" pitchFamily="2" charset="2"/>
              <a:buChar char="n"/>
              <a:defRPr sz="2400">
                <a:solidFill>
                  <a:srgbClr val="000000"/>
                </a:solidFill>
                <a:latin typeface="+mn-lt"/>
                <a:ea typeface="+mn-ea"/>
              </a:defRPr>
            </a:lvl3pPr>
            <a:lvl4pPr marL="1600200" indent="-228600" algn="l" rtl="0" eaLnBrk="0" fontAlgn="base" latinLnBrk="1" hangingPunct="0">
              <a:spcBef>
                <a:spcPct val="20000"/>
              </a:spcBef>
              <a:spcAft>
                <a:spcPct val="0"/>
              </a:spcAft>
              <a:buClr>
                <a:srgbClr val="C0504D"/>
              </a:buClr>
              <a:buSzPct val="70000"/>
              <a:buFont typeface="Wingdings" pitchFamily="2" charset="2"/>
              <a:buChar char="¨"/>
              <a:defRPr sz="2000">
                <a:solidFill>
                  <a:srgbClr val="000000"/>
                </a:solidFill>
                <a:latin typeface="+mn-lt"/>
                <a:ea typeface="+mn-ea"/>
              </a:defRPr>
            </a:lvl4pPr>
            <a:lvl5pPr marL="2057400" indent="-228600" algn="l" rtl="0" eaLnBrk="0" fontAlgn="base" latinLnBrk="1" hangingPunct="0">
              <a:spcBef>
                <a:spcPct val="20000"/>
              </a:spcBef>
              <a:spcAft>
                <a:spcPct val="0"/>
              </a:spcAft>
              <a:buClr>
                <a:srgbClr val="EEECE1"/>
              </a:buClr>
              <a:buSzPct val="70000"/>
              <a:buFont typeface="Wingdings" pitchFamily="2" charset="2"/>
              <a:buChar char="§"/>
              <a:defRPr sz="2000">
                <a:solidFill>
                  <a:srgbClr val="000000"/>
                </a:solidFill>
                <a:latin typeface="+mn-lt"/>
                <a:ea typeface="+mn-ea"/>
              </a:defRPr>
            </a:lvl5pPr>
            <a:lvl6pPr marL="2514600" indent="-228600" algn="l" rtl="0" fontAlgn="base" latinLnBrk="1">
              <a:spcBef>
                <a:spcPct val="20000"/>
              </a:spcBef>
              <a:spcAft>
                <a:spcPct val="0"/>
              </a:spcAft>
              <a:buClr>
                <a:srgbClr val="EEECE1"/>
              </a:buClr>
              <a:buSzPct val="70000"/>
              <a:buFont typeface="Wingdings" pitchFamily="2" charset="2"/>
              <a:buChar char="§"/>
              <a:defRPr sz="2000">
                <a:solidFill>
                  <a:srgbClr val="000000"/>
                </a:solidFill>
                <a:latin typeface="+mn-lt"/>
                <a:ea typeface="+mn-ea"/>
              </a:defRPr>
            </a:lvl6pPr>
            <a:lvl7pPr marL="2971800" indent="-228600" algn="l" rtl="0" fontAlgn="base" latinLnBrk="1">
              <a:spcBef>
                <a:spcPct val="20000"/>
              </a:spcBef>
              <a:spcAft>
                <a:spcPct val="0"/>
              </a:spcAft>
              <a:buClr>
                <a:srgbClr val="EEECE1"/>
              </a:buClr>
              <a:buSzPct val="70000"/>
              <a:buFont typeface="Wingdings" pitchFamily="2" charset="2"/>
              <a:buChar char="§"/>
              <a:defRPr sz="2000">
                <a:solidFill>
                  <a:srgbClr val="000000"/>
                </a:solidFill>
                <a:latin typeface="+mn-lt"/>
                <a:ea typeface="+mn-ea"/>
              </a:defRPr>
            </a:lvl7pPr>
            <a:lvl8pPr marL="3429000" indent="-228600" algn="l" rtl="0" fontAlgn="base" latinLnBrk="1">
              <a:spcBef>
                <a:spcPct val="20000"/>
              </a:spcBef>
              <a:spcAft>
                <a:spcPct val="0"/>
              </a:spcAft>
              <a:buClr>
                <a:srgbClr val="EEECE1"/>
              </a:buClr>
              <a:buSzPct val="70000"/>
              <a:buFont typeface="Wingdings" pitchFamily="2" charset="2"/>
              <a:buChar char="§"/>
              <a:defRPr sz="2000">
                <a:solidFill>
                  <a:srgbClr val="000000"/>
                </a:solidFill>
                <a:latin typeface="+mn-lt"/>
                <a:ea typeface="+mn-ea"/>
              </a:defRPr>
            </a:lvl8pPr>
            <a:lvl9pPr marL="3886200" indent="-228600" algn="l" rtl="0" fontAlgn="base" latinLnBrk="1">
              <a:spcBef>
                <a:spcPct val="20000"/>
              </a:spcBef>
              <a:spcAft>
                <a:spcPct val="0"/>
              </a:spcAft>
              <a:buClr>
                <a:srgbClr val="EEECE1"/>
              </a:buClr>
              <a:buSzPct val="70000"/>
              <a:buFont typeface="Wingdings" pitchFamily="2" charset="2"/>
              <a:buChar char="§"/>
              <a:defRPr sz="2000">
                <a:solidFill>
                  <a:srgbClr val="000000"/>
                </a:solidFill>
                <a:latin typeface="+mn-lt"/>
                <a:ea typeface="+mn-ea"/>
              </a:defRPr>
            </a:lvl9pPr>
          </a:lstStyle>
          <a:p>
            <a:pPr eaLnBrk="1" hangingPunct="1">
              <a:buClr>
                <a:srgbClr val="00007D"/>
              </a:buClr>
              <a:defRPr/>
            </a:pPr>
            <a:r>
              <a:rPr lang="zh-CN" altLang="en-US" sz="2800" kern="0" dirty="0">
                <a:latin typeface="楷体" pitchFamily="49" charset="-122"/>
                <a:ea typeface="楷体" pitchFamily="49" charset="-122"/>
              </a:rPr>
              <a:t>假设</a:t>
            </a:r>
            <a:r>
              <a:rPr lang="zh-CN" altLang="en-US" sz="2800" kern="0" dirty="0" smtClean="0">
                <a:latin typeface="楷体" pitchFamily="49" charset="-122"/>
                <a:ea typeface="楷体" pitchFamily="49" charset="-122"/>
              </a:rPr>
              <a:t>一歌曲</a:t>
            </a:r>
            <a:r>
              <a:rPr lang="zh-CN" altLang="en-US" sz="2800" kern="0" dirty="0">
                <a:latin typeface="楷体" pitchFamily="49" charset="-122"/>
                <a:ea typeface="楷体" pitchFamily="49" charset="-122"/>
              </a:rPr>
              <a:t>的采样频率为</a:t>
            </a:r>
            <a:r>
              <a:rPr lang="en-US" altLang="zh-CN" sz="2800" kern="0" dirty="0">
                <a:latin typeface="楷体" pitchFamily="49" charset="-122"/>
                <a:ea typeface="楷体" pitchFamily="49" charset="-122"/>
              </a:rPr>
              <a:t>44.1kHz</a:t>
            </a:r>
            <a:r>
              <a:rPr lang="zh-CN" altLang="en-US" sz="2800" kern="0" dirty="0">
                <a:latin typeface="楷体" pitchFamily="49" charset="-122"/>
                <a:ea typeface="楷体" pitchFamily="49" charset="-122"/>
              </a:rPr>
              <a:t>，采样精度为</a:t>
            </a:r>
            <a:r>
              <a:rPr lang="en-US" altLang="zh-CN" sz="2800" kern="0" dirty="0">
                <a:latin typeface="楷体" pitchFamily="49" charset="-122"/>
                <a:ea typeface="楷体" pitchFamily="49" charset="-122"/>
              </a:rPr>
              <a:t>16</a:t>
            </a:r>
            <a:r>
              <a:rPr lang="zh-CN" altLang="en-US" sz="2800" kern="0" dirty="0">
                <a:latin typeface="楷体" pitchFamily="49" charset="-122"/>
                <a:ea typeface="楷体" pitchFamily="49" charset="-122"/>
              </a:rPr>
              <a:t>位，双声道</a:t>
            </a:r>
            <a:r>
              <a:rPr lang="zh-CN" altLang="en-US" sz="2800" kern="0" dirty="0" smtClean="0">
                <a:latin typeface="楷体" pitchFamily="49" charset="-122"/>
                <a:ea typeface="楷体" pitchFamily="49" charset="-122"/>
              </a:rPr>
              <a:t>，若</a:t>
            </a:r>
            <a:r>
              <a:rPr lang="zh-CN" altLang="en-US" sz="2800" kern="0" dirty="0">
                <a:latin typeface="楷体" pitchFamily="49" charset="-122"/>
                <a:ea typeface="楷体" pitchFamily="49" charset="-122"/>
              </a:rPr>
              <a:t>该歌曲时长为</a:t>
            </a:r>
            <a:r>
              <a:rPr lang="en-US" altLang="zh-CN" sz="2800" kern="0" dirty="0">
                <a:latin typeface="楷体" pitchFamily="49" charset="-122"/>
                <a:ea typeface="楷体" pitchFamily="49" charset="-122"/>
              </a:rPr>
              <a:t>5</a:t>
            </a:r>
            <a:r>
              <a:rPr lang="zh-CN" altLang="en-US" sz="2800" kern="0" dirty="0">
                <a:latin typeface="楷体" pitchFamily="49" charset="-122"/>
                <a:ea typeface="楷体" pitchFamily="49" charset="-122"/>
              </a:rPr>
              <a:t>分钟，计算其存储容量为多少</a:t>
            </a:r>
            <a:r>
              <a:rPr lang="en-US" altLang="zh-CN" sz="2800" kern="0" dirty="0">
                <a:latin typeface="楷体" pitchFamily="49" charset="-122"/>
                <a:ea typeface="楷体" pitchFamily="49" charset="-122"/>
              </a:rPr>
              <a:t>MB</a:t>
            </a:r>
            <a:endParaRPr lang="en-US" altLang="en-US" sz="2800" kern="0" dirty="0" smtClean="0">
              <a:latin typeface="微软雅黑"/>
              <a:ea typeface="微软雅黑"/>
            </a:endParaRPr>
          </a:p>
        </p:txBody>
      </p:sp>
      <p:grpSp>
        <p:nvGrpSpPr>
          <p:cNvPr id="14" name="Group -294"/>
          <p:cNvGrpSpPr>
            <a:grpSpLocks/>
          </p:cNvGrpSpPr>
          <p:nvPr/>
        </p:nvGrpSpPr>
        <p:grpSpPr bwMode="auto">
          <a:xfrm>
            <a:off x="1008521" y="4367887"/>
            <a:ext cx="10621585" cy="584880"/>
            <a:chOff x="1216490" y="2776409"/>
            <a:chExt cx="10621395" cy="584775"/>
          </a:xfrm>
        </p:grpSpPr>
        <p:sp>
          <p:nvSpPr>
            <p:cNvPr id="15" name="矩形 7"/>
            <p:cNvSpPr>
              <a:spLocks noChangeArrowheads="1"/>
            </p:cNvSpPr>
            <p:nvPr/>
          </p:nvSpPr>
          <p:spPr bwMode="auto">
            <a:xfrm>
              <a:off x="1216490" y="2776409"/>
              <a:ext cx="1832553" cy="584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000000"/>
                  </a:solidFill>
                  <a:latin typeface="Arial" charset="0"/>
                  <a:ea typeface="创艺简中圆" charset="-122"/>
                </a:defRPr>
              </a:lvl1pPr>
              <a:lvl2pPr marL="742950" indent="-285750" eaLnBrk="0" hangingPunct="0">
                <a:defRPr sz="2800" b="1">
                  <a:solidFill>
                    <a:srgbClr val="000000"/>
                  </a:solidFill>
                  <a:latin typeface="Arial" charset="0"/>
                  <a:ea typeface="创艺简中圆" charset="-122"/>
                </a:defRPr>
              </a:lvl2pPr>
              <a:lvl3pPr marL="1143000" indent="-228600" eaLnBrk="0" hangingPunct="0">
                <a:defRPr sz="2800" b="1">
                  <a:solidFill>
                    <a:srgbClr val="000000"/>
                  </a:solidFill>
                  <a:latin typeface="Arial" charset="0"/>
                  <a:ea typeface="创艺简中圆" charset="-122"/>
                </a:defRPr>
              </a:lvl3pPr>
              <a:lvl4pPr marL="1600200" indent="-228600" eaLnBrk="0" hangingPunct="0">
                <a:defRPr sz="2800" b="1">
                  <a:solidFill>
                    <a:srgbClr val="000000"/>
                  </a:solidFill>
                  <a:latin typeface="Arial" charset="0"/>
                  <a:ea typeface="创艺简中圆" charset="-122"/>
                </a:defRPr>
              </a:lvl4pPr>
              <a:lvl5pPr marL="2057400" indent="-228600" eaLnBrk="0" hangingPunct="0">
                <a:defRPr sz="2800" b="1">
                  <a:solidFill>
                    <a:srgbClr val="000000"/>
                  </a:solidFill>
                  <a:latin typeface="Arial" charset="0"/>
                  <a:ea typeface="创艺简中圆" charset="-122"/>
                </a:defRPr>
              </a:lvl5pPr>
              <a:lvl6pPr marL="2514600" indent="-228600" eaLnBrk="0" fontAlgn="base" hangingPunct="0">
                <a:spcBef>
                  <a:spcPct val="0"/>
                </a:spcBef>
                <a:spcAft>
                  <a:spcPct val="0"/>
                </a:spcAft>
                <a:defRPr sz="2800" b="1">
                  <a:solidFill>
                    <a:srgbClr val="000000"/>
                  </a:solidFill>
                  <a:latin typeface="Arial" charset="0"/>
                  <a:ea typeface="创艺简中圆" charset="-122"/>
                </a:defRPr>
              </a:lvl6pPr>
              <a:lvl7pPr marL="2971800" indent="-228600" eaLnBrk="0" fontAlgn="base" hangingPunct="0">
                <a:spcBef>
                  <a:spcPct val="0"/>
                </a:spcBef>
                <a:spcAft>
                  <a:spcPct val="0"/>
                </a:spcAft>
                <a:defRPr sz="2800" b="1">
                  <a:solidFill>
                    <a:srgbClr val="000000"/>
                  </a:solidFill>
                  <a:latin typeface="Arial" charset="0"/>
                  <a:ea typeface="创艺简中圆" charset="-122"/>
                </a:defRPr>
              </a:lvl7pPr>
              <a:lvl8pPr marL="3429000" indent="-228600" eaLnBrk="0" fontAlgn="base" hangingPunct="0">
                <a:spcBef>
                  <a:spcPct val="0"/>
                </a:spcBef>
                <a:spcAft>
                  <a:spcPct val="0"/>
                </a:spcAft>
                <a:defRPr sz="2800" b="1">
                  <a:solidFill>
                    <a:srgbClr val="000000"/>
                  </a:solidFill>
                  <a:latin typeface="Arial" charset="0"/>
                  <a:ea typeface="创艺简中圆" charset="-122"/>
                </a:defRPr>
              </a:lvl8pPr>
              <a:lvl9pPr marL="3886200" indent="-228600" eaLnBrk="0" fontAlgn="base" hangingPunct="0">
                <a:spcBef>
                  <a:spcPct val="0"/>
                </a:spcBef>
                <a:spcAft>
                  <a:spcPct val="0"/>
                </a:spcAft>
                <a:defRPr sz="2800" b="1">
                  <a:solidFill>
                    <a:srgbClr val="000000"/>
                  </a:solidFill>
                  <a:latin typeface="Arial" charset="0"/>
                  <a:ea typeface="创艺简中圆" charset="-122"/>
                </a:defRPr>
              </a:lvl9pPr>
            </a:lstStyle>
            <a:p>
              <a:pPr fontAlgn="base">
                <a:spcBef>
                  <a:spcPct val="0"/>
                </a:spcBef>
                <a:spcAft>
                  <a:spcPct val="0"/>
                </a:spcAft>
                <a:defRPr/>
              </a:pPr>
              <a:r>
                <a:rPr lang="zh-CN" altLang="en-US" sz="3200" kern="0" dirty="0" smtClean="0">
                  <a:solidFill>
                    <a:srgbClr val="7030A0"/>
                  </a:solidFill>
                  <a:latin typeface="隶书" pitchFamily="49" charset="-122"/>
                  <a:ea typeface="隶书" pitchFamily="49" charset="-122"/>
                </a:rPr>
                <a:t>存储容量</a:t>
              </a:r>
              <a:endParaRPr lang="en-US" altLang="en-US" kern="0" dirty="0" smtClean="0"/>
            </a:p>
          </p:txBody>
        </p:sp>
        <p:sp>
          <p:nvSpPr>
            <p:cNvPr id="16" name="矩形 8"/>
            <p:cNvSpPr>
              <a:spLocks noChangeArrowheads="1"/>
            </p:cNvSpPr>
            <p:nvPr/>
          </p:nvSpPr>
          <p:spPr bwMode="auto">
            <a:xfrm>
              <a:off x="3085555" y="2776409"/>
              <a:ext cx="8752330" cy="5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0000"/>
                  </a:solidFill>
                  <a:latin typeface="Arial" charset="0"/>
                  <a:ea typeface="创艺简中圆" charset="-122"/>
                </a:defRPr>
              </a:lvl1pPr>
              <a:lvl2pPr marL="742950" indent="-285750" eaLnBrk="0" hangingPunct="0">
                <a:defRPr sz="2800" b="1">
                  <a:solidFill>
                    <a:srgbClr val="000000"/>
                  </a:solidFill>
                  <a:latin typeface="Arial" charset="0"/>
                  <a:ea typeface="创艺简中圆" charset="-122"/>
                </a:defRPr>
              </a:lvl2pPr>
              <a:lvl3pPr marL="1143000" indent="-228600" eaLnBrk="0" hangingPunct="0">
                <a:defRPr sz="2800" b="1">
                  <a:solidFill>
                    <a:srgbClr val="000000"/>
                  </a:solidFill>
                  <a:latin typeface="Arial" charset="0"/>
                  <a:ea typeface="创艺简中圆" charset="-122"/>
                </a:defRPr>
              </a:lvl3pPr>
              <a:lvl4pPr marL="1600200" indent="-228600" eaLnBrk="0" hangingPunct="0">
                <a:defRPr sz="2800" b="1">
                  <a:solidFill>
                    <a:srgbClr val="000000"/>
                  </a:solidFill>
                  <a:latin typeface="Arial" charset="0"/>
                  <a:ea typeface="创艺简中圆" charset="-122"/>
                </a:defRPr>
              </a:lvl4pPr>
              <a:lvl5pPr marL="2057400" indent="-228600" eaLnBrk="0" hangingPunct="0">
                <a:defRPr sz="2800" b="1">
                  <a:solidFill>
                    <a:srgbClr val="000000"/>
                  </a:solidFill>
                  <a:latin typeface="Arial" charset="0"/>
                  <a:ea typeface="创艺简中圆" charset="-122"/>
                </a:defRPr>
              </a:lvl5pPr>
              <a:lvl6pPr marL="2514600" indent="-228600" eaLnBrk="0" fontAlgn="base" hangingPunct="0">
                <a:spcBef>
                  <a:spcPct val="0"/>
                </a:spcBef>
                <a:spcAft>
                  <a:spcPct val="0"/>
                </a:spcAft>
                <a:defRPr sz="2800" b="1">
                  <a:solidFill>
                    <a:srgbClr val="000000"/>
                  </a:solidFill>
                  <a:latin typeface="Arial" charset="0"/>
                  <a:ea typeface="创艺简中圆" charset="-122"/>
                </a:defRPr>
              </a:lvl6pPr>
              <a:lvl7pPr marL="2971800" indent="-228600" eaLnBrk="0" fontAlgn="base" hangingPunct="0">
                <a:spcBef>
                  <a:spcPct val="0"/>
                </a:spcBef>
                <a:spcAft>
                  <a:spcPct val="0"/>
                </a:spcAft>
                <a:defRPr sz="2800" b="1">
                  <a:solidFill>
                    <a:srgbClr val="000000"/>
                  </a:solidFill>
                  <a:latin typeface="Arial" charset="0"/>
                  <a:ea typeface="创艺简中圆" charset="-122"/>
                </a:defRPr>
              </a:lvl7pPr>
              <a:lvl8pPr marL="3429000" indent="-228600" eaLnBrk="0" fontAlgn="base" hangingPunct="0">
                <a:spcBef>
                  <a:spcPct val="0"/>
                </a:spcBef>
                <a:spcAft>
                  <a:spcPct val="0"/>
                </a:spcAft>
                <a:defRPr sz="2800" b="1">
                  <a:solidFill>
                    <a:srgbClr val="000000"/>
                  </a:solidFill>
                  <a:latin typeface="Arial" charset="0"/>
                  <a:ea typeface="创艺简中圆" charset="-122"/>
                </a:defRPr>
              </a:lvl8pPr>
              <a:lvl9pPr marL="3886200" indent="-228600" eaLnBrk="0" fontAlgn="base" hangingPunct="0">
                <a:spcBef>
                  <a:spcPct val="0"/>
                </a:spcBef>
                <a:spcAft>
                  <a:spcPct val="0"/>
                </a:spcAft>
                <a:defRPr sz="2800" b="1">
                  <a:solidFill>
                    <a:srgbClr val="000000"/>
                  </a:solidFill>
                  <a:latin typeface="Arial" charset="0"/>
                  <a:ea typeface="创艺简中圆" charset="-122"/>
                </a:defRPr>
              </a:lvl9pPr>
            </a:lstStyle>
            <a:p>
              <a:pPr fontAlgn="base">
                <a:spcBef>
                  <a:spcPct val="0"/>
                </a:spcBef>
                <a:spcAft>
                  <a:spcPct val="0"/>
                </a:spcAft>
                <a:defRPr/>
              </a:pPr>
              <a:r>
                <a:rPr lang="en-US" altLang="zh-CN" sz="3200" kern="0" dirty="0" smtClean="0">
                  <a:ea typeface="隶书" pitchFamily="49" charset="-122"/>
                </a:rPr>
                <a:t>= </a:t>
              </a:r>
              <a:r>
                <a:rPr lang="en-US" altLang="zh-CN" sz="3200" kern="0" dirty="0">
                  <a:ea typeface="隶书" pitchFamily="49" charset="-122"/>
                </a:rPr>
                <a:t>(</a:t>
              </a:r>
              <a:r>
                <a:rPr lang="zh-CN" altLang="en-US" sz="3200" kern="0" dirty="0">
                  <a:ea typeface="隶书" pitchFamily="49" charset="-122"/>
                </a:rPr>
                <a:t>采样频率</a:t>
              </a:r>
              <a:r>
                <a:rPr lang="en-US" altLang="zh-CN" sz="3200" kern="0" dirty="0">
                  <a:ea typeface="隶书" pitchFamily="49" charset="-122"/>
                </a:rPr>
                <a:t>×</a:t>
              </a:r>
              <a:r>
                <a:rPr lang="zh-CN" altLang="en-US" sz="3200" kern="0" dirty="0">
                  <a:ea typeface="隶书" pitchFamily="49" charset="-122"/>
                </a:rPr>
                <a:t>量化位数</a:t>
              </a:r>
              <a:r>
                <a:rPr lang="en-US" altLang="zh-CN" sz="3200" kern="0" dirty="0">
                  <a:ea typeface="隶书" pitchFamily="49" charset="-122"/>
                </a:rPr>
                <a:t>×</a:t>
              </a:r>
              <a:r>
                <a:rPr lang="zh-CN" altLang="en-US" sz="3200" kern="0" dirty="0">
                  <a:ea typeface="隶书" pitchFamily="49" charset="-122"/>
                </a:rPr>
                <a:t>声道数 </a:t>
              </a:r>
              <a:r>
                <a:rPr lang="en-US" altLang="zh-CN" sz="3200" kern="0" dirty="0">
                  <a:ea typeface="隶书" pitchFamily="49" charset="-122"/>
                </a:rPr>
                <a:t>×</a:t>
              </a:r>
              <a:r>
                <a:rPr lang="zh-CN" altLang="en-US" sz="3200" kern="0" dirty="0">
                  <a:ea typeface="隶书" pitchFamily="49" charset="-122"/>
                </a:rPr>
                <a:t>持续时间</a:t>
              </a:r>
              <a:r>
                <a:rPr lang="en-US" altLang="zh-CN" sz="3200" kern="0" dirty="0">
                  <a:ea typeface="隶书" pitchFamily="49" charset="-122"/>
                </a:rPr>
                <a:t>)/8 </a:t>
              </a:r>
              <a:endParaRPr lang="zh-CN" altLang="en-US" sz="3200" kern="0" dirty="0" smtClean="0">
                <a:solidFill>
                  <a:srgbClr val="FF0000"/>
                </a:solidFill>
                <a:ea typeface="隶书" pitchFamily="49" charset="-122"/>
              </a:endParaRPr>
            </a:p>
          </p:txBody>
        </p:sp>
      </p:grpSp>
      <p:sp>
        <p:nvSpPr>
          <p:cNvPr id="17" name="矩形 9"/>
          <p:cNvSpPr>
            <a:spLocks noChangeArrowheads="1"/>
          </p:cNvSpPr>
          <p:nvPr/>
        </p:nvSpPr>
        <p:spPr bwMode="auto">
          <a:xfrm>
            <a:off x="2898602" y="4880745"/>
            <a:ext cx="542194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000000"/>
                </a:solidFill>
                <a:latin typeface="Arial" charset="0"/>
                <a:ea typeface="创艺简中圆" charset="-122"/>
              </a:defRPr>
            </a:lvl1pPr>
            <a:lvl2pPr marL="742950" indent="-285750" eaLnBrk="0" hangingPunct="0">
              <a:defRPr sz="2800" b="1">
                <a:solidFill>
                  <a:srgbClr val="000000"/>
                </a:solidFill>
                <a:latin typeface="Arial" charset="0"/>
                <a:ea typeface="创艺简中圆" charset="-122"/>
              </a:defRPr>
            </a:lvl2pPr>
            <a:lvl3pPr marL="1143000" indent="-228600" eaLnBrk="0" hangingPunct="0">
              <a:defRPr sz="2800" b="1">
                <a:solidFill>
                  <a:srgbClr val="000000"/>
                </a:solidFill>
                <a:latin typeface="Arial" charset="0"/>
                <a:ea typeface="创艺简中圆" charset="-122"/>
              </a:defRPr>
            </a:lvl3pPr>
            <a:lvl4pPr marL="1600200" indent="-228600" eaLnBrk="0" hangingPunct="0">
              <a:defRPr sz="2800" b="1">
                <a:solidFill>
                  <a:srgbClr val="000000"/>
                </a:solidFill>
                <a:latin typeface="Arial" charset="0"/>
                <a:ea typeface="创艺简中圆" charset="-122"/>
              </a:defRPr>
            </a:lvl4pPr>
            <a:lvl5pPr marL="2057400" indent="-228600" eaLnBrk="0" hangingPunct="0">
              <a:defRPr sz="2800" b="1">
                <a:solidFill>
                  <a:srgbClr val="000000"/>
                </a:solidFill>
                <a:latin typeface="Arial" charset="0"/>
                <a:ea typeface="创艺简中圆" charset="-122"/>
              </a:defRPr>
            </a:lvl5pPr>
            <a:lvl6pPr marL="2514600" indent="-228600" eaLnBrk="0" fontAlgn="base" hangingPunct="0">
              <a:spcBef>
                <a:spcPct val="0"/>
              </a:spcBef>
              <a:spcAft>
                <a:spcPct val="0"/>
              </a:spcAft>
              <a:defRPr sz="2800" b="1">
                <a:solidFill>
                  <a:srgbClr val="000000"/>
                </a:solidFill>
                <a:latin typeface="Arial" charset="0"/>
                <a:ea typeface="创艺简中圆" charset="-122"/>
              </a:defRPr>
            </a:lvl6pPr>
            <a:lvl7pPr marL="2971800" indent="-228600" eaLnBrk="0" fontAlgn="base" hangingPunct="0">
              <a:spcBef>
                <a:spcPct val="0"/>
              </a:spcBef>
              <a:spcAft>
                <a:spcPct val="0"/>
              </a:spcAft>
              <a:defRPr sz="2800" b="1">
                <a:solidFill>
                  <a:srgbClr val="000000"/>
                </a:solidFill>
                <a:latin typeface="Arial" charset="0"/>
                <a:ea typeface="创艺简中圆" charset="-122"/>
              </a:defRPr>
            </a:lvl7pPr>
            <a:lvl8pPr marL="3429000" indent="-228600" eaLnBrk="0" fontAlgn="base" hangingPunct="0">
              <a:spcBef>
                <a:spcPct val="0"/>
              </a:spcBef>
              <a:spcAft>
                <a:spcPct val="0"/>
              </a:spcAft>
              <a:defRPr sz="2800" b="1">
                <a:solidFill>
                  <a:srgbClr val="000000"/>
                </a:solidFill>
                <a:latin typeface="Arial" charset="0"/>
                <a:ea typeface="创艺简中圆" charset="-122"/>
              </a:defRPr>
            </a:lvl8pPr>
            <a:lvl9pPr marL="3886200" indent="-228600" eaLnBrk="0" fontAlgn="base" hangingPunct="0">
              <a:spcBef>
                <a:spcPct val="0"/>
              </a:spcBef>
              <a:spcAft>
                <a:spcPct val="0"/>
              </a:spcAft>
              <a:defRPr sz="2800" b="1">
                <a:solidFill>
                  <a:srgbClr val="000000"/>
                </a:solidFill>
                <a:latin typeface="Arial" charset="0"/>
                <a:ea typeface="创艺简中圆" charset="-122"/>
              </a:defRPr>
            </a:lvl9pPr>
          </a:lstStyle>
          <a:p>
            <a:pPr fontAlgn="base">
              <a:spcBef>
                <a:spcPct val="0"/>
              </a:spcBef>
              <a:spcAft>
                <a:spcPct val="0"/>
              </a:spcAft>
              <a:defRPr/>
            </a:pPr>
            <a:r>
              <a:rPr lang="en-US" altLang="zh-CN" sz="3200" kern="0" dirty="0" smtClean="0">
                <a:ea typeface="隶书" pitchFamily="49" charset="-122"/>
              </a:rPr>
              <a:t>= </a:t>
            </a:r>
            <a:r>
              <a:rPr lang="en-US" altLang="zh-CN" sz="3200" kern="0" dirty="0">
                <a:ea typeface="隶书" pitchFamily="49" charset="-122"/>
              </a:rPr>
              <a:t>(</a:t>
            </a:r>
            <a:r>
              <a:rPr lang="en-US" altLang="zh-CN" sz="3200" kern="0" dirty="0" smtClean="0">
                <a:ea typeface="隶书" pitchFamily="49" charset="-122"/>
              </a:rPr>
              <a:t>44100×16×2×300)/8</a:t>
            </a:r>
            <a:endParaRPr lang="en-US" altLang="en-US" kern="0" dirty="0" smtClean="0"/>
          </a:p>
          <a:p>
            <a:pPr fontAlgn="base">
              <a:spcBef>
                <a:spcPct val="0"/>
              </a:spcBef>
              <a:spcAft>
                <a:spcPct val="0"/>
              </a:spcAft>
              <a:defRPr/>
            </a:pPr>
            <a:r>
              <a:rPr lang="en-US" altLang="zh-CN" sz="3200" kern="0" dirty="0" smtClean="0">
                <a:ea typeface="隶书" pitchFamily="49" charset="-122"/>
              </a:rPr>
              <a:t>=52920000 </a:t>
            </a:r>
            <a:r>
              <a:rPr lang="en-US" altLang="zh-CN" sz="3200" kern="0" dirty="0">
                <a:ea typeface="隶书" pitchFamily="49" charset="-122"/>
              </a:rPr>
              <a:t>B</a:t>
            </a:r>
          </a:p>
          <a:p>
            <a:pPr fontAlgn="base">
              <a:spcBef>
                <a:spcPct val="0"/>
              </a:spcBef>
              <a:spcAft>
                <a:spcPct val="0"/>
              </a:spcAft>
              <a:defRPr/>
            </a:pPr>
            <a:r>
              <a:rPr lang="en-US" altLang="zh-CN" sz="3200" kern="0" dirty="0">
                <a:ea typeface="隶书" pitchFamily="49" charset="-122"/>
              </a:rPr>
              <a:t>≈ 50.5 MB</a:t>
            </a:r>
          </a:p>
        </p:txBody>
      </p:sp>
      <p:sp>
        <p:nvSpPr>
          <p:cNvPr id="18" name="矩形 11"/>
          <p:cNvSpPr>
            <a:spLocks/>
          </p:cNvSpPr>
          <p:nvPr/>
        </p:nvSpPr>
        <p:spPr bwMode="auto">
          <a:xfrm>
            <a:off x="9604325" y="5350817"/>
            <a:ext cx="2180935" cy="1077218"/>
          </a:xfrm>
          <a:prstGeom prst="rect">
            <a:avLst/>
          </a:prstGeom>
          <a:gradFill rotWithShape="1">
            <a:gsLst>
              <a:gs pos="0">
                <a:srgbClr val="9EEAFF"/>
              </a:gs>
              <a:gs pos="34999">
                <a:srgbClr val="BBEFFF"/>
              </a:gs>
              <a:gs pos="100000">
                <a:srgbClr val="E4F9FF"/>
              </a:gs>
            </a:gsLst>
            <a:lin ang="16200000" scaled="1"/>
          </a:gradFill>
          <a:ln w="9525">
            <a:solidFill>
              <a:srgbClr val="4BACC6"/>
            </a:solidFill>
            <a:miter lim="800000"/>
            <a:headEnd/>
            <a:tailEnd/>
          </a:ln>
        </p:spPr>
        <p:txBody>
          <a:bodyPr wrap="square">
            <a:spAutoFit/>
          </a:bodyPr>
          <a:lstStyle>
            <a:lvl1pPr eaLnBrk="0" hangingPunct="0">
              <a:defRPr sz="2800" b="1">
                <a:solidFill>
                  <a:srgbClr val="000000"/>
                </a:solidFill>
                <a:latin typeface="Arial" charset="0"/>
                <a:ea typeface="创艺简中圆" charset="-122"/>
              </a:defRPr>
            </a:lvl1pPr>
            <a:lvl2pPr marL="742950" indent="-285750" eaLnBrk="0" hangingPunct="0">
              <a:defRPr sz="2800" b="1">
                <a:solidFill>
                  <a:srgbClr val="000000"/>
                </a:solidFill>
                <a:latin typeface="Arial" charset="0"/>
                <a:ea typeface="创艺简中圆" charset="-122"/>
              </a:defRPr>
            </a:lvl2pPr>
            <a:lvl3pPr marL="1143000" indent="-228600" eaLnBrk="0" hangingPunct="0">
              <a:defRPr sz="2800" b="1">
                <a:solidFill>
                  <a:srgbClr val="000000"/>
                </a:solidFill>
                <a:latin typeface="Arial" charset="0"/>
                <a:ea typeface="创艺简中圆" charset="-122"/>
              </a:defRPr>
            </a:lvl3pPr>
            <a:lvl4pPr marL="1600200" indent="-228600" eaLnBrk="0" hangingPunct="0">
              <a:defRPr sz="2800" b="1">
                <a:solidFill>
                  <a:srgbClr val="000000"/>
                </a:solidFill>
                <a:latin typeface="Arial" charset="0"/>
                <a:ea typeface="创艺简中圆" charset="-122"/>
              </a:defRPr>
            </a:lvl4pPr>
            <a:lvl5pPr marL="2057400" indent="-228600" eaLnBrk="0" hangingPunct="0">
              <a:defRPr sz="2800" b="1">
                <a:solidFill>
                  <a:srgbClr val="000000"/>
                </a:solidFill>
                <a:latin typeface="Arial" charset="0"/>
                <a:ea typeface="创艺简中圆" charset="-122"/>
              </a:defRPr>
            </a:lvl5pPr>
            <a:lvl6pPr marL="2514600" indent="-228600" eaLnBrk="0" fontAlgn="base" hangingPunct="0">
              <a:spcBef>
                <a:spcPct val="0"/>
              </a:spcBef>
              <a:spcAft>
                <a:spcPct val="0"/>
              </a:spcAft>
              <a:defRPr sz="2800" b="1">
                <a:solidFill>
                  <a:srgbClr val="000000"/>
                </a:solidFill>
                <a:latin typeface="Arial" charset="0"/>
                <a:ea typeface="创艺简中圆" charset="-122"/>
              </a:defRPr>
            </a:lvl6pPr>
            <a:lvl7pPr marL="2971800" indent="-228600" eaLnBrk="0" fontAlgn="base" hangingPunct="0">
              <a:spcBef>
                <a:spcPct val="0"/>
              </a:spcBef>
              <a:spcAft>
                <a:spcPct val="0"/>
              </a:spcAft>
              <a:defRPr sz="2800" b="1">
                <a:solidFill>
                  <a:srgbClr val="000000"/>
                </a:solidFill>
                <a:latin typeface="Arial" charset="0"/>
                <a:ea typeface="创艺简中圆" charset="-122"/>
              </a:defRPr>
            </a:lvl7pPr>
            <a:lvl8pPr marL="3429000" indent="-228600" eaLnBrk="0" fontAlgn="base" hangingPunct="0">
              <a:spcBef>
                <a:spcPct val="0"/>
              </a:spcBef>
              <a:spcAft>
                <a:spcPct val="0"/>
              </a:spcAft>
              <a:defRPr sz="2800" b="1">
                <a:solidFill>
                  <a:srgbClr val="000000"/>
                </a:solidFill>
                <a:latin typeface="Arial" charset="0"/>
                <a:ea typeface="创艺简中圆" charset="-122"/>
              </a:defRPr>
            </a:lvl8pPr>
            <a:lvl9pPr marL="3886200" indent="-228600" eaLnBrk="0" fontAlgn="base" hangingPunct="0">
              <a:spcBef>
                <a:spcPct val="0"/>
              </a:spcBef>
              <a:spcAft>
                <a:spcPct val="0"/>
              </a:spcAft>
              <a:defRPr sz="2800" b="1">
                <a:solidFill>
                  <a:srgbClr val="000000"/>
                </a:solidFill>
                <a:latin typeface="Arial" charset="0"/>
                <a:ea typeface="创艺简中圆" charset="-122"/>
              </a:defRPr>
            </a:lvl9pPr>
          </a:lstStyle>
          <a:p>
            <a:pPr algn="ctr" fontAlgn="base">
              <a:spcBef>
                <a:spcPct val="0"/>
              </a:spcBef>
              <a:spcAft>
                <a:spcPct val="0"/>
              </a:spcAft>
              <a:defRPr/>
            </a:pPr>
            <a:r>
              <a:rPr lang="zh-CN" altLang="en-US" sz="3200" kern="0" dirty="0" smtClean="0">
                <a:latin typeface="隶书" pitchFamily="49" charset="-122"/>
                <a:ea typeface="隶书" pitchFamily="49" charset="-122"/>
              </a:rPr>
              <a:t>数据压缩</a:t>
            </a:r>
            <a:endParaRPr lang="en-US" altLang="zh-CN" sz="3200" kern="0" dirty="0" smtClean="0">
              <a:latin typeface="隶书" pitchFamily="49" charset="-122"/>
              <a:ea typeface="隶书" pitchFamily="49" charset="-122"/>
            </a:endParaRPr>
          </a:p>
          <a:p>
            <a:pPr algn="ctr" fontAlgn="base">
              <a:spcBef>
                <a:spcPct val="0"/>
              </a:spcBef>
              <a:spcAft>
                <a:spcPct val="0"/>
              </a:spcAft>
              <a:defRPr/>
            </a:pPr>
            <a:r>
              <a:rPr lang="zh-CN" altLang="en-US" sz="3200" kern="0" dirty="0" smtClean="0">
                <a:latin typeface="隶书" pitchFamily="49" charset="-122"/>
                <a:ea typeface="隶书" pitchFamily="49" charset="-122"/>
              </a:rPr>
              <a:t>比如</a:t>
            </a:r>
            <a:r>
              <a:rPr lang="en-US" altLang="zh-CN" sz="3200" kern="0" dirty="0" smtClean="0">
                <a:latin typeface="隶书" pitchFamily="49" charset="-122"/>
                <a:ea typeface="隶书" pitchFamily="49" charset="-122"/>
              </a:rPr>
              <a:t>mp3</a:t>
            </a:r>
            <a:endParaRPr lang="en-US" altLang="en-US" kern="0" dirty="0" smtClean="0"/>
          </a:p>
        </p:txBody>
      </p:sp>
    </p:spTree>
    <p:extLst>
      <p:ext uri="{BB962C8B-B14F-4D97-AF65-F5344CB8AC3E}">
        <p14:creationId xmlns:p14="http://schemas.microsoft.com/office/powerpoint/2010/main" val="253875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100000">
                                          <p:val>
                                            <p:strVal val="#ppt_x"/>
                                          </p:val>
                                        </p:tav>
                                        <p:tav>
                                          <p:val>
                                            <p:strVal val="#ppt_x"/>
                                          </p:val>
                                        </p:tav>
                                      </p:tavLst>
                                    </p:anim>
                                    <p:anim calcmode="lin" valueType="num">
                                      <p:cBhvr additive="base">
                                        <p:cTn id="26" dur="500" fill="hold"/>
                                        <p:tgtEl>
                                          <p:spTgt spid="18"/>
                                        </p:tgtEl>
                                        <p:attrNameLst>
                                          <p:attrName>ppt_y</p:attrName>
                                        </p:attrNameLst>
                                      </p:cBhvr>
                                      <p:tavLst>
                                        <p:tav tm="100000">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6" name="TextBox 4">
            <a:extLst>
              <a:ext uri="{FF2B5EF4-FFF2-40B4-BE49-F238E27FC236}">
                <a16:creationId xmlns:a16="http://schemas.microsoft.com/office/drawing/2014/main" xmlns="" id="{78F37475-7178-9EC1-2737-51780CDEB06A}"/>
              </a:ext>
            </a:extLst>
          </p:cNvPr>
          <p:cNvSpPr txBox="1"/>
          <p:nvPr/>
        </p:nvSpPr>
        <p:spPr>
          <a:xfrm>
            <a:off x="1793693" y="1657086"/>
            <a:ext cx="8415627" cy="400110"/>
          </a:xfrm>
          <a:prstGeom prst="rect">
            <a:avLst/>
          </a:prstGeom>
          <a:noFill/>
        </p:spPr>
        <p:txBody>
          <a:bodyPr wrap="square" lIns="0" tIns="0" rIns="0" bIns="0" rtlCol="0">
            <a:spAutoFit/>
          </a:bodyPr>
          <a:lstStyle>
            <a:defPPr>
              <a:defRPr lang="zh-CN"/>
            </a:defPPr>
            <a:lvl1pPr>
              <a:lnSpc>
                <a:spcPts val="1600"/>
              </a:lnSpc>
              <a:defRPr sz="1200" b="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2600" b="1" spc="200" dirty="0">
                <a:solidFill>
                  <a:prstClr val="black"/>
                </a:solidFill>
                <a:cs typeface="+mn-ea"/>
                <a:sym typeface="+mn-lt"/>
              </a:rPr>
              <a:t>声音文件格式</a:t>
            </a:r>
          </a:p>
        </p:txBody>
      </p:sp>
      <p:sp>
        <p:nvSpPr>
          <p:cNvPr id="9" name="Oval 13">
            <a:extLst>
              <a:ext uri="{FF2B5EF4-FFF2-40B4-BE49-F238E27FC236}">
                <a16:creationId xmlns:a16="http://schemas.microsoft.com/office/drawing/2014/main" xmlns="" id="{3D7FB915-0842-9DF6-6AC2-5B8B6BBF8A54}"/>
              </a:ext>
            </a:extLst>
          </p:cNvPr>
          <p:cNvSpPr>
            <a:spLocks noChangeArrowheads="1"/>
          </p:cNvSpPr>
          <p:nvPr/>
        </p:nvSpPr>
        <p:spPr bwMode="auto">
          <a:xfrm>
            <a:off x="1048329" y="1552686"/>
            <a:ext cx="567875" cy="567872"/>
          </a:xfrm>
          <a:prstGeom prst="ellipse">
            <a:avLst/>
          </a:prstGeom>
          <a:solidFill>
            <a:srgbClr val="0070C0"/>
          </a:solidFill>
          <a:ln w="19050">
            <a:noFill/>
          </a:ln>
        </p:spPr>
        <p:txBody>
          <a:bodyPr vert="horz" wrap="square" lIns="0" tIns="0" rIns="0" bIns="0" numCol="1" anchor="t" anchorCtr="0" compatLnSpc="1">
            <a:prstTxWarp prst="textNoShape">
              <a:avLst/>
            </a:prstTxWarp>
          </a:bodyPr>
          <a:lstStyle/>
          <a:p>
            <a:pPr algn="ctr"/>
            <a:r>
              <a:rPr lang="en-US" altLang="zh-CN" sz="2400" b="1" dirty="0">
                <a:solidFill>
                  <a:prstClr val="white"/>
                </a:solidFill>
                <a:latin typeface="Arial" panose="020B0604020202020204" pitchFamily="34" charset="0"/>
                <a:cs typeface="Arial" panose="020B0604020202020204" pitchFamily="34" charset="0"/>
                <a:sym typeface="+mn-lt"/>
              </a:rPr>
              <a:t>2</a:t>
            </a:r>
          </a:p>
        </p:txBody>
      </p:sp>
      <p:sp>
        <p:nvSpPr>
          <p:cNvPr id="17" name="TextBox 62">
            <a:extLst>
              <a:ext uri="{FF2B5EF4-FFF2-40B4-BE49-F238E27FC236}">
                <a16:creationId xmlns:a16="http://schemas.microsoft.com/office/drawing/2014/main" xmlns="" id="{45D9529B-E3A8-2307-AA2B-1F4087C4EF7E}"/>
              </a:ext>
            </a:extLst>
          </p:cNvPr>
          <p:cNvSpPr txBox="1"/>
          <p:nvPr/>
        </p:nvSpPr>
        <p:spPr>
          <a:xfrm>
            <a:off x="1616204" y="2165918"/>
            <a:ext cx="8255765" cy="438549"/>
          </a:xfrm>
          <a:prstGeom prst="rect">
            <a:avLst/>
          </a:prstGeom>
          <a:noFill/>
        </p:spPr>
        <p:txBody>
          <a:bodyPr wrap="square" lIns="68545" tIns="34274" rIns="68545" bIns="34274" rtlCol="0">
            <a:spAutoFit/>
          </a:bodyPr>
          <a:lstStyle/>
          <a:p>
            <a:pPr defTabSz="914060">
              <a:spcBef>
                <a:spcPts val="600"/>
              </a:spcBef>
              <a:defRPr/>
            </a:pPr>
            <a:r>
              <a:rPr lang="zh-CN" altLang="en-US" sz="24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数字音频信息在计算机中是以文件的形式保存的。</a:t>
            </a:r>
            <a:endParaRPr lang="en-US" altLang="zh-CN" sz="24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1" name="TextBox 62">
            <a:extLst>
              <a:ext uri="{FF2B5EF4-FFF2-40B4-BE49-F238E27FC236}">
                <a16:creationId xmlns:a16="http://schemas.microsoft.com/office/drawing/2014/main" xmlns="" id="{0408376D-2D53-749F-B850-F17D2EBADF4E}"/>
              </a:ext>
            </a:extLst>
          </p:cNvPr>
          <p:cNvSpPr txBox="1"/>
          <p:nvPr/>
        </p:nvSpPr>
        <p:spPr>
          <a:xfrm>
            <a:off x="1616204" y="2802980"/>
            <a:ext cx="2494157" cy="2069765"/>
          </a:xfrm>
          <a:prstGeom prst="rect">
            <a:avLst/>
          </a:prstGeom>
          <a:noFill/>
        </p:spPr>
        <p:txBody>
          <a:bodyPr wrap="square" lIns="68545" tIns="34274" rIns="68545" bIns="34274" rtlCol="0">
            <a:spAutoFit/>
          </a:bodyPr>
          <a:lstStyle/>
          <a:p>
            <a:pPr marL="342900" indent="-342900" defTabSz="914060">
              <a:spcBef>
                <a:spcPts val="600"/>
              </a:spcBef>
              <a:buFont typeface="Arial" panose="020B0604020202020204" pitchFamily="34" charset="0"/>
              <a:buChar char="•"/>
              <a:defRPr/>
            </a:pPr>
            <a:r>
              <a:rPr lang="en-US" altLang="zh-CN"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WAV </a:t>
            </a:r>
            <a:r>
              <a:rPr lang="zh-CN" altLang="en-US"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格式</a:t>
            </a:r>
            <a:endPar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marL="342900" indent="-342900" defTabSz="914060">
              <a:spcBef>
                <a:spcPts val="600"/>
              </a:spcBef>
              <a:buFont typeface="Arial" panose="020B0604020202020204" pitchFamily="34" charset="0"/>
              <a:buChar char="•"/>
              <a:defRPr/>
            </a:pPr>
            <a:r>
              <a:rPr lang="en-US" altLang="zh-CN"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WMA </a:t>
            </a:r>
            <a:r>
              <a:rPr lang="zh-CN" altLang="en-US"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格式</a:t>
            </a:r>
            <a:endParaRPr lang="en-US" altLang="zh-CN"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endParaRPr>
          </a:p>
          <a:p>
            <a:pPr marL="342900" indent="-342900" defTabSz="914060">
              <a:spcBef>
                <a:spcPts val="600"/>
              </a:spcBef>
              <a:buFont typeface="Arial" panose="020B0604020202020204" pitchFamily="34" charset="0"/>
              <a:buChar char="•"/>
              <a:defRPr/>
            </a:pPr>
            <a:r>
              <a:rPr lang="en-US" altLang="zh-CN"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MP3 </a:t>
            </a:r>
            <a:r>
              <a:rPr lang="zh-CN" altLang="en-US"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格式</a:t>
            </a:r>
            <a:endParaRPr lang="en-US" altLang="zh-CN"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endParaRPr>
          </a:p>
          <a:p>
            <a:pPr marL="342900" indent="-342900" defTabSz="914060">
              <a:spcBef>
                <a:spcPts val="600"/>
              </a:spcBef>
              <a:buFont typeface="Arial" panose="020B0604020202020204" pitchFamily="34" charset="0"/>
              <a:buChar char="•"/>
              <a:defRPr/>
            </a:pPr>
            <a:r>
              <a:rPr lang="en-US" altLang="zh-CN"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RA </a:t>
            </a:r>
            <a:r>
              <a:rPr lang="zh-CN" altLang="en-US"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格式</a:t>
            </a:r>
            <a:endParaRPr lang="en-US" altLang="zh-CN"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endParaRPr>
          </a:p>
          <a:p>
            <a:pPr marL="342900" indent="-342900" defTabSz="914060">
              <a:spcBef>
                <a:spcPts val="600"/>
              </a:spcBef>
              <a:buFont typeface="Arial" panose="020B0604020202020204" pitchFamily="34" charset="0"/>
              <a:buChar char="•"/>
              <a:defRPr/>
            </a:pPr>
            <a:r>
              <a:rPr lang="en-US" altLang="zh-CN"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MID </a:t>
            </a:r>
            <a:r>
              <a:rPr lang="zh-CN" altLang="en-US"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格式</a:t>
            </a:r>
            <a:endPar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10" name="文本框 9">
            <a:extLst>
              <a:ext uri="{FF2B5EF4-FFF2-40B4-BE49-F238E27FC236}">
                <a16:creationId xmlns:a16="http://schemas.microsoft.com/office/drawing/2014/main" xmlns="" id="{6D72461D-3CAA-B20F-798A-D31C4E08078F}"/>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59</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3407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6285" y="1073038"/>
            <a:ext cx="4171385"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cs typeface="+mj-cs"/>
              </a:rPr>
              <a:t>2</a:t>
            </a:r>
            <a:r>
              <a:rPr lang="zh-CN" altLang="en-US" sz="2800" b="1" dirty="0">
                <a:solidFill>
                  <a:sysClr val="windowText" lastClr="000000"/>
                </a:solidFill>
                <a:latin typeface="Arial" panose="020B0604020202020204"/>
                <a:ea typeface="微软雅黑" panose="020B0503020204020204" pitchFamily="34" charset="-122"/>
                <a:cs typeface="+mj-cs"/>
              </a:rPr>
              <a:t>．爬虫风险</a:t>
            </a:r>
          </a:p>
        </p:txBody>
      </p:sp>
      <p:sp>
        <p:nvSpPr>
          <p:cNvPr id="14" name="文本框 13">
            <a:extLst>
              <a:ext uri="{FF2B5EF4-FFF2-40B4-BE49-F238E27FC236}">
                <a16:creationId xmlns="" xmlns:a16="http://schemas.microsoft.com/office/drawing/2014/main" id="{74A22168-6CEB-4BC3-AFDF-B43D3F0B6E64}"/>
              </a:ext>
            </a:extLst>
          </p:cNvPr>
          <p:cNvSpPr txBox="1"/>
          <p:nvPr/>
        </p:nvSpPr>
        <p:spPr>
          <a:xfrm>
            <a:off x="896285" y="2113527"/>
            <a:ext cx="10404629" cy="3893502"/>
          </a:xfrm>
          <a:prstGeom prst="rect">
            <a:avLst/>
          </a:prstGeom>
          <a:noFill/>
        </p:spPr>
        <p:txBody>
          <a:bodyPr wrap="square">
            <a:spAutoFit/>
          </a:bodyPr>
          <a:lstStyle/>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cs typeface="+mj-cs"/>
              </a:rPr>
              <a:t>性能骚扰：爬虫是一种能够自动浏览网页的网络机器人，借助算法设计以及计算机的快速运行，可以轻而易举地在短时间内对同一个网站产生大量访问，从而给网站运营方带来极大困扰。</a:t>
            </a:r>
          </a:p>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cs typeface="+mj-cs"/>
              </a:rPr>
              <a:t>法律风险：网站上的数据往往有自己的产权归属，如果利用爬虫获取受知识产权保护的数据或者网站明确禁止的内容用来牟利，或者给网站运营方造成损失，则会带来法律风险。</a:t>
            </a:r>
          </a:p>
        </p:txBody>
      </p:sp>
      <p:sp>
        <p:nvSpPr>
          <p:cNvPr id="15" name="文本框 14">
            <a:extLst>
              <a:ext uri="{FF2B5EF4-FFF2-40B4-BE49-F238E27FC236}">
                <a16:creationId xmlns="" xmlns:a16="http://schemas.microsoft.com/office/drawing/2014/main" id="{26A2DAE0-360A-402B-9176-B0D5330E041C}"/>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040337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60</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9" name="TextBox 20"/>
          <p:cNvSpPr>
            <a:spLocks/>
          </p:cNvSpPr>
          <p:nvPr/>
        </p:nvSpPr>
        <p:spPr bwMode="auto">
          <a:xfrm>
            <a:off x="946829" y="3310594"/>
            <a:ext cx="10526891" cy="2677656"/>
          </a:xfrm>
          <a:prstGeom prst="rect">
            <a:avLst/>
          </a:prstGeom>
          <a:noFill/>
          <a:ln w="9525">
            <a:noFill/>
            <a:miter lim="800000"/>
            <a:headEnd/>
            <a:tailEnd/>
          </a:ln>
        </p:spPr>
        <p:txBody>
          <a:bodyPr wrap="square">
            <a:spAutoFit/>
          </a:bodyPr>
          <a:lstStyle/>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800" dirty="0" smtClean="0">
                <a:solidFill>
                  <a:srgbClr val="000000"/>
                </a:solidFill>
                <a:latin typeface="Arial" charset="0"/>
                <a:ea typeface="黑体"/>
              </a:rPr>
              <a:t>from </a:t>
            </a:r>
            <a:r>
              <a:rPr lang="en-US" altLang="zh-CN" sz="2800" dirty="0" err="1" smtClean="0">
                <a:solidFill>
                  <a:srgbClr val="00B0F0"/>
                </a:solidFill>
                <a:latin typeface="Arial" charset="0"/>
                <a:ea typeface="黑体"/>
              </a:rPr>
              <a:t>pydub</a:t>
            </a:r>
            <a:r>
              <a:rPr lang="en-US" altLang="zh-CN" sz="2800" dirty="0" smtClean="0">
                <a:solidFill>
                  <a:srgbClr val="000000"/>
                </a:solidFill>
                <a:latin typeface="Arial" charset="0"/>
                <a:ea typeface="黑体"/>
              </a:rPr>
              <a:t> import </a:t>
            </a:r>
            <a:r>
              <a:rPr lang="en-US" altLang="zh-CN" sz="2800" dirty="0" err="1" smtClean="0">
                <a:solidFill>
                  <a:srgbClr val="000000"/>
                </a:solidFill>
                <a:latin typeface="Arial" charset="0"/>
                <a:ea typeface="黑体"/>
              </a:rPr>
              <a:t>AudioSegment</a:t>
            </a:r>
            <a:endParaRPr lang="en-US" altLang="zh-CN" sz="2800" dirty="0" smtClean="0">
              <a:solidFill>
                <a:srgbClr val="000000"/>
              </a:solidFill>
              <a:latin typeface="Arial" charset="0"/>
              <a:ea typeface="黑体"/>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800" dirty="0" smtClean="0">
                <a:solidFill>
                  <a:srgbClr val="000000"/>
                </a:solidFill>
                <a:latin typeface="Arial" charset="0"/>
                <a:ea typeface="黑体"/>
              </a:rPr>
              <a:t>s </a:t>
            </a:r>
            <a:r>
              <a:rPr lang="en-US" altLang="zh-CN" sz="2800" dirty="0">
                <a:solidFill>
                  <a:srgbClr val="000000"/>
                </a:solidFill>
                <a:latin typeface="Arial" charset="0"/>
                <a:ea typeface="黑体"/>
              </a:rPr>
              <a:t>= </a:t>
            </a:r>
            <a:r>
              <a:rPr lang="en-US" altLang="zh-CN" sz="2800" dirty="0" err="1">
                <a:solidFill>
                  <a:srgbClr val="000000"/>
                </a:solidFill>
                <a:latin typeface="Arial" charset="0"/>
                <a:ea typeface="黑体"/>
              </a:rPr>
              <a:t>AudioSegment.</a:t>
            </a:r>
            <a:r>
              <a:rPr lang="en-US" altLang="zh-CN" sz="2800" dirty="0" err="1">
                <a:solidFill>
                  <a:srgbClr val="FF0000"/>
                </a:solidFill>
                <a:latin typeface="Arial" charset="0"/>
                <a:ea typeface="黑体"/>
              </a:rPr>
              <a:t>from_file</a:t>
            </a:r>
            <a:r>
              <a:rPr lang="en-US" altLang="zh-CN" sz="2800" dirty="0" smtClean="0">
                <a:solidFill>
                  <a:srgbClr val="000000"/>
                </a:solidFill>
                <a:latin typeface="Arial" charset="0"/>
                <a:ea typeface="黑体"/>
              </a:rPr>
              <a:t>(‘</a:t>
            </a:r>
            <a:r>
              <a:rPr lang="zh-CN" altLang="en-US" sz="2800" dirty="0" smtClean="0">
                <a:solidFill>
                  <a:srgbClr val="000000"/>
                </a:solidFill>
                <a:latin typeface="Arial" charset="0"/>
                <a:ea typeface="黑体"/>
              </a:rPr>
              <a:t>我和我的祖国</a:t>
            </a:r>
            <a:r>
              <a:rPr lang="en-US" altLang="zh-CN" sz="2800" dirty="0" smtClean="0">
                <a:solidFill>
                  <a:srgbClr val="000000"/>
                </a:solidFill>
                <a:latin typeface="Arial" charset="0"/>
                <a:ea typeface="黑体"/>
              </a:rPr>
              <a:t>.mp3</a:t>
            </a:r>
            <a:r>
              <a:rPr lang="en-US" altLang="zh-CN" sz="2800" dirty="0">
                <a:solidFill>
                  <a:srgbClr val="000000"/>
                </a:solidFill>
                <a:latin typeface="Arial" charset="0"/>
                <a:ea typeface="黑体"/>
              </a:rPr>
              <a:t>', format='mp3')</a:t>
            </a:r>
            <a:endParaRPr lang="en-US" altLang="en-US" sz="28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800" dirty="0" smtClean="0">
                <a:solidFill>
                  <a:srgbClr val="000000"/>
                </a:solidFill>
                <a:latin typeface="Arial" charset="0"/>
                <a:ea typeface="黑体"/>
              </a:rPr>
              <a:t>print(</a:t>
            </a:r>
            <a:r>
              <a:rPr lang="en-US" altLang="zh-CN" sz="2800" dirty="0" err="1" smtClean="0">
                <a:solidFill>
                  <a:srgbClr val="FF0000"/>
                </a:solidFill>
                <a:latin typeface="Arial" charset="0"/>
                <a:ea typeface="黑体"/>
              </a:rPr>
              <a:t>len</a:t>
            </a:r>
            <a:r>
              <a:rPr lang="en-US" altLang="zh-CN" sz="2800" dirty="0" smtClean="0">
                <a:solidFill>
                  <a:srgbClr val="000000"/>
                </a:solidFill>
                <a:latin typeface="Arial" charset="0"/>
                <a:ea typeface="黑体"/>
              </a:rPr>
              <a:t>(s)) </a:t>
            </a:r>
            <a:endParaRPr lang="en-US" altLang="en-US" sz="2800" b="1" dirty="0" smtClean="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800" dirty="0" smtClean="0">
                <a:solidFill>
                  <a:srgbClr val="000000"/>
                </a:solidFill>
                <a:latin typeface="Arial" charset="0"/>
                <a:ea typeface="黑体"/>
              </a:rPr>
              <a:t>print(</a:t>
            </a:r>
            <a:r>
              <a:rPr lang="en-US" altLang="zh-CN" sz="2800" dirty="0" err="1" smtClean="0">
                <a:solidFill>
                  <a:srgbClr val="000000"/>
                </a:solidFill>
                <a:latin typeface="Arial" charset="0"/>
                <a:ea typeface="黑体"/>
              </a:rPr>
              <a:t>s.</a:t>
            </a:r>
            <a:r>
              <a:rPr lang="en-US" altLang="zh-CN" sz="2800" dirty="0" err="1" smtClean="0">
                <a:solidFill>
                  <a:srgbClr val="FF0000"/>
                </a:solidFill>
                <a:latin typeface="Arial" charset="0"/>
                <a:ea typeface="黑体"/>
              </a:rPr>
              <a:t>frame_rate</a:t>
            </a:r>
            <a:r>
              <a:rPr lang="en-US" altLang="zh-CN" sz="2800" dirty="0" smtClean="0">
                <a:solidFill>
                  <a:srgbClr val="000000"/>
                </a:solidFill>
                <a:latin typeface="Arial" charset="0"/>
                <a:ea typeface="黑体"/>
              </a:rPr>
              <a:t>)</a:t>
            </a: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800" dirty="0" smtClean="0">
                <a:solidFill>
                  <a:srgbClr val="000000"/>
                </a:solidFill>
                <a:latin typeface="Arial" charset="0"/>
                <a:ea typeface="黑体"/>
              </a:rPr>
              <a:t>print(</a:t>
            </a:r>
            <a:r>
              <a:rPr lang="en-US" altLang="zh-CN" sz="2800" dirty="0" err="1" smtClean="0">
                <a:solidFill>
                  <a:srgbClr val="000000"/>
                </a:solidFill>
                <a:latin typeface="Arial" charset="0"/>
                <a:ea typeface="黑体"/>
              </a:rPr>
              <a:t>s.</a:t>
            </a:r>
            <a:r>
              <a:rPr lang="en-US" altLang="zh-CN" sz="2800" dirty="0" err="1" smtClean="0">
                <a:solidFill>
                  <a:srgbClr val="FF0000"/>
                </a:solidFill>
                <a:latin typeface="Arial" charset="0"/>
                <a:ea typeface="黑体"/>
              </a:rPr>
              <a:t>sample_width</a:t>
            </a:r>
            <a:r>
              <a:rPr lang="en-US" altLang="zh-CN" sz="2800" dirty="0" smtClean="0">
                <a:solidFill>
                  <a:srgbClr val="000000"/>
                </a:solidFill>
                <a:latin typeface="Arial" charset="0"/>
                <a:ea typeface="黑体"/>
              </a:rPr>
              <a:t>)</a:t>
            </a: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800" dirty="0" smtClean="0">
                <a:solidFill>
                  <a:srgbClr val="000000"/>
                </a:solidFill>
                <a:latin typeface="Arial" charset="0"/>
                <a:ea typeface="黑体"/>
              </a:rPr>
              <a:t>print(</a:t>
            </a:r>
            <a:r>
              <a:rPr lang="en-US" altLang="zh-CN" sz="2800" dirty="0" err="1" smtClean="0">
                <a:solidFill>
                  <a:srgbClr val="000000"/>
                </a:solidFill>
                <a:latin typeface="Arial" charset="0"/>
                <a:ea typeface="黑体"/>
              </a:rPr>
              <a:t>s.</a:t>
            </a:r>
            <a:r>
              <a:rPr lang="en-US" altLang="zh-CN" sz="2800" dirty="0" err="1" smtClean="0">
                <a:solidFill>
                  <a:srgbClr val="FF0000"/>
                </a:solidFill>
                <a:latin typeface="Arial" charset="0"/>
                <a:ea typeface="黑体"/>
              </a:rPr>
              <a:t>channels</a:t>
            </a:r>
            <a:r>
              <a:rPr lang="en-US" altLang="zh-CN" sz="2800" dirty="0">
                <a:solidFill>
                  <a:srgbClr val="000000"/>
                </a:solidFill>
                <a:latin typeface="Arial" charset="0"/>
                <a:ea typeface="黑体"/>
              </a:rPr>
              <a:t>)</a:t>
            </a:r>
            <a:endParaRPr lang="en-US" altLang="en-US" sz="2800" b="1" dirty="0">
              <a:solidFill>
                <a:srgbClr val="000000"/>
              </a:solidFill>
              <a:latin typeface="Arial" charset="0"/>
            </a:endParaRPr>
          </a:p>
        </p:txBody>
      </p:sp>
      <p:sp>
        <p:nvSpPr>
          <p:cNvPr id="10" name="内容占位符 2"/>
          <p:cNvSpPr txBox="1">
            <a:spLocks noChangeArrowheads="1"/>
          </p:cNvSpPr>
          <p:nvPr/>
        </p:nvSpPr>
        <p:spPr>
          <a:xfrm>
            <a:off x="691080" y="1626924"/>
            <a:ext cx="10489599" cy="731216"/>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007D"/>
              </a:buClr>
            </a:pPr>
            <a:r>
              <a:rPr lang="en-US" altLang="zh-CN" dirty="0" err="1" smtClean="0">
                <a:solidFill>
                  <a:srgbClr val="FF0000"/>
                </a:solidFill>
                <a:latin typeface="微软雅黑" pitchFamily="34" charset="-122"/>
                <a:ea typeface="微软雅黑" pitchFamily="34" charset="-122"/>
              </a:rPr>
              <a:t>AudioSegment</a:t>
            </a:r>
            <a:r>
              <a:rPr lang="zh-CN" altLang="en-US" dirty="0" smtClean="0">
                <a:solidFill>
                  <a:prstClr val="black"/>
                </a:solidFill>
                <a:latin typeface="微软雅黑" pitchFamily="34" charset="-122"/>
                <a:ea typeface="微软雅黑" pitchFamily="34" charset="-122"/>
              </a:rPr>
              <a:t>：语音处理工具包</a:t>
            </a:r>
            <a:endParaRPr lang="en-US" altLang="en-US" dirty="0">
              <a:solidFill>
                <a:prstClr val="black"/>
              </a:solidFill>
              <a:latin typeface="微软雅黑" pitchFamily="34" charset="-122"/>
              <a:ea typeface="微软雅黑" pitchFamily="34" charset="-122"/>
            </a:endParaRPr>
          </a:p>
        </p:txBody>
      </p:sp>
      <p:sp>
        <p:nvSpPr>
          <p:cNvPr id="11" name="内容占位符 2"/>
          <p:cNvSpPr txBox="1">
            <a:spLocks noChangeArrowheads="1"/>
          </p:cNvSpPr>
          <p:nvPr/>
        </p:nvSpPr>
        <p:spPr>
          <a:xfrm>
            <a:off x="775301" y="2527231"/>
            <a:ext cx="8160529" cy="563963"/>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007D"/>
              </a:buClr>
              <a:defRPr/>
            </a:pPr>
            <a:r>
              <a:rPr lang="zh-CN" altLang="en-US" b="1" dirty="0" smtClean="0">
                <a:solidFill>
                  <a:srgbClr val="186299"/>
                </a:solidFill>
                <a:latin typeface="微软雅黑"/>
                <a:ea typeface="微软雅黑"/>
              </a:rPr>
              <a:t>查看音频文件信息</a:t>
            </a:r>
            <a:endParaRPr lang="en-US" altLang="en-US" b="1" dirty="0">
              <a:solidFill>
                <a:srgbClr val="186299"/>
              </a:solidFill>
              <a:latin typeface="Franklin Gothic Book"/>
            </a:endParaRPr>
          </a:p>
        </p:txBody>
      </p:sp>
      <p:sp>
        <p:nvSpPr>
          <p:cNvPr id="14" name="云形 13"/>
          <p:cNvSpPr/>
          <p:nvPr/>
        </p:nvSpPr>
        <p:spPr>
          <a:xfrm>
            <a:off x="8298157" y="1123318"/>
            <a:ext cx="2359874" cy="2026154"/>
          </a:xfrm>
          <a:prstGeom prst="cloud">
            <a:avLst/>
          </a:prstGeom>
          <a:solidFill>
            <a:srgbClr val="31B6FD">
              <a:lumMod val="40000"/>
              <a:lumOff val="60000"/>
            </a:srgbClr>
          </a:solidFill>
          <a:ln w="25400" cap="flat" cmpd="sng" algn="ctr">
            <a:solidFill>
              <a:srgbClr val="31B6FD">
                <a:shade val="50000"/>
              </a:srgbClr>
            </a:solidFill>
            <a:prstDash val="solid"/>
          </a:ln>
          <a:effectLst/>
        </p:spPr>
        <p:txBody>
          <a:bodyPr rtlCol="0" anchor="ctr"/>
          <a:lstStyle/>
          <a:p>
            <a:pPr>
              <a:defRPr/>
            </a:pPr>
            <a:r>
              <a:rPr lang="en-US" altLang="zh-CN" sz="2000" b="1" kern="0" dirty="0" smtClean="0">
                <a:solidFill>
                  <a:prstClr val="black"/>
                </a:solidFill>
                <a:latin typeface="Franklin Gothic Book"/>
                <a:ea typeface="黑体"/>
              </a:rPr>
              <a:t>239661</a:t>
            </a:r>
          </a:p>
          <a:p>
            <a:pPr>
              <a:defRPr/>
            </a:pPr>
            <a:r>
              <a:rPr lang="en-US" altLang="zh-CN" sz="2000" b="1" kern="0" dirty="0" smtClean="0">
                <a:solidFill>
                  <a:prstClr val="black"/>
                </a:solidFill>
                <a:latin typeface="Franklin Gothic Book"/>
                <a:ea typeface="黑体"/>
              </a:rPr>
              <a:t>44100</a:t>
            </a:r>
          </a:p>
          <a:p>
            <a:pPr>
              <a:defRPr/>
            </a:pPr>
            <a:r>
              <a:rPr lang="en-US" altLang="zh-CN" sz="2000" b="1" kern="0" dirty="0" smtClean="0">
                <a:solidFill>
                  <a:prstClr val="black"/>
                </a:solidFill>
                <a:latin typeface="Franklin Gothic Book"/>
                <a:ea typeface="黑体"/>
              </a:rPr>
              <a:t>2</a:t>
            </a:r>
          </a:p>
          <a:p>
            <a:pPr>
              <a:defRPr/>
            </a:pPr>
            <a:r>
              <a:rPr lang="en-US" altLang="zh-CN" sz="2000" b="1" kern="0" dirty="0" smtClean="0">
                <a:solidFill>
                  <a:prstClr val="black"/>
                </a:solidFill>
                <a:latin typeface="Franklin Gothic Book"/>
                <a:ea typeface="黑体"/>
              </a:rPr>
              <a:t>2</a:t>
            </a:r>
            <a:endParaRPr lang="zh-CN" altLang="en-US" sz="2000" b="1" kern="0" dirty="0" smtClean="0">
              <a:solidFill>
                <a:prstClr val="black"/>
              </a:solidFill>
              <a:latin typeface="Franklin Gothic Book"/>
              <a:ea typeface="黑体"/>
            </a:endParaRPr>
          </a:p>
        </p:txBody>
      </p:sp>
      <p:sp>
        <p:nvSpPr>
          <p:cNvPr id="15" name="TextBox 13"/>
          <p:cNvSpPr>
            <a:spLocks/>
          </p:cNvSpPr>
          <p:nvPr/>
        </p:nvSpPr>
        <p:spPr bwMode="auto">
          <a:xfrm>
            <a:off x="6032137" y="4243197"/>
            <a:ext cx="4490642" cy="1887538"/>
          </a:xfrm>
          <a:prstGeom prst="rect">
            <a:avLst/>
          </a:prstGeom>
          <a:solidFill>
            <a:schemeClr val="accent5">
              <a:lumMod val="20000"/>
              <a:lumOff val="80000"/>
            </a:schemeClr>
          </a:solidFill>
          <a:ln w="9525">
            <a:solidFill>
              <a:srgbClr val="000000"/>
            </a:solidFill>
            <a:prstDash val="lgDash"/>
            <a:miter lim="800000"/>
            <a:headEnd/>
            <a:tailEnd/>
          </a:ln>
        </p:spPr>
        <p:txBody>
          <a:bodyPr wrap="square">
            <a:spAutoFit/>
          </a:bodyPr>
          <a:lstStyle/>
          <a:p>
            <a:pPr marL="266700" indent="-266700" eaLnBrk="0" fontAlgn="base" hangingPunct="0">
              <a:lnSpc>
                <a:spcPts val="3500"/>
              </a:lnSpc>
              <a:spcBef>
                <a:spcPct val="0"/>
              </a:spcBef>
              <a:spcAft>
                <a:spcPct val="0"/>
              </a:spcAft>
            </a:pPr>
            <a:r>
              <a:rPr lang="zh-CN" altLang="en-US" sz="2800" dirty="0">
                <a:solidFill>
                  <a:srgbClr val="000000"/>
                </a:solidFill>
                <a:latin typeface="微软雅黑" pitchFamily="34" charset="-122"/>
                <a:ea typeface="微软雅黑" pitchFamily="34" charset="-122"/>
              </a:rPr>
              <a:t>时长（单位：毫秒）</a:t>
            </a:r>
            <a:endParaRPr lang="en-US" altLang="zh-CN" sz="2800" dirty="0">
              <a:solidFill>
                <a:srgbClr val="000000"/>
              </a:solidFill>
              <a:latin typeface="微软雅黑" pitchFamily="34" charset="-122"/>
              <a:ea typeface="微软雅黑" pitchFamily="34" charset="-122"/>
            </a:endParaRPr>
          </a:p>
          <a:p>
            <a:pPr marL="266700" indent="-266700" eaLnBrk="0" fontAlgn="base" hangingPunct="0">
              <a:lnSpc>
                <a:spcPts val="3500"/>
              </a:lnSpc>
              <a:spcBef>
                <a:spcPct val="0"/>
              </a:spcBef>
              <a:spcAft>
                <a:spcPct val="0"/>
              </a:spcAft>
            </a:pPr>
            <a:r>
              <a:rPr lang="zh-CN" altLang="en-US" sz="2800" dirty="0">
                <a:solidFill>
                  <a:srgbClr val="000000"/>
                </a:solidFill>
                <a:latin typeface="微软雅黑" pitchFamily="34" charset="-122"/>
                <a:ea typeface="微软雅黑" pitchFamily="34" charset="-122"/>
              </a:rPr>
              <a:t>采样频率（单位：赫兹）</a:t>
            </a:r>
            <a:endParaRPr lang="en-US" altLang="en-US" sz="2800" dirty="0">
              <a:solidFill>
                <a:srgbClr val="000000"/>
              </a:solidFill>
              <a:latin typeface="微软雅黑" pitchFamily="34" charset="-122"/>
              <a:ea typeface="微软雅黑" pitchFamily="34" charset="-122"/>
            </a:endParaRPr>
          </a:p>
          <a:p>
            <a:pPr marL="266700" indent="-266700" eaLnBrk="0" fontAlgn="base" hangingPunct="0">
              <a:lnSpc>
                <a:spcPts val="3500"/>
              </a:lnSpc>
              <a:spcBef>
                <a:spcPct val="0"/>
              </a:spcBef>
              <a:spcAft>
                <a:spcPct val="0"/>
              </a:spcAft>
            </a:pPr>
            <a:r>
              <a:rPr lang="zh-CN" altLang="en-US" sz="2800" dirty="0">
                <a:solidFill>
                  <a:srgbClr val="000000"/>
                </a:solidFill>
                <a:latin typeface="微软雅黑" pitchFamily="34" charset="-122"/>
                <a:ea typeface="微软雅黑" pitchFamily="34" charset="-122"/>
              </a:rPr>
              <a:t>量化位数（单位：字节）</a:t>
            </a:r>
            <a:endParaRPr lang="en-US" altLang="zh-CN" sz="2800" dirty="0">
              <a:solidFill>
                <a:srgbClr val="000000"/>
              </a:solidFill>
              <a:latin typeface="微软雅黑" pitchFamily="34" charset="-122"/>
              <a:ea typeface="微软雅黑" pitchFamily="34" charset="-122"/>
            </a:endParaRPr>
          </a:p>
          <a:p>
            <a:pPr marL="266700" indent="-266700" eaLnBrk="0" fontAlgn="base" hangingPunct="0">
              <a:lnSpc>
                <a:spcPts val="3500"/>
              </a:lnSpc>
              <a:spcBef>
                <a:spcPct val="0"/>
              </a:spcBef>
              <a:spcAft>
                <a:spcPct val="0"/>
              </a:spcAft>
            </a:pPr>
            <a:r>
              <a:rPr lang="zh-CN" altLang="en-US" sz="2800" dirty="0">
                <a:solidFill>
                  <a:srgbClr val="000000"/>
                </a:solidFill>
                <a:latin typeface="微软雅黑" pitchFamily="34" charset="-122"/>
                <a:ea typeface="微软雅黑" pitchFamily="34" charset="-122"/>
              </a:rPr>
              <a:t>声道数</a:t>
            </a:r>
            <a:endParaRPr lang="en-US" altLang="zh-CN" sz="2800" dirty="0">
              <a:solidFill>
                <a:srgbClr val="000000"/>
              </a:solidFill>
              <a:latin typeface="微软雅黑" pitchFamily="34" charset="-122"/>
              <a:ea typeface="微软雅黑" pitchFamily="34" charset="-122"/>
            </a:endParaRPr>
          </a:p>
        </p:txBody>
      </p:sp>
      <p:cxnSp>
        <p:nvCxnSpPr>
          <p:cNvPr id="16" name="直接箭头连接符 14"/>
          <p:cNvCxnSpPr>
            <a:cxnSpLocks noChangeShapeType="1"/>
          </p:cNvCxnSpPr>
          <p:nvPr/>
        </p:nvCxnSpPr>
        <p:spPr bwMode="auto">
          <a:xfrm flipH="1">
            <a:off x="3104787" y="4509897"/>
            <a:ext cx="2927349" cy="0"/>
          </a:xfrm>
          <a:prstGeom prst="straightConnector1">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cxnSp>
      <p:cxnSp>
        <p:nvCxnSpPr>
          <p:cNvPr id="17" name="直接箭头连接符 26"/>
          <p:cNvCxnSpPr>
            <a:cxnSpLocks noChangeShapeType="1"/>
          </p:cNvCxnSpPr>
          <p:nvPr/>
        </p:nvCxnSpPr>
        <p:spPr bwMode="auto">
          <a:xfrm flipH="1">
            <a:off x="4569520" y="4960747"/>
            <a:ext cx="1462616" cy="0"/>
          </a:xfrm>
          <a:prstGeom prst="straightConnector1">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cxnSp>
      <p:cxnSp>
        <p:nvCxnSpPr>
          <p:cNvPr id="18" name="直接箭头连接符 27"/>
          <p:cNvCxnSpPr>
            <a:cxnSpLocks noChangeShapeType="1"/>
          </p:cNvCxnSpPr>
          <p:nvPr/>
        </p:nvCxnSpPr>
        <p:spPr bwMode="auto">
          <a:xfrm flipH="1">
            <a:off x="5244736" y="5410010"/>
            <a:ext cx="787400" cy="0"/>
          </a:xfrm>
          <a:prstGeom prst="straightConnector1">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cxnSp>
      <p:cxnSp>
        <p:nvCxnSpPr>
          <p:cNvPr id="19" name="直接箭头连接符 28"/>
          <p:cNvCxnSpPr>
            <a:cxnSpLocks noChangeShapeType="1"/>
          </p:cNvCxnSpPr>
          <p:nvPr/>
        </p:nvCxnSpPr>
        <p:spPr bwMode="auto">
          <a:xfrm flipH="1">
            <a:off x="4254136" y="5860860"/>
            <a:ext cx="1778000" cy="0"/>
          </a:xfrm>
          <a:prstGeom prst="straightConnector1">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8292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500"/>
                                        <p:tgtEl>
                                          <p:spTgt spid="1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80">
                                          <p:stCondLst>
                                            <p:cond delay="0"/>
                                          </p:stCondLst>
                                        </p:cTn>
                                        <p:tgtEl>
                                          <p:spTgt spid="14"/>
                                        </p:tgtEl>
                                      </p:cBhvr>
                                    </p:animEffect>
                                    <p:anim calcmode="lin" valueType="num">
                                      <p:cBhvr>
                                        <p:cTn id="3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7" dur="26">
                                          <p:stCondLst>
                                            <p:cond delay="650"/>
                                          </p:stCondLst>
                                        </p:cTn>
                                        <p:tgtEl>
                                          <p:spTgt spid="14"/>
                                        </p:tgtEl>
                                      </p:cBhvr>
                                      <p:to x="100000" y="60000"/>
                                    </p:animScale>
                                    <p:animScale>
                                      <p:cBhvr>
                                        <p:cTn id="38" dur="166" decel="50000">
                                          <p:stCondLst>
                                            <p:cond delay="676"/>
                                          </p:stCondLst>
                                        </p:cTn>
                                        <p:tgtEl>
                                          <p:spTgt spid="14"/>
                                        </p:tgtEl>
                                      </p:cBhvr>
                                      <p:to x="100000" y="100000"/>
                                    </p:animScale>
                                    <p:animScale>
                                      <p:cBhvr>
                                        <p:cTn id="39" dur="26">
                                          <p:stCondLst>
                                            <p:cond delay="1312"/>
                                          </p:stCondLst>
                                        </p:cTn>
                                        <p:tgtEl>
                                          <p:spTgt spid="14"/>
                                        </p:tgtEl>
                                      </p:cBhvr>
                                      <p:to x="100000" y="80000"/>
                                    </p:animScale>
                                    <p:animScale>
                                      <p:cBhvr>
                                        <p:cTn id="40" dur="166" decel="50000">
                                          <p:stCondLst>
                                            <p:cond delay="1338"/>
                                          </p:stCondLst>
                                        </p:cTn>
                                        <p:tgtEl>
                                          <p:spTgt spid="14"/>
                                        </p:tgtEl>
                                      </p:cBhvr>
                                      <p:to x="100000" y="100000"/>
                                    </p:animScale>
                                    <p:animScale>
                                      <p:cBhvr>
                                        <p:cTn id="41" dur="26">
                                          <p:stCondLst>
                                            <p:cond delay="1642"/>
                                          </p:stCondLst>
                                        </p:cTn>
                                        <p:tgtEl>
                                          <p:spTgt spid="14"/>
                                        </p:tgtEl>
                                      </p:cBhvr>
                                      <p:to x="100000" y="90000"/>
                                    </p:animScale>
                                    <p:animScale>
                                      <p:cBhvr>
                                        <p:cTn id="42" dur="166" decel="50000">
                                          <p:stCondLst>
                                            <p:cond delay="1668"/>
                                          </p:stCondLst>
                                        </p:cTn>
                                        <p:tgtEl>
                                          <p:spTgt spid="14"/>
                                        </p:tgtEl>
                                      </p:cBhvr>
                                      <p:to x="100000" y="100000"/>
                                    </p:animScale>
                                    <p:animScale>
                                      <p:cBhvr>
                                        <p:cTn id="43" dur="26">
                                          <p:stCondLst>
                                            <p:cond delay="1808"/>
                                          </p:stCondLst>
                                        </p:cTn>
                                        <p:tgtEl>
                                          <p:spTgt spid="14"/>
                                        </p:tgtEl>
                                      </p:cBhvr>
                                      <p:to x="100000" y="95000"/>
                                    </p:animScale>
                                    <p:animScale>
                                      <p:cBhvr>
                                        <p:cTn id="44" dur="166" decel="50000">
                                          <p:stCondLst>
                                            <p:cond delay="1834"/>
                                          </p:stCondLst>
                                        </p:cTn>
                                        <p:tgtEl>
                                          <p:spTgt spid="14"/>
                                        </p:tgtEl>
                                      </p:cBhvr>
                                      <p:to x="100000" y="100000"/>
                                    </p:animScale>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animBg="1"/>
      <p:bldP spid="11" grpId="0" build="p" animBg="1"/>
      <p:bldP spid="14" grpId="0" animBg="1"/>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61</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9" name="公众号：陈西设计之家。微信搜索即可"/>
          <p:cNvSpPr/>
          <p:nvPr/>
        </p:nvSpPr>
        <p:spPr>
          <a:xfrm flipH="1">
            <a:off x="-84701" y="6645165"/>
            <a:ext cx="12276701"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 name="TextBox 23"/>
          <p:cNvSpPr>
            <a:spLocks/>
          </p:cNvSpPr>
          <p:nvPr/>
        </p:nvSpPr>
        <p:spPr bwMode="auto">
          <a:xfrm>
            <a:off x="1015199" y="2669154"/>
            <a:ext cx="10864165" cy="2246769"/>
          </a:xfrm>
          <a:prstGeom prst="rect">
            <a:avLst/>
          </a:prstGeom>
          <a:noFill/>
          <a:ln w="9525">
            <a:noFill/>
            <a:miter lim="800000"/>
            <a:headEnd/>
            <a:tailEnd/>
          </a:ln>
        </p:spPr>
        <p:txBody>
          <a:bodyPr wrap="square">
            <a:spAutoFit/>
          </a:bodyPr>
          <a:lstStyle/>
          <a:p>
            <a:pPr marL="87313" indent="-87313" eaLnBrk="0" fontAlgn="base" hangingPunct="0">
              <a:spcBef>
                <a:spcPts val="2400"/>
              </a:spcBef>
              <a:spcAft>
                <a:spcPct val="0"/>
              </a:spcAft>
              <a:tabLst>
                <a:tab pos="1079500" algn="l"/>
                <a:tab pos="1879600" algn="l"/>
                <a:tab pos="1079500" algn="l"/>
                <a:tab pos="1879600" algn="l"/>
                <a:tab pos="1079500" algn="l"/>
                <a:tab pos="1879600" algn="l"/>
                <a:tab pos="1079500" algn="l"/>
                <a:tab pos="1879600" algn="l"/>
                <a:tab pos="1079500" algn="l"/>
                <a:tab pos="1879600" algn="l"/>
              </a:tabLst>
            </a:pPr>
            <a:r>
              <a:rPr lang="en-US" altLang="zh-CN" sz="2800" dirty="0">
                <a:solidFill>
                  <a:srgbClr val="000000"/>
                </a:solidFill>
                <a:latin typeface="Arial" charset="0"/>
                <a:ea typeface="黑体"/>
              </a:rPr>
              <a:t>from </a:t>
            </a:r>
            <a:r>
              <a:rPr lang="en-US" altLang="zh-CN" sz="2800" dirty="0" err="1">
                <a:solidFill>
                  <a:srgbClr val="000000"/>
                </a:solidFill>
                <a:latin typeface="Arial" charset="0"/>
                <a:ea typeface="黑体"/>
              </a:rPr>
              <a:t>pydub</a:t>
            </a:r>
            <a:r>
              <a:rPr lang="en-US" altLang="zh-CN" sz="2800" dirty="0">
                <a:solidFill>
                  <a:srgbClr val="000000"/>
                </a:solidFill>
                <a:latin typeface="Arial" charset="0"/>
                <a:ea typeface="黑体"/>
              </a:rPr>
              <a:t> import </a:t>
            </a:r>
            <a:r>
              <a:rPr lang="en-US" altLang="zh-CN" sz="2800" dirty="0" err="1">
                <a:solidFill>
                  <a:srgbClr val="000000"/>
                </a:solidFill>
                <a:latin typeface="Arial" charset="0"/>
                <a:ea typeface="黑体"/>
              </a:rPr>
              <a:t>AudioSegment</a:t>
            </a:r>
            <a:endParaRPr lang="en-US" altLang="zh-CN" sz="2800" dirty="0">
              <a:solidFill>
                <a:srgbClr val="000000"/>
              </a:solidFill>
              <a:latin typeface="Arial" charset="0"/>
              <a:ea typeface="黑体"/>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Lst>
            </a:pPr>
            <a:r>
              <a:rPr lang="en-US" altLang="zh-CN" sz="2800" dirty="0">
                <a:solidFill>
                  <a:srgbClr val="000000"/>
                </a:solidFill>
                <a:latin typeface="Arial" charset="0"/>
                <a:ea typeface="黑体"/>
              </a:rPr>
              <a:t>s = </a:t>
            </a:r>
            <a:r>
              <a:rPr lang="en-US" altLang="zh-CN" sz="2800" dirty="0" err="1">
                <a:solidFill>
                  <a:srgbClr val="000000"/>
                </a:solidFill>
                <a:latin typeface="Arial" charset="0"/>
                <a:ea typeface="楷体" pitchFamily="49" charset="-122"/>
              </a:rPr>
              <a:t>AudioSegment.from_file</a:t>
            </a:r>
            <a:r>
              <a:rPr lang="en-US" altLang="zh-CN" sz="2800" dirty="0" smtClean="0">
                <a:solidFill>
                  <a:srgbClr val="000000"/>
                </a:solidFill>
                <a:latin typeface="Arial" charset="0"/>
                <a:ea typeface="楷体" pitchFamily="49" charset="-122"/>
              </a:rPr>
              <a:t>(‘</a:t>
            </a:r>
            <a:r>
              <a:rPr lang="zh-CN" altLang="en-US" sz="2800" dirty="0" smtClean="0">
                <a:solidFill>
                  <a:srgbClr val="000000"/>
                </a:solidFill>
                <a:latin typeface="Arial" charset="0"/>
                <a:ea typeface="楷体" pitchFamily="49" charset="-122"/>
              </a:rPr>
              <a:t>我和我的祖国</a:t>
            </a:r>
            <a:r>
              <a:rPr lang="en-US" altLang="zh-CN" sz="2800" dirty="0" smtClean="0">
                <a:solidFill>
                  <a:srgbClr val="000000"/>
                </a:solidFill>
                <a:latin typeface="Arial" charset="0"/>
                <a:ea typeface="楷体" pitchFamily="49" charset="-122"/>
              </a:rPr>
              <a:t>.mp3</a:t>
            </a:r>
            <a:r>
              <a:rPr lang="en-US" altLang="zh-CN" sz="2800" dirty="0">
                <a:solidFill>
                  <a:srgbClr val="000000"/>
                </a:solidFill>
                <a:latin typeface="Arial" charset="0"/>
                <a:ea typeface="楷体" pitchFamily="49" charset="-122"/>
              </a:rPr>
              <a:t>', format='mp3')</a:t>
            </a:r>
            <a:endParaRPr lang="en-US" altLang="en-US" sz="28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Lst>
            </a:pPr>
            <a:r>
              <a:rPr lang="en-US" altLang="zh-CN" sz="2800" dirty="0">
                <a:solidFill>
                  <a:srgbClr val="000000"/>
                </a:solidFill>
                <a:latin typeface="Arial" charset="0"/>
                <a:ea typeface="楷体" pitchFamily="49" charset="-122"/>
              </a:rPr>
              <a:t>out = </a:t>
            </a:r>
            <a:r>
              <a:rPr lang="en-US" altLang="zh-CN" sz="2800" dirty="0">
                <a:solidFill>
                  <a:srgbClr val="FF0000"/>
                </a:solidFill>
                <a:latin typeface="Arial" charset="0"/>
                <a:ea typeface="楷体" pitchFamily="49" charset="-122"/>
              </a:rPr>
              <a:t>s[17600 : 33800]</a:t>
            </a:r>
            <a:endParaRPr lang="en-US" altLang="en-US" sz="28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Lst>
            </a:pPr>
            <a:r>
              <a:rPr lang="en-US" altLang="zh-CN" sz="2800" dirty="0" err="1">
                <a:solidFill>
                  <a:srgbClr val="000000"/>
                </a:solidFill>
                <a:latin typeface="Arial" charset="0"/>
                <a:ea typeface="楷体" pitchFamily="49" charset="-122"/>
              </a:rPr>
              <a:t>outfile</a:t>
            </a:r>
            <a:r>
              <a:rPr lang="en-US" altLang="zh-CN" sz="2800" dirty="0">
                <a:solidFill>
                  <a:srgbClr val="000000"/>
                </a:solidFill>
                <a:latin typeface="Arial" charset="0"/>
                <a:ea typeface="楷体" pitchFamily="49" charset="-122"/>
              </a:rPr>
              <a:t> = </a:t>
            </a:r>
            <a:r>
              <a:rPr lang="en-US" altLang="zh-CN" sz="2800" dirty="0" err="1">
                <a:solidFill>
                  <a:srgbClr val="000000"/>
                </a:solidFill>
                <a:latin typeface="Arial" charset="0"/>
                <a:ea typeface="楷体" pitchFamily="49" charset="-122"/>
              </a:rPr>
              <a:t>out.</a:t>
            </a:r>
            <a:r>
              <a:rPr lang="en-US" altLang="zh-CN" sz="2800" dirty="0" err="1">
                <a:solidFill>
                  <a:srgbClr val="FF0000"/>
                </a:solidFill>
                <a:latin typeface="Arial" charset="0"/>
                <a:ea typeface="楷体" pitchFamily="49" charset="-122"/>
              </a:rPr>
              <a:t>export</a:t>
            </a:r>
            <a:r>
              <a:rPr lang="en-US" altLang="zh-CN" sz="2800" dirty="0">
                <a:solidFill>
                  <a:srgbClr val="000000"/>
                </a:solidFill>
                <a:latin typeface="Arial" charset="0"/>
                <a:ea typeface="楷体" pitchFamily="49" charset="-122"/>
              </a:rPr>
              <a:t>('a1.mp3', format='mp3')</a:t>
            </a:r>
            <a:endParaRPr lang="en-US" altLang="en-US" sz="28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Lst>
            </a:pPr>
            <a:r>
              <a:rPr lang="en-US" altLang="zh-CN" sz="2800" dirty="0" err="1">
                <a:solidFill>
                  <a:srgbClr val="000000"/>
                </a:solidFill>
                <a:latin typeface="Arial" charset="0"/>
                <a:ea typeface="楷体" pitchFamily="49" charset="-122"/>
              </a:rPr>
              <a:t>outfile.close</a:t>
            </a:r>
            <a:r>
              <a:rPr lang="en-US" altLang="zh-CN" sz="2800" dirty="0">
                <a:solidFill>
                  <a:srgbClr val="000000"/>
                </a:solidFill>
                <a:latin typeface="Arial" charset="0"/>
                <a:ea typeface="楷体" pitchFamily="49" charset="-122"/>
              </a:rPr>
              <a:t>()</a:t>
            </a:r>
            <a:endParaRPr lang="en-US" altLang="en-US" sz="2800" b="1" dirty="0">
              <a:solidFill>
                <a:srgbClr val="000000"/>
              </a:solidFill>
              <a:latin typeface="Arial" charset="0"/>
            </a:endParaRPr>
          </a:p>
        </p:txBody>
      </p:sp>
      <p:sp>
        <p:nvSpPr>
          <p:cNvPr id="11" name="内容占位符 2"/>
          <p:cNvSpPr txBox="1">
            <a:spLocks noChangeArrowheads="1"/>
          </p:cNvSpPr>
          <p:nvPr/>
        </p:nvSpPr>
        <p:spPr>
          <a:xfrm>
            <a:off x="708547" y="1836741"/>
            <a:ext cx="10972800" cy="784225"/>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007D"/>
              </a:buClr>
            </a:pPr>
            <a:r>
              <a:rPr lang="zh-CN" altLang="en-US" b="1" dirty="0" smtClean="0">
                <a:solidFill>
                  <a:srgbClr val="186299"/>
                </a:solidFill>
                <a:latin typeface="微软雅黑" pitchFamily="34" charset="-122"/>
                <a:ea typeface="微软雅黑" pitchFamily="34" charset="-122"/>
              </a:rPr>
              <a:t>截取音频文件</a:t>
            </a:r>
            <a:endParaRPr lang="en-US" altLang="en-US" b="1" dirty="0">
              <a:solidFill>
                <a:srgbClr val="186299"/>
              </a:solidFill>
              <a:latin typeface="微软雅黑" pitchFamily="34" charset="-122"/>
              <a:ea typeface="微软雅黑" pitchFamily="34" charset="-122"/>
            </a:endParaRPr>
          </a:p>
        </p:txBody>
      </p:sp>
      <p:grpSp>
        <p:nvGrpSpPr>
          <p:cNvPr id="14" name="Group -538"/>
          <p:cNvGrpSpPr>
            <a:grpSpLocks/>
          </p:cNvGrpSpPr>
          <p:nvPr/>
        </p:nvGrpSpPr>
        <p:grpSpPr bwMode="auto">
          <a:xfrm>
            <a:off x="4642040" y="3615552"/>
            <a:ext cx="6131269" cy="541473"/>
            <a:chOff x="145419" y="1896811"/>
            <a:chExt cx="5301265" cy="541174"/>
          </a:xfrm>
        </p:grpSpPr>
        <p:sp>
          <p:nvSpPr>
            <p:cNvPr id="15" name="TextBox 21"/>
            <p:cNvSpPr>
              <a:spLocks/>
            </p:cNvSpPr>
            <p:nvPr/>
          </p:nvSpPr>
          <p:spPr bwMode="auto">
            <a:xfrm>
              <a:off x="3034416" y="1896811"/>
              <a:ext cx="2412268" cy="541174"/>
            </a:xfrm>
            <a:prstGeom prst="rect">
              <a:avLst/>
            </a:prstGeom>
            <a:solidFill>
              <a:srgbClr val="DBEEF4"/>
            </a:solidFill>
            <a:ln w="9525">
              <a:solidFill>
                <a:srgbClr val="000000"/>
              </a:solidFill>
              <a:prstDash val="lgDash"/>
              <a:miter lim="800000"/>
              <a:headEnd/>
              <a:tailEnd/>
            </a:ln>
          </p:spPr>
          <p:txBody>
            <a:bodyPr>
              <a:spAutoFit/>
            </a:bodyPr>
            <a:lstStyle/>
            <a:p>
              <a:pPr algn="ctr" eaLnBrk="0" fontAlgn="base" hangingPunct="0">
                <a:lnSpc>
                  <a:spcPts val="3500"/>
                </a:lnSpc>
                <a:spcBef>
                  <a:spcPct val="0"/>
                </a:spcBef>
                <a:spcAft>
                  <a:spcPct val="0"/>
                </a:spcAft>
                <a:defRPr/>
              </a:pPr>
              <a:r>
                <a:rPr lang="zh-CN" altLang="en-US" sz="2800" b="1" kern="0" dirty="0" smtClean="0">
                  <a:solidFill>
                    <a:srgbClr val="000000"/>
                  </a:solidFill>
                  <a:latin typeface="微软雅黑"/>
                  <a:ea typeface="微软雅黑"/>
                </a:rPr>
                <a:t>截取片段</a:t>
              </a:r>
              <a:endParaRPr lang="en-US" altLang="en-US" sz="2800" b="1" kern="0" dirty="0" smtClean="0">
                <a:solidFill>
                  <a:srgbClr val="000000"/>
                </a:solidFill>
              </a:endParaRPr>
            </a:p>
          </p:txBody>
        </p:sp>
        <p:cxnSp>
          <p:nvCxnSpPr>
            <p:cNvPr id="16" name="直接箭头连接符 1024"/>
            <p:cNvCxnSpPr>
              <a:cxnSpLocks noChangeShapeType="1"/>
            </p:cNvCxnSpPr>
            <p:nvPr/>
          </p:nvCxnSpPr>
          <p:spPr bwMode="auto">
            <a:xfrm>
              <a:off x="145419" y="2073700"/>
              <a:ext cx="2888997" cy="0"/>
            </a:xfrm>
            <a:prstGeom prst="straightConnector1">
              <a:avLst/>
            </a:prstGeom>
            <a:noFill/>
            <a:ln w="19050">
              <a:solidFill>
                <a:srgbClr val="000000"/>
              </a:solidFill>
              <a:round/>
              <a:headEnd/>
              <a:tailEnd type="arrow" w="sm" len="sm"/>
            </a:ln>
            <a:extLst>
              <a:ext uri="{909E8E84-426E-40DD-AFC4-6F175D3DCCD1}">
                <a14:hiddenFill xmlns:a14="http://schemas.microsoft.com/office/drawing/2010/main">
                  <a:noFill/>
                </a14:hiddenFill>
              </a:ext>
            </a:extLst>
          </p:spPr>
        </p:cxnSp>
      </p:grpSp>
      <p:grpSp>
        <p:nvGrpSpPr>
          <p:cNvPr id="17" name="Group -534"/>
          <p:cNvGrpSpPr>
            <a:grpSpLocks/>
          </p:cNvGrpSpPr>
          <p:nvPr/>
        </p:nvGrpSpPr>
        <p:grpSpPr bwMode="auto">
          <a:xfrm>
            <a:off x="4781580" y="4490016"/>
            <a:ext cx="4635205" cy="739775"/>
            <a:chOff x="3555873" y="5949280"/>
            <a:chExt cx="3476112" cy="739416"/>
          </a:xfrm>
        </p:grpSpPr>
        <p:sp>
          <p:nvSpPr>
            <p:cNvPr id="18" name="TextBox 36"/>
            <p:cNvSpPr>
              <a:spLocks/>
            </p:cNvSpPr>
            <p:nvPr/>
          </p:nvSpPr>
          <p:spPr bwMode="auto">
            <a:xfrm>
              <a:off x="3779912" y="6147522"/>
              <a:ext cx="3252073" cy="541174"/>
            </a:xfrm>
            <a:prstGeom prst="rect">
              <a:avLst/>
            </a:prstGeom>
            <a:solidFill>
              <a:srgbClr val="DBEEF4"/>
            </a:solidFill>
            <a:ln w="9525">
              <a:solidFill>
                <a:srgbClr val="000000"/>
              </a:solidFill>
              <a:prstDash val="lgDash"/>
              <a:miter lim="800000"/>
              <a:headEnd/>
              <a:tailEnd/>
            </a:ln>
          </p:spPr>
          <p:txBody>
            <a:bodyPr>
              <a:spAutoFit/>
            </a:bodyPr>
            <a:lstStyle/>
            <a:p>
              <a:pPr algn="ctr" eaLnBrk="0" fontAlgn="base" hangingPunct="0">
                <a:lnSpc>
                  <a:spcPts val="3500"/>
                </a:lnSpc>
                <a:spcBef>
                  <a:spcPct val="0"/>
                </a:spcBef>
                <a:spcAft>
                  <a:spcPct val="0"/>
                </a:spcAft>
              </a:pPr>
              <a:r>
                <a:rPr lang="zh-CN" altLang="en-US" sz="2800" b="1" dirty="0">
                  <a:solidFill>
                    <a:srgbClr val="000000"/>
                  </a:solidFill>
                  <a:latin typeface="微软雅黑" pitchFamily="34" charset="-122"/>
                  <a:ea typeface="微软雅黑" pitchFamily="34" charset="-122"/>
                </a:rPr>
                <a:t>保存为文件</a:t>
              </a:r>
              <a:endParaRPr lang="en-US" altLang="en-US" sz="2800" b="1" dirty="0">
                <a:solidFill>
                  <a:srgbClr val="000000"/>
                </a:solidFill>
                <a:latin typeface="微软雅黑" pitchFamily="34" charset="-122"/>
                <a:ea typeface="微软雅黑" pitchFamily="34" charset="-122"/>
              </a:endParaRPr>
            </a:p>
          </p:txBody>
        </p:sp>
        <p:cxnSp>
          <p:nvCxnSpPr>
            <p:cNvPr id="19" name="直接箭头连接符 1029"/>
            <p:cNvCxnSpPr>
              <a:cxnSpLocks noChangeShapeType="1"/>
            </p:cNvCxnSpPr>
            <p:nvPr/>
          </p:nvCxnSpPr>
          <p:spPr bwMode="auto">
            <a:xfrm flipH="1" flipV="1">
              <a:off x="3555873" y="5949280"/>
              <a:ext cx="224039" cy="468830"/>
            </a:xfrm>
            <a:prstGeom prst="straightConnector1">
              <a:avLst/>
            </a:prstGeom>
            <a:noFill/>
            <a:ln w="19050">
              <a:solidFill>
                <a:srgbClr val="000000"/>
              </a:solidFill>
              <a:round/>
              <a:headEnd/>
              <a:tailEnd type="arrow" w="sm" len="sm"/>
            </a:ln>
            <a:extLst>
              <a:ext uri="{909E8E84-426E-40DD-AFC4-6F175D3DCCD1}">
                <a14:hiddenFill xmlns:a14="http://schemas.microsoft.com/office/drawing/2010/main">
                  <a:noFill/>
                </a14:hiddenFill>
              </a:ext>
            </a:extLst>
          </p:spPr>
        </p:cxnSp>
      </p:grpSp>
      <p:pic>
        <p:nvPicPr>
          <p:cNvPr id="20" name="tleft.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duotone>
              <a:prstClr val="black"/>
              <a:srgbClr val="5BD078">
                <a:tint val="45000"/>
                <a:satMod val="400000"/>
              </a:srgbClr>
            </a:duotone>
          </a:blip>
          <a:stretch>
            <a:fillRect/>
          </a:stretch>
        </p:blipFill>
        <p:spPr>
          <a:xfrm>
            <a:off x="10940484" y="5402712"/>
            <a:ext cx="786076" cy="786076"/>
          </a:xfrm>
          <a:prstGeom prst="rect">
            <a:avLst/>
          </a:prstGeom>
        </p:spPr>
      </p:pic>
    </p:spTree>
    <p:extLst>
      <p:ext uri="{BB962C8B-B14F-4D97-AF65-F5344CB8AC3E}">
        <p14:creationId xmlns:p14="http://schemas.microsoft.com/office/powerpoint/2010/main" val="137652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2000"/>
                                        <p:tgtEl>
                                          <p:spTgt spid="20"/>
                                        </p:tgtEl>
                                      </p:cBhvr>
                                    </p:animEffect>
                                    <p:anim calcmode="lin" valueType="num">
                                      <p:cBhvr>
                                        <p:cTn id="26" dur="2000" fill="hold"/>
                                        <p:tgtEl>
                                          <p:spTgt spid="20"/>
                                        </p:tgtEl>
                                        <p:attrNameLst>
                                          <p:attrName>ppt_w</p:attrName>
                                        </p:attrNameLst>
                                      </p:cBhvr>
                                      <p:tavLst>
                                        <p:tav tm="0" fmla="#ppt_w*sin(2.5*pi*$)">
                                          <p:val>
                                            <p:fltVal val="0"/>
                                          </p:val>
                                        </p:tav>
                                        <p:tav tm="100000">
                                          <p:val>
                                            <p:fltVal val="1"/>
                                          </p:val>
                                        </p:tav>
                                      </p:tavLst>
                                    </p:anim>
                                    <p:anim calcmode="lin" valueType="num">
                                      <p:cBhvr>
                                        <p:cTn id="27" dur="20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28" fill="hold" display="0">
                  <p:stCondLst>
                    <p:cond delay="indefinite"/>
                  </p:stCondLst>
                  <p:endCondLst>
                    <p:cond evt="onStopAudio" delay="0">
                      <p:tgtEl>
                        <p:sldTgt/>
                      </p:tgtEl>
                    </p:cond>
                  </p:endCondLst>
                </p:cTn>
                <p:tgtEl>
                  <p:spTgt spid="20"/>
                </p:tgtEl>
              </p:cMediaNode>
            </p:audio>
          </p:childTnLst>
        </p:cTn>
      </p:par>
    </p:tnLst>
    <p:bldLst>
      <p:bldP spid="10" grpId="0"/>
      <p:bldP spid="11"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62</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9" name="公众号：陈西设计之家。微信搜索即可"/>
          <p:cNvSpPr/>
          <p:nvPr/>
        </p:nvSpPr>
        <p:spPr>
          <a:xfrm flipH="1">
            <a:off x="464592" y="6496869"/>
            <a:ext cx="12276701"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 name="TextBox 22"/>
          <p:cNvSpPr>
            <a:spLocks/>
          </p:cNvSpPr>
          <p:nvPr/>
        </p:nvSpPr>
        <p:spPr bwMode="auto">
          <a:xfrm>
            <a:off x="851338" y="2764768"/>
            <a:ext cx="8856662" cy="3324225"/>
          </a:xfrm>
          <a:prstGeom prst="rect">
            <a:avLst/>
          </a:prstGeom>
          <a:solidFill>
            <a:schemeClr val="bg1"/>
          </a:solidFill>
          <a:ln w="9525">
            <a:solidFill>
              <a:srgbClr val="000000"/>
            </a:solidFill>
            <a:miter lim="800000"/>
            <a:headEnd/>
            <a:tailEnd/>
          </a:ln>
        </p:spPr>
        <p:txBody>
          <a:bodyPr>
            <a:spAutoFit/>
          </a:bodyPr>
          <a:lstStyle/>
          <a:p>
            <a:pPr marL="87313" indent="-87313" eaLnBrk="0" fontAlgn="base" hangingPunct="0">
              <a:spcBef>
                <a:spcPts val="240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a:solidFill>
                  <a:srgbClr val="000000"/>
                </a:solidFill>
                <a:latin typeface="Arial" charset="0"/>
                <a:ea typeface="微软雅黑"/>
              </a:rPr>
              <a:t>from </a:t>
            </a:r>
            <a:r>
              <a:rPr lang="en-US" altLang="zh-CN" sz="3000" dirty="0" err="1">
                <a:solidFill>
                  <a:srgbClr val="000000"/>
                </a:solidFill>
                <a:latin typeface="Arial" charset="0"/>
                <a:ea typeface="微软雅黑"/>
              </a:rPr>
              <a:t>pydub</a:t>
            </a:r>
            <a:r>
              <a:rPr lang="en-US" altLang="zh-CN" sz="3000" dirty="0">
                <a:solidFill>
                  <a:srgbClr val="000000"/>
                </a:solidFill>
                <a:latin typeface="Arial" charset="0"/>
                <a:ea typeface="微软雅黑"/>
              </a:rPr>
              <a:t> import </a:t>
            </a:r>
            <a:r>
              <a:rPr lang="en-US" altLang="zh-CN" sz="3000" dirty="0" err="1">
                <a:solidFill>
                  <a:srgbClr val="000000"/>
                </a:solidFill>
                <a:latin typeface="Arial" charset="0"/>
                <a:ea typeface="微软雅黑"/>
              </a:rPr>
              <a:t>AudioSegment</a:t>
            </a:r>
            <a:endParaRPr lang="en-US" altLang="zh-CN" sz="3000" dirty="0">
              <a:solidFill>
                <a:srgbClr val="000000"/>
              </a:solidFill>
              <a:latin typeface="Arial" charset="0"/>
              <a:ea typeface="微软雅黑"/>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a:solidFill>
                  <a:srgbClr val="000000"/>
                </a:solidFill>
                <a:latin typeface="Arial" charset="0"/>
                <a:ea typeface="微软雅黑"/>
              </a:rPr>
              <a:t>s = </a:t>
            </a:r>
            <a:r>
              <a:rPr lang="en-US" altLang="zh-CN" sz="3000" dirty="0" err="1">
                <a:solidFill>
                  <a:srgbClr val="000000"/>
                </a:solidFill>
                <a:latin typeface="Arial" charset="0"/>
                <a:ea typeface="楷体" pitchFamily="49" charset="-122"/>
              </a:rPr>
              <a:t>AudioSegment.from_file</a:t>
            </a:r>
            <a:r>
              <a:rPr lang="en-US" altLang="zh-CN" sz="3000" dirty="0">
                <a:solidFill>
                  <a:srgbClr val="000000"/>
                </a:solidFill>
                <a:latin typeface="Arial" charset="0"/>
                <a:ea typeface="楷体" pitchFamily="49" charset="-122"/>
              </a:rPr>
              <a:t>('a.mp3', format='mp3')</a:t>
            </a:r>
            <a:endParaRPr lang="en-US" altLang="en-US" sz="2800" b="1" dirty="0">
              <a:solidFill>
                <a:srgbClr val="000000"/>
              </a:solidFill>
              <a:latin typeface="Arial" charset="0"/>
              <a:ea typeface="微软雅黑"/>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a:solidFill>
                  <a:srgbClr val="000000"/>
                </a:solidFill>
                <a:latin typeface="Arial" charset="0"/>
                <a:ea typeface="楷体" pitchFamily="49" charset="-122"/>
              </a:rPr>
              <a:t>s1=s[17600 : 33800]</a:t>
            </a:r>
            <a:endParaRPr lang="en-US" altLang="en-US" sz="2800" b="1" dirty="0">
              <a:solidFill>
                <a:srgbClr val="000000"/>
              </a:solidFill>
              <a:latin typeface="Arial" charset="0"/>
              <a:ea typeface="微软雅黑"/>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a:solidFill>
                  <a:srgbClr val="000000"/>
                </a:solidFill>
                <a:latin typeface="Arial" charset="0"/>
                <a:ea typeface="楷体" pitchFamily="49" charset="-122"/>
              </a:rPr>
              <a:t>s2=s[51000 : 54800]</a:t>
            </a:r>
            <a:endParaRPr lang="en-US" altLang="en-US" sz="2800" b="1" dirty="0">
              <a:solidFill>
                <a:srgbClr val="000000"/>
              </a:solidFill>
              <a:latin typeface="Arial" charset="0"/>
              <a:ea typeface="微软雅黑"/>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a:solidFill>
                  <a:srgbClr val="000000"/>
                </a:solidFill>
                <a:latin typeface="Arial" charset="0"/>
                <a:ea typeface="楷体" pitchFamily="49" charset="-122"/>
              </a:rPr>
              <a:t>out=</a:t>
            </a:r>
            <a:r>
              <a:rPr lang="en-US" altLang="zh-CN" sz="3000" dirty="0">
                <a:solidFill>
                  <a:srgbClr val="FF0000"/>
                </a:solidFill>
                <a:latin typeface="Arial" charset="0"/>
                <a:ea typeface="楷体" pitchFamily="49" charset="-122"/>
              </a:rPr>
              <a:t>s2+s1</a:t>
            </a:r>
            <a:endParaRPr lang="en-US" altLang="en-US" sz="2800" b="1" dirty="0">
              <a:solidFill>
                <a:srgbClr val="000000"/>
              </a:solidFill>
              <a:latin typeface="Arial" charset="0"/>
              <a:ea typeface="微软雅黑"/>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err="1">
                <a:solidFill>
                  <a:srgbClr val="000000"/>
                </a:solidFill>
                <a:latin typeface="Arial" charset="0"/>
                <a:ea typeface="楷体" pitchFamily="49" charset="-122"/>
              </a:rPr>
              <a:t>outfile</a:t>
            </a:r>
            <a:r>
              <a:rPr lang="en-US" altLang="zh-CN" sz="3000" dirty="0">
                <a:solidFill>
                  <a:srgbClr val="000000"/>
                </a:solidFill>
                <a:latin typeface="Arial" charset="0"/>
                <a:ea typeface="楷体" pitchFamily="49" charset="-122"/>
              </a:rPr>
              <a:t> = </a:t>
            </a:r>
            <a:r>
              <a:rPr lang="en-US" altLang="zh-CN" sz="3000" dirty="0" err="1">
                <a:solidFill>
                  <a:srgbClr val="000000"/>
                </a:solidFill>
                <a:latin typeface="Arial" charset="0"/>
                <a:ea typeface="楷体" pitchFamily="49" charset="-122"/>
              </a:rPr>
              <a:t>out.export</a:t>
            </a:r>
            <a:r>
              <a:rPr lang="en-US" altLang="zh-CN" sz="3000" dirty="0">
                <a:solidFill>
                  <a:srgbClr val="000000"/>
                </a:solidFill>
                <a:latin typeface="Arial" charset="0"/>
                <a:ea typeface="楷体" pitchFamily="49" charset="-122"/>
              </a:rPr>
              <a:t>('a2.mp3', format='mp3')</a:t>
            </a:r>
            <a:endParaRPr lang="en-US" altLang="en-US" sz="2800" b="1" dirty="0">
              <a:solidFill>
                <a:srgbClr val="000000"/>
              </a:solidFill>
              <a:latin typeface="Arial" charset="0"/>
              <a:ea typeface="微软雅黑"/>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err="1">
                <a:solidFill>
                  <a:srgbClr val="000000"/>
                </a:solidFill>
                <a:latin typeface="Arial" charset="0"/>
                <a:ea typeface="楷体" pitchFamily="49" charset="-122"/>
              </a:rPr>
              <a:t>outfile.close</a:t>
            </a:r>
            <a:r>
              <a:rPr lang="en-US" altLang="zh-CN" sz="3000" dirty="0">
                <a:solidFill>
                  <a:srgbClr val="000000"/>
                </a:solidFill>
                <a:latin typeface="Arial" charset="0"/>
                <a:ea typeface="楷体" pitchFamily="49" charset="-122"/>
              </a:rPr>
              <a:t>()</a:t>
            </a:r>
            <a:endParaRPr lang="en-US" altLang="en-US" sz="2800" b="1" dirty="0">
              <a:solidFill>
                <a:srgbClr val="000000"/>
              </a:solidFill>
              <a:latin typeface="Arial" charset="0"/>
              <a:ea typeface="微软雅黑"/>
            </a:endParaRPr>
          </a:p>
        </p:txBody>
      </p:sp>
      <p:sp>
        <p:nvSpPr>
          <p:cNvPr id="11" name="内容占位符 2"/>
          <p:cNvSpPr txBox="1">
            <a:spLocks noChangeArrowheads="1"/>
          </p:cNvSpPr>
          <p:nvPr/>
        </p:nvSpPr>
        <p:spPr bwMode="auto">
          <a:xfrm>
            <a:off x="1132324" y="1756705"/>
            <a:ext cx="8229600" cy="715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lr>
                <a:srgbClr val="EEECE1"/>
              </a:buClr>
              <a:buSzPct val="75000"/>
              <a:buFont typeface="Wingdings" pitchFamily="2" charset="2"/>
              <a:buChar char="n"/>
              <a:defRPr sz="3200">
                <a:solidFill>
                  <a:srgbClr val="000000"/>
                </a:solidFill>
                <a:latin typeface="+mn-lt"/>
                <a:ea typeface="+mn-ea"/>
                <a:cs typeface="+mn-cs"/>
              </a:defRPr>
            </a:lvl1pPr>
            <a:lvl2pPr marL="742950" indent="-285750" algn="l" rtl="0" fontAlgn="base" latinLnBrk="1">
              <a:spcBef>
                <a:spcPct val="20000"/>
              </a:spcBef>
              <a:spcAft>
                <a:spcPct val="0"/>
              </a:spcAft>
              <a:buClr>
                <a:srgbClr val="C0504D"/>
              </a:buClr>
              <a:buSzPct val="80000"/>
              <a:buFont typeface="Wingdings" pitchFamily="2" charset="2"/>
              <a:buChar char="¨"/>
              <a:defRPr sz="2800">
                <a:solidFill>
                  <a:srgbClr val="000000"/>
                </a:solidFill>
                <a:latin typeface="+mn-lt"/>
                <a:ea typeface="+mn-ea"/>
              </a:defRPr>
            </a:lvl2pPr>
            <a:lvl3pPr marL="1143000" indent="-228600" algn="l" rtl="0" fontAlgn="base" latinLnBrk="1">
              <a:spcBef>
                <a:spcPct val="20000"/>
              </a:spcBef>
              <a:spcAft>
                <a:spcPct val="0"/>
              </a:spcAft>
              <a:buClr>
                <a:srgbClr val="EEECE1"/>
              </a:buClr>
              <a:buSzPct val="65000"/>
              <a:buFont typeface="Wingdings" pitchFamily="2" charset="2"/>
              <a:buChar char="n"/>
              <a:defRPr sz="2400">
                <a:solidFill>
                  <a:srgbClr val="000000"/>
                </a:solidFill>
                <a:latin typeface="+mn-lt"/>
                <a:ea typeface="+mn-ea"/>
              </a:defRPr>
            </a:lvl3pPr>
            <a:lvl4pPr marL="1600200" indent="-228600" algn="l" rtl="0" fontAlgn="base" latinLnBrk="1">
              <a:spcBef>
                <a:spcPct val="20000"/>
              </a:spcBef>
              <a:spcAft>
                <a:spcPct val="0"/>
              </a:spcAft>
              <a:buClr>
                <a:srgbClr val="C0504D"/>
              </a:buClr>
              <a:buSzPct val="70000"/>
              <a:buFont typeface="Wingdings" pitchFamily="2" charset="2"/>
              <a:buChar char="¨"/>
              <a:defRPr sz="2000">
                <a:solidFill>
                  <a:srgbClr val="000000"/>
                </a:solidFill>
                <a:latin typeface="+mn-lt"/>
                <a:ea typeface="+mn-ea"/>
              </a:defRPr>
            </a:lvl4pPr>
            <a:lvl5pPr marL="2057400" indent="-228600" algn="l" rtl="0" fontAlgn="base" latinLnBrk="1">
              <a:spcBef>
                <a:spcPct val="20000"/>
              </a:spcBef>
              <a:spcAft>
                <a:spcPct val="0"/>
              </a:spcAft>
              <a:buClr>
                <a:srgbClr val="EEECE1"/>
              </a:buClr>
              <a:buSzPct val="70000"/>
              <a:buFont typeface="Wingdings" pitchFamily="2" charset="2"/>
              <a:buChar char="§"/>
              <a:defRPr sz="2000">
                <a:solidFill>
                  <a:srgbClr val="000000"/>
                </a:solidFill>
                <a:latin typeface="+mn-lt"/>
                <a:ea typeface="+mn-ea"/>
              </a:defRPr>
            </a:lvl5pPr>
            <a:lvl6pPr marL="2514600" indent="-228600" algn="l" rtl="0" fontAlgn="base" latinLnBrk="1">
              <a:spcBef>
                <a:spcPct val="20000"/>
              </a:spcBef>
              <a:spcAft>
                <a:spcPct val="0"/>
              </a:spcAft>
              <a:buClr>
                <a:srgbClr val="EEECE1"/>
              </a:buClr>
              <a:buSzPct val="70000"/>
              <a:buFont typeface="Wingdings" pitchFamily="2" charset="2"/>
              <a:buChar char="§"/>
              <a:defRPr sz="2000">
                <a:solidFill>
                  <a:srgbClr val="000000"/>
                </a:solidFill>
                <a:latin typeface="+mn-lt"/>
                <a:ea typeface="+mn-ea"/>
              </a:defRPr>
            </a:lvl6pPr>
            <a:lvl7pPr marL="2971800" indent="-228600" algn="l" rtl="0" fontAlgn="base" latinLnBrk="1">
              <a:spcBef>
                <a:spcPct val="20000"/>
              </a:spcBef>
              <a:spcAft>
                <a:spcPct val="0"/>
              </a:spcAft>
              <a:buClr>
                <a:srgbClr val="EEECE1"/>
              </a:buClr>
              <a:buSzPct val="70000"/>
              <a:buFont typeface="Wingdings" pitchFamily="2" charset="2"/>
              <a:buChar char="§"/>
              <a:defRPr sz="2000">
                <a:solidFill>
                  <a:srgbClr val="000000"/>
                </a:solidFill>
                <a:latin typeface="+mn-lt"/>
                <a:ea typeface="+mn-ea"/>
              </a:defRPr>
            </a:lvl7pPr>
            <a:lvl8pPr marL="3429000" indent="-228600" algn="l" rtl="0" fontAlgn="base" latinLnBrk="1">
              <a:spcBef>
                <a:spcPct val="20000"/>
              </a:spcBef>
              <a:spcAft>
                <a:spcPct val="0"/>
              </a:spcAft>
              <a:buClr>
                <a:srgbClr val="EEECE1"/>
              </a:buClr>
              <a:buSzPct val="70000"/>
              <a:buFont typeface="Wingdings" pitchFamily="2" charset="2"/>
              <a:buChar char="§"/>
              <a:defRPr sz="2000">
                <a:solidFill>
                  <a:srgbClr val="000000"/>
                </a:solidFill>
                <a:latin typeface="+mn-lt"/>
                <a:ea typeface="+mn-ea"/>
              </a:defRPr>
            </a:lvl8pPr>
            <a:lvl9pPr marL="3886200" indent="-228600" algn="l" rtl="0" fontAlgn="base" latinLnBrk="1">
              <a:spcBef>
                <a:spcPct val="20000"/>
              </a:spcBef>
              <a:spcAft>
                <a:spcPct val="0"/>
              </a:spcAft>
              <a:buClr>
                <a:srgbClr val="EEECE1"/>
              </a:buClr>
              <a:buSzPct val="70000"/>
              <a:buFont typeface="Wingdings" pitchFamily="2" charset="2"/>
              <a:buChar char="§"/>
              <a:defRPr sz="2000">
                <a:solidFill>
                  <a:srgbClr val="000000"/>
                </a:solidFill>
                <a:latin typeface="+mn-lt"/>
                <a:ea typeface="+mn-ea"/>
              </a:defRPr>
            </a:lvl9pPr>
          </a:lstStyle>
          <a:p>
            <a:pPr>
              <a:buClr>
                <a:srgbClr val="00007D"/>
              </a:buClr>
              <a:defRPr/>
            </a:pPr>
            <a:r>
              <a:rPr lang="zh-CN" altLang="en-US" sz="3600" kern="0" dirty="0" smtClean="0">
                <a:latin typeface="微软雅黑" panose="020B0503020204020204" pitchFamily="34" charset="-122"/>
                <a:ea typeface="微软雅黑" panose="020B0503020204020204" pitchFamily="34" charset="-122"/>
              </a:rPr>
              <a:t>拼接音频文件</a:t>
            </a:r>
            <a:endParaRPr lang="en-US" altLang="en-US" kern="0" dirty="0">
              <a:latin typeface="微软雅黑" panose="020B0503020204020204" pitchFamily="34" charset="-122"/>
              <a:ea typeface="微软雅黑" panose="020B0503020204020204" pitchFamily="34" charset="-122"/>
            </a:endParaRPr>
          </a:p>
        </p:txBody>
      </p:sp>
      <p:grpSp>
        <p:nvGrpSpPr>
          <p:cNvPr id="14" name="Group -528"/>
          <p:cNvGrpSpPr>
            <a:grpSpLocks/>
          </p:cNvGrpSpPr>
          <p:nvPr/>
        </p:nvGrpSpPr>
        <p:grpSpPr bwMode="auto">
          <a:xfrm>
            <a:off x="2870637" y="4593568"/>
            <a:ext cx="4105275" cy="541337"/>
            <a:chOff x="1716580" y="6147522"/>
            <a:chExt cx="4104453" cy="541174"/>
          </a:xfrm>
        </p:grpSpPr>
        <p:sp>
          <p:nvSpPr>
            <p:cNvPr id="15" name="TextBox 20"/>
            <p:cNvSpPr>
              <a:spLocks/>
            </p:cNvSpPr>
            <p:nvPr/>
          </p:nvSpPr>
          <p:spPr bwMode="auto">
            <a:xfrm>
              <a:off x="3779912" y="6147522"/>
              <a:ext cx="2041121" cy="541174"/>
            </a:xfrm>
            <a:prstGeom prst="rect">
              <a:avLst/>
            </a:prstGeom>
            <a:solidFill>
              <a:srgbClr val="DBEEF4"/>
            </a:solidFill>
            <a:ln w="9525">
              <a:solidFill>
                <a:srgbClr val="000000"/>
              </a:solidFill>
              <a:prstDash val="lgDash"/>
              <a:miter lim="800000"/>
              <a:headEnd/>
              <a:tailEnd/>
            </a:ln>
          </p:spPr>
          <p:txBody>
            <a:bodyPr>
              <a:spAutoFit/>
            </a:bodyPr>
            <a:lstStyle/>
            <a:p>
              <a:pPr algn="ctr" eaLnBrk="0" fontAlgn="base" hangingPunct="0">
                <a:lnSpc>
                  <a:spcPts val="3500"/>
                </a:lnSpc>
                <a:spcBef>
                  <a:spcPct val="0"/>
                </a:spcBef>
                <a:spcAft>
                  <a:spcPct val="0"/>
                </a:spcAft>
              </a:pPr>
              <a:r>
                <a:rPr lang="zh-CN" altLang="en-US" sz="3000" b="1" dirty="0">
                  <a:solidFill>
                    <a:srgbClr val="000000"/>
                  </a:solidFill>
                  <a:latin typeface="Arial" charset="0"/>
                  <a:ea typeface="楷体" pitchFamily="49" charset="-122"/>
                </a:rPr>
                <a:t>拼接片段</a:t>
              </a:r>
              <a:endParaRPr lang="en-US" altLang="en-US" sz="2800" b="1" dirty="0">
                <a:solidFill>
                  <a:srgbClr val="000000"/>
                </a:solidFill>
                <a:latin typeface="Arial" charset="0"/>
                <a:ea typeface="微软雅黑"/>
              </a:endParaRPr>
            </a:p>
          </p:txBody>
        </p:sp>
        <p:cxnSp>
          <p:nvCxnSpPr>
            <p:cNvPr id="16" name="直接箭头连接符 21"/>
            <p:cNvCxnSpPr>
              <a:cxnSpLocks noChangeShapeType="1"/>
            </p:cNvCxnSpPr>
            <p:nvPr/>
          </p:nvCxnSpPr>
          <p:spPr bwMode="auto">
            <a:xfrm flipH="1">
              <a:off x="1716580" y="6418109"/>
              <a:ext cx="2063332" cy="1"/>
            </a:xfrm>
            <a:prstGeom prst="straightConnector1">
              <a:avLst/>
            </a:prstGeom>
            <a:noFill/>
            <a:ln w="19050">
              <a:solidFill>
                <a:srgbClr val="000000"/>
              </a:solidFill>
              <a:round/>
              <a:headEnd/>
              <a:tailEnd type="arrow"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230098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63</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9" name="内容占位符 2"/>
          <p:cNvSpPr txBox="1">
            <a:spLocks noChangeArrowheads="1"/>
          </p:cNvSpPr>
          <p:nvPr/>
        </p:nvSpPr>
        <p:spPr>
          <a:xfrm>
            <a:off x="906564" y="1942412"/>
            <a:ext cx="10972800" cy="692150"/>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007D"/>
              </a:buClr>
            </a:pPr>
            <a:r>
              <a:rPr lang="zh-CN" altLang="en-US" b="1" dirty="0" smtClean="0">
                <a:solidFill>
                  <a:srgbClr val="186299"/>
                </a:solidFill>
                <a:latin typeface="微软雅黑" panose="020B0503020204020204" pitchFamily="34" charset="-122"/>
                <a:ea typeface="微软雅黑" panose="020B0503020204020204" pitchFamily="34" charset="-122"/>
              </a:rPr>
              <a:t>合成音频文件</a:t>
            </a:r>
            <a:endParaRPr lang="en-US" altLang="en-US" b="1" dirty="0" smtClean="0">
              <a:solidFill>
                <a:srgbClr val="186299"/>
              </a:solidFill>
              <a:latin typeface="微软雅黑" panose="020B0503020204020204" pitchFamily="34" charset="-122"/>
              <a:ea typeface="微软雅黑" panose="020B0503020204020204" pitchFamily="34" charset="-122"/>
            </a:endParaRPr>
          </a:p>
          <a:p>
            <a:pPr>
              <a:buClr>
                <a:srgbClr val="00007D"/>
              </a:buClr>
            </a:pPr>
            <a:endParaRPr lang="zh-CN" altLang="en-US" sz="3600" dirty="0">
              <a:solidFill>
                <a:prstClr val="black"/>
              </a:solidFill>
              <a:latin typeface="楷体" pitchFamily="49" charset="-122"/>
              <a:ea typeface="楷体" pitchFamily="49" charset="-122"/>
            </a:endParaRPr>
          </a:p>
        </p:txBody>
      </p:sp>
      <p:sp>
        <p:nvSpPr>
          <p:cNvPr id="10" name="TextBox 4"/>
          <p:cNvSpPr>
            <a:spLocks/>
          </p:cNvSpPr>
          <p:nvPr/>
        </p:nvSpPr>
        <p:spPr bwMode="auto">
          <a:xfrm>
            <a:off x="1031206" y="2681847"/>
            <a:ext cx="9664302" cy="3170099"/>
          </a:xfrm>
          <a:prstGeom prst="rect">
            <a:avLst/>
          </a:prstGeom>
          <a:noFill/>
          <a:ln w="9525">
            <a:noFill/>
            <a:miter lim="800000"/>
            <a:headEnd/>
            <a:tailEnd/>
          </a:ln>
        </p:spPr>
        <p:txBody>
          <a:bodyPr wrap="square">
            <a:spAutoFit/>
          </a:bodyPr>
          <a:lstStyle/>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000" dirty="0">
                <a:solidFill>
                  <a:srgbClr val="000000"/>
                </a:solidFill>
                <a:latin typeface="Arial" charset="0"/>
                <a:ea typeface="楷体" pitchFamily="49" charset="-122"/>
              </a:rPr>
              <a:t>from </a:t>
            </a:r>
            <a:r>
              <a:rPr lang="en-US" altLang="zh-CN" sz="2000" dirty="0" err="1">
                <a:solidFill>
                  <a:srgbClr val="000000"/>
                </a:solidFill>
                <a:latin typeface="Arial" charset="0"/>
                <a:ea typeface="楷体" pitchFamily="49" charset="-122"/>
              </a:rPr>
              <a:t>pydub</a:t>
            </a:r>
            <a:r>
              <a:rPr lang="en-US" altLang="zh-CN" sz="2000" dirty="0">
                <a:solidFill>
                  <a:srgbClr val="000000"/>
                </a:solidFill>
                <a:latin typeface="Arial" charset="0"/>
                <a:ea typeface="楷体" pitchFamily="49" charset="-122"/>
              </a:rPr>
              <a:t> import </a:t>
            </a:r>
            <a:r>
              <a:rPr lang="en-US" altLang="zh-CN" sz="2000" dirty="0" err="1">
                <a:solidFill>
                  <a:srgbClr val="000000"/>
                </a:solidFill>
                <a:latin typeface="Arial" charset="0"/>
                <a:ea typeface="楷体" pitchFamily="49" charset="-122"/>
              </a:rPr>
              <a:t>AudioSegment</a:t>
            </a:r>
            <a:endParaRPr lang="en-US" altLang="zh-CN" sz="2000" dirty="0">
              <a:solidFill>
                <a:srgbClr val="000000"/>
              </a:solidFill>
              <a:latin typeface="Arial" charset="0"/>
              <a:ea typeface="楷体" pitchFamily="49" charset="-122"/>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000" dirty="0">
                <a:solidFill>
                  <a:srgbClr val="000000"/>
                </a:solidFill>
                <a:latin typeface="Arial" charset="0"/>
                <a:ea typeface="楷体" pitchFamily="49" charset="-122"/>
              </a:rPr>
              <a:t>s = </a:t>
            </a:r>
            <a:r>
              <a:rPr lang="en-US" altLang="zh-CN" sz="2000" dirty="0" err="1">
                <a:solidFill>
                  <a:srgbClr val="000000"/>
                </a:solidFill>
                <a:latin typeface="Arial" charset="0"/>
                <a:ea typeface="楷体" pitchFamily="49" charset="-122"/>
              </a:rPr>
              <a:t>AudioSegment.from_file</a:t>
            </a:r>
            <a:r>
              <a:rPr lang="en-US" altLang="zh-CN" sz="2000" dirty="0" smtClean="0">
                <a:solidFill>
                  <a:srgbClr val="000000"/>
                </a:solidFill>
                <a:latin typeface="Arial" charset="0"/>
                <a:ea typeface="楷体" pitchFamily="49" charset="-122"/>
              </a:rPr>
              <a:t>(‘</a:t>
            </a:r>
            <a:r>
              <a:rPr lang="zh-CN" altLang="en-US" sz="2000" dirty="0" smtClean="0">
                <a:solidFill>
                  <a:srgbClr val="000000"/>
                </a:solidFill>
                <a:latin typeface="Arial" charset="0"/>
                <a:ea typeface="楷体" pitchFamily="49" charset="-122"/>
              </a:rPr>
              <a:t>我和我的祖国</a:t>
            </a:r>
            <a:r>
              <a:rPr lang="en-US" altLang="zh-CN" sz="2000" dirty="0" smtClean="0">
                <a:solidFill>
                  <a:srgbClr val="000000"/>
                </a:solidFill>
                <a:latin typeface="Arial" charset="0"/>
                <a:ea typeface="楷体" pitchFamily="49" charset="-122"/>
              </a:rPr>
              <a:t>.mp3</a:t>
            </a:r>
            <a:r>
              <a:rPr lang="en-US" altLang="zh-CN" sz="2000" dirty="0">
                <a:solidFill>
                  <a:srgbClr val="000000"/>
                </a:solidFill>
                <a:latin typeface="Arial" charset="0"/>
                <a:ea typeface="楷体" pitchFamily="49" charset="-122"/>
              </a:rPr>
              <a:t>', format='mp3')</a:t>
            </a:r>
            <a:endParaRPr lang="en-US" altLang="en-US" sz="20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000" dirty="0">
                <a:solidFill>
                  <a:srgbClr val="000000"/>
                </a:solidFill>
                <a:latin typeface="Arial" charset="0"/>
                <a:ea typeface="楷体" pitchFamily="49" charset="-122"/>
              </a:rPr>
              <a:t>s1 = s[17600 : 33800]</a:t>
            </a:r>
            <a:endParaRPr lang="en-US" altLang="en-US" sz="20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000" dirty="0">
                <a:solidFill>
                  <a:srgbClr val="000000"/>
                </a:solidFill>
                <a:latin typeface="Arial" charset="0"/>
                <a:ea typeface="楷体" pitchFamily="49" charset="-122"/>
              </a:rPr>
              <a:t>s2 = s[1000  :  17200]</a:t>
            </a:r>
            <a:endParaRPr lang="en-US" altLang="en-US" sz="20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000" dirty="0">
                <a:solidFill>
                  <a:srgbClr val="000000"/>
                </a:solidFill>
                <a:latin typeface="Arial" charset="0"/>
                <a:ea typeface="楷体" pitchFamily="49" charset="-122"/>
              </a:rPr>
              <a:t>Ls1 = s1.</a:t>
            </a:r>
            <a:r>
              <a:rPr lang="en-US" altLang="zh-CN" sz="2000" dirty="0">
                <a:solidFill>
                  <a:srgbClr val="FF0000"/>
                </a:solidFill>
                <a:latin typeface="Arial" charset="0"/>
                <a:ea typeface="楷体" pitchFamily="49" charset="-122"/>
              </a:rPr>
              <a:t>split_to_mono</a:t>
            </a:r>
            <a:r>
              <a:rPr lang="en-US" altLang="zh-CN" sz="2000" dirty="0">
                <a:solidFill>
                  <a:srgbClr val="000000"/>
                </a:solidFill>
                <a:latin typeface="Arial" charset="0"/>
                <a:ea typeface="楷体" pitchFamily="49" charset="-122"/>
              </a:rPr>
              <a:t>()</a:t>
            </a:r>
            <a:endParaRPr lang="en-US" altLang="en-US" sz="20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000" dirty="0">
                <a:solidFill>
                  <a:srgbClr val="000000"/>
                </a:solidFill>
                <a:latin typeface="Arial" charset="0"/>
                <a:ea typeface="楷体" pitchFamily="49" charset="-122"/>
              </a:rPr>
              <a:t>Ls2 = s2.</a:t>
            </a:r>
            <a:r>
              <a:rPr lang="en-US" altLang="zh-CN" sz="2000" dirty="0">
                <a:solidFill>
                  <a:srgbClr val="FF0000"/>
                </a:solidFill>
                <a:latin typeface="Arial" charset="0"/>
                <a:ea typeface="楷体" pitchFamily="49" charset="-122"/>
              </a:rPr>
              <a:t>split_to_mono</a:t>
            </a:r>
            <a:r>
              <a:rPr lang="en-US" altLang="zh-CN" sz="2000" dirty="0">
                <a:solidFill>
                  <a:srgbClr val="000000"/>
                </a:solidFill>
                <a:latin typeface="Arial" charset="0"/>
                <a:ea typeface="楷体" pitchFamily="49" charset="-122"/>
              </a:rPr>
              <a:t>()</a:t>
            </a:r>
            <a:endParaRPr lang="en-US" altLang="en-US" sz="20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000" dirty="0">
                <a:solidFill>
                  <a:srgbClr val="000000"/>
                </a:solidFill>
                <a:latin typeface="Arial" charset="0"/>
                <a:ea typeface="楷体" pitchFamily="49" charset="-122"/>
              </a:rPr>
              <a:t>out=</a:t>
            </a:r>
            <a:r>
              <a:rPr lang="en-US" altLang="zh-CN" sz="2000" dirty="0" err="1">
                <a:solidFill>
                  <a:srgbClr val="000000"/>
                </a:solidFill>
                <a:latin typeface="Arial" charset="0"/>
                <a:ea typeface="楷体" pitchFamily="49" charset="-122"/>
              </a:rPr>
              <a:t>AudioSegment.</a:t>
            </a:r>
            <a:r>
              <a:rPr lang="en-US" altLang="zh-CN" sz="2000" dirty="0" err="1">
                <a:solidFill>
                  <a:srgbClr val="FF0000"/>
                </a:solidFill>
                <a:latin typeface="Arial" charset="0"/>
                <a:ea typeface="楷体" pitchFamily="49" charset="-122"/>
              </a:rPr>
              <a:t>from_mono_audiosegments</a:t>
            </a:r>
            <a:r>
              <a:rPr lang="en-US" altLang="zh-CN" sz="2000" dirty="0">
                <a:solidFill>
                  <a:srgbClr val="000000"/>
                </a:solidFill>
                <a:latin typeface="Arial" charset="0"/>
                <a:ea typeface="楷体" pitchFamily="49" charset="-122"/>
              </a:rPr>
              <a:t>(Ls1[0</a:t>
            </a:r>
            <a:r>
              <a:rPr lang="en-US" altLang="zh-CN" sz="2000" dirty="0" smtClean="0">
                <a:solidFill>
                  <a:srgbClr val="000000"/>
                </a:solidFill>
                <a:latin typeface="Arial" charset="0"/>
                <a:ea typeface="楷体" pitchFamily="49" charset="-122"/>
              </a:rPr>
              <a:t>],  Ls2[2]) </a:t>
            </a: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000" dirty="0" err="1" smtClean="0">
                <a:solidFill>
                  <a:srgbClr val="000000"/>
                </a:solidFill>
                <a:latin typeface="Arial" charset="0"/>
                <a:ea typeface="楷体" pitchFamily="49" charset="-122"/>
              </a:rPr>
              <a:t>outfile</a:t>
            </a:r>
            <a:r>
              <a:rPr lang="en-US" altLang="zh-CN" sz="2000" dirty="0" smtClean="0">
                <a:solidFill>
                  <a:srgbClr val="000000"/>
                </a:solidFill>
                <a:latin typeface="Arial" charset="0"/>
                <a:ea typeface="楷体" pitchFamily="49" charset="-122"/>
              </a:rPr>
              <a:t> </a:t>
            </a:r>
            <a:r>
              <a:rPr lang="en-US" altLang="zh-CN" sz="2000" dirty="0">
                <a:solidFill>
                  <a:srgbClr val="000000"/>
                </a:solidFill>
                <a:latin typeface="Arial" charset="0"/>
                <a:ea typeface="楷体" pitchFamily="49" charset="-122"/>
              </a:rPr>
              <a:t>= </a:t>
            </a:r>
            <a:r>
              <a:rPr lang="en-US" altLang="zh-CN" sz="2000" dirty="0" err="1" smtClean="0">
                <a:solidFill>
                  <a:srgbClr val="000000"/>
                </a:solidFill>
                <a:latin typeface="Arial" charset="0"/>
                <a:ea typeface="楷体" pitchFamily="49" charset="-122"/>
              </a:rPr>
              <a:t>out.export</a:t>
            </a:r>
            <a:r>
              <a:rPr lang="en-US" altLang="zh-CN" sz="2000" dirty="0">
                <a:solidFill>
                  <a:srgbClr val="000000"/>
                </a:solidFill>
                <a:latin typeface="Arial" charset="0"/>
                <a:ea typeface="楷体" pitchFamily="49" charset="-122"/>
              </a:rPr>
              <a:t>('a3.mp3', format='mp3')</a:t>
            </a:r>
            <a:endParaRPr lang="en-US" altLang="en-US" sz="20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2000" dirty="0" err="1">
                <a:solidFill>
                  <a:srgbClr val="000000"/>
                </a:solidFill>
                <a:latin typeface="Arial" charset="0"/>
                <a:ea typeface="楷体" pitchFamily="49" charset="-122"/>
              </a:rPr>
              <a:t>outfile.close</a:t>
            </a:r>
            <a:r>
              <a:rPr lang="en-US" altLang="zh-CN" sz="2000" dirty="0" smtClean="0">
                <a:solidFill>
                  <a:srgbClr val="000000"/>
                </a:solidFill>
                <a:latin typeface="Arial" charset="0"/>
                <a:ea typeface="楷体" pitchFamily="49" charset="-122"/>
              </a:rPr>
              <a:t>()</a:t>
            </a:r>
            <a:endParaRPr lang="en-US" altLang="en-US" sz="2000" b="1" dirty="0">
              <a:solidFill>
                <a:srgbClr val="000000"/>
              </a:solidFill>
              <a:latin typeface="Arial" charset="0"/>
            </a:endParaRPr>
          </a:p>
          <a:p>
            <a:pPr marL="87313" indent="-87313" eaLnBrk="0" fontAlgn="base" hangingPunct="0">
              <a:spcBef>
                <a:spcPct val="0"/>
              </a:spcBef>
              <a:spcAft>
                <a:spcPct val="0"/>
              </a:spcAft>
              <a:tabLst>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 pos="1079500" algn="l"/>
                <a:tab pos="1879600" algn="l"/>
              </a:tabLst>
            </a:pPr>
            <a:endParaRPr lang="en-US" altLang="en-US" sz="2000" b="1" dirty="0">
              <a:solidFill>
                <a:srgbClr val="000000"/>
              </a:solidFill>
              <a:latin typeface="Arial" charset="0"/>
            </a:endParaRPr>
          </a:p>
        </p:txBody>
      </p:sp>
      <p:grpSp>
        <p:nvGrpSpPr>
          <p:cNvPr id="11" name="Group -522"/>
          <p:cNvGrpSpPr>
            <a:grpSpLocks/>
          </p:cNvGrpSpPr>
          <p:nvPr/>
        </p:nvGrpSpPr>
        <p:grpSpPr bwMode="auto">
          <a:xfrm>
            <a:off x="3918490" y="3309306"/>
            <a:ext cx="3839633" cy="792162"/>
            <a:chOff x="2940716" y="6147522"/>
            <a:chExt cx="2880317" cy="792088"/>
          </a:xfrm>
        </p:grpSpPr>
        <p:sp>
          <p:nvSpPr>
            <p:cNvPr id="14" name="TextBox 6"/>
            <p:cNvSpPr>
              <a:spLocks/>
            </p:cNvSpPr>
            <p:nvPr/>
          </p:nvSpPr>
          <p:spPr bwMode="auto">
            <a:xfrm>
              <a:off x="3779912" y="6147522"/>
              <a:ext cx="2041121" cy="541174"/>
            </a:xfrm>
            <a:prstGeom prst="rect">
              <a:avLst/>
            </a:prstGeom>
            <a:solidFill>
              <a:srgbClr val="DBEEF4"/>
            </a:solidFill>
            <a:ln w="9525">
              <a:solidFill>
                <a:srgbClr val="000000"/>
              </a:solidFill>
              <a:prstDash val="lgDash"/>
              <a:miter lim="800000"/>
              <a:headEnd/>
              <a:tailEnd/>
            </a:ln>
          </p:spPr>
          <p:txBody>
            <a:bodyPr>
              <a:spAutoFit/>
            </a:bodyPr>
            <a:lstStyle/>
            <a:p>
              <a:pPr algn="ctr" eaLnBrk="0" fontAlgn="base" hangingPunct="0">
                <a:lnSpc>
                  <a:spcPts val="3500"/>
                </a:lnSpc>
                <a:spcBef>
                  <a:spcPct val="0"/>
                </a:spcBef>
                <a:spcAft>
                  <a:spcPct val="0"/>
                </a:spcAft>
              </a:pPr>
              <a:r>
                <a:rPr lang="zh-CN" altLang="en-US" sz="2800" b="1" dirty="0">
                  <a:solidFill>
                    <a:srgbClr val="000000"/>
                  </a:solidFill>
                  <a:latin typeface="微软雅黑" pitchFamily="34" charset="-122"/>
                  <a:ea typeface="微软雅黑" pitchFamily="34" charset="-122"/>
                </a:rPr>
                <a:t>提取声道</a:t>
              </a:r>
              <a:endParaRPr lang="en-US" altLang="en-US" sz="2800" b="1" dirty="0">
                <a:solidFill>
                  <a:srgbClr val="000000"/>
                </a:solidFill>
                <a:latin typeface="微软雅黑" pitchFamily="34" charset="-122"/>
                <a:ea typeface="微软雅黑" pitchFamily="34" charset="-122"/>
              </a:endParaRPr>
            </a:p>
          </p:txBody>
        </p:sp>
        <p:cxnSp>
          <p:nvCxnSpPr>
            <p:cNvPr id="15" name="直接箭头连接符 7"/>
            <p:cNvCxnSpPr>
              <a:cxnSpLocks noChangeShapeType="1"/>
            </p:cNvCxnSpPr>
            <p:nvPr/>
          </p:nvCxnSpPr>
          <p:spPr bwMode="auto">
            <a:xfrm flipH="1">
              <a:off x="2940716" y="6418109"/>
              <a:ext cx="839196" cy="521501"/>
            </a:xfrm>
            <a:prstGeom prst="straightConnector1">
              <a:avLst/>
            </a:prstGeom>
            <a:noFill/>
            <a:ln w="19050">
              <a:solidFill>
                <a:srgbClr val="000000"/>
              </a:solidFill>
              <a:round/>
              <a:headEnd/>
              <a:tailEnd type="arrow" w="sm" len="sm"/>
            </a:ln>
            <a:extLst>
              <a:ext uri="{909E8E84-426E-40DD-AFC4-6F175D3DCCD1}">
                <a14:hiddenFill xmlns:a14="http://schemas.microsoft.com/office/drawing/2010/main">
                  <a:noFill/>
                </a14:hiddenFill>
              </a:ext>
            </a:extLst>
          </p:spPr>
        </p:cxnSp>
      </p:grpSp>
      <p:grpSp>
        <p:nvGrpSpPr>
          <p:cNvPr id="16" name="Group -520"/>
          <p:cNvGrpSpPr>
            <a:grpSpLocks/>
          </p:cNvGrpSpPr>
          <p:nvPr/>
        </p:nvGrpSpPr>
        <p:grpSpPr bwMode="auto">
          <a:xfrm>
            <a:off x="7503328" y="3902316"/>
            <a:ext cx="2722033" cy="895884"/>
            <a:chOff x="4307588" y="6190086"/>
            <a:chExt cx="2041121" cy="896457"/>
          </a:xfrm>
        </p:grpSpPr>
        <p:sp>
          <p:nvSpPr>
            <p:cNvPr id="17" name="TextBox 11"/>
            <p:cNvSpPr>
              <a:spLocks/>
            </p:cNvSpPr>
            <p:nvPr/>
          </p:nvSpPr>
          <p:spPr bwMode="auto">
            <a:xfrm>
              <a:off x="4307588" y="6190086"/>
              <a:ext cx="2041121" cy="541174"/>
            </a:xfrm>
            <a:prstGeom prst="rect">
              <a:avLst/>
            </a:prstGeom>
            <a:solidFill>
              <a:srgbClr val="DBEEF4"/>
            </a:solidFill>
            <a:ln w="9525">
              <a:solidFill>
                <a:srgbClr val="000000"/>
              </a:solidFill>
              <a:prstDash val="lgDash"/>
              <a:miter lim="800000"/>
              <a:headEnd/>
              <a:tailEnd/>
            </a:ln>
          </p:spPr>
          <p:txBody>
            <a:bodyPr>
              <a:spAutoFit/>
            </a:bodyPr>
            <a:lstStyle/>
            <a:p>
              <a:pPr algn="ctr" eaLnBrk="0" fontAlgn="base" hangingPunct="0">
                <a:lnSpc>
                  <a:spcPts val="3500"/>
                </a:lnSpc>
                <a:spcBef>
                  <a:spcPct val="0"/>
                </a:spcBef>
                <a:spcAft>
                  <a:spcPct val="0"/>
                </a:spcAft>
              </a:pPr>
              <a:r>
                <a:rPr lang="zh-CN" altLang="en-US" sz="2800" b="1" dirty="0">
                  <a:solidFill>
                    <a:srgbClr val="000000"/>
                  </a:solidFill>
                  <a:latin typeface="微软雅黑" pitchFamily="34" charset="-122"/>
                  <a:ea typeface="微软雅黑" pitchFamily="34" charset="-122"/>
                </a:rPr>
                <a:t>合成声道</a:t>
              </a:r>
              <a:endParaRPr lang="en-US" altLang="en-US" sz="2800" b="1" dirty="0">
                <a:solidFill>
                  <a:srgbClr val="000000"/>
                </a:solidFill>
                <a:latin typeface="微软雅黑" pitchFamily="34" charset="-122"/>
                <a:ea typeface="微软雅黑" pitchFamily="34" charset="-122"/>
              </a:endParaRPr>
            </a:p>
          </p:txBody>
        </p:sp>
        <p:cxnSp>
          <p:nvCxnSpPr>
            <p:cNvPr id="18" name="直接箭头连接符 12"/>
            <p:cNvCxnSpPr>
              <a:cxnSpLocks noChangeShapeType="1"/>
            </p:cNvCxnSpPr>
            <p:nvPr/>
          </p:nvCxnSpPr>
          <p:spPr bwMode="auto">
            <a:xfrm flipH="1">
              <a:off x="4955908" y="6731260"/>
              <a:ext cx="501579" cy="355283"/>
            </a:xfrm>
            <a:prstGeom prst="straightConnector1">
              <a:avLst/>
            </a:prstGeom>
            <a:noFill/>
            <a:ln w="19050">
              <a:solidFill>
                <a:srgbClr val="000000"/>
              </a:solidFill>
              <a:round/>
              <a:headEnd/>
              <a:tailEnd type="arrow" w="sm" len="sm"/>
            </a:ln>
            <a:extLst>
              <a:ext uri="{909E8E84-426E-40DD-AFC4-6F175D3DCCD1}">
                <a14:hiddenFill xmlns:a14="http://schemas.microsoft.com/office/drawing/2010/main">
                  <a:noFill/>
                </a14:hiddenFill>
              </a:ext>
            </a:extLst>
          </p:spPr>
        </p:cxnSp>
      </p:grpSp>
      <p:pic>
        <p:nvPicPr>
          <p:cNvPr id="19" name="t3.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duotone>
              <a:prstClr val="black"/>
              <a:srgbClr val="5BD078">
                <a:tint val="45000"/>
                <a:satMod val="400000"/>
              </a:srgbClr>
            </a:duotone>
          </a:blip>
          <a:stretch>
            <a:fillRect/>
          </a:stretch>
        </p:blipFill>
        <p:spPr>
          <a:xfrm>
            <a:off x="10931159" y="4221721"/>
            <a:ext cx="837897" cy="837897"/>
          </a:xfrm>
          <a:prstGeom prst="rect">
            <a:avLst/>
          </a:prstGeom>
        </p:spPr>
      </p:pic>
    </p:spTree>
    <p:extLst>
      <p:ext uri="{BB962C8B-B14F-4D97-AF65-F5344CB8AC3E}">
        <p14:creationId xmlns:p14="http://schemas.microsoft.com/office/powerpoint/2010/main" val="42944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2000"/>
                                        <p:tgtEl>
                                          <p:spTgt spid="19"/>
                                        </p:tgtEl>
                                      </p:cBhvr>
                                    </p:animEffect>
                                    <p:anim calcmode="lin" valueType="num">
                                      <p:cBhvr>
                                        <p:cTn id="28" dur="2000" fill="hold"/>
                                        <p:tgtEl>
                                          <p:spTgt spid="19"/>
                                        </p:tgtEl>
                                        <p:attrNameLst>
                                          <p:attrName>ppt_w</p:attrName>
                                        </p:attrNameLst>
                                      </p:cBhvr>
                                      <p:tavLst>
                                        <p:tav tm="0" fmla="#ppt_w*sin(2.5*pi*$)">
                                          <p:val>
                                            <p:fltVal val="0"/>
                                          </p:val>
                                        </p:tav>
                                        <p:tav tm="100000">
                                          <p:val>
                                            <p:fltVal val="1"/>
                                          </p:val>
                                        </p:tav>
                                      </p:tavLst>
                                    </p:anim>
                                    <p:anim calcmode="lin" valueType="num">
                                      <p:cBhvr>
                                        <p:cTn id="29" dur="2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30" fill="hold" display="0">
                  <p:stCondLst>
                    <p:cond delay="indefinite"/>
                  </p:stCondLst>
                  <p:endCondLst>
                    <p:cond evt="onStopAudio" delay="0">
                      <p:tgtEl>
                        <p:sldTgt/>
                      </p:tgtEl>
                    </p:cond>
                  </p:endCondLst>
                </p:cTn>
                <p:tgtEl>
                  <p:spTgt spid="19"/>
                </p:tgtEl>
              </p:cMediaNode>
            </p:audio>
          </p:childTnLst>
        </p:cTn>
      </p:par>
    </p:tnLst>
    <p:bldLst>
      <p:bldP spid="9" grpId="0" build="p"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64</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9" name="公众号：陈西设计之家。微信搜索即可"/>
          <p:cNvSpPr/>
          <p:nvPr/>
        </p:nvSpPr>
        <p:spPr>
          <a:xfrm flipH="1">
            <a:off x="-84701" y="6645165"/>
            <a:ext cx="12276701" cy="141890"/>
          </a:xfrm>
          <a:custGeom>
            <a:avLst/>
            <a:gdLst>
              <a:gd name="connsiteX0" fmla="*/ 180975 w 12276701"/>
              <a:gd name="connsiteY0" fmla="*/ 0 h 141890"/>
              <a:gd name="connsiteX1" fmla="*/ 64830 w 12276701"/>
              <a:gd name="connsiteY1" fmla="*/ 0 h 141890"/>
              <a:gd name="connsiteX2" fmla="*/ 0 w 12276701"/>
              <a:gd name="connsiteY2" fmla="*/ 141890 h 141890"/>
              <a:gd name="connsiteX3" fmla="*/ 116145 w 12276701"/>
              <a:gd name="connsiteY3" fmla="*/ 141890 h 141890"/>
              <a:gd name="connsiteX4" fmla="*/ 361950 w 12276701"/>
              <a:gd name="connsiteY4" fmla="*/ 0 h 141890"/>
              <a:gd name="connsiteX5" fmla="*/ 245805 w 12276701"/>
              <a:gd name="connsiteY5" fmla="*/ 0 h 141890"/>
              <a:gd name="connsiteX6" fmla="*/ 180975 w 12276701"/>
              <a:gd name="connsiteY6" fmla="*/ 141890 h 141890"/>
              <a:gd name="connsiteX7" fmla="*/ 297120 w 12276701"/>
              <a:gd name="connsiteY7" fmla="*/ 141890 h 141890"/>
              <a:gd name="connsiteX8" fmla="*/ 542925 w 12276701"/>
              <a:gd name="connsiteY8" fmla="*/ 0 h 141890"/>
              <a:gd name="connsiteX9" fmla="*/ 426780 w 12276701"/>
              <a:gd name="connsiteY9" fmla="*/ 0 h 141890"/>
              <a:gd name="connsiteX10" fmla="*/ 361950 w 12276701"/>
              <a:gd name="connsiteY10" fmla="*/ 141890 h 141890"/>
              <a:gd name="connsiteX11" fmla="*/ 478095 w 12276701"/>
              <a:gd name="connsiteY11" fmla="*/ 141890 h 141890"/>
              <a:gd name="connsiteX12" fmla="*/ 723900 w 12276701"/>
              <a:gd name="connsiteY12" fmla="*/ 0 h 141890"/>
              <a:gd name="connsiteX13" fmla="*/ 607755 w 12276701"/>
              <a:gd name="connsiteY13" fmla="*/ 0 h 141890"/>
              <a:gd name="connsiteX14" fmla="*/ 542925 w 12276701"/>
              <a:gd name="connsiteY14" fmla="*/ 141890 h 141890"/>
              <a:gd name="connsiteX15" fmla="*/ 659070 w 12276701"/>
              <a:gd name="connsiteY15" fmla="*/ 141890 h 141890"/>
              <a:gd name="connsiteX16" fmla="*/ 904875 w 12276701"/>
              <a:gd name="connsiteY16" fmla="*/ 0 h 141890"/>
              <a:gd name="connsiteX17" fmla="*/ 788730 w 12276701"/>
              <a:gd name="connsiteY17" fmla="*/ 0 h 141890"/>
              <a:gd name="connsiteX18" fmla="*/ 723900 w 12276701"/>
              <a:gd name="connsiteY18" fmla="*/ 141890 h 141890"/>
              <a:gd name="connsiteX19" fmla="*/ 840045 w 12276701"/>
              <a:gd name="connsiteY19" fmla="*/ 141890 h 141890"/>
              <a:gd name="connsiteX20" fmla="*/ 1085850 w 12276701"/>
              <a:gd name="connsiteY20" fmla="*/ 0 h 141890"/>
              <a:gd name="connsiteX21" fmla="*/ 969705 w 12276701"/>
              <a:gd name="connsiteY21" fmla="*/ 0 h 141890"/>
              <a:gd name="connsiteX22" fmla="*/ 904875 w 12276701"/>
              <a:gd name="connsiteY22" fmla="*/ 141890 h 141890"/>
              <a:gd name="connsiteX23" fmla="*/ 1021020 w 12276701"/>
              <a:gd name="connsiteY23" fmla="*/ 141890 h 141890"/>
              <a:gd name="connsiteX24" fmla="*/ 1266825 w 12276701"/>
              <a:gd name="connsiteY24" fmla="*/ 0 h 141890"/>
              <a:gd name="connsiteX25" fmla="*/ 1150680 w 12276701"/>
              <a:gd name="connsiteY25" fmla="*/ 0 h 141890"/>
              <a:gd name="connsiteX26" fmla="*/ 1085850 w 12276701"/>
              <a:gd name="connsiteY26" fmla="*/ 141890 h 141890"/>
              <a:gd name="connsiteX27" fmla="*/ 1201995 w 12276701"/>
              <a:gd name="connsiteY27" fmla="*/ 141890 h 141890"/>
              <a:gd name="connsiteX28" fmla="*/ 1447800 w 12276701"/>
              <a:gd name="connsiteY28" fmla="*/ 0 h 141890"/>
              <a:gd name="connsiteX29" fmla="*/ 1331655 w 12276701"/>
              <a:gd name="connsiteY29" fmla="*/ 0 h 141890"/>
              <a:gd name="connsiteX30" fmla="*/ 1266825 w 12276701"/>
              <a:gd name="connsiteY30" fmla="*/ 141890 h 141890"/>
              <a:gd name="connsiteX31" fmla="*/ 1382970 w 12276701"/>
              <a:gd name="connsiteY31" fmla="*/ 141890 h 141890"/>
              <a:gd name="connsiteX32" fmla="*/ 1628775 w 12276701"/>
              <a:gd name="connsiteY32" fmla="*/ 0 h 141890"/>
              <a:gd name="connsiteX33" fmla="*/ 1512630 w 12276701"/>
              <a:gd name="connsiteY33" fmla="*/ 0 h 141890"/>
              <a:gd name="connsiteX34" fmla="*/ 1447800 w 12276701"/>
              <a:gd name="connsiteY34" fmla="*/ 141890 h 141890"/>
              <a:gd name="connsiteX35" fmla="*/ 1563945 w 12276701"/>
              <a:gd name="connsiteY35" fmla="*/ 141890 h 141890"/>
              <a:gd name="connsiteX36" fmla="*/ 1809750 w 12276701"/>
              <a:gd name="connsiteY36" fmla="*/ 0 h 141890"/>
              <a:gd name="connsiteX37" fmla="*/ 1693605 w 12276701"/>
              <a:gd name="connsiteY37" fmla="*/ 0 h 141890"/>
              <a:gd name="connsiteX38" fmla="*/ 1628775 w 12276701"/>
              <a:gd name="connsiteY38" fmla="*/ 141890 h 141890"/>
              <a:gd name="connsiteX39" fmla="*/ 1744920 w 12276701"/>
              <a:gd name="connsiteY39" fmla="*/ 141890 h 141890"/>
              <a:gd name="connsiteX40" fmla="*/ 1990725 w 12276701"/>
              <a:gd name="connsiteY40" fmla="*/ 0 h 141890"/>
              <a:gd name="connsiteX41" fmla="*/ 1874580 w 12276701"/>
              <a:gd name="connsiteY41" fmla="*/ 0 h 141890"/>
              <a:gd name="connsiteX42" fmla="*/ 1809750 w 12276701"/>
              <a:gd name="connsiteY42" fmla="*/ 141890 h 141890"/>
              <a:gd name="connsiteX43" fmla="*/ 1925895 w 12276701"/>
              <a:gd name="connsiteY43" fmla="*/ 141890 h 141890"/>
              <a:gd name="connsiteX44" fmla="*/ 2171700 w 12276701"/>
              <a:gd name="connsiteY44" fmla="*/ 0 h 141890"/>
              <a:gd name="connsiteX45" fmla="*/ 2055555 w 12276701"/>
              <a:gd name="connsiteY45" fmla="*/ 0 h 141890"/>
              <a:gd name="connsiteX46" fmla="*/ 1990725 w 12276701"/>
              <a:gd name="connsiteY46" fmla="*/ 141890 h 141890"/>
              <a:gd name="connsiteX47" fmla="*/ 2106870 w 12276701"/>
              <a:gd name="connsiteY47" fmla="*/ 141890 h 141890"/>
              <a:gd name="connsiteX48" fmla="*/ 2352675 w 12276701"/>
              <a:gd name="connsiteY48" fmla="*/ 0 h 141890"/>
              <a:gd name="connsiteX49" fmla="*/ 2236530 w 12276701"/>
              <a:gd name="connsiteY49" fmla="*/ 0 h 141890"/>
              <a:gd name="connsiteX50" fmla="*/ 2171700 w 12276701"/>
              <a:gd name="connsiteY50" fmla="*/ 141890 h 141890"/>
              <a:gd name="connsiteX51" fmla="*/ 2287845 w 12276701"/>
              <a:gd name="connsiteY51" fmla="*/ 141890 h 141890"/>
              <a:gd name="connsiteX52" fmla="*/ 2533650 w 12276701"/>
              <a:gd name="connsiteY52" fmla="*/ 0 h 141890"/>
              <a:gd name="connsiteX53" fmla="*/ 2417505 w 12276701"/>
              <a:gd name="connsiteY53" fmla="*/ 0 h 141890"/>
              <a:gd name="connsiteX54" fmla="*/ 2352675 w 12276701"/>
              <a:gd name="connsiteY54" fmla="*/ 141890 h 141890"/>
              <a:gd name="connsiteX55" fmla="*/ 2468820 w 12276701"/>
              <a:gd name="connsiteY55" fmla="*/ 141890 h 141890"/>
              <a:gd name="connsiteX56" fmla="*/ 2714625 w 12276701"/>
              <a:gd name="connsiteY56" fmla="*/ 0 h 141890"/>
              <a:gd name="connsiteX57" fmla="*/ 2598480 w 12276701"/>
              <a:gd name="connsiteY57" fmla="*/ 0 h 141890"/>
              <a:gd name="connsiteX58" fmla="*/ 2533650 w 12276701"/>
              <a:gd name="connsiteY58" fmla="*/ 141890 h 141890"/>
              <a:gd name="connsiteX59" fmla="*/ 2649795 w 12276701"/>
              <a:gd name="connsiteY59" fmla="*/ 141890 h 141890"/>
              <a:gd name="connsiteX60" fmla="*/ 2895600 w 12276701"/>
              <a:gd name="connsiteY60" fmla="*/ 0 h 141890"/>
              <a:gd name="connsiteX61" fmla="*/ 2779455 w 12276701"/>
              <a:gd name="connsiteY61" fmla="*/ 0 h 141890"/>
              <a:gd name="connsiteX62" fmla="*/ 2714625 w 12276701"/>
              <a:gd name="connsiteY62" fmla="*/ 141890 h 141890"/>
              <a:gd name="connsiteX63" fmla="*/ 2830770 w 12276701"/>
              <a:gd name="connsiteY63" fmla="*/ 141890 h 141890"/>
              <a:gd name="connsiteX64" fmla="*/ 3076575 w 12276701"/>
              <a:gd name="connsiteY64" fmla="*/ 0 h 141890"/>
              <a:gd name="connsiteX65" fmla="*/ 2960430 w 12276701"/>
              <a:gd name="connsiteY65" fmla="*/ 0 h 141890"/>
              <a:gd name="connsiteX66" fmla="*/ 2895600 w 12276701"/>
              <a:gd name="connsiteY66" fmla="*/ 141890 h 141890"/>
              <a:gd name="connsiteX67" fmla="*/ 3011745 w 12276701"/>
              <a:gd name="connsiteY67" fmla="*/ 141890 h 141890"/>
              <a:gd name="connsiteX68" fmla="*/ 3257550 w 12276701"/>
              <a:gd name="connsiteY68" fmla="*/ 0 h 141890"/>
              <a:gd name="connsiteX69" fmla="*/ 3141405 w 12276701"/>
              <a:gd name="connsiteY69" fmla="*/ 0 h 141890"/>
              <a:gd name="connsiteX70" fmla="*/ 3076575 w 12276701"/>
              <a:gd name="connsiteY70" fmla="*/ 141890 h 141890"/>
              <a:gd name="connsiteX71" fmla="*/ 3192720 w 12276701"/>
              <a:gd name="connsiteY71" fmla="*/ 141890 h 141890"/>
              <a:gd name="connsiteX72" fmla="*/ 3438525 w 12276701"/>
              <a:gd name="connsiteY72" fmla="*/ 0 h 141890"/>
              <a:gd name="connsiteX73" fmla="*/ 3322380 w 12276701"/>
              <a:gd name="connsiteY73" fmla="*/ 0 h 141890"/>
              <a:gd name="connsiteX74" fmla="*/ 3257550 w 12276701"/>
              <a:gd name="connsiteY74" fmla="*/ 141890 h 141890"/>
              <a:gd name="connsiteX75" fmla="*/ 3373695 w 12276701"/>
              <a:gd name="connsiteY75" fmla="*/ 141890 h 141890"/>
              <a:gd name="connsiteX76" fmla="*/ 3619500 w 12276701"/>
              <a:gd name="connsiteY76" fmla="*/ 0 h 141890"/>
              <a:gd name="connsiteX77" fmla="*/ 3503355 w 12276701"/>
              <a:gd name="connsiteY77" fmla="*/ 0 h 141890"/>
              <a:gd name="connsiteX78" fmla="*/ 3438525 w 12276701"/>
              <a:gd name="connsiteY78" fmla="*/ 141890 h 141890"/>
              <a:gd name="connsiteX79" fmla="*/ 3554670 w 12276701"/>
              <a:gd name="connsiteY79" fmla="*/ 141890 h 141890"/>
              <a:gd name="connsiteX80" fmla="*/ 3800475 w 12276701"/>
              <a:gd name="connsiteY80" fmla="*/ 0 h 141890"/>
              <a:gd name="connsiteX81" fmla="*/ 3684330 w 12276701"/>
              <a:gd name="connsiteY81" fmla="*/ 0 h 141890"/>
              <a:gd name="connsiteX82" fmla="*/ 3619500 w 12276701"/>
              <a:gd name="connsiteY82" fmla="*/ 141890 h 141890"/>
              <a:gd name="connsiteX83" fmla="*/ 3735645 w 12276701"/>
              <a:gd name="connsiteY83" fmla="*/ 141890 h 141890"/>
              <a:gd name="connsiteX84" fmla="*/ 3981450 w 12276701"/>
              <a:gd name="connsiteY84" fmla="*/ 0 h 141890"/>
              <a:gd name="connsiteX85" fmla="*/ 3865305 w 12276701"/>
              <a:gd name="connsiteY85" fmla="*/ 0 h 141890"/>
              <a:gd name="connsiteX86" fmla="*/ 3800475 w 12276701"/>
              <a:gd name="connsiteY86" fmla="*/ 141890 h 141890"/>
              <a:gd name="connsiteX87" fmla="*/ 3916620 w 12276701"/>
              <a:gd name="connsiteY87" fmla="*/ 141890 h 141890"/>
              <a:gd name="connsiteX88" fmla="*/ 4162425 w 12276701"/>
              <a:gd name="connsiteY88" fmla="*/ 0 h 141890"/>
              <a:gd name="connsiteX89" fmla="*/ 4046280 w 12276701"/>
              <a:gd name="connsiteY89" fmla="*/ 0 h 141890"/>
              <a:gd name="connsiteX90" fmla="*/ 3981450 w 12276701"/>
              <a:gd name="connsiteY90" fmla="*/ 141890 h 141890"/>
              <a:gd name="connsiteX91" fmla="*/ 4097595 w 12276701"/>
              <a:gd name="connsiteY91" fmla="*/ 141890 h 141890"/>
              <a:gd name="connsiteX92" fmla="*/ 4343400 w 12276701"/>
              <a:gd name="connsiteY92" fmla="*/ 0 h 141890"/>
              <a:gd name="connsiteX93" fmla="*/ 4227255 w 12276701"/>
              <a:gd name="connsiteY93" fmla="*/ 0 h 141890"/>
              <a:gd name="connsiteX94" fmla="*/ 4162425 w 12276701"/>
              <a:gd name="connsiteY94" fmla="*/ 141890 h 141890"/>
              <a:gd name="connsiteX95" fmla="*/ 4278570 w 12276701"/>
              <a:gd name="connsiteY95" fmla="*/ 141890 h 141890"/>
              <a:gd name="connsiteX96" fmla="*/ 4524375 w 12276701"/>
              <a:gd name="connsiteY96" fmla="*/ 0 h 141890"/>
              <a:gd name="connsiteX97" fmla="*/ 4408230 w 12276701"/>
              <a:gd name="connsiteY97" fmla="*/ 0 h 141890"/>
              <a:gd name="connsiteX98" fmla="*/ 4343400 w 12276701"/>
              <a:gd name="connsiteY98" fmla="*/ 141890 h 141890"/>
              <a:gd name="connsiteX99" fmla="*/ 4459545 w 12276701"/>
              <a:gd name="connsiteY99" fmla="*/ 141890 h 141890"/>
              <a:gd name="connsiteX100" fmla="*/ 4705350 w 12276701"/>
              <a:gd name="connsiteY100" fmla="*/ 0 h 141890"/>
              <a:gd name="connsiteX101" fmla="*/ 4589205 w 12276701"/>
              <a:gd name="connsiteY101" fmla="*/ 0 h 141890"/>
              <a:gd name="connsiteX102" fmla="*/ 4524375 w 12276701"/>
              <a:gd name="connsiteY102" fmla="*/ 141890 h 141890"/>
              <a:gd name="connsiteX103" fmla="*/ 4640520 w 12276701"/>
              <a:gd name="connsiteY103" fmla="*/ 141890 h 141890"/>
              <a:gd name="connsiteX104" fmla="*/ 4886325 w 12276701"/>
              <a:gd name="connsiteY104" fmla="*/ 0 h 141890"/>
              <a:gd name="connsiteX105" fmla="*/ 4770180 w 12276701"/>
              <a:gd name="connsiteY105" fmla="*/ 0 h 141890"/>
              <a:gd name="connsiteX106" fmla="*/ 4705350 w 12276701"/>
              <a:gd name="connsiteY106" fmla="*/ 141890 h 141890"/>
              <a:gd name="connsiteX107" fmla="*/ 4821495 w 12276701"/>
              <a:gd name="connsiteY107" fmla="*/ 141890 h 141890"/>
              <a:gd name="connsiteX108" fmla="*/ 5067300 w 12276701"/>
              <a:gd name="connsiteY108" fmla="*/ 0 h 141890"/>
              <a:gd name="connsiteX109" fmla="*/ 4951155 w 12276701"/>
              <a:gd name="connsiteY109" fmla="*/ 0 h 141890"/>
              <a:gd name="connsiteX110" fmla="*/ 4886325 w 12276701"/>
              <a:gd name="connsiteY110" fmla="*/ 141890 h 141890"/>
              <a:gd name="connsiteX111" fmla="*/ 5002470 w 12276701"/>
              <a:gd name="connsiteY111" fmla="*/ 141890 h 141890"/>
              <a:gd name="connsiteX112" fmla="*/ 5248275 w 12276701"/>
              <a:gd name="connsiteY112" fmla="*/ 0 h 141890"/>
              <a:gd name="connsiteX113" fmla="*/ 5132130 w 12276701"/>
              <a:gd name="connsiteY113" fmla="*/ 0 h 141890"/>
              <a:gd name="connsiteX114" fmla="*/ 5067300 w 12276701"/>
              <a:gd name="connsiteY114" fmla="*/ 141890 h 141890"/>
              <a:gd name="connsiteX115" fmla="*/ 5183445 w 12276701"/>
              <a:gd name="connsiteY115" fmla="*/ 141890 h 141890"/>
              <a:gd name="connsiteX116" fmla="*/ 5429250 w 12276701"/>
              <a:gd name="connsiteY116" fmla="*/ 0 h 141890"/>
              <a:gd name="connsiteX117" fmla="*/ 5313105 w 12276701"/>
              <a:gd name="connsiteY117" fmla="*/ 0 h 141890"/>
              <a:gd name="connsiteX118" fmla="*/ 5248275 w 12276701"/>
              <a:gd name="connsiteY118" fmla="*/ 141890 h 141890"/>
              <a:gd name="connsiteX119" fmla="*/ 5364420 w 12276701"/>
              <a:gd name="connsiteY119" fmla="*/ 141890 h 141890"/>
              <a:gd name="connsiteX120" fmla="*/ 5610225 w 12276701"/>
              <a:gd name="connsiteY120" fmla="*/ 0 h 141890"/>
              <a:gd name="connsiteX121" fmla="*/ 5494080 w 12276701"/>
              <a:gd name="connsiteY121" fmla="*/ 0 h 141890"/>
              <a:gd name="connsiteX122" fmla="*/ 5429250 w 12276701"/>
              <a:gd name="connsiteY122" fmla="*/ 141890 h 141890"/>
              <a:gd name="connsiteX123" fmla="*/ 5545395 w 12276701"/>
              <a:gd name="connsiteY123" fmla="*/ 141890 h 141890"/>
              <a:gd name="connsiteX124" fmla="*/ 5791200 w 12276701"/>
              <a:gd name="connsiteY124" fmla="*/ 0 h 141890"/>
              <a:gd name="connsiteX125" fmla="*/ 5675055 w 12276701"/>
              <a:gd name="connsiteY125" fmla="*/ 0 h 141890"/>
              <a:gd name="connsiteX126" fmla="*/ 5610225 w 12276701"/>
              <a:gd name="connsiteY126" fmla="*/ 141890 h 141890"/>
              <a:gd name="connsiteX127" fmla="*/ 5726370 w 12276701"/>
              <a:gd name="connsiteY127" fmla="*/ 141890 h 141890"/>
              <a:gd name="connsiteX128" fmla="*/ 12276701 w 12276701"/>
              <a:gd name="connsiteY128" fmla="*/ 0 h 141890"/>
              <a:gd name="connsiteX129" fmla="*/ 5856030 w 12276701"/>
              <a:gd name="connsiteY129" fmla="*/ 0 h 141890"/>
              <a:gd name="connsiteX130" fmla="*/ 5791200 w 12276701"/>
              <a:gd name="connsiteY130" fmla="*/ 141890 h 141890"/>
              <a:gd name="connsiteX131" fmla="*/ 12276701 w 12276701"/>
              <a:gd name="connsiteY131" fmla="*/ 141890 h 14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276701" h="141890">
                <a:moveTo>
                  <a:pt x="180975" y="0"/>
                </a:moveTo>
                <a:lnTo>
                  <a:pt x="64830" y="0"/>
                </a:lnTo>
                <a:lnTo>
                  <a:pt x="0" y="141890"/>
                </a:lnTo>
                <a:lnTo>
                  <a:pt x="116145" y="141890"/>
                </a:lnTo>
                <a:close/>
                <a:moveTo>
                  <a:pt x="361950" y="0"/>
                </a:moveTo>
                <a:lnTo>
                  <a:pt x="245805" y="0"/>
                </a:lnTo>
                <a:lnTo>
                  <a:pt x="180975" y="141890"/>
                </a:lnTo>
                <a:lnTo>
                  <a:pt x="297120" y="141890"/>
                </a:lnTo>
                <a:close/>
                <a:moveTo>
                  <a:pt x="542925" y="0"/>
                </a:moveTo>
                <a:lnTo>
                  <a:pt x="426780" y="0"/>
                </a:lnTo>
                <a:lnTo>
                  <a:pt x="361950" y="141890"/>
                </a:lnTo>
                <a:lnTo>
                  <a:pt x="478095" y="141890"/>
                </a:lnTo>
                <a:close/>
                <a:moveTo>
                  <a:pt x="723900" y="0"/>
                </a:moveTo>
                <a:lnTo>
                  <a:pt x="607755" y="0"/>
                </a:lnTo>
                <a:lnTo>
                  <a:pt x="542925" y="141890"/>
                </a:lnTo>
                <a:lnTo>
                  <a:pt x="659070" y="141890"/>
                </a:lnTo>
                <a:close/>
                <a:moveTo>
                  <a:pt x="904875" y="0"/>
                </a:moveTo>
                <a:lnTo>
                  <a:pt x="788730" y="0"/>
                </a:lnTo>
                <a:lnTo>
                  <a:pt x="723900" y="141890"/>
                </a:lnTo>
                <a:lnTo>
                  <a:pt x="840045" y="141890"/>
                </a:lnTo>
                <a:close/>
                <a:moveTo>
                  <a:pt x="1085850" y="0"/>
                </a:moveTo>
                <a:lnTo>
                  <a:pt x="969705" y="0"/>
                </a:lnTo>
                <a:lnTo>
                  <a:pt x="904875" y="141890"/>
                </a:lnTo>
                <a:lnTo>
                  <a:pt x="1021020" y="141890"/>
                </a:lnTo>
                <a:close/>
                <a:moveTo>
                  <a:pt x="1266825" y="0"/>
                </a:moveTo>
                <a:lnTo>
                  <a:pt x="1150680" y="0"/>
                </a:lnTo>
                <a:lnTo>
                  <a:pt x="1085850" y="141890"/>
                </a:lnTo>
                <a:lnTo>
                  <a:pt x="1201995" y="141890"/>
                </a:lnTo>
                <a:close/>
                <a:moveTo>
                  <a:pt x="1447800" y="0"/>
                </a:moveTo>
                <a:lnTo>
                  <a:pt x="1331655" y="0"/>
                </a:lnTo>
                <a:lnTo>
                  <a:pt x="1266825" y="141890"/>
                </a:lnTo>
                <a:lnTo>
                  <a:pt x="1382970" y="141890"/>
                </a:lnTo>
                <a:close/>
                <a:moveTo>
                  <a:pt x="1628775" y="0"/>
                </a:moveTo>
                <a:lnTo>
                  <a:pt x="1512630" y="0"/>
                </a:lnTo>
                <a:lnTo>
                  <a:pt x="1447800" y="141890"/>
                </a:lnTo>
                <a:lnTo>
                  <a:pt x="1563945" y="141890"/>
                </a:lnTo>
                <a:close/>
                <a:moveTo>
                  <a:pt x="1809750" y="0"/>
                </a:moveTo>
                <a:lnTo>
                  <a:pt x="1693605" y="0"/>
                </a:lnTo>
                <a:lnTo>
                  <a:pt x="1628775" y="141890"/>
                </a:lnTo>
                <a:lnTo>
                  <a:pt x="1744920" y="141890"/>
                </a:lnTo>
                <a:close/>
                <a:moveTo>
                  <a:pt x="1990725" y="0"/>
                </a:moveTo>
                <a:lnTo>
                  <a:pt x="1874580" y="0"/>
                </a:lnTo>
                <a:lnTo>
                  <a:pt x="1809750" y="141890"/>
                </a:lnTo>
                <a:lnTo>
                  <a:pt x="1925895" y="141890"/>
                </a:lnTo>
                <a:close/>
                <a:moveTo>
                  <a:pt x="2171700" y="0"/>
                </a:moveTo>
                <a:lnTo>
                  <a:pt x="2055555" y="0"/>
                </a:lnTo>
                <a:lnTo>
                  <a:pt x="1990725" y="141890"/>
                </a:lnTo>
                <a:lnTo>
                  <a:pt x="2106870" y="141890"/>
                </a:lnTo>
                <a:close/>
                <a:moveTo>
                  <a:pt x="2352675" y="0"/>
                </a:moveTo>
                <a:lnTo>
                  <a:pt x="2236530" y="0"/>
                </a:lnTo>
                <a:lnTo>
                  <a:pt x="2171700" y="141890"/>
                </a:lnTo>
                <a:lnTo>
                  <a:pt x="2287845" y="141890"/>
                </a:lnTo>
                <a:close/>
                <a:moveTo>
                  <a:pt x="2533650" y="0"/>
                </a:moveTo>
                <a:lnTo>
                  <a:pt x="2417505" y="0"/>
                </a:lnTo>
                <a:lnTo>
                  <a:pt x="2352675" y="141890"/>
                </a:lnTo>
                <a:lnTo>
                  <a:pt x="2468820" y="141890"/>
                </a:lnTo>
                <a:close/>
                <a:moveTo>
                  <a:pt x="2714625" y="0"/>
                </a:moveTo>
                <a:lnTo>
                  <a:pt x="2598480" y="0"/>
                </a:lnTo>
                <a:lnTo>
                  <a:pt x="2533650" y="141890"/>
                </a:lnTo>
                <a:lnTo>
                  <a:pt x="2649795" y="141890"/>
                </a:lnTo>
                <a:close/>
                <a:moveTo>
                  <a:pt x="2895600" y="0"/>
                </a:moveTo>
                <a:lnTo>
                  <a:pt x="2779455" y="0"/>
                </a:lnTo>
                <a:lnTo>
                  <a:pt x="2714625" y="141890"/>
                </a:lnTo>
                <a:lnTo>
                  <a:pt x="2830770" y="141890"/>
                </a:lnTo>
                <a:close/>
                <a:moveTo>
                  <a:pt x="3076575" y="0"/>
                </a:moveTo>
                <a:lnTo>
                  <a:pt x="2960430" y="0"/>
                </a:lnTo>
                <a:lnTo>
                  <a:pt x="2895600" y="141890"/>
                </a:lnTo>
                <a:lnTo>
                  <a:pt x="3011745" y="141890"/>
                </a:lnTo>
                <a:close/>
                <a:moveTo>
                  <a:pt x="3257550" y="0"/>
                </a:moveTo>
                <a:lnTo>
                  <a:pt x="3141405" y="0"/>
                </a:lnTo>
                <a:lnTo>
                  <a:pt x="3076575" y="141890"/>
                </a:lnTo>
                <a:lnTo>
                  <a:pt x="3192720" y="141890"/>
                </a:lnTo>
                <a:close/>
                <a:moveTo>
                  <a:pt x="3438525" y="0"/>
                </a:moveTo>
                <a:lnTo>
                  <a:pt x="3322380" y="0"/>
                </a:lnTo>
                <a:lnTo>
                  <a:pt x="3257550" y="141890"/>
                </a:lnTo>
                <a:lnTo>
                  <a:pt x="3373695" y="141890"/>
                </a:lnTo>
                <a:close/>
                <a:moveTo>
                  <a:pt x="3619500" y="0"/>
                </a:moveTo>
                <a:lnTo>
                  <a:pt x="3503355" y="0"/>
                </a:lnTo>
                <a:lnTo>
                  <a:pt x="3438525" y="141890"/>
                </a:lnTo>
                <a:lnTo>
                  <a:pt x="3554670" y="141890"/>
                </a:lnTo>
                <a:close/>
                <a:moveTo>
                  <a:pt x="3800475" y="0"/>
                </a:moveTo>
                <a:lnTo>
                  <a:pt x="3684330" y="0"/>
                </a:lnTo>
                <a:lnTo>
                  <a:pt x="3619500" y="141890"/>
                </a:lnTo>
                <a:lnTo>
                  <a:pt x="3735645" y="141890"/>
                </a:lnTo>
                <a:close/>
                <a:moveTo>
                  <a:pt x="3981450" y="0"/>
                </a:moveTo>
                <a:lnTo>
                  <a:pt x="3865305" y="0"/>
                </a:lnTo>
                <a:lnTo>
                  <a:pt x="3800475" y="141890"/>
                </a:lnTo>
                <a:lnTo>
                  <a:pt x="3916620" y="141890"/>
                </a:lnTo>
                <a:close/>
                <a:moveTo>
                  <a:pt x="4162425" y="0"/>
                </a:moveTo>
                <a:lnTo>
                  <a:pt x="4046280" y="0"/>
                </a:lnTo>
                <a:lnTo>
                  <a:pt x="3981450" y="141890"/>
                </a:lnTo>
                <a:lnTo>
                  <a:pt x="4097595" y="141890"/>
                </a:lnTo>
                <a:close/>
                <a:moveTo>
                  <a:pt x="4343400" y="0"/>
                </a:moveTo>
                <a:lnTo>
                  <a:pt x="4227255" y="0"/>
                </a:lnTo>
                <a:lnTo>
                  <a:pt x="4162425" y="141890"/>
                </a:lnTo>
                <a:lnTo>
                  <a:pt x="4278570" y="141890"/>
                </a:lnTo>
                <a:close/>
                <a:moveTo>
                  <a:pt x="4524375" y="0"/>
                </a:moveTo>
                <a:lnTo>
                  <a:pt x="4408230" y="0"/>
                </a:lnTo>
                <a:lnTo>
                  <a:pt x="4343400" y="141890"/>
                </a:lnTo>
                <a:lnTo>
                  <a:pt x="4459545" y="141890"/>
                </a:lnTo>
                <a:close/>
                <a:moveTo>
                  <a:pt x="4705350" y="0"/>
                </a:moveTo>
                <a:lnTo>
                  <a:pt x="4589205" y="0"/>
                </a:lnTo>
                <a:lnTo>
                  <a:pt x="4524375" y="141890"/>
                </a:lnTo>
                <a:lnTo>
                  <a:pt x="4640520" y="141890"/>
                </a:lnTo>
                <a:close/>
                <a:moveTo>
                  <a:pt x="4886325" y="0"/>
                </a:moveTo>
                <a:lnTo>
                  <a:pt x="4770180" y="0"/>
                </a:lnTo>
                <a:lnTo>
                  <a:pt x="4705350" y="141890"/>
                </a:lnTo>
                <a:lnTo>
                  <a:pt x="4821495" y="141890"/>
                </a:lnTo>
                <a:close/>
                <a:moveTo>
                  <a:pt x="5067300" y="0"/>
                </a:moveTo>
                <a:lnTo>
                  <a:pt x="4951155" y="0"/>
                </a:lnTo>
                <a:lnTo>
                  <a:pt x="4886325" y="141890"/>
                </a:lnTo>
                <a:lnTo>
                  <a:pt x="5002470" y="141890"/>
                </a:lnTo>
                <a:close/>
                <a:moveTo>
                  <a:pt x="5248275" y="0"/>
                </a:moveTo>
                <a:lnTo>
                  <a:pt x="5132130" y="0"/>
                </a:lnTo>
                <a:lnTo>
                  <a:pt x="5067300" y="141890"/>
                </a:lnTo>
                <a:lnTo>
                  <a:pt x="5183445" y="141890"/>
                </a:lnTo>
                <a:close/>
                <a:moveTo>
                  <a:pt x="5429250" y="0"/>
                </a:moveTo>
                <a:lnTo>
                  <a:pt x="5313105" y="0"/>
                </a:lnTo>
                <a:lnTo>
                  <a:pt x="5248275" y="141890"/>
                </a:lnTo>
                <a:lnTo>
                  <a:pt x="5364420" y="141890"/>
                </a:lnTo>
                <a:close/>
                <a:moveTo>
                  <a:pt x="5610225" y="0"/>
                </a:moveTo>
                <a:lnTo>
                  <a:pt x="5494080" y="0"/>
                </a:lnTo>
                <a:lnTo>
                  <a:pt x="5429250" y="141890"/>
                </a:lnTo>
                <a:lnTo>
                  <a:pt x="5545395" y="141890"/>
                </a:lnTo>
                <a:close/>
                <a:moveTo>
                  <a:pt x="5791200" y="0"/>
                </a:moveTo>
                <a:lnTo>
                  <a:pt x="5675055" y="0"/>
                </a:lnTo>
                <a:lnTo>
                  <a:pt x="5610225" y="141890"/>
                </a:lnTo>
                <a:lnTo>
                  <a:pt x="5726370" y="141890"/>
                </a:lnTo>
                <a:close/>
                <a:moveTo>
                  <a:pt x="12276701" y="0"/>
                </a:moveTo>
                <a:lnTo>
                  <a:pt x="5856030" y="0"/>
                </a:lnTo>
                <a:lnTo>
                  <a:pt x="5791200" y="141890"/>
                </a:lnTo>
                <a:lnTo>
                  <a:pt x="12276701" y="141890"/>
                </a:lnTo>
                <a:close/>
              </a:path>
            </a:pathLst>
          </a:cu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 name="内容占位符 2"/>
          <p:cNvSpPr txBox="1">
            <a:spLocks noChangeArrowheads="1"/>
          </p:cNvSpPr>
          <p:nvPr/>
        </p:nvSpPr>
        <p:spPr>
          <a:xfrm>
            <a:off x="1027296" y="1785647"/>
            <a:ext cx="10972800" cy="784225"/>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007D"/>
              </a:buClr>
              <a:defRPr/>
            </a:pPr>
            <a:r>
              <a:rPr lang="zh-CN" altLang="en-US" sz="3600" b="1" smtClean="0">
                <a:solidFill>
                  <a:srgbClr val="186299"/>
                </a:solidFill>
                <a:latin typeface="楷体" pitchFamily="49" charset="-122"/>
                <a:ea typeface="楷体" pitchFamily="49" charset="-122"/>
              </a:rPr>
              <a:t>音频翻转</a:t>
            </a:r>
            <a:endParaRPr lang="en-US" altLang="en-US" b="1" dirty="0">
              <a:solidFill>
                <a:srgbClr val="186299"/>
              </a:solidFill>
              <a:latin typeface="Franklin Gothic Book"/>
            </a:endParaRPr>
          </a:p>
        </p:txBody>
      </p:sp>
      <p:sp>
        <p:nvSpPr>
          <p:cNvPr id="11" name="内容占位符 2"/>
          <p:cNvSpPr txBox="1">
            <a:spLocks noChangeArrowheads="1"/>
          </p:cNvSpPr>
          <p:nvPr/>
        </p:nvSpPr>
        <p:spPr>
          <a:xfrm>
            <a:off x="1027295" y="2457536"/>
            <a:ext cx="9352258" cy="4197263"/>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a:solidFill>
                  <a:srgbClr val="000000"/>
                </a:solidFill>
                <a:latin typeface="Arial" charset="0"/>
                <a:ea typeface="黑体"/>
              </a:rPr>
              <a:t>from </a:t>
            </a:r>
            <a:r>
              <a:rPr lang="en-US" altLang="zh-CN" sz="3000" dirty="0" err="1">
                <a:solidFill>
                  <a:srgbClr val="000000"/>
                </a:solidFill>
                <a:latin typeface="Arial" charset="0"/>
                <a:ea typeface="黑体"/>
              </a:rPr>
              <a:t>pydub</a:t>
            </a:r>
            <a:r>
              <a:rPr lang="en-US" altLang="zh-CN" sz="3000" dirty="0">
                <a:solidFill>
                  <a:srgbClr val="000000"/>
                </a:solidFill>
                <a:latin typeface="Arial" charset="0"/>
                <a:ea typeface="黑体"/>
              </a:rPr>
              <a:t> import </a:t>
            </a:r>
            <a:r>
              <a:rPr lang="en-US" altLang="zh-CN" sz="3000" dirty="0" err="1">
                <a:solidFill>
                  <a:srgbClr val="000000"/>
                </a:solidFill>
                <a:latin typeface="Arial" charset="0"/>
                <a:ea typeface="黑体"/>
              </a:rPr>
              <a:t>AudioSegment</a:t>
            </a:r>
            <a:endParaRPr lang="en-US" altLang="zh-CN" sz="3000" dirty="0">
              <a:solidFill>
                <a:srgbClr val="000000"/>
              </a:solidFill>
              <a:latin typeface="Arial" charset="0"/>
              <a:ea typeface="黑体"/>
            </a:endParaRP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endParaRPr lang="en-US" altLang="zh-CN" sz="3000" dirty="0" smtClean="0">
              <a:solidFill>
                <a:srgbClr val="000000"/>
              </a:solidFill>
              <a:latin typeface="Arial" charset="0"/>
              <a:ea typeface="黑体"/>
            </a:endParaRP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smtClean="0">
                <a:solidFill>
                  <a:srgbClr val="000000"/>
                </a:solidFill>
                <a:latin typeface="Arial" charset="0"/>
                <a:ea typeface="黑体"/>
              </a:rPr>
              <a:t>s </a:t>
            </a:r>
            <a:r>
              <a:rPr lang="en-US" altLang="zh-CN" sz="3000" dirty="0">
                <a:solidFill>
                  <a:srgbClr val="000000"/>
                </a:solidFill>
                <a:latin typeface="Arial" charset="0"/>
                <a:ea typeface="黑体"/>
              </a:rPr>
              <a:t>= AudioSegment.from_mp3</a:t>
            </a:r>
            <a:r>
              <a:rPr lang="en-US" altLang="zh-CN" sz="3000" dirty="0" smtClean="0">
                <a:solidFill>
                  <a:srgbClr val="000000"/>
                </a:solidFill>
                <a:latin typeface="Arial" charset="0"/>
                <a:ea typeface="黑体"/>
              </a:rPr>
              <a:t>(“a.mp3")</a:t>
            </a: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endParaRPr lang="en-US" altLang="zh-CN" sz="3000" dirty="0" smtClean="0">
              <a:solidFill>
                <a:srgbClr val="000000"/>
              </a:solidFill>
              <a:latin typeface="Arial" charset="0"/>
              <a:ea typeface="黑体"/>
            </a:endParaRP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smtClean="0">
                <a:solidFill>
                  <a:srgbClr val="000000"/>
                </a:solidFill>
                <a:latin typeface="Arial" charset="0"/>
                <a:ea typeface="黑体"/>
              </a:rPr>
              <a:t>out =s[33*1000:70*1000</a:t>
            </a:r>
            <a:r>
              <a:rPr lang="en-US" altLang="zh-CN" sz="3000" dirty="0">
                <a:solidFill>
                  <a:srgbClr val="000000"/>
                </a:solidFill>
                <a:latin typeface="Arial" charset="0"/>
                <a:ea typeface="黑体"/>
              </a:rPr>
              <a:t>]</a:t>
            </a: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endParaRPr lang="en-US" altLang="zh-CN" sz="3000" dirty="0">
              <a:solidFill>
                <a:srgbClr val="000000"/>
              </a:solidFill>
              <a:latin typeface="Arial" charset="0"/>
              <a:ea typeface="黑体"/>
            </a:endParaRP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smtClean="0">
                <a:solidFill>
                  <a:srgbClr val="000000"/>
                </a:solidFill>
                <a:latin typeface="Arial" charset="0"/>
                <a:ea typeface="黑体"/>
              </a:rPr>
              <a:t>backwards </a:t>
            </a:r>
            <a:r>
              <a:rPr lang="en-US" altLang="zh-CN" sz="3000" dirty="0">
                <a:solidFill>
                  <a:srgbClr val="000000"/>
                </a:solidFill>
                <a:latin typeface="Arial" charset="0"/>
                <a:ea typeface="黑体"/>
              </a:rPr>
              <a:t>= </a:t>
            </a:r>
            <a:r>
              <a:rPr lang="en-US" altLang="zh-CN" sz="3000" dirty="0" err="1" smtClean="0">
                <a:solidFill>
                  <a:srgbClr val="000000"/>
                </a:solidFill>
                <a:latin typeface="Arial" charset="0"/>
                <a:ea typeface="黑体"/>
              </a:rPr>
              <a:t>out.</a:t>
            </a:r>
            <a:r>
              <a:rPr lang="en-US" altLang="zh-CN" sz="3000" dirty="0" err="1" smtClean="0">
                <a:solidFill>
                  <a:srgbClr val="FF0000"/>
                </a:solidFill>
                <a:latin typeface="Arial" charset="0"/>
                <a:ea typeface="黑体"/>
              </a:rPr>
              <a:t>reverse</a:t>
            </a:r>
            <a:r>
              <a:rPr lang="en-US" altLang="zh-CN" sz="3000" dirty="0">
                <a:solidFill>
                  <a:srgbClr val="000000"/>
                </a:solidFill>
                <a:latin typeface="Arial" charset="0"/>
                <a:ea typeface="黑体"/>
              </a:rPr>
              <a:t>()</a:t>
            </a: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endParaRPr lang="en-US" altLang="zh-CN" sz="3000" dirty="0">
              <a:solidFill>
                <a:srgbClr val="000000"/>
              </a:solidFill>
              <a:latin typeface="Arial" charset="0"/>
              <a:ea typeface="黑体"/>
            </a:endParaRP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err="1" smtClean="0">
                <a:solidFill>
                  <a:srgbClr val="000000"/>
                </a:solidFill>
                <a:latin typeface="Arial" charset="0"/>
                <a:ea typeface="黑体"/>
              </a:rPr>
              <a:t>backwards.export</a:t>
            </a:r>
            <a:r>
              <a:rPr lang="en-US" altLang="zh-CN" sz="3000" dirty="0" smtClean="0">
                <a:solidFill>
                  <a:srgbClr val="000000"/>
                </a:solidFill>
                <a:latin typeface="Arial" charset="0"/>
                <a:ea typeface="黑体"/>
              </a:rPr>
              <a:t>(“a_reverse.mp3</a:t>
            </a:r>
            <a:r>
              <a:rPr lang="en-US" altLang="zh-CN" sz="3000" dirty="0">
                <a:solidFill>
                  <a:srgbClr val="000000"/>
                </a:solidFill>
                <a:latin typeface="Arial" charset="0"/>
                <a:ea typeface="黑体"/>
              </a:rPr>
              <a:t>") </a:t>
            </a:r>
            <a:endParaRPr lang="zh-CN" altLang="en-US" sz="3000" dirty="0">
              <a:solidFill>
                <a:srgbClr val="000000"/>
              </a:solidFill>
              <a:latin typeface="Arial" charset="0"/>
              <a:ea typeface="黑体"/>
            </a:endParaRPr>
          </a:p>
        </p:txBody>
      </p:sp>
      <p:pic>
        <p:nvPicPr>
          <p:cNvPr id="14" name="take_revers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842829" y="3920400"/>
            <a:ext cx="487363" cy="487363"/>
          </a:xfrm>
          <a:prstGeom prst="rect">
            <a:avLst/>
          </a:prstGeom>
        </p:spPr>
      </p:pic>
    </p:spTree>
    <p:extLst>
      <p:ext uri="{BB962C8B-B14F-4D97-AF65-F5344CB8AC3E}">
        <p14:creationId xmlns:p14="http://schemas.microsoft.com/office/powerpoint/2010/main" val="105491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14"/>
                    </p:tgtEl>
                  </p:cond>
                </p:stCondLst>
                <p:endSync evt="end" delay="0">
                  <p:rtn val="all"/>
                </p:endSync>
                <p:childTnLst>
                  <p:par>
                    <p:cTn id="16" fill="hold">
                      <p:stCondLst>
                        <p:cond delay="0"/>
                      </p:stCondLst>
                      <p:childTnLst>
                        <p:par>
                          <p:cTn id="17" fill="hold">
                            <p:stCondLst>
                              <p:cond delay="0"/>
                            </p:stCondLst>
                            <p:childTnLst>
                              <p:par>
                                <p:cTn id="18" presetID="1" presetClass="mediacall" presetSubtype="0" fill="hold" nodeType="clickEffect">
                                  <p:stCondLst>
                                    <p:cond delay="0"/>
                                  </p:stCondLst>
                                  <p:childTnLst>
                                    <p:cmd type="call" cmd="playFrom(0.0)">
                                      <p:cBhvr>
                                        <p:cTn id="19" dur="37067" fill="hold"/>
                                        <p:tgtEl>
                                          <p:spTgt spid="14"/>
                                        </p:tgtEl>
                                      </p:cBhvr>
                                    </p:cmd>
                                  </p:childTnLst>
                                </p:cTn>
                              </p:par>
                            </p:childTnLst>
                          </p:cTn>
                        </p:par>
                      </p:childTnLst>
                    </p:cTn>
                  </p:par>
                </p:childTnLst>
              </p:cTn>
              <p:nextCondLst>
                <p:cond evt="onClick" delay="0">
                  <p:tgtEl>
                    <p:spTgt spid="14"/>
                  </p:tgtEl>
                </p:cond>
              </p:nextCondLst>
            </p:seq>
            <p:audio>
              <p:cMediaNode vol="80000">
                <p:cTn id="20" fill="hold" display="0">
                  <p:stCondLst>
                    <p:cond delay="indefinite"/>
                  </p:stCondLst>
                  <p:endCondLst>
                    <p:cond evt="onStopAudio" delay="0">
                      <p:tgtEl>
                        <p:sldTgt/>
                      </p:tgtEl>
                    </p:cond>
                  </p:endCondLst>
                </p:cTn>
                <p:tgtEl>
                  <p:spTgt spid="14"/>
                </p:tgtEl>
              </p:cMediaNode>
            </p:audio>
          </p:childTnLst>
        </p:cTn>
      </p:par>
    </p:tnLst>
    <p:bldLst>
      <p:bldP spid="10" grpId="0" build="p" animBg="1"/>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3.4.1  </a:t>
            </a:r>
            <a:r>
              <a:rPr lang="zh-CN" altLang="en-US" sz="2800" b="1" dirty="0">
                <a:solidFill>
                  <a:sysClr val="windowText" lastClr="000000"/>
                </a:solidFill>
                <a:latin typeface="Arial" panose="020B0604020202020204"/>
                <a:ea typeface="微软雅黑" panose="020B0503020204020204" pitchFamily="34" charset="-122"/>
              </a:rPr>
              <a:t>音频编码</a:t>
            </a:r>
          </a:p>
        </p:txBody>
      </p:sp>
      <p:sp>
        <p:nvSpPr>
          <p:cNvPr id="13" name="文本框 12">
            <a:extLst>
              <a:ext uri="{FF2B5EF4-FFF2-40B4-BE49-F238E27FC236}">
                <a16:creationId xmlns:a16="http://schemas.microsoft.com/office/drawing/2014/main" xmlns="" id="{0BA26CE0-AD49-C591-74FD-F904FAD873A7}"/>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65</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
        <p:nvSpPr>
          <p:cNvPr id="9" name="内容占位符 2"/>
          <p:cNvSpPr txBox="1">
            <a:spLocks noChangeArrowheads="1"/>
          </p:cNvSpPr>
          <p:nvPr/>
        </p:nvSpPr>
        <p:spPr>
          <a:xfrm>
            <a:off x="917369" y="1816302"/>
            <a:ext cx="10972800" cy="784225"/>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007D"/>
              </a:buClr>
              <a:defRPr/>
            </a:pPr>
            <a:r>
              <a:rPr lang="zh-CN" altLang="en-US" sz="3600" b="1" dirty="0" smtClean="0">
                <a:solidFill>
                  <a:srgbClr val="186299"/>
                </a:solidFill>
                <a:latin typeface="楷体" pitchFamily="49" charset="-122"/>
                <a:ea typeface="楷体" pitchFamily="49" charset="-122"/>
              </a:rPr>
              <a:t>音频渐进渐出</a:t>
            </a:r>
            <a:endParaRPr lang="en-US" altLang="en-US" b="1" dirty="0">
              <a:solidFill>
                <a:srgbClr val="186299"/>
              </a:solidFill>
              <a:latin typeface="Franklin Gothic Book"/>
            </a:endParaRPr>
          </a:p>
        </p:txBody>
      </p:sp>
      <p:sp>
        <p:nvSpPr>
          <p:cNvPr id="10" name="内容占位符 2"/>
          <p:cNvSpPr txBox="1">
            <a:spLocks noChangeArrowheads="1"/>
          </p:cNvSpPr>
          <p:nvPr/>
        </p:nvSpPr>
        <p:spPr>
          <a:xfrm>
            <a:off x="917368" y="2742191"/>
            <a:ext cx="9064159" cy="3968663"/>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a:solidFill>
                  <a:srgbClr val="000000"/>
                </a:solidFill>
                <a:latin typeface="Arial" charset="0"/>
                <a:ea typeface="黑体"/>
              </a:rPr>
              <a:t>from </a:t>
            </a:r>
            <a:r>
              <a:rPr lang="en-US" altLang="zh-CN" sz="3000" dirty="0" err="1">
                <a:solidFill>
                  <a:srgbClr val="000000"/>
                </a:solidFill>
                <a:latin typeface="Arial" charset="0"/>
                <a:ea typeface="黑体"/>
              </a:rPr>
              <a:t>pydub</a:t>
            </a:r>
            <a:r>
              <a:rPr lang="en-US" altLang="zh-CN" sz="3000" dirty="0">
                <a:solidFill>
                  <a:srgbClr val="000000"/>
                </a:solidFill>
                <a:latin typeface="Arial" charset="0"/>
                <a:ea typeface="黑体"/>
              </a:rPr>
              <a:t> import </a:t>
            </a:r>
            <a:r>
              <a:rPr lang="en-US" altLang="zh-CN" sz="3000" dirty="0" err="1" smtClean="0">
                <a:solidFill>
                  <a:srgbClr val="000000"/>
                </a:solidFill>
                <a:latin typeface="Arial" charset="0"/>
                <a:ea typeface="黑体"/>
              </a:rPr>
              <a:t>AudioSegment</a:t>
            </a:r>
            <a:endParaRPr lang="en-US" altLang="zh-CN" sz="3000" dirty="0" smtClean="0">
              <a:solidFill>
                <a:srgbClr val="000000"/>
              </a:solidFill>
              <a:latin typeface="Arial" charset="0"/>
              <a:ea typeface="黑体"/>
            </a:endParaRP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endParaRPr lang="en-US" altLang="zh-CN" sz="3000" dirty="0">
              <a:solidFill>
                <a:srgbClr val="000000"/>
              </a:solidFill>
              <a:latin typeface="Arial" charset="0"/>
              <a:ea typeface="黑体"/>
            </a:endParaRP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a:solidFill>
                  <a:srgbClr val="000000"/>
                </a:solidFill>
                <a:latin typeface="Arial" charset="0"/>
                <a:ea typeface="黑体"/>
              </a:rPr>
              <a:t>s = </a:t>
            </a:r>
            <a:r>
              <a:rPr lang="en-US" altLang="zh-CN" sz="3000" dirty="0" err="1">
                <a:solidFill>
                  <a:srgbClr val="000000"/>
                </a:solidFill>
                <a:latin typeface="Arial" charset="0"/>
                <a:ea typeface="黑体"/>
              </a:rPr>
              <a:t>AudioSegment.from_file</a:t>
            </a:r>
            <a:r>
              <a:rPr lang="en-US" altLang="zh-CN" sz="3000" dirty="0" smtClean="0">
                <a:solidFill>
                  <a:srgbClr val="000000"/>
                </a:solidFill>
                <a:latin typeface="Arial" charset="0"/>
                <a:ea typeface="黑体"/>
              </a:rPr>
              <a:t>(‘a.mp3</a:t>
            </a:r>
            <a:r>
              <a:rPr lang="en-US" altLang="zh-CN" sz="3000" dirty="0">
                <a:solidFill>
                  <a:srgbClr val="000000"/>
                </a:solidFill>
                <a:latin typeface="Arial" charset="0"/>
                <a:ea typeface="黑体"/>
              </a:rPr>
              <a:t>', format='mp3</a:t>
            </a:r>
            <a:r>
              <a:rPr lang="en-US" altLang="zh-CN" sz="3000" dirty="0" smtClean="0">
                <a:solidFill>
                  <a:srgbClr val="000000"/>
                </a:solidFill>
                <a:latin typeface="Arial" charset="0"/>
                <a:ea typeface="黑体"/>
              </a:rPr>
              <a:t>')</a:t>
            </a: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endParaRPr lang="en-US" altLang="zh-CN" sz="3000" dirty="0">
              <a:solidFill>
                <a:srgbClr val="000000"/>
              </a:solidFill>
              <a:latin typeface="Arial" charset="0"/>
              <a:ea typeface="黑体"/>
            </a:endParaRP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a:solidFill>
                  <a:srgbClr val="000000"/>
                </a:solidFill>
                <a:latin typeface="Arial" charset="0"/>
                <a:ea typeface="黑体"/>
              </a:rPr>
              <a:t>out = s[25000 : 34000</a:t>
            </a:r>
            <a:r>
              <a:rPr lang="en-US" altLang="zh-CN" sz="3000" dirty="0" smtClean="0">
                <a:solidFill>
                  <a:srgbClr val="000000"/>
                </a:solidFill>
                <a:latin typeface="Arial" charset="0"/>
                <a:ea typeface="黑体"/>
              </a:rPr>
              <a:t>]</a:t>
            </a: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endParaRPr lang="en-US" altLang="zh-CN" sz="3000" dirty="0">
              <a:solidFill>
                <a:srgbClr val="000000"/>
              </a:solidFill>
              <a:latin typeface="Arial" charset="0"/>
              <a:ea typeface="黑体"/>
            </a:endParaRP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a:solidFill>
                  <a:srgbClr val="000000"/>
                </a:solidFill>
                <a:latin typeface="Arial" charset="0"/>
                <a:ea typeface="黑体"/>
              </a:rPr>
              <a:t>awesome =</a:t>
            </a:r>
            <a:r>
              <a:rPr lang="en-US" altLang="zh-CN" sz="3000" dirty="0" err="1">
                <a:solidFill>
                  <a:srgbClr val="000000"/>
                </a:solidFill>
                <a:latin typeface="Arial" charset="0"/>
                <a:ea typeface="黑体"/>
              </a:rPr>
              <a:t>out.</a:t>
            </a:r>
            <a:r>
              <a:rPr lang="en-US" altLang="zh-CN" sz="3000" dirty="0" err="1">
                <a:solidFill>
                  <a:srgbClr val="FF0000"/>
                </a:solidFill>
                <a:latin typeface="Arial" charset="0"/>
                <a:ea typeface="黑体"/>
              </a:rPr>
              <a:t>fade_in</a:t>
            </a:r>
            <a:r>
              <a:rPr lang="en-US" altLang="zh-CN" sz="3000" dirty="0">
                <a:solidFill>
                  <a:srgbClr val="000000"/>
                </a:solidFill>
                <a:latin typeface="Arial" charset="0"/>
                <a:ea typeface="黑体"/>
              </a:rPr>
              <a:t>(5000).</a:t>
            </a:r>
            <a:r>
              <a:rPr lang="en-US" altLang="zh-CN" sz="3000" dirty="0" err="1">
                <a:solidFill>
                  <a:srgbClr val="FF0000"/>
                </a:solidFill>
                <a:latin typeface="Arial" charset="0"/>
                <a:ea typeface="黑体"/>
              </a:rPr>
              <a:t>fade_out</a:t>
            </a:r>
            <a:r>
              <a:rPr lang="en-US" altLang="zh-CN" sz="3000" dirty="0">
                <a:solidFill>
                  <a:srgbClr val="000000"/>
                </a:solidFill>
                <a:latin typeface="Arial" charset="0"/>
                <a:ea typeface="黑体"/>
              </a:rPr>
              <a:t>(3000</a:t>
            </a:r>
            <a:r>
              <a:rPr lang="en-US" altLang="zh-CN" sz="3000" dirty="0" smtClean="0">
                <a:solidFill>
                  <a:srgbClr val="000000"/>
                </a:solidFill>
                <a:latin typeface="Arial" charset="0"/>
                <a:ea typeface="黑体"/>
              </a:rPr>
              <a:t>)</a:t>
            </a: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endParaRPr lang="en-US" altLang="zh-CN" sz="3000" dirty="0">
              <a:solidFill>
                <a:srgbClr val="000000"/>
              </a:solidFill>
              <a:latin typeface="Arial" charset="0"/>
              <a:ea typeface="黑体"/>
            </a:endParaRPr>
          </a:p>
          <a:p>
            <a:pPr marL="87313" indent="-87313" eaLnBrk="0" fontAlgn="base" hangingPunct="0">
              <a:spcBef>
                <a:spcPct val="0"/>
              </a:spcBef>
              <a:spcAft>
                <a:spcPct val="0"/>
              </a:spcAft>
              <a:buClr>
                <a:srgbClr val="00007D"/>
              </a:buClr>
              <a:buFont typeface="Arial" panose="020B0604020202020204" pitchFamily="34" charset="0"/>
              <a:buNone/>
              <a:tabLst>
                <a:tab pos="1079500" algn="l"/>
                <a:tab pos="1879600" algn="l"/>
                <a:tab pos="1079500" algn="l"/>
                <a:tab pos="1879600" algn="l"/>
                <a:tab pos="1079500" algn="l"/>
                <a:tab pos="1879600" algn="l"/>
                <a:tab pos="1079500" algn="l"/>
                <a:tab pos="1879600" algn="l"/>
                <a:tab pos="1079500" algn="l"/>
                <a:tab pos="1879600" algn="l"/>
                <a:tab pos="1079500" algn="l"/>
                <a:tab pos="1879600" algn="l"/>
              </a:tabLst>
            </a:pPr>
            <a:r>
              <a:rPr lang="en-US" altLang="zh-CN" sz="3000" dirty="0" err="1">
                <a:solidFill>
                  <a:srgbClr val="000000"/>
                </a:solidFill>
                <a:latin typeface="Arial" charset="0"/>
                <a:ea typeface="黑体"/>
              </a:rPr>
              <a:t>awesome.export</a:t>
            </a:r>
            <a:r>
              <a:rPr lang="en-US" altLang="zh-CN" sz="3000" dirty="0" smtClean="0">
                <a:solidFill>
                  <a:srgbClr val="000000"/>
                </a:solidFill>
                <a:latin typeface="Arial" charset="0"/>
                <a:ea typeface="黑体"/>
              </a:rPr>
              <a:t>(‘a3.mp3</a:t>
            </a:r>
            <a:r>
              <a:rPr lang="en-US" altLang="zh-CN" sz="3000" dirty="0">
                <a:solidFill>
                  <a:srgbClr val="000000"/>
                </a:solidFill>
                <a:latin typeface="Arial" charset="0"/>
                <a:ea typeface="黑体"/>
              </a:rPr>
              <a:t>')</a:t>
            </a:r>
            <a:endParaRPr lang="zh-CN" altLang="en-US" sz="3000" dirty="0">
              <a:solidFill>
                <a:srgbClr val="000000"/>
              </a:solidFill>
              <a:latin typeface="Arial" charset="0"/>
              <a:ea typeface="黑体"/>
            </a:endParaRPr>
          </a:p>
        </p:txBody>
      </p:sp>
      <p:pic>
        <p:nvPicPr>
          <p:cNvPr id="11" name="take_inout.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54910" y="3565433"/>
            <a:ext cx="487363" cy="487363"/>
          </a:xfrm>
          <a:prstGeom prst="rect">
            <a:avLst/>
          </a:prstGeom>
        </p:spPr>
      </p:pic>
    </p:spTree>
    <p:extLst>
      <p:ext uri="{BB962C8B-B14F-4D97-AF65-F5344CB8AC3E}">
        <p14:creationId xmlns:p14="http://schemas.microsoft.com/office/powerpoint/2010/main" val="289058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11"/>
                    </p:tgtEl>
                  </p:cond>
                </p:stCondLst>
                <p:endSync evt="end" delay="0">
                  <p:rtn val="all"/>
                </p:endSync>
                <p:childTnLst>
                  <p:par>
                    <p:cTn id="16" fill="hold">
                      <p:stCondLst>
                        <p:cond delay="0"/>
                      </p:stCondLst>
                      <p:childTnLst>
                        <p:par>
                          <p:cTn id="17" fill="hold">
                            <p:stCondLst>
                              <p:cond delay="0"/>
                            </p:stCondLst>
                            <p:childTnLst>
                              <p:par>
                                <p:cTn id="18" presetID="1" presetClass="mediacall" presetSubtype="0" fill="hold" nodeType="clickEffect">
                                  <p:stCondLst>
                                    <p:cond delay="0"/>
                                  </p:stCondLst>
                                  <p:childTnLst>
                                    <p:cmd type="call" cmd="playFrom(0.0)">
                                      <p:cBhvr>
                                        <p:cTn id="19" dur="9064" fill="hold"/>
                                        <p:tgtEl>
                                          <p:spTgt spid="11"/>
                                        </p:tgtEl>
                                      </p:cBhvr>
                                    </p:cmd>
                                  </p:childTnLst>
                                </p:cTn>
                              </p:par>
                            </p:childTnLst>
                          </p:cTn>
                        </p:par>
                      </p:childTnLst>
                    </p:cTn>
                  </p:par>
                </p:childTnLst>
              </p:cTn>
              <p:nextCondLst>
                <p:cond evt="onClick" delay="0">
                  <p:tgtEl>
                    <p:spTgt spid="11"/>
                  </p:tgtEl>
                </p:cond>
              </p:nextCondLst>
            </p:seq>
            <p:audio>
              <p:cMediaNode vol="80000">
                <p:cTn id="20" fill="hold" display="0">
                  <p:stCondLst>
                    <p:cond delay="indefinite"/>
                  </p:stCondLst>
                  <p:endCondLst>
                    <p:cond evt="onStopAudio" delay="0">
                      <p:tgtEl>
                        <p:sldTgt/>
                      </p:tgtEl>
                    </p:cond>
                  </p:endCondLst>
                </p:cTn>
                <p:tgtEl>
                  <p:spTgt spid="11"/>
                </p:tgtEl>
              </p:cMediaNode>
            </p:audio>
          </p:childTnLst>
        </p:cTn>
      </p:par>
    </p:tnLst>
    <p:bldLst>
      <p:bldP spid="9" grpId="0" build="p"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3.4.2  </a:t>
            </a:r>
            <a:r>
              <a:rPr lang="zh-CN" altLang="en-US" sz="2800" b="1" dirty="0">
                <a:solidFill>
                  <a:sysClr val="windowText" lastClr="000000"/>
                </a:solidFill>
                <a:latin typeface="Arial" panose="020B0604020202020204"/>
                <a:ea typeface="微软雅黑" panose="020B0503020204020204" pitchFamily="34" charset="-122"/>
              </a:rPr>
              <a:t>图像编码</a:t>
            </a:r>
          </a:p>
        </p:txBody>
      </p:sp>
      <p:sp>
        <p:nvSpPr>
          <p:cNvPr id="17" name="TextBox 62">
            <a:extLst>
              <a:ext uri="{FF2B5EF4-FFF2-40B4-BE49-F238E27FC236}">
                <a16:creationId xmlns:a16="http://schemas.microsoft.com/office/drawing/2014/main" xmlns="" id="{45D9529B-E3A8-2307-AA2B-1F4087C4EF7E}"/>
              </a:ext>
            </a:extLst>
          </p:cNvPr>
          <p:cNvSpPr txBox="1"/>
          <p:nvPr/>
        </p:nvSpPr>
        <p:spPr>
          <a:xfrm>
            <a:off x="1616204" y="1615501"/>
            <a:ext cx="9472006" cy="438549"/>
          </a:xfrm>
          <a:prstGeom prst="rect">
            <a:avLst/>
          </a:prstGeom>
          <a:noFill/>
        </p:spPr>
        <p:txBody>
          <a:bodyPr wrap="square" lIns="68545" tIns="34274" rIns="68545" bIns="34274" rtlCol="0">
            <a:spAutoFit/>
          </a:bodyPr>
          <a:lstStyle/>
          <a:p>
            <a:pPr defTabSz="914060">
              <a:spcBef>
                <a:spcPts val="600"/>
              </a:spcBef>
              <a:defRPr/>
            </a:pPr>
            <a:r>
              <a:rPr lang="zh-CN" altLang="en-US" sz="24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计算机上显示出来的画面通常有两种类型。 </a:t>
            </a:r>
            <a:endParaRPr lang="en-US" altLang="zh-CN" sz="24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1" name="TextBox 62">
            <a:extLst>
              <a:ext uri="{FF2B5EF4-FFF2-40B4-BE49-F238E27FC236}">
                <a16:creationId xmlns:a16="http://schemas.microsoft.com/office/drawing/2014/main" xmlns="" id="{0408376D-2D53-749F-B850-F17D2EBADF4E}"/>
              </a:ext>
            </a:extLst>
          </p:cNvPr>
          <p:cNvSpPr txBox="1"/>
          <p:nvPr/>
        </p:nvSpPr>
        <p:spPr>
          <a:xfrm>
            <a:off x="1616204" y="2220704"/>
            <a:ext cx="6374405" cy="2993095"/>
          </a:xfrm>
          <a:prstGeom prst="rect">
            <a:avLst/>
          </a:prstGeom>
          <a:noFill/>
        </p:spPr>
        <p:txBody>
          <a:bodyPr wrap="square" lIns="68545" tIns="34274" rIns="68545" bIns="34274" rtlCol="0">
            <a:spAutoFit/>
          </a:bodyPr>
          <a:lstStyle/>
          <a:p>
            <a:pPr marL="342900" indent="-342900" defTabSz="914060">
              <a:spcBef>
                <a:spcPts val="600"/>
              </a:spcBef>
              <a:buFont typeface="Arial" panose="020B0604020202020204" pitchFamily="34" charset="0"/>
              <a:buChar char="•"/>
              <a:defRPr/>
            </a:pPr>
            <a:r>
              <a:rPr lang="zh-CN" altLang="en-US"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矢量图形或几何图形，简称</a:t>
            </a:r>
            <a:r>
              <a:rPr lang="zh-CN" altLang="en-US" sz="2400" b="1" kern="0" dirty="0">
                <a:solidFill>
                  <a:srgbClr val="C00000"/>
                </a:solidFill>
                <a:latin typeface="Arial" panose="020B0604020202020204" pitchFamily="34" charset="0"/>
                <a:ea typeface="微软雅黑" panose="020B0503020204020204" pitchFamily="34" charset="-122"/>
                <a:cs typeface="Arial" panose="020B0604020202020204" pitchFamily="34" charset="0"/>
                <a:sym typeface="+mn-lt"/>
              </a:rPr>
              <a:t>图形</a:t>
            </a:r>
            <a:r>
              <a:rPr lang="en-US" altLang="zh-CN"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(graphics)</a:t>
            </a:r>
            <a:r>
              <a:rPr lang="zh-CN" altLang="en-US"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 </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。矢量图形处理不存储图像数据的每一点，而是存储图像内容的轮廓部分。比较适合存储各种图表和工程设计图</a:t>
            </a:r>
            <a:endPar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marL="342900" indent="-342900" defTabSz="914060">
              <a:spcBef>
                <a:spcPts val="1200"/>
              </a:spcBef>
              <a:buFont typeface="Arial" panose="020B0604020202020204" pitchFamily="34" charset="0"/>
              <a:buChar char="•"/>
              <a:defRPr/>
            </a:pPr>
            <a:r>
              <a:rPr lang="zh-CN" altLang="en-US"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点阵图像或位图图像，简称</a:t>
            </a:r>
            <a:r>
              <a:rPr lang="zh-CN" altLang="en-US" sz="2400" b="1" kern="0" dirty="0">
                <a:solidFill>
                  <a:srgbClr val="C00000"/>
                </a:solidFill>
                <a:latin typeface="Arial" panose="020B0604020202020204" pitchFamily="34" charset="0"/>
                <a:ea typeface="微软雅黑" panose="020B0503020204020204" pitchFamily="34" charset="-122"/>
                <a:cs typeface="Arial" panose="020B0604020202020204" pitchFamily="34" charset="0"/>
                <a:sym typeface="+mn-lt"/>
              </a:rPr>
              <a:t>图像</a:t>
            </a:r>
            <a:r>
              <a:rPr lang="en-US" altLang="zh-CN"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(image)</a:t>
            </a:r>
            <a:r>
              <a:rPr lang="zh-CN" altLang="en-US" sz="22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 </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。位图图像方法即位映射，是将一幅图像分割成</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m</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行</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×n</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列的栅格，栅格的每一点</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称为像素</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的颜色值都单独记录。较适合于图像和照片。</a:t>
            </a:r>
            <a:endPar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p:txBody>
      </p:sp>
      <p:pic>
        <p:nvPicPr>
          <p:cNvPr id="6" name="图片 5">
            <a:extLst>
              <a:ext uri="{FF2B5EF4-FFF2-40B4-BE49-F238E27FC236}">
                <a16:creationId xmlns:a16="http://schemas.microsoft.com/office/drawing/2014/main" xmlns="" id="{3182EE03-3EC1-CCDF-B4DE-96C898D62718}"/>
              </a:ext>
            </a:extLst>
          </p:cNvPr>
          <p:cNvPicPr>
            <a:picLocks noChangeAspect="1"/>
          </p:cNvPicPr>
          <p:nvPr/>
        </p:nvPicPr>
        <p:blipFill rotWithShape="1">
          <a:blip r:embed="rId2"/>
          <a:srcRect l="2472" t="42539" r="55683" b="24644"/>
          <a:stretch/>
        </p:blipFill>
        <p:spPr>
          <a:xfrm>
            <a:off x="8254183" y="2021774"/>
            <a:ext cx="3744000" cy="1746054"/>
          </a:xfrm>
          <a:prstGeom prst="rect">
            <a:avLst/>
          </a:prstGeom>
          <a:ln>
            <a:solidFill>
              <a:srgbClr val="0066CC"/>
            </a:solidFill>
          </a:ln>
        </p:spPr>
      </p:pic>
      <p:pic>
        <p:nvPicPr>
          <p:cNvPr id="8" name="图片 7">
            <a:extLst>
              <a:ext uri="{FF2B5EF4-FFF2-40B4-BE49-F238E27FC236}">
                <a16:creationId xmlns:a16="http://schemas.microsoft.com/office/drawing/2014/main" xmlns="" id="{ED11A6F3-1E76-9BE8-AAF6-1A90D1A3F983}"/>
              </a:ext>
            </a:extLst>
          </p:cNvPr>
          <p:cNvPicPr>
            <a:picLocks noChangeAspect="1"/>
          </p:cNvPicPr>
          <p:nvPr/>
        </p:nvPicPr>
        <p:blipFill rotWithShape="1">
          <a:blip r:embed="rId2"/>
          <a:srcRect l="50000" t="60230" r="1204" b="2694"/>
          <a:stretch/>
        </p:blipFill>
        <p:spPr>
          <a:xfrm>
            <a:off x="8254183" y="3885951"/>
            <a:ext cx="3744000" cy="1836000"/>
          </a:xfrm>
          <a:prstGeom prst="rect">
            <a:avLst/>
          </a:prstGeom>
          <a:ln>
            <a:solidFill>
              <a:srgbClr val="0066CC"/>
            </a:solidFill>
          </a:ln>
        </p:spPr>
      </p:pic>
      <p:sp>
        <p:nvSpPr>
          <p:cNvPr id="10" name="文本框 9">
            <a:extLst>
              <a:ext uri="{FF2B5EF4-FFF2-40B4-BE49-F238E27FC236}">
                <a16:creationId xmlns:a16="http://schemas.microsoft.com/office/drawing/2014/main" xmlns="" id="{1919FDBF-EA0D-B9DF-DFA7-196469D65CD2}"/>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66</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428629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3.4.2  </a:t>
            </a:r>
            <a:r>
              <a:rPr lang="zh-CN" altLang="en-US" sz="2800" b="1" dirty="0">
                <a:solidFill>
                  <a:sysClr val="windowText" lastClr="000000"/>
                </a:solidFill>
                <a:latin typeface="Arial" panose="020B0604020202020204"/>
                <a:ea typeface="微软雅黑" panose="020B0503020204020204" pitchFamily="34" charset="-122"/>
              </a:rPr>
              <a:t>图像编码</a:t>
            </a:r>
          </a:p>
        </p:txBody>
      </p:sp>
      <p:sp>
        <p:nvSpPr>
          <p:cNvPr id="6" name="TextBox 4">
            <a:extLst>
              <a:ext uri="{FF2B5EF4-FFF2-40B4-BE49-F238E27FC236}">
                <a16:creationId xmlns:a16="http://schemas.microsoft.com/office/drawing/2014/main" xmlns="" id="{78F37475-7178-9EC1-2737-51780CDEB06A}"/>
              </a:ext>
            </a:extLst>
          </p:cNvPr>
          <p:cNvSpPr txBox="1"/>
          <p:nvPr/>
        </p:nvSpPr>
        <p:spPr>
          <a:xfrm>
            <a:off x="1793693" y="1657086"/>
            <a:ext cx="8415627" cy="400110"/>
          </a:xfrm>
          <a:prstGeom prst="rect">
            <a:avLst/>
          </a:prstGeom>
          <a:noFill/>
        </p:spPr>
        <p:txBody>
          <a:bodyPr wrap="square" lIns="0" tIns="0" rIns="0" bIns="0" rtlCol="0">
            <a:spAutoFit/>
          </a:bodyPr>
          <a:lstStyle>
            <a:defPPr>
              <a:defRPr lang="zh-CN"/>
            </a:defPPr>
            <a:lvl1pPr>
              <a:lnSpc>
                <a:spcPts val="1600"/>
              </a:lnSpc>
              <a:defRPr sz="1200" b="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2600" b="1" spc="200" dirty="0">
                <a:solidFill>
                  <a:prstClr val="black"/>
                </a:solidFill>
                <a:cs typeface="+mn-ea"/>
                <a:sym typeface="+mn-lt"/>
              </a:rPr>
              <a:t>图像的数字化</a:t>
            </a:r>
          </a:p>
        </p:txBody>
      </p:sp>
      <p:sp>
        <p:nvSpPr>
          <p:cNvPr id="9" name="Oval 13">
            <a:extLst>
              <a:ext uri="{FF2B5EF4-FFF2-40B4-BE49-F238E27FC236}">
                <a16:creationId xmlns:a16="http://schemas.microsoft.com/office/drawing/2014/main" xmlns="" id="{3D7FB915-0842-9DF6-6AC2-5B8B6BBF8A54}"/>
              </a:ext>
            </a:extLst>
          </p:cNvPr>
          <p:cNvSpPr>
            <a:spLocks noChangeArrowheads="1"/>
          </p:cNvSpPr>
          <p:nvPr/>
        </p:nvSpPr>
        <p:spPr bwMode="auto">
          <a:xfrm>
            <a:off x="1048329" y="1552686"/>
            <a:ext cx="567875" cy="567872"/>
          </a:xfrm>
          <a:prstGeom prst="ellipse">
            <a:avLst/>
          </a:prstGeom>
          <a:solidFill>
            <a:srgbClr val="0070C0"/>
          </a:solidFill>
          <a:ln w="19050">
            <a:noFill/>
          </a:ln>
        </p:spPr>
        <p:txBody>
          <a:bodyPr vert="horz" wrap="square" lIns="0" tIns="0" rIns="0" bIns="0" numCol="1" anchor="t" anchorCtr="0" compatLnSpc="1">
            <a:prstTxWarp prst="textNoShape">
              <a:avLst/>
            </a:prstTxWarp>
          </a:bodyPr>
          <a:lstStyle/>
          <a:p>
            <a:pPr algn="ctr"/>
            <a:r>
              <a:rPr lang="en-US" altLang="zh-CN" sz="2400" b="1" dirty="0">
                <a:solidFill>
                  <a:prstClr val="white"/>
                </a:solidFill>
                <a:latin typeface="Arial" panose="020B0604020202020204" pitchFamily="34" charset="0"/>
                <a:cs typeface="Arial" panose="020B0604020202020204" pitchFamily="34" charset="0"/>
                <a:sym typeface="+mn-lt"/>
              </a:rPr>
              <a:t>1</a:t>
            </a:r>
          </a:p>
        </p:txBody>
      </p:sp>
      <p:sp>
        <p:nvSpPr>
          <p:cNvPr id="17" name="TextBox 62">
            <a:extLst>
              <a:ext uri="{FF2B5EF4-FFF2-40B4-BE49-F238E27FC236}">
                <a16:creationId xmlns:a16="http://schemas.microsoft.com/office/drawing/2014/main" xmlns="" id="{45D9529B-E3A8-2307-AA2B-1F4087C4EF7E}"/>
              </a:ext>
            </a:extLst>
          </p:cNvPr>
          <p:cNvSpPr txBox="1"/>
          <p:nvPr/>
        </p:nvSpPr>
        <p:spPr>
          <a:xfrm>
            <a:off x="1616204" y="2165918"/>
            <a:ext cx="9472006" cy="438549"/>
          </a:xfrm>
          <a:prstGeom prst="rect">
            <a:avLst/>
          </a:prstGeom>
          <a:noFill/>
        </p:spPr>
        <p:txBody>
          <a:bodyPr wrap="square" lIns="68545" tIns="34274" rIns="68545" bIns="34274" rtlCol="0">
            <a:spAutoFit/>
          </a:bodyPr>
          <a:lstStyle/>
          <a:p>
            <a:pPr defTabSz="914060">
              <a:spcBef>
                <a:spcPts val="600"/>
              </a:spcBef>
              <a:defRPr/>
            </a:pPr>
            <a:r>
              <a:rPr lang="zh-CN" altLang="en-US" sz="24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rPr>
              <a:t>是把真实的图像转变成计算机能够接收的存储格式。</a:t>
            </a:r>
            <a:endParaRPr lang="en-US" altLang="zh-CN" sz="2400" b="1" kern="0" dirty="0">
              <a:solidFill>
                <a:prstClr val="black"/>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11" name="TextBox 62">
            <a:extLst>
              <a:ext uri="{FF2B5EF4-FFF2-40B4-BE49-F238E27FC236}">
                <a16:creationId xmlns:a16="http://schemas.microsoft.com/office/drawing/2014/main" xmlns="" id="{0408376D-2D53-749F-B850-F17D2EBADF4E}"/>
              </a:ext>
            </a:extLst>
          </p:cNvPr>
          <p:cNvSpPr txBox="1"/>
          <p:nvPr/>
        </p:nvSpPr>
        <p:spPr>
          <a:xfrm>
            <a:off x="1679887" y="2774449"/>
            <a:ext cx="8994739" cy="2885373"/>
          </a:xfrm>
          <a:prstGeom prst="rect">
            <a:avLst/>
          </a:prstGeom>
          <a:noFill/>
        </p:spPr>
        <p:txBody>
          <a:bodyPr wrap="square" lIns="68545" tIns="34274" rIns="68545" bIns="34274" rtlCol="0">
            <a:spAutoFit/>
          </a:bodyPr>
          <a:lstStyle/>
          <a:p>
            <a:pPr defTabSz="914060">
              <a:spcBef>
                <a:spcPts val="1200"/>
              </a:spcBef>
              <a:defRPr/>
            </a:pPr>
            <a:r>
              <a:rPr lang="zh-CN" altLang="en-US" sz="26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数字化过程：</a:t>
            </a:r>
            <a:r>
              <a:rPr lang="zh-CN" altLang="en-US" sz="28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sym typeface="+mn-lt"/>
              </a:rPr>
              <a:t>取样、量化和编码</a:t>
            </a:r>
            <a:r>
              <a:rPr lang="zh-CN" altLang="en-US" sz="26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endParaRPr lang="en-US" altLang="zh-CN" sz="26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marL="342900" indent="-342900" defTabSz="914060">
              <a:spcBef>
                <a:spcPts val="600"/>
              </a:spcBef>
              <a:buFont typeface="Arial" panose="020B0604020202020204" pitchFamily="34" charset="0"/>
              <a:buChar char="•"/>
              <a:defRPr/>
            </a:pPr>
            <a:r>
              <a:rPr lang="zh-CN" altLang="en-US"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取样：</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就是要用</a:t>
            </a:r>
            <a:r>
              <a:rPr lang="zh-CN" altLang="en-US" sz="2200" b="1" kern="0" dirty="0">
                <a:solidFill>
                  <a:srgbClr val="0033CC"/>
                </a:solidFill>
                <a:latin typeface="Arial" panose="020B0604020202020204" pitchFamily="34" charset="0"/>
                <a:ea typeface="黑体" panose="02010609060101010101" pitchFamily="49" charset="-122"/>
                <a:cs typeface="Arial" panose="020B0604020202020204" pitchFamily="34" charset="0"/>
                <a:sym typeface="+mn-lt"/>
              </a:rPr>
              <a:t>多少点</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来描述一幅图像。</a:t>
            </a:r>
            <a:r>
              <a:rPr lang="zh-CN" altLang="en-US" sz="2200" b="1" kern="0" dirty="0">
                <a:solidFill>
                  <a:srgbClr val="0066CC"/>
                </a:solidFill>
                <a:latin typeface="Arial" panose="020B0604020202020204" pitchFamily="34" charset="0"/>
                <a:ea typeface="黑体" panose="02010609060101010101" pitchFamily="49" charset="-122"/>
                <a:cs typeface="Arial" panose="020B0604020202020204" pitchFamily="34" charset="0"/>
                <a:sym typeface="+mn-lt"/>
              </a:rPr>
              <a:t>图像分辨率</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endPar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marL="342900" indent="-342900" defTabSz="914060">
              <a:spcBef>
                <a:spcPts val="600"/>
              </a:spcBef>
              <a:buFont typeface="Arial" panose="020B0604020202020204" pitchFamily="34" charset="0"/>
              <a:buChar char="•"/>
              <a:defRPr/>
            </a:pPr>
            <a:r>
              <a:rPr lang="zh-CN" altLang="en-US"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量化：</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是指要使用多大范围的数值来表示图像取样之后的每一个点。图像上所能使用的颜色总数，可用 </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8 </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16 </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24 </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32 </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位等二进制数表示，称为</a:t>
            </a:r>
            <a:r>
              <a:rPr lang="zh-CN" altLang="en-US" sz="2400" b="1" kern="0" dirty="0">
                <a:solidFill>
                  <a:srgbClr val="C00000"/>
                </a:solidFill>
                <a:latin typeface="Arial" panose="020B0604020202020204" pitchFamily="34" charset="0"/>
                <a:ea typeface="黑体" panose="02010609060101010101" pitchFamily="49" charset="-122"/>
                <a:cs typeface="Arial" panose="020B0604020202020204" pitchFamily="34" charset="0"/>
                <a:sym typeface="+mn-lt"/>
              </a:rPr>
              <a:t>颜色深度</a:t>
            </a:r>
            <a:r>
              <a:rPr lang="zh-CN" altLang="en-US"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endPar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marL="342900" indent="-342900" defTabSz="914060">
              <a:spcBef>
                <a:spcPts val="600"/>
              </a:spcBef>
              <a:buFont typeface="Arial" panose="020B0604020202020204" pitchFamily="34" charset="0"/>
              <a:buChar char="•"/>
              <a:defRPr/>
            </a:pPr>
            <a:r>
              <a:rPr lang="zh-CN" altLang="en-US"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编码：</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是将取样和量化的数字数据转换成二进制数码表示的形式，与图像文件所采用的格式以及压缩存储格式有关。</a:t>
            </a:r>
            <a:endPar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p:txBody>
      </p:sp>
      <p:sp>
        <p:nvSpPr>
          <p:cNvPr id="16" name="文本框 15">
            <a:extLst>
              <a:ext uri="{FF2B5EF4-FFF2-40B4-BE49-F238E27FC236}">
                <a16:creationId xmlns:a16="http://schemas.microsoft.com/office/drawing/2014/main" xmlns="" id="{A4091D94-0FFB-ABDA-E6D9-58CD16AC0974}"/>
              </a:ext>
            </a:extLst>
          </p:cNvPr>
          <p:cNvSpPr txBox="1"/>
          <p:nvPr/>
        </p:nvSpPr>
        <p:spPr>
          <a:xfrm>
            <a:off x="2217768" y="5712866"/>
            <a:ext cx="7370005" cy="769441"/>
          </a:xfrm>
          <a:prstGeom prst="rect">
            <a:avLst/>
          </a:prstGeom>
          <a:solidFill>
            <a:schemeClr val="bg1"/>
          </a:solidFill>
        </p:spPr>
        <p:txBody>
          <a:bodyPr wrap="square">
            <a:spAutoFit/>
          </a:bodyPr>
          <a:lstStyle/>
          <a:p>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例：某图像颜色深度为</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24</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，则</a:t>
            </a:r>
            <a:endPar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颜色总数：</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2</a:t>
            </a:r>
            <a:r>
              <a:rPr lang="en-US" altLang="zh-CN" sz="2200" b="1" kern="0" baseline="3000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24</a:t>
            </a:r>
            <a:r>
              <a:rPr lang="en-US" altLang="zh-CN"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=16 777 216       ——</a:t>
            </a:r>
            <a:r>
              <a:rPr lang="zh-CN" altLang="en-US" sz="22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称为</a:t>
            </a:r>
            <a:r>
              <a:rPr lang="zh-CN" altLang="en-US" sz="2200" b="1" kern="0" dirty="0">
                <a:solidFill>
                  <a:srgbClr val="C00000"/>
                </a:solidFill>
                <a:latin typeface="Arial" panose="020B0604020202020204" pitchFamily="34" charset="0"/>
                <a:ea typeface="黑体" panose="02010609060101010101" pitchFamily="49" charset="-122"/>
                <a:cs typeface="Arial" panose="020B0604020202020204" pitchFamily="34" charset="0"/>
                <a:sym typeface="+mn-lt"/>
              </a:rPr>
              <a:t>真彩色</a:t>
            </a:r>
            <a:endParaRPr lang="zh-CN" altLang="en-US" sz="2200" dirty="0">
              <a:solidFill>
                <a:srgbClr val="C00000"/>
              </a:solidFill>
            </a:endParaRPr>
          </a:p>
        </p:txBody>
      </p:sp>
      <p:sp>
        <p:nvSpPr>
          <p:cNvPr id="10" name="文本框 9">
            <a:extLst>
              <a:ext uri="{FF2B5EF4-FFF2-40B4-BE49-F238E27FC236}">
                <a16:creationId xmlns:a16="http://schemas.microsoft.com/office/drawing/2014/main" xmlns="" id="{FDA10970-683D-7B55-0BEC-FE788DD79E16}"/>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67</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pic>
        <p:nvPicPr>
          <p:cNvPr id="14" name="图片 13">
            <a:extLst>
              <a:ext uri="{FF2B5EF4-FFF2-40B4-BE49-F238E27FC236}">
                <a16:creationId xmlns:a16="http://schemas.microsoft.com/office/drawing/2014/main" xmlns="" id="{FA9B1A66-E5B1-D3B9-2B17-7DB9E74D18EC}"/>
              </a:ext>
            </a:extLst>
          </p:cNvPr>
          <p:cNvPicPr>
            <a:picLocks noChangeAspect="1"/>
          </p:cNvPicPr>
          <p:nvPr/>
        </p:nvPicPr>
        <p:blipFill>
          <a:blip r:embed="rId2"/>
          <a:stretch>
            <a:fillRect/>
          </a:stretch>
        </p:blipFill>
        <p:spPr>
          <a:xfrm>
            <a:off x="8947863" y="100325"/>
            <a:ext cx="3128500" cy="3134963"/>
          </a:xfrm>
          <a:prstGeom prst="rect">
            <a:avLst/>
          </a:prstGeom>
        </p:spPr>
      </p:pic>
    </p:spTree>
    <p:extLst>
      <p:ext uri="{BB962C8B-B14F-4D97-AF65-F5344CB8AC3E}">
        <p14:creationId xmlns:p14="http://schemas.microsoft.com/office/powerpoint/2010/main" val="184712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2" presetClass="exit" presetSubtype="1" repeatCount="100" fill="hold" grpId="1" nodeType="withEffect">
                                  <p:stCondLst>
                                    <p:cond delay="0"/>
                                  </p:stCondLst>
                                  <p:childTnLst>
                                    <p:anim calcmode="lin" valueType="num">
                                      <p:cBhvr additive="base">
                                        <p:cTn id="20" dur="1000"/>
                                        <p:tgtEl>
                                          <p:spTgt spid="16"/>
                                        </p:tgtEl>
                                        <p:attrNameLst>
                                          <p:attrName>ppt_x</p:attrName>
                                        </p:attrNameLst>
                                      </p:cBhvr>
                                      <p:tavLst>
                                        <p:tav tm="0">
                                          <p:val>
                                            <p:strVal val="ppt_x"/>
                                          </p:val>
                                        </p:tav>
                                        <p:tav tm="100000">
                                          <p:val>
                                            <p:strVal val="ppt_x"/>
                                          </p:val>
                                        </p:tav>
                                      </p:tavLst>
                                    </p:anim>
                                    <p:anim calcmode="lin" valueType="num">
                                      <p:cBhvr additive="base">
                                        <p:cTn id="21" dur="1000"/>
                                        <p:tgtEl>
                                          <p:spTgt spid="16"/>
                                        </p:tgtEl>
                                        <p:attrNameLst>
                                          <p:attrName>ppt_y</p:attrName>
                                        </p:attrNameLst>
                                      </p:cBhvr>
                                      <p:tavLst>
                                        <p:tav tm="0">
                                          <p:val>
                                            <p:strVal val="ppt_y"/>
                                          </p:val>
                                        </p:tav>
                                        <p:tav tm="100000">
                                          <p:val>
                                            <p:strVal val="0-ppt_h/2"/>
                                          </p:val>
                                        </p:tav>
                                      </p:tavLst>
                                    </p:anim>
                                    <p:set>
                                      <p:cBhvr>
                                        <p:cTn id="22" dur="1" fill="hold">
                                          <p:stCondLst>
                                            <p:cond delay="9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par>
                                <p:cTn id="27" presetID="1" presetClass="exit" presetSubtype="0" fill="hold" grpId="2"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6" grpId="0" animBg="1"/>
      <p:bldP spid="16" grpId="1" animBg="1"/>
      <p:bldP spid="16"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3.4.2  </a:t>
            </a:r>
            <a:r>
              <a:rPr lang="zh-CN" altLang="en-US" sz="2800" b="1" dirty="0">
                <a:solidFill>
                  <a:sysClr val="windowText" lastClr="000000"/>
                </a:solidFill>
                <a:latin typeface="Arial" panose="020B0604020202020204"/>
                <a:ea typeface="微软雅黑" panose="020B0503020204020204" pitchFamily="34" charset="-122"/>
              </a:rPr>
              <a:t>图像编码</a:t>
            </a:r>
          </a:p>
        </p:txBody>
      </p:sp>
      <p:sp>
        <p:nvSpPr>
          <p:cNvPr id="6" name="TextBox 4">
            <a:extLst>
              <a:ext uri="{FF2B5EF4-FFF2-40B4-BE49-F238E27FC236}">
                <a16:creationId xmlns:a16="http://schemas.microsoft.com/office/drawing/2014/main" xmlns="" id="{78F37475-7178-9EC1-2737-51780CDEB06A}"/>
              </a:ext>
            </a:extLst>
          </p:cNvPr>
          <p:cNvSpPr txBox="1"/>
          <p:nvPr/>
        </p:nvSpPr>
        <p:spPr>
          <a:xfrm>
            <a:off x="1793693" y="1657086"/>
            <a:ext cx="8415627" cy="400110"/>
          </a:xfrm>
          <a:prstGeom prst="rect">
            <a:avLst/>
          </a:prstGeom>
          <a:noFill/>
        </p:spPr>
        <p:txBody>
          <a:bodyPr wrap="square" lIns="0" tIns="0" rIns="0" bIns="0" rtlCol="0">
            <a:spAutoFit/>
          </a:bodyPr>
          <a:lstStyle>
            <a:defPPr>
              <a:defRPr lang="zh-CN"/>
            </a:defPPr>
            <a:lvl1pPr>
              <a:lnSpc>
                <a:spcPts val="1600"/>
              </a:lnSpc>
              <a:defRPr sz="1200" b="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2600" b="1" spc="200" dirty="0">
                <a:solidFill>
                  <a:prstClr val="black"/>
                </a:solidFill>
                <a:cs typeface="+mn-ea"/>
                <a:sym typeface="+mn-lt"/>
              </a:rPr>
              <a:t>图像的数字化</a:t>
            </a:r>
          </a:p>
        </p:txBody>
      </p:sp>
      <p:sp>
        <p:nvSpPr>
          <p:cNvPr id="9" name="Oval 13">
            <a:extLst>
              <a:ext uri="{FF2B5EF4-FFF2-40B4-BE49-F238E27FC236}">
                <a16:creationId xmlns:a16="http://schemas.microsoft.com/office/drawing/2014/main" xmlns="" id="{3D7FB915-0842-9DF6-6AC2-5B8B6BBF8A54}"/>
              </a:ext>
            </a:extLst>
          </p:cNvPr>
          <p:cNvSpPr>
            <a:spLocks noChangeArrowheads="1"/>
          </p:cNvSpPr>
          <p:nvPr/>
        </p:nvSpPr>
        <p:spPr bwMode="auto">
          <a:xfrm>
            <a:off x="1048329" y="1552686"/>
            <a:ext cx="567875" cy="567872"/>
          </a:xfrm>
          <a:prstGeom prst="ellipse">
            <a:avLst/>
          </a:prstGeom>
          <a:solidFill>
            <a:srgbClr val="0070C0"/>
          </a:solidFill>
          <a:ln w="19050">
            <a:noFill/>
          </a:ln>
        </p:spPr>
        <p:txBody>
          <a:bodyPr vert="horz" wrap="square" lIns="0" tIns="0" rIns="0" bIns="0" numCol="1" anchor="t" anchorCtr="0" compatLnSpc="1">
            <a:prstTxWarp prst="textNoShape">
              <a:avLst/>
            </a:prstTxWarp>
          </a:bodyPr>
          <a:lstStyle/>
          <a:p>
            <a:pPr algn="ctr"/>
            <a:r>
              <a:rPr lang="en-US" altLang="zh-CN" sz="2400" b="1" dirty="0">
                <a:solidFill>
                  <a:prstClr val="white"/>
                </a:solidFill>
                <a:latin typeface="Arial" panose="020B0604020202020204" pitchFamily="34" charset="0"/>
                <a:cs typeface="Arial" panose="020B0604020202020204" pitchFamily="34" charset="0"/>
                <a:sym typeface="+mn-lt"/>
              </a:rPr>
              <a:t>1</a:t>
            </a:r>
          </a:p>
        </p:txBody>
      </p:sp>
      <p:sp>
        <p:nvSpPr>
          <p:cNvPr id="11" name="TextBox 62">
            <a:extLst>
              <a:ext uri="{FF2B5EF4-FFF2-40B4-BE49-F238E27FC236}">
                <a16:creationId xmlns:a16="http://schemas.microsoft.com/office/drawing/2014/main" xmlns="" id="{0408376D-2D53-749F-B850-F17D2EBADF4E}"/>
              </a:ext>
            </a:extLst>
          </p:cNvPr>
          <p:cNvSpPr txBox="1"/>
          <p:nvPr/>
        </p:nvSpPr>
        <p:spPr>
          <a:xfrm>
            <a:off x="1679887" y="2179638"/>
            <a:ext cx="8742498" cy="2485263"/>
          </a:xfrm>
          <a:prstGeom prst="rect">
            <a:avLst/>
          </a:prstGeom>
          <a:noFill/>
        </p:spPr>
        <p:txBody>
          <a:bodyPr wrap="square" lIns="68545" tIns="34274" rIns="68545" bIns="34274" rtlCol="0">
            <a:spAutoFit/>
          </a:bodyPr>
          <a:lstStyle/>
          <a:p>
            <a:pPr defTabSz="914060">
              <a:spcBef>
                <a:spcPts val="1200"/>
              </a:spcBef>
              <a:defRPr/>
            </a:pPr>
            <a:r>
              <a:rPr lang="zh-CN" altLang="en-US"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图像的分辨率和颜色深度决定了图像文件的大小，计算公式：</a:t>
            </a:r>
          </a:p>
          <a:p>
            <a:pPr algn="just" defTabSz="914060">
              <a:spcBef>
                <a:spcPts val="1200"/>
              </a:spcBef>
              <a:defRPr/>
            </a:pPr>
            <a:r>
              <a:rPr lang="zh-CN" altLang="en-US"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r>
              <a:rPr lang="zh-CN" altLang="en-US" sz="26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sym typeface="+mn-lt"/>
              </a:rPr>
              <a:t>图像字节数 </a:t>
            </a:r>
            <a:r>
              <a:rPr lang="en-US" altLang="zh-CN" sz="26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sym typeface="+mn-lt"/>
              </a:rPr>
              <a:t>= </a:t>
            </a:r>
            <a:r>
              <a:rPr lang="zh-CN" altLang="en-US" sz="26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sym typeface="+mn-lt"/>
              </a:rPr>
              <a:t>列数</a:t>
            </a:r>
            <a:r>
              <a:rPr lang="en-US" altLang="zh-CN" sz="26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sym typeface="+mn-lt"/>
              </a:rPr>
              <a:t>×</a:t>
            </a:r>
            <a:r>
              <a:rPr lang="zh-CN" altLang="en-US" sz="26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sym typeface="+mn-lt"/>
              </a:rPr>
              <a:t>行数</a:t>
            </a:r>
            <a:r>
              <a:rPr lang="en-US" altLang="zh-CN" sz="26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sym typeface="+mn-lt"/>
              </a:rPr>
              <a:t>×</a:t>
            </a:r>
            <a:r>
              <a:rPr lang="zh-CN" altLang="en-US" sz="26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sym typeface="+mn-lt"/>
              </a:rPr>
              <a:t>颜色深度 </a:t>
            </a:r>
            <a:r>
              <a:rPr lang="en-US" altLang="zh-CN" sz="26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sym typeface="+mn-lt"/>
              </a:rPr>
              <a:t>/8</a:t>
            </a:r>
          </a:p>
          <a:p>
            <a:pPr marL="900000" indent="-900000" defTabSz="914060">
              <a:spcBef>
                <a:spcPts val="1800"/>
              </a:spcBef>
              <a:defRPr/>
            </a:pPr>
            <a:r>
              <a:rPr lang="zh-CN" altLang="en-US"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例如，一幅像素大小为</a:t>
            </a: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1024×768</a:t>
            </a:r>
            <a:r>
              <a:rPr lang="zh-CN" altLang="en-US"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的真彩色图片，其图像数据所需的存储空间大小：</a:t>
            </a:r>
            <a:endPar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algn="just" defTabSz="914060">
              <a:spcBef>
                <a:spcPts val="1200"/>
              </a:spcBef>
              <a:defRPr/>
            </a:pPr>
            <a:r>
              <a:rPr lang="en-US" altLang="zh-CN" sz="24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1024×768×24/8 B=2359296 B = 2304 KB</a:t>
            </a:r>
          </a:p>
        </p:txBody>
      </p:sp>
      <p:sp>
        <p:nvSpPr>
          <p:cNvPr id="10" name="文本框 9">
            <a:extLst>
              <a:ext uri="{FF2B5EF4-FFF2-40B4-BE49-F238E27FC236}">
                <a16:creationId xmlns:a16="http://schemas.microsoft.com/office/drawing/2014/main" xmlns="" id="{2A9811A3-DF00-6D50-C033-FCC2F3819771}"/>
              </a:ext>
            </a:extLst>
          </p:cNvPr>
          <p:cNvSpPr txBox="1"/>
          <p:nvPr/>
        </p:nvSpPr>
        <p:spPr>
          <a:xfrm>
            <a:off x="1616204" y="5283906"/>
            <a:ext cx="9115148" cy="800219"/>
          </a:xfrm>
          <a:prstGeom prst="rect">
            <a:avLst/>
          </a:prstGeom>
          <a:noFill/>
        </p:spPr>
        <p:txBody>
          <a:bodyPr wrap="square">
            <a:spAutoFit/>
          </a:bodyPr>
          <a:lstStyle/>
          <a:p>
            <a:pPr marL="792000" indent="-792000" algn="just"/>
            <a:r>
              <a:rPr lang="zh-CN" altLang="en-US"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注意</a:t>
            </a:r>
            <a:r>
              <a:rPr lang="zh-CN" altLang="en-US" sz="2000" b="1" dirty="0">
                <a:solidFill>
                  <a:prstClr val="black"/>
                </a:solidFill>
                <a:latin typeface="Arial" panose="020B0604020202020204" pitchFamily="34" charset="0"/>
                <a:ea typeface="黑体" panose="02010609060101010101" pitchFamily="49" charset="-122"/>
                <a:cs typeface="Arial" panose="020B0604020202020204" pitchFamily="34" charset="0"/>
              </a:rPr>
              <a:t>：</a:t>
            </a:r>
            <a:r>
              <a:rPr lang="zh-CN" altLang="en-US" sz="2200" b="1" dirty="0">
                <a:solidFill>
                  <a:prstClr val="black"/>
                </a:solidFill>
                <a:latin typeface="Arial" panose="020B0604020202020204" pitchFamily="34" charset="0"/>
                <a:ea typeface="黑体" panose="02010609060101010101" pitchFamily="49" charset="-122"/>
                <a:cs typeface="Arial" panose="020B0604020202020204" pitchFamily="34" charset="0"/>
              </a:rPr>
              <a:t>在“Windows 资源管理器”中查看到的文件大小比上述公式计算出的大小要略大，原因：文件的大小要包括文件头内容的信息量。</a:t>
            </a:r>
          </a:p>
        </p:txBody>
      </p:sp>
      <p:sp>
        <p:nvSpPr>
          <p:cNvPr id="13" name="文本框 12">
            <a:extLst>
              <a:ext uri="{FF2B5EF4-FFF2-40B4-BE49-F238E27FC236}">
                <a16:creationId xmlns:a16="http://schemas.microsoft.com/office/drawing/2014/main" xmlns="" id="{BED7A979-FEF7-7579-7655-8C3361CD9B51}"/>
              </a:ext>
            </a:extLst>
          </p:cNvPr>
          <p:cNvSpPr txBox="1"/>
          <p:nvPr/>
        </p:nvSpPr>
        <p:spPr>
          <a:xfrm>
            <a:off x="10990220" y="317820"/>
            <a:ext cx="528680" cy="307777"/>
          </a:xfrm>
          <a:prstGeom prst="rect">
            <a:avLst/>
          </a:prstGeom>
          <a:noFill/>
        </p:spPr>
        <p:txBody>
          <a:bodyPr wrap="square" rtlCol="0">
            <a:spAutoFit/>
          </a:bodyPr>
          <a:lstStyle/>
          <a:p>
            <a:fld id="{27A55E2D-792A-418E-8DC2-425F3B38F550}" type="slidenum">
              <a:rPr lang="zh-CN" altLang="en-US" sz="1400" smtClean="0">
                <a:solidFill>
                  <a:prstClr val="black"/>
                </a:solidFill>
                <a:latin typeface="Arial" panose="020B0604020202020204" pitchFamily="34" charset="0"/>
                <a:ea typeface="黑体" panose="02010609060101010101" pitchFamily="49" charset="-122"/>
                <a:cs typeface="Arial" panose="020B0604020202020204" pitchFamily="34" charset="0"/>
              </a:rPr>
              <a:pPr/>
              <a:t>68</a:t>
            </a:fld>
            <a:endParaRPr lang="zh-CN" altLang="en-US" sz="1400" dirty="0">
              <a:solidFill>
                <a:prstClr val="black"/>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5240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a16="http://schemas.microsoft.com/office/drawing/2014/main" xmlns="" id="{7D15AECB-6F00-840B-E4B3-19AD7626199F}"/>
              </a:ext>
            </a:extLst>
          </p:cNvPr>
          <p:cNvSpPr txBox="1"/>
          <p:nvPr/>
        </p:nvSpPr>
        <p:spPr>
          <a:xfrm>
            <a:off x="1048329" y="100325"/>
            <a:ext cx="3940921" cy="55782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spc="20" dirty="0">
                <a:solidFill>
                  <a:sysClr val="windowText" lastClr="000000"/>
                </a:solidFill>
                <a:latin typeface="Arial" panose="020B0604020202020204"/>
                <a:ea typeface="微软雅黑" panose="020B0503020204020204" pitchFamily="34" charset="-122"/>
              </a:rPr>
              <a:t>3.4  </a:t>
            </a:r>
            <a:r>
              <a:rPr lang="zh-CN" altLang="en-US" sz="2800" b="1" spc="20" dirty="0">
                <a:solidFill>
                  <a:sysClr val="windowText" lastClr="000000"/>
                </a:solidFill>
                <a:latin typeface="Arial" panose="020B0604020202020204"/>
                <a:ea typeface="微软雅黑" panose="020B0503020204020204" pitchFamily="34" charset="-122"/>
              </a:rPr>
              <a:t>多媒体数据编码</a:t>
            </a:r>
          </a:p>
        </p:txBody>
      </p:sp>
      <p:grpSp>
        <p:nvGrpSpPr>
          <p:cNvPr id="4" name="组合 3">
            <a:extLst>
              <a:ext uri="{FF2B5EF4-FFF2-40B4-BE49-F238E27FC236}">
                <a16:creationId xmlns:a16="http://schemas.microsoft.com/office/drawing/2014/main" xmlns=""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a16="http://schemas.microsoft.com/office/drawing/2014/main" xmlns=""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xmlns=""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xmlns="" id="{26E86147-194F-660F-B09E-B9C004305603}"/>
              </a:ext>
            </a:extLst>
          </p:cNvPr>
          <p:cNvSpPr txBox="1"/>
          <p:nvPr/>
        </p:nvSpPr>
        <p:spPr>
          <a:xfrm>
            <a:off x="979055" y="925627"/>
            <a:ext cx="6096000"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rPr>
              <a:t>3.4.2  </a:t>
            </a:r>
            <a:r>
              <a:rPr lang="zh-CN" altLang="en-US" sz="2800" b="1" dirty="0">
                <a:solidFill>
                  <a:sysClr val="windowText" lastClr="000000"/>
                </a:solidFill>
                <a:latin typeface="Arial" panose="020B0604020202020204"/>
                <a:ea typeface="微软雅黑" panose="020B0503020204020204" pitchFamily="34" charset="-122"/>
              </a:rPr>
              <a:t>图像编码</a:t>
            </a:r>
          </a:p>
        </p:txBody>
      </p:sp>
      <p:sp>
        <p:nvSpPr>
          <p:cNvPr id="6" name="TextBox 4">
            <a:extLst>
              <a:ext uri="{FF2B5EF4-FFF2-40B4-BE49-F238E27FC236}">
                <a16:creationId xmlns:a16="http://schemas.microsoft.com/office/drawing/2014/main" xmlns="" id="{78F37475-7178-9EC1-2737-51780CDEB06A}"/>
              </a:ext>
            </a:extLst>
          </p:cNvPr>
          <p:cNvSpPr txBox="1"/>
          <p:nvPr/>
        </p:nvSpPr>
        <p:spPr>
          <a:xfrm>
            <a:off x="1793693" y="1657086"/>
            <a:ext cx="8415627" cy="400110"/>
          </a:xfrm>
          <a:prstGeom prst="rect">
            <a:avLst/>
          </a:prstGeom>
          <a:noFill/>
        </p:spPr>
        <p:txBody>
          <a:bodyPr wrap="square" lIns="0" tIns="0" rIns="0" bIns="0" rtlCol="0">
            <a:spAutoFit/>
          </a:bodyPr>
          <a:lstStyle>
            <a:defPPr>
              <a:defRPr lang="zh-CN"/>
            </a:defPPr>
            <a:lvl1pPr>
              <a:lnSpc>
                <a:spcPts val="1600"/>
              </a:lnSpc>
              <a:defRPr sz="1200" b="0">
                <a:solidFill>
                  <a:schemeClr val="tx1">
                    <a:lumMod val="65000"/>
                    <a:lumOff val="35000"/>
                  </a:schemeClr>
                </a:solidFill>
                <a:latin typeface="微软雅黑" pitchFamily="34" charset="-122"/>
                <a:ea typeface="微软雅黑" pitchFamily="34" charset="-122"/>
              </a:defRPr>
            </a:lvl1pPr>
          </a:lstStyle>
          <a:p>
            <a:pPr>
              <a:lnSpc>
                <a:spcPct val="100000"/>
              </a:lnSpc>
            </a:pPr>
            <a:r>
              <a:rPr lang="zh-CN" altLang="en-US" sz="2600" b="1" spc="200" dirty="0">
                <a:solidFill>
                  <a:prstClr val="black"/>
                </a:solidFill>
                <a:cs typeface="+mn-ea"/>
                <a:sym typeface="+mn-lt"/>
              </a:rPr>
              <a:t>图像文件格式</a:t>
            </a:r>
          </a:p>
        </p:txBody>
      </p:sp>
      <p:sp>
        <p:nvSpPr>
          <p:cNvPr id="9" name="Oval 13">
            <a:extLst>
              <a:ext uri="{FF2B5EF4-FFF2-40B4-BE49-F238E27FC236}">
                <a16:creationId xmlns:a16="http://schemas.microsoft.com/office/drawing/2014/main" xmlns="" id="{3D7FB915-0842-9DF6-6AC2-5B8B6BBF8A54}"/>
              </a:ext>
            </a:extLst>
          </p:cNvPr>
          <p:cNvSpPr>
            <a:spLocks noChangeArrowheads="1"/>
          </p:cNvSpPr>
          <p:nvPr/>
        </p:nvSpPr>
        <p:spPr bwMode="auto">
          <a:xfrm>
            <a:off x="1048329" y="1552686"/>
            <a:ext cx="567875" cy="567872"/>
          </a:xfrm>
          <a:prstGeom prst="ellipse">
            <a:avLst/>
          </a:prstGeom>
          <a:solidFill>
            <a:srgbClr val="0070C0"/>
          </a:solidFill>
          <a:ln w="19050">
            <a:noFill/>
          </a:ln>
        </p:spPr>
        <p:txBody>
          <a:bodyPr vert="horz" wrap="square" lIns="0" tIns="0" rIns="0" bIns="0" numCol="1" anchor="t" anchorCtr="0" compatLnSpc="1">
            <a:prstTxWarp prst="textNoShape">
              <a:avLst/>
            </a:prstTxWarp>
          </a:bodyPr>
          <a:lstStyle/>
          <a:p>
            <a:pPr algn="ctr"/>
            <a:r>
              <a:rPr lang="en-US" altLang="zh-CN" sz="2400" b="1" dirty="0">
                <a:solidFill>
                  <a:prstClr val="white"/>
                </a:solidFill>
                <a:latin typeface="Arial" panose="020B0604020202020204" pitchFamily="34" charset="0"/>
                <a:cs typeface="Arial" panose="020B0604020202020204" pitchFamily="34" charset="0"/>
                <a:sym typeface="+mn-lt"/>
              </a:rPr>
              <a:t>2</a:t>
            </a:r>
          </a:p>
        </p:txBody>
      </p:sp>
      <p:sp>
        <p:nvSpPr>
          <p:cNvPr id="11" name="TextBox 62">
            <a:extLst>
              <a:ext uri="{FF2B5EF4-FFF2-40B4-BE49-F238E27FC236}">
                <a16:creationId xmlns:a16="http://schemas.microsoft.com/office/drawing/2014/main" xmlns="" id="{0408376D-2D53-749F-B850-F17D2EBADF4E}"/>
              </a:ext>
            </a:extLst>
          </p:cNvPr>
          <p:cNvSpPr txBox="1"/>
          <p:nvPr/>
        </p:nvSpPr>
        <p:spPr>
          <a:xfrm>
            <a:off x="1793693" y="2283373"/>
            <a:ext cx="6498051" cy="4185729"/>
          </a:xfrm>
          <a:prstGeom prst="rect">
            <a:avLst/>
          </a:prstGeom>
          <a:noFill/>
        </p:spPr>
        <p:txBody>
          <a:bodyPr wrap="square" lIns="68545" tIns="34274" rIns="68545" bIns="34274" rtlCol="0">
            <a:spAutoFit/>
          </a:bodyPr>
          <a:lstStyle/>
          <a:p>
            <a:pPr defTabSz="914060">
              <a:spcBef>
                <a:spcPts val="300"/>
              </a:spcBef>
              <a:defRPr/>
            </a:pPr>
            <a:r>
              <a:rPr lang="zh-CN" altLang="en-US"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例 </a:t>
            </a:r>
            <a:r>
              <a:rPr lang="en-US" altLang="zh-CN"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3-5 </a:t>
            </a:r>
            <a:r>
              <a:rPr lang="zh-CN" altLang="en-US"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将“熊猫”图案从图 </a:t>
            </a:r>
            <a:r>
              <a:rPr lang="en-US" altLang="zh-CN" sz="2000" b="1" kern="0" dirty="0" smtClean="0">
                <a:solidFill>
                  <a:prstClr val="black"/>
                </a:solidFill>
                <a:latin typeface="Arial" panose="020B0604020202020204" pitchFamily="34" charset="0"/>
                <a:ea typeface="黑体" panose="02010609060101010101" pitchFamily="49" charset="-122"/>
                <a:cs typeface="Arial" panose="020B0604020202020204" pitchFamily="34" charset="0"/>
                <a:sym typeface="+mn-lt"/>
              </a:rPr>
              <a:t>d.jpg</a:t>
            </a:r>
            <a:r>
              <a:rPr lang="zh-CN" altLang="en-US" sz="2000" b="1" kern="0" dirty="0" smtClean="0">
                <a:solidFill>
                  <a:prstClr val="black"/>
                </a:solidFill>
                <a:latin typeface="Arial" panose="020B0604020202020204" pitchFamily="34" charset="0"/>
                <a:ea typeface="黑体" panose="02010609060101010101" pitchFamily="49" charset="-122"/>
                <a:cs typeface="Arial" panose="020B0604020202020204" pitchFamily="34" charset="0"/>
                <a:sym typeface="+mn-lt"/>
              </a:rPr>
              <a:t>的</a:t>
            </a:r>
            <a:r>
              <a:rPr lang="zh-CN" altLang="en-US"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绿色背景中抠出为图 </a:t>
            </a:r>
            <a:r>
              <a:rPr lang="en-US" altLang="zh-CN" sz="2000" b="1" kern="0" dirty="0" smtClean="0">
                <a:solidFill>
                  <a:prstClr val="black"/>
                </a:solidFill>
                <a:latin typeface="Arial" panose="020B0604020202020204" pitchFamily="34" charset="0"/>
                <a:ea typeface="黑体" panose="02010609060101010101" pitchFamily="49" charset="-122"/>
                <a:cs typeface="Arial" panose="020B0604020202020204" pitchFamily="34" charset="0"/>
                <a:sym typeface="+mn-lt"/>
              </a:rPr>
              <a:t>d1.jpg</a:t>
            </a:r>
            <a:r>
              <a:rPr lang="zh-CN" altLang="en-US" sz="2000" b="1" kern="0" dirty="0" smtClean="0">
                <a:solidFill>
                  <a:prstClr val="black"/>
                </a:solidFill>
                <a:latin typeface="Arial" panose="020B0604020202020204" pitchFamily="34" charset="0"/>
                <a:ea typeface="黑体" panose="02010609060101010101" pitchFamily="49" charset="-122"/>
                <a:cs typeface="Arial" panose="020B0604020202020204" pitchFamily="34" charset="0"/>
                <a:sym typeface="+mn-lt"/>
              </a:rPr>
              <a:t>的</a:t>
            </a:r>
            <a:r>
              <a:rPr lang="zh-CN" altLang="en-US"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图像。</a:t>
            </a:r>
            <a:endParaRPr lang="en-US" altLang="zh-CN"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defTabSz="914060">
              <a:spcBef>
                <a:spcPts val="300"/>
              </a:spcBef>
              <a:defRPr/>
            </a:pPr>
            <a:r>
              <a:rPr lang="en-US" altLang="zh-CN"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Python </a:t>
            </a:r>
            <a:r>
              <a:rPr lang="zh-CN" altLang="en-US"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程序</a:t>
            </a:r>
            <a:r>
              <a:rPr lang="en-US" altLang="zh-CN"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endParaRPr lang="zh-CN" altLang="en-US" sz="2000"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marL="288000" defTabSz="914060">
              <a:spcBef>
                <a:spcPts val="300"/>
              </a:spcBef>
              <a:defRPr/>
            </a:pP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from PIL import Image</a:t>
            </a:r>
          </a:p>
          <a:p>
            <a:pPr marL="288000" defTabSz="914060">
              <a:spcBef>
                <a:spcPts val="300"/>
              </a:spcBef>
              <a:defRPr/>
            </a:pP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p=</a:t>
            </a:r>
            <a:r>
              <a:rPr lang="en-US" altLang="zh-CN" b="1" kern="0" dirty="0" err="1">
                <a:solidFill>
                  <a:prstClr val="black"/>
                </a:solidFill>
                <a:latin typeface="Arial" panose="020B0604020202020204" pitchFamily="34" charset="0"/>
                <a:ea typeface="黑体" panose="02010609060101010101" pitchFamily="49" charset="-122"/>
                <a:cs typeface="Arial" panose="020B0604020202020204" pitchFamily="34" charset="0"/>
                <a:sym typeface="+mn-lt"/>
              </a:rPr>
              <a:t>Image.open</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('d.jpg')</a:t>
            </a:r>
            <a:endPar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marL="288000" defTabSz="914060">
              <a:spcBef>
                <a:spcPts val="300"/>
              </a:spcBef>
              <a:defRPr/>
            </a:pP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p=</a:t>
            </a:r>
            <a:r>
              <a:rPr lang="en-US" altLang="zh-CN" b="1" kern="0" dirty="0" err="1">
                <a:solidFill>
                  <a:prstClr val="black"/>
                </a:solidFill>
                <a:latin typeface="Arial" panose="020B0604020202020204" pitchFamily="34" charset="0"/>
                <a:ea typeface="黑体" panose="02010609060101010101" pitchFamily="49" charset="-122"/>
                <a:cs typeface="Arial" panose="020B0604020202020204" pitchFamily="34" charset="0"/>
                <a:sym typeface="+mn-lt"/>
              </a:rPr>
              <a:t>p.convert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r>
              <a:rPr lang="en-US" altLang="zh-CN" b="1" kern="0" dirty="0">
                <a:solidFill>
                  <a:srgbClr val="C00000"/>
                </a:solidFill>
                <a:latin typeface="Arial" panose="020B0604020202020204" pitchFamily="34" charset="0"/>
                <a:ea typeface="黑体" panose="02010609060101010101" pitchFamily="49" charset="-122"/>
                <a:cs typeface="Arial" panose="020B0604020202020204" pitchFamily="34" charset="0"/>
                <a:sym typeface="+mn-lt"/>
              </a:rPr>
              <a:t>RGBA</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默认 </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 </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为 </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255</a:t>
            </a:r>
          </a:p>
          <a:p>
            <a:pPr marL="288000" defTabSz="914060">
              <a:spcBef>
                <a:spcPts val="300"/>
              </a:spcBef>
              <a:defRPr/>
            </a:pP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w</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h=</a:t>
            </a:r>
            <a:r>
              <a:rPr lang="en-US" altLang="zh-CN" b="1" kern="0" dirty="0" err="1">
                <a:solidFill>
                  <a:prstClr val="black"/>
                </a:solidFill>
                <a:latin typeface="Arial" panose="020B0604020202020204" pitchFamily="34" charset="0"/>
                <a:ea typeface="黑体" panose="02010609060101010101" pitchFamily="49" charset="-122"/>
                <a:cs typeface="Arial" panose="020B0604020202020204" pitchFamily="34" charset="0"/>
                <a:sym typeface="+mn-lt"/>
              </a:rPr>
              <a:t>p.size</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p>
          <a:p>
            <a:pPr marL="288000" defTabSz="914060">
              <a:spcBef>
                <a:spcPts val="300"/>
              </a:spcBef>
              <a:defRPr/>
            </a:pP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for x in range(0</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w)</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p>
          <a:p>
            <a:pPr marL="288000" defTabSz="914060">
              <a:spcBef>
                <a:spcPts val="300"/>
              </a:spcBef>
              <a:defRPr/>
            </a:pP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for y in range(0</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h)</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p>
          <a:p>
            <a:pPr marL="288000" defTabSz="914060">
              <a:spcBef>
                <a:spcPts val="300"/>
              </a:spcBef>
              <a:defRPr/>
            </a:pP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r</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g</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b</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a:t>
            </a:r>
            <a:r>
              <a:rPr lang="en-US" altLang="zh-CN" b="1" kern="0" dirty="0" err="1">
                <a:solidFill>
                  <a:prstClr val="black"/>
                </a:solidFill>
                <a:latin typeface="Arial" panose="020B0604020202020204" pitchFamily="34" charset="0"/>
                <a:ea typeface="黑体" panose="02010609060101010101" pitchFamily="49" charset="-122"/>
                <a:cs typeface="Arial" panose="020B0604020202020204" pitchFamily="34" charset="0"/>
                <a:sym typeface="+mn-lt"/>
              </a:rPr>
              <a:t>p.getpixel</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((x</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y))</a:t>
            </a:r>
            <a:endPar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marL="288000" defTabSz="914060">
              <a:spcBef>
                <a:spcPts val="300"/>
              </a:spcBef>
              <a:defRPr/>
            </a:pP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if (g-r&gt;30 and g-b&gt;30)</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p>
          <a:p>
            <a:pPr marL="288000" defTabSz="914060">
              <a:spcBef>
                <a:spcPts val="300"/>
              </a:spcBef>
              <a:defRPr/>
            </a:pP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a:t>
            </a:r>
            <a:r>
              <a:rPr lang="en-US" altLang="zh-CN" b="1" kern="0" dirty="0" err="1">
                <a:solidFill>
                  <a:prstClr val="black"/>
                </a:solidFill>
                <a:latin typeface="Arial" panose="020B0604020202020204" pitchFamily="34" charset="0"/>
                <a:ea typeface="黑体" panose="02010609060101010101" pitchFamily="49" charset="-122"/>
                <a:cs typeface="Arial" panose="020B0604020202020204" pitchFamily="34" charset="0"/>
                <a:sym typeface="+mn-lt"/>
              </a:rPr>
              <a:t>p.putpixel</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 ((x</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y)</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(r</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g</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b</a:t>
            </a:r>
            <a:r>
              <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0))</a:t>
            </a:r>
            <a:endParaRPr lang="zh-CN" altLang="en-US"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endParaRPr>
          </a:p>
          <a:p>
            <a:pPr marL="288000" defTabSz="914060">
              <a:spcBef>
                <a:spcPts val="300"/>
              </a:spcBef>
              <a:defRPr/>
            </a:pPr>
            <a:r>
              <a:rPr lang="en-US" altLang="zh-CN" b="1" kern="0" dirty="0" err="1">
                <a:solidFill>
                  <a:prstClr val="black"/>
                </a:solidFill>
                <a:latin typeface="Arial" panose="020B0604020202020204" pitchFamily="34" charset="0"/>
                <a:ea typeface="黑体" panose="02010609060101010101" pitchFamily="49" charset="-122"/>
                <a:cs typeface="Arial" panose="020B0604020202020204" pitchFamily="34" charset="0"/>
                <a:sym typeface="+mn-lt"/>
              </a:rPr>
              <a:t>p.save</a:t>
            </a:r>
            <a:r>
              <a:rPr lang="en-US" altLang="zh-CN" b="1" kern="0" dirty="0">
                <a:solidFill>
                  <a:prstClr val="black"/>
                </a:solidFill>
                <a:latin typeface="Arial" panose="020B0604020202020204" pitchFamily="34" charset="0"/>
                <a:ea typeface="黑体" panose="02010609060101010101" pitchFamily="49" charset="-122"/>
                <a:cs typeface="Arial" panose="020B0604020202020204" pitchFamily="34" charset="0"/>
                <a:sym typeface="+mn-lt"/>
              </a:rPr>
              <a:t>('d1.png')</a:t>
            </a:r>
          </a:p>
        </p:txBody>
      </p:sp>
      <p:pic>
        <p:nvPicPr>
          <p:cNvPr id="8" name="图片 7">
            <a:extLst>
              <a:ext uri="{FF2B5EF4-FFF2-40B4-BE49-F238E27FC236}">
                <a16:creationId xmlns:a16="http://schemas.microsoft.com/office/drawing/2014/main" xmlns="" id="{26495082-EAD6-E291-62EE-C8CB94332D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4867" y="2615886"/>
            <a:ext cx="1800000" cy="1626228"/>
          </a:xfrm>
          <a:prstGeom prst="rect">
            <a:avLst/>
          </a:prstGeom>
        </p:spPr>
      </p:pic>
      <p:pic>
        <p:nvPicPr>
          <p:cNvPr id="10" name="图片 9">
            <a:extLst>
              <a:ext uri="{FF2B5EF4-FFF2-40B4-BE49-F238E27FC236}">
                <a16:creationId xmlns:a16="http://schemas.microsoft.com/office/drawing/2014/main" xmlns="" id="{C9D7600F-25B6-F9FD-B4AE-3ACEB78666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4867" y="4551708"/>
            <a:ext cx="1800000" cy="1626230"/>
          </a:xfrm>
          <a:prstGeom prst="rect">
            <a:avLst/>
          </a:prstGeom>
        </p:spPr>
      </p:pic>
      <p:sp>
        <p:nvSpPr>
          <p:cNvPr id="14" name="文本框 13">
            <a:extLst>
              <a:ext uri="{FF2B5EF4-FFF2-40B4-BE49-F238E27FC236}">
                <a16:creationId xmlns:a16="http://schemas.microsoft.com/office/drawing/2014/main" xmlns="" id="{8D841D0E-DE48-1476-3E05-6A25D2E263BA}"/>
              </a:ext>
            </a:extLst>
          </p:cNvPr>
          <p:cNvSpPr txBox="1"/>
          <p:nvPr/>
        </p:nvSpPr>
        <p:spPr>
          <a:xfrm>
            <a:off x="11111636" y="3244334"/>
            <a:ext cx="814527" cy="369332"/>
          </a:xfrm>
          <a:prstGeom prst="rect">
            <a:avLst/>
          </a:prstGeom>
          <a:noFill/>
        </p:spPr>
        <p:txBody>
          <a:bodyPr wrap="square">
            <a:spAutoFit/>
          </a:bodyPr>
          <a:lstStyle/>
          <a:p>
            <a:r>
              <a:rPr lang="en-US" altLang="zh-CN" b="1" kern="0" dirty="0">
                <a:solidFill>
                  <a:srgbClr val="44546A"/>
                </a:solidFill>
                <a:latin typeface="Arial" panose="020B0604020202020204" pitchFamily="34" charset="0"/>
                <a:ea typeface="黑体" panose="02010609060101010101" pitchFamily="49" charset="-122"/>
                <a:cs typeface="Arial" panose="020B0604020202020204" pitchFamily="34" charset="0"/>
                <a:sym typeface="+mn-lt"/>
              </a:rPr>
              <a:t>d.jpg</a:t>
            </a:r>
            <a:endParaRPr lang="zh-CN" altLang="en-US" dirty="0">
              <a:solidFill>
                <a:prstClr val="black"/>
              </a:solidFill>
            </a:endParaRPr>
          </a:p>
        </p:txBody>
      </p:sp>
      <p:sp>
        <p:nvSpPr>
          <p:cNvPr id="15" name="文本框 14">
            <a:extLst>
              <a:ext uri="{FF2B5EF4-FFF2-40B4-BE49-F238E27FC236}">
                <a16:creationId xmlns:a16="http://schemas.microsoft.com/office/drawing/2014/main" xmlns="" id="{2BCC4B79-4D82-6EA5-77EB-7E31E491E6C7}"/>
              </a:ext>
            </a:extLst>
          </p:cNvPr>
          <p:cNvSpPr txBox="1"/>
          <p:nvPr/>
        </p:nvSpPr>
        <p:spPr>
          <a:xfrm>
            <a:off x="11111635" y="5269922"/>
            <a:ext cx="917608" cy="369332"/>
          </a:xfrm>
          <a:prstGeom prst="rect">
            <a:avLst/>
          </a:prstGeom>
          <a:noFill/>
        </p:spPr>
        <p:txBody>
          <a:bodyPr wrap="square">
            <a:spAutoFit/>
          </a:bodyPr>
          <a:lstStyle/>
          <a:p>
            <a:r>
              <a:rPr lang="en-US" altLang="zh-CN" b="1" kern="0" dirty="0">
                <a:solidFill>
                  <a:srgbClr val="44546A"/>
                </a:solidFill>
                <a:latin typeface="Arial" panose="020B0604020202020204" pitchFamily="34" charset="0"/>
                <a:ea typeface="黑体" panose="02010609060101010101" pitchFamily="49" charset="-122"/>
                <a:cs typeface="Arial" panose="020B0604020202020204" pitchFamily="34" charset="0"/>
                <a:sym typeface="+mn-lt"/>
              </a:rPr>
              <a:t>d1.jpg</a:t>
            </a:r>
            <a:endParaRPr lang="zh-CN" altLang="en-US" dirty="0">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545" y="159728"/>
            <a:ext cx="2104644" cy="2172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314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7765" y="1182901"/>
            <a:ext cx="4171385"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cs typeface="+mj-cs"/>
              </a:rPr>
              <a:t>2</a:t>
            </a:r>
            <a:r>
              <a:rPr lang="zh-CN" altLang="en-US" sz="2800" b="1" dirty="0">
                <a:solidFill>
                  <a:sysClr val="windowText" lastClr="000000"/>
                </a:solidFill>
                <a:latin typeface="Arial" panose="020B0604020202020204"/>
                <a:ea typeface="微软雅黑" panose="020B0503020204020204" pitchFamily="34" charset="-122"/>
                <a:cs typeface="+mj-cs"/>
              </a:rPr>
              <a:t>．爬虫风险</a:t>
            </a:r>
          </a:p>
        </p:txBody>
      </p:sp>
      <p:sp>
        <p:nvSpPr>
          <p:cNvPr id="14" name="文本框 13">
            <a:extLst>
              <a:ext uri="{FF2B5EF4-FFF2-40B4-BE49-F238E27FC236}">
                <a16:creationId xmlns="" xmlns:a16="http://schemas.microsoft.com/office/drawing/2014/main" id="{74A22168-6CEB-4BC3-AFDF-B43D3F0B6E64}"/>
              </a:ext>
            </a:extLst>
          </p:cNvPr>
          <p:cNvSpPr txBox="1"/>
          <p:nvPr/>
        </p:nvSpPr>
        <p:spPr>
          <a:xfrm>
            <a:off x="896285" y="2113527"/>
            <a:ext cx="10404629" cy="2600840"/>
          </a:xfrm>
          <a:prstGeom prst="rect">
            <a:avLst/>
          </a:prstGeom>
          <a:noFill/>
        </p:spPr>
        <p:txBody>
          <a:bodyPr wrap="square">
            <a:spAutoFit/>
          </a:bodyPr>
          <a:lstStyle/>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cs typeface="+mj-cs"/>
              </a:rPr>
              <a:t>隐私泄露：对于用户个人信息，包括个人身份信息、行踪轨迹、联系方式等，在利用爬虫进行采集时，必须获得用户的授权。如果不进行规范使用，网络爬虫可能具备突破简单访问控制的能力，获取被保护的数据，从而泄露个人隐私。</a:t>
            </a:r>
          </a:p>
        </p:txBody>
      </p:sp>
      <p:sp>
        <p:nvSpPr>
          <p:cNvPr id="15" name="文本框 14">
            <a:extLst>
              <a:ext uri="{FF2B5EF4-FFF2-40B4-BE49-F238E27FC236}">
                <a16:creationId xmlns="" xmlns:a16="http://schemas.microsoft.com/office/drawing/2014/main" id="{C67B7204-AC1C-4F55-9871-0011C824B41C}"/>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71425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7765" y="1219115"/>
            <a:ext cx="4171385"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cs typeface="+mj-cs"/>
              </a:rPr>
              <a:t>3</a:t>
            </a:r>
            <a:r>
              <a:rPr lang="zh-CN" altLang="en-US" sz="2800" b="1" dirty="0">
                <a:solidFill>
                  <a:sysClr val="windowText" lastClr="000000"/>
                </a:solidFill>
                <a:latin typeface="Arial" panose="020B0604020202020204"/>
                <a:ea typeface="微软雅黑" panose="020B0503020204020204" pitchFamily="34" charset="-122"/>
                <a:cs typeface="+mj-cs"/>
              </a:rPr>
              <a:t>．</a:t>
            </a:r>
            <a:r>
              <a:rPr lang="en-US" altLang="zh-CN" sz="2800" b="1" dirty="0">
                <a:solidFill>
                  <a:sysClr val="windowText" lastClr="000000"/>
                </a:solidFill>
                <a:latin typeface="Arial" panose="020B0604020202020204"/>
                <a:ea typeface="微软雅黑" panose="020B0503020204020204" pitchFamily="34" charset="-122"/>
                <a:cs typeface="+mj-cs"/>
              </a:rPr>
              <a:t>Robots</a:t>
            </a:r>
            <a:r>
              <a:rPr lang="zh-CN" altLang="en-US" sz="2800" b="1" dirty="0">
                <a:solidFill>
                  <a:sysClr val="windowText" lastClr="000000"/>
                </a:solidFill>
                <a:latin typeface="Arial" panose="020B0604020202020204"/>
                <a:ea typeface="微软雅黑" panose="020B0503020204020204" pitchFamily="34" charset="-122"/>
                <a:cs typeface="+mj-cs"/>
              </a:rPr>
              <a:t>协议</a:t>
            </a:r>
          </a:p>
        </p:txBody>
      </p:sp>
      <p:sp>
        <p:nvSpPr>
          <p:cNvPr id="14" name="文本框 13">
            <a:extLst>
              <a:ext uri="{FF2B5EF4-FFF2-40B4-BE49-F238E27FC236}">
                <a16:creationId xmlns="" xmlns:a16="http://schemas.microsoft.com/office/drawing/2014/main" id="{74A22168-6CEB-4BC3-AFDF-B43D3F0B6E64}"/>
              </a:ext>
            </a:extLst>
          </p:cNvPr>
          <p:cNvSpPr txBox="1"/>
          <p:nvPr/>
        </p:nvSpPr>
        <p:spPr>
          <a:xfrm>
            <a:off x="896285" y="2060586"/>
            <a:ext cx="10404629" cy="4539833"/>
          </a:xfrm>
          <a:prstGeom prst="rect">
            <a:avLst/>
          </a:prstGeom>
          <a:noFill/>
        </p:spPr>
        <p:txBody>
          <a:bodyPr wrap="square">
            <a:spAutoFit/>
          </a:bodyPr>
          <a:lstStyle/>
          <a:p>
            <a:pPr marL="457200" indent="-457200">
              <a:lnSpc>
                <a:spcPct val="150000"/>
              </a:lnSpc>
              <a:buClr>
                <a:srgbClr val="FF0000"/>
              </a:buClr>
              <a:buFont typeface="Wingdings" panose="05000000000000000000" pitchFamily="2" charset="2"/>
              <a:buChar char="p"/>
            </a:pPr>
            <a:r>
              <a:rPr lang="en-US" altLang="zh-CN" sz="2800" b="1" dirty="0">
                <a:solidFill>
                  <a:sysClr val="windowText" lastClr="000000"/>
                </a:solidFill>
                <a:latin typeface="Arial" panose="020B0604020202020204"/>
                <a:ea typeface="微软雅黑" panose="020B0503020204020204" pitchFamily="34" charset="-122"/>
                <a:cs typeface="+mj-cs"/>
              </a:rPr>
              <a:t>robots.txt</a:t>
            </a:r>
            <a:r>
              <a:rPr lang="zh-CN" altLang="en-US" sz="2800" b="1" dirty="0">
                <a:solidFill>
                  <a:sysClr val="windowText" lastClr="000000"/>
                </a:solidFill>
                <a:latin typeface="Arial" panose="020B0604020202020204"/>
                <a:ea typeface="微软雅黑" panose="020B0503020204020204" pitchFamily="34" charset="-122"/>
                <a:cs typeface="+mj-cs"/>
              </a:rPr>
              <a:t>是一个协议文本，是网络爬虫访问网站的之前要查看的文件。它告诉爬虫程序在服务器上什么文件是可以被查看的，并规定了抓取延时、抓取时间段等参数。</a:t>
            </a:r>
          </a:p>
          <a:p>
            <a:pPr marL="457200" indent="-457200">
              <a:lnSpc>
                <a:spcPct val="150000"/>
              </a:lnSpc>
              <a:buClr>
                <a:srgbClr val="FF0000"/>
              </a:buClr>
              <a:buFont typeface="Wingdings" panose="05000000000000000000" pitchFamily="2" charset="2"/>
              <a:buChar char="p"/>
            </a:pPr>
            <a:r>
              <a:rPr lang="zh-CN" altLang="en-US" sz="2800" b="1" dirty="0">
                <a:solidFill>
                  <a:sysClr val="windowText" lastClr="000000"/>
                </a:solidFill>
                <a:latin typeface="Arial" panose="020B0604020202020204"/>
                <a:ea typeface="微软雅黑" panose="020B0503020204020204" pitchFamily="34" charset="-122"/>
                <a:cs typeface="+mj-cs"/>
              </a:rPr>
              <a:t>当一个爬虫访问站点时，它应该首先检查该站点根目录下是否存在</a:t>
            </a:r>
            <a:r>
              <a:rPr lang="en-US" altLang="zh-CN" sz="2800" b="1" dirty="0">
                <a:solidFill>
                  <a:sysClr val="windowText" lastClr="000000"/>
                </a:solidFill>
                <a:latin typeface="Arial" panose="020B0604020202020204"/>
                <a:ea typeface="微软雅黑" panose="020B0503020204020204" pitchFamily="34" charset="-122"/>
                <a:cs typeface="+mj-cs"/>
              </a:rPr>
              <a:t>robots.txt</a:t>
            </a:r>
            <a:r>
              <a:rPr lang="zh-CN" altLang="en-US" sz="2800" b="1" dirty="0">
                <a:solidFill>
                  <a:sysClr val="windowText" lastClr="000000"/>
                </a:solidFill>
                <a:latin typeface="Arial" panose="020B0604020202020204"/>
                <a:ea typeface="微软雅黑" panose="020B0503020204020204" pitchFamily="34" charset="-122"/>
                <a:cs typeface="+mj-cs"/>
              </a:rPr>
              <a:t>。如果该文本存在，搜索机器人应该按照该文件中的内容来确定访问的范围。如果该文件不存在，所有的爬虫将允许访问网站上所有没有被口令保护的页面。</a:t>
            </a:r>
          </a:p>
        </p:txBody>
      </p:sp>
      <p:sp>
        <p:nvSpPr>
          <p:cNvPr id="15" name="文本框 14">
            <a:extLst>
              <a:ext uri="{FF2B5EF4-FFF2-40B4-BE49-F238E27FC236}">
                <a16:creationId xmlns="" xmlns:a16="http://schemas.microsoft.com/office/drawing/2014/main" id="{4B5DF3B0-5D4C-4023-8AED-91D863BD811E}"/>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07299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F2AE91A5-318F-2D21-C38D-1033DE9FDE5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3" name="标题占位符 1">
            <a:extLst>
              <a:ext uri="{FF2B5EF4-FFF2-40B4-BE49-F238E27FC236}">
                <a16:creationId xmlns="" xmlns:a16="http://schemas.microsoft.com/office/drawing/2014/main" id="{7D15AECB-6F00-840B-E4B3-19AD7626199F}"/>
              </a:ext>
            </a:extLst>
          </p:cNvPr>
          <p:cNvSpPr txBox="1"/>
          <p:nvPr/>
        </p:nvSpPr>
        <p:spPr>
          <a:xfrm>
            <a:off x="1048328" y="100325"/>
            <a:ext cx="3588327"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800" b="1" i="0" u="none" strike="noStrike" kern="1200" cap="none" spc="0" normalizeH="0" baseline="0" noProof="0" dirty="0" smtClean="0">
                <a:ln>
                  <a:noFill/>
                </a:ln>
                <a:solidFill>
                  <a:sysClr val="windowText" lastClr="000000"/>
                </a:solidFill>
                <a:effectLst/>
                <a:uLnTx/>
                <a:uFillTx/>
                <a:latin typeface="Arial" panose="020B0604020202020204"/>
                <a:ea typeface="微软雅黑" panose="020B0503020204020204" pitchFamily="34" charset="-122"/>
                <a:cs typeface="+mj-cs"/>
              </a:rPr>
              <a:t>网络</a:t>
            </a:r>
            <a:r>
              <a:rPr lang="zh-CN" altLang="en-US" sz="2800" b="1" dirty="0">
                <a:solidFill>
                  <a:sysClr val="windowText" lastClr="000000"/>
                </a:solidFill>
                <a:latin typeface="Arial" panose="020B0604020202020204"/>
                <a:ea typeface="微软雅黑" panose="020B0503020204020204" pitchFamily="34" charset="-122"/>
              </a:rPr>
              <a:t>数据处理</a:t>
            </a:r>
            <a:endParaRPr lang="zh-CN" altLang="zh-CN" sz="2800" b="1" dirty="0">
              <a:solidFill>
                <a:sysClr val="windowText" lastClr="000000"/>
              </a:solidFill>
              <a:latin typeface="Arial" panose="020B0604020202020204"/>
              <a:ea typeface="微软雅黑" panose="020B0503020204020204" pitchFamily="34" charset="-122"/>
            </a:endParaRPr>
          </a:p>
        </p:txBody>
      </p:sp>
      <p:grpSp>
        <p:nvGrpSpPr>
          <p:cNvPr id="4" name="组合 3">
            <a:extLst>
              <a:ext uri="{FF2B5EF4-FFF2-40B4-BE49-F238E27FC236}">
                <a16:creationId xmlns="" xmlns:a16="http://schemas.microsoft.com/office/drawing/2014/main" id="{5BD872CD-1F60-A000-4C58-E99C769A6123}"/>
              </a:ext>
            </a:extLst>
          </p:cNvPr>
          <p:cNvGrpSpPr/>
          <p:nvPr/>
        </p:nvGrpSpPr>
        <p:grpSpPr>
          <a:xfrm>
            <a:off x="203760" y="159728"/>
            <a:ext cx="647578" cy="619478"/>
            <a:chOff x="178632" y="159728"/>
            <a:chExt cx="647578" cy="619478"/>
          </a:xfrm>
        </p:grpSpPr>
        <p:sp>
          <p:nvSpPr>
            <p:cNvPr id="5" name="椭圆 4">
              <a:extLst>
                <a:ext uri="{FF2B5EF4-FFF2-40B4-BE49-F238E27FC236}">
                  <a16:creationId xmlns="" xmlns:a16="http://schemas.microsoft.com/office/drawing/2014/main" id="{738378F7-E5AE-72E4-B46A-9EC7F75E647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a:extLst>
                <a:ext uri="{FF2B5EF4-FFF2-40B4-BE49-F238E27FC236}">
                  <a16:creationId xmlns="" xmlns:a16="http://schemas.microsoft.com/office/drawing/2014/main" id="{7B463D29-4BA7-30BF-73CF-8CB790F5F45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a:extLst>
              <a:ext uri="{FF2B5EF4-FFF2-40B4-BE49-F238E27FC236}">
                <a16:creationId xmlns="" xmlns:a16="http://schemas.microsoft.com/office/drawing/2014/main" id="{9DA778A1-033E-2958-648E-A707D3598EA1}"/>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文本框 12">
            <a:extLst>
              <a:ext uri="{FF2B5EF4-FFF2-40B4-BE49-F238E27FC236}">
                <a16:creationId xmlns="" xmlns:a16="http://schemas.microsoft.com/office/drawing/2014/main" id="{4C1EEAD4-A21D-4FB2-906C-D8EEA60BF5B9}"/>
              </a:ext>
            </a:extLst>
          </p:cNvPr>
          <p:cNvSpPr txBox="1"/>
          <p:nvPr/>
        </p:nvSpPr>
        <p:spPr>
          <a:xfrm>
            <a:off x="897765" y="1289380"/>
            <a:ext cx="4171385" cy="523220"/>
          </a:xfrm>
          <a:prstGeom prst="rect">
            <a:avLst/>
          </a:prstGeom>
          <a:noFill/>
        </p:spPr>
        <p:txBody>
          <a:bodyPr wrap="square">
            <a:spAutoFit/>
          </a:bodyPr>
          <a:lstStyle/>
          <a:p>
            <a:r>
              <a:rPr lang="en-US" altLang="zh-CN" sz="2800" b="1" dirty="0">
                <a:solidFill>
                  <a:sysClr val="windowText" lastClr="000000"/>
                </a:solidFill>
                <a:latin typeface="Arial" panose="020B0604020202020204"/>
                <a:ea typeface="微软雅黑" panose="020B0503020204020204" pitchFamily="34" charset="-122"/>
                <a:cs typeface="+mj-cs"/>
              </a:rPr>
              <a:t>3</a:t>
            </a:r>
            <a:r>
              <a:rPr lang="zh-CN" altLang="en-US" sz="2800" b="1" dirty="0">
                <a:solidFill>
                  <a:sysClr val="windowText" lastClr="000000"/>
                </a:solidFill>
                <a:latin typeface="Arial" panose="020B0604020202020204"/>
                <a:ea typeface="微软雅黑" panose="020B0503020204020204" pitchFamily="34" charset="-122"/>
                <a:cs typeface="+mj-cs"/>
              </a:rPr>
              <a:t>．</a:t>
            </a:r>
            <a:r>
              <a:rPr lang="en-US" altLang="zh-CN" sz="2800" b="1" dirty="0">
                <a:solidFill>
                  <a:sysClr val="windowText" lastClr="000000"/>
                </a:solidFill>
                <a:latin typeface="Arial" panose="020B0604020202020204"/>
                <a:ea typeface="微软雅黑" panose="020B0503020204020204" pitchFamily="34" charset="-122"/>
                <a:cs typeface="+mj-cs"/>
              </a:rPr>
              <a:t>Robots</a:t>
            </a:r>
            <a:r>
              <a:rPr lang="zh-CN" altLang="en-US" sz="2800" b="1" dirty="0">
                <a:solidFill>
                  <a:sysClr val="windowText" lastClr="000000"/>
                </a:solidFill>
                <a:latin typeface="Arial" panose="020B0604020202020204"/>
                <a:ea typeface="微软雅黑" panose="020B0503020204020204" pitchFamily="34" charset="-122"/>
                <a:cs typeface="+mj-cs"/>
              </a:rPr>
              <a:t>协议</a:t>
            </a:r>
          </a:p>
        </p:txBody>
      </p:sp>
      <p:sp>
        <p:nvSpPr>
          <p:cNvPr id="15" name="文本框 14">
            <a:extLst>
              <a:ext uri="{FF2B5EF4-FFF2-40B4-BE49-F238E27FC236}">
                <a16:creationId xmlns="" xmlns:a16="http://schemas.microsoft.com/office/drawing/2014/main" id="{37A60494-3714-4943-A83D-AF534A8F1EFB}"/>
              </a:ext>
            </a:extLst>
          </p:cNvPr>
          <p:cNvSpPr txBox="1"/>
          <p:nvPr/>
        </p:nvSpPr>
        <p:spPr>
          <a:xfrm>
            <a:off x="897765" y="2138804"/>
            <a:ext cx="6976728" cy="3247877"/>
          </a:xfrm>
          <a:prstGeom prst="rect">
            <a:avLst/>
          </a:prstGeom>
          <a:noFill/>
        </p:spPr>
        <p:txBody>
          <a:bodyPr wrap="square">
            <a:spAutoFit/>
          </a:bodyPr>
          <a:lstStyle/>
          <a:p>
            <a:pPr>
              <a:lnSpc>
                <a:spcPct val="150000"/>
              </a:lnSpc>
            </a:pPr>
            <a:r>
              <a:rPr lang="zh-CN" altLang="en-US" sz="2800" b="1" dirty="0">
                <a:latin typeface="微软雅黑" panose="020B0503020204020204" pitchFamily="34" charset="-122"/>
                <a:ea typeface="微软雅黑" panose="020B0503020204020204" pitchFamily="34" charset="-122"/>
              </a:rPr>
              <a:t>以百度网站为例，可以在网站根目录下查看robots.txt文件。在浏览器的地址栏输入“http://www.baidu.com/robots.txt”，便可以查看到该网站对各种爬虫采集信息时所做的限制。</a:t>
            </a:r>
          </a:p>
        </p:txBody>
      </p:sp>
      <p:pic>
        <p:nvPicPr>
          <p:cNvPr id="9" name="图片 8">
            <a:extLst>
              <a:ext uri="{FF2B5EF4-FFF2-40B4-BE49-F238E27FC236}">
                <a16:creationId xmlns="" xmlns:a16="http://schemas.microsoft.com/office/drawing/2014/main" id="{3F0E566D-AB99-4E6D-938E-7F51C109F722}"/>
              </a:ext>
            </a:extLst>
          </p:cNvPr>
          <p:cNvPicPr>
            <a:picLocks noChangeAspect="1"/>
          </p:cNvPicPr>
          <p:nvPr/>
        </p:nvPicPr>
        <p:blipFill>
          <a:blip r:embed="rId2"/>
          <a:stretch>
            <a:fillRect/>
          </a:stretch>
        </p:blipFill>
        <p:spPr>
          <a:xfrm>
            <a:off x="8499412" y="1133496"/>
            <a:ext cx="2446755" cy="4964091"/>
          </a:xfrm>
          <a:prstGeom prst="rect">
            <a:avLst/>
          </a:prstGeom>
        </p:spPr>
      </p:pic>
      <p:sp>
        <p:nvSpPr>
          <p:cNvPr id="16" name="文本框 15">
            <a:extLst>
              <a:ext uri="{FF2B5EF4-FFF2-40B4-BE49-F238E27FC236}">
                <a16:creationId xmlns="" xmlns:a16="http://schemas.microsoft.com/office/drawing/2014/main" id="{ED931848-4EF4-4297-81F3-01C5A96239AC}"/>
              </a:ext>
            </a:extLst>
          </p:cNvPr>
          <p:cNvSpPr txBox="1"/>
          <p:nvPr/>
        </p:nvSpPr>
        <p:spPr>
          <a:xfrm>
            <a:off x="8447064" y="6544723"/>
            <a:ext cx="317716" cy="338554"/>
          </a:xfrm>
          <a:prstGeom prst="rect">
            <a:avLst/>
          </a:prstGeom>
          <a:noFill/>
        </p:spPr>
        <p:txBody>
          <a:bodyPr wrap="none" rtlCol="0">
            <a:spAutoFit/>
          </a:bodyPr>
          <a:lstStyle/>
          <a:p>
            <a:pPr lvl="0">
              <a:defRPr/>
            </a:pPr>
            <a:r>
              <a:rPr lang="zh-CN" altLang="en-US" sz="1600" b="1" spc="600" dirty="0" smtClean="0">
                <a:solidFill>
                  <a:prstClr val="white"/>
                </a:solidFill>
                <a:latin typeface="等线" panose="02010600030101010101" pitchFamily="2" charset="-122"/>
                <a:ea typeface="等线" panose="02010600030101010101" pitchFamily="2" charset="-122"/>
              </a:rPr>
              <a:t> </a:t>
            </a:r>
            <a:endParaRPr kumimoji="0" lang="zh-CN" altLang="en-US" sz="1600" b="1" i="0" u="none" strike="noStrike" kern="1200" cap="none" spc="600" normalizeH="0" baseline="0" noProof="0" dirty="0">
              <a:ln>
                <a:noFill/>
              </a:ln>
              <a:solidFill>
                <a:prstClr val="white"/>
              </a:solidFill>
              <a:effectLst/>
              <a:uLnTx/>
              <a:uFillTx/>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35967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2674</TotalTime>
  <Words>4680</Words>
  <Application>Microsoft Office PowerPoint</Application>
  <PresentationFormat>自定义</PresentationFormat>
  <Paragraphs>742</Paragraphs>
  <Slides>69</Slides>
  <Notes>13</Notes>
  <HiddenSlides>0</HiddenSlides>
  <MMClips>6</MMClips>
  <ScaleCrop>false</ScaleCrop>
  <HeadingPairs>
    <vt:vector size="4" baseType="variant">
      <vt:variant>
        <vt:lpstr>主题</vt:lpstr>
      </vt:variant>
      <vt:variant>
        <vt:i4>4</vt:i4>
      </vt:variant>
      <vt:variant>
        <vt:lpstr>幻灯片标题</vt:lpstr>
      </vt:variant>
      <vt:variant>
        <vt:i4>69</vt:i4>
      </vt:variant>
    </vt:vector>
  </HeadingPairs>
  <TitlesOfParts>
    <vt:vector size="73" baseType="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weiguo liu</dc:creator>
  <cp:lastModifiedBy>limin liu</cp:lastModifiedBy>
  <cp:revision>65</cp:revision>
  <dcterms:created xsi:type="dcterms:W3CDTF">2022-07-02T17:11:03Z</dcterms:created>
  <dcterms:modified xsi:type="dcterms:W3CDTF">2023-09-19T05:52:43Z</dcterms:modified>
</cp:coreProperties>
</file>