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9" r:id="rId3"/>
    <p:sldId id="270" r:id="rId4"/>
    <p:sldId id="405" r:id="rId5"/>
    <p:sldId id="376" r:id="rId6"/>
    <p:sldId id="406" r:id="rId7"/>
    <p:sldId id="407" r:id="rId8"/>
    <p:sldId id="296" r:id="rId9"/>
    <p:sldId id="409" r:id="rId10"/>
    <p:sldId id="410" r:id="rId11"/>
    <p:sldId id="308" r:id="rId12"/>
    <p:sldId id="309" r:id="rId13"/>
    <p:sldId id="411" r:id="rId14"/>
    <p:sldId id="412" r:id="rId15"/>
    <p:sldId id="297" r:id="rId16"/>
    <p:sldId id="413" r:id="rId17"/>
    <p:sldId id="414" r:id="rId18"/>
    <p:sldId id="416" r:id="rId19"/>
    <p:sldId id="417" r:id="rId20"/>
    <p:sldId id="418" r:id="rId21"/>
    <p:sldId id="299" r:id="rId22"/>
    <p:sldId id="419" r:id="rId23"/>
    <p:sldId id="420" r:id="rId24"/>
    <p:sldId id="421" r:id="rId25"/>
    <p:sldId id="422" r:id="rId26"/>
    <p:sldId id="423" r:id="rId27"/>
    <p:sldId id="425" r:id="rId28"/>
    <p:sldId id="424" r:id="rId29"/>
    <p:sldId id="426" r:id="rId30"/>
    <p:sldId id="427" r:id="rId31"/>
    <p:sldId id="428" r:id="rId32"/>
    <p:sldId id="429" r:id="rId33"/>
    <p:sldId id="433" r:id="rId34"/>
    <p:sldId id="432" r:id="rId35"/>
    <p:sldId id="434" r:id="rId36"/>
    <p:sldId id="435" r:id="rId37"/>
    <p:sldId id="436" r:id="rId38"/>
    <p:sldId id="437" r:id="rId39"/>
    <p:sldId id="438" r:id="rId40"/>
    <p:sldId id="439" r:id="rId41"/>
    <p:sldId id="440" r:id="rId42"/>
    <p:sldId id="441" r:id="rId43"/>
    <p:sldId id="442" r:id="rId44"/>
    <p:sldId id="443" r:id="rId45"/>
    <p:sldId id="444" r:id="rId46"/>
    <p:sldId id="445" r:id="rId47"/>
    <p:sldId id="446" r:id="rId48"/>
    <p:sldId id="379" r:id="rId49"/>
    <p:sldId id="313" r:id="rId50"/>
    <p:sldId id="300" r:id="rId51"/>
    <p:sldId id="383" r:id="rId52"/>
    <p:sldId id="280" r:id="rId53"/>
    <p:sldId id="387" r:id="rId54"/>
    <p:sldId id="451" r:id="rId55"/>
    <p:sldId id="452" r:id="rId56"/>
    <p:sldId id="453" r:id="rId57"/>
    <p:sldId id="454" r:id="rId58"/>
    <p:sldId id="455" r:id="rId59"/>
    <p:sldId id="456" r:id="rId60"/>
    <p:sldId id="457" r:id="rId61"/>
    <p:sldId id="458" r:id="rId62"/>
    <p:sldId id="459" r:id="rId63"/>
    <p:sldId id="460" r:id="rId64"/>
    <p:sldId id="461" r:id="rId65"/>
    <p:sldId id="462" r:id="rId66"/>
    <p:sldId id="463" r:id="rId67"/>
    <p:sldId id="464" r:id="rId68"/>
    <p:sldId id="465" r:id="rId69"/>
    <p:sldId id="466" r:id="rId70"/>
    <p:sldId id="467" r:id="rId71"/>
    <p:sldId id="468" r:id="rId72"/>
    <p:sldId id="469" r:id="rId73"/>
    <p:sldId id="470" r:id="rId74"/>
    <p:sldId id="471" r:id="rId75"/>
    <p:sldId id="472" r:id="rId76"/>
    <p:sldId id="473" r:id="rId77"/>
    <p:sldId id="474" r:id="rId78"/>
    <p:sldId id="475" r:id="rId79"/>
    <p:sldId id="318" r:id="rId80"/>
    <p:sldId id="321" r:id="rId81"/>
    <p:sldId id="322" r:id="rId82"/>
    <p:sldId id="324" r:id="rId83"/>
    <p:sldId id="326" r:id="rId84"/>
    <p:sldId id="328" r:id="rId85"/>
    <p:sldId id="333" r:id="rId86"/>
    <p:sldId id="343" r:id="rId87"/>
    <p:sldId id="347" r:id="rId88"/>
    <p:sldId id="354" r:id="rId89"/>
    <p:sldId id="399" r:id="rId90"/>
    <p:sldId id="369" r:id="rId91"/>
    <p:sldId id="402" r:id="rId9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78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6" autoAdjust="0"/>
    <p:restoredTop sz="94660"/>
  </p:normalViewPr>
  <p:slideViewPr>
    <p:cSldViewPr snapToGrid="0">
      <p:cViewPr varScale="1">
        <p:scale>
          <a:sx n="75" d="100"/>
          <a:sy n="75" d="100"/>
        </p:scale>
        <p:origin x="-41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19A896E-0F26-8D84-1B27-98F0651B34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D24DFD4C-0321-C8BF-D8D5-506365E15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C020E0F-FDA5-5849-9810-690A4C062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36DA-B6F0-45E1-BBAE-02B215D861AB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5904F5E-FBE4-5832-8A81-0CBC8654E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B8EFF06-18C3-CEAC-8EA2-3DA91FD1F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AC68-C884-4569-9DD4-641C21873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225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E250B7B-B00B-9610-150C-412966C37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B66FA7AA-E08C-45C2-59B9-1AE7C597F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1552775-13DB-42DF-45BD-B318BE4FD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36DA-B6F0-45E1-BBAE-02B215D861AB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62736BC-925C-8825-70D6-614DD2FE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2408E7A-E5CF-F57B-412C-D605510D1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AC68-C884-4569-9DD4-641C21873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606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2043079F-FEA9-8DF8-1978-70BDC1AFE5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690D8489-A0C3-C4BB-2824-258964961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CF42DF5-1315-62D1-EEC6-F0EDA337D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36DA-B6F0-45E1-BBAE-02B215D861AB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98D1EEF-1487-BCD2-F724-6112F6020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D09033A-FF32-70F3-0C44-7422A2D1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AC68-C884-4569-9DD4-641C21873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672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955224A-B9D3-B7C2-507F-40B72762A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B2DE617-D059-D24A-3A05-4C20441A8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17F45A3-9F24-4329-1D6A-C61B694C5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36DA-B6F0-45E1-BBAE-02B215D861AB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8510E36-9FC2-50C5-989A-426F021D6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CCD6E4A-368D-BF7E-333D-E0C6EEB79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AC68-C884-4569-9DD4-641C21873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339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E42881D-875E-5704-EB26-47818A3D8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524129C-39DA-D0C0-4466-8253F5C5F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BC46A9F-E203-B1CA-674B-92E5E5F7A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36DA-B6F0-45E1-BBAE-02B215D861AB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8B5ABD4-FC61-4176-9F2D-DB2791A48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3BE2C80-3EF6-8CC5-2504-13AD9EFBF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AC68-C884-4569-9DD4-641C21873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861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197C863-4E5D-5861-5899-A9DAC65DE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8A8F64D-FE63-A611-9D87-68A97CDBD5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163EDC69-16BC-E38A-6CE8-0C7A3D7FE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E2A5E708-DE99-91FD-952E-D4342E16B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36DA-B6F0-45E1-BBAE-02B215D861AB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81307B15-0F89-0DD4-43BF-3F71E432F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4C63441E-3783-4D17-94D8-D6AE73F75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AC68-C884-4569-9DD4-641C21873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696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13104E2-ECCA-02A3-9C17-44425B44B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971CCF23-DE2F-E8D5-6B50-360FB4EDC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D09B481F-384B-AF46-0B9B-EB15C7100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AE784388-C21B-A23E-C973-4475209DC2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8451E672-5EF0-E184-4C29-251A34C26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BD15106B-4BC8-85B8-6ADA-9AD17D827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36DA-B6F0-45E1-BBAE-02B215D861AB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6B432A38-9831-69A6-5ED2-EEE7F5B08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3729C061-8EB4-BA65-42BD-C0F94386D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AC68-C884-4569-9DD4-641C21873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234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869040C-B81B-4970-1022-7992F7831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FA8FE56C-F67A-33D3-6FB6-3F68BCE74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36DA-B6F0-45E1-BBAE-02B215D861AB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DCBF5975-F2F7-B767-4D8E-D33D196DA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D187E508-B940-B397-51E5-CA35BA62F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AC68-C884-4569-9DD4-641C21873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666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0F77854D-4683-E607-DCED-DB7855923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36DA-B6F0-45E1-BBAE-02B215D861AB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E038BB22-A209-13F2-7384-37D1891BC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DAF4243E-044A-9EE7-3265-D9D1EC04C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AC68-C884-4569-9DD4-641C21873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04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5C51C05-A24D-73A1-7033-2476D0A50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660DF6A-8B6D-6DF2-C715-D8A012278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2E9140DE-39B9-B8D0-EA03-13689E0F4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8AED19A2-F60F-3E5D-01C5-4FE2B9903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36DA-B6F0-45E1-BBAE-02B215D861AB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EA9FC3BD-1B90-32B2-002B-42ACB60E1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B12FAC99-3EA9-C1CF-8724-12B8AF6D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AC68-C884-4569-9DD4-641C21873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9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FD7D569-76F2-F767-AB2D-413DC1D6E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008132FA-533A-123D-FF08-DC5EB37161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97549DB7-FFE5-D974-9DAB-0A0F62EEB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5BDC205B-2504-376D-EE40-AB9FAAB9C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36DA-B6F0-45E1-BBAE-02B215D861AB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649B0A85-EDFF-4CFF-39FA-7400767E1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DC47B62C-818C-AD35-1D0E-F4B87E396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AC68-C884-4569-9DD4-641C21873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925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A99543CF-9EB1-137A-2C93-DA764FF56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FFD3B72-827F-F05E-5C09-28D3177A0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5F05B1F-B26E-20DC-0C3A-0D3FE42675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036DA-B6F0-45E1-BBAE-02B215D861AB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8EC63D1-0E76-C1D5-7491-FA0B71B97B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8494EDA-0B89-DE32-AC64-9DA382F26A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EAC68-C884-4569-9DD4-641C21873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75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istribution/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y.cn/tools/spyde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41C8DFD2-43B3-A354-093D-97612C966F9E}"/>
              </a:ext>
            </a:extLst>
          </p:cNvPr>
          <p:cNvSpPr/>
          <p:nvPr/>
        </p:nvSpPr>
        <p:spPr>
          <a:xfrm>
            <a:off x="0" y="2278725"/>
            <a:ext cx="12191331" cy="1838567"/>
          </a:xfrm>
          <a:prstGeom prst="rect">
            <a:avLst/>
          </a:prstGeom>
          <a:solidFill>
            <a:srgbClr val="1A7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 dirty="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1CF35072-6E42-D751-BE25-60C97B8C86C1}"/>
              </a:ext>
            </a:extLst>
          </p:cNvPr>
          <p:cNvSpPr txBox="1"/>
          <p:nvPr/>
        </p:nvSpPr>
        <p:spPr>
          <a:xfrm>
            <a:off x="2364401" y="2736343"/>
            <a:ext cx="78438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zh-CN" altLang="en-US" sz="5400" b="1" dirty="0" smtClean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基于</a:t>
            </a:r>
            <a:r>
              <a:rPr lang="en-US" altLang="zh-CN" sz="5400" b="1" dirty="0" smtClean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python</a:t>
            </a:r>
            <a:r>
              <a:rPr lang="zh-CN" altLang="en-US" sz="5400" b="1" dirty="0" smtClean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</a:t>
            </a:r>
            <a:r>
              <a:rPr lang="zh-CN" altLang="en-US" sz="5400" b="1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问题求解</a:t>
            </a:r>
            <a:endParaRPr lang="zh-CN" altLang="zh-CN" sz="5400" b="1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xmlns="" id="{3C2AFDE0-BFB5-3C3C-7C48-548018E12BB1}"/>
              </a:ext>
            </a:extLst>
          </p:cNvPr>
          <p:cNvSpPr/>
          <p:nvPr/>
        </p:nvSpPr>
        <p:spPr>
          <a:xfrm flipH="1">
            <a:off x="0" y="0"/>
            <a:ext cx="12192000" cy="723900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075A1BD8-462F-9AB0-134F-470EAF345662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944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xmlns="" id="{F2AE91A5-318F-2D21-C38D-1033DE9FDE56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3" name="标题占位符 1">
            <a:extLst>
              <a:ext uri="{FF2B5EF4-FFF2-40B4-BE49-F238E27FC236}">
                <a16:creationId xmlns:a16="http://schemas.microsoft.com/office/drawing/2014/main" xmlns="" id="{7D15AECB-6F00-840B-E4B3-19AD7626199F}"/>
              </a:ext>
            </a:extLst>
          </p:cNvPr>
          <p:cNvSpPr txBox="1"/>
          <p:nvPr/>
        </p:nvSpPr>
        <p:spPr>
          <a:xfrm>
            <a:off x="1048328" y="100325"/>
            <a:ext cx="6331527" cy="557822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</a:t>
            </a: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问题求解</a:t>
            </a:r>
            <a:endParaRPr lang="zh-CN" altLang="en-US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5BD872CD-1F60-A000-4C58-E99C769A6123}"/>
              </a:ext>
            </a:extLst>
          </p:cNvPr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738378F7-E5AE-72E4-B46A-9EC7F75E6473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7B463D29-4BA7-30BF-73CF-8CB790F5F45B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DA778A1-033E-2958-648E-A707D3598EA1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26E86147-194F-660F-B09E-B9C004305603}"/>
              </a:ext>
            </a:extLst>
          </p:cNvPr>
          <p:cNvSpPr txBox="1"/>
          <p:nvPr/>
        </p:nvSpPr>
        <p:spPr>
          <a:xfrm>
            <a:off x="979055" y="925627"/>
            <a:ext cx="10778836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简单的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程序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2</a:t>
            </a:r>
            <a:r>
              <a:rPr lang="zh-CN" altLang="en-US" sz="24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、变量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与</a:t>
            </a:r>
            <a:r>
              <a:rPr lang="zh-CN" altLang="en-US" sz="24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赋值</a:t>
            </a:r>
            <a:endParaRPr lang="zh-CN" altLang="en-US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180285" y="2139757"/>
            <a:ext cx="4896544" cy="1315308"/>
            <a:chOff x="2180285" y="2139757"/>
            <a:chExt cx="4896544" cy="1315308"/>
          </a:xfrm>
        </p:grpSpPr>
        <p:sp>
          <p:nvSpPr>
            <p:cNvPr id="16" name="TextBox 15"/>
            <p:cNvSpPr txBox="1"/>
            <p:nvPr/>
          </p:nvSpPr>
          <p:spPr>
            <a:xfrm>
              <a:off x="2180285" y="2931845"/>
              <a:ext cx="4896544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1588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创艺简中圆" charset="-122"/>
                </a:rPr>
                <a:t>g </a:t>
              </a: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创艺简中圆" charset="-122"/>
                </a:rPr>
                <a:t>=</a:t>
              </a: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创艺简中圆" charset="-122"/>
                </a:rPr>
                <a:t> 9.8</a:t>
              </a:r>
              <a:endPara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创艺简中圆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504536" y="2139757"/>
              <a:ext cx="9060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变量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30918" y="2139757"/>
              <a:ext cx="12666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赋值符</a:t>
              </a:r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4452753" y="2662977"/>
              <a:ext cx="0" cy="349587"/>
            </a:xfrm>
            <a:prstGeom prst="straightConnector1">
              <a:avLst/>
            </a:prstGeom>
            <a:noFill/>
            <a:ln w="19050" cap="flat" cmpd="sng" algn="ctr">
              <a:solidFill>
                <a:srgbClr val="0000FF"/>
              </a:solidFill>
              <a:prstDash val="solid"/>
              <a:tailEnd type="arrow"/>
            </a:ln>
            <a:effectLst/>
          </p:spPr>
        </p:cxnSp>
        <p:cxnSp>
          <p:nvCxnSpPr>
            <p:cNvPr id="21" name="直接箭头连接符 20"/>
            <p:cNvCxnSpPr/>
            <p:nvPr/>
          </p:nvCxnSpPr>
          <p:spPr>
            <a:xfrm>
              <a:off x="2974658" y="2643813"/>
              <a:ext cx="846734" cy="368751"/>
            </a:xfrm>
            <a:prstGeom prst="straightConnector1">
              <a:avLst/>
            </a:prstGeom>
            <a:noFill/>
            <a:ln w="19050" cap="flat" cmpd="sng" algn="ctr">
              <a:solidFill>
                <a:srgbClr val="0000FF"/>
              </a:solidFill>
              <a:prstDash val="solid"/>
              <a:tailEnd type="arrow"/>
            </a:ln>
            <a:effectLst/>
          </p:spPr>
        </p:cxnSp>
      </p:grpSp>
      <p:sp>
        <p:nvSpPr>
          <p:cNvPr id="19" name="TextBox 18"/>
          <p:cNvSpPr txBox="1"/>
          <p:nvPr/>
        </p:nvSpPr>
        <p:spPr>
          <a:xfrm>
            <a:off x="2162638" y="3913906"/>
            <a:ext cx="4896543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kern="0" dirty="0" smtClean="0">
                <a:solidFill>
                  <a:prstClr val="black"/>
                </a:solidFill>
                <a:latin typeface="Arial" pitchFamily="34" charset="0"/>
                <a:ea typeface="创艺简中圆" charset="-122"/>
              </a:rPr>
              <a:t>y  = </a:t>
            </a:r>
            <a:r>
              <a:rPr lang="en-US" altLang="zh-CN" sz="2800" kern="0" dirty="0">
                <a:solidFill>
                  <a:prstClr val="black"/>
                </a:solidFill>
                <a:latin typeface="Arial" pitchFamily="34" charset="0"/>
                <a:ea typeface="创艺简中圆" charset="-122"/>
              </a:rPr>
              <a:t>(</a:t>
            </a:r>
            <a:r>
              <a:rPr lang="en-US" altLang="zh-CN" sz="2800" kern="0" dirty="0" smtClean="0">
                <a:solidFill>
                  <a:prstClr val="black"/>
                </a:solidFill>
                <a:latin typeface="Arial" pitchFamily="34" charset="0"/>
                <a:ea typeface="创艺简中圆" charset="-122"/>
              </a:rPr>
              <a:t>300-1/2*g*3</a:t>
            </a:r>
            <a:r>
              <a:rPr lang="en-US" altLang="zh-CN" sz="2800" kern="0" dirty="0">
                <a:solidFill>
                  <a:prstClr val="black"/>
                </a:solidFill>
                <a:latin typeface="Arial" pitchFamily="34" charset="0"/>
                <a:ea typeface="创艺简中圆" charset="-122"/>
              </a:rPr>
              <a:t>**2)</a:t>
            </a:r>
          </a:p>
        </p:txBody>
      </p:sp>
    </p:spTree>
    <p:extLst>
      <p:ext uri="{BB962C8B-B14F-4D97-AF65-F5344CB8AC3E}">
        <p14:creationId xmlns:p14="http://schemas.microsoft.com/office/powerpoint/2010/main" val="183326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xmlns="" id="{F2AE91A5-318F-2D21-C38D-1033DE9FDE56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3" name="标题占位符 1">
            <a:extLst>
              <a:ext uri="{FF2B5EF4-FFF2-40B4-BE49-F238E27FC236}">
                <a16:creationId xmlns:a16="http://schemas.microsoft.com/office/drawing/2014/main" xmlns="" id="{7D15AECB-6F00-840B-E4B3-19AD7626199F}"/>
              </a:ext>
            </a:extLst>
          </p:cNvPr>
          <p:cNvSpPr txBox="1"/>
          <p:nvPr/>
        </p:nvSpPr>
        <p:spPr>
          <a:xfrm>
            <a:off x="1048328" y="100325"/>
            <a:ext cx="6331527" cy="557822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 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python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问题求解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5BD872CD-1F60-A000-4C58-E99C769A6123}"/>
              </a:ext>
            </a:extLst>
          </p:cNvPr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738378F7-E5AE-72E4-B46A-9EC7F75E6473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7B463D29-4BA7-30BF-73CF-8CB790F5F45B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DA778A1-033E-2958-648E-A707D3598EA1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26E86147-194F-660F-B09E-B9C004305603}"/>
              </a:ext>
            </a:extLst>
          </p:cNvPr>
          <p:cNvSpPr txBox="1"/>
          <p:nvPr/>
        </p:nvSpPr>
        <p:spPr>
          <a:xfrm>
            <a:off x="979055" y="925627"/>
            <a:ext cx="1077883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  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简单的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Python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程序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2</a:t>
            </a:r>
            <a:r>
              <a:rPr lang="zh-CN" altLang="en-US" sz="24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、变量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与赋值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Python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中语句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x=x+1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的执行过程：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37FBB7B4-C8FF-4852-5EC7-5D9CF2FB1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703" y="2897199"/>
            <a:ext cx="6412497" cy="2219121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1862484" y="5434820"/>
            <a:ext cx="7406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先</a:t>
            </a:r>
            <a:r>
              <a:rPr lang="zh-CN" altLang="en-US" sz="28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计算</a:t>
            </a:r>
            <a:r>
              <a:rPr lang="en-US" altLang="zh-CN" sz="28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x+1</a:t>
            </a:r>
            <a:r>
              <a:rPr lang="zh-CN" altLang="en-US" sz="28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的值</a:t>
            </a:r>
            <a:r>
              <a:rPr lang="en-US" altLang="zh-CN" sz="28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(11)</a:t>
            </a:r>
            <a:r>
              <a:rPr lang="zh-CN" altLang="en-US" sz="28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，再</a:t>
            </a:r>
            <a:r>
              <a:rPr lang="zh-CN" altLang="en-US" sz="28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将</a:t>
            </a:r>
            <a:r>
              <a:rPr lang="en-US" altLang="zh-CN" sz="28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11</a:t>
            </a:r>
            <a:r>
              <a:rPr lang="zh-CN" altLang="en-US" sz="28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赋</a:t>
            </a:r>
            <a:r>
              <a:rPr lang="zh-CN" altLang="en-US" sz="28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给左边的</a:t>
            </a:r>
            <a:r>
              <a:rPr lang="zh-CN" altLang="en-US" sz="28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变量</a:t>
            </a:r>
            <a:r>
              <a:rPr lang="en-US" altLang="zh-CN" sz="28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x</a:t>
            </a:r>
            <a:endParaRPr lang="zh-CN" altLang="en-US" sz="2800" b="1" dirty="0">
              <a:solidFill>
                <a:prstClr val="black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085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xmlns="" id="{F2AE91A5-318F-2D21-C38D-1033DE9FDE56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3" name="标题占位符 1">
            <a:extLst>
              <a:ext uri="{FF2B5EF4-FFF2-40B4-BE49-F238E27FC236}">
                <a16:creationId xmlns:a16="http://schemas.microsoft.com/office/drawing/2014/main" xmlns="" id="{7D15AECB-6F00-840B-E4B3-19AD7626199F}"/>
              </a:ext>
            </a:extLst>
          </p:cNvPr>
          <p:cNvSpPr txBox="1"/>
          <p:nvPr/>
        </p:nvSpPr>
        <p:spPr>
          <a:xfrm>
            <a:off x="1048328" y="100325"/>
            <a:ext cx="6331527" cy="557822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 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python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问题求解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5BD872CD-1F60-A000-4C58-E99C769A6123}"/>
              </a:ext>
            </a:extLst>
          </p:cNvPr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738378F7-E5AE-72E4-B46A-9EC7F75E6473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7B463D29-4BA7-30BF-73CF-8CB790F5F45B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DA778A1-033E-2958-648E-A707D3598EA1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26E86147-194F-660F-B09E-B9C004305603}"/>
              </a:ext>
            </a:extLst>
          </p:cNvPr>
          <p:cNvSpPr txBox="1"/>
          <p:nvPr/>
        </p:nvSpPr>
        <p:spPr>
          <a:xfrm>
            <a:off x="979054" y="925627"/>
            <a:ext cx="11046783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  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简单的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Python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程序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 </a:t>
            </a:r>
            <a:r>
              <a:rPr lang="en-US" altLang="zh-CN" sz="24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2</a:t>
            </a:r>
            <a:r>
              <a:rPr lang="zh-CN" altLang="en-US" sz="24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．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变量与赋值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变量以及其他标识符的命名规则：</a:t>
            </a:r>
            <a:endParaRPr lang="zh-CN" altLang="en-US" sz="2400" b="1" dirty="0">
              <a:solidFill>
                <a:srgbClr val="FF0000"/>
              </a:solidFill>
              <a:latin typeface="Arial" panose="020B0604020202020204"/>
              <a:ea typeface="微软雅黑" panose="020B0503020204020204" pitchFamily="34" charset="-122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① 标识符由字母、数字和下画线（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_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）组成，且必须以字母或下画线开头，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不能以数字开头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② 标识符中的字母是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区分大小写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的。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③ 不要使用具有特殊用途的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Python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关键字作为标识符，也不要用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Python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的内置数据类型、函数名作为标识符。</a:t>
            </a:r>
          </a:p>
        </p:txBody>
      </p:sp>
    </p:spTree>
    <p:extLst>
      <p:ext uri="{BB962C8B-B14F-4D97-AF65-F5344CB8AC3E}">
        <p14:creationId xmlns:p14="http://schemas.microsoft.com/office/powerpoint/2010/main" val="398351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xmlns="" id="{F2AE91A5-318F-2D21-C38D-1033DE9FDE56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3" name="标题占位符 1">
            <a:extLst>
              <a:ext uri="{FF2B5EF4-FFF2-40B4-BE49-F238E27FC236}">
                <a16:creationId xmlns:a16="http://schemas.microsoft.com/office/drawing/2014/main" xmlns="" id="{7D15AECB-6F00-840B-E4B3-19AD7626199F}"/>
              </a:ext>
            </a:extLst>
          </p:cNvPr>
          <p:cNvSpPr txBox="1"/>
          <p:nvPr/>
        </p:nvSpPr>
        <p:spPr>
          <a:xfrm>
            <a:off x="1048328" y="100325"/>
            <a:ext cx="6331527" cy="557822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</a:t>
            </a: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问题求解</a:t>
            </a:r>
            <a:endParaRPr lang="zh-CN" altLang="en-US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5BD872CD-1F60-A000-4C58-E99C769A6123}"/>
              </a:ext>
            </a:extLst>
          </p:cNvPr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738378F7-E5AE-72E4-B46A-9EC7F75E6473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7B463D29-4BA7-30BF-73CF-8CB790F5F45B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DA778A1-033E-2958-648E-A707D3598EA1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26E86147-194F-660F-B09E-B9C004305603}"/>
              </a:ext>
            </a:extLst>
          </p:cNvPr>
          <p:cNvSpPr txBox="1"/>
          <p:nvPr/>
        </p:nvSpPr>
        <p:spPr>
          <a:xfrm>
            <a:off x="851338" y="805181"/>
            <a:ext cx="1077883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简单的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程序</a:t>
            </a:r>
            <a:endParaRPr lang="zh-CN" altLang="en-US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1">
                <a:extLst>
                  <a:ext uri="{FF2B5EF4-FFF2-40B4-BE49-F238E27FC236}">
                    <a16:creationId xmlns:a16="http://schemas.microsoft.com/office/drawing/2014/main" xmlns="" id="{26E86147-194F-660F-B09E-B9C004305603}"/>
                  </a:ext>
                </a:extLst>
              </p:cNvPr>
              <p:cNvSpPr txBox="1"/>
              <p:nvPr/>
            </p:nvSpPr>
            <p:spPr>
              <a:xfrm>
                <a:off x="1048328" y="1446301"/>
                <a:ext cx="10147148" cy="13835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 smtClean="0">
                    <a:solidFill>
                      <a:sysClr val="windowText" lastClr="000000"/>
                    </a:solidFill>
                    <a:latin typeface="Arial" panose="020B0604020202020204"/>
                    <a:ea typeface="微软雅黑" panose="020B0503020204020204" pitchFamily="34" charset="-122"/>
                  </a:rPr>
                  <a:t>问题：当一物体在</a:t>
                </a:r>
                <a:r>
                  <a:rPr lang="en-US" altLang="zh-CN" sz="2800" b="1" dirty="0" smtClean="0">
                    <a:solidFill>
                      <a:sysClr val="windowText" lastClr="000000"/>
                    </a:solidFill>
                    <a:latin typeface="Arial" panose="020B0604020202020204"/>
                    <a:ea typeface="微软雅黑" panose="020B0503020204020204" pitchFamily="34" charset="-122"/>
                  </a:rPr>
                  <a:t>h=300km</a:t>
                </a:r>
                <a:r>
                  <a:rPr lang="zh-CN" altLang="en-US" sz="2800" b="1" dirty="0" smtClean="0">
                    <a:solidFill>
                      <a:sysClr val="windowText" lastClr="000000"/>
                    </a:solidFill>
                    <a:latin typeface="Arial" panose="020B0604020202020204"/>
                    <a:ea typeface="微软雅黑" panose="020B0503020204020204" pitchFamily="34" charset="-122"/>
                  </a:rPr>
                  <a:t>，以初速度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3200" b="1" i="1" smtClean="0">
                        <a:solidFill>
                          <a:prstClr val="black"/>
                        </a:solidFill>
                        <a:latin typeface="Cambria Math"/>
                      </a:rPr>
                      <m:t>𝟐𝟎</m:t>
                    </m:r>
                    <m:r>
                      <m:rPr>
                        <m:sty m:val="p"/>
                      </m:rPr>
                      <a:rPr lang="en-US" altLang="zh-CN" sz="3200" b="1" i="1">
                        <a:solidFill>
                          <a:prstClr val="black"/>
                        </a:solidFill>
                        <a:latin typeface="Cambria Math"/>
                      </a:rPr>
                      <m:t>m</m:t>
                    </m:r>
                    <m:r>
                      <a:rPr lang="en-US" altLang="zh-CN" sz="3200" b="1" i="1">
                        <a:solidFill>
                          <a:prstClr val="black"/>
                        </a:solidFill>
                        <a:latin typeface="Cambria Math"/>
                      </a:rPr>
                      <m:t>/</m:t>
                    </m:r>
                    <m:r>
                      <m:rPr>
                        <m:sty m:val="p"/>
                      </m:rPr>
                      <a:rPr lang="en-US" altLang="zh-CN" sz="3200" b="1" i="1">
                        <a:solidFill>
                          <a:prstClr val="black"/>
                        </a:solidFill>
                        <a:latin typeface="Cambria Math"/>
                      </a:rPr>
                      <m:t>s</m:t>
                    </m:r>
                  </m:oMath>
                </a14:m>
                <a:r>
                  <a:rPr lang="zh-CN" altLang="en-US" sz="2800" b="1" dirty="0" smtClean="0">
                    <a:solidFill>
                      <a:srgbClr val="FF0000"/>
                    </a:solidFill>
                    <a:latin typeface="Arial" panose="020B0604020202020204"/>
                    <a:ea typeface="微软雅黑" panose="020B0503020204020204" pitchFamily="34" charset="-122"/>
                  </a:rPr>
                  <a:t>水平</a:t>
                </a:r>
                <a:r>
                  <a:rPr lang="zh-CN" altLang="en-US" sz="2800" b="1" dirty="0" smtClean="0">
                    <a:solidFill>
                      <a:sysClr val="windowText" lastClr="000000"/>
                    </a:solidFill>
                    <a:latin typeface="Arial" panose="020B0604020202020204"/>
                    <a:ea typeface="微软雅黑" panose="020B0503020204020204" pitchFamily="34" charset="-122"/>
                  </a:rPr>
                  <a:t>抛出时，其轨迹是一条抛物线，利用</a:t>
                </a:r>
                <a:r>
                  <a:rPr lang="en-US" altLang="zh-CN" sz="2800" b="1" dirty="0" smtClean="0">
                    <a:solidFill>
                      <a:sysClr val="windowText" lastClr="000000"/>
                    </a:solidFill>
                    <a:latin typeface="Arial" panose="020B0604020202020204"/>
                    <a:ea typeface="微软雅黑" panose="020B0503020204020204" pitchFamily="34" charset="-122"/>
                  </a:rPr>
                  <a:t>python</a:t>
                </a:r>
                <a:r>
                  <a:rPr lang="zh-CN" altLang="en-US" sz="2800" b="1" dirty="0" smtClean="0">
                    <a:solidFill>
                      <a:sysClr val="windowText" lastClr="000000"/>
                    </a:solidFill>
                    <a:latin typeface="Arial" panose="020B0604020202020204"/>
                    <a:ea typeface="微软雅黑" panose="020B0503020204020204" pitchFamily="34" charset="-122"/>
                  </a:rPr>
                  <a:t>编程绘制抛物线。</a:t>
                </a:r>
                <a:endParaRPr lang="zh-CN" altLang="en-US" sz="2800" b="1" dirty="0">
                  <a:solidFill>
                    <a:sysClr val="windowText" lastClr="000000"/>
                  </a:solidFill>
                  <a:latin typeface="Arial" panose="020B0604020202020204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3" name="文本框 11">
                <a:extLst>
                  <a:ext uri="{FF2B5EF4-FFF2-40B4-BE49-F238E27FC236}">
                    <a16:creationId xmlns:a16="http://schemas.microsoft.com/office/drawing/2014/main" xmlns="" id="{26E86147-194F-660F-B09E-B9C004305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328" y="1446301"/>
                <a:ext cx="10147148" cy="1383520"/>
              </a:xfrm>
              <a:prstGeom prst="rect">
                <a:avLst/>
              </a:prstGeom>
              <a:blipFill rotWithShape="1">
                <a:blip r:embed="rId2"/>
                <a:stretch>
                  <a:fillRect l="-1261" b="-114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组合 26"/>
          <p:cNvGrpSpPr/>
          <p:nvPr/>
        </p:nvGrpSpPr>
        <p:grpSpPr>
          <a:xfrm>
            <a:off x="1707029" y="3741191"/>
            <a:ext cx="5014123" cy="2462695"/>
            <a:chOff x="1226632" y="3112195"/>
            <a:chExt cx="5014123" cy="2462695"/>
          </a:xfrm>
        </p:grpSpPr>
        <p:sp>
          <p:nvSpPr>
            <p:cNvPr id="14" name="矩形 13"/>
            <p:cNvSpPr/>
            <p:nvPr/>
          </p:nvSpPr>
          <p:spPr>
            <a:xfrm>
              <a:off x="1226632" y="3112195"/>
              <a:ext cx="5014123" cy="246269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 kern="0" smtClean="0">
                <a:solidFill>
                  <a:prstClr val="white"/>
                </a:solidFill>
                <a:latin typeface="Franklin Gothic Book"/>
                <a:ea typeface="黑体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226632" y="3124518"/>
              <a:ext cx="4863018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87313" lvl="0" defTabSz="98742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dirty="0">
                  <a:solidFill>
                    <a:prstClr val="black"/>
                  </a:solidFill>
                  <a:latin typeface="Arial" pitchFamily="34" charset="0"/>
                  <a:ea typeface="楷体" pitchFamily="49" charset="-122"/>
                  <a:cs typeface="Arial" pitchFamily="34" charset="0"/>
                </a:rPr>
                <a:t>h, v0, g = </a:t>
              </a:r>
              <a:r>
                <a:rPr lang="en-US" altLang="zh-CN" sz="2800" dirty="0" smtClean="0">
                  <a:solidFill>
                    <a:prstClr val="black"/>
                  </a:solidFill>
                  <a:latin typeface="Arial" pitchFamily="34" charset="0"/>
                  <a:ea typeface="楷体" pitchFamily="49" charset="-122"/>
                  <a:cs typeface="Arial" pitchFamily="34" charset="0"/>
                </a:rPr>
                <a:t>300, 20, 9.8  #</a:t>
              </a:r>
              <a:r>
                <a:rPr lang="zh-CN" altLang="en-US" sz="2800" b="1" dirty="0" smtClean="0">
                  <a:solidFill>
                    <a:prstClr val="black"/>
                  </a:solidFill>
                  <a:latin typeface="Arial" pitchFamily="34" charset="0"/>
                  <a:ea typeface="楷体" pitchFamily="49" charset="-122"/>
                  <a:cs typeface="Arial" pitchFamily="34" charset="0"/>
                </a:rPr>
                <a:t>赋值</a:t>
              </a:r>
              <a:endParaRPr lang="en-US" altLang="zh-CN" sz="2800" b="1" dirty="0">
                <a:solidFill>
                  <a:prstClr val="black"/>
                </a:solidFill>
                <a:latin typeface="Arial" pitchFamily="34" charset="0"/>
                <a:ea typeface="楷体" pitchFamily="49" charset="-122"/>
                <a:cs typeface="Arial" pitchFamily="34" charset="0"/>
              </a:endParaRPr>
            </a:p>
            <a:p>
              <a:pPr marL="87313" lvl="0" defTabSz="98742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dirty="0" smtClean="0">
                  <a:solidFill>
                    <a:prstClr val="black"/>
                  </a:solidFill>
                  <a:latin typeface="Arial" pitchFamily="34" charset="0"/>
                  <a:ea typeface="楷体" pitchFamily="49" charset="-122"/>
                  <a:cs typeface="Arial" pitchFamily="34" charset="0"/>
                </a:rPr>
                <a:t>t=3</a:t>
              </a:r>
              <a:r>
                <a:rPr lang="en-US" altLang="zh-CN" sz="2800" dirty="0">
                  <a:solidFill>
                    <a:prstClr val="black"/>
                  </a:solidFill>
                  <a:latin typeface="Arial" pitchFamily="34" charset="0"/>
                  <a:ea typeface="楷体" pitchFamily="49" charset="-122"/>
                  <a:cs typeface="Arial" pitchFamily="34" charset="0"/>
                </a:rPr>
                <a:t>		</a:t>
              </a:r>
              <a:r>
                <a:rPr lang="en-US" altLang="zh-CN" sz="2800" dirty="0" smtClean="0">
                  <a:solidFill>
                    <a:prstClr val="black"/>
                  </a:solidFill>
                  <a:latin typeface="Arial" pitchFamily="34" charset="0"/>
                  <a:ea typeface="楷体" pitchFamily="49" charset="-122"/>
                  <a:cs typeface="Arial" pitchFamily="34" charset="0"/>
                </a:rPr>
                <a:t>                  #</a:t>
              </a:r>
              <a:r>
                <a:rPr lang="zh-CN" altLang="en-US" sz="2800" b="1" dirty="0">
                  <a:solidFill>
                    <a:prstClr val="black"/>
                  </a:solidFill>
                  <a:latin typeface="Arial" pitchFamily="34" charset="0"/>
                  <a:ea typeface="楷体" pitchFamily="49" charset="-122"/>
                  <a:cs typeface="Arial" pitchFamily="34" charset="0"/>
                </a:rPr>
                <a:t>时间</a:t>
              </a:r>
              <a:endParaRPr lang="en-US" altLang="zh-CN" sz="2800" b="1" dirty="0">
                <a:solidFill>
                  <a:prstClr val="black"/>
                </a:solidFill>
                <a:latin typeface="Arial" pitchFamily="34" charset="0"/>
                <a:ea typeface="楷体" pitchFamily="49" charset="-122"/>
                <a:cs typeface="Arial" pitchFamily="34" charset="0"/>
              </a:endParaRPr>
            </a:p>
            <a:p>
              <a:pPr marL="87313" lvl="0" defTabSz="98742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dirty="0" err="1">
                  <a:solidFill>
                    <a:prstClr val="black"/>
                  </a:solidFill>
                  <a:latin typeface="Arial" pitchFamily="34" charset="0"/>
                  <a:ea typeface="楷体" pitchFamily="49" charset="-122"/>
                  <a:cs typeface="Arial" pitchFamily="34" charset="0"/>
                </a:rPr>
                <a:t>xt</a:t>
              </a:r>
              <a:r>
                <a:rPr lang="en-US" altLang="zh-CN" sz="2800" dirty="0">
                  <a:solidFill>
                    <a:prstClr val="black"/>
                  </a:solidFill>
                  <a:latin typeface="Arial" pitchFamily="34" charset="0"/>
                  <a:ea typeface="楷体" pitchFamily="49" charset="-122"/>
                  <a:cs typeface="Arial" pitchFamily="34" charset="0"/>
                </a:rPr>
                <a:t>=v0*t		</a:t>
              </a:r>
              <a:r>
                <a:rPr lang="en-US" altLang="zh-CN" sz="2800" dirty="0" smtClean="0">
                  <a:solidFill>
                    <a:prstClr val="black"/>
                  </a:solidFill>
                  <a:latin typeface="Arial" pitchFamily="34" charset="0"/>
                  <a:ea typeface="楷体" pitchFamily="49" charset="-122"/>
                  <a:cs typeface="Arial" pitchFamily="34" charset="0"/>
                </a:rPr>
                <a:t>    #</a:t>
              </a:r>
              <a:r>
                <a:rPr lang="zh-CN" altLang="en-US" sz="2800" b="1" dirty="0">
                  <a:solidFill>
                    <a:prstClr val="black"/>
                  </a:solidFill>
                  <a:latin typeface="Arial" pitchFamily="34" charset="0"/>
                  <a:ea typeface="楷体" pitchFamily="49" charset="-122"/>
                  <a:cs typeface="Arial" pitchFamily="34" charset="0"/>
                </a:rPr>
                <a:t>横坐标</a:t>
              </a:r>
              <a:endParaRPr lang="en-US" altLang="zh-CN" sz="2800" b="1" dirty="0">
                <a:solidFill>
                  <a:prstClr val="black"/>
                </a:solidFill>
                <a:latin typeface="Arial" pitchFamily="34" charset="0"/>
                <a:ea typeface="楷体" pitchFamily="49" charset="-122"/>
                <a:cs typeface="Arial" pitchFamily="34" charset="0"/>
              </a:endParaRPr>
            </a:p>
            <a:p>
              <a:pPr marL="87313" lvl="0" defTabSz="98742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dirty="0" err="1">
                  <a:solidFill>
                    <a:prstClr val="black"/>
                  </a:solidFill>
                  <a:latin typeface="Arial" pitchFamily="34" charset="0"/>
                  <a:ea typeface="楷体" pitchFamily="49" charset="-122"/>
                  <a:cs typeface="Arial" pitchFamily="34" charset="0"/>
                </a:rPr>
                <a:t>yt</a:t>
              </a:r>
              <a:r>
                <a:rPr lang="en-US" altLang="zh-CN" sz="2800" dirty="0">
                  <a:solidFill>
                    <a:prstClr val="black"/>
                  </a:solidFill>
                  <a:latin typeface="Arial" pitchFamily="34" charset="0"/>
                  <a:ea typeface="楷体" pitchFamily="49" charset="-122"/>
                  <a:cs typeface="Arial" pitchFamily="34" charset="0"/>
                </a:rPr>
                <a:t>=h-1/2*g*t**2	</a:t>
              </a:r>
              <a:r>
                <a:rPr lang="en-US" altLang="zh-CN" sz="2800" dirty="0" smtClean="0">
                  <a:solidFill>
                    <a:prstClr val="black"/>
                  </a:solidFill>
                  <a:latin typeface="Arial" pitchFamily="34" charset="0"/>
                  <a:ea typeface="楷体" pitchFamily="49" charset="-122"/>
                  <a:cs typeface="Arial" pitchFamily="34" charset="0"/>
                </a:rPr>
                <a:t>    #</a:t>
              </a:r>
              <a:r>
                <a:rPr lang="zh-CN" altLang="en-US" sz="2800" b="1" dirty="0">
                  <a:solidFill>
                    <a:prstClr val="black"/>
                  </a:solidFill>
                  <a:latin typeface="Arial" pitchFamily="34" charset="0"/>
                  <a:ea typeface="楷体" pitchFamily="49" charset="-122"/>
                  <a:cs typeface="Arial" pitchFamily="34" charset="0"/>
                </a:rPr>
                <a:t>纵坐标</a:t>
              </a:r>
              <a:endParaRPr lang="en-US" altLang="zh-CN" sz="2800" b="1" dirty="0">
                <a:solidFill>
                  <a:prstClr val="black"/>
                </a:solidFill>
                <a:latin typeface="Arial" pitchFamily="34" charset="0"/>
                <a:ea typeface="楷体" pitchFamily="49" charset="-122"/>
                <a:cs typeface="Arial" pitchFamily="34" charset="0"/>
              </a:endParaRPr>
            </a:p>
            <a:p>
              <a:pPr marL="87313" lvl="0" defTabSz="98742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dirty="0">
                  <a:solidFill>
                    <a:prstClr val="black"/>
                  </a:solidFill>
                  <a:latin typeface="Arial" pitchFamily="34" charset="0"/>
                  <a:ea typeface="楷体" pitchFamily="49" charset="-122"/>
                  <a:cs typeface="Arial" pitchFamily="34" charset="0"/>
                </a:rPr>
                <a:t>print(</a:t>
              </a:r>
              <a:r>
                <a:rPr lang="en-US" altLang="zh-CN" sz="2800" dirty="0" err="1">
                  <a:solidFill>
                    <a:prstClr val="black"/>
                  </a:solidFill>
                  <a:latin typeface="Arial" pitchFamily="34" charset="0"/>
                  <a:ea typeface="楷体" pitchFamily="49" charset="-122"/>
                  <a:cs typeface="Arial" pitchFamily="34" charset="0"/>
                </a:rPr>
                <a:t>xt,yt</a:t>
              </a:r>
              <a:r>
                <a:rPr lang="en-US" altLang="zh-CN" sz="2800" dirty="0">
                  <a:solidFill>
                    <a:prstClr val="black"/>
                  </a:solidFill>
                  <a:latin typeface="Arial" pitchFamily="34" charset="0"/>
                  <a:ea typeface="楷体" pitchFamily="49" charset="-122"/>
                  <a:cs typeface="Arial" pitchFamily="34" charset="0"/>
                </a:rPr>
                <a:t>)		</a:t>
              </a:r>
              <a:r>
                <a:rPr lang="en-US" altLang="zh-CN" sz="2800" dirty="0" smtClean="0">
                  <a:solidFill>
                    <a:prstClr val="black"/>
                  </a:solidFill>
                  <a:latin typeface="Arial" pitchFamily="34" charset="0"/>
                  <a:ea typeface="楷体" pitchFamily="49" charset="-122"/>
                  <a:cs typeface="Arial" pitchFamily="34" charset="0"/>
                </a:rPr>
                <a:t>   #</a:t>
              </a:r>
              <a:r>
                <a:rPr lang="zh-CN" altLang="en-US" sz="2800" b="1" dirty="0">
                  <a:solidFill>
                    <a:prstClr val="black"/>
                  </a:solidFill>
                  <a:latin typeface="Arial" pitchFamily="34" charset="0"/>
                  <a:ea typeface="楷体" pitchFamily="49" charset="-122"/>
                  <a:cs typeface="Arial" pitchFamily="34" charset="0"/>
                </a:rPr>
                <a:t>打印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291866" y="3028967"/>
                <a:ext cx="10991716" cy="5329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007D"/>
                  </a:buClr>
                  <a:buSzPct val="80000"/>
                </a:pPr>
                <a:r>
                  <a:rPr lang="zh-CN" altLang="en-US" sz="2800" b="1" kern="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计算某一时刻</a:t>
                </a:r>
                <a14:m>
                  <m:oMath xmlns:m="http://schemas.openxmlformats.org/officeDocument/2006/math">
                    <m:r>
                      <a:rPr lang="zh-CN" altLang="en-US" sz="2800" b="1" i="1" kern="0" smtClean="0">
                        <a:solidFill>
                          <a:prstClr val="black"/>
                        </a:solidFill>
                        <a:latin typeface="Cambria Math"/>
                      </a:rPr>
                      <m:t>（</m:t>
                    </m:r>
                    <m:r>
                      <a:rPr lang="en-US" altLang="zh-CN" sz="2800" b="1" i="1" kern="0">
                        <a:solidFill>
                          <a:prstClr val="black"/>
                        </a:solidFill>
                        <a:latin typeface="Cambria Math"/>
                      </a:rPr>
                      <m:t>𝒕</m:t>
                    </m:r>
                    <m:r>
                      <a:rPr lang="en-US" altLang="zh-CN" sz="2800" b="1" i="1" kern="0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2800" b="1" i="1" kern="0">
                        <a:solidFill>
                          <a:prstClr val="black"/>
                        </a:solidFill>
                        <a:latin typeface="Cambria Math"/>
                      </a:rPr>
                      <m:t>𝟑</m:t>
                    </m:r>
                    <m:r>
                      <a:rPr lang="en-US" altLang="zh-CN" sz="2800" b="1" i="1" kern="0">
                        <a:solidFill>
                          <a:prstClr val="black"/>
                        </a:solidFill>
                        <a:latin typeface="Cambria Math"/>
                      </a:rPr>
                      <m:t>𝒔</m:t>
                    </m:r>
                    <m:r>
                      <a:rPr lang="zh-CN" altLang="en-US" sz="2800" b="1" i="1" kern="0" smtClean="0">
                        <a:solidFill>
                          <a:prstClr val="black"/>
                        </a:solidFill>
                        <a:latin typeface="Cambria Math"/>
                      </a:rPr>
                      <m:t>）</m:t>
                    </m:r>
                  </m:oMath>
                </a14:m>
                <a:r>
                  <a:rPr lang="zh-CN" altLang="en-US" sz="2800" b="1" kern="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时，抛物线的标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solidFill>
                          <a:prstClr val="black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𝒕</m:t>
                        </m:r>
                      </m:sub>
                    </m:sSub>
                    <m:r>
                      <a:rPr lang="en-US" altLang="zh-CN" sz="2800" b="1" i="1">
                        <a:solidFill>
                          <a:prstClr val="black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𝒕</m:t>
                        </m:r>
                      </m:sub>
                    </m:sSub>
                    <m:r>
                      <a:rPr lang="en-US" altLang="zh-CN" sz="2800" b="1" i="1">
                        <a:solidFill>
                          <a:prstClr val="black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2800" b="1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800" b="1" i="1" kern="0">
                        <a:solidFill>
                          <a:prstClr val="black"/>
                        </a:solidFill>
                        <a:latin typeface="Cambria Math"/>
                      </a:rPr>
                      <m:t>𝒈</m:t>
                    </m:r>
                    <m:r>
                      <a:rPr lang="en-US" altLang="zh-CN" sz="2800" b="1" i="1" kern="0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2800" b="1" i="1" kern="0">
                        <a:solidFill>
                          <a:prstClr val="black"/>
                        </a:solidFill>
                        <a:latin typeface="Cambria Math"/>
                      </a:rPr>
                      <m:t>𝟗</m:t>
                    </m:r>
                    <m:r>
                      <a:rPr lang="en-US" altLang="zh-CN" sz="2800" b="1" i="1" kern="0">
                        <a:solidFill>
                          <a:prstClr val="black"/>
                        </a:solidFill>
                        <a:latin typeface="Cambria Math"/>
                      </a:rPr>
                      <m:t>.</m:t>
                    </m:r>
                    <m:r>
                      <a:rPr lang="en-US" altLang="zh-CN" sz="2800" b="1" i="1" kern="0">
                        <a:solidFill>
                          <a:prstClr val="black"/>
                        </a:solidFill>
                        <a:latin typeface="Cambria Math"/>
                      </a:rPr>
                      <m:t>𝟖</m:t>
                    </m:r>
                    <m:r>
                      <a:rPr lang="en-US" altLang="zh-CN" sz="2800" b="1" i="1" kern="0">
                        <a:solidFill>
                          <a:prstClr val="black"/>
                        </a:solidFill>
                        <a:latin typeface="Cambria Math"/>
                      </a:rPr>
                      <m:t>𝒎</m:t>
                    </m:r>
                    <m:r>
                      <a:rPr lang="en-US" altLang="zh-CN" sz="2800" b="1" i="1" kern="0">
                        <a:solidFill>
                          <a:prstClr val="black"/>
                        </a:solidFill>
                        <a:latin typeface="Cambria Math"/>
                      </a:rPr>
                      <m:t>/</m:t>
                    </m:r>
                    <m:sSup>
                      <m:sSupPr>
                        <m:ctrlPr>
                          <a:rPr lang="en-US" altLang="zh-CN" sz="2800" b="1" i="1" ker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800" b="1" i="1" kern="0">
                            <a:solidFill>
                              <a:prstClr val="black"/>
                            </a:solidFill>
                            <a:latin typeface="Cambria Math"/>
                          </a:rPr>
                          <m:t>𝒔</m:t>
                        </m:r>
                      </m:e>
                      <m:sup>
                        <m:r>
                          <a:rPr lang="en-US" altLang="zh-CN" sz="2800" b="1" i="1" kern="0">
                            <a:solidFill>
                              <a:prstClr val="black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CN" sz="2800" b="1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66" y="3028967"/>
                <a:ext cx="10991716" cy="532966"/>
              </a:xfrm>
              <a:prstGeom prst="rect">
                <a:avLst/>
              </a:prstGeom>
              <a:blipFill rotWithShape="1">
                <a:blip r:embed="rId3"/>
                <a:stretch>
                  <a:fillRect t="-9195" b="-321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组合 30"/>
          <p:cNvGrpSpPr/>
          <p:nvPr/>
        </p:nvGrpSpPr>
        <p:grpSpPr>
          <a:xfrm>
            <a:off x="1611369" y="4188376"/>
            <a:ext cx="4958678" cy="2664123"/>
            <a:chOff x="323529" y="3880385"/>
            <a:chExt cx="4958678" cy="26641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323529" y="6021288"/>
                  <a:ext cx="4958678" cy="52322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bg1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>
                  <a:spAutoFit/>
                </a:bodyPr>
                <a:lstStyle>
                  <a:defPPr>
                    <a:defRPr lang="zh-CN"/>
                  </a:defPPr>
                  <a:lvl1pPr>
                    <a:defRPr sz="3200" b="0" kern="0">
                      <a:solidFill>
                        <a:prstClr val="black"/>
                      </a:solidFill>
                      <a:latin typeface="微软雅黑" pitchFamily="34" charset="-122"/>
                      <a:ea typeface="微软雅黑" pitchFamily="34" charset="-122"/>
                    </a:defRPr>
                  </a:lvl1pPr>
                  <a:lvl2pPr>
                    <a:defRPr>
                      <a:solidFill>
                        <a:schemeClr val="dk1"/>
                      </a:solidFill>
                      <a:latin typeface="+mn-lt"/>
                      <a:ea typeface="+mn-ea"/>
                    </a:defRPr>
                  </a:lvl2pPr>
                  <a:lvl3pPr>
                    <a:defRPr>
                      <a:solidFill>
                        <a:schemeClr val="dk1"/>
                      </a:solidFill>
                      <a:latin typeface="+mn-lt"/>
                      <a:ea typeface="+mn-ea"/>
                    </a:defRPr>
                  </a:lvl3pPr>
                  <a:lvl4pPr>
                    <a:defRPr>
                      <a:solidFill>
                        <a:schemeClr val="dk1"/>
                      </a:solidFill>
                      <a:latin typeface="+mn-lt"/>
                      <a:ea typeface="+mn-ea"/>
                    </a:defRPr>
                  </a:lvl4pPr>
                  <a:lvl5pPr>
                    <a:defRPr>
                      <a:solidFill>
                        <a:schemeClr val="dk1"/>
                      </a:solidFill>
                      <a:latin typeface="+mn-lt"/>
                      <a:ea typeface="+mn-ea"/>
                    </a:defRPr>
                  </a:lvl5pPr>
                  <a:lvl6pPr>
                    <a:defRPr>
                      <a:solidFill>
                        <a:schemeClr val="dk1"/>
                      </a:solidFill>
                      <a:latin typeface="+mn-lt"/>
                      <a:ea typeface="+mn-ea"/>
                    </a:defRPr>
                  </a:lvl6pPr>
                  <a:lvl7pPr>
                    <a:defRPr>
                      <a:solidFill>
                        <a:schemeClr val="dk1"/>
                      </a:solidFill>
                      <a:latin typeface="+mn-lt"/>
                      <a:ea typeface="+mn-ea"/>
                    </a:defRPr>
                  </a:lvl7pPr>
                  <a:lvl8pPr>
                    <a:defRPr>
                      <a:solidFill>
                        <a:schemeClr val="dk1"/>
                      </a:solidFill>
                      <a:latin typeface="+mn-lt"/>
                      <a:ea typeface="+mn-ea"/>
                    </a:defRPr>
                  </a:lvl8pPr>
                  <a:lvl9pPr>
                    <a:defRPr>
                      <a:solidFill>
                        <a:schemeClr val="dk1"/>
                      </a:solidFill>
                      <a:latin typeface="+mn-lt"/>
                      <a:ea typeface="+mn-ea"/>
                    </a:defRPr>
                  </a:lvl9pPr>
                </a:lstStyle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8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楷体" pitchFamily="49" charset="-122"/>
                      <a:ea typeface="楷体" pitchFamily="49" charset="-122"/>
                      <a:cs typeface="+mn-cs"/>
                    </a:rPr>
                    <a:t>编程时</a:t>
                  </a:r>
                  <a14:m>
                    <m:oMath xmlns:m="http://schemas.openxmlformats.org/officeDocument/2006/math">
                      <m:r>
                        <a:rPr kumimoji="0" lang="zh-CN" altLang="en-US" sz="28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，</m:t>
                      </m:r>
                      <m:r>
                        <a:rPr kumimoji="0" lang="en-US" altLang="zh-CN" sz="28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𝑡</m:t>
                      </m:r>
                    </m:oMath>
                  </a14:m>
                  <a:r>
                    <a:rPr kumimoji="0" lang="zh-CN" altLang="en-US" sz="28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楷体" pitchFamily="49" charset="-122"/>
                      <a:ea typeface="楷体" pitchFamily="49" charset="-122"/>
                      <a:cs typeface="+mn-cs"/>
                    </a:rPr>
                    <a:t>值不确定？</a:t>
                  </a:r>
                  <a:endParaRPr kumimoji="0" lang="zh-CN" altLang="en-US" sz="2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楷体" pitchFamily="49" charset="-122"/>
                    <a:ea typeface="楷体" pitchFamily="49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529" y="6021288"/>
                  <a:ext cx="4958678" cy="52322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9525" cap="flat" cmpd="sng" algn="ctr">
                  <a:solidFill>
                    <a:schemeClr val="bg1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矩形 32"/>
            <p:cNvSpPr/>
            <p:nvPr/>
          </p:nvSpPr>
          <p:spPr>
            <a:xfrm>
              <a:off x="379535" y="3880385"/>
              <a:ext cx="1384153" cy="451528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黑体"/>
                <a:cs typeface="+mn-cs"/>
              </a:endParaRPr>
            </a:p>
          </p:txBody>
        </p:sp>
        <p:cxnSp>
          <p:nvCxnSpPr>
            <p:cNvPr id="34" name="肘形连接符 33"/>
            <p:cNvCxnSpPr>
              <a:stCxn id="32" idx="1"/>
              <a:endCxn id="33" idx="1"/>
            </p:cNvCxnSpPr>
            <p:nvPr/>
          </p:nvCxnSpPr>
          <p:spPr>
            <a:xfrm rot="10800000" flipH="1">
              <a:off x="323529" y="4106150"/>
              <a:ext cx="56006" cy="2176749"/>
            </a:xfrm>
            <a:prstGeom prst="bentConnector3">
              <a:avLst>
                <a:gd name="adj1" fmla="val -408171"/>
              </a:avLst>
            </a:prstGeom>
            <a:noFill/>
            <a:ln w="1905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3569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xmlns="" id="{F2AE91A5-318F-2D21-C38D-1033DE9FDE56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3" name="标题占位符 1">
            <a:extLst>
              <a:ext uri="{FF2B5EF4-FFF2-40B4-BE49-F238E27FC236}">
                <a16:creationId xmlns:a16="http://schemas.microsoft.com/office/drawing/2014/main" xmlns="" id="{7D15AECB-6F00-840B-E4B3-19AD7626199F}"/>
              </a:ext>
            </a:extLst>
          </p:cNvPr>
          <p:cNvSpPr txBox="1"/>
          <p:nvPr/>
        </p:nvSpPr>
        <p:spPr>
          <a:xfrm>
            <a:off x="1048328" y="100325"/>
            <a:ext cx="6331527" cy="557822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</a:t>
            </a: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问题求解</a:t>
            </a:r>
            <a:endParaRPr lang="zh-CN" altLang="en-US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5BD872CD-1F60-A000-4C58-E99C769A6123}"/>
              </a:ext>
            </a:extLst>
          </p:cNvPr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738378F7-E5AE-72E4-B46A-9EC7F75E6473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7B463D29-4BA7-30BF-73CF-8CB790F5F45B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DA778A1-033E-2958-648E-A707D3598EA1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26E86147-194F-660F-B09E-B9C004305603}"/>
              </a:ext>
            </a:extLst>
          </p:cNvPr>
          <p:cNvSpPr txBox="1"/>
          <p:nvPr/>
        </p:nvSpPr>
        <p:spPr>
          <a:xfrm>
            <a:off x="851338" y="805181"/>
            <a:ext cx="1077883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简单的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程序</a:t>
            </a:r>
            <a:endParaRPr lang="zh-CN" altLang="en-US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3" name="文本框 11">
            <a:extLst>
              <a:ext uri="{FF2B5EF4-FFF2-40B4-BE49-F238E27FC236}">
                <a16:creationId xmlns:a16="http://schemas.microsoft.com/office/drawing/2014/main" xmlns="" id="{26E86147-194F-660F-B09E-B9C004305603}"/>
              </a:ext>
            </a:extLst>
          </p:cNvPr>
          <p:cNvSpPr txBox="1"/>
          <p:nvPr/>
        </p:nvSpPr>
        <p:spPr>
          <a:xfrm>
            <a:off x="851338" y="1446301"/>
            <a:ext cx="11174500" cy="1134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3</a:t>
            </a:r>
            <a:r>
              <a:rPr lang="zh-CN" altLang="en-US" sz="24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input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函数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input</a:t>
            </a:r>
            <a:r>
              <a:rPr lang="zh-CN" altLang="en-US" sz="24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函数从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键盘读入一个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/>
                <a:ea typeface="微软雅黑" panose="020B0503020204020204" pitchFamily="34" charset="-122"/>
              </a:rPr>
              <a:t>字符串</a:t>
            </a:r>
            <a:endParaRPr lang="en-US" altLang="zh-CN" sz="2400" b="1" dirty="0" smtClean="0">
              <a:solidFill>
                <a:srgbClr val="FF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34668" y="3066415"/>
            <a:ext cx="6164105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id=input(‘</a:t>
            </a:r>
            <a:r>
              <a:rPr lang="zh-CN" altLang="en-US" sz="2400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</a:t>
            </a:r>
            <a:r>
              <a:rPr lang="zh-CN" altLang="en-US" sz="24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输入你</a:t>
            </a:r>
            <a:r>
              <a:rPr lang="zh-CN" altLang="en-US" sz="2400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的学号：</a:t>
            </a:r>
            <a:r>
              <a:rPr lang="en-US" altLang="zh-CN" sz="24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lang="en-US" altLang="zh-CN" sz="2400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(‘</a:t>
            </a:r>
            <a:r>
              <a:rPr lang="zh-CN" altLang="en-US" sz="2400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你的学号为：</a:t>
            </a:r>
            <a:r>
              <a:rPr lang="en-US" altLang="zh-CN" sz="24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</a:t>
            </a:r>
            <a:r>
              <a:rPr lang="en-US" altLang="zh-CN" sz="2400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id)</a:t>
            </a:r>
            <a:endParaRPr lang="en-US" altLang="zh-CN" sz="2400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208" y="4096491"/>
            <a:ext cx="2846175" cy="600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208" y="5138033"/>
            <a:ext cx="3569585" cy="86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3111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xmlns="" id="{F2AE91A5-318F-2D21-C38D-1033DE9FDE56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3" name="标题占位符 1">
            <a:extLst>
              <a:ext uri="{FF2B5EF4-FFF2-40B4-BE49-F238E27FC236}">
                <a16:creationId xmlns:a16="http://schemas.microsoft.com/office/drawing/2014/main" xmlns="" id="{7D15AECB-6F00-840B-E4B3-19AD7626199F}"/>
              </a:ext>
            </a:extLst>
          </p:cNvPr>
          <p:cNvSpPr txBox="1"/>
          <p:nvPr/>
        </p:nvSpPr>
        <p:spPr>
          <a:xfrm>
            <a:off x="1048328" y="100325"/>
            <a:ext cx="6331527" cy="557822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 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python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问题求解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5BD872CD-1F60-A000-4C58-E99C769A6123}"/>
              </a:ext>
            </a:extLst>
          </p:cNvPr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738378F7-E5AE-72E4-B46A-9EC7F75E6473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7B463D29-4BA7-30BF-73CF-8CB790F5F45B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DA778A1-033E-2958-648E-A707D3598EA1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26E86147-194F-660F-B09E-B9C004305603}"/>
              </a:ext>
            </a:extLst>
          </p:cNvPr>
          <p:cNvSpPr txBox="1"/>
          <p:nvPr/>
        </p:nvSpPr>
        <p:spPr>
          <a:xfrm>
            <a:off x="969222" y="785691"/>
            <a:ext cx="108585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  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简单的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Python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程序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  </a:t>
            </a: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4</a:t>
            </a: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．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Python</a:t>
            </a: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数据类型</a:t>
            </a:r>
            <a:endParaRPr lang="zh-CN" altLang="en-US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" name="文本框 11">
            <a:extLst>
              <a:ext uri="{FF2B5EF4-FFF2-40B4-BE49-F238E27FC236}">
                <a16:creationId xmlns:a16="http://schemas.microsoft.com/office/drawing/2014/main" xmlns="" id="{26E86147-194F-660F-B09E-B9C004305603}"/>
              </a:ext>
            </a:extLst>
          </p:cNvPr>
          <p:cNvSpPr txBox="1"/>
          <p:nvPr/>
        </p:nvSpPr>
        <p:spPr>
          <a:xfrm>
            <a:off x="851338" y="2182141"/>
            <a:ext cx="108585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(1)</a:t>
            </a:r>
            <a:r>
              <a:rPr lang="zh-CN" altLang="en-US" sz="24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数值数据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类型</a:t>
            </a:r>
            <a:r>
              <a:rPr lang="zh-CN" altLang="en-US" sz="24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。包括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整型（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int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）、浮点型（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float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）和复数型（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complex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）</a:t>
            </a:r>
            <a:r>
              <a:rPr lang="zh-CN" altLang="en-US" sz="24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。</a:t>
            </a:r>
            <a:endParaRPr lang="en-US" altLang="zh-CN" sz="2400" b="1" dirty="0" smtClean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(2)</a:t>
            </a:r>
            <a:r>
              <a:rPr lang="zh-CN" altLang="en-US" sz="24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字符串数据类型（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str</a:t>
            </a:r>
            <a:r>
              <a:rPr lang="zh-CN" altLang="en-US" sz="24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）。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使用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单引号、双引号和三引号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（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3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个单引号或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3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个双引号）三种分界符来表示字符串</a:t>
            </a:r>
            <a:r>
              <a:rPr lang="zh-CN" altLang="en-US" sz="24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。</a:t>
            </a:r>
            <a:endParaRPr lang="en-US" altLang="zh-CN" sz="2400" b="1" dirty="0" smtClean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(3)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布尔数据类型</a:t>
            </a:r>
            <a:r>
              <a:rPr lang="zh-CN" altLang="en-US" sz="24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。布尔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型数据有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True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和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False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，分别代表真和</a:t>
            </a:r>
            <a:r>
              <a:rPr lang="zh-CN" altLang="en-US" sz="24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假。</a:t>
            </a:r>
            <a:endParaRPr lang="zh-CN" altLang="en-US" sz="24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  <a:cs typeface="+mj-cs"/>
            </a:endParaRPr>
          </a:p>
          <a:p>
            <a:pPr>
              <a:lnSpc>
                <a:spcPct val="150000"/>
              </a:lnSpc>
            </a:pPr>
            <a:endParaRPr lang="en-US" altLang="zh-CN" sz="2400" b="1" dirty="0" smtClean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     </a:t>
            </a:r>
            <a:endParaRPr lang="zh-CN" altLang="en-US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250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xmlns="" id="{F2AE91A5-318F-2D21-C38D-1033DE9FDE56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3" name="标题占位符 1">
            <a:extLst>
              <a:ext uri="{FF2B5EF4-FFF2-40B4-BE49-F238E27FC236}">
                <a16:creationId xmlns:a16="http://schemas.microsoft.com/office/drawing/2014/main" xmlns="" id="{7D15AECB-6F00-840B-E4B3-19AD7626199F}"/>
              </a:ext>
            </a:extLst>
          </p:cNvPr>
          <p:cNvSpPr txBox="1"/>
          <p:nvPr/>
        </p:nvSpPr>
        <p:spPr>
          <a:xfrm>
            <a:off x="1048328" y="100325"/>
            <a:ext cx="6331527" cy="557822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</a:t>
            </a: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问题求解</a:t>
            </a:r>
            <a:endParaRPr lang="zh-CN" altLang="en-US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5BD872CD-1F60-A000-4C58-E99C769A6123}"/>
              </a:ext>
            </a:extLst>
          </p:cNvPr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738378F7-E5AE-72E4-B46A-9EC7F75E6473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7B463D29-4BA7-30BF-73CF-8CB790F5F45B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DA778A1-033E-2958-648E-A707D3598EA1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26E86147-194F-660F-B09E-B9C004305603}"/>
              </a:ext>
            </a:extLst>
          </p:cNvPr>
          <p:cNvSpPr txBox="1"/>
          <p:nvPr/>
        </p:nvSpPr>
        <p:spPr>
          <a:xfrm>
            <a:off x="969222" y="785691"/>
            <a:ext cx="108585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简单的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程序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</a:t>
            </a: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4</a:t>
            </a: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．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数据类型</a:t>
            </a:r>
            <a:endParaRPr lang="zh-CN" altLang="en-US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3" name="文本框 11">
            <a:extLst>
              <a:ext uri="{FF2B5EF4-FFF2-40B4-BE49-F238E27FC236}">
                <a16:creationId xmlns:a16="http://schemas.microsoft.com/office/drawing/2014/main" xmlns="" id="{26E86147-194F-660F-B09E-B9C004305603}"/>
              </a:ext>
            </a:extLst>
          </p:cNvPr>
          <p:cNvSpPr txBox="1"/>
          <p:nvPr/>
        </p:nvSpPr>
        <p:spPr>
          <a:xfrm>
            <a:off x="851338" y="2182141"/>
            <a:ext cx="108585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(4)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列表（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list</a:t>
            </a:r>
            <a:r>
              <a:rPr lang="zh-CN" altLang="en-US" sz="24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）</a:t>
            </a:r>
            <a:endParaRPr lang="en-US" altLang="zh-CN" sz="2400" b="1" dirty="0" smtClean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(5)</a:t>
            </a:r>
            <a:r>
              <a:rPr lang="zh-CN" altLang="en-US" sz="24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元组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tuple</a:t>
            </a:r>
            <a:r>
              <a:rPr lang="zh-CN" altLang="en-US" sz="24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）</a:t>
            </a:r>
            <a:endParaRPr lang="en-US" altLang="zh-CN" sz="2400" b="1" dirty="0" smtClean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(6)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字典（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dictionary</a:t>
            </a:r>
            <a:r>
              <a:rPr lang="zh-CN" altLang="en-US" sz="24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）</a:t>
            </a:r>
            <a:endParaRPr lang="en-US" altLang="zh-CN" sz="2400" b="1" dirty="0" smtClean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(7)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集合（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set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）</a:t>
            </a:r>
            <a:endParaRPr lang="en-US" altLang="zh-CN" sz="2400" b="1" dirty="0" smtClean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 dirty="0" smtClean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 dirty="0" smtClean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   </a:t>
            </a:r>
            <a:endParaRPr lang="zh-CN" altLang="en-US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680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xmlns="" id="{F2AE91A5-318F-2D21-C38D-1033DE9FDE56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3" name="标题占位符 1">
            <a:extLst>
              <a:ext uri="{FF2B5EF4-FFF2-40B4-BE49-F238E27FC236}">
                <a16:creationId xmlns:a16="http://schemas.microsoft.com/office/drawing/2014/main" xmlns="" id="{7D15AECB-6F00-840B-E4B3-19AD7626199F}"/>
              </a:ext>
            </a:extLst>
          </p:cNvPr>
          <p:cNvSpPr txBox="1"/>
          <p:nvPr/>
        </p:nvSpPr>
        <p:spPr>
          <a:xfrm>
            <a:off x="1048328" y="100325"/>
            <a:ext cx="6331527" cy="557822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</a:t>
            </a: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问题求解</a:t>
            </a:r>
            <a:endParaRPr lang="zh-CN" altLang="en-US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5BD872CD-1F60-A000-4C58-E99C769A6123}"/>
              </a:ext>
            </a:extLst>
          </p:cNvPr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738378F7-E5AE-72E4-B46A-9EC7F75E6473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7B463D29-4BA7-30BF-73CF-8CB790F5F45B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DA778A1-033E-2958-648E-A707D3598EA1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26E86147-194F-660F-B09E-B9C004305603}"/>
              </a:ext>
            </a:extLst>
          </p:cNvPr>
          <p:cNvSpPr txBox="1"/>
          <p:nvPr/>
        </p:nvSpPr>
        <p:spPr>
          <a:xfrm>
            <a:off x="969222" y="785691"/>
            <a:ext cx="108585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简单的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程序</a:t>
            </a: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</a:t>
            </a:r>
            <a:endParaRPr lang="zh-CN" altLang="en-US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3" name="文本框 11">
            <a:extLst>
              <a:ext uri="{FF2B5EF4-FFF2-40B4-BE49-F238E27FC236}">
                <a16:creationId xmlns:a16="http://schemas.microsoft.com/office/drawing/2014/main" xmlns="" id="{26E86147-194F-660F-B09E-B9C004305603}"/>
              </a:ext>
            </a:extLst>
          </p:cNvPr>
          <p:cNvSpPr txBox="1"/>
          <p:nvPr/>
        </p:nvSpPr>
        <p:spPr>
          <a:xfrm>
            <a:off x="851338" y="1636450"/>
            <a:ext cx="108585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5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．</a:t>
            </a:r>
            <a:r>
              <a:rPr lang="en-US" altLang="zh-CN" sz="2400" b="1" dirty="0" err="1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eval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函数</a:t>
            </a: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err="1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eval</a:t>
            </a:r>
            <a:r>
              <a:rPr lang="zh-CN" altLang="en-US" sz="24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函数强制将输入的数值型字符转为数值类型。     </a:t>
            </a:r>
            <a:endParaRPr lang="zh-CN" altLang="en-US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29199" y="3062592"/>
            <a:ext cx="792088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87313" marR="0" lvl="0" indent="0" defTabSz="98742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age=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eval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(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input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(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'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请输入你的年龄：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'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)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)</a:t>
            </a:r>
          </a:p>
          <a:p>
            <a:pPr marL="87313" marR="0" lvl="0" indent="0" defTabSz="98742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print(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'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你的出生年份为：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'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, 2022-age)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5" name="文本框 11">
            <a:extLst>
              <a:ext uri="{FF2B5EF4-FFF2-40B4-BE49-F238E27FC236}">
                <a16:creationId xmlns:a16="http://schemas.microsoft.com/office/drawing/2014/main" xmlns="" id="{26E86147-194F-660F-B09E-B9C004305603}"/>
              </a:ext>
            </a:extLst>
          </p:cNvPr>
          <p:cNvSpPr txBox="1"/>
          <p:nvPr/>
        </p:nvSpPr>
        <p:spPr>
          <a:xfrm>
            <a:off x="851338" y="4190463"/>
            <a:ext cx="108585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其他类型转换函数</a:t>
            </a:r>
            <a:endParaRPr lang="zh-CN" altLang="en-US" sz="24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err="1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str</a:t>
            </a:r>
            <a:r>
              <a:rPr lang="zh-CN" altLang="en-US" sz="24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函数：转换成字符串。</a:t>
            </a:r>
            <a:r>
              <a:rPr lang="en-US" altLang="zh-CN" sz="2400" b="1" dirty="0" err="1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str</a:t>
            </a:r>
            <a:r>
              <a:rPr lang="en-US" altLang="zh-CN" sz="24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(18)     ‘18’  </a:t>
            </a:r>
            <a:r>
              <a:rPr lang="zh-CN" altLang="en-US" sz="24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数字</a:t>
            </a:r>
            <a:r>
              <a:rPr lang="en-US" altLang="zh-CN" sz="24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18</a:t>
            </a:r>
            <a:r>
              <a:rPr lang="zh-CN" altLang="en-US" sz="24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转为字符串</a:t>
            </a:r>
            <a:r>
              <a:rPr lang="en-US" altLang="zh-CN" sz="24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’18’</a:t>
            </a: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err="1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int</a:t>
            </a:r>
            <a:r>
              <a:rPr lang="zh-CN" altLang="en-US" sz="24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函数：字符串转为整型。</a:t>
            </a:r>
            <a:r>
              <a:rPr lang="en-US" altLang="zh-CN" sz="2400" b="1" dirty="0" err="1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int</a:t>
            </a:r>
            <a:r>
              <a:rPr lang="en-US" altLang="zh-CN" sz="24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(’18’)</a:t>
            </a:r>
            <a:r>
              <a:rPr lang="zh-CN" altLang="en-US" sz="24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 </a:t>
            </a:r>
            <a:r>
              <a:rPr lang="en-US" altLang="zh-CN" sz="24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18</a:t>
            </a: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float</a:t>
            </a:r>
            <a:r>
              <a:rPr lang="zh-CN" altLang="en-US" sz="24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函数：转为浮点型。  </a:t>
            </a:r>
            <a:r>
              <a:rPr lang="en-US" altLang="zh-CN" sz="24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float(‘3.1415’)  3.1415</a:t>
            </a:r>
            <a:r>
              <a:rPr lang="zh-CN" altLang="en-US" sz="24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  </a:t>
            </a:r>
            <a:endParaRPr lang="zh-CN" altLang="en-US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864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xmlns="" id="{F2AE91A5-318F-2D21-C38D-1033DE9FDE56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3" name="标题占位符 1">
            <a:extLst>
              <a:ext uri="{FF2B5EF4-FFF2-40B4-BE49-F238E27FC236}">
                <a16:creationId xmlns:a16="http://schemas.microsoft.com/office/drawing/2014/main" xmlns="" id="{7D15AECB-6F00-840B-E4B3-19AD7626199F}"/>
              </a:ext>
            </a:extLst>
          </p:cNvPr>
          <p:cNvSpPr txBox="1"/>
          <p:nvPr/>
        </p:nvSpPr>
        <p:spPr>
          <a:xfrm>
            <a:off x="1048328" y="100325"/>
            <a:ext cx="6331527" cy="557822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</a:t>
            </a: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问题求解</a:t>
            </a:r>
            <a:endParaRPr lang="zh-CN" altLang="en-US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5BD872CD-1F60-A000-4C58-E99C769A6123}"/>
              </a:ext>
            </a:extLst>
          </p:cNvPr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738378F7-E5AE-72E4-B46A-9EC7F75E6473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7B463D29-4BA7-30BF-73CF-8CB790F5F45B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DA778A1-033E-2958-648E-A707D3598EA1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26E86147-194F-660F-B09E-B9C004305603}"/>
              </a:ext>
            </a:extLst>
          </p:cNvPr>
          <p:cNvSpPr txBox="1"/>
          <p:nvPr/>
        </p:nvSpPr>
        <p:spPr>
          <a:xfrm>
            <a:off x="851338" y="805181"/>
            <a:ext cx="1077883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简单的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程序</a:t>
            </a:r>
            <a:endParaRPr lang="zh-CN" altLang="en-US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1">
                <a:extLst>
                  <a:ext uri="{FF2B5EF4-FFF2-40B4-BE49-F238E27FC236}">
                    <a16:creationId xmlns:a16="http://schemas.microsoft.com/office/drawing/2014/main" xmlns="" id="{26E86147-194F-660F-B09E-B9C004305603}"/>
                  </a:ext>
                </a:extLst>
              </p:cNvPr>
              <p:cNvSpPr txBox="1"/>
              <p:nvPr/>
            </p:nvSpPr>
            <p:spPr>
              <a:xfrm>
                <a:off x="1048328" y="1446301"/>
                <a:ext cx="10147148" cy="13835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 smtClean="0">
                    <a:solidFill>
                      <a:sysClr val="windowText" lastClr="000000"/>
                    </a:solidFill>
                    <a:latin typeface="Arial" panose="020B0604020202020204"/>
                    <a:ea typeface="微软雅黑" panose="020B0503020204020204" pitchFamily="34" charset="-122"/>
                  </a:rPr>
                  <a:t>问题：当一物体在</a:t>
                </a:r>
                <a:r>
                  <a:rPr lang="en-US" altLang="zh-CN" sz="2800" b="1" dirty="0" smtClean="0">
                    <a:solidFill>
                      <a:sysClr val="windowText" lastClr="000000"/>
                    </a:solidFill>
                    <a:latin typeface="Arial" panose="020B0604020202020204"/>
                    <a:ea typeface="微软雅黑" panose="020B0503020204020204" pitchFamily="34" charset="-122"/>
                  </a:rPr>
                  <a:t>h=300km</a:t>
                </a:r>
                <a:r>
                  <a:rPr lang="zh-CN" altLang="en-US" sz="2800" b="1" dirty="0" smtClean="0">
                    <a:solidFill>
                      <a:sysClr val="windowText" lastClr="000000"/>
                    </a:solidFill>
                    <a:latin typeface="Arial" panose="020B0604020202020204"/>
                    <a:ea typeface="微软雅黑" panose="020B0503020204020204" pitchFamily="34" charset="-122"/>
                  </a:rPr>
                  <a:t>，以初速度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3200" b="1" i="1" smtClean="0">
                        <a:solidFill>
                          <a:prstClr val="black"/>
                        </a:solidFill>
                        <a:latin typeface="Cambria Math"/>
                      </a:rPr>
                      <m:t>𝟐𝟎</m:t>
                    </m:r>
                    <m:r>
                      <m:rPr>
                        <m:sty m:val="p"/>
                      </m:rPr>
                      <a:rPr lang="en-US" altLang="zh-CN" sz="3200" b="1" i="1">
                        <a:solidFill>
                          <a:prstClr val="black"/>
                        </a:solidFill>
                        <a:latin typeface="Cambria Math"/>
                      </a:rPr>
                      <m:t>m</m:t>
                    </m:r>
                    <m:r>
                      <a:rPr lang="en-US" altLang="zh-CN" sz="3200" b="1" i="1">
                        <a:solidFill>
                          <a:prstClr val="black"/>
                        </a:solidFill>
                        <a:latin typeface="Cambria Math"/>
                      </a:rPr>
                      <m:t>/</m:t>
                    </m:r>
                    <m:r>
                      <m:rPr>
                        <m:sty m:val="p"/>
                      </m:rPr>
                      <a:rPr lang="en-US" altLang="zh-CN" sz="3200" b="1" i="1">
                        <a:solidFill>
                          <a:prstClr val="black"/>
                        </a:solidFill>
                        <a:latin typeface="Cambria Math"/>
                      </a:rPr>
                      <m:t>s</m:t>
                    </m:r>
                  </m:oMath>
                </a14:m>
                <a:r>
                  <a:rPr lang="zh-CN" altLang="en-US" sz="2800" b="1" dirty="0" smtClean="0">
                    <a:solidFill>
                      <a:srgbClr val="FF0000"/>
                    </a:solidFill>
                    <a:latin typeface="Arial" panose="020B0604020202020204"/>
                    <a:ea typeface="微软雅黑" panose="020B0503020204020204" pitchFamily="34" charset="-122"/>
                  </a:rPr>
                  <a:t>水平</a:t>
                </a:r>
                <a:r>
                  <a:rPr lang="zh-CN" altLang="en-US" sz="2800" b="1" dirty="0" smtClean="0">
                    <a:solidFill>
                      <a:sysClr val="windowText" lastClr="000000"/>
                    </a:solidFill>
                    <a:latin typeface="Arial" panose="020B0604020202020204"/>
                    <a:ea typeface="微软雅黑" panose="020B0503020204020204" pitchFamily="34" charset="-122"/>
                  </a:rPr>
                  <a:t>抛出时，其轨迹是一条抛物线，利用</a:t>
                </a:r>
                <a:r>
                  <a:rPr lang="en-US" altLang="zh-CN" sz="2800" b="1" dirty="0" smtClean="0">
                    <a:solidFill>
                      <a:sysClr val="windowText" lastClr="000000"/>
                    </a:solidFill>
                    <a:latin typeface="Arial" panose="020B0604020202020204"/>
                    <a:ea typeface="微软雅黑" panose="020B0503020204020204" pitchFamily="34" charset="-122"/>
                  </a:rPr>
                  <a:t>python</a:t>
                </a:r>
                <a:r>
                  <a:rPr lang="zh-CN" altLang="en-US" sz="2800" b="1" dirty="0" smtClean="0">
                    <a:solidFill>
                      <a:sysClr val="windowText" lastClr="000000"/>
                    </a:solidFill>
                    <a:latin typeface="Arial" panose="020B0604020202020204"/>
                    <a:ea typeface="微软雅黑" panose="020B0503020204020204" pitchFamily="34" charset="-122"/>
                  </a:rPr>
                  <a:t>编程绘制抛物线。</a:t>
                </a:r>
                <a:endParaRPr lang="zh-CN" altLang="en-US" sz="2800" b="1" dirty="0">
                  <a:solidFill>
                    <a:sysClr val="windowText" lastClr="000000"/>
                  </a:solidFill>
                  <a:latin typeface="Arial" panose="020B0604020202020204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3" name="文本框 11">
                <a:extLst>
                  <a:ext uri="{FF2B5EF4-FFF2-40B4-BE49-F238E27FC236}">
                    <a16:creationId xmlns:a16="http://schemas.microsoft.com/office/drawing/2014/main" xmlns="" id="{26E86147-194F-660F-B09E-B9C004305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328" y="1446301"/>
                <a:ext cx="10147148" cy="1383520"/>
              </a:xfrm>
              <a:prstGeom prst="rect">
                <a:avLst/>
              </a:prstGeom>
              <a:blipFill rotWithShape="1">
                <a:blip r:embed="rId2"/>
                <a:stretch>
                  <a:fillRect l="-1261" b="-114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组合 26"/>
          <p:cNvGrpSpPr/>
          <p:nvPr/>
        </p:nvGrpSpPr>
        <p:grpSpPr>
          <a:xfrm>
            <a:off x="1707029" y="3741191"/>
            <a:ext cx="5014123" cy="2462695"/>
            <a:chOff x="1226632" y="3112195"/>
            <a:chExt cx="5014123" cy="2462695"/>
          </a:xfrm>
        </p:grpSpPr>
        <p:sp>
          <p:nvSpPr>
            <p:cNvPr id="14" name="矩形 13"/>
            <p:cNvSpPr/>
            <p:nvPr/>
          </p:nvSpPr>
          <p:spPr>
            <a:xfrm>
              <a:off x="1226632" y="3112195"/>
              <a:ext cx="5014123" cy="246269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 kern="0" smtClean="0">
                <a:solidFill>
                  <a:prstClr val="white"/>
                </a:solidFill>
                <a:latin typeface="Franklin Gothic Book"/>
                <a:ea typeface="黑体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226632" y="3124518"/>
              <a:ext cx="4863018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87313" defTabSz="98742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dirty="0">
                  <a:solidFill>
                    <a:prstClr val="black"/>
                  </a:solidFill>
                  <a:latin typeface="Arial" pitchFamily="34" charset="0"/>
                  <a:ea typeface="楷体" pitchFamily="49" charset="-122"/>
                  <a:cs typeface="Arial" pitchFamily="34" charset="0"/>
                </a:rPr>
                <a:t>h, v0, g = </a:t>
              </a:r>
              <a:r>
                <a:rPr lang="en-US" altLang="zh-CN" sz="2800" dirty="0" smtClean="0">
                  <a:solidFill>
                    <a:prstClr val="black"/>
                  </a:solidFill>
                  <a:latin typeface="Arial" pitchFamily="34" charset="0"/>
                  <a:ea typeface="楷体" pitchFamily="49" charset="-122"/>
                  <a:cs typeface="Arial" pitchFamily="34" charset="0"/>
                </a:rPr>
                <a:t>300, 20, </a:t>
              </a:r>
              <a:r>
                <a:rPr lang="en-US" altLang="zh-CN" sz="2800" dirty="0">
                  <a:solidFill>
                    <a:prstClr val="black"/>
                  </a:solidFill>
                  <a:latin typeface="Arial" pitchFamily="34" charset="0"/>
                  <a:ea typeface="楷体" pitchFamily="49" charset="-122"/>
                  <a:cs typeface="Arial" pitchFamily="34" charset="0"/>
                </a:rPr>
                <a:t>9.8</a:t>
              </a:r>
            </a:p>
            <a:p>
              <a:pPr marL="87313" defTabSz="98742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dirty="0">
                  <a:solidFill>
                    <a:prstClr val="black"/>
                  </a:solidFill>
                  <a:latin typeface="Arial" pitchFamily="34" charset="0"/>
                  <a:ea typeface="楷体" pitchFamily="49" charset="-122"/>
                  <a:cs typeface="Arial" pitchFamily="34" charset="0"/>
                </a:rPr>
                <a:t>t=</a:t>
              </a:r>
              <a:r>
                <a:rPr lang="en-US" altLang="zh-CN" sz="2800" dirty="0" err="1">
                  <a:solidFill>
                    <a:prstClr val="black"/>
                  </a:solidFill>
                  <a:latin typeface="Arial" pitchFamily="34" charset="0"/>
                  <a:ea typeface="楷体" pitchFamily="49" charset="-122"/>
                  <a:cs typeface="Arial" pitchFamily="34" charset="0"/>
                </a:rPr>
                <a:t>eval</a:t>
              </a:r>
              <a:r>
                <a:rPr lang="en-US" altLang="zh-CN" sz="2800" dirty="0">
                  <a:solidFill>
                    <a:prstClr val="black"/>
                  </a:solidFill>
                  <a:latin typeface="Arial" pitchFamily="34" charset="0"/>
                  <a:ea typeface="楷体" pitchFamily="49" charset="-122"/>
                  <a:cs typeface="Arial" pitchFamily="34" charset="0"/>
                </a:rPr>
                <a:t>(input('</a:t>
              </a:r>
              <a:r>
                <a:rPr lang="zh-CN" altLang="en-US" sz="2800" dirty="0">
                  <a:solidFill>
                    <a:prstClr val="black"/>
                  </a:solidFill>
                  <a:latin typeface="Arial" pitchFamily="34" charset="0"/>
                  <a:ea typeface="楷体" pitchFamily="49" charset="-122"/>
                  <a:cs typeface="Arial" pitchFamily="34" charset="0"/>
                </a:rPr>
                <a:t>请输入时间</a:t>
              </a:r>
              <a:r>
                <a:rPr lang="en-US" altLang="zh-CN" sz="2800" dirty="0">
                  <a:solidFill>
                    <a:prstClr val="black"/>
                  </a:solidFill>
                  <a:latin typeface="Arial" pitchFamily="34" charset="0"/>
                  <a:ea typeface="楷体" pitchFamily="49" charset="-122"/>
                  <a:cs typeface="Arial" pitchFamily="34" charset="0"/>
                </a:rPr>
                <a:t>t='))</a:t>
              </a:r>
            </a:p>
            <a:p>
              <a:pPr marL="87313" defTabSz="98742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dirty="0" err="1">
                  <a:solidFill>
                    <a:prstClr val="black"/>
                  </a:solidFill>
                  <a:latin typeface="Arial" pitchFamily="34" charset="0"/>
                  <a:ea typeface="楷体" pitchFamily="49" charset="-122"/>
                  <a:cs typeface="Arial" pitchFamily="34" charset="0"/>
                </a:rPr>
                <a:t>xt</a:t>
              </a:r>
              <a:r>
                <a:rPr lang="en-US" altLang="zh-CN" sz="2800" dirty="0">
                  <a:solidFill>
                    <a:prstClr val="black"/>
                  </a:solidFill>
                  <a:latin typeface="Arial" pitchFamily="34" charset="0"/>
                  <a:ea typeface="楷体" pitchFamily="49" charset="-122"/>
                  <a:cs typeface="Arial" pitchFamily="34" charset="0"/>
                </a:rPr>
                <a:t>=v0*t		#</a:t>
              </a:r>
              <a:r>
                <a:rPr lang="zh-CN" altLang="en-US" sz="2800" dirty="0">
                  <a:solidFill>
                    <a:prstClr val="black"/>
                  </a:solidFill>
                  <a:latin typeface="Arial" pitchFamily="34" charset="0"/>
                  <a:ea typeface="楷体" pitchFamily="49" charset="-122"/>
                  <a:cs typeface="Arial" pitchFamily="34" charset="0"/>
                </a:rPr>
                <a:t>横坐标</a:t>
              </a:r>
            </a:p>
            <a:p>
              <a:pPr marL="87313" defTabSz="98742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dirty="0" err="1">
                  <a:solidFill>
                    <a:prstClr val="black"/>
                  </a:solidFill>
                  <a:latin typeface="Arial" pitchFamily="34" charset="0"/>
                  <a:ea typeface="楷体" pitchFamily="49" charset="-122"/>
                  <a:cs typeface="Arial" pitchFamily="34" charset="0"/>
                </a:rPr>
                <a:t>yt</a:t>
              </a:r>
              <a:r>
                <a:rPr lang="en-US" altLang="zh-CN" sz="2800" dirty="0">
                  <a:solidFill>
                    <a:prstClr val="black"/>
                  </a:solidFill>
                  <a:latin typeface="Arial" pitchFamily="34" charset="0"/>
                  <a:ea typeface="楷体" pitchFamily="49" charset="-122"/>
                  <a:cs typeface="Arial" pitchFamily="34" charset="0"/>
                </a:rPr>
                <a:t>=h-1/2*g*t**2	#</a:t>
              </a:r>
              <a:r>
                <a:rPr lang="zh-CN" altLang="en-US" sz="2800" dirty="0">
                  <a:solidFill>
                    <a:prstClr val="black"/>
                  </a:solidFill>
                  <a:latin typeface="Arial" pitchFamily="34" charset="0"/>
                  <a:ea typeface="楷体" pitchFamily="49" charset="-122"/>
                  <a:cs typeface="Arial" pitchFamily="34" charset="0"/>
                </a:rPr>
                <a:t>纵坐标</a:t>
              </a:r>
            </a:p>
            <a:p>
              <a:pPr marL="87313" defTabSz="98742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dirty="0">
                  <a:solidFill>
                    <a:prstClr val="black"/>
                  </a:solidFill>
                  <a:latin typeface="Arial" pitchFamily="34" charset="0"/>
                  <a:ea typeface="楷体" pitchFamily="49" charset="-122"/>
                  <a:cs typeface="Arial" pitchFamily="34" charset="0"/>
                </a:rPr>
                <a:t>print(</a:t>
              </a:r>
              <a:r>
                <a:rPr lang="en-US" altLang="zh-CN" sz="2800" dirty="0" err="1">
                  <a:solidFill>
                    <a:prstClr val="black"/>
                  </a:solidFill>
                  <a:latin typeface="Arial" pitchFamily="34" charset="0"/>
                  <a:ea typeface="楷体" pitchFamily="49" charset="-122"/>
                  <a:cs typeface="Arial" pitchFamily="34" charset="0"/>
                </a:rPr>
                <a:t>xt,yt</a:t>
              </a:r>
              <a:r>
                <a:rPr lang="en-US" altLang="zh-CN" sz="2800" dirty="0">
                  <a:solidFill>
                    <a:prstClr val="black"/>
                  </a:solidFill>
                  <a:latin typeface="Arial" pitchFamily="34" charset="0"/>
                  <a:ea typeface="楷体" pitchFamily="49" charset="-122"/>
                  <a:cs typeface="Arial" pitchFamily="34" charset="0"/>
                </a:rPr>
                <a:t>)		#</a:t>
              </a:r>
              <a:r>
                <a:rPr lang="zh-CN" altLang="en-US" sz="2800" dirty="0">
                  <a:solidFill>
                    <a:prstClr val="black"/>
                  </a:solidFill>
                  <a:latin typeface="Arial" pitchFamily="34" charset="0"/>
                  <a:ea typeface="楷体" pitchFamily="49" charset="-122"/>
                  <a:cs typeface="Arial" pitchFamily="34" charset="0"/>
                </a:rPr>
                <a:t>打印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660400" y="3028967"/>
                <a:ext cx="10623182" cy="5329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007D"/>
                  </a:buClr>
                  <a:buSzPct val="80000"/>
                </a:pPr>
                <a:r>
                  <a:rPr lang="zh-CN" altLang="en-US" sz="2800" b="1" kern="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计算</a:t>
                </a:r>
                <a14:m>
                  <m:oMath xmlns:m="http://schemas.openxmlformats.org/officeDocument/2006/math">
                    <m:r>
                      <a:rPr lang="en-US" altLang="zh-CN" sz="2800" b="1" i="1" kern="0" smtClean="0">
                        <a:solidFill>
                          <a:srgbClr val="FF000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zh-CN" altLang="en-US" sz="2800" b="1" kern="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时刻，抛物线的标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solidFill>
                          <a:prstClr val="black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𝒕</m:t>
                        </m:r>
                      </m:sub>
                    </m:sSub>
                    <m:r>
                      <a:rPr lang="en-US" altLang="zh-CN" sz="2800" b="1" i="1">
                        <a:solidFill>
                          <a:prstClr val="black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𝒕</m:t>
                        </m:r>
                      </m:sub>
                    </m:sSub>
                    <m:r>
                      <a:rPr lang="en-US" altLang="zh-CN" sz="2800" b="1" i="1">
                        <a:solidFill>
                          <a:prstClr val="black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2800" b="1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800" b="1" i="1" kern="0">
                        <a:solidFill>
                          <a:prstClr val="black"/>
                        </a:solidFill>
                        <a:latin typeface="Cambria Math"/>
                      </a:rPr>
                      <m:t>𝒈</m:t>
                    </m:r>
                    <m:r>
                      <a:rPr lang="en-US" altLang="zh-CN" sz="2800" b="1" i="1" kern="0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2800" b="1" i="1" kern="0">
                        <a:solidFill>
                          <a:prstClr val="black"/>
                        </a:solidFill>
                        <a:latin typeface="Cambria Math"/>
                      </a:rPr>
                      <m:t>𝟗</m:t>
                    </m:r>
                    <m:r>
                      <a:rPr lang="en-US" altLang="zh-CN" sz="2800" b="1" i="1" kern="0">
                        <a:solidFill>
                          <a:prstClr val="black"/>
                        </a:solidFill>
                        <a:latin typeface="Cambria Math"/>
                      </a:rPr>
                      <m:t>.</m:t>
                    </m:r>
                    <m:r>
                      <a:rPr lang="en-US" altLang="zh-CN" sz="2800" b="1" i="1" kern="0">
                        <a:solidFill>
                          <a:prstClr val="black"/>
                        </a:solidFill>
                        <a:latin typeface="Cambria Math"/>
                      </a:rPr>
                      <m:t>𝟖</m:t>
                    </m:r>
                    <m:r>
                      <a:rPr lang="en-US" altLang="zh-CN" sz="2800" b="1" i="1" kern="0">
                        <a:solidFill>
                          <a:prstClr val="black"/>
                        </a:solidFill>
                        <a:latin typeface="Cambria Math"/>
                      </a:rPr>
                      <m:t>𝒎</m:t>
                    </m:r>
                    <m:r>
                      <a:rPr lang="en-US" altLang="zh-CN" sz="2800" b="1" i="1" kern="0">
                        <a:solidFill>
                          <a:prstClr val="black"/>
                        </a:solidFill>
                        <a:latin typeface="Cambria Math"/>
                      </a:rPr>
                      <m:t>/</m:t>
                    </m:r>
                    <m:sSup>
                      <m:sSupPr>
                        <m:ctrlPr>
                          <a:rPr lang="en-US" altLang="zh-CN" sz="2800" b="1" i="1" ker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800" b="1" i="1" kern="0">
                            <a:solidFill>
                              <a:prstClr val="black"/>
                            </a:solidFill>
                            <a:latin typeface="Cambria Math"/>
                          </a:rPr>
                          <m:t>𝒔</m:t>
                        </m:r>
                      </m:e>
                      <m:sup>
                        <m:r>
                          <a:rPr lang="en-US" altLang="zh-CN" sz="2800" b="1" i="1" kern="0">
                            <a:solidFill>
                              <a:prstClr val="black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CN" sz="2800" b="1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00" y="3028967"/>
                <a:ext cx="10623182" cy="532966"/>
              </a:xfrm>
              <a:prstGeom prst="rect">
                <a:avLst/>
              </a:prstGeom>
              <a:blipFill rotWithShape="1">
                <a:blip r:embed="rId3"/>
                <a:stretch>
                  <a:fillRect t="-9195" b="-321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8"/>
          <p:cNvGrpSpPr/>
          <p:nvPr/>
        </p:nvGrpSpPr>
        <p:grpSpPr>
          <a:xfrm>
            <a:off x="7489987" y="3688649"/>
            <a:ext cx="3951563" cy="2491449"/>
            <a:chOff x="6522016" y="2441574"/>
            <a:chExt cx="5018760" cy="3076224"/>
          </a:xfrm>
        </p:grpSpPr>
        <p:pic>
          <p:nvPicPr>
            <p:cNvPr id="20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0064" y="2958713"/>
              <a:ext cx="3565412" cy="2350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1" name="直接箭头连接符 20"/>
            <p:cNvCxnSpPr/>
            <p:nvPr/>
          </p:nvCxnSpPr>
          <p:spPr>
            <a:xfrm>
              <a:off x="7630064" y="3026349"/>
              <a:ext cx="102723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左大括号 21"/>
            <p:cNvSpPr/>
            <p:nvPr/>
          </p:nvSpPr>
          <p:spPr>
            <a:xfrm>
              <a:off x="7138219" y="3026349"/>
              <a:ext cx="491845" cy="2283070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 flipV="1">
              <a:off x="7656988" y="2487641"/>
              <a:ext cx="0" cy="28070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椭圆 23"/>
            <p:cNvSpPr/>
            <p:nvPr/>
          </p:nvSpPr>
          <p:spPr>
            <a:xfrm>
              <a:off x="8942672" y="3349834"/>
              <a:ext cx="142336" cy="16823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25" name="直接箭头连接符 24"/>
            <p:cNvCxnSpPr/>
            <p:nvPr/>
          </p:nvCxnSpPr>
          <p:spPr>
            <a:xfrm>
              <a:off x="7630064" y="5294671"/>
              <a:ext cx="35654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/>
                <p:cNvSpPr/>
                <p:nvPr/>
              </p:nvSpPr>
              <p:spPr>
                <a:xfrm>
                  <a:off x="8143683" y="2595716"/>
                  <a:ext cx="690601" cy="3482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prstClr val="white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矩形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3683" y="2595716"/>
                  <a:ext cx="690601" cy="34824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29167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/>
                <p:cNvSpPr/>
                <p:nvPr/>
              </p:nvSpPr>
              <p:spPr>
                <a:xfrm>
                  <a:off x="7243913" y="2441574"/>
                  <a:ext cx="345300" cy="3282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zh-CN" altLang="en-US" sz="2400" dirty="0">
                    <a:solidFill>
                      <a:prstClr val="white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矩形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3913" y="2441574"/>
                  <a:ext cx="345300" cy="328266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34043" r="-2128" b="-47826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/>
                <p:cNvSpPr/>
                <p:nvPr/>
              </p:nvSpPr>
              <p:spPr>
                <a:xfrm>
                  <a:off x="11195476" y="5189532"/>
                  <a:ext cx="345300" cy="3282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x</m:t>
                        </m:r>
                      </m:oMath>
                    </m:oMathPara>
                  </a14:m>
                  <a:endParaRPr lang="zh-CN" altLang="en-US" sz="2400" dirty="0">
                    <a:solidFill>
                      <a:prstClr val="white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矩形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95476" y="5189532"/>
                  <a:ext cx="345300" cy="328266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17021" b="-13043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矩形 34"/>
                <p:cNvSpPr/>
                <p:nvPr/>
              </p:nvSpPr>
              <p:spPr>
                <a:xfrm>
                  <a:off x="6522016" y="4003751"/>
                  <a:ext cx="345300" cy="3282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h</m:t>
                        </m:r>
                      </m:oMath>
                    </m:oMathPara>
                  </a14:m>
                  <a:endParaRPr lang="zh-CN" altLang="en-US" sz="2400" dirty="0">
                    <a:solidFill>
                      <a:prstClr val="white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矩形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2016" y="4003751"/>
                  <a:ext cx="345300" cy="328266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34783" t="-8889" r="-4348" b="-26667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5719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xmlns="" id="{F2AE91A5-318F-2D21-C38D-1033DE9FDE56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3" name="标题占位符 1">
            <a:extLst>
              <a:ext uri="{FF2B5EF4-FFF2-40B4-BE49-F238E27FC236}">
                <a16:creationId xmlns:a16="http://schemas.microsoft.com/office/drawing/2014/main" xmlns="" id="{7D15AECB-6F00-840B-E4B3-19AD7626199F}"/>
              </a:ext>
            </a:extLst>
          </p:cNvPr>
          <p:cNvSpPr txBox="1"/>
          <p:nvPr/>
        </p:nvSpPr>
        <p:spPr>
          <a:xfrm>
            <a:off x="1048328" y="100325"/>
            <a:ext cx="6331527" cy="557822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</a:t>
            </a: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问题求解</a:t>
            </a:r>
            <a:endParaRPr lang="zh-CN" altLang="en-US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5BD872CD-1F60-A000-4C58-E99C769A6123}"/>
              </a:ext>
            </a:extLst>
          </p:cNvPr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738378F7-E5AE-72E4-B46A-9EC7F75E6473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7B463D29-4BA7-30BF-73CF-8CB790F5F45B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DA778A1-033E-2958-648E-A707D3598EA1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26E86147-194F-660F-B09E-B9C004305603}"/>
              </a:ext>
            </a:extLst>
          </p:cNvPr>
          <p:cNvSpPr txBox="1"/>
          <p:nvPr/>
        </p:nvSpPr>
        <p:spPr>
          <a:xfrm>
            <a:off x="851338" y="805181"/>
            <a:ext cx="1077883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简单的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程序</a:t>
            </a:r>
            <a:endParaRPr lang="zh-CN" altLang="en-US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1">
                <a:extLst>
                  <a:ext uri="{FF2B5EF4-FFF2-40B4-BE49-F238E27FC236}">
                    <a16:creationId xmlns:a16="http://schemas.microsoft.com/office/drawing/2014/main" xmlns="" id="{26E86147-194F-660F-B09E-B9C004305603}"/>
                  </a:ext>
                </a:extLst>
              </p:cNvPr>
              <p:cNvSpPr txBox="1"/>
              <p:nvPr/>
            </p:nvSpPr>
            <p:spPr>
              <a:xfrm>
                <a:off x="1048328" y="1446301"/>
                <a:ext cx="10147148" cy="13835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 smtClean="0">
                    <a:solidFill>
                      <a:sysClr val="windowText" lastClr="000000"/>
                    </a:solidFill>
                    <a:latin typeface="Arial" panose="020B0604020202020204"/>
                    <a:ea typeface="微软雅黑" panose="020B0503020204020204" pitchFamily="34" charset="-122"/>
                  </a:rPr>
                  <a:t>问题：当一物体在</a:t>
                </a:r>
                <a:r>
                  <a:rPr lang="en-US" altLang="zh-CN" sz="2800" b="1" dirty="0" smtClean="0">
                    <a:solidFill>
                      <a:sysClr val="windowText" lastClr="000000"/>
                    </a:solidFill>
                    <a:latin typeface="Arial" panose="020B0604020202020204"/>
                    <a:ea typeface="微软雅黑" panose="020B0503020204020204" pitchFamily="34" charset="-122"/>
                  </a:rPr>
                  <a:t>h=300km</a:t>
                </a:r>
                <a:r>
                  <a:rPr lang="zh-CN" altLang="en-US" sz="2800" b="1" dirty="0" smtClean="0">
                    <a:solidFill>
                      <a:sysClr val="windowText" lastClr="000000"/>
                    </a:solidFill>
                    <a:latin typeface="Arial" panose="020B0604020202020204"/>
                    <a:ea typeface="微软雅黑" panose="020B0503020204020204" pitchFamily="34" charset="-122"/>
                  </a:rPr>
                  <a:t>，以初速度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3200" b="1" i="1" smtClean="0">
                        <a:solidFill>
                          <a:prstClr val="black"/>
                        </a:solidFill>
                        <a:latin typeface="Cambria Math"/>
                      </a:rPr>
                      <m:t>𝟐𝟎</m:t>
                    </m:r>
                    <m:r>
                      <m:rPr>
                        <m:sty m:val="p"/>
                      </m:rPr>
                      <a:rPr lang="en-US" altLang="zh-CN" sz="3200" b="1" i="1">
                        <a:solidFill>
                          <a:prstClr val="black"/>
                        </a:solidFill>
                        <a:latin typeface="Cambria Math"/>
                      </a:rPr>
                      <m:t>m</m:t>
                    </m:r>
                    <m:r>
                      <a:rPr lang="en-US" altLang="zh-CN" sz="3200" b="1" i="1">
                        <a:solidFill>
                          <a:prstClr val="black"/>
                        </a:solidFill>
                        <a:latin typeface="Cambria Math"/>
                      </a:rPr>
                      <m:t>/</m:t>
                    </m:r>
                    <m:r>
                      <m:rPr>
                        <m:sty m:val="p"/>
                      </m:rPr>
                      <a:rPr lang="en-US" altLang="zh-CN" sz="3200" b="1" i="1">
                        <a:solidFill>
                          <a:prstClr val="black"/>
                        </a:solidFill>
                        <a:latin typeface="Cambria Math"/>
                      </a:rPr>
                      <m:t>s</m:t>
                    </m:r>
                  </m:oMath>
                </a14:m>
                <a:r>
                  <a:rPr lang="zh-CN" altLang="en-US" sz="2800" b="1" dirty="0" smtClean="0">
                    <a:solidFill>
                      <a:srgbClr val="FF0000"/>
                    </a:solidFill>
                    <a:latin typeface="Arial" panose="020B0604020202020204"/>
                    <a:ea typeface="微软雅黑" panose="020B0503020204020204" pitchFamily="34" charset="-122"/>
                  </a:rPr>
                  <a:t>水平</a:t>
                </a:r>
                <a:r>
                  <a:rPr lang="zh-CN" altLang="en-US" sz="2800" b="1" dirty="0" smtClean="0">
                    <a:solidFill>
                      <a:sysClr val="windowText" lastClr="000000"/>
                    </a:solidFill>
                    <a:latin typeface="Arial" panose="020B0604020202020204"/>
                    <a:ea typeface="微软雅黑" panose="020B0503020204020204" pitchFamily="34" charset="-122"/>
                  </a:rPr>
                  <a:t>抛出时，其轨迹是一条抛物线，利用</a:t>
                </a:r>
                <a:r>
                  <a:rPr lang="en-US" altLang="zh-CN" sz="2800" b="1" dirty="0" smtClean="0">
                    <a:solidFill>
                      <a:sysClr val="windowText" lastClr="000000"/>
                    </a:solidFill>
                    <a:latin typeface="Arial" panose="020B0604020202020204"/>
                    <a:ea typeface="微软雅黑" panose="020B0503020204020204" pitchFamily="34" charset="-122"/>
                  </a:rPr>
                  <a:t>python</a:t>
                </a:r>
                <a:r>
                  <a:rPr lang="zh-CN" altLang="en-US" sz="2800" b="1" dirty="0" smtClean="0">
                    <a:solidFill>
                      <a:sysClr val="windowText" lastClr="000000"/>
                    </a:solidFill>
                    <a:latin typeface="Arial" panose="020B0604020202020204"/>
                    <a:ea typeface="微软雅黑" panose="020B0503020204020204" pitchFamily="34" charset="-122"/>
                  </a:rPr>
                  <a:t>编程绘制抛物线。</a:t>
                </a:r>
                <a:endParaRPr lang="zh-CN" altLang="en-US" sz="2800" b="1" dirty="0">
                  <a:solidFill>
                    <a:sysClr val="windowText" lastClr="000000"/>
                  </a:solidFill>
                  <a:latin typeface="Arial" panose="020B0604020202020204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3" name="文本框 11">
                <a:extLst>
                  <a:ext uri="{FF2B5EF4-FFF2-40B4-BE49-F238E27FC236}">
                    <a16:creationId xmlns:a16="http://schemas.microsoft.com/office/drawing/2014/main" xmlns="" id="{26E86147-194F-660F-B09E-B9C004305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328" y="1446301"/>
                <a:ext cx="10147148" cy="1383520"/>
              </a:xfrm>
              <a:prstGeom prst="rect">
                <a:avLst/>
              </a:prstGeom>
              <a:blipFill rotWithShape="1">
                <a:blip r:embed="rId2"/>
                <a:stretch>
                  <a:fillRect l="-1261" b="-114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660399" y="4274443"/>
                <a:ext cx="5976883" cy="5329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007D"/>
                  </a:buClr>
                  <a:buSzPct val="80000"/>
                </a:pPr>
                <a14:m>
                  <m:oMath xmlns:m="http://schemas.openxmlformats.org/officeDocument/2006/math">
                    <m:r>
                      <a:rPr lang="en-US" altLang="zh-CN" sz="2800" b="1" i="1" kern="0" smtClean="0">
                        <a:solidFill>
                          <a:srgbClr val="FF000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zh-CN" altLang="en-US" sz="2800" b="1" kern="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 有取值范围：</a:t>
                </a:r>
                <a:endParaRPr lang="en-US" altLang="zh-CN" sz="2800" b="1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99" y="4274443"/>
                <a:ext cx="5976883" cy="532966"/>
              </a:xfrm>
              <a:prstGeom prst="rect">
                <a:avLst/>
              </a:prstGeom>
              <a:blipFill rotWithShape="1">
                <a:blip r:embed="rId3"/>
                <a:stretch>
                  <a:fillRect t="-11364" b="-284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3678523" y="3958058"/>
                <a:ext cx="2958759" cy="10944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none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32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</a:rPr>
                        <m:t>0≤</m:t>
                      </m:r>
                      <m:r>
                        <a:rPr kumimoji="0" lang="en-US" altLang="zh-CN" sz="32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𝑡</m:t>
                      </m:r>
                      <m:r>
                        <a:rPr kumimoji="0" lang="en-US" altLang="zh-CN" sz="32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</a:rPr>
                        <m:t>≤</m:t>
                      </m:r>
                      <m:rad>
                        <m:radPr>
                          <m:degHide m:val="on"/>
                          <m:ctrlPr>
                            <a:rPr kumimoji="0" lang="en-US" altLang="zh-CN" sz="3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type m:val="skw"/>
                              <m:ctrlPr>
                                <a:rPr kumimoji="0" lang="en-US" altLang="zh-CN" sz="32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32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kumimoji="0" lang="en-US" altLang="zh-CN" sz="32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</m:num>
                            <m:den>
                              <m:r>
                                <a:rPr kumimoji="0" lang="en-US" altLang="zh-CN" sz="32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Cambria Math"/>
                                </a:rPr>
                                <m:t>𝑔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kumimoji="0" lang="zh-CN" alt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创艺简中圆" charset="-122"/>
                </a:endParaRP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523" y="3958058"/>
                <a:ext cx="2958759" cy="109446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750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xmlns="" id="{F2AE91A5-318F-2D21-C38D-1033DE9FDE56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3" name="标题占位符 1">
            <a:extLst>
              <a:ext uri="{FF2B5EF4-FFF2-40B4-BE49-F238E27FC236}">
                <a16:creationId xmlns:a16="http://schemas.microsoft.com/office/drawing/2014/main" xmlns="" id="{7D15AECB-6F00-840B-E4B3-19AD7626199F}"/>
              </a:ext>
            </a:extLst>
          </p:cNvPr>
          <p:cNvSpPr txBox="1"/>
          <p:nvPr/>
        </p:nvSpPr>
        <p:spPr>
          <a:xfrm>
            <a:off x="1048328" y="100325"/>
            <a:ext cx="6331527" cy="557822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 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python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问题求解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5BD872CD-1F60-A000-4C58-E99C769A6123}"/>
              </a:ext>
            </a:extLst>
          </p:cNvPr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738378F7-E5AE-72E4-B46A-9EC7F75E6473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7B463D29-4BA7-30BF-73CF-8CB790F5F45B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DA778A1-033E-2958-648E-A707D3598EA1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26E86147-194F-660F-B09E-B9C004305603}"/>
              </a:ext>
            </a:extLst>
          </p:cNvPr>
          <p:cNvSpPr txBox="1"/>
          <p:nvPr/>
        </p:nvSpPr>
        <p:spPr>
          <a:xfrm>
            <a:off x="979054" y="925627"/>
            <a:ext cx="10141527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简单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的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Python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程序</a:t>
            </a:r>
            <a:endParaRPr lang="en-US" altLang="zh-CN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1</a:t>
            </a: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．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Python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语言简介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① 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Python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的语法非常清晰，对初学者友好。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② 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Python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的有发达的开发者社区，具备功能强大的丰富的第三方库。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  </a:t>
            </a:r>
            <a:endParaRPr lang="zh-CN" altLang="en-US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8837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xmlns="" id="{F2AE91A5-318F-2D21-C38D-1033DE9FDE56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3" name="标题占位符 1">
            <a:extLst>
              <a:ext uri="{FF2B5EF4-FFF2-40B4-BE49-F238E27FC236}">
                <a16:creationId xmlns:a16="http://schemas.microsoft.com/office/drawing/2014/main" xmlns="" id="{7D15AECB-6F00-840B-E4B3-19AD7626199F}"/>
              </a:ext>
            </a:extLst>
          </p:cNvPr>
          <p:cNvSpPr txBox="1"/>
          <p:nvPr/>
        </p:nvSpPr>
        <p:spPr>
          <a:xfrm>
            <a:off x="1048328" y="100325"/>
            <a:ext cx="6331527" cy="557822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</a:t>
            </a: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问题求解</a:t>
            </a:r>
            <a:endParaRPr lang="zh-CN" altLang="en-US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5BD872CD-1F60-A000-4C58-E99C769A6123}"/>
              </a:ext>
            </a:extLst>
          </p:cNvPr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738378F7-E5AE-72E4-B46A-9EC7F75E6473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7B463D29-4BA7-30BF-73CF-8CB790F5F45B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DA778A1-033E-2958-648E-A707D3598EA1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26E86147-194F-660F-B09E-B9C004305603}"/>
              </a:ext>
            </a:extLst>
          </p:cNvPr>
          <p:cNvSpPr txBox="1"/>
          <p:nvPr/>
        </p:nvSpPr>
        <p:spPr>
          <a:xfrm>
            <a:off x="851338" y="805181"/>
            <a:ext cx="1077883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简单的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程序</a:t>
            </a:r>
            <a:endParaRPr lang="zh-CN" altLang="en-US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31" name="灯片编号占位符 3"/>
          <p:cNvSpPr txBox="1">
            <a:spLocks/>
          </p:cNvSpPr>
          <p:nvPr/>
        </p:nvSpPr>
        <p:spPr bwMode="auto">
          <a:xfrm>
            <a:off x="7129264" y="4736231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34D6783-29A3-4CD1-84FC-EB8126B5BE80}" type="slidenum"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07604" y="1689769"/>
            <a:ext cx="8280920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87313" marR="0" lvl="0" indent="0" defTabSz="98742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h, v0, g = 300, 20, 9.8</a:t>
            </a:r>
          </a:p>
          <a:p>
            <a:pPr marL="87313" marR="0" lvl="0" indent="0" defTabSz="98742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tmax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=			</a:t>
            </a:r>
            <a:r>
              <a:rPr kumimoji="0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#</a:t>
            </a:r>
            <a:r>
              <a:rPr kumimoji="0" lang="zh-CN" altLang="en-US" sz="32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计算落地时间</a:t>
            </a:r>
            <a:endParaRPr kumimoji="0" lang="en-US" altLang="zh-CN" sz="3200" b="0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楷体" pitchFamily="49" charset="-122"/>
              <a:cs typeface="Arial" pitchFamily="34" charset="0"/>
            </a:endParaRPr>
          </a:p>
          <a:p>
            <a:pPr marL="87313" marR="0" lvl="0" indent="0" defTabSz="98742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print(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'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请输入时间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t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，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t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的取值范围是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0 ~'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,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tmax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)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楷体" pitchFamily="49" charset="-122"/>
              <a:cs typeface="Arial" pitchFamily="34" charset="0"/>
            </a:endParaRPr>
          </a:p>
          <a:p>
            <a:pPr marL="87313" marR="0" lvl="0" indent="0" defTabSz="98742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t=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eval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(input('t='))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楷体" pitchFamily="49" charset="-122"/>
              <a:cs typeface="Arial" pitchFamily="34" charset="0"/>
            </a:endParaRPr>
          </a:p>
          <a:p>
            <a:pPr marL="87313" marR="0" lvl="0" indent="0" defTabSz="98742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xt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=v0*t			</a:t>
            </a:r>
            <a:r>
              <a:rPr kumimoji="0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#</a:t>
            </a:r>
            <a:r>
              <a:rPr kumimoji="0" lang="zh-CN" altLang="en-US" sz="32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横坐标</a:t>
            </a:r>
            <a:endParaRPr kumimoji="0" lang="en-US" altLang="zh-CN" sz="3200" b="0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楷体" pitchFamily="49" charset="-122"/>
              <a:cs typeface="Arial" pitchFamily="34" charset="0"/>
            </a:endParaRPr>
          </a:p>
          <a:p>
            <a:pPr marL="87313" marR="0" lvl="0" indent="0" defTabSz="98742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yt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=h-1/2*g*t**2		</a:t>
            </a:r>
            <a:r>
              <a:rPr kumimoji="0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#</a:t>
            </a:r>
            <a:r>
              <a:rPr kumimoji="0" lang="zh-CN" altLang="en-US" sz="32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纵坐标</a:t>
            </a:r>
            <a:endParaRPr kumimoji="0" lang="en-US" altLang="zh-CN" sz="3200" b="0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楷体" pitchFamily="49" charset="-122"/>
              <a:cs typeface="Arial" pitchFamily="34" charset="0"/>
            </a:endParaRPr>
          </a:p>
          <a:p>
            <a:pPr marL="87313" marR="0" lvl="0" indent="0" defTabSz="98742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print(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xt,yt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)			</a:t>
            </a:r>
            <a:r>
              <a:rPr kumimoji="0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#</a:t>
            </a:r>
            <a:r>
              <a:rPr kumimoji="0" lang="zh-CN" altLang="en-US" sz="32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打印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2320516" y="2092212"/>
                <a:ext cx="1526123" cy="688715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zh-CN" sz="3200" i="1" kern="0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altLang="zh-CN" sz="3200" i="1" kern="0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altLang="zh-CN" sz="3200" i="1" kern="0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h</m:t>
                          </m:r>
                          <m:r>
                            <a:rPr lang="en-US" altLang="zh-CN" sz="3200" i="1" kern="0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/</m:t>
                          </m:r>
                          <m:r>
                            <a:rPr lang="en-US" altLang="zh-CN" sz="3200" i="1" kern="0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</m:rad>
                    </m:oMath>
                  </m:oMathPara>
                </a14:m>
                <a:endParaRPr lang="zh-CN" altLang="en-US" sz="3200" b="1" dirty="0">
                  <a:solidFill>
                    <a:srgbClr val="FF0000"/>
                  </a:solidFill>
                  <a:latin typeface="Arial" pitchFamily="34" charset="0"/>
                  <a:ea typeface="创艺简中圆" charset="-122"/>
                </a:endParaRPr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516" y="2092212"/>
                <a:ext cx="1526123" cy="68871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组合 33"/>
          <p:cNvGrpSpPr/>
          <p:nvPr/>
        </p:nvGrpSpPr>
        <p:grpSpPr>
          <a:xfrm>
            <a:off x="3846639" y="2617076"/>
            <a:ext cx="6816743" cy="3379162"/>
            <a:chOff x="1830415" y="2714134"/>
            <a:chExt cx="6816743" cy="3379162"/>
          </a:xfrm>
        </p:grpSpPr>
        <p:sp>
          <p:nvSpPr>
            <p:cNvPr id="36" name="TextBox 35"/>
            <p:cNvSpPr txBox="1"/>
            <p:nvPr/>
          </p:nvSpPr>
          <p:spPr>
            <a:xfrm>
              <a:off x="5148064" y="5539298"/>
              <a:ext cx="3499094" cy="5539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rgbClr val="0000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3200" b="0" ker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itchFamily="49" charset="-122"/>
                  <a:ea typeface="楷体" pitchFamily="49" charset="-122"/>
                  <a:cs typeface="+mn-cs"/>
                </a:rPr>
                <a:t>怎么计算根号值？</a:t>
              </a:r>
            </a:p>
          </p:txBody>
        </p:sp>
        <p:cxnSp>
          <p:nvCxnSpPr>
            <p:cNvPr id="37" name="直接箭头连接符 36"/>
            <p:cNvCxnSpPr/>
            <p:nvPr/>
          </p:nvCxnSpPr>
          <p:spPr>
            <a:xfrm flipH="1" flipV="1">
              <a:off x="1830415" y="2714134"/>
              <a:ext cx="3317649" cy="2825164"/>
            </a:xfrm>
            <a:prstGeom prst="straightConnector1">
              <a:avLst/>
            </a:prstGeom>
            <a:noFill/>
            <a:ln w="9525" cap="flat" cmpd="sng" algn="ctr">
              <a:solidFill>
                <a:srgbClr val="0000FF"/>
              </a:solidFill>
              <a:prstDash val="solid"/>
              <a:tailEnd type="arrow"/>
            </a:ln>
            <a:effectLst/>
          </p:spPr>
        </p:cxnSp>
      </p:grpSp>
      <p:sp>
        <p:nvSpPr>
          <p:cNvPr id="38" name="矩形 37"/>
          <p:cNvSpPr/>
          <p:nvPr/>
        </p:nvSpPr>
        <p:spPr>
          <a:xfrm>
            <a:off x="1007604" y="2180911"/>
            <a:ext cx="8280920" cy="153611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351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xmlns="" id="{F2AE91A5-318F-2D21-C38D-1033DE9FDE56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3" name="标题占位符 1">
            <a:extLst>
              <a:ext uri="{FF2B5EF4-FFF2-40B4-BE49-F238E27FC236}">
                <a16:creationId xmlns:a16="http://schemas.microsoft.com/office/drawing/2014/main" xmlns="" id="{7D15AECB-6F00-840B-E4B3-19AD7626199F}"/>
              </a:ext>
            </a:extLst>
          </p:cNvPr>
          <p:cNvSpPr txBox="1"/>
          <p:nvPr/>
        </p:nvSpPr>
        <p:spPr>
          <a:xfrm>
            <a:off x="1048328" y="100325"/>
            <a:ext cx="6331527" cy="557822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 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python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问题求解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5BD872CD-1F60-A000-4C58-E99C769A6123}"/>
              </a:ext>
            </a:extLst>
          </p:cNvPr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738378F7-E5AE-72E4-B46A-9EC7F75E6473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7B463D29-4BA7-30BF-73CF-8CB790F5F45B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DA778A1-033E-2958-648E-A707D3598EA1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26E86147-194F-660F-B09E-B9C004305603}"/>
              </a:ext>
            </a:extLst>
          </p:cNvPr>
          <p:cNvSpPr txBox="1"/>
          <p:nvPr/>
        </p:nvSpPr>
        <p:spPr>
          <a:xfrm>
            <a:off x="959390" y="748607"/>
            <a:ext cx="107696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  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简单的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Python</a:t>
            </a: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程序</a:t>
            </a:r>
            <a:endParaRPr lang="zh-CN" altLang="en-US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" name="文本框 11">
            <a:extLst>
              <a:ext uri="{FF2B5EF4-FFF2-40B4-BE49-F238E27FC236}">
                <a16:creationId xmlns:a16="http://schemas.microsoft.com/office/drawing/2014/main" xmlns="" id="{26E86147-194F-660F-B09E-B9C004305603}"/>
              </a:ext>
            </a:extLst>
          </p:cNvPr>
          <p:cNvSpPr txBox="1"/>
          <p:nvPr/>
        </p:nvSpPr>
        <p:spPr>
          <a:xfrm>
            <a:off x="1048328" y="1410455"/>
            <a:ext cx="107696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kern="100" spc="3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zh-CN" sz="2800" b="1" kern="100" spc="3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．</a:t>
            </a:r>
            <a:r>
              <a:rPr lang="zh-CN" altLang="en-US" sz="2800" b="1" kern="100" spc="3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导入</a:t>
            </a:r>
            <a:r>
              <a:rPr lang="zh-CN" altLang="en-US" sz="2800" b="1" kern="100" spc="3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库</a:t>
            </a:r>
            <a:endParaRPr lang="en-US" altLang="zh-CN" sz="2800" b="1" kern="100" spc="30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 kern="100" spc="3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2800" b="1" kern="100" spc="3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丰富的第三方库，</a:t>
            </a:r>
            <a:r>
              <a:rPr lang="en-US" altLang="zh-CN" sz="2800" b="1" kern="100" spc="3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math</a:t>
            </a:r>
            <a:r>
              <a:rPr lang="zh-CN" altLang="en-US" sz="2800" b="1" kern="100" spc="3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库包括数学函数</a:t>
            </a:r>
            <a:r>
              <a:rPr lang="zh-CN" altLang="en-US" sz="2800" b="1" kern="100" spc="3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800" b="1" kern="100" spc="3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库，比如二次根号</a:t>
            </a:r>
            <a:endParaRPr lang="zh-CN" altLang="zh-CN" sz="2800" b="1" kern="100" spc="3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kern="100" spc="3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使用方法：程序中导入，</a:t>
            </a:r>
            <a:r>
              <a:rPr lang="en-US" altLang="zh-CN" sz="2800" b="1" kern="100" spc="30" dirty="0" smtClean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import  math  </a:t>
            </a:r>
            <a:r>
              <a:rPr lang="zh-CN" altLang="en-US" sz="2800" b="1" kern="100" spc="3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或者</a:t>
            </a:r>
            <a:endParaRPr lang="zh-CN" altLang="zh-CN" sz="2800" b="1" kern="100" spc="3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kern="100" spc="3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</a:t>
            </a:r>
            <a:r>
              <a:rPr lang="en-US" altLang="zh-CN" sz="2800" b="1" kern="100" spc="30" dirty="0" smtClean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from math  import </a:t>
            </a:r>
            <a:r>
              <a:rPr lang="zh-CN" altLang="zh-CN" sz="2800" b="1" kern="100" spc="3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函数名</a:t>
            </a:r>
          </a:p>
        </p:txBody>
      </p:sp>
    </p:spTree>
    <p:extLst>
      <p:ext uri="{BB962C8B-B14F-4D97-AF65-F5344CB8AC3E}">
        <p14:creationId xmlns:p14="http://schemas.microsoft.com/office/powerpoint/2010/main" val="73086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xmlns="" id="{F2AE91A5-318F-2D21-C38D-1033DE9FDE56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3" name="标题占位符 1">
            <a:extLst>
              <a:ext uri="{FF2B5EF4-FFF2-40B4-BE49-F238E27FC236}">
                <a16:creationId xmlns:a16="http://schemas.microsoft.com/office/drawing/2014/main" xmlns="" id="{7D15AECB-6F00-840B-E4B3-19AD7626199F}"/>
              </a:ext>
            </a:extLst>
          </p:cNvPr>
          <p:cNvSpPr txBox="1"/>
          <p:nvPr/>
        </p:nvSpPr>
        <p:spPr>
          <a:xfrm>
            <a:off x="1048328" y="100325"/>
            <a:ext cx="6331527" cy="557822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</a:t>
            </a: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问题求解</a:t>
            </a:r>
            <a:endParaRPr lang="zh-CN" altLang="en-US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5BD872CD-1F60-A000-4C58-E99C769A6123}"/>
              </a:ext>
            </a:extLst>
          </p:cNvPr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738378F7-E5AE-72E4-B46A-9EC7F75E6473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7B463D29-4BA7-30BF-73CF-8CB790F5F45B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DA778A1-033E-2958-648E-A707D3598EA1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26E86147-194F-660F-B09E-B9C004305603}"/>
              </a:ext>
            </a:extLst>
          </p:cNvPr>
          <p:cNvSpPr txBox="1"/>
          <p:nvPr/>
        </p:nvSpPr>
        <p:spPr>
          <a:xfrm>
            <a:off x="959390" y="748607"/>
            <a:ext cx="107696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简单的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程序</a:t>
            </a:r>
            <a:endParaRPr lang="zh-CN" altLang="en-US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3" name="文本框 11">
            <a:extLst>
              <a:ext uri="{FF2B5EF4-FFF2-40B4-BE49-F238E27FC236}">
                <a16:creationId xmlns:a16="http://schemas.microsoft.com/office/drawing/2014/main" xmlns="" id="{26E86147-194F-660F-B09E-B9C004305603}"/>
              </a:ext>
            </a:extLst>
          </p:cNvPr>
          <p:cNvSpPr txBox="1"/>
          <p:nvPr/>
        </p:nvSpPr>
        <p:spPr>
          <a:xfrm>
            <a:off x="1048328" y="1410455"/>
            <a:ext cx="10769600" cy="662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kern="100" spc="3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zh-CN" sz="2800" b="1" kern="100" spc="3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．</a:t>
            </a:r>
            <a:r>
              <a:rPr lang="zh-CN" altLang="en-US" sz="2800" b="1" kern="100" spc="3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导入库</a:t>
            </a:r>
            <a:endParaRPr lang="en-US" altLang="zh-CN" sz="2800" b="1" kern="100" spc="3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600302" y="2238764"/>
            <a:ext cx="3227578" cy="1231347"/>
            <a:chOff x="1226632" y="3112195"/>
            <a:chExt cx="5014123" cy="2462695"/>
          </a:xfrm>
        </p:grpSpPr>
        <p:sp>
          <p:nvSpPr>
            <p:cNvPr id="15" name="矩形 14"/>
            <p:cNvSpPr/>
            <p:nvPr/>
          </p:nvSpPr>
          <p:spPr>
            <a:xfrm>
              <a:off x="1226632" y="3112195"/>
              <a:ext cx="5014123" cy="246269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 kern="0" smtClean="0">
                <a:solidFill>
                  <a:prstClr val="white"/>
                </a:solidFill>
                <a:latin typeface="Franklin Gothic Book"/>
                <a:ea typeface="黑体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226632" y="3124518"/>
              <a:ext cx="486301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87313" defTabSz="98742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dirty="0" smtClean="0">
                  <a:solidFill>
                    <a:prstClr val="black"/>
                  </a:solidFill>
                  <a:latin typeface="Arial" pitchFamily="34" charset="0"/>
                  <a:ea typeface="楷体" pitchFamily="49" charset="-122"/>
                  <a:cs typeface="Arial" pitchFamily="34" charset="0"/>
                </a:rPr>
                <a:t>import math</a:t>
              </a:r>
            </a:p>
            <a:p>
              <a:pPr marL="87313" defTabSz="98742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dirty="0" smtClean="0">
                  <a:solidFill>
                    <a:prstClr val="black"/>
                  </a:solidFill>
                  <a:latin typeface="Arial" pitchFamily="34" charset="0"/>
                  <a:ea typeface="楷体" pitchFamily="49" charset="-122"/>
                  <a:cs typeface="Arial" pitchFamily="34" charset="0"/>
                </a:rPr>
                <a:t>a=</a:t>
              </a:r>
              <a:r>
                <a:rPr lang="en-US" altLang="zh-CN" sz="2800" dirty="0" err="1" smtClean="0">
                  <a:solidFill>
                    <a:prstClr val="black"/>
                  </a:solidFill>
                  <a:latin typeface="Arial" pitchFamily="34" charset="0"/>
                  <a:ea typeface="楷体" pitchFamily="49" charset="-122"/>
                  <a:cs typeface="Arial" pitchFamily="34" charset="0"/>
                </a:rPr>
                <a:t>math.sqrt</a:t>
              </a:r>
              <a:r>
                <a:rPr lang="en-US" altLang="zh-CN" sz="2800" dirty="0" smtClean="0">
                  <a:solidFill>
                    <a:prstClr val="black"/>
                  </a:solidFill>
                  <a:latin typeface="Arial" pitchFamily="34" charset="0"/>
                  <a:ea typeface="楷体" pitchFamily="49" charset="-122"/>
                  <a:cs typeface="Arial" pitchFamily="34" charset="0"/>
                </a:rPr>
                <a:t>(36)</a:t>
              </a:r>
              <a:endParaRPr lang="zh-CN" altLang="en-US" sz="2800" dirty="0">
                <a:solidFill>
                  <a:prstClr val="black"/>
                </a:solidFill>
                <a:latin typeface="Arial" pitchFamily="34" charset="0"/>
                <a:ea typeface="楷体" pitchFamily="49" charset="-122"/>
                <a:cs typeface="Arial" pitchFamily="34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600302" y="4051798"/>
            <a:ext cx="3227578" cy="1231347"/>
            <a:chOff x="1226632" y="3112195"/>
            <a:chExt cx="5014123" cy="2462695"/>
          </a:xfrm>
        </p:grpSpPr>
        <p:sp>
          <p:nvSpPr>
            <p:cNvPr id="21" name="矩形 20"/>
            <p:cNvSpPr/>
            <p:nvPr/>
          </p:nvSpPr>
          <p:spPr>
            <a:xfrm>
              <a:off x="1226632" y="3112195"/>
              <a:ext cx="5014123" cy="246269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 kern="0" smtClean="0">
                <a:solidFill>
                  <a:prstClr val="white"/>
                </a:solidFill>
                <a:latin typeface="Franklin Gothic Book"/>
                <a:ea typeface="黑体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226632" y="3124517"/>
              <a:ext cx="4863018" cy="19082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87313" defTabSz="98742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dirty="0" smtClean="0">
                  <a:solidFill>
                    <a:prstClr val="black"/>
                  </a:solidFill>
                  <a:latin typeface="Arial" pitchFamily="34" charset="0"/>
                  <a:ea typeface="楷体" pitchFamily="49" charset="-122"/>
                  <a:cs typeface="Arial" pitchFamily="34" charset="0"/>
                </a:rPr>
                <a:t>import math as m</a:t>
              </a:r>
            </a:p>
            <a:p>
              <a:pPr marL="87313" defTabSz="98742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dirty="0" smtClean="0">
                  <a:solidFill>
                    <a:prstClr val="black"/>
                  </a:solidFill>
                  <a:latin typeface="Arial" pitchFamily="34" charset="0"/>
                  <a:ea typeface="楷体" pitchFamily="49" charset="-122"/>
                  <a:cs typeface="Arial" pitchFamily="34" charset="0"/>
                </a:rPr>
                <a:t>a=</a:t>
              </a:r>
              <a:r>
                <a:rPr lang="en-US" altLang="zh-CN" sz="2800" dirty="0" err="1" smtClean="0">
                  <a:solidFill>
                    <a:prstClr val="black"/>
                  </a:solidFill>
                  <a:latin typeface="Arial" pitchFamily="34" charset="0"/>
                  <a:ea typeface="楷体" pitchFamily="49" charset="-122"/>
                  <a:cs typeface="Arial" pitchFamily="34" charset="0"/>
                </a:rPr>
                <a:t>m.sqrt</a:t>
              </a:r>
              <a:r>
                <a:rPr lang="en-US" altLang="zh-CN" sz="2800" dirty="0" smtClean="0">
                  <a:solidFill>
                    <a:prstClr val="black"/>
                  </a:solidFill>
                  <a:latin typeface="Arial" pitchFamily="34" charset="0"/>
                  <a:ea typeface="楷体" pitchFamily="49" charset="-122"/>
                  <a:cs typeface="Arial" pitchFamily="34" charset="0"/>
                </a:rPr>
                <a:t>(36)</a:t>
              </a:r>
              <a:endParaRPr lang="zh-CN" altLang="en-US" sz="2800" dirty="0">
                <a:solidFill>
                  <a:prstClr val="black"/>
                </a:solidFill>
                <a:latin typeface="Arial" pitchFamily="34" charset="0"/>
                <a:ea typeface="楷体" pitchFamily="49" charset="-122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8982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xmlns="" id="{F2AE91A5-318F-2D21-C38D-1033DE9FDE56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3" name="标题占位符 1">
            <a:extLst>
              <a:ext uri="{FF2B5EF4-FFF2-40B4-BE49-F238E27FC236}">
                <a16:creationId xmlns:a16="http://schemas.microsoft.com/office/drawing/2014/main" xmlns="" id="{7D15AECB-6F00-840B-E4B3-19AD7626199F}"/>
              </a:ext>
            </a:extLst>
          </p:cNvPr>
          <p:cNvSpPr txBox="1"/>
          <p:nvPr/>
        </p:nvSpPr>
        <p:spPr>
          <a:xfrm>
            <a:off x="1048328" y="100325"/>
            <a:ext cx="6331527" cy="557822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</a:t>
            </a: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问题求解</a:t>
            </a:r>
            <a:endParaRPr lang="zh-CN" altLang="en-US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5BD872CD-1F60-A000-4C58-E99C769A6123}"/>
              </a:ext>
            </a:extLst>
          </p:cNvPr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738378F7-E5AE-72E4-B46A-9EC7F75E6473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7B463D29-4BA7-30BF-73CF-8CB790F5F45B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DA778A1-033E-2958-648E-A707D3598EA1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26E86147-194F-660F-B09E-B9C004305603}"/>
              </a:ext>
            </a:extLst>
          </p:cNvPr>
          <p:cNvSpPr txBox="1"/>
          <p:nvPr/>
        </p:nvSpPr>
        <p:spPr>
          <a:xfrm>
            <a:off x="851338" y="805181"/>
            <a:ext cx="1077883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简单的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程序</a:t>
            </a:r>
            <a:endParaRPr lang="zh-CN" altLang="en-US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31" name="灯片编号占位符 3"/>
          <p:cNvSpPr txBox="1">
            <a:spLocks/>
          </p:cNvSpPr>
          <p:nvPr/>
        </p:nvSpPr>
        <p:spPr bwMode="auto">
          <a:xfrm>
            <a:off x="7129264" y="4736231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9pPr>
          </a:lstStyle>
          <a:p>
            <a:pPr>
              <a:defRPr/>
            </a:pPr>
            <a:fld id="{134D6783-29A3-4CD1-84FC-EB8126B5BE80}" type="slidenum">
              <a:rPr lang="en-US" altLang="zh-CN" smtClean="0">
                <a:solidFill>
                  <a:prstClr val="black"/>
                </a:solidFill>
              </a:rPr>
              <a:pPr>
                <a:defRPr/>
              </a:pPr>
              <a:t>23</a:t>
            </a:fld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07603" y="1689769"/>
            <a:ext cx="9539527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87313" defTabSz="98742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prstClr val="black"/>
                </a:solidFill>
                <a:latin typeface="Arial" pitchFamily="34" charset="0"/>
                <a:ea typeface="楷体" pitchFamily="49" charset="-122"/>
                <a:cs typeface="Arial" pitchFamily="34" charset="0"/>
              </a:rPr>
              <a:t>import math</a:t>
            </a:r>
            <a:endParaRPr lang="en-US" altLang="zh-CN" sz="3200" kern="0" dirty="0" smtClean="0">
              <a:solidFill>
                <a:prstClr val="black"/>
              </a:solidFill>
              <a:latin typeface="Arial" pitchFamily="34" charset="0"/>
              <a:ea typeface="楷体" pitchFamily="49" charset="-122"/>
              <a:cs typeface="Arial" pitchFamily="34" charset="0"/>
            </a:endParaRPr>
          </a:p>
          <a:p>
            <a:pPr marL="87313" defTabSz="98742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kern="0" dirty="0" smtClean="0">
                <a:solidFill>
                  <a:prstClr val="black"/>
                </a:solidFill>
                <a:latin typeface="Arial" pitchFamily="34" charset="0"/>
                <a:ea typeface="楷体" pitchFamily="49" charset="-122"/>
                <a:cs typeface="Arial" pitchFamily="34" charset="0"/>
              </a:rPr>
              <a:t>h, v0, g = 300, 20, 9.8</a:t>
            </a:r>
          </a:p>
          <a:p>
            <a:pPr marL="87313" defTabSz="98742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kern="0" dirty="0" err="1" smtClean="0">
                <a:solidFill>
                  <a:prstClr val="black"/>
                </a:solidFill>
                <a:latin typeface="Arial" pitchFamily="34" charset="0"/>
                <a:ea typeface="楷体" pitchFamily="49" charset="-122"/>
                <a:cs typeface="Arial" pitchFamily="34" charset="0"/>
              </a:rPr>
              <a:t>tmax</a:t>
            </a:r>
            <a:r>
              <a:rPr lang="en-US" altLang="zh-CN" sz="3200" kern="0" dirty="0" smtClean="0">
                <a:solidFill>
                  <a:prstClr val="black"/>
                </a:solidFill>
                <a:latin typeface="Arial" pitchFamily="34" charset="0"/>
                <a:ea typeface="楷体" pitchFamily="49" charset="-122"/>
                <a:cs typeface="Arial" pitchFamily="34" charset="0"/>
              </a:rPr>
              <a:t>=</a:t>
            </a:r>
            <a:r>
              <a:rPr lang="en-US" altLang="zh-CN" sz="3200" kern="0" dirty="0" err="1" smtClean="0">
                <a:solidFill>
                  <a:prstClr val="black"/>
                </a:solidFill>
                <a:latin typeface="Arial" pitchFamily="34" charset="0"/>
                <a:ea typeface="楷体" pitchFamily="49" charset="-122"/>
                <a:cs typeface="Arial" pitchFamily="34" charset="0"/>
              </a:rPr>
              <a:t>math.sqrt</a:t>
            </a:r>
            <a:r>
              <a:rPr lang="en-US" altLang="zh-CN" sz="3200" kern="0" dirty="0" smtClean="0">
                <a:solidFill>
                  <a:prstClr val="black"/>
                </a:solidFill>
                <a:latin typeface="Arial" pitchFamily="34" charset="0"/>
                <a:ea typeface="楷体" pitchFamily="49" charset="-122"/>
                <a:cs typeface="Arial" pitchFamily="34" charset="0"/>
              </a:rPr>
              <a:t>(2*h/g)	</a:t>
            </a:r>
            <a:r>
              <a:rPr lang="en-US" altLang="zh-CN" sz="3200" i="1" kern="0" dirty="0" smtClean="0">
                <a:solidFill>
                  <a:prstClr val="black"/>
                </a:solidFill>
                <a:latin typeface="Arial" pitchFamily="34" charset="0"/>
                <a:ea typeface="楷体" pitchFamily="49" charset="-122"/>
                <a:cs typeface="Arial" pitchFamily="34" charset="0"/>
              </a:rPr>
              <a:t>#</a:t>
            </a:r>
            <a:r>
              <a:rPr lang="zh-CN" altLang="en-US" sz="3200" i="1" kern="0" dirty="0" smtClean="0">
                <a:solidFill>
                  <a:prstClr val="black"/>
                </a:solidFill>
                <a:latin typeface="Arial" pitchFamily="34" charset="0"/>
                <a:ea typeface="楷体" pitchFamily="49" charset="-122"/>
                <a:cs typeface="Arial" pitchFamily="34" charset="0"/>
              </a:rPr>
              <a:t>计算落地时间</a:t>
            </a:r>
            <a:endParaRPr lang="en-US" altLang="zh-CN" sz="3200" i="1" kern="0" dirty="0" smtClean="0">
              <a:solidFill>
                <a:prstClr val="black"/>
              </a:solidFill>
              <a:latin typeface="Arial" pitchFamily="34" charset="0"/>
              <a:ea typeface="楷体" pitchFamily="49" charset="-122"/>
              <a:cs typeface="Arial" pitchFamily="34" charset="0"/>
            </a:endParaRPr>
          </a:p>
          <a:p>
            <a:pPr marL="87313" defTabSz="98742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kern="0" dirty="0" smtClean="0">
                <a:solidFill>
                  <a:prstClr val="black"/>
                </a:solidFill>
                <a:latin typeface="Arial" pitchFamily="34" charset="0"/>
                <a:ea typeface="楷体" pitchFamily="49" charset="-122"/>
                <a:cs typeface="Arial" pitchFamily="34" charset="0"/>
              </a:rPr>
              <a:t>print(</a:t>
            </a:r>
            <a:r>
              <a:rPr lang="en-US" altLang="zh-CN" sz="3200" b="1" kern="0" dirty="0" smtClean="0">
                <a:solidFill>
                  <a:prstClr val="black"/>
                </a:solidFill>
                <a:latin typeface="Arial" pitchFamily="34" charset="0"/>
                <a:ea typeface="楷体" pitchFamily="49" charset="-122"/>
                <a:cs typeface="Arial" pitchFamily="34" charset="0"/>
              </a:rPr>
              <a:t>'</a:t>
            </a:r>
            <a:r>
              <a:rPr lang="zh-CN" altLang="en-US" sz="3200" b="1" kern="0" dirty="0" smtClean="0">
                <a:solidFill>
                  <a:prstClr val="black"/>
                </a:solidFill>
                <a:latin typeface="Arial" pitchFamily="34" charset="0"/>
                <a:ea typeface="楷体" pitchFamily="49" charset="-122"/>
                <a:cs typeface="Arial" pitchFamily="34" charset="0"/>
              </a:rPr>
              <a:t>请输入时间</a:t>
            </a:r>
            <a:r>
              <a:rPr lang="en-US" altLang="zh-CN" sz="3200" b="1" kern="0" dirty="0" smtClean="0">
                <a:solidFill>
                  <a:prstClr val="black"/>
                </a:solidFill>
                <a:latin typeface="Arial" pitchFamily="34" charset="0"/>
                <a:ea typeface="楷体" pitchFamily="49" charset="-122"/>
                <a:cs typeface="Arial" pitchFamily="34" charset="0"/>
              </a:rPr>
              <a:t>t</a:t>
            </a:r>
            <a:r>
              <a:rPr lang="zh-CN" altLang="en-US" sz="3200" b="1" kern="0" dirty="0" smtClean="0">
                <a:solidFill>
                  <a:prstClr val="black"/>
                </a:solidFill>
                <a:latin typeface="Arial" pitchFamily="34" charset="0"/>
                <a:ea typeface="楷体" pitchFamily="49" charset="-122"/>
                <a:cs typeface="Arial" pitchFamily="34" charset="0"/>
              </a:rPr>
              <a:t>，</a:t>
            </a:r>
            <a:r>
              <a:rPr lang="en-US" altLang="zh-CN" sz="3200" b="1" kern="0" dirty="0" smtClean="0">
                <a:solidFill>
                  <a:prstClr val="black"/>
                </a:solidFill>
                <a:latin typeface="Arial" pitchFamily="34" charset="0"/>
                <a:ea typeface="楷体" pitchFamily="49" charset="-122"/>
                <a:cs typeface="Arial" pitchFamily="34" charset="0"/>
              </a:rPr>
              <a:t>t</a:t>
            </a:r>
            <a:r>
              <a:rPr lang="zh-CN" altLang="en-US" sz="3200" b="1" kern="0" dirty="0" smtClean="0">
                <a:solidFill>
                  <a:prstClr val="black"/>
                </a:solidFill>
                <a:latin typeface="Arial" pitchFamily="34" charset="0"/>
                <a:ea typeface="楷体" pitchFamily="49" charset="-122"/>
                <a:cs typeface="Arial" pitchFamily="34" charset="0"/>
              </a:rPr>
              <a:t>的取值范围是</a:t>
            </a:r>
            <a:r>
              <a:rPr lang="en-US" altLang="zh-CN" sz="3200" b="1" kern="0" dirty="0" smtClean="0">
                <a:solidFill>
                  <a:prstClr val="black"/>
                </a:solidFill>
                <a:latin typeface="Arial" pitchFamily="34" charset="0"/>
                <a:ea typeface="楷体" pitchFamily="49" charset="-122"/>
                <a:cs typeface="Arial" pitchFamily="34" charset="0"/>
              </a:rPr>
              <a:t>0 ~'</a:t>
            </a:r>
            <a:r>
              <a:rPr lang="en-US" altLang="zh-CN" sz="3200" kern="0" dirty="0" smtClean="0">
                <a:solidFill>
                  <a:prstClr val="black"/>
                </a:solidFill>
                <a:latin typeface="Arial" pitchFamily="34" charset="0"/>
                <a:ea typeface="楷体" pitchFamily="49" charset="-122"/>
                <a:cs typeface="Arial" pitchFamily="34" charset="0"/>
              </a:rPr>
              <a:t>, </a:t>
            </a:r>
            <a:r>
              <a:rPr lang="en-US" altLang="zh-CN" sz="3200" kern="0" dirty="0" err="1" smtClean="0">
                <a:solidFill>
                  <a:prstClr val="black"/>
                </a:solidFill>
                <a:latin typeface="Arial" pitchFamily="34" charset="0"/>
                <a:ea typeface="楷体" pitchFamily="49" charset="-122"/>
                <a:cs typeface="Arial" pitchFamily="34" charset="0"/>
              </a:rPr>
              <a:t>tmax</a:t>
            </a:r>
            <a:r>
              <a:rPr lang="en-US" altLang="zh-CN" sz="3200" kern="0" dirty="0" smtClean="0">
                <a:solidFill>
                  <a:prstClr val="black"/>
                </a:solidFill>
                <a:latin typeface="Arial" pitchFamily="34" charset="0"/>
                <a:ea typeface="楷体" pitchFamily="49" charset="-122"/>
                <a:cs typeface="Arial" pitchFamily="34" charset="0"/>
              </a:rPr>
              <a:t>)</a:t>
            </a:r>
            <a:endParaRPr lang="en-US" altLang="zh-CN" sz="3200" b="1" kern="0" dirty="0" smtClean="0">
              <a:solidFill>
                <a:prstClr val="black"/>
              </a:solidFill>
              <a:latin typeface="Arial" pitchFamily="34" charset="0"/>
              <a:ea typeface="楷体" pitchFamily="49" charset="-122"/>
              <a:cs typeface="Arial" pitchFamily="34" charset="0"/>
            </a:endParaRPr>
          </a:p>
          <a:p>
            <a:pPr marL="87313" defTabSz="98742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kern="0" dirty="0" smtClean="0">
                <a:solidFill>
                  <a:prstClr val="black"/>
                </a:solidFill>
                <a:latin typeface="Arial" pitchFamily="34" charset="0"/>
                <a:ea typeface="楷体" pitchFamily="49" charset="-122"/>
                <a:cs typeface="Arial" pitchFamily="34" charset="0"/>
              </a:rPr>
              <a:t>t=</a:t>
            </a:r>
            <a:r>
              <a:rPr lang="en-US" altLang="zh-CN" sz="3200" kern="0" dirty="0" err="1" smtClean="0">
                <a:solidFill>
                  <a:prstClr val="black"/>
                </a:solidFill>
                <a:latin typeface="Arial" pitchFamily="34" charset="0"/>
                <a:ea typeface="楷体" pitchFamily="49" charset="-122"/>
                <a:cs typeface="Arial" pitchFamily="34" charset="0"/>
              </a:rPr>
              <a:t>eval</a:t>
            </a:r>
            <a:r>
              <a:rPr lang="en-US" altLang="zh-CN" sz="3200" kern="0" dirty="0" smtClean="0">
                <a:solidFill>
                  <a:prstClr val="black"/>
                </a:solidFill>
                <a:latin typeface="Arial" pitchFamily="34" charset="0"/>
                <a:ea typeface="楷体" pitchFamily="49" charset="-122"/>
                <a:cs typeface="Arial" pitchFamily="34" charset="0"/>
              </a:rPr>
              <a:t>(input('t='))</a:t>
            </a:r>
            <a:endParaRPr lang="en-US" altLang="zh-CN" sz="3200" b="1" kern="0" dirty="0" smtClean="0">
              <a:solidFill>
                <a:prstClr val="black"/>
              </a:solidFill>
              <a:latin typeface="Arial" pitchFamily="34" charset="0"/>
              <a:ea typeface="楷体" pitchFamily="49" charset="-122"/>
              <a:cs typeface="Arial" pitchFamily="34" charset="0"/>
            </a:endParaRPr>
          </a:p>
          <a:p>
            <a:pPr marL="87313" defTabSz="98742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kern="0" dirty="0" err="1" smtClean="0">
                <a:solidFill>
                  <a:prstClr val="black"/>
                </a:solidFill>
                <a:latin typeface="Arial" pitchFamily="34" charset="0"/>
                <a:ea typeface="楷体" pitchFamily="49" charset="-122"/>
                <a:cs typeface="Arial" pitchFamily="34" charset="0"/>
              </a:rPr>
              <a:t>xt</a:t>
            </a:r>
            <a:r>
              <a:rPr lang="en-US" altLang="zh-CN" sz="3200" kern="0" dirty="0" smtClean="0">
                <a:solidFill>
                  <a:prstClr val="black"/>
                </a:solidFill>
                <a:latin typeface="Arial" pitchFamily="34" charset="0"/>
                <a:ea typeface="楷体" pitchFamily="49" charset="-122"/>
                <a:cs typeface="Arial" pitchFamily="34" charset="0"/>
              </a:rPr>
              <a:t>=v0*t			</a:t>
            </a:r>
            <a:r>
              <a:rPr lang="en-US" altLang="zh-CN" sz="3200" i="1" kern="0" dirty="0" smtClean="0">
                <a:solidFill>
                  <a:prstClr val="black"/>
                </a:solidFill>
                <a:latin typeface="Arial" pitchFamily="34" charset="0"/>
                <a:ea typeface="楷体" pitchFamily="49" charset="-122"/>
                <a:cs typeface="Arial" pitchFamily="34" charset="0"/>
              </a:rPr>
              <a:t>#</a:t>
            </a:r>
            <a:r>
              <a:rPr lang="zh-CN" altLang="en-US" sz="3200" i="1" kern="0" dirty="0" smtClean="0">
                <a:solidFill>
                  <a:prstClr val="black"/>
                </a:solidFill>
                <a:latin typeface="Arial" pitchFamily="34" charset="0"/>
                <a:ea typeface="楷体" pitchFamily="49" charset="-122"/>
                <a:cs typeface="Arial" pitchFamily="34" charset="0"/>
              </a:rPr>
              <a:t>横坐标</a:t>
            </a:r>
            <a:endParaRPr lang="en-US" altLang="zh-CN" sz="3200" i="1" kern="0" dirty="0" smtClean="0">
              <a:solidFill>
                <a:prstClr val="black"/>
              </a:solidFill>
              <a:latin typeface="Arial" pitchFamily="34" charset="0"/>
              <a:ea typeface="楷体" pitchFamily="49" charset="-122"/>
              <a:cs typeface="Arial" pitchFamily="34" charset="0"/>
            </a:endParaRPr>
          </a:p>
          <a:p>
            <a:pPr marL="87313" defTabSz="98742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kern="0" dirty="0" err="1" smtClean="0">
                <a:solidFill>
                  <a:prstClr val="black"/>
                </a:solidFill>
                <a:latin typeface="Arial" pitchFamily="34" charset="0"/>
                <a:ea typeface="楷体" pitchFamily="49" charset="-122"/>
                <a:cs typeface="Arial" pitchFamily="34" charset="0"/>
              </a:rPr>
              <a:t>yt</a:t>
            </a:r>
            <a:r>
              <a:rPr lang="en-US" altLang="zh-CN" sz="3200" kern="0" dirty="0" smtClean="0">
                <a:solidFill>
                  <a:prstClr val="black"/>
                </a:solidFill>
                <a:latin typeface="Arial" pitchFamily="34" charset="0"/>
                <a:ea typeface="楷体" pitchFamily="49" charset="-122"/>
                <a:cs typeface="Arial" pitchFamily="34" charset="0"/>
              </a:rPr>
              <a:t>=h-1/2*g*t**2		</a:t>
            </a:r>
            <a:r>
              <a:rPr lang="en-US" altLang="zh-CN" sz="3200" i="1" kern="0" dirty="0" smtClean="0">
                <a:solidFill>
                  <a:prstClr val="black"/>
                </a:solidFill>
                <a:latin typeface="Arial" pitchFamily="34" charset="0"/>
                <a:ea typeface="楷体" pitchFamily="49" charset="-122"/>
                <a:cs typeface="Arial" pitchFamily="34" charset="0"/>
              </a:rPr>
              <a:t>#</a:t>
            </a:r>
            <a:r>
              <a:rPr lang="zh-CN" altLang="en-US" sz="3200" i="1" kern="0" dirty="0" smtClean="0">
                <a:solidFill>
                  <a:prstClr val="black"/>
                </a:solidFill>
                <a:latin typeface="Arial" pitchFamily="34" charset="0"/>
                <a:ea typeface="楷体" pitchFamily="49" charset="-122"/>
                <a:cs typeface="Arial" pitchFamily="34" charset="0"/>
              </a:rPr>
              <a:t>纵坐标</a:t>
            </a:r>
            <a:endParaRPr lang="en-US" altLang="zh-CN" sz="3200" i="1" kern="0" dirty="0" smtClean="0">
              <a:solidFill>
                <a:prstClr val="black"/>
              </a:solidFill>
              <a:latin typeface="Arial" pitchFamily="34" charset="0"/>
              <a:ea typeface="楷体" pitchFamily="49" charset="-122"/>
              <a:cs typeface="Arial" pitchFamily="34" charset="0"/>
            </a:endParaRPr>
          </a:p>
          <a:p>
            <a:pPr marL="87313" defTabSz="98742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kern="0" dirty="0" smtClean="0">
                <a:solidFill>
                  <a:prstClr val="black"/>
                </a:solidFill>
                <a:latin typeface="Arial" pitchFamily="34" charset="0"/>
                <a:ea typeface="楷体" pitchFamily="49" charset="-122"/>
                <a:cs typeface="Arial" pitchFamily="34" charset="0"/>
              </a:rPr>
              <a:t>print(</a:t>
            </a:r>
            <a:r>
              <a:rPr lang="en-US" altLang="zh-CN" sz="3200" kern="0" dirty="0" err="1" smtClean="0">
                <a:solidFill>
                  <a:prstClr val="black"/>
                </a:solidFill>
                <a:latin typeface="Arial" pitchFamily="34" charset="0"/>
                <a:ea typeface="楷体" pitchFamily="49" charset="-122"/>
                <a:cs typeface="Arial" pitchFamily="34" charset="0"/>
              </a:rPr>
              <a:t>xt,yt</a:t>
            </a:r>
            <a:r>
              <a:rPr lang="en-US" altLang="zh-CN" sz="3200" kern="0" dirty="0" smtClean="0">
                <a:solidFill>
                  <a:prstClr val="black"/>
                </a:solidFill>
                <a:latin typeface="Arial" pitchFamily="34" charset="0"/>
                <a:ea typeface="楷体" pitchFamily="49" charset="-122"/>
                <a:cs typeface="Arial" pitchFamily="34" charset="0"/>
              </a:rPr>
              <a:t>)			</a:t>
            </a:r>
            <a:r>
              <a:rPr lang="en-US" altLang="zh-CN" sz="3200" i="1" kern="0" dirty="0" smtClean="0">
                <a:solidFill>
                  <a:prstClr val="black"/>
                </a:solidFill>
                <a:latin typeface="Arial" pitchFamily="34" charset="0"/>
                <a:ea typeface="楷体" pitchFamily="49" charset="-122"/>
                <a:cs typeface="Arial" pitchFamily="34" charset="0"/>
              </a:rPr>
              <a:t>#</a:t>
            </a:r>
            <a:r>
              <a:rPr lang="zh-CN" altLang="en-US" sz="3200" i="1" kern="0" dirty="0" smtClean="0">
                <a:solidFill>
                  <a:prstClr val="black"/>
                </a:solidFill>
                <a:latin typeface="Arial" pitchFamily="34" charset="0"/>
                <a:ea typeface="楷体" pitchFamily="49" charset="-122"/>
                <a:cs typeface="Arial" pitchFamily="34" charset="0"/>
              </a:rPr>
              <a:t>打印</a:t>
            </a:r>
          </a:p>
        </p:txBody>
      </p:sp>
      <p:sp>
        <p:nvSpPr>
          <p:cNvPr id="17" name="矩形 16"/>
          <p:cNvSpPr/>
          <p:nvPr/>
        </p:nvSpPr>
        <p:spPr>
          <a:xfrm>
            <a:off x="1095343" y="1689769"/>
            <a:ext cx="2450345" cy="57723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026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xmlns="" id="{F2AE91A5-318F-2D21-C38D-1033DE9FDE56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3" name="标题占位符 1">
            <a:extLst>
              <a:ext uri="{FF2B5EF4-FFF2-40B4-BE49-F238E27FC236}">
                <a16:creationId xmlns:a16="http://schemas.microsoft.com/office/drawing/2014/main" xmlns="" id="{7D15AECB-6F00-840B-E4B3-19AD7626199F}"/>
              </a:ext>
            </a:extLst>
          </p:cNvPr>
          <p:cNvSpPr txBox="1"/>
          <p:nvPr/>
        </p:nvSpPr>
        <p:spPr>
          <a:xfrm>
            <a:off x="1048328" y="100325"/>
            <a:ext cx="6331527" cy="557822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</a:t>
            </a: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问题求解</a:t>
            </a:r>
            <a:endParaRPr lang="zh-CN" altLang="en-US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5BD872CD-1F60-A000-4C58-E99C769A6123}"/>
              </a:ext>
            </a:extLst>
          </p:cNvPr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738378F7-E5AE-72E4-B46A-9EC7F75E6473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7B463D29-4BA7-30BF-73CF-8CB790F5F45B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DA778A1-033E-2958-648E-A707D3598EA1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26E86147-194F-660F-B09E-B9C004305603}"/>
              </a:ext>
            </a:extLst>
          </p:cNvPr>
          <p:cNvSpPr txBox="1"/>
          <p:nvPr/>
        </p:nvSpPr>
        <p:spPr>
          <a:xfrm>
            <a:off x="617338" y="805181"/>
            <a:ext cx="242789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绘制坐标点</a:t>
            </a:r>
            <a:endParaRPr lang="zh-CN" altLang="en-US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3" name="灯片编号占位符 3"/>
          <p:cNvSpPr txBox="1">
            <a:spLocks/>
          </p:cNvSpPr>
          <p:nvPr/>
        </p:nvSpPr>
        <p:spPr bwMode="auto">
          <a:xfrm>
            <a:off x="9542587" y="6028817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34D6783-29A3-4CD1-84FC-EB8126B5BE80}" type="slidenum"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62926" y="825141"/>
            <a:ext cx="8280920" cy="563231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87313" marR="0" lvl="0" indent="0" defTabSz="98742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import math			</a:t>
            </a:r>
            <a:r>
              <a:rPr kumimoji="0" lang="en-US" altLang="zh-CN" sz="30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#</a:t>
            </a:r>
            <a:r>
              <a:rPr kumimoji="0" lang="zh-CN" altLang="en-US" sz="30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导入</a:t>
            </a:r>
            <a:r>
              <a:rPr kumimoji="0" lang="en-US" altLang="zh-CN" sz="30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math</a:t>
            </a:r>
            <a:r>
              <a:rPr kumimoji="0" lang="zh-CN" altLang="en-US" sz="30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库</a:t>
            </a:r>
            <a:endParaRPr kumimoji="0" lang="en-US" altLang="zh-CN" sz="3000" b="0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楷体" pitchFamily="49" charset="-122"/>
              <a:cs typeface="Arial" pitchFamily="34" charset="0"/>
            </a:endParaRPr>
          </a:p>
          <a:p>
            <a:pPr marL="87313" marR="0" lvl="0" indent="0" defTabSz="98742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import 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matplotlib.pyplot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 as 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plt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 </a:t>
            </a:r>
            <a:r>
              <a:rPr kumimoji="0" lang="en-US" altLang="zh-CN" sz="30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#</a:t>
            </a:r>
            <a:r>
              <a:rPr kumimoji="0" lang="zh-CN" altLang="en-US" sz="30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取别名</a:t>
            </a:r>
            <a:endParaRPr kumimoji="0" lang="en-US" altLang="zh-CN" sz="30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楷体" pitchFamily="49" charset="-122"/>
              <a:cs typeface="Arial" pitchFamily="34" charset="0"/>
            </a:endParaRPr>
          </a:p>
          <a:p>
            <a:pPr marL="87313" marR="0" lvl="0" indent="0" defTabSz="98742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h, v0, g = 300, 20, 9.8</a:t>
            </a:r>
          </a:p>
          <a:p>
            <a:pPr marL="87313" marR="0" lvl="0" indent="0" defTabSz="98742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tmax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=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math.sqrt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(2*h/g)		</a:t>
            </a:r>
            <a:r>
              <a:rPr kumimoji="0" lang="en-US" altLang="zh-CN" sz="30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#</a:t>
            </a:r>
            <a:r>
              <a:rPr kumimoji="0" lang="zh-CN" altLang="en-US" sz="30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计算落地时间</a:t>
            </a:r>
            <a:endParaRPr kumimoji="0" lang="en-US" altLang="zh-CN" sz="3000" b="0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楷体" pitchFamily="49" charset="-122"/>
              <a:cs typeface="Arial" pitchFamily="34" charset="0"/>
            </a:endParaRPr>
          </a:p>
          <a:p>
            <a:pPr marL="87313" marR="0" lvl="0" indent="0" defTabSz="98742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print(</a:t>
            </a:r>
            <a:r>
              <a:rPr kumimoji="0" lang="en-US" altLang="zh-CN" sz="3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'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请输入时间</a:t>
            </a:r>
            <a:r>
              <a:rPr kumimoji="0" lang="en-US" altLang="zh-CN" sz="3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t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，</a:t>
            </a:r>
            <a:r>
              <a:rPr kumimoji="0" lang="en-US" altLang="zh-CN" sz="3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t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的取值范围是</a:t>
            </a:r>
            <a:r>
              <a:rPr kumimoji="0" lang="en-US" altLang="zh-CN" sz="3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0 ~'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, 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tmax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)</a:t>
            </a:r>
            <a:endParaRPr kumimoji="0" lang="en-US" altLang="zh-CN" sz="3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楷体" pitchFamily="49" charset="-122"/>
              <a:cs typeface="Arial" pitchFamily="34" charset="0"/>
            </a:endParaRPr>
          </a:p>
          <a:p>
            <a:pPr marL="87313" marR="0" lvl="0" indent="0" defTabSz="98742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t=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eval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(input(</a:t>
            </a:r>
            <a:r>
              <a:rPr kumimoji="0" lang="en-US" altLang="zh-CN" sz="3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't='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))</a:t>
            </a:r>
            <a:endParaRPr kumimoji="0" lang="en-US" altLang="zh-CN" sz="3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楷体" pitchFamily="49" charset="-122"/>
              <a:cs typeface="Arial" pitchFamily="34" charset="0"/>
            </a:endParaRPr>
          </a:p>
          <a:p>
            <a:pPr marL="87313" marR="0" lvl="0" indent="0" defTabSz="98742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xt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=v0*t				</a:t>
            </a:r>
            <a:r>
              <a:rPr kumimoji="0" lang="en-US" altLang="zh-CN" sz="30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#</a:t>
            </a:r>
            <a:r>
              <a:rPr kumimoji="0" lang="zh-CN" altLang="en-US" sz="30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横坐标</a:t>
            </a:r>
            <a:endParaRPr kumimoji="0" lang="en-US" altLang="zh-CN" sz="3000" b="0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楷体" pitchFamily="49" charset="-122"/>
              <a:cs typeface="Arial" pitchFamily="34" charset="0"/>
            </a:endParaRPr>
          </a:p>
          <a:p>
            <a:pPr marL="87313" marR="0" lvl="0" indent="0" defTabSz="98742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yt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=h-1/2*g*t**2			</a:t>
            </a:r>
            <a:r>
              <a:rPr kumimoji="0" lang="en-US" altLang="zh-CN" sz="30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#</a:t>
            </a:r>
            <a:r>
              <a:rPr kumimoji="0" lang="zh-CN" altLang="en-US" sz="30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纵坐标</a:t>
            </a:r>
            <a:endParaRPr kumimoji="0" lang="en-US" altLang="zh-CN" sz="3000" b="0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楷体" pitchFamily="49" charset="-122"/>
              <a:cs typeface="Arial" pitchFamily="34" charset="0"/>
            </a:endParaRPr>
          </a:p>
          <a:p>
            <a:pPr marL="87313" marR="0" lvl="0" indent="0" defTabSz="98742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plt.plot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(xt,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yt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,'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ro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')			</a:t>
            </a:r>
            <a:r>
              <a:rPr kumimoji="0" lang="en-US" altLang="zh-CN" sz="30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#</a:t>
            </a:r>
            <a:r>
              <a:rPr kumimoji="0" lang="zh-CN" altLang="en-US" sz="30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绘制点</a:t>
            </a:r>
            <a:r>
              <a:rPr kumimoji="0" lang="en-US" altLang="zh-CN" sz="30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(</a:t>
            </a:r>
            <a:r>
              <a:rPr kumimoji="0" lang="en-US" altLang="zh-CN" sz="3000" b="0" i="1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xt,yt</a:t>
            </a:r>
            <a:r>
              <a:rPr kumimoji="0" lang="en-US" altLang="zh-CN" sz="30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)</a:t>
            </a:r>
          </a:p>
          <a:p>
            <a:pPr marL="87313" marR="0" lvl="0" indent="0" defTabSz="98742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plt.grid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('on')			</a:t>
            </a:r>
            <a:r>
              <a:rPr kumimoji="0" lang="en-US" altLang="zh-CN" sz="30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#</a:t>
            </a:r>
            <a:r>
              <a:rPr kumimoji="0" lang="zh-CN" altLang="en-US" sz="30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显示网格线</a:t>
            </a:r>
            <a:endParaRPr kumimoji="0" lang="en-US" altLang="zh-CN" sz="3000" b="0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楷体" pitchFamily="49" charset="-122"/>
              <a:cs typeface="Arial" pitchFamily="34" charset="0"/>
            </a:endParaRPr>
          </a:p>
          <a:p>
            <a:pPr marL="87313" marR="0" lvl="0" indent="0" defTabSz="98742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plt.axis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([0,200,0,h])		</a:t>
            </a:r>
            <a:r>
              <a:rPr kumimoji="0" lang="en-US" altLang="zh-CN" sz="30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#</a:t>
            </a:r>
            <a:r>
              <a:rPr kumimoji="0" lang="zh-CN" altLang="en-US" sz="30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设置坐标轴范围</a:t>
            </a:r>
            <a:endParaRPr kumimoji="0" lang="en-US" altLang="zh-CN" sz="3000" b="0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楷体" pitchFamily="49" charset="-122"/>
              <a:cs typeface="Arial" pitchFamily="34" charset="0"/>
            </a:endParaRPr>
          </a:p>
          <a:p>
            <a:pPr marL="87313" marR="0" lvl="0" indent="0" defTabSz="98742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plt.show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()				</a:t>
            </a:r>
            <a:r>
              <a:rPr kumimoji="0" lang="en-US" altLang="zh-CN" sz="30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#</a:t>
            </a:r>
            <a:r>
              <a:rPr kumimoji="0" lang="zh-CN" altLang="en-US" sz="30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显示图形</a:t>
            </a:r>
            <a:endParaRPr kumimoji="0" lang="en-US" altLang="zh-CN" sz="3000" b="0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楷体" pitchFamily="49" charset="-122"/>
              <a:cs typeface="Arial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00947" y="1337210"/>
            <a:ext cx="5040560" cy="50405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黑体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600947" y="4577569"/>
            <a:ext cx="3672408" cy="181954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黑体"/>
              <a:cs typeface="+mn-cs"/>
            </a:endParaRPr>
          </a:p>
        </p:txBody>
      </p:sp>
      <p:sp>
        <p:nvSpPr>
          <p:cNvPr id="18" name="文本框 11">
            <a:extLst>
              <a:ext uri="{FF2B5EF4-FFF2-40B4-BE49-F238E27FC236}">
                <a16:creationId xmlns:a16="http://schemas.microsoft.com/office/drawing/2014/main" xmlns="" id="{26E86147-194F-660F-B09E-B9C004305603}"/>
              </a:ext>
            </a:extLst>
          </p:cNvPr>
          <p:cNvSpPr txBox="1"/>
          <p:nvPr/>
        </p:nvSpPr>
        <p:spPr>
          <a:xfrm>
            <a:off x="291866" y="1841266"/>
            <a:ext cx="298736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利用</a:t>
            </a:r>
            <a:r>
              <a:rPr lang="en-US" altLang="zh-CN" sz="2800" b="1" dirty="0" err="1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matplotlib</a:t>
            </a: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库</a:t>
            </a:r>
            <a:endParaRPr lang="zh-CN" altLang="en-US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9" name="文本框 11">
            <a:extLst>
              <a:ext uri="{FF2B5EF4-FFF2-40B4-BE49-F238E27FC236}">
                <a16:creationId xmlns:a16="http://schemas.microsoft.com/office/drawing/2014/main" xmlns="" id="{26E86147-194F-660F-B09E-B9C004305603}"/>
              </a:ext>
            </a:extLst>
          </p:cNvPr>
          <p:cNvSpPr txBox="1"/>
          <p:nvPr/>
        </p:nvSpPr>
        <p:spPr>
          <a:xfrm>
            <a:off x="291866" y="3838905"/>
            <a:ext cx="2987362" cy="130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问题：输入</a:t>
            </a: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t</a:t>
            </a: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超过</a:t>
            </a:r>
            <a:r>
              <a:rPr lang="en-US" altLang="zh-CN" sz="2800" b="1" dirty="0" err="1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tmax</a:t>
            </a: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？</a:t>
            </a:r>
            <a:endParaRPr lang="zh-CN" altLang="en-US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27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 animBg="1"/>
      <p:bldP spid="16" grpId="0" animBg="1"/>
      <p:bldP spid="18" grpId="0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xmlns="" id="{F2AE91A5-318F-2D21-C38D-1033DE9FDE56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3" name="标题占位符 1">
            <a:extLst>
              <a:ext uri="{FF2B5EF4-FFF2-40B4-BE49-F238E27FC236}">
                <a16:creationId xmlns:a16="http://schemas.microsoft.com/office/drawing/2014/main" xmlns="" id="{7D15AECB-6F00-840B-E4B3-19AD7626199F}"/>
              </a:ext>
            </a:extLst>
          </p:cNvPr>
          <p:cNvSpPr txBox="1"/>
          <p:nvPr/>
        </p:nvSpPr>
        <p:spPr>
          <a:xfrm>
            <a:off x="1048328" y="100325"/>
            <a:ext cx="6331527" cy="557822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</a:t>
            </a: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问题求解</a:t>
            </a:r>
            <a:endParaRPr lang="zh-CN" altLang="en-US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5BD872CD-1F60-A000-4C58-E99C769A6123}"/>
              </a:ext>
            </a:extLst>
          </p:cNvPr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738378F7-E5AE-72E4-B46A-9EC7F75E6473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7B463D29-4BA7-30BF-73CF-8CB790F5F45B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DA778A1-033E-2958-648E-A707D3598EA1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26E86147-194F-660F-B09E-B9C004305603}"/>
              </a:ext>
            </a:extLst>
          </p:cNvPr>
          <p:cNvSpPr txBox="1"/>
          <p:nvPr/>
        </p:nvSpPr>
        <p:spPr>
          <a:xfrm>
            <a:off x="979054" y="925627"/>
            <a:ext cx="1053984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 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实现选择</a:t>
            </a: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判断</a:t>
            </a:r>
            <a:endParaRPr lang="en-US" altLang="zh-CN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1048327" y="1587475"/>
            <a:ext cx="9766817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  <a:defRPr lang="zh-CN" altLang="en-US" sz="36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80000"/>
              <a:buFont typeface="Wingdings" pitchFamily="2" charset="2"/>
              <a:buChar char="¨"/>
              <a:defRPr sz="3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65000"/>
              <a:buFont typeface="Wingdings" pitchFamily="2" charset="2"/>
              <a:buChar char="ü"/>
              <a:defRPr sz="3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if-else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分支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若满足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条件表达式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则执行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，否则执行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n+1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n+m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63646" y="2759071"/>
            <a:ext cx="3203847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if 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条件表达式</a:t>
            </a:r>
            <a:r>
              <a:rPr kumimoji="0" lang="en-US" altLang="zh-CN" sz="3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:</a:t>
            </a:r>
          </a:p>
          <a:p>
            <a:pPr marL="71120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语句</a:t>
            </a:r>
            <a:r>
              <a:rPr kumimoji="0" lang="en-US" altLang="zh-CN" sz="3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1</a:t>
            </a:r>
          </a:p>
          <a:p>
            <a:pPr marL="71120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……</a:t>
            </a:r>
          </a:p>
          <a:p>
            <a:pPr marL="71120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语句</a:t>
            </a:r>
            <a:r>
              <a:rPr kumimoji="0" lang="en-US" altLang="zh-CN" sz="3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n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else:</a:t>
            </a:r>
          </a:p>
          <a:p>
            <a:pPr marL="71120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语句</a:t>
            </a:r>
            <a:r>
              <a:rPr kumimoji="0" lang="en-US" altLang="zh-CN" sz="3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n+1</a:t>
            </a:r>
          </a:p>
          <a:p>
            <a:pPr marL="71120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……</a:t>
            </a:r>
          </a:p>
          <a:p>
            <a:pPr marL="71120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语句</a:t>
            </a:r>
            <a:r>
              <a:rPr kumimoji="0" lang="en-US" altLang="zh-CN" sz="30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n+m</a:t>
            </a:r>
            <a:endParaRPr kumimoji="0" lang="en-US" altLang="zh-CN" sz="3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楷体" pitchFamily="49" charset="-122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722811" y="5222716"/>
            <a:ext cx="2578990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else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部分有时可以省略</a:t>
            </a:r>
          </a:p>
        </p:txBody>
      </p:sp>
    </p:spTree>
    <p:extLst>
      <p:ext uri="{BB962C8B-B14F-4D97-AF65-F5344CB8AC3E}">
        <p14:creationId xmlns:p14="http://schemas.microsoft.com/office/powerpoint/2010/main" val="660140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xmlns="" id="{F2AE91A5-318F-2D21-C38D-1033DE9FDE56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3" name="标题占位符 1">
            <a:extLst>
              <a:ext uri="{FF2B5EF4-FFF2-40B4-BE49-F238E27FC236}">
                <a16:creationId xmlns:a16="http://schemas.microsoft.com/office/drawing/2014/main" xmlns="" id="{7D15AECB-6F00-840B-E4B3-19AD7626199F}"/>
              </a:ext>
            </a:extLst>
          </p:cNvPr>
          <p:cNvSpPr txBox="1"/>
          <p:nvPr/>
        </p:nvSpPr>
        <p:spPr>
          <a:xfrm>
            <a:off x="1048328" y="100325"/>
            <a:ext cx="6331527" cy="557822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</a:t>
            </a: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问题求解</a:t>
            </a:r>
            <a:endParaRPr lang="zh-CN" altLang="en-US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5BD872CD-1F60-A000-4C58-E99C769A6123}"/>
              </a:ext>
            </a:extLst>
          </p:cNvPr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738378F7-E5AE-72E4-B46A-9EC7F75E6473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7B463D29-4BA7-30BF-73CF-8CB790F5F45B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DA778A1-033E-2958-648E-A707D3598EA1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26E86147-194F-660F-B09E-B9C004305603}"/>
              </a:ext>
            </a:extLst>
          </p:cNvPr>
          <p:cNvSpPr txBox="1"/>
          <p:nvPr/>
        </p:nvSpPr>
        <p:spPr>
          <a:xfrm>
            <a:off x="979054" y="925627"/>
            <a:ext cx="1053984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 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实现选择</a:t>
            </a: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判断</a:t>
            </a:r>
            <a:endParaRPr lang="en-US" altLang="zh-CN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6" name="内容占位符 2"/>
          <p:cNvSpPr txBox="1">
            <a:spLocks/>
          </p:cNvSpPr>
          <p:nvPr/>
        </p:nvSpPr>
        <p:spPr bwMode="auto">
          <a:xfrm>
            <a:off x="755577" y="1745464"/>
            <a:ext cx="8229600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  <a:defRPr lang="zh-CN" altLang="en-US" sz="36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80000"/>
              <a:buFont typeface="Wingdings" pitchFamily="2" charset="2"/>
              <a:buChar char="¨"/>
              <a:defRPr sz="3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65000"/>
              <a:buFont typeface="Wingdings" pitchFamily="2" charset="2"/>
              <a:buChar char="ü"/>
              <a:defRPr sz="3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的绝对值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zh-CN" altLang="en-US" sz="3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华文楷体" pitchFamily="2" charset="-122"/>
              <a:ea typeface="华文楷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zh-CN" altLang="en-US" sz="3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华文楷体" pitchFamily="2" charset="-122"/>
              <a:ea typeface="华文楷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zh-CN" altLang="en-US" sz="3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华文楷体" pitchFamily="2" charset="-122"/>
              <a:ea typeface="华文楷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zh-CN" altLang="en-US" sz="3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华文楷体" pitchFamily="2" charset="-122"/>
              <a:ea typeface="华文楷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zh-CN" altLang="en-US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华文楷体" pitchFamily="2" charset="-122"/>
              <a:ea typeface="华文楷体" pitchFamily="2" charset="-122"/>
              <a:cs typeface="+mn-cs"/>
            </a:endParaRPr>
          </a:p>
        </p:txBody>
      </p:sp>
      <p:sp>
        <p:nvSpPr>
          <p:cNvPr id="17" name="灯片编号占位符 3"/>
          <p:cNvSpPr txBox="1">
            <a:spLocks/>
          </p:cNvSpPr>
          <p:nvPr/>
        </p:nvSpPr>
        <p:spPr bwMode="auto">
          <a:xfrm>
            <a:off x="6851577" y="6797112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34D6783-29A3-4CD1-84FC-EB8126B5BE80}" type="slidenum"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7478608" y="992470"/>
            <a:ext cx="2679712" cy="5441353"/>
            <a:chOff x="5924736" y="1372023"/>
            <a:chExt cx="2679712" cy="5441353"/>
          </a:xfrm>
        </p:grpSpPr>
        <p:sp>
          <p:nvSpPr>
            <p:cNvPr id="20" name="矩形 19"/>
            <p:cNvSpPr/>
            <p:nvPr/>
          </p:nvSpPr>
          <p:spPr>
            <a:xfrm>
              <a:off x="5981327" y="3028207"/>
              <a:ext cx="1656184" cy="535311"/>
            </a:xfrm>
            <a:prstGeom prst="rect">
              <a:avLst/>
            </a:prstGeom>
            <a:solidFill>
              <a:srgbClr val="4BACC6">
                <a:lumMod val="20000"/>
                <a:lumOff val="8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a=x</a:t>
              </a:r>
              <a:endPara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itchFamily="18" charset="0"/>
                <a:ea typeface="楷体" pitchFamily="49" charset="-122"/>
                <a:cs typeface="Arial" pitchFamily="34" charset="0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5924736" y="3861048"/>
              <a:ext cx="1769367" cy="590549"/>
              <a:chOff x="6444208" y="3056011"/>
              <a:chExt cx="1769367" cy="590549"/>
            </a:xfrm>
          </p:grpSpPr>
          <p:sp>
            <p:nvSpPr>
              <p:cNvPr id="36" name="菱形 35"/>
              <p:cNvSpPr/>
              <p:nvPr/>
            </p:nvSpPr>
            <p:spPr>
              <a:xfrm>
                <a:off x="6444208" y="3056011"/>
                <a:ext cx="1769367" cy="590549"/>
              </a:xfrm>
              <a:prstGeom prst="diamond">
                <a:avLst/>
              </a:prstGeom>
              <a:solidFill>
                <a:srgbClr val="C0504D">
                  <a:lumMod val="20000"/>
                  <a:lumOff val="80000"/>
                </a:srgb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itchFamily="18" charset="0"/>
                  <a:ea typeface="楷体" pitchFamily="49" charset="-122"/>
                  <a:cs typeface="Arial" pitchFamily="34" charset="0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6814969" y="3066280"/>
                <a:ext cx="1027845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x&lt;0?</a:t>
                </a:r>
                <a:endParaRPr kumimoji="0" lang="zh-CN" altLang="en-US" sz="3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itchFamily="18" charset="0"/>
                  <a:ea typeface="创艺简中圆" charset="-122"/>
                  <a:cs typeface="Arial" pitchFamily="34" charset="0"/>
                </a:endParaRPr>
              </a:p>
            </p:txBody>
          </p:sp>
        </p:grpSp>
        <p:cxnSp>
          <p:nvCxnSpPr>
            <p:cNvPr id="22" name="直接箭头连接符 21"/>
            <p:cNvCxnSpPr>
              <a:stCxn id="20" idx="2"/>
              <a:endCxn id="36" idx="0"/>
            </p:cNvCxnSpPr>
            <p:nvPr/>
          </p:nvCxnSpPr>
          <p:spPr>
            <a:xfrm>
              <a:off x="6809419" y="3563518"/>
              <a:ext cx="1" cy="29753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sp>
          <p:nvSpPr>
            <p:cNvPr id="23" name="平行四边形 22"/>
            <p:cNvSpPr/>
            <p:nvPr/>
          </p:nvSpPr>
          <p:spPr>
            <a:xfrm>
              <a:off x="5981327" y="5445224"/>
              <a:ext cx="1656184" cy="535311"/>
            </a:xfrm>
            <a:prstGeom prst="parallelogram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itchFamily="18" charset="0"/>
                  <a:ea typeface="楷体" pitchFamily="49" charset="-122"/>
                  <a:cs typeface="Arial" pitchFamily="34" charset="0"/>
                </a:rPr>
                <a:t>打印</a:t>
              </a:r>
              <a:r>
                <a:rPr kumimoji="0" lang="en-US" altLang="zh-CN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a</a:t>
              </a:r>
              <a:endPara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itchFamily="18" charset="0"/>
                <a:ea typeface="楷体" pitchFamily="49" charset="-122"/>
                <a:cs typeface="Arial" pitchFamily="34" charset="0"/>
              </a:endParaRPr>
            </a:p>
          </p:txBody>
        </p:sp>
        <p:cxnSp>
          <p:nvCxnSpPr>
            <p:cNvPr id="24" name="肘形连接符 23"/>
            <p:cNvCxnSpPr>
              <a:stCxn id="26" idx="2"/>
              <a:endCxn id="23" idx="0"/>
            </p:cNvCxnSpPr>
            <p:nvPr/>
          </p:nvCxnSpPr>
          <p:spPr>
            <a:xfrm rot="5400000">
              <a:off x="7221091" y="4632759"/>
              <a:ext cx="400793" cy="1224136"/>
            </a:xfrm>
            <a:prstGeom prst="bentConnector3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sp>
          <p:nvSpPr>
            <p:cNvPr id="25" name="TextBox 24"/>
            <p:cNvSpPr txBox="1"/>
            <p:nvPr/>
          </p:nvSpPr>
          <p:spPr>
            <a:xfrm>
              <a:off x="6264077" y="4365104"/>
              <a:ext cx="5453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itchFamily="18" charset="0"/>
                  <a:ea typeface="楷体" pitchFamily="49" charset="-122"/>
                  <a:cs typeface="Arial" pitchFamily="34" charset="0"/>
                </a:rPr>
                <a:t>否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7462662" y="4509120"/>
              <a:ext cx="1141786" cy="535311"/>
            </a:xfrm>
            <a:prstGeom prst="rect">
              <a:avLst/>
            </a:prstGeom>
            <a:solidFill>
              <a:srgbClr val="4BACC6">
                <a:lumMod val="20000"/>
                <a:lumOff val="8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a=-x</a:t>
              </a:r>
              <a:endPara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itchFamily="18" charset="0"/>
                <a:ea typeface="楷体" pitchFamily="49" charset="-122"/>
                <a:cs typeface="Arial" pitchFamily="34" charset="0"/>
              </a:endParaRPr>
            </a:p>
          </p:txBody>
        </p:sp>
        <p:cxnSp>
          <p:nvCxnSpPr>
            <p:cNvPr id="27" name="肘形连接符 26"/>
            <p:cNvCxnSpPr>
              <a:stCxn id="36" idx="3"/>
              <a:endCxn id="26" idx="0"/>
            </p:cNvCxnSpPr>
            <p:nvPr/>
          </p:nvCxnSpPr>
          <p:spPr>
            <a:xfrm>
              <a:off x="7694103" y="4156323"/>
              <a:ext cx="339452" cy="352797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7709408" y="3717032"/>
              <a:ext cx="5453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itchFamily="18" charset="0"/>
                  <a:ea typeface="楷体" pitchFamily="49" charset="-122"/>
                  <a:cs typeface="Arial" pitchFamily="34" charset="0"/>
                </a:rPr>
                <a:t>是</a:t>
              </a:r>
            </a:p>
          </p:txBody>
        </p:sp>
        <p:sp>
          <p:nvSpPr>
            <p:cNvPr id="29" name="平行四边形 28"/>
            <p:cNvSpPr/>
            <p:nvPr/>
          </p:nvSpPr>
          <p:spPr>
            <a:xfrm>
              <a:off x="5981327" y="2132856"/>
              <a:ext cx="1656184" cy="535311"/>
            </a:xfrm>
            <a:prstGeom prst="parallelogram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itchFamily="18" charset="0"/>
                  <a:ea typeface="楷体" pitchFamily="49" charset="-122"/>
                  <a:cs typeface="Arial" pitchFamily="34" charset="0"/>
                </a:rPr>
                <a:t>输入</a:t>
              </a:r>
              <a:r>
                <a:rPr kumimoji="0" lang="en-US" altLang="zh-CN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x</a:t>
              </a:r>
              <a:endPara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itchFamily="18" charset="0"/>
                <a:ea typeface="楷体" pitchFamily="49" charset="-122"/>
                <a:cs typeface="Arial" pitchFamily="34" charset="0"/>
              </a:endParaRPr>
            </a:p>
          </p:txBody>
        </p:sp>
        <p:cxnSp>
          <p:nvCxnSpPr>
            <p:cNvPr id="30" name="直接箭头连接符 29"/>
            <p:cNvCxnSpPr>
              <a:endCxn id="20" idx="0"/>
            </p:cNvCxnSpPr>
            <p:nvPr/>
          </p:nvCxnSpPr>
          <p:spPr>
            <a:xfrm>
              <a:off x="6809419" y="2668167"/>
              <a:ext cx="0" cy="36004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31" name="直接箭头连接符 30"/>
            <p:cNvCxnSpPr>
              <a:stCxn id="36" idx="2"/>
              <a:endCxn id="23" idx="0"/>
            </p:cNvCxnSpPr>
            <p:nvPr/>
          </p:nvCxnSpPr>
          <p:spPr>
            <a:xfrm flipH="1">
              <a:off x="6809419" y="4451597"/>
              <a:ext cx="1" cy="993627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sp>
          <p:nvSpPr>
            <p:cNvPr id="32" name="圆角矩形 31"/>
            <p:cNvSpPr/>
            <p:nvPr/>
          </p:nvSpPr>
          <p:spPr>
            <a:xfrm>
              <a:off x="6166422" y="1372023"/>
              <a:ext cx="1265311" cy="504056"/>
            </a:xfrm>
            <a:prstGeom prst="roundRect">
              <a:avLst>
                <a:gd name="adj" fmla="val 50000"/>
              </a:avLst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itchFamily="18" charset="0"/>
                  <a:ea typeface="楷体" pitchFamily="49" charset="-122"/>
                  <a:cs typeface="+mn-cs"/>
                </a:rPr>
                <a:t>开始</a:t>
              </a:r>
            </a:p>
          </p:txBody>
        </p:sp>
        <p:cxnSp>
          <p:nvCxnSpPr>
            <p:cNvPr id="33" name="直接箭头连接符 32"/>
            <p:cNvCxnSpPr>
              <a:stCxn id="32" idx="2"/>
            </p:cNvCxnSpPr>
            <p:nvPr/>
          </p:nvCxnSpPr>
          <p:spPr>
            <a:xfrm flipH="1">
              <a:off x="6799077" y="1876079"/>
              <a:ext cx="1" cy="256777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sp>
          <p:nvSpPr>
            <p:cNvPr id="34" name="圆角矩形 33"/>
            <p:cNvSpPr/>
            <p:nvPr/>
          </p:nvSpPr>
          <p:spPr>
            <a:xfrm>
              <a:off x="6187009" y="6309320"/>
              <a:ext cx="1265311" cy="504056"/>
            </a:xfrm>
            <a:prstGeom prst="roundRect">
              <a:avLst>
                <a:gd name="adj" fmla="val 50000"/>
              </a:avLst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itchFamily="18" charset="0"/>
                  <a:ea typeface="楷体" pitchFamily="49" charset="-122"/>
                  <a:cs typeface="+mn-cs"/>
                </a:rPr>
                <a:t>结束</a:t>
              </a:r>
            </a:p>
          </p:txBody>
        </p:sp>
        <p:cxnSp>
          <p:nvCxnSpPr>
            <p:cNvPr id="35" name="直接箭头连接符 34"/>
            <p:cNvCxnSpPr>
              <a:stCxn id="23" idx="4"/>
              <a:endCxn id="34" idx="0"/>
            </p:cNvCxnSpPr>
            <p:nvPr/>
          </p:nvCxnSpPr>
          <p:spPr>
            <a:xfrm>
              <a:off x="6809419" y="5980535"/>
              <a:ext cx="10246" cy="328785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</p:grpSp>
      <p:sp>
        <p:nvSpPr>
          <p:cNvPr id="38" name="TextBox 37"/>
          <p:cNvSpPr txBox="1"/>
          <p:nvPr/>
        </p:nvSpPr>
        <p:spPr>
          <a:xfrm>
            <a:off x="1048328" y="2466828"/>
            <a:ext cx="4140460" cy="27084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87313" algn="l" defTabSz="987425">
              <a:defRPr sz="3000" b="0">
                <a:ea typeface="楷体" pitchFamily="49" charset="-122"/>
                <a:cs typeface="Arial" pitchFamily="34" charset="0"/>
              </a:defRPr>
            </a:lvl1pPr>
          </a:lstStyle>
          <a:p>
            <a:pPr marL="87313" marR="0" lvl="0" indent="0" algn="l" defTabSz="98742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x=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eval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(input('x='))</a:t>
            </a:r>
          </a:p>
          <a:p>
            <a:pPr marL="87313" marR="0" lvl="0" indent="0" algn="l" defTabSz="98742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a=x</a:t>
            </a:r>
          </a:p>
          <a:p>
            <a:pPr marL="87313" marR="0" lvl="0" indent="0" algn="l" defTabSz="98742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if x&lt;0:</a:t>
            </a:r>
          </a:p>
          <a:p>
            <a:pPr marL="87313" marR="0" lvl="0" indent="0" algn="l" defTabSz="98742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    a=-x</a:t>
            </a:r>
          </a:p>
          <a:p>
            <a:pPr marL="87313" marR="0" lvl="0" indent="0" algn="l" defTabSz="987425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print('|x|=', a)</a:t>
            </a:r>
          </a:p>
        </p:txBody>
      </p:sp>
    </p:spTree>
    <p:extLst>
      <p:ext uri="{BB962C8B-B14F-4D97-AF65-F5344CB8AC3E}">
        <p14:creationId xmlns:p14="http://schemas.microsoft.com/office/powerpoint/2010/main" val="321819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xmlns="" id="{F2AE91A5-318F-2D21-C38D-1033DE9FDE56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3" name="标题占位符 1">
            <a:extLst>
              <a:ext uri="{FF2B5EF4-FFF2-40B4-BE49-F238E27FC236}">
                <a16:creationId xmlns:a16="http://schemas.microsoft.com/office/drawing/2014/main" xmlns="" id="{7D15AECB-6F00-840B-E4B3-19AD7626199F}"/>
              </a:ext>
            </a:extLst>
          </p:cNvPr>
          <p:cNvSpPr txBox="1"/>
          <p:nvPr/>
        </p:nvSpPr>
        <p:spPr>
          <a:xfrm>
            <a:off x="1048328" y="100325"/>
            <a:ext cx="6331527" cy="557822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</a:t>
            </a: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问题求解</a:t>
            </a:r>
            <a:endParaRPr lang="zh-CN" altLang="en-US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5BD872CD-1F60-A000-4C58-E99C769A6123}"/>
              </a:ext>
            </a:extLst>
          </p:cNvPr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738378F7-E5AE-72E4-B46A-9EC7F75E6473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7B463D29-4BA7-30BF-73CF-8CB790F5F45B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DA778A1-033E-2958-648E-A707D3598EA1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26E86147-194F-660F-B09E-B9C004305603}"/>
              </a:ext>
            </a:extLst>
          </p:cNvPr>
          <p:cNvSpPr txBox="1"/>
          <p:nvPr/>
        </p:nvSpPr>
        <p:spPr>
          <a:xfrm>
            <a:off x="979054" y="925627"/>
            <a:ext cx="1053984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 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实现选择</a:t>
            </a: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判断</a:t>
            </a:r>
            <a:endParaRPr lang="en-US" altLang="zh-CN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6" name="内容占位符 2"/>
          <p:cNvSpPr txBox="1">
            <a:spLocks/>
          </p:cNvSpPr>
          <p:nvPr/>
        </p:nvSpPr>
        <p:spPr bwMode="auto">
          <a:xfrm>
            <a:off x="1423532" y="1587475"/>
            <a:ext cx="6922230" cy="4191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  <a:defRPr lang="zh-CN" altLang="en-US" sz="36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80000"/>
              <a:buFont typeface="Wingdings" pitchFamily="2" charset="2"/>
              <a:buChar char="¨"/>
              <a:defRPr sz="3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65000"/>
              <a:buFont typeface="Wingdings" pitchFamily="2" charset="2"/>
              <a:buChar char="ü"/>
              <a:defRPr sz="3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sz="2800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r>
              <a:rPr sz="28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（最常用）</a:t>
            </a:r>
            <a:endParaRPr lang="en-US" altLang="zh-CN" sz="28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Font typeface="Wingdings" pitchFamily="2" charset="2"/>
              <a:buNone/>
              <a:tabLst>
                <a:tab pos="1612900" algn="l"/>
              </a:tabLst>
            </a:pPr>
            <a:r>
              <a:rPr lang="en-US" altLang="zh-CN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：大于，如</a:t>
            </a:r>
            <a:r>
              <a:rPr lang="en-US" altLang="zh-CN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x&gt;0</a:t>
            </a:r>
          </a:p>
          <a:p>
            <a:pPr marL="457200" lvl="1" indent="0">
              <a:buFont typeface="Wingdings" pitchFamily="2" charset="2"/>
              <a:buNone/>
              <a:tabLst>
                <a:tab pos="1612900" algn="l"/>
              </a:tabLst>
            </a:pPr>
            <a:r>
              <a:rPr lang="en-US" altLang="zh-CN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：小于，如</a:t>
            </a:r>
            <a:r>
              <a:rPr lang="en-US" altLang="zh-CN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x&lt;0</a:t>
            </a:r>
          </a:p>
          <a:p>
            <a:pPr marL="457200" lvl="1" indent="0">
              <a:buFont typeface="Wingdings" pitchFamily="2" charset="2"/>
              <a:buNone/>
              <a:tabLst>
                <a:tab pos="1612900" algn="l"/>
              </a:tabLst>
            </a:pPr>
            <a:r>
              <a:rPr lang="en-US" altLang="zh-CN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&gt;=</a:t>
            </a:r>
            <a:r>
              <a:rPr lang="en-US" altLang="zh-CN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：大于等于，如</a:t>
            </a:r>
            <a:r>
              <a:rPr lang="en-US" altLang="zh-CN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x&gt;=0</a:t>
            </a:r>
          </a:p>
          <a:p>
            <a:pPr marL="457200" lvl="1" indent="0">
              <a:buFont typeface="Wingdings" pitchFamily="2" charset="2"/>
              <a:buNone/>
              <a:tabLst>
                <a:tab pos="1612900" algn="l"/>
              </a:tabLst>
            </a:pPr>
            <a:r>
              <a:rPr lang="en-US" altLang="zh-CN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&lt;=</a:t>
            </a:r>
            <a:r>
              <a:rPr lang="en-US" altLang="zh-CN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：小于等于，如</a:t>
            </a:r>
            <a:r>
              <a:rPr lang="en-US" altLang="zh-CN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x&lt;=0</a:t>
            </a:r>
          </a:p>
          <a:p>
            <a:pPr marL="457200" lvl="1" indent="0">
              <a:buFont typeface="Wingdings" pitchFamily="2" charset="2"/>
              <a:buNone/>
              <a:tabLst>
                <a:tab pos="1612900" algn="l"/>
              </a:tabLst>
            </a:pPr>
            <a:r>
              <a:rPr lang="en-US" altLang="zh-CN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==</a:t>
            </a:r>
            <a:r>
              <a:rPr lang="en-US" altLang="zh-CN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：等于，如</a:t>
            </a:r>
            <a:r>
              <a:rPr lang="en-US" altLang="zh-CN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x==0</a:t>
            </a:r>
          </a:p>
          <a:p>
            <a:pPr marL="457200" lvl="1" indent="0">
              <a:buFont typeface="Wingdings" pitchFamily="2" charset="2"/>
              <a:buNone/>
              <a:tabLst>
                <a:tab pos="1612900" algn="l"/>
              </a:tabLst>
            </a:pPr>
            <a:r>
              <a:rPr lang="en-US" altLang="zh-CN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!=</a:t>
            </a:r>
            <a:r>
              <a:rPr lang="en-US" altLang="zh-CN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：不等于，如</a:t>
            </a:r>
            <a:r>
              <a:rPr lang="en-US" altLang="zh-CN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x!=0</a:t>
            </a:r>
            <a:endParaRPr lang="zh-CN" altLang="en-US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ern="0" dirty="0">
              <a:solidFill>
                <a:sysClr val="windowText" lastClr="000000"/>
              </a:solidFill>
            </a:endParaRPr>
          </a:p>
          <a:p>
            <a:endParaRPr kern="0" dirty="0">
              <a:solidFill>
                <a:sysClr val="windowText" lastClr="000000"/>
              </a:solidFill>
            </a:endParaRPr>
          </a:p>
          <a:p>
            <a:endParaRPr kern="0" dirty="0">
              <a:solidFill>
                <a:sysClr val="windowText" lastClr="000000"/>
              </a:solidFill>
            </a:endParaRPr>
          </a:p>
          <a:p>
            <a:endParaRPr kern="0" dirty="0">
              <a:solidFill>
                <a:sysClr val="windowText" lastClr="000000"/>
              </a:solidFill>
            </a:endParaRPr>
          </a:p>
          <a:p>
            <a:endParaRPr kern="0" dirty="0">
              <a:solidFill>
                <a:sysClr val="windowText" lastClr="000000"/>
              </a:solidFill>
            </a:endParaRPr>
          </a:p>
        </p:txBody>
      </p:sp>
      <p:sp>
        <p:nvSpPr>
          <p:cNvPr id="17" name="灯片编号占位符 3"/>
          <p:cNvSpPr txBox="1">
            <a:spLocks/>
          </p:cNvSpPr>
          <p:nvPr/>
        </p:nvSpPr>
        <p:spPr bwMode="auto">
          <a:xfrm>
            <a:off x="6851577" y="6797112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9pPr>
          </a:lstStyle>
          <a:p>
            <a:pPr>
              <a:defRPr/>
            </a:pPr>
            <a:fld id="{134D6783-29A3-4CD1-84FC-EB8126B5BE80}" type="slidenum">
              <a:rPr lang="en-US" altLang="zh-CN" smtClean="0">
                <a:solidFill>
                  <a:prstClr val="black"/>
                </a:solidFill>
              </a:rPr>
              <a:pPr>
                <a:defRPr/>
              </a:pPr>
              <a:t>27</a:t>
            </a:fld>
            <a:endParaRPr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66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xmlns="" id="{F2AE91A5-318F-2D21-C38D-1033DE9FDE56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3" name="标题占位符 1">
            <a:extLst>
              <a:ext uri="{FF2B5EF4-FFF2-40B4-BE49-F238E27FC236}">
                <a16:creationId xmlns:a16="http://schemas.microsoft.com/office/drawing/2014/main" xmlns="" id="{7D15AECB-6F00-840B-E4B3-19AD7626199F}"/>
              </a:ext>
            </a:extLst>
          </p:cNvPr>
          <p:cNvSpPr txBox="1"/>
          <p:nvPr/>
        </p:nvSpPr>
        <p:spPr>
          <a:xfrm>
            <a:off x="1048328" y="100325"/>
            <a:ext cx="6331527" cy="557822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</a:t>
            </a: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问题求解</a:t>
            </a:r>
            <a:endParaRPr lang="zh-CN" altLang="en-US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5BD872CD-1F60-A000-4C58-E99C769A6123}"/>
              </a:ext>
            </a:extLst>
          </p:cNvPr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738378F7-E5AE-72E4-B46A-9EC7F75E6473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7B463D29-4BA7-30BF-73CF-8CB790F5F45B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DA778A1-033E-2958-648E-A707D3598EA1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26E86147-194F-660F-B09E-B9C004305603}"/>
              </a:ext>
            </a:extLst>
          </p:cNvPr>
          <p:cNvSpPr txBox="1"/>
          <p:nvPr/>
        </p:nvSpPr>
        <p:spPr>
          <a:xfrm>
            <a:off x="979054" y="925627"/>
            <a:ext cx="1053984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 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实现选择</a:t>
            </a: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判断</a:t>
            </a:r>
            <a:endParaRPr lang="en-US" altLang="zh-CN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7" name="灯片编号占位符 3"/>
          <p:cNvSpPr txBox="1">
            <a:spLocks/>
          </p:cNvSpPr>
          <p:nvPr/>
        </p:nvSpPr>
        <p:spPr bwMode="auto">
          <a:xfrm>
            <a:off x="6851577" y="6797112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9pPr>
          </a:lstStyle>
          <a:p>
            <a:pPr>
              <a:defRPr/>
            </a:pPr>
            <a:fld id="{134D6783-29A3-4CD1-84FC-EB8126B5BE80}" type="slidenum">
              <a:rPr lang="en-US" altLang="zh-CN" smtClean="0">
                <a:solidFill>
                  <a:prstClr val="black"/>
                </a:solidFill>
              </a:rPr>
              <a:pPr>
                <a:defRPr/>
              </a:pPr>
              <a:t>28</a:t>
            </a:fld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39" name="内容占位符 2"/>
          <p:cNvSpPr txBox="1">
            <a:spLocks/>
          </p:cNvSpPr>
          <p:nvPr/>
        </p:nvSpPr>
        <p:spPr bwMode="auto">
          <a:xfrm>
            <a:off x="1325506" y="1720187"/>
            <a:ext cx="8686800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  <a:defRPr lang="zh-CN" altLang="en-US" sz="36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80000"/>
              <a:buFont typeface="Wingdings" pitchFamily="2" charset="2"/>
              <a:buChar char="¨"/>
              <a:defRPr sz="3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65000"/>
              <a:buFont typeface="Wingdings" pitchFamily="2" charset="2"/>
              <a:buChar char="ü"/>
              <a:defRPr sz="3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条件的复合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：与（而且）</a:t>
            </a:r>
          </a:p>
          <a:p>
            <a:pPr marL="9017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65000"/>
              <a:buFont typeface="Wingdings" pitchFamily="2" charset="2"/>
              <a:buChar char="ü"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a&gt;-1 and a&lt;1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"a&gt;-1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且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a&lt;1"</a:t>
            </a:r>
          </a:p>
          <a:p>
            <a:pPr marL="9017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65000"/>
              <a:buFont typeface="Wingdings" pitchFamily="2" charset="2"/>
              <a:buChar char="ü"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a&gt;-1 and a&lt;1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也可写成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-1&lt;a&lt;1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：或（或者）</a:t>
            </a:r>
          </a:p>
          <a:p>
            <a:pPr marL="9017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65000"/>
              <a:buFont typeface="Wingdings" pitchFamily="2" charset="2"/>
              <a:buChar char="ü"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a&gt;1 or a&lt;-1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"a&gt;1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a&lt;-1"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not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：非（不是）</a:t>
            </a:r>
          </a:p>
          <a:p>
            <a:pPr marL="9017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65000"/>
              <a:buFont typeface="Wingdings" pitchFamily="2" charset="2"/>
              <a:buChar char="ü"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not a&gt;1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"a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不大于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1"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063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xmlns="" id="{F2AE91A5-318F-2D21-C38D-1033DE9FDE56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3" name="标题占位符 1">
            <a:extLst>
              <a:ext uri="{FF2B5EF4-FFF2-40B4-BE49-F238E27FC236}">
                <a16:creationId xmlns:a16="http://schemas.microsoft.com/office/drawing/2014/main" xmlns="" id="{7D15AECB-6F00-840B-E4B3-19AD7626199F}"/>
              </a:ext>
            </a:extLst>
          </p:cNvPr>
          <p:cNvSpPr txBox="1"/>
          <p:nvPr/>
        </p:nvSpPr>
        <p:spPr>
          <a:xfrm>
            <a:off x="1048328" y="100325"/>
            <a:ext cx="6331527" cy="557822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</a:t>
            </a: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问题求解</a:t>
            </a:r>
            <a:endParaRPr lang="zh-CN" altLang="en-US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5BD872CD-1F60-A000-4C58-E99C769A6123}"/>
              </a:ext>
            </a:extLst>
          </p:cNvPr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738378F7-E5AE-72E4-B46A-9EC7F75E6473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7B463D29-4BA7-30BF-73CF-8CB790F5F45B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DA778A1-033E-2958-648E-A707D3598EA1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26E86147-194F-660F-B09E-B9C004305603}"/>
              </a:ext>
            </a:extLst>
          </p:cNvPr>
          <p:cNvSpPr txBox="1"/>
          <p:nvPr/>
        </p:nvSpPr>
        <p:spPr>
          <a:xfrm>
            <a:off x="617338" y="805181"/>
            <a:ext cx="242789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绘制坐标点</a:t>
            </a:r>
            <a:endParaRPr lang="zh-CN" altLang="en-US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3" name="灯片编号占位符 3"/>
          <p:cNvSpPr txBox="1">
            <a:spLocks/>
          </p:cNvSpPr>
          <p:nvPr/>
        </p:nvSpPr>
        <p:spPr bwMode="auto">
          <a:xfrm>
            <a:off x="9542587" y="6028817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9pPr>
          </a:lstStyle>
          <a:p>
            <a:pPr>
              <a:defRPr/>
            </a:pPr>
            <a:fld id="{134D6783-29A3-4CD1-84FC-EB8126B5BE80}" type="slidenum">
              <a:rPr lang="en-US" altLang="zh-CN" smtClean="0">
                <a:solidFill>
                  <a:prstClr val="black"/>
                </a:solidFill>
              </a:rPr>
              <a:pPr>
                <a:defRPr/>
              </a:pPr>
              <a:t>29</a:t>
            </a:fld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 bwMode="auto">
          <a:xfrm>
            <a:off x="457200" y="1196752"/>
            <a:ext cx="8229600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  <a:defRPr lang="zh-CN" altLang="en-US" sz="36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80000"/>
              <a:buFont typeface="Wingdings" pitchFamily="2" charset="2"/>
              <a:buChar char="¨"/>
              <a:defRPr sz="3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65000"/>
              <a:buFont typeface="Wingdings" pitchFamily="2" charset="2"/>
              <a:buChar char="ü"/>
              <a:defRPr sz="3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zh-CN" altLang="en-US" sz="3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华文楷体" pitchFamily="2" charset="-122"/>
              <a:ea typeface="华文楷体" pitchFamily="2" charset="-122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37980" y="820187"/>
            <a:ext cx="8280920" cy="563231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87313" marR="0" lvl="0" indent="0" defTabSz="98742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import math</a:t>
            </a:r>
          </a:p>
          <a:p>
            <a:pPr marL="87313" marR="0" lvl="0" indent="0" defTabSz="98742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import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matplotlib.pyplot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 as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plt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楷体" pitchFamily="49" charset="-122"/>
              <a:cs typeface="Arial" pitchFamily="34" charset="0"/>
            </a:endParaRPr>
          </a:p>
          <a:p>
            <a:pPr marL="87313" marR="0" lvl="0" indent="0" defTabSz="98742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h, v0, g = 300, 20, 9.8</a:t>
            </a:r>
          </a:p>
          <a:p>
            <a:pPr marL="87313" marR="0" lvl="0" indent="0" defTabSz="98742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tmax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=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math.sqrt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(2*h/g)</a:t>
            </a:r>
          </a:p>
          <a:p>
            <a:pPr marL="87313" marR="0" lvl="0" indent="0" defTabSz="98742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print('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请输入时间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t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，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t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的取值范围是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0 ~',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tmax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)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楷体" pitchFamily="49" charset="-122"/>
              <a:cs typeface="Arial" pitchFamily="34" charset="0"/>
            </a:endParaRPr>
          </a:p>
          <a:p>
            <a:pPr marL="87313" marR="0" lvl="0" indent="0" defTabSz="98742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t=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eval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(input('t='))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楷体" pitchFamily="49" charset="-122"/>
              <a:cs typeface="Arial" pitchFamily="34" charset="0"/>
            </a:endParaRPr>
          </a:p>
          <a:p>
            <a:pPr marL="87313" marR="0" lvl="0" indent="0" defTabSz="98742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if t&lt;0 or t&gt;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tmax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:</a:t>
            </a:r>
          </a:p>
          <a:p>
            <a:pPr marL="87313" marR="0" lvl="0" indent="0" defTabSz="98742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    print('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输入错误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')</a:t>
            </a:r>
          </a:p>
          <a:p>
            <a:pPr marL="87313" marR="0" lvl="0" indent="0" defTabSz="98742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else: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楷体" pitchFamily="49" charset="-122"/>
              <a:cs typeface="Arial" pitchFamily="34" charset="0"/>
            </a:endParaRPr>
          </a:p>
          <a:p>
            <a:pPr marL="87313" marR="0" lvl="0" indent="0" defTabSz="98742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   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xt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=v0*t</a:t>
            </a:r>
          </a:p>
          <a:p>
            <a:pPr marL="87313" marR="0" lvl="0" indent="0" defTabSz="98742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   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yt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=h-1/2*g*t**2</a:t>
            </a:r>
          </a:p>
          <a:p>
            <a:pPr marL="87313" marR="0" lvl="0" indent="0" defTabSz="98742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   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plt.plot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(xt,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yt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,'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ro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')		#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绘制点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(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xt,yt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)</a:t>
            </a:r>
          </a:p>
          <a:p>
            <a:pPr marL="87313" marR="0" lvl="0" indent="0" defTabSz="98742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   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plt.grid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('on')			#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显示网格线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楷体" pitchFamily="49" charset="-122"/>
              <a:cs typeface="Arial" pitchFamily="34" charset="0"/>
            </a:endParaRPr>
          </a:p>
          <a:p>
            <a:pPr marL="87313" marR="0" lvl="0" indent="0" defTabSz="98742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   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plt.axis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([0,200,0,h])	#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设置坐标轴范围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楷体" pitchFamily="49" charset="-122"/>
              <a:cs typeface="Arial" pitchFamily="34" charset="0"/>
            </a:endParaRPr>
          </a:p>
          <a:p>
            <a:pPr marL="87313" marR="0" lvl="0" indent="0" defTabSz="98742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   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plt.show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()			#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显示图形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楷体" pitchFamily="49" charset="-122"/>
              <a:cs typeface="Arial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327095" y="3046863"/>
            <a:ext cx="3450389" cy="1083704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黑体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69862" y="3838178"/>
            <a:ext cx="4716356" cy="584775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如何绘制</a:t>
            </a:r>
            <a:r>
              <a:rPr lang="zh-CN" altLang="en-US" sz="3200" b="1" kern="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多个</a:t>
            </a:r>
            <a:r>
              <a:rPr lang="zh-CN" altLang="en-US" sz="3200" b="1" kern="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的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坐标点？</a:t>
            </a:r>
          </a:p>
        </p:txBody>
      </p:sp>
    </p:spTree>
    <p:extLst>
      <p:ext uri="{BB962C8B-B14F-4D97-AF65-F5344CB8AC3E}">
        <p14:creationId xmlns:p14="http://schemas.microsoft.com/office/powerpoint/2010/main" val="411095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1" grpId="0" animBg="1"/>
      <p:bldP spid="22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xmlns="" id="{F2AE91A5-318F-2D21-C38D-1033DE9FDE56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3" name="标题占位符 1">
            <a:extLst>
              <a:ext uri="{FF2B5EF4-FFF2-40B4-BE49-F238E27FC236}">
                <a16:creationId xmlns:a16="http://schemas.microsoft.com/office/drawing/2014/main" xmlns="" id="{7D15AECB-6F00-840B-E4B3-19AD7626199F}"/>
              </a:ext>
            </a:extLst>
          </p:cNvPr>
          <p:cNvSpPr txBox="1"/>
          <p:nvPr/>
        </p:nvSpPr>
        <p:spPr>
          <a:xfrm>
            <a:off x="1048328" y="100325"/>
            <a:ext cx="6331527" cy="557822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 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python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问题求解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5BD872CD-1F60-A000-4C58-E99C769A6123}"/>
              </a:ext>
            </a:extLst>
          </p:cNvPr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738378F7-E5AE-72E4-B46A-9EC7F75E6473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7B463D29-4BA7-30BF-73CF-8CB790F5F45B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DA778A1-033E-2958-648E-A707D3598EA1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26E86147-194F-660F-B09E-B9C004305603}"/>
              </a:ext>
            </a:extLst>
          </p:cNvPr>
          <p:cNvSpPr txBox="1"/>
          <p:nvPr/>
        </p:nvSpPr>
        <p:spPr>
          <a:xfrm>
            <a:off x="979055" y="925627"/>
            <a:ext cx="10781396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简单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的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Python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程序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  </a:t>
            </a:r>
            <a:r>
              <a:rPr lang="en-US" altLang="zh-CN" sz="24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2</a:t>
            </a:r>
            <a:r>
              <a:rPr lang="zh-CN" altLang="en-US" sz="24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．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Python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程序开发环境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（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1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）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Python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解释器安装包的下载与安装。下载地址为：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  <a:hlinkClick r:id="rId2"/>
              </a:rPr>
              <a:t>https://www.python.org/downloads</a:t>
            </a:r>
            <a:r>
              <a:rPr lang="en-US" altLang="zh-CN" sz="24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  <a:hlinkClick r:id="rId2"/>
              </a:rPr>
              <a:t>/</a:t>
            </a:r>
            <a:endParaRPr lang="en-US" altLang="zh-CN" sz="2400" b="1" dirty="0" smtClean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（</a:t>
            </a:r>
            <a:r>
              <a:rPr lang="en-US" altLang="zh-CN" sz="24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2</a:t>
            </a:r>
            <a:r>
              <a:rPr lang="zh-CN" altLang="en-US" sz="24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）推荐：</a:t>
            </a:r>
            <a:r>
              <a:rPr lang="en-US" altLang="zh-CN" sz="24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Python</a:t>
            </a:r>
            <a:r>
              <a:rPr lang="zh-CN" altLang="en-US" sz="24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版本 </a:t>
            </a:r>
            <a:r>
              <a:rPr lang="en-US" altLang="zh-CN" sz="24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2.7</a:t>
            </a:r>
            <a:r>
              <a:rPr lang="zh-CN" altLang="en-US" sz="24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和</a:t>
            </a:r>
            <a:r>
              <a:rPr lang="en-US" altLang="zh-CN" sz="24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3.8 (</a:t>
            </a:r>
            <a:r>
              <a:rPr lang="zh-CN" altLang="en-US" sz="24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较稳定版本</a:t>
            </a:r>
            <a:r>
              <a:rPr lang="en-US" altLang="zh-CN" sz="24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)</a:t>
            </a:r>
          </a:p>
          <a:p>
            <a:pPr marL="0" lvl="1">
              <a:lnSpc>
                <a:spcPct val="150000"/>
              </a:lnSpc>
            </a:pPr>
            <a:r>
              <a:rPr lang="zh-CN" altLang="en-US" sz="24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（</a:t>
            </a:r>
            <a:r>
              <a:rPr lang="en-US" altLang="zh-CN" sz="24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3</a:t>
            </a:r>
            <a:r>
              <a:rPr lang="zh-CN" altLang="en-US" sz="24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）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Anaconda 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是一个包含数据科学常用包的 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Python 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发行</a:t>
            </a:r>
            <a:r>
              <a:rPr lang="zh-CN" altLang="en-US" sz="24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版本，下载地址：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  <a:hlinkClick r:id="rId3"/>
              </a:rPr>
              <a:t>https://www.anaconda.com/distribution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/  </a:t>
            </a:r>
          </a:p>
          <a:p>
            <a:pPr>
              <a:lnSpc>
                <a:spcPct val="150000"/>
              </a:lnSpc>
            </a:pPr>
            <a:endParaRPr lang="en-US" altLang="zh-CN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7602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xmlns="" id="{F2AE91A5-318F-2D21-C38D-1033DE9FDE56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3" name="标题占位符 1">
            <a:extLst>
              <a:ext uri="{FF2B5EF4-FFF2-40B4-BE49-F238E27FC236}">
                <a16:creationId xmlns:a16="http://schemas.microsoft.com/office/drawing/2014/main" xmlns="" id="{7D15AECB-6F00-840B-E4B3-19AD7626199F}"/>
              </a:ext>
            </a:extLst>
          </p:cNvPr>
          <p:cNvSpPr txBox="1"/>
          <p:nvPr/>
        </p:nvSpPr>
        <p:spPr>
          <a:xfrm>
            <a:off x="1048328" y="100325"/>
            <a:ext cx="6331527" cy="557822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</a:t>
            </a: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问题求解</a:t>
            </a:r>
            <a:endParaRPr lang="zh-CN" altLang="en-US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5BD872CD-1F60-A000-4C58-E99C769A6123}"/>
              </a:ext>
            </a:extLst>
          </p:cNvPr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738378F7-E5AE-72E4-B46A-9EC7F75E6473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7B463D29-4BA7-30BF-73CF-8CB790F5F45B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DA778A1-033E-2958-648E-A707D3598EA1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26E86147-194F-660F-B09E-B9C004305603}"/>
              </a:ext>
            </a:extLst>
          </p:cNvPr>
          <p:cNvSpPr txBox="1"/>
          <p:nvPr/>
        </p:nvSpPr>
        <p:spPr>
          <a:xfrm>
            <a:off x="979054" y="925627"/>
            <a:ext cx="1053984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 </a:t>
            </a: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实现循环</a:t>
            </a:r>
            <a:endParaRPr lang="en-US" altLang="zh-CN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1048327" y="1587475"/>
            <a:ext cx="9766817" cy="3804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  <a:defRPr lang="zh-CN" altLang="en-US" sz="36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80000"/>
              <a:buFont typeface="Wingdings" pitchFamily="2" charset="2"/>
              <a:buChar char="¨"/>
              <a:defRPr sz="3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65000"/>
              <a:buFont typeface="Wingdings" pitchFamily="2" charset="2"/>
              <a:buChar char="ü"/>
              <a:defRPr sz="3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CN" sz="2800" kern="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endParaRPr sz="280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重复执行语句</a:t>
            </a:r>
            <a:r>
              <a:rPr lang="en-US" altLang="zh-CN" sz="28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1~</a:t>
            </a:r>
            <a:r>
              <a:rPr lang="zh-CN" altLang="en-US" sz="28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28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8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，直到条件表达式不再成立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25432" y="3239104"/>
            <a:ext cx="3852936" cy="1815882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while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条件表达式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:</a:t>
            </a:r>
          </a:p>
          <a:p>
            <a:pPr marL="71120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语句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1</a:t>
            </a:r>
          </a:p>
          <a:p>
            <a:pPr marL="71120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……</a:t>
            </a:r>
          </a:p>
          <a:p>
            <a:pPr marL="71120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语句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n</a:t>
            </a:r>
          </a:p>
        </p:txBody>
      </p:sp>
      <p:sp>
        <p:nvSpPr>
          <p:cNvPr id="17" name="内容占位符 2"/>
          <p:cNvSpPr txBox="1">
            <a:spLocks/>
          </p:cNvSpPr>
          <p:nvPr/>
        </p:nvSpPr>
        <p:spPr bwMode="auto">
          <a:xfrm>
            <a:off x="1048328" y="5376042"/>
            <a:ext cx="9766817" cy="740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  <a:defRPr lang="zh-CN" altLang="en-US" sz="36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80000"/>
              <a:buFont typeface="Wingdings" pitchFamily="2" charset="2"/>
              <a:buChar char="¨"/>
              <a:defRPr sz="3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65000"/>
              <a:buFont typeface="Wingdings" pitchFamily="2" charset="2"/>
              <a:buChar char="ü"/>
              <a:defRPr sz="3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CN" sz="2800" kern="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800" kern="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循环（后续内容）</a:t>
            </a:r>
            <a:endParaRPr lang="zh-CN" altLang="en-US" sz="280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382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xmlns="" id="{F2AE91A5-318F-2D21-C38D-1033DE9FDE56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3" name="标题占位符 1">
            <a:extLst>
              <a:ext uri="{FF2B5EF4-FFF2-40B4-BE49-F238E27FC236}">
                <a16:creationId xmlns:a16="http://schemas.microsoft.com/office/drawing/2014/main" xmlns="" id="{7D15AECB-6F00-840B-E4B3-19AD7626199F}"/>
              </a:ext>
            </a:extLst>
          </p:cNvPr>
          <p:cNvSpPr txBox="1"/>
          <p:nvPr/>
        </p:nvSpPr>
        <p:spPr>
          <a:xfrm>
            <a:off x="1048328" y="100325"/>
            <a:ext cx="6331527" cy="557822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</a:t>
            </a: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问题求解</a:t>
            </a:r>
            <a:endParaRPr lang="zh-CN" altLang="en-US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5BD872CD-1F60-A000-4C58-E99C769A6123}"/>
              </a:ext>
            </a:extLst>
          </p:cNvPr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738378F7-E5AE-72E4-B46A-9EC7F75E6473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7B463D29-4BA7-30BF-73CF-8CB790F5F45B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DA778A1-033E-2958-648E-A707D3598EA1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26E86147-194F-660F-B09E-B9C004305603}"/>
              </a:ext>
            </a:extLst>
          </p:cNvPr>
          <p:cNvSpPr txBox="1"/>
          <p:nvPr/>
        </p:nvSpPr>
        <p:spPr>
          <a:xfrm>
            <a:off x="979054" y="925627"/>
            <a:ext cx="1053984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 </a:t>
            </a: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实现循环</a:t>
            </a:r>
            <a:endParaRPr lang="en-US" altLang="zh-CN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97370" y="2159876"/>
            <a:ext cx="3234365" cy="424731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87313" marR="0" lvl="0" indent="0" defTabSz="98742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i=1</a:t>
            </a:r>
          </a:p>
          <a:p>
            <a:pPr marL="87313" marR="0" lvl="0" indent="0" defTabSz="98742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s=0</a:t>
            </a:r>
          </a:p>
          <a:p>
            <a:pPr marL="87313" marR="0" lvl="0" indent="0" defTabSz="98742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楷体" pitchFamily="49" charset="-122"/>
              <a:cs typeface="Arial" pitchFamily="34" charset="0"/>
            </a:endParaRPr>
          </a:p>
          <a:p>
            <a:pPr marL="87313" marR="0" lvl="0" indent="0" defTabSz="98742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while i&lt;1000:</a:t>
            </a:r>
          </a:p>
          <a:p>
            <a:pPr marL="87313" marR="0" lvl="0" indent="0" defTabSz="98742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    s=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s+i</a:t>
            </a:r>
            <a:endParaRPr kumimoji="0" lang="en-US" altLang="zh-CN" sz="3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楷体" pitchFamily="49" charset="-122"/>
              <a:cs typeface="Arial" pitchFamily="34" charset="0"/>
            </a:endParaRPr>
          </a:p>
          <a:p>
            <a:pPr marL="87313" marR="0" lvl="0" indent="0" defTabSz="98742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    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i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=i+1</a:t>
            </a:r>
          </a:p>
          <a:p>
            <a:pPr marL="87313" marR="0" lvl="0" indent="0" defTabSz="98742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楷体" pitchFamily="49" charset="-122"/>
              <a:cs typeface="Arial" pitchFamily="34" charset="0"/>
            </a:endParaRPr>
          </a:p>
          <a:p>
            <a:pPr marL="87313" marR="0" lvl="0" indent="0" defTabSz="98742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print(s)</a:t>
            </a:r>
          </a:p>
          <a:p>
            <a:pPr marL="87313" marR="0" lvl="0" indent="0" defTabSz="98742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楷体" pitchFamily="49" charset="-122"/>
              <a:cs typeface="Arial" pitchFamily="34" charset="0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1048327" y="1587475"/>
            <a:ext cx="9766817" cy="777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  <a:defRPr lang="zh-CN" altLang="en-US" sz="36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80000"/>
              <a:buFont typeface="Wingdings" pitchFamily="2" charset="2"/>
              <a:buChar char="¨"/>
              <a:defRPr sz="3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65000"/>
              <a:buFont typeface="Wingdings" pitchFamily="2" charset="2"/>
              <a:buChar char="ü"/>
              <a:defRPr sz="3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28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en-US" altLang="zh-CN" sz="2800" kern="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1+2+3+…+999</a:t>
            </a:r>
            <a:endParaRPr lang="zh-CN" altLang="en-US" sz="280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829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xmlns="" id="{F2AE91A5-318F-2D21-C38D-1033DE9FDE56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3" name="标题占位符 1">
            <a:extLst>
              <a:ext uri="{FF2B5EF4-FFF2-40B4-BE49-F238E27FC236}">
                <a16:creationId xmlns:a16="http://schemas.microsoft.com/office/drawing/2014/main" xmlns="" id="{7D15AECB-6F00-840B-E4B3-19AD7626199F}"/>
              </a:ext>
            </a:extLst>
          </p:cNvPr>
          <p:cNvSpPr txBox="1"/>
          <p:nvPr/>
        </p:nvSpPr>
        <p:spPr>
          <a:xfrm>
            <a:off x="1048328" y="100325"/>
            <a:ext cx="6331527" cy="557822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</a:t>
            </a: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问题求解</a:t>
            </a:r>
            <a:endParaRPr lang="zh-CN" altLang="en-US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5BD872CD-1F60-A000-4C58-E99C769A6123}"/>
              </a:ext>
            </a:extLst>
          </p:cNvPr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738378F7-E5AE-72E4-B46A-9EC7F75E6473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7B463D29-4BA7-30BF-73CF-8CB790F5F45B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DA778A1-033E-2958-648E-A707D3598EA1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26E86147-194F-660F-B09E-B9C004305603}"/>
              </a:ext>
            </a:extLst>
          </p:cNvPr>
          <p:cNvSpPr txBox="1"/>
          <p:nvPr/>
        </p:nvSpPr>
        <p:spPr>
          <a:xfrm>
            <a:off x="979054" y="925627"/>
            <a:ext cx="10539845" cy="661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绘制抛物线</a:t>
            </a: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n</a:t>
            </a: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个点的坐标</a:t>
            </a:r>
            <a:endParaRPr lang="en-US" altLang="zh-CN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 bwMode="auto">
          <a:xfrm>
            <a:off x="291866" y="2152466"/>
            <a:ext cx="4690864" cy="2593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  <a:defRPr lang="zh-CN" altLang="en-US" sz="36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80000"/>
              <a:buFont typeface="Wingdings" pitchFamily="2" charset="2"/>
              <a:buChar char="¨"/>
              <a:defRPr sz="3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65000"/>
              <a:buFont typeface="Wingdings" pitchFamily="2" charset="2"/>
              <a:buChar char="ü"/>
              <a:defRPr sz="3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提示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每次循环绘一个点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开始至落地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灯片编号占位符 3"/>
          <p:cNvSpPr txBox="1">
            <a:spLocks/>
          </p:cNvSpPr>
          <p:nvPr/>
        </p:nvSpPr>
        <p:spPr bwMode="auto">
          <a:xfrm>
            <a:off x="8045848" y="5978885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860074" y="2956161"/>
            <a:ext cx="569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prstClr val="black"/>
                </a:solidFill>
                <a:latin typeface="Arial" pitchFamily="34" charset="0"/>
                <a:ea typeface="楷体" pitchFamily="49" charset="-122"/>
                <a:cs typeface="Arial" pitchFamily="34" charset="0"/>
              </a:rPr>
              <a:t>是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7576816" y="2479760"/>
            <a:ext cx="2590198" cy="3241905"/>
            <a:chOff x="5817080" y="2749275"/>
            <a:chExt cx="2590198" cy="3241905"/>
          </a:xfrm>
        </p:grpSpPr>
        <p:sp>
          <p:nvSpPr>
            <p:cNvPr id="39" name="菱形 38"/>
            <p:cNvSpPr/>
            <p:nvPr/>
          </p:nvSpPr>
          <p:spPr>
            <a:xfrm>
              <a:off x="6188420" y="2749275"/>
              <a:ext cx="1847519" cy="653058"/>
            </a:xfrm>
            <a:prstGeom prst="diamond">
              <a:avLst/>
            </a:prstGeom>
            <a:solidFill>
              <a:srgbClr val="C0504D">
                <a:lumMod val="20000"/>
                <a:lumOff val="8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endParaRPr>
            </a:p>
          </p:txBody>
        </p:sp>
        <p:cxnSp>
          <p:nvCxnSpPr>
            <p:cNvPr id="40" name="肘形连接符 39"/>
            <p:cNvCxnSpPr>
              <a:stCxn id="44" idx="1"/>
              <a:endCxn id="39" idx="1"/>
            </p:cNvCxnSpPr>
            <p:nvPr/>
          </p:nvCxnSpPr>
          <p:spPr>
            <a:xfrm rot="10800000" flipH="1">
              <a:off x="5817080" y="3075804"/>
              <a:ext cx="371340" cy="2627344"/>
            </a:xfrm>
            <a:prstGeom prst="bentConnector3">
              <a:avLst>
                <a:gd name="adj1" fmla="val -113350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41" name="直接箭头连接符 40"/>
            <p:cNvCxnSpPr>
              <a:stCxn id="39" idx="2"/>
              <a:endCxn id="42" idx="0"/>
            </p:cNvCxnSpPr>
            <p:nvPr/>
          </p:nvCxnSpPr>
          <p:spPr>
            <a:xfrm flipH="1">
              <a:off x="7112179" y="3402333"/>
              <a:ext cx="1" cy="286885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sp>
          <p:nvSpPr>
            <p:cNvPr id="42" name="矩形 41"/>
            <p:cNvSpPr/>
            <p:nvPr/>
          </p:nvSpPr>
          <p:spPr>
            <a:xfrm>
              <a:off x="5817080" y="3689218"/>
              <a:ext cx="2590198" cy="576064"/>
            </a:xfrm>
            <a:prstGeom prst="rect">
              <a:avLst/>
            </a:prstGeom>
            <a:solidFill>
              <a:srgbClr val="4BACC6">
                <a:lumMod val="20000"/>
                <a:lumOff val="8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817080" y="4552167"/>
              <a:ext cx="2590198" cy="576064"/>
            </a:xfrm>
            <a:prstGeom prst="rect">
              <a:avLst/>
            </a:prstGeom>
            <a:solidFill>
              <a:srgbClr val="4BACC6">
                <a:lumMod val="20000"/>
                <a:lumOff val="8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817080" y="5415116"/>
              <a:ext cx="2590198" cy="576064"/>
            </a:xfrm>
            <a:prstGeom prst="rect">
              <a:avLst/>
            </a:prstGeom>
            <a:solidFill>
              <a:srgbClr val="4BACC6">
                <a:lumMod val="20000"/>
                <a:lumOff val="8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endParaRPr>
            </a:p>
          </p:txBody>
        </p:sp>
        <p:cxnSp>
          <p:nvCxnSpPr>
            <p:cNvPr id="45" name="直接箭头连接符 44"/>
            <p:cNvCxnSpPr>
              <a:stCxn id="42" idx="2"/>
              <a:endCxn id="43" idx="0"/>
            </p:cNvCxnSpPr>
            <p:nvPr/>
          </p:nvCxnSpPr>
          <p:spPr>
            <a:xfrm>
              <a:off x="7112179" y="4265282"/>
              <a:ext cx="0" cy="286885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46" name="直接箭头连接符 45"/>
            <p:cNvCxnSpPr>
              <a:stCxn id="43" idx="2"/>
              <a:endCxn id="44" idx="0"/>
            </p:cNvCxnSpPr>
            <p:nvPr/>
          </p:nvCxnSpPr>
          <p:spPr>
            <a:xfrm>
              <a:off x="7112179" y="5128231"/>
              <a:ext cx="0" cy="286885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</p:grpSp>
      <p:sp>
        <p:nvSpPr>
          <p:cNvPr id="47" name="矩形 46"/>
          <p:cNvSpPr/>
          <p:nvPr/>
        </p:nvSpPr>
        <p:spPr>
          <a:xfrm>
            <a:off x="7615430" y="3421095"/>
            <a:ext cx="24384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prstClr val="black"/>
                </a:solidFill>
                <a:latin typeface="Cambria Math" pitchFamily="18" charset="0"/>
                <a:ea typeface="楷体" pitchFamily="49" charset="-122"/>
                <a:cs typeface="Arial" pitchFamily="34" charset="0"/>
              </a:rPr>
              <a:t>计算</a:t>
            </a:r>
            <a:r>
              <a:rPr lang="en-US" altLang="zh-CN" sz="28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t</a:t>
            </a:r>
            <a:r>
              <a:rPr lang="zh-CN" altLang="en-US" sz="2800" dirty="0">
                <a:solidFill>
                  <a:prstClr val="black"/>
                </a:solidFill>
                <a:latin typeface="Cambria Math" pitchFamily="18" charset="0"/>
                <a:ea typeface="楷体" pitchFamily="49" charset="-122"/>
                <a:cs typeface="Arial" pitchFamily="34" charset="0"/>
              </a:rPr>
              <a:t>时刻坐标</a:t>
            </a:r>
          </a:p>
        </p:txBody>
      </p:sp>
      <p:sp>
        <p:nvSpPr>
          <p:cNvPr id="48" name="矩形 47"/>
          <p:cNvSpPr/>
          <p:nvPr/>
        </p:nvSpPr>
        <p:spPr>
          <a:xfrm>
            <a:off x="7615430" y="4309074"/>
            <a:ext cx="24384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prstClr val="black"/>
                </a:solidFill>
                <a:latin typeface="Cambria Math" pitchFamily="18" charset="0"/>
                <a:ea typeface="楷体" pitchFamily="49" charset="-122"/>
                <a:cs typeface="Arial" pitchFamily="34" charset="0"/>
              </a:rPr>
              <a:t>绘制</a:t>
            </a:r>
            <a:r>
              <a:rPr lang="en-US" altLang="zh-CN" sz="28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t</a:t>
            </a:r>
            <a:r>
              <a:rPr lang="zh-CN" altLang="en-US" sz="2800" dirty="0">
                <a:solidFill>
                  <a:prstClr val="black"/>
                </a:solidFill>
                <a:latin typeface="Cambria Math" pitchFamily="18" charset="0"/>
                <a:ea typeface="楷体" pitchFamily="49" charset="-122"/>
                <a:cs typeface="Arial" pitchFamily="34" charset="0"/>
              </a:rPr>
              <a:t>时刻坐标</a:t>
            </a:r>
          </a:p>
        </p:txBody>
      </p:sp>
      <p:sp>
        <p:nvSpPr>
          <p:cNvPr id="49" name="矩形 48"/>
          <p:cNvSpPr/>
          <p:nvPr/>
        </p:nvSpPr>
        <p:spPr>
          <a:xfrm>
            <a:off x="7652671" y="5172023"/>
            <a:ext cx="24384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prstClr val="black"/>
                </a:solidFill>
                <a:latin typeface="Cambria Math" pitchFamily="18" charset="0"/>
                <a:ea typeface="楷体" pitchFamily="49" charset="-122"/>
                <a:cs typeface="Arial" pitchFamily="34" charset="0"/>
              </a:rPr>
              <a:t>计算下一时刻</a:t>
            </a:r>
            <a:r>
              <a:rPr lang="en-US" altLang="zh-CN" sz="28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t</a:t>
            </a:r>
            <a:endParaRPr lang="zh-CN" altLang="en-US" sz="2800" dirty="0">
              <a:solidFill>
                <a:prstClr val="black"/>
              </a:solidFill>
              <a:latin typeface="Cambria Math" pitchFamily="18" charset="0"/>
              <a:ea typeface="楷体" pitchFamily="49" charset="-122"/>
              <a:cs typeface="Arial" pitchFamily="34" charset="0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7818240" y="835368"/>
            <a:ext cx="3470084" cy="5708493"/>
            <a:chOff x="6058504" y="1104883"/>
            <a:chExt cx="3470084" cy="5708493"/>
          </a:xfrm>
        </p:grpSpPr>
        <p:sp>
          <p:nvSpPr>
            <p:cNvPr id="51" name="矩形 50"/>
            <p:cNvSpPr/>
            <p:nvPr/>
          </p:nvSpPr>
          <p:spPr>
            <a:xfrm>
              <a:off x="6537160" y="1104883"/>
              <a:ext cx="1150038" cy="535311"/>
            </a:xfrm>
            <a:prstGeom prst="rect">
              <a:avLst/>
            </a:prstGeom>
            <a:solidFill>
              <a:srgbClr val="4BACC6">
                <a:lumMod val="20000"/>
                <a:lumOff val="8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t=0</a:t>
              </a:r>
              <a:endPara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itchFamily="18" charset="0"/>
                <a:ea typeface="楷体" pitchFamily="49" charset="-122"/>
                <a:cs typeface="Arial" pitchFamily="34" charset="0"/>
              </a:endParaRPr>
            </a:p>
          </p:txBody>
        </p:sp>
        <p:cxnSp>
          <p:nvCxnSpPr>
            <p:cNvPr id="52" name="直接箭头连接符 51"/>
            <p:cNvCxnSpPr>
              <a:stCxn id="51" idx="2"/>
              <a:endCxn id="53" idx="0"/>
            </p:cNvCxnSpPr>
            <p:nvPr/>
          </p:nvCxnSpPr>
          <p:spPr>
            <a:xfrm>
              <a:off x="7112179" y="1640194"/>
              <a:ext cx="0" cy="286885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sp>
          <p:nvSpPr>
            <p:cNvPr id="53" name="矩形 52"/>
            <p:cNvSpPr/>
            <p:nvPr/>
          </p:nvSpPr>
          <p:spPr>
            <a:xfrm>
              <a:off x="6058504" y="1927079"/>
              <a:ext cx="2107350" cy="535311"/>
            </a:xfrm>
            <a:prstGeom prst="rect">
              <a:avLst/>
            </a:prstGeom>
            <a:solidFill>
              <a:srgbClr val="4BACC6">
                <a:lumMod val="20000"/>
                <a:lumOff val="8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itchFamily="18" charset="0"/>
                  <a:ea typeface="楷体" pitchFamily="49" charset="-122"/>
                  <a:cs typeface="Arial" pitchFamily="34" charset="0"/>
                </a:rPr>
                <a:t>计算</a:t>
              </a:r>
              <a:r>
                <a:rPr kumimoji="0" lang="en-US" altLang="zh-CN" sz="2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tmax</a:t>
              </a:r>
              <a:endPara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itchFamily="18" charset="0"/>
                <a:ea typeface="楷体" pitchFamily="49" charset="-122"/>
                <a:cs typeface="Arial" pitchFamily="34" charset="0"/>
              </a:endParaRPr>
            </a:p>
          </p:txBody>
        </p:sp>
        <p:sp>
          <p:nvSpPr>
            <p:cNvPr id="54" name="平行四边形 53"/>
            <p:cNvSpPr/>
            <p:nvPr/>
          </p:nvSpPr>
          <p:spPr>
            <a:xfrm>
              <a:off x="6058504" y="6278065"/>
              <a:ext cx="2107350" cy="535311"/>
            </a:xfrm>
            <a:prstGeom prst="parallelogram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itchFamily="18" charset="0"/>
                  <a:ea typeface="楷体" pitchFamily="49" charset="-122"/>
                  <a:cs typeface="Arial" pitchFamily="34" charset="0"/>
                </a:rPr>
                <a:t>显示图形</a:t>
              </a:r>
            </a:p>
          </p:txBody>
        </p:sp>
        <p:cxnSp>
          <p:nvCxnSpPr>
            <p:cNvPr id="55" name="肘形连接符 54"/>
            <p:cNvCxnSpPr>
              <a:endCxn id="54" idx="2"/>
            </p:cNvCxnSpPr>
            <p:nvPr/>
          </p:nvCxnSpPr>
          <p:spPr>
            <a:xfrm rot="5400000">
              <a:off x="7071746" y="4088879"/>
              <a:ext cx="3484037" cy="1429647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sp>
          <p:nvSpPr>
            <p:cNvPr id="56" name="TextBox 55"/>
            <p:cNvSpPr txBox="1"/>
            <p:nvPr/>
          </p:nvSpPr>
          <p:spPr>
            <a:xfrm>
              <a:off x="8017204" y="2564904"/>
              <a:ext cx="5694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itchFamily="18" charset="0"/>
                  <a:ea typeface="楷体" pitchFamily="49" charset="-122"/>
                  <a:cs typeface="Arial" pitchFamily="34" charset="0"/>
                </a:rPr>
                <a:t>否</a:t>
              </a:r>
            </a:p>
          </p:txBody>
        </p:sp>
        <p:sp>
          <p:nvSpPr>
            <p:cNvPr id="57" name="矩形 56"/>
            <p:cNvSpPr/>
            <p:nvPr/>
          </p:nvSpPr>
          <p:spPr>
            <a:xfrm>
              <a:off x="6381728" y="2800074"/>
              <a:ext cx="149592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t&lt;</a:t>
              </a:r>
              <a:r>
                <a:rPr kumimoji="0" lang="en-US" altLang="zh-CN" sz="2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tmax</a:t>
              </a: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?</a:t>
              </a:r>
              <a:endPara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itchFamily="18" charset="0"/>
                <a:ea typeface="创艺简中圆" charset="-122"/>
                <a:cs typeface="Arial" pitchFamily="34" charset="0"/>
              </a:endParaRPr>
            </a:p>
          </p:txBody>
        </p:sp>
        <p:cxnSp>
          <p:nvCxnSpPr>
            <p:cNvPr id="58" name="直接箭头连接符 57"/>
            <p:cNvCxnSpPr/>
            <p:nvPr/>
          </p:nvCxnSpPr>
          <p:spPr>
            <a:xfrm>
              <a:off x="8031225" y="3061684"/>
              <a:ext cx="1492649" cy="1737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</p:grpSp>
      <p:sp>
        <p:nvSpPr>
          <p:cNvPr id="59" name="圆角矩形 58"/>
          <p:cNvSpPr/>
          <p:nvPr/>
        </p:nvSpPr>
        <p:spPr>
          <a:xfrm>
            <a:off x="6671545" y="855229"/>
            <a:ext cx="1265311" cy="504056"/>
          </a:xfrm>
          <a:prstGeom prst="roundRect">
            <a:avLst>
              <a:gd name="adj" fmla="val 50000"/>
            </a:avLst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itchFamily="18" charset="0"/>
                <a:ea typeface="楷体" pitchFamily="49" charset="-122"/>
                <a:cs typeface="+mn-cs"/>
              </a:rPr>
              <a:t>开始</a:t>
            </a:r>
          </a:p>
        </p:txBody>
      </p:sp>
      <p:cxnSp>
        <p:nvCxnSpPr>
          <p:cNvPr id="60" name="直接箭头连接符 59"/>
          <p:cNvCxnSpPr>
            <a:stCxn id="59" idx="3"/>
            <a:endCxn id="51" idx="1"/>
          </p:cNvCxnSpPr>
          <p:nvPr/>
        </p:nvCxnSpPr>
        <p:spPr>
          <a:xfrm flipV="1">
            <a:off x="7936856" y="1103024"/>
            <a:ext cx="360040" cy="4233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61" name="圆角矩形 60"/>
          <p:cNvSpPr/>
          <p:nvPr/>
        </p:nvSpPr>
        <p:spPr>
          <a:xfrm>
            <a:off x="6352680" y="6025291"/>
            <a:ext cx="1265311" cy="504056"/>
          </a:xfrm>
          <a:prstGeom prst="roundRect">
            <a:avLst>
              <a:gd name="adj" fmla="val 50000"/>
            </a:avLst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itchFamily="18" charset="0"/>
                <a:ea typeface="楷体" pitchFamily="49" charset="-122"/>
                <a:cs typeface="+mn-cs"/>
              </a:rPr>
              <a:t>结束</a:t>
            </a:r>
          </a:p>
        </p:txBody>
      </p:sp>
      <p:cxnSp>
        <p:nvCxnSpPr>
          <p:cNvPr id="62" name="直接箭头连接符 61"/>
          <p:cNvCxnSpPr>
            <a:stCxn id="54" idx="5"/>
            <a:endCxn id="61" idx="3"/>
          </p:cNvCxnSpPr>
          <p:nvPr/>
        </p:nvCxnSpPr>
        <p:spPr>
          <a:xfrm flipH="1">
            <a:off x="7617991" y="6276206"/>
            <a:ext cx="267163" cy="1113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06827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1">
            <a:extLst>
              <a:ext uri="{FF2B5EF4-FFF2-40B4-BE49-F238E27FC236}">
                <a16:creationId xmlns:a16="http://schemas.microsoft.com/office/drawing/2014/main" xmlns="" id="{7D15AECB-6F00-840B-E4B3-19AD7626199F}"/>
              </a:ext>
            </a:extLst>
          </p:cNvPr>
          <p:cNvSpPr txBox="1"/>
          <p:nvPr/>
        </p:nvSpPr>
        <p:spPr>
          <a:xfrm>
            <a:off x="1048328" y="100325"/>
            <a:ext cx="6331527" cy="557822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</a:t>
            </a: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问题求解</a:t>
            </a:r>
            <a:endParaRPr lang="zh-CN" altLang="en-US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5BD872CD-1F60-A000-4C58-E99C769A6123}"/>
              </a:ext>
            </a:extLst>
          </p:cNvPr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738378F7-E5AE-72E4-B46A-9EC7F75E6473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7B463D29-4BA7-30BF-73CF-8CB790F5F45B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DA778A1-033E-2958-648E-A707D3598EA1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902710" y="6297524"/>
            <a:ext cx="3995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prstClr val="white"/>
                </a:solidFill>
                <a:latin typeface="Arial" pitchFamily="34" charset="0"/>
                <a:ea typeface="创艺简中圆" charset="-122"/>
              </a:rPr>
              <a:t>制作人：周竞文（</a:t>
            </a:r>
            <a:r>
              <a:rPr lang="en-US" altLang="zh-CN" sz="1600" dirty="0">
                <a:solidFill>
                  <a:prstClr val="white"/>
                </a:solidFill>
                <a:latin typeface="Arial" pitchFamily="34" charset="0"/>
                <a:ea typeface="创艺简中圆" charset="-122"/>
              </a:rPr>
              <a:t>jwzhou@nudt.edu.cn</a:t>
            </a:r>
            <a:r>
              <a:rPr lang="zh-CN" altLang="en-US" sz="1600" dirty="0">
                <a:solidFill>
                  <a:prstClr val="white"/>
                </a:solidFill>
                <a:latin typeface="Arial" pitchFamily="34" charset="0"/>
                <a:ea typeface="创艺简中圆" charset="-122"/>
              </a:rPr>
              <a:t>）</a:t>
            </a:r>
            <a:endParaRPr lang="en-US" altLang="zh-CN" sz="1600" dirty="0">
              <a:solidFill>
                <a:prstClr val="white"/>
              </a:solidFill>
              <a:latin typeface="Arial" pitchFamily="34" charset="0"/>
              <a:ea typeface="创艺简中圆" charset="-122"/>
            </a:endParaRPr>
          </a:p>
        </p:txBody>
      </p:sp>
      <p:sp>
        <p:nvSpPr>
          <p:cNvPr id="64" name="灯片编号占位符 3"/>
          <p:cNvSpPr txBox="1">
            <a:spLocks/>
          </p:cNvSpPr>
          <p:nvPr/>
        </p:nvSpPr>
        <p:spPr bwMode="auto">
          <a:xfrm>
            <a:off x="7802762" y="602647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9pPr>
          </a:lstStyle>
          <a:p>
            <a:pPr>
              <a:defRPr/>
            </a:pPr>
            <a:endParaRPr lang="en-US" altLang="zh-CN" dirty="0" smtClean="0">
              <a:solidFill>
                <a:prstClr val="black"/>
              </a:solidFill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6109594" y="882961"/>
            <a:ext cx="3993690" cy="5708493"/>
            <a:chOff x="4860032" y="1104883"/>
            <a:chExt cx="3993690" cy="5708493"/>
          </a:xfrm>
        </p:grpSpPr>
        <p:sp>
          <p:nvSpPr>
            <p:cNvPr id="66" name="圆角矩形 65"/>
            <p:cNvSpPr/>
            <p:nvPr/>
          </p:nvSpPr>
          <p:spPr>
            <a:xfrm>
              <a:off x="5178897" y="1124744"/>
              <a:ext cx="1265311" cy="504056"/>
            </a:xfrm>
            <a:prstGeom prst="roundRect">
              <a:avLst>
                <a:gd name="adj" fmla="val 50000"/>
              </a:avLst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 kern="0" dirty="0" smtClean="0">
                  <a:solidFill>
                    <a:prstClr val="black"/>
                  </a:solidFill>
                  <a:latin typeface="Cambria Math" pitchFamily="18" charset="0"/>
                  <a:ea typeface="楷体" pitchFamily="49" charset="-122"/>
                </a:rPr>
                <a:t>开始</a:t>
              </a:r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4860032" y="6294806"/>
              <a:ext cx="1265311" cy="504056"/>
            </a:xfrm>
            <a:prstGeom prst="roundRect">
              <a:avLst>
                <a:gd name="adj" fmla="val 50000"/>
              </a:avLst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 kern="0" dirty="0" smtClean="0">
                  <a:solidFill>
                    <a:prstClr val="black"/>
                  </a:solidFill>
                  <a:latin typeface="Cambria Math" pitchFamily="18" charset="0"/>
                  <a:ea typeface="楷体" pitchFamily="49" charset="-122"/>
                </a:rPr>
                <a:t>结束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367426" y="3225676"/>
              <a:ext cx="5694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 kern="0" dirty="0" smtClean="0">
                  <a:solidFill>
                    <a:prstClr val="black"/>
                  </a:solidFill>
                  <a:latin typeface="Arial" pitchFamily="34" charset="0"/>
                  <a:ea typeface="楷体" pitchFamily="49" charset="-122"/>
                  <a:cs typeface="Arial" pitchFamily="34" charset="0"/>
                </a:rPr>
                <a:t>是</a:t>
              </a:r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6084168" y="2749275"/>
              <a:ext cx="2590198" cy="3241905"/>
              <a:chOff x="5817080" y="2749275"/>
              <a:chExt cx="2590198" cy="3241905"/>
            </a:xfrm>
          </p:grpSpPr>
          <p:sp>
            <p:nvSpPr>
              <p:cNvPr id="84" name="菱形 83"/>
              <p:cNvSpPr/>
              <p:nvPr/>
            </p:nvSpPr>
            <p:spPr>
              <a:xfrm>
                <a:off x="6188420" y="2749275"/>
                <a:ext cx="1847519" cy="653058"/>
              </a:xfrm>
              <a:prstGeom prst="diamond">
                <a:avLst/>
              </a:prstGeom>
              <a:solidFill>
                <a:srgbClr val="C0504D">
                  <a:lumMod val="20000"/>
                  <a:lumOff val="80000"/>
                </a:srgb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 kern="0" smtClean="0">
                  <a:solidFill>
                    <a:prstClr val="black"/>
                  </a:solidFill>
                  <a:latin typeface="Arial" pitchFamily="34" charset="0"/>
                  <a:ea typeface="楷体" pitchFamily="49" charset="-122"/>
                  <a:cs typeface="Arial" pitchFamily="34" charset="0"/>
                </a:endParaRPr>
              </a:p>
            </p:txBody>
          </p:sp>
          <p:cxnSp>
            <p:nvCxnSpPr>
              <p:cNvPr id="85" name="肘形连接符 84"/>
              <p:cNvCxnSpPr>
                <a:stCxn id="89" idx="1"/>
                <a:endCxn id="84" idx="1"/>
              </p:cNvCxnSpPr>
              <p:nvPr/>
            </p:nvCxnSpPr>
            <p:spPr>
              <a:xfrm rot="10800000" flipH="1">
                <a:off x="5817080" y="3075804"/>
                <a:ext cx="371340" cy="2627344"/>
              </a:xfrm>
              <a:prstGeom prst="bentConnector3">
                <a:avLst>
                  <a:gd name="adj1" fmla="val -113350"/>
                </a:avLst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86" name="直接箭头连接符 85"/>
              <p:cNvCxnSpPr>
                <a:stCxn id="84" idx="2"/>
                <a:endCxn id="87" idx="0"/>
              </p:cNvCxnSpPr>
              <p:nvPr/>
            </p:nvCxnSpPr>
            <p:spPr>
              <a:xfrm flipH="1">
                <a:off x="7112179" y="3402333"/>
                <a:ext cx="1" cy="286885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/>
            </p:spPr>
          </p:cxnSp>
          <p:sp>
            <p:nvSpPr>
              <p:cNvPr id="87" name="矩形 86"/>
              <p:cNvSpPr/>
              <p:nvPr/>
            </p:nvSpPr>
            <p:spPr>
              <a:xfrm>
                <a:off x="5817080" y="3689218"/>
                <a:ext cx="2590198" cy="576064"/>
              </a:xfrm>
              <a:prstGeom prst="rect">
                <a:avLst/>
              </a:prstGeom>
              <a:solidFill>
                <a:srgbClr val="4BACC6">
                  <a:lumMod val="20000"/>
                  <a:lumOff val="80000"/>
                </a:srgb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kern="0" dirty="0" smtClean="0">
                  <a:solidFill>
                    <a:prstClr val="black"/>
                  </a:solidFill>
                  <a:latin typeface="Arial" pitchFamily="34" charset="0"/>
                  <a:ea typeface="楷体" pitchFamily="49" charset="-122"/>
                  <a:cs typeface="Arial" pitchFamily="34" charset="0"/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5817080" y="4552167"/>
                <a:ext cx="2590198" cy="576064"/>
              </a:xfrm>
              <a:prstGeom prst="rect">
                <a:avLst/>
              </a:prstGeom>
              <a:solidFill>
                <a:srgbClr val="4BACC6">
                  <a:lumMod val="20000"/>
                  <a:lumOff val="80000"/>
                </a:srgb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kern="0" dirty="0" smtClean="0">
                  <a:solidFill>
                    <a:prstClr val="black"/>
                  </a:solidFill>
                  <a:latin typeface="Arial" pitchFamily="34" charset="0"/>
                  <a:ea typeface="楷体" pitchFamily="49" charset="-122"/>
                  <a:cs typeface="Arial" pitchFamily="34" charset="0"/>
                </a:endParaRPr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5817080" y="5415116"/>
                <a:ext cx="2590198" cy="576064"/>
              </a:xfrm>
              <a:prstGeom prst="rect">
                <a:avLst/>
              </a:prstGeom>
              <a:solidFill>
                <a:srgbClr val="4BACC6">
                  <a:lumMod val="20000"/>
                  <a:lumOff val="80000"/>
                </a:srgb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kern="0" dirty="0" smtClean="0">
                  <a:solidFill>
                    <a:prstClr val="black"/>
                  </a:solidFill>
                  <a:latin typeface="Arial" pitchFamily="34" charset="0"/>
                  <a:ea typeface="楷体" pitchFamily="49" charset="-122"/>
                  <a:cs typeface="Arial" pitchFamily="34" charset="0"/>
                </a:endParaRPr>
              </a:p>
            </p:txBody>
          </p:sp>
          <p:cxnSp>
            <p:nvCxnSpPr>
              <p:cNvPr id="90" name="直接箭头连接符 89"/>
              <p:cNvCxnSpPr>
                <a:stCxn id="87" idx="2"/>
                <a:endCxn id="88" idx="0"/>
              </p:cNvCxnSpPr>
              <p:nvPr/>
            </p:nvCxnSpPr>
            <p:spPr>
              <a:xfrm>
                <a:off x="7112179" y="4265282"/>
                <a:ext cx="0" cy="286885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91" name="直接箭头连接符 90"/>
              <p:cNvCxnSpPr>
                <a:stCxn id="88" idx="2"/>
                <a:endCxn id="89" idx="0"/>
              </p:cNvCxnSpPr>
              <p:nvPr/>
            </p:nvCxnSpPr>
            <p:spPr>
              <a:xfrm>
                <a:off x="7112179" y="5128231"/>
                <a:ext cx="0" cy="286885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/>
            </p:spPr>
          </p:cxnSp>
        </p:grpSp>
        <p:sp>
          <p:nvSpPr>
            <p:cNvPr id="70" name="矩形 69"/>
            <p:cNvSpPr/>
            <p:nvPr/>
          </p:nvSpPr>
          <p:spPr>
            <a:xfrm>
              <a:off x="6122782" y="3690610"/>
              <a:ext cx="243848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kern="0" dirty="0" smtClean="0">
                  <a:solidFill>
                    <a:prstClr val="black"/>
                  </a:solidFill>
                  <a:latin typeface="Cambria Math" pitchFamily="18" charset="0"/>
                  <a:ea typeface="楷体" pitchFamily="49" charset="-122"/>
                  <a:cs typeface="Arial" pitchFamily="34" charset="0"/>
                </a:rPr>
                <a:t>计算</a:t>
              </a:r>
              <a:r>
                <a:rPr lang="en-US" altLang="zh-CN" sz="2800" kern="0" dirty="0" smtClean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t</a:t>
              </a:r>
              <a:r>
                <a:rPr lang="zh-CN" altLang="en-US" sz="2800" kern="0" dirty="0" smtClean="0">
                  <a:solidFill>
                    <a:prstClr val="black"/>
                  </a:solidFill>
                  <a:latin typeface="Cambria Math" pitchFamily="18" charset="0"/>
                  <a:ea typeface="楷体" pitchFamily="49" charset="-122"/>
                  <a:cs typeface="Arial" pitchFamily="34" charset="0"/>
                </a:rPr>
                <a:t>时刻坐标</a:t>
              </a:r>
            </a:p>
          </p:txBody>
        </p:sp>
        <p:sp>
          <p:nvSpPr>
            <p:cNvPr id="71" name="矩形 70"/>
            <p:cNvSpPr/>
            <p:nvPr/>
          </p:nvSpPr>
          <p:spPr>
            <a:xfrm>
              <a:off x="6122782" y="4578589"/>
              <a:ext cx="243848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kern="0" dirty="0" smtClean="0">
                  <a:solidFill>
                    <a:prstClr val="black"/>
                  </a:solidFill>
                  <a:latin typeface="Cambria Math" pitchFamily="18" charset="0"/>
                  <a:ea typeface="楷体" pitchFamily="49" charset="-122"/>
                  <a:cs typeface="Arial" pitchFamily="34" charset="0"/>
                </a:rPr>
                <a:t>绘制</a:t>
              </a:r>
              <a:r>
                <a:rPr lang="en-US" altLang="zh-CN" sz="2800" kern="0" dirty="0" smtClean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t</a:t>
              </a:r>
              <a:r>
                <a:rPr lang="zh-CN" altLang="en-US" sz="2800" kern="0" dirty="0" smtClean="0">
                  <a:solidFill>
                    <a:prstClr val="black"/>
                  </a:solidFill>
                  <a:latin typeface="Cambria Math" pitchFamily="18" charset="0"/>
                  <a:ea typeface="楷体" pitchFamily="49" charset="-122"/>
                  <a:cs typeface="Arial" pitchFamily="34" charset="0"/>
                </a:rPr>
                <a:t>时刻坐标</a:t>
              </a:r>
            </a:p>
          </p:txBody>
        </p:sp>
        <p:sp>
          <p:nvSpPr>
            <p:cNvPr id="72" name="矩形 71"/>
            <p:cNvSpPr/>
            <p:nvPr/>
          </p:nvSpPr>
          <p:spPr>
            <a:xfrm>
              <a:off x="6160023" y="5441538"/>
              <a:ext cx="243848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kern="0" dirty="0" smtClean="0">
                  <a:solidFill>
                    <a:prstClr val="black"/>
                  </a:solidFill>
                  <a:latin typeface="Cambria Math" pitchFamily="18" charset="0"/>
                  <a:ea typeface="楷体" pitchFamily="49" charset="-122"/>
                  <a:cs typeface="Arial" pitchFamily="34" charset="0"/>
                </a:rPr>
                <a:t>计算下一时刻</a:t>
              </a:r>
              <a:r>
                <a:rPr lang="en-US" altLang="zh-CN" sz="2800" kern="0" dirty="0" smtClean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t</a:t>
              </a:r>
              <a:endParaRPr lang="zh-CN" altLang="en-US" sz="2800" kern="0" dirty="0" smtClean="0">
                <a:solidFill>
                  <a:prstClr val="black"/>
                </a:solidFill>
                <a:latin typeface="Cambria Math" pitchFamily="18" charset="0"/>
                <a:ea typeface="楷体" pitchFamily="49" charset="-122"/>
                <a:cs typeface="Arial" pitchFamily="34" charset="0"/>
              </a:endParaRPr>
            </a:p>
          </p:txBody>
        </p:sp>
        <p:grpSp>
          <p:nvGrpSpPr>
            <p:cNvPr id="73" name="组合 72"/>
            <p:cNvGrpSpPr/>
            <p:nvPr/>
          </p:nvGrpSpPr>
          <p:grpSpPr>
            <a:xfrm>
              <a:off x="6325592" y="1104883"/>
              <a:ext cx="2528130" cy="5708493"/>
              <a:chOff x="6058504" y="1104883"/>
              <a:chExt cx="2528130" cy="5708493"/>
            </a:xfrm>
          </p:grpSpPr>
          <p:sp>
            <p:nvSpPr>
              <p:cNvPr id="76" name="矩形 75"/>
              <p:cNvSpPr/>
              <p:nvPr/>
            </p:nvSpPr>
            <p:spPr>
              <a:xfrm>
                <a:off x="6537160" y="1104883"/>
                <a:ext cx="1150038" cy="535311"/>
              </a:xfrm>
              <a:prstGeom prst="rect">
                <a:avLst/>
              </a:prstGeom>
              <a:solidFill>
                <a:srgbClr val="4BACC6">
                  <a:lumMod val="20000"/>
                  <a:lumOff val="80000"/>
                </a:srgb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00" kern="0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t=0</a:t>
                </a:r>
                <a:endParaRPr lang="zh-CN" altLang="en-US" sz="2800" kern="0" dirty="0" smtClean="0">
                  <a:solidFill>
                    <a:prstClr val="black"/>
                  </a:solidFill>
                  <a:latin typeface="Cambria Math" pitchFamily="18" charset="0"/>
                  <a:ea typeface="楷体" pitchFamily="49" charset="-122"/>
                  <a:cs typeface="Arial" pitchFamily="34" charset="0"/>
                </a:endParaRPr>
              </a:p>
            </p:txBody>
          </p:sp>
          <p:cxnSp>
            <p:nvCxnSpPr>
              <p:cNvPr id="77" name="直接箭头连接符 76"/>
              <p:cNvCxnSpPr>
                <a:stCxn id="76" idx="2"/>
                <a:endCxn id="78" idx="0"/>
              </p:cNvCxnSpPr>
              <p:nvPr/>
            </p:nvCxnSpPr>
            <p:spPr>
              <a:xfrm>
                <a:off x="7112179" y="1640194"/>
                <a:ext cx="0" cy="286885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/>
            </p:spPr>
          </p:cxnSp>
          <p:sp>
            <p:nvSpPr>
              <p:cNvPr id="78" name="矩形 77"/>
              <p:cNvSpPr/>
              <p:nvPr/>
            </p:nvSpPr>
            <p:spPr>
              <a:xfrm>
                <a:off x="6058504" y="1927079"/>
                <a:ext cx="2107350" cy="535311"/>
              </a:xfrm>
              <a:prstGeom prst="rect">
                <a:avLst/>
              </a:prstGeom>
              <a:solidFill>
                <a:srgbClr val="4BACC6">
                  <a:lumMod val="20000"/>
                  <a:lumOff val="80000"/>
                </a:srgb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800" kern="0" dirty="0" smtClean="0">
                    <a:solidFill>
                      <a:prstClr val="black"/>
                    </a:solidFill>
                    <a:latin typeface="Cambria Math" pitchFamily="18" charset="0"/>
                    <a:ea typeface="楷体" pitchFamily="49" charset="-122"/>
                    <a:cs typeface="Arial" pitchFamily="34" charset="0"/>
                  </a:rPr>
                  <a:t>计算</a:t>
                </a:r>
                <a:r>
                  <a:rPr lang="en-US" altLang="zh-CN" sz="2800" kern="0" dirty="0" err="1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tmax</a:t>
                </a:r>
                <a:endParaRPr lang="zh-CN" altLang="en-US" sz="2800" kern="0" dirty="0" smtClean="0">
                  <a:solidFill>
                    <a:prstClr val="black"/>
                  </a:solidFill>
                  <a:latin typeface="Cambria Math" pitchFamily="18" charset="0"/>
                  <a:ea typeface="楷体" pitchFamily="49" charset="-122"/>
                  <a:cs typeface="Arial" pitchFamily="34" charset="0"/>
                </a:endParaRPr>
              </a:p>
            </p:txBody>
          </p:sp>
          <p:sp>
            <p:nvSpPr>
              <p:cNvPr id="79" name="平行四边形 78"/>
              <p:cNvSpPr/>
              <p:nvPr/>
            </p:nvSpPr>
            <p:spPr>
              <a:xfrm>
                <a:off x="6058504" y="6278065"/>
                <a:ext cx="2107350" cy="535311"/>
              </a:xfrm>
              <a:prstGeom prst="parallelogram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800" kern="0" dirty="0" smtClean="0">
                    <a:solidFill>
                      <a:prstClr val="black"/>
                    </a:solidFill>
                    <a:latin typeface="Cambria Math" pitchFamily="18" charset="0"/>
                    <a:ea typeface="楷体" pitchFamily="49" charset="-122"/>
                    <a:cs typeface="Arial" pitchFamily="34" charset="0"/>
                  </a:rPr>
                  <a:t>显示图形</a:t>
                </a:r>
              </a:p>
            </p:txBody>
          </p:sp>
          <p:cxnSp>
            <p:nvCxnSpPr>
              <p:cNvPr id="80" name="肘形连接符 79"/>
              <p:cNvCxnSpPr>
                <a:stCxn id="84" idx="3"/>
                <a:endCxn id="79" idx="2"/>
              </p:cNvCxnSpPr>
              <p:nvPr/>
            </p:nvCxnSpPr>
            <p:spPr>
              <a:xfrm>
                <a:off x="7963931" y="3075804"/>
                <a:ext cx="135009" cy="3469917"/>
              </a:xfrm>
              <a:prstGeom prst="bentConnector3">
                <a:avLst>
                  <a:gd name="adj1" fmla="val 523147"/>
                </a:avLst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/>
            </p:spPr>
          </p:cxnSp>
          <p:sp>
            <p:nvSpPr>
              <p:cNvPr id="81" name="TextBox 80"/>
              <p:cNvSpPr txBox="1"/>
              <p:nvPr/>
            </p:nvSpPr>
            <p:spPr>
              <a:xfrm>
                <a:off x="8017204" y="2564904"/>
                <a:ext cx="5694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800" b="1" kern="0" dirty="0" smtClean="0">
                    <a:solidFill>
                      <a:prstClr val="black"/>
                    </a:solidFill>
                    <a:latin typeface="Cambria Math" pitchFamily="18" charset="0"/>
                    <a:ea typeface="楷体" pitchFamily="49" charset="-122"/>
                    <a:cs typeface="Arial" pitchFamily="34" charset="0"/>
                  </a:rPr>
                  <a:t>否</a:t>
                </a:r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6381728" y="2800074"/>
                <a:ext cx="14959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00" kern="0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t&lt;</a:t>
                </a:r>
                <a:r>
                  <a:rPr lang="en-US" altLang="zh-CN" sz="2800" kern="0" dirty="0" err="1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tmax</a:t>
                </a:r>
                <a:r>
                  <a:rPr lang="en-US" altLang="zh-CN" sz="2800" kern="0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?</a:t>
                </a:r>
                <a:endParaRPr lang="zh-CN" altLang="en-US" sz="2800" kern="0" dirty="0" smtClean="0">
                  <a:solidFill>
                    <a:prstClr val="black"/>
                  </a:solidFill>
                  <a:latin typeface="Cambria Math" pitchFamily="18" charset="0"/>
                  <a:ea typeface="创艺简中圆" charset="-122"/>
                  <a:cs typeface="Arial" pitchFamily="34" charset="0"/>
                </a:endParaRPr>
              </a:p>
            </p:txBody>
          </p:sp>
          <p:cxnSp>
            <p:nvCxnSpPr>
              <p:cNvPr id="83" name="直接箭头连接符 82"/>
              <p:cNvCxnSpPr>
                <a:stCxn id="78" idx="2"/>
                <a:endCxn id="84" idx="0"/>
              </p:cNvCxnSpPr>
              <p:nvPr/>
            </p:nvCxnSpPr>
            <p:spPr>
              <a:xfrm>
                <a:off x="7112179" y="2462390"/>
                <a:ext cx="1" cy="286885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/>
            </p:spPr>
          </p:cxnSp>
        </p:grpSp>
        <p:cxnSp>
          <p:nvCxnSpPr>
            <p:cNvPr id="74" name="直接箭头连接符 73"/>
            <p:cNvCxnSpPr>
              <a:stCxn id="66" idx="3"/>
            </p:cNvCxnSpPr>
            <p:nvPr/>
          </p:nvCxnSpPr>
          <p:spPr>
            <a:xfrm flipV="1">
              <a:off x="6444208" y="1372539"/>
              <a:ext cx="360040" cy="4233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75" name="直接箭头连接符 74"/>
            <p:cNvCxnSpPr>
              <a:endCxn id="67" idx="3"/>
            </p:cNvCxnSpPr>
            <p:nvPr/>
          </p:nvCxnSpPr>
          <p:spPr>
            <a:xfrm flipH="1">
              <a:off x="6125343" y="6545721"/>
              <a:ext cx="267163" cy="1113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</p:grpSp>
      <p:sp>
        <p:nvSpPr>
          <p:cNvPr id="94" name="TextBox 93"/>
          <p:cNvSpPr txBox="1"/>
          <p:nvPr/>
        </p:nvSpPr>
        <p:spPr>
          <a:xfrm>
            <a:off x="851338" y="887276"/>
            <a:ext cx="4968552" cy="56938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87313" defTabSz="98742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kern="0" dirty="0" smtClean="0">
                <a:solidFill>
                  <a:prstClr val="black"/>
                </a:solidFill>
                <a:latin typeface="Arial" pitchFamily="34" charset="0"/>
                <a:ea typeface="楷体" pitchFamily="49" charset="-122"/>
                <a:cs typeface="Arial" pitchFamily="34" charset="0"/>
              </a:rPr>
              <a:t>import math</a:t>
            </a:r>
          </a:p>
          <a:p>
            <a:pPr marL="87313" defTabSz="98742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kern="0" dirty="0" smtClean="0">
                <a:solidFill>
                  <a:prstClr val="black"/>
                </a:solidFill>
                <a:latin typeface="Arial" pitchFamily="34" charset="0"/>
                <a:ea typeface="楷体" pitchFamily="49" charset="-122"/>
                <a:cs typeface="Arial" pitchFamily="34" charset="0"/>
              </a:rPr>
              <a:t>import </a:t>
            </a:r>
            <a:r>
              <a:rPr lang="en-US" altLang="zh-CN" sz="2800" kern="0" dirty="0" err="1" smtClean="0">
                <a:solidFill>
                  <a:prstClr val="black"/>
                </a:solidFill>
                <a:latin typeface="Arial" pitchFamily="34" charset="0"/>
                <a:ea typeface="楷体" pitchFamily="49" charset="-122"/>
                <a:cs typeface="Arial" pitchFamily="34" charset="0"/>
              </a:rPr>
              <a:t>matplotlib.pyplot</a:t>
            </a:r>
            <a:r>
              <a:rPr lang="en-US" altLang="zh-CN" sz="2800" kern="0" dirty="0" smtClean="0">
                <a:solidFill>
                  <a:prstClr val="black"/>
                </a:solidFill>
                <a:latin typeface="Arial" pitchFamily="34" charset="0"/>
                <a:ea typeface="楷体" pitchFamily="49" charset="-122"/>
                <a:cs typeface="Arial" pitchFamily="34" charset="0"/>
              </a:rPr>
              <a:t> as </a:t>
            </a:r>
            <a:r>
              <a:rPr lang="en-US" altLang="zh-CN" sz="2800" kern="0" dirty="0" err="1" smtClean="0">
                <a:solidFill>
                  <a:prstClr val="black"/>
                </a:solidFill>
                <a:latin typeface="Arial" pitchFamily="34" charset="0"/>
                <a:ea typeface="楷体" pitchFamily="49" charset="-122"/>
                <a:cs typeface="Arial" pitchFamily="34" charset="0"/>
              </a:rPr>
              <a:t>plt</a:t>
            </a:r>
            <a:endParaRPr lang="en-US" altLang="zh-CN" sz="2800" kern="0" dirty="0" smtClean="0">
              <a:solidFill>
                <a:prstClr val="black"/>
              </a:solidFill>
              <a:latin typeface="Arial" pitchFamily="34" charset="0"/>
              <a:ea typeface="楷体" pitchFamily="49" charset="-122"/>
              <a:cs typeface="Arial" pitchFamily="34" charset="0"/>
            </a:endParaRPr>
          </a:p>
          <a:p>
            <a:pPr marL="87313" defTabSz="98742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kern="0" dirty="0" smtClean="0">
                <a:solidFill>
                  <a:prstClr val="black"/>
                </a:solidFill>
                <a:latin typeface="Arial" pitchFamily="34" charset="0"/>
                <a:ea typeface="楷体" pitchFamily="49" charset="-122"/>
                <a:cs typeface="Arial" pitchFamily="34" charset="0"/>
              </a:rPr>
              <a:t>h, v0, g = 300, 20, 9.8</a:t>
            </a:r>
          </a:p>
          <a:p>
            <a:pPr marL="87313" defTabSz="98742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kern="0" spc="-100" dirty="0" err="1" smtClean="0">
                <a:solidFill>
                  <a:srgbClr val="FF0000"/>
                </a:solidFill>
                <a:latin typeface="Arial" pitchFamily="34" charset="0"/>
                <a:ea typeface="楷体" pitchFamily="49" charset="-122"/>
                <a:cs typeface="Arial" pitchFamily="34" charset="0"/>
              </a:rPr>
              <a:t>t,delta</a:t>
            </a:r>
            <a:r>
              <a:rPr lang="en-US" altLang="zh-CN" sz="2800" kern="0" spc="-100" dirty="0" smtClean="0">
                <a:solidFill>
                  <a:srgbClr val="FF0000"/>
                </a:solidFill>
                <a:latin typeface="Arial" pitchFamily="34" charset="0"/>
                <a:ea typeface="楷体" pitchFamily="49" charset="-122"/>
                <a:cs typeface="Arial" pitchFamily="34" charset="0"/>
              </a:rPr>
              <a:t>=0, 1 </a:t>
            </a:r>
            <a:r>
              <a:rPr lang="en-US" altLang="zh-CN" sz="2800" i="1" kern="0" spc="-100" dirty="0" smtClean="0">
                <a:solidFill>
                  <a:prstClr val="black"/>
                </a:solidFill>
                <a:latin typeface="Arial" pitchFamily="34" charset="0"/>
                <a:ea typeface="楷体" pitchFamily="49" charset="-122"/>
                <a:cs typeface="Arial" pitchFamily="34" charset="0"/>
              </a:rPr>
              <a:t>#delta</a:t>
            </a:r>
            <a:r>
              <a:rPr lang="zh-CN" altLang="en-US" sz="2800" b="1" i="1" kern="0" spc="-100" dirty="0" smtClean="0">
                <a:solidFill>
                  <a:prstClr val="black"/>
                </a:solidFill>
                <a:latin typeface="Arial" pitchFamily="34" charset="0"/>
                <a:ea typeface="楷体" pitchFamily="49" charset="-122"/>
                <a:cs typeface="Arial" pitchFamily="34" charset="0"/>
              </a:rPr>
              <a:t>为两点间间隔</a:t>
            </a:r>
            <a:endParaRPr lang="en-US" altLang="zh-CN" sz="2800" b="1" i="1" kern="0" spc="-100" dirty="0" smtClean="0">
              <a:solidFill>
                <a:prstClr val="black"/>
              </a:solidFill>
              <a:latin typeface="Arial" pitchFamily="34" charset="0"/>
              <a:ea typeface="楷体" pitchFamily="49" charset="-122"/>
              <a:cs typeface="Arial" pitchFamily="34" charset="0"/>
            </a:endParaRPr>
          </a:p>
          <a:p>
            <a:pPr marL="87313" defTabSz="98742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kern="0" dirty="0" err="1" smtClean="0">
                <a:solidFill>
                  <a:prstClr val="black"/>
                </a:solidFill>
                <a:latin typeface="Arial" pitchFamily="34" charset="0"/>
                <a:ea typeface="楷体" pitchFamily="49" charset="-122"/>
                <a:cs typeface="Arial" pitchFamily="34" charset="0"/>
              </a:rPr>
              <a:t>tmax</a:t>
            </a:r>
            <a:r>
              <a:rPr lang="en-US" altLang="zh-CN" sz="2800" kern="0" dirty="0" smtClean="0">
                <a:solidFill>
                  <a:prstClr val="black"/>
                </a:solidFill>
                <a:latin typeface="Arial" pitchFamily="34" charset="0"/>
                <a:ea typeface="楷体" pitchFamily="49" charset="-122"/>
                <a:cs typeface="Arial" pitchFamily="34" charset="0"/>
              </a:rPr>
              <a:t>=</a:t>
            </a:r>
            <a:r>
              <a:rPr lang="en-US" altLang="zh-CN" sz="2800" kern="0" dirty="0" err="1" smtClean="0">
                <a:solidFill>
                  <a:prstClr val="black"/>
                </a:solidFill>
                <a:latin typeface="Arial" pitchFamily="34" charset="0"/>
                <a:ea typeface="楷体" pitchFamily="49" charset="-122"/>
                <a:cs typeface="Arial" pitchFamily="34" charset="0"/>
              </a:rPr>
              <a:t>math.sqrt</a:t>
            </a:r>
            <a:r>
              <a:rPr lang="en-US" altLang="zh-CN" sz="2800" kern="0" dirty="0" smtClean="0">
                <a:solidFill>
                  <a:prstClr val="black"/>
                </a:solidFill>
                <a:latin typeface="Arial" pitchFamily="34" charset="0"/>
                <a:ea typeface="楷体" pitchFamily="49" charset="-122"/>
                <a:cs typeface="Arial" pitchFamily="34" charset="0"/>
              </a:rPr>
              <a:t>(2*h/g)</a:t>
            </a:r>
          </a:p>
          <a:p>
            <a:pPr marL="87313" defTabSz="98742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kern="0" dirty="0" smtClean="0">
                <a:solidFill>
                  <a:prstClr val="black"/>
                </a:solidFill>
                <a:latin typeface="Arial" pitchFamily="34" charset="0"/>
                <a:ea typeface="楷体" pitchFamily="49" charset="-122"/>
                <a:cs typeface="Arial" pitchFamily="34" charset="0"/>
              </a:rPr>
              <a:t>while t&lt;</a:t>
            </a:r>
            <a:r>
              <a:rPr lang="en-US" altLang="zh-CN" sz="2800" kern="0" dirty="0" err="1" smtClean="0">
                <a:solidFill>
                  <a:prstClr val="black"/>
                </a:solidFill>
                <a:latin typeface="Arial" pitchFamily="34" charset="0"/>
                <a:ea typeface="楷体" pitchFamily="49" charset="-122"/>
                <a:cs typeface="Arial" pitchFamily="34" charset="0"/>
              </a:rPr>
              <a:t>tmax</a:t>
            </a:r>
            <a:r>
              <a:rPr lang="en-US" altLang="zh-CN" sz="2800" kern="0" dirty="0" smtClean="0">
                <a:solidFill>
                  <a:prstClr val="black"/>
                </a:solidFill>
                <a:latin typeface="Arial" pitchFamily="34" charset="0"/>
                <a:ea typeface="楷体" pitchFamily="49" charset="-122"/>
                <a:cs typeface="Arial" pitchFamily="34" charset="0"/>
              </a:rPr>
              <a:t>:</a:t>
            </a:r>
          </a:p>
          <a:p>
            <a:pPr marL="87313" defTabSz="98742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kern="0" dirty="0" smtClean="0">
                <a:solidFill>
                  <a:prstClr val="black"/>
                </a:solidFill>
                <a:latin typeface="Arial" pitchFamily="34" charset="0"/>
                <a:ea typeface="楷体" pitchFamily="49" charset="-122"/>
                <a:cs typeface="Arial" pitchFamily="34" charset="0"/>
              </a:rPr>
              <a:t>    </a:t>
            </a:r>
            <a:r>
              <a:rPr lang="en-US" altLang="zh-CN" sz="2800" kern="0" dirty="0" err="1" smtClean="0">
                <a:solidFill>
                  <a:prstClr val="black"/>
                </a:solidFill>
                <a:latin typeface="Arial" pitchFamily="34" charset="0"/>
                <a:ea typeface="楷体" pitchFamily="49" charset="-122"/>
                <a:cs typeface="Arial" pitchFamily="34" charset="0"/>
              </a:rPr>
              <a:t>xt</a:t>
            </a:r>
            <a:r>
              <a:rPr lang="en-US" altLang="zh-CN" sz="2800" kern="0" dirty="0" smtClean="0">
                <a:solidFill>
                  <a:prstClr val="black"/>
                </a:solidFill>
                <a:latin typeface="Arial" pitchFamily="34" charset="0"/>
                <a:ea typeface="楷体" pitchFamily="49" charset="-122"/>
                <a:cs typeface="Arial" pitchFamily="34" charset="0"/>
              </a:rPr>
              <a:t>=v0*t</a:t>
            </a:r>
          </a:p>
          <a:p>
            <a:pPr marL="87313" defTabSz="98742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kern="0" dirty="0" smtClean="0">
                <a:solidFill>
                  <a:prstClr val="black"/>
                </a:solidFill>
                <a:latin typeface="Arial" pitchFamily="34" charset="0"/>
                <a:ea typeface="楷体" pitchFamily="49" charset="-122"/>
                <a:cs typeface="Arial" pitchFamily="34" charset="0"/>
              </a:rPr>
              <a:t>    </a:t>
            </a:r>
            <a:r>
              <a:rPr lang="en-US" altLang="zh-CN" sz="2800" kern="0" dirty="0" err="1" smtClean="0">
                <a:solidFill>
                  <a:prstClr val="black"/>
                </a:solidFill>
                <a:latin typeface="Arial" pitchFamily="34" charset="0"/>
                <a:ea typeface="楷体" pitchFamily="49" charset="-122"/>
                <a:cs typeface="Arial" pitchFamily="34" charset="0"/>
              </a:rPr>
              <a:t>yt</a:t>
            </a:r>
            <a:r>
              <a:rPr lang="en-US" altLang="zh-CN" sz="2800" kern="0" dirty="0" smtClean="0">
                <a:solidFill>
                  <a:prstClr val="black"/>
                </a:solidFill>
                <a:latin typeface="Arial" pitchFamily="34" charset="0"/>
                <a:ea typeface="楷体" pitchFamily="49" charset="-122"/>
                <a:cs typeface="Arial" pitchFamily="34" charset="0"/>
              </a:rPr>
              <a:t>=h-1/2*g*t**2</a:t>
            </a:r>
          </a:p>
          <a:p>
            <a:pPr marL="87313" defTabSz="98742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kern="0" dirty="0" smtClean="0">
                <a:solidFill>
                  <a:prstClr val="black"/>
                </a:solidFill>
                <a:latin typeface="Arial" pitchFamily="34" charset="0"/>
                <a:ea typeface="楷体" pitchFamily="49" charset="-122"/>
                <a:cs typeface="Arial" pitchFamily="34" charset="0"/>
              </a:rPr>
              <a:t>    </a:t>
            </a:r>
            <a:r>
              <a:rPr lang="en-US" altLang="zh-CN" sz="2800" kern="0" dirty="0" err="1" smtClean="0">
                <a:solidFill>
                  <a:prstClr val="black"/>
                </a:solidFill>
                <a:latin typeface="Arial" pitchFamily="34" charset="0"/>
                <a:ea typeface="楷体" pitchFamily="49" charset="-122"/>
                <a:cs typeface="Arial" pitchFamily="34" charset="0"/>
              </a:rPr>
              <a:t>plt.plot</a:t>
            </a:r>
            <a:r>
              <a:rPr lang="en-US" altLang="zh-CN" sz="2800" kern="0" dirty="0" smtClean="0">
                <a:solidFill>
                  <a:prstClr val="black"/>
                </a:solidFill>
                <a:latin typeface="Arial" pitchFamily="34" charset="0"/>
                <a:ea typeface="楷体" pitchFamily="49" charset="-122"/>
                <a:cs typeface="Arial" pitchFamily="34" charset="0"/>
              </a:rPr>
              <a:t>(xt,</a:t>
            </a:r>
            <a:r>
              <a:rPr lang="en-US" altLang="zh-CN" sz="2800" kern="0" dirty="0" err="1" smtClean="0">
                <a:solidFill>
                  <a:prstClr val="black"/>
                </a:solidFill>
                <a:latin typeface="Arial" pitchFamily="34" charset="0"/>
                <a:ea typeface="楷体" pitchFamily="49" charset="-122"/>
                <a:cs typeface="Arial" pitchFamily="34" charset="0"/>
              </a:rPr>
              <a:t>yt</a:t>
            </a:r>
            <a:r>
              <a:rPr lang="en-US" altLang="zh-CN" sz="2800" kern="0" dirty="0" smtClean="0">
                <a:solidFill>
                  <a:prstClr val="black"/>
                </a:solidFill>
                <a:latin typeface="Arial" pitchFamily="34" charset="0"/>
                <a:ea typeface="楷体" pitchFamily="49" charset="-122"/>
                <a:cs typeface="Arial" pitchFamily="34" charset="0"/>
              </a:rPr>
              <a:t>,'</a:t>
            </a:r>
            <a:r>
              <a:rPr lang="en-US" altLang="zh-CN" sz="2800" kern="0" dirty="0" err="1" smtClean="0">
                <a:solidFill>
                  <a:prstClr val="black"/>
                </a:solidFill>
                <a:latin typeface="Arial" pitchFamily="34" charset="0"/>
                <a:ea typeface="楷体" pitchFamily="49" charset="-122"/>
                <a:cs typeface="Arial" pitchFamily="34" charset="0"/>
              </a:rPr>
              <a:t>ro</a:t>
            </a:r>
            <a:r>
              <a:rPr lang="en-US" altLang="zh-CN" sz="2800" kern="0" dirty="0" smtClean="0">
                <a:solidFill>
                  <a:prstClr val="black"/>
                </a:solidFill>
                <a:latin typeface="Arial" pitchFamily="34" charset="0"/>
                <a:ea typeface="楷体" pitchFamily="49" charset="-122"/>
                <a:cs typeface="Arial" pitchFamily="34" charset="0"/>
              </a:rPr>
              <a:t>')</a:t>
            </a:r>
          </a:p>
          <a:p>
            <a:pPr marL="87313" defTabSz="98742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kern="0" dirty="0" smtClean="0">
                <a:solidFill>
                  <a:prstClr val="black"/>
                </a:solidFill>
                <a:latin typeface="Arial" pitchFamily="34" charset="0"/>
                <a:ea typeface="楷体" pitchFamily="49" charset="-122"/>
                <a:cs typeface="Arial" pitchFamily="34" charset="0"/>
              </a:rPr>
              <a:t>    </a:t>
            </a:r>
            <a:r>
              <a:rPr lang="en-US" altLang="zh-CN" sz="2800" kern="0" dirty="0" smtClean="0">
                <a:solidFill>
                  <a:srgbClr val="FF0000"/>
                </a:solidFill>
                <a:latin typeface="Arial" pitchFamily="34" charset="0"/>
                <a:ea typeface="楷体" pitchFamily="49" charset="-122"/>
                <a:cs typeface="Arial" pitchFamily="34" charset="0"/>
              </a:rPr>
              <a:t>t=</a:t>
            </a:r>
            <a:r>
              <a:rPr lang="en-US" altLang="zh-CN" sz="2800" kern="0" dirty="0" err="1" smtClean="0">
                <a:solidFill>
                  <a:srgbClr val="FF0000"/>
                </a:solidFill>
                <a:latin typeface="Arial" pitchFamily="34" charset="0"/>
                <a:ea typeface="楷体" pitchFamily="49" charset="-122"/>
                <a:cs typeface="Arial" pitchFamily="34" charset="0"/>
              </a:rPr>
              <a:t>t+delta</a:t>
            </a:r>
            <a:endParaRPr lang="en-US" altLang="zh-CN" sz="2800" kern="0" dirty="0" smtClean="0">
              <a:solidFill>
                <a:srgbClr val="FF0000"/>
              </a:solidFill>
              <a:latin typeface="Arial" pitchFamily="34" charset="0"/>
              <a:ea typeface="楷体" pitchFamily="49" charset="-122"/>
              <a:cs typeface="Arial" pitchFamily="34" charset="0"/>
            </a:endParaRPr>
          </a:p>
          <a:p>
            <a:pPr marL="87313" defTabSz="98742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kern="0" dirty="0" err="1" smtClean="0">
                <a:solidFill>
                  <a:prstClr val="black"/>
                </a:solidFill>
                <a:latin typeface="Arial" pitchFamily="34" charset="0"/>
                <a:ea typeface="楷体" pitchFamily="49" charset="-122"/>
                <a:cs typeface="Arial" pitchFamily="34" charset="0"/>
              </a:rPr>
              <a:t>plt.grid</a:t>
            </a:r>
            <a:r>
              <a:rPr lang="en-US" altLang="zh-CN" sz="2800" kern="0" dirty="0" smtClean="0">
                <a:solidFill>
                  <a:prstClr val="black"/>
                </a:solidFill>
                <a:latin typeface="Arial" pitchFamily="34" charset="0"/>
                <a:ea typeface="楷体" pitchFamily="49" charset="-122"/>
                <a:cs typeface="Arial" pitchFamily="34" charset="0"/>
              </a:rPr>
              <a:t>('on')	</a:t>
            </a:r>
            <a:endParaRPr lang="zh-CN" altLang="en-US" sz="2800" kern="0" dirty="0" smtClean="0">
              <a:solidFill>
                <a:prstClr val="black"/>
              </a:solidFill>
              <a:latin typeface="Arial" pitchFamily="34" charset="0"/>
              <a:ea typeface="楷体" pitchFamily="49" charset="-122"/>
              <a:cs typeface="Arial" pitchFamily="34" charset="0"/>
            </a:endParaRPr>
          </a:p>
          <a:p>
            <a:pPr marL="87313" defTabSz="98742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kern="0" dirty="0" err="1" smtClean="0">
                <a:solidFill>
                  <a:prstClr val="black"/>
                </a:solidFill>
                <a:latin typeface="Arial" pitchFamily="34" charset="0"/>
                <a:ea typeface="楷体" pitchFamily="49" charset="-122"/>
                <a:cs typeface="Arial" pitchFamily="34" charset="0"/>
              </a:rPr>
              <a:t>plt.axis</a:t>
            </a:r>
            <a:r>
              <a:rPr lang="en-US" altLang="zh-CN" sz="2800" kern="0" dirty="0" smtClean="0">
                <a:solidFill>
                  <a:prstClr val="black"/>
                </a:solidFill>
                <a:latin typeface="Arial" pitchFamily="34" charset="0"/>
                <a:ea typeface="楷体" pitchFamily="49" charset="-122"/>
                <a:cs typeface="Arial" pitchFamily="34" charset="0"/>
              </a:rPr>
              <a:t>([0, 200, 0, h])</a:t>
            </a:r>
            <a:endParaRPr lang="zh-CN" altLang="en-US" sz="2800" kern="0" dirty="0" smtClean="0">
              <a:solidFill>
                <a:prstClr val="black"/>
              </a:solidFill>
              <a:latin typeface="Arial" pitchFamily="34" charset="0"/>
              <a:ea typeface="楷体" pitchFamily="49" charset="-122"/>
              <a:cs typeface="Arial" pitchFamily="34" charset="0"/>
            </a:endParaRPr>
          </a:p>
          <a:p>
            <a:pPr marL="87313" defTabSz="98742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kern="0" dirty="0" err="1" smtClean="0">
                <a:solidFill>
                  <a:prstClr val="black"/>
                </a:solidFill>
                <a:latin typeface="Arial" pitchFamily="34" charset="0"/>
                <a:ea typeface="楷体" pitchFamily="49" charset="-122"/>
                <a:cs typeface="Arial" pitchFamily="34" charset="0"/>
              </a:rPr>
              <a:t>plt.show</a:t>
            </a:r>
            <a:r>
              <a:rPr lang="en-US" altLang="zh-CN" sz="2800" kern="0" dirty="0" smtClean="0">
                <a:solidFill>
                  <a:prstClr val="black"/>
                </a:solidFill>
                <a:latin typeface="Arial" pitchFamily="34" charset="0"/>
                <a:ea typeface="楷体" pitchFamily="49" charset="-122"/>
                <a:cs typeface="Arial" pitchFamily="34" charset="0"/>
              </a:rPr>
              <a:t>()</a:t>
            </a:r>
            <a:endParaRPr lang="zh-CN" altLang="en-US" sz="2800" kern="0" dirty="0" smtClean="0">
              <a:solidFill>
                <a:prstClr val="black"/>
              </a:solidFill>
              <a:latin typeface="Arial" pitchFamily="34" charset="0"/>
              <a:ea typeface="楷体" pitchFamily="49" charset="-122"/>
              <a:cs typeface="Arial" pitchFamily="34" charset="0"/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2900678" y="1972813"/>
            <a:ext cx="4741390" cy="4365595"/>
            <a:chOff x="1997968" y="2194735"/>
            <a:chExt cx="4741390" cy="4365595"/>
          </a:xfrm>
        </p:grpSpPr>
        <p:cxnSp>
          <p:nvCxnSpPr>
            <p:cNvPr id="96" name="直接箭头连接符 95"/>
            <p:cNvCxnSpPr>
              <a:stCxn id="78" idx="1"/>
            </p:cNvCxnSpPr>
            <p:nvPr/>
          </p:nvCxnSpPr>
          <p:spPr>
            <a:xfrm flipH="1">
              <a:off x="3621993" y="2194735"/>
              <a:ext cx="3050451" cy="866949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lgDash"/>
              <a:tailEnd type="arrow"/>
            </a:ln>
            <a:effectLst/>
          </p:spPr>
        </p:cxnSp>
        <p:cxnSp>
          <p:nvCxnSpPr>
            <p:cNvPr id="97" name="直接箭头连接符 96"/>
            <p:cNvCxnSpPr>
              <a:stCxn id="87" idx="1"/>
            </p:cNvCxnSpPr>
            <p:nvPr/>
          </p:nvCxnSpPr>
          <p:spPr>
            <a:xfrm flipH="1" flipV="1">
              <a:off x="3091282" y="3952220"/>
              <a:ext cx="3339738" cy="25030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lgDash"/>
              <a:tailEnd type="arrow"/>
            </a:ln>
            <a:effectLst/>
          </p:spPr>
        </p:cxnSp>
        <p:cxnSp>
          <p:nvCxnSpPr>
            <p:cNvPr id="98" name="直接箭头连接符 97"/>
            <p:cNvCxnSpPr/>
            <p:nvPr/>
          </p:nvCxnSpPr>
          <p:spPr>
            <a:xfrm flipH="1" flipV="1">
              <a:off x="3013558" y="4762914"/>
              <a:ext cx="3417461" cy="42576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lgDash"/>
              <a:tailEnd type="arrow"/>
            </a:ln>
            <a:effectLst/>
          </p:spPr>
        </p:cxnSp>
        <p:cxnSp>
          <p:nvCxnSpPr>
            <p:cNvPr id="99" name="直接箭头连接符 98"/>
            <p:cNvCxnSpPr/>
            <p:nvPr/>
          </p:nvCxnSpPr>
          <p:spPr>
            <a:xfrm flipH="1" flipV="1">
              <a:off x="1997968" y="5194300"/>
              <a:ext cx="4394538" cy="640146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lgDash"/>
              <a:tailEnd type="arrow"/>
            </a:ln>
            <a:effectLst/>
          </p:spPr>
        </p:cxnSp>
        <p:cxnSp>
          <p:nvCxnSpPr>
            <p:cNvPr id="100" name="直接箭头连接符 99"/>
            <p:cNvCxnSpPr/>
            <p:nvPr/>
          </p:nvCxnSpPr>
          <p:spPr>
            <a:xfrm flipH="1" flipV="1">
              <a:off x="3699718" y="5991181"/>
              <a:ext cx="3039640" cy="303626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lgDash"/>
              <a:tailEnd type="arrow"/>
            </a:ln>
            <a:effectLst/>
          </p:spPr>
        </p:cxnSp>
        <p:sp>
          <p:nvSpPr>
            <p:cNvPr id="101" name="右大括号 100"/>
            <p:cNvSpPr/>
            <p:nvPr/>
          </p:nvSpPr>
          <p:spPr>
            <a:xfrm>
              <a:off x="2935834" y="3643647"/>
              <a:ext cx="155448" cy="737214"/>
            </a:xfrm>
            <a:prstGeom prst="rightBrac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 kern="0" smtClean="0">
                <a:solidFill>
                  <a:prstClr val="black"/>
                </a:solidFill>
                <a:latin typeface="Franklin Gothic Book"/>
                <a:ea typeface="黑体"/>
              </a:endParaRPr>
            </a:p>
          </p:txBody>
        </p:sp>
        <p:sp>
          <p:nvSpPr>
            <p:cNvPr id="102" name="右大括号 101"/>
            <p:cNvSpPr/>
            <p:nvPr/>
          </p:nvSpPr>
          <p:spPr>
            <a:xfrm>
              <a:off x="3544269" y="5463334"/>
              <a:ext cx="155448" cy="1096996"/>
            </a:xfrm>
            <a:prstGeom prst="rightBrac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 kern="0" smtClean="0">
                <a:solidFill>
                  <a:prstClr val="black"/>
                </a:solidFill>
                <a:latin typeface="Franklin Gothic Book"/>
                <a:ea typeface="黑体"/>
              </a:endParaRPr>
            </a:p>
          </p:txBody>
        </p:sp>
      </p:grp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xmlns="" id="{F2AE91A5-318F-2D21-C38D-1033DE9FDE56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7600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1">
            <a:extLst>
              <a:ext uri="{FF2B5EF4-FFF2-40B4-BE49-F238E27FC236}">
                <a16:creationId xmlns:a16="http://schemas.microsoft.com/office/drawing/2014/main" xmlns="" id="{7D15AECB-6F00-840B-E4B3-19AD7626199F}"/>
              </a:ext>
            </a:extLst>
          </p:cNvPr>
          <p:cNvSpPr txBox="1"/>
          <p:nvPr/>
        </p:nvSpPr>
        <p:spPr>
          <a:xfrm>
            <a:off x="1048328" y="100325"/>
            <a:ext cx="6331527" cy="557822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</a:t>
            </a: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问题求解</a:t>
            </a:r>
            <a:endParaRPr lang="zh-CN" altLang="en-US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5BD872CD-1F60-A000-4C58-E99C769A6123}"/>
              </a:ext>
            </a:extLst>
          </p:cNvPr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738378F7-E5AE-72E4-B46A-9EC7F75E6473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7B463D29-4BA7-30BF-73CF-8CB790F5F45B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DA778A1-033E-2958-648E-A707D3598EA1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902710" y="6297524"/>
            <a:ext cx="3995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prstClr val="white"/>
                </a:solidFill>
                <a:latin typeface="Arial" pitchFamily="34" charset="0"/>
                <a:ea typeface="创艺简中圆" charset="-122"/>
              </a:rPr>
              <a:t>制作人：周竞文（</a:t>
            </a:r>
            <a:r>
              <a:rPr lang="en-US" altLang="zh-CN" sz="1600" dirty="0">
                <a:solidFill>
                  <a:prstClr val="white"/>
                </a:solidFill>
                <a:latin typeface="Arial" pitchFamily="34" charset="0"/>
                <a:ea typeface="创艺简中圆" charset="-122"/>
              </a:rPr>
              <a:t>jwzhou@nudt.edu.cn</a:t>
            </a:r>
            <a:r>
              <a:rPr lang="zh-CN" altLang="en-US" sz="1600" dirty="0">
                <a:solidFill>
                  <a:prstClr val="white"/>
                </a:solidFill>
                <a:latin typeface="Arial" pitchFamily="34" charset="0"/>
                <a:ea typeface="创艺简中圆" charset="-122"/>
              </a:rPr>
              <a:t>）</a:t>
            </a:r>
            <a:endParaRPr lang="en-US" altLang="zh-CN" sz="1600" dirty="0">
              <a:solidFill>
                <a:prstClr val="white"/>
              </a:solidFill>
              <a:latin typeface="Arial" pitchFamily="34" charset="0"/>
              <a:ea typeface="创艺简中圆" charset="-122"/>
            </a:endParaRPr>
          </a:p>
        </p:txBody>
      </p:sp>
      <p:sp>
        <p:nvSpPr>
          <p:cNvPr id="93" name="内容占位符 2"/>
          <p:cNvSpPr txBox="1">
            <a:spLocks/>
          </p:cNvSpPr>
          <p:nvPr/>
        </p:nvSpPr>
        <p:spPr bwMode="auto">
          <a:xfrm>
            <a:off x="660400" y="953082"/>
            <a:ext cx="8357476" cy="65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  <a:defRPr lang="zh-CN" altLang="en-US" sz="36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80000"/>
              <a:buFont typeface="Wingdings" pitchFamily="2" charset="2"/>
              <a:buChar char="¨"/>
              <a:defRPr sz="3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65000"/>
              <a:buFont typeface="Wingdings" pitchFamily="2" charset="2"/>
              <a:buChar char="ü"/>
              <a:defRPr sz="3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2800" b="1" kern="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绘制一条轨迹</a:t>
            </a:r>
            <a:endParaRPr lang="zh-CN" altLang="en-US" sz="2800" b="1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xmlns="" id="{F2AE91A5-318F-2D21-C38D-1033DE9FDE56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49" name="内容占位符 2"/>
          <p:cNvSpPr txBox="1">
            <a:spLocks/>
          </p:cNvSpPr>
          <p:nvPr/>
        </p:nvSpPr>
        <p:spPr bwMode="auto">
          <a:xfrm>
            <a:off x="648870" y="1592317"/>
            <a:ext cx="8357476" cy="215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  <a:defRPr lang="zh-CN" altLang="en-US" sz="36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80000"/>
              <a:buFont typeface="Wingdings" pitchFamily="2" charset="2"/>
              <a:buChar char="¨"/>
              <a:defRPr sz="3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65000"/>
              <a:buFont typeface="Wingdings" pitchFamily="2" charset="2"/>
              <a:buChar char="ü"/>
              <a:defRPr sz="3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 sz="28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zh-CN" altLang="en-US" sz="2800" b="1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2800" b="1" kern="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b="1" kern="0" dirty="0" smtClea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800" b="1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包含若干元素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800" b="1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元素是按序编号的（从</a:t>
            </a:r>
            <a:r>
              <a:rPr lang="en-US" altLang="zh-CN" sz="2800" b="1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800" b="1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开始）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800" b="1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利用编号可对元素进行增删改查等操作</a:t>
            </a:r>
          </a:p>
          <a:p>
            <a:endParaRPr lang="en-US" altLang="zh-CN" sz="2800" kern="0" dirty="0" smtClea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27506" y="5066220"/>
            <a:ext cx="5350232" cy="646331"/>
          </a:xfrm>
          <a:prstGeom prst="rect">
            <a:avLst/>
          </a:prstGeom>
          <a:noFill/>
          <a:ln>
            <a:solidFill>
              <a:sysClr val="windowText" lastClr="000000"/>
            </a:solidFill>
            <a:prstDash val="lgDash"/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创艺简中圆" charset="-122"/>
              </a:rPr>
              <a:t>L =</a:t>
            </a: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创艺简中圆" charset="-122"/>
              </a:rPr>
              <a:t> </a:t>
            </a: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创艺简中圆" charset="-122"/>
              </a:rPr>
              <a:t>[</a:t>
            </a: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创艺简中圆" charset="-122"/>
              </a:rPr>
              <a:t>231</a:t>
            </a: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创艺简中圆" charset="-122"/>
              </a:rPr>
              <a:t>,</a:t>
            </a: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创艺简中圆" charset="-122"/>
              </a:rPr>
              <a:t> 3.14</a:t>
            </a: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创艺简中圆" charset="-122"/>
              </a:rPr>
              <a:t>,</a:t>
            </a: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创艺简中圆" charset="-122"/>
              </a:rPr>
              <a:t> '</a:t>
            </a:r>
            <a:r>
              <a:rPr kumimoji="0" lang="en-US" altLang="zh-CN" sz="3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创艺简中圆" charset="-122"/>
              </a:rPr>
              <a:t>ab</a:t>
            </a: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创艺简中圆" charset="-122"/>
              </a:rPr>
              <a:t>'</a:t>
            </a: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创艺简中圆" charset="-122"/>
              </a:rPr>
              <a:t>,</a:t>
            </a: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创艺简中圆" charset="-122"/>
              </a:rPr>
              <a:t> </a:t>
            </a: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创艺简中圆" charset="-122"/>
              </a:rPr>
              <a:t>0</a:t>
            </a: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创艺简中圆" charset="-122"/>
              </a:rPr>
              <a:t>]</a:t>
            </a:r>
            <a:endParaRPr kumimoji="0" lang="zh-CN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创艺简中圆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527506" y="5066220"/>
            <a:ext cx="5350232" cy="646331"/>
          </a:xfrm>
          <a:prstGeom prst="rect">
            <a:avLst/>
          </a:prstGeom>
          <a:solidFill>
            <a:sysClr val="window" lastClr="FFFFFF"/>
          </a:solidFill>
          <a:ln>
            <a:solidFill>
              <a:sysClr val="windowText" lastClr="000000"/>
            </a:solidFill>
            <a:prstDash val="lgDash"/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创艺简中圆" charset="-122"/>
              </a:rPr>
              <a:t>L = </a:t>
            </a: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创艺简中圆" charset="-122"/>
              </a:rPr>
              <a:t>[</a:t>
            </a: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创艺简中圆" charset="-122"/>
              </a:rPr>
              <a:t>200</a:t>
            </a: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创艺简中圆" charset="-122"/>
              </a:rPr>
              <a:t>,</a:t>
            </a: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创艺简中圆" charset="-122"/>
              </a:rPr>
              <a:t> 9.8</a:t>
            </a: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创艺简中圆" charset="-122"/>
              </a:rPr>
              <a:t>,</a:t>
            </a: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创艺简中圆" charset="-122"/>
              </a:rPr>
              <a:t> ‘</a:t>
            </a:r>
            <a:r>
              <a:rPr kumimoji="0" lang="en-US" altLang="zh-CN" sz="3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创艺简中圆" charset="-122"/>
              </a:rPr>
              <a:t>tmax</a:t>
            </a: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创艺简中圆" charset="-122"/>
              </a:rPr>
              <a:t>'</a:t>
            </a: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创艺简中圆" charset="-122"/>
              </a:rPr>
              <a:t>,</a:t>
            </a: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创艺简中圆" charset="-122"/>
              </a:rPr>
              <a:t> </a:t>
            </a: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创艺简中圆" charset="-122"/>
              </a:rPr>
              <a:t>0</a:t>
            </a: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创艺简中圆" charset="-122"/>
              </a:rPr>
              <a:t>]</a:t>
            </a:r>
            <a:endParaRPr kumimoji="0" lang="zh-CN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创艺简中圆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4050493" y="4270588"/>
            <a:ext cx="3418741" cy="797434"/>
            <a:chOff x="3419872" y="2204864"/>
            <a:chExt cx="3418741" cy="797434"/>
          </a:xfrm>
        </p:grpSpPr>
        <p:sp>
          <p:nvSpPr>
            <p:cNvPr id="53" name="TextBox 52"/>
            <p:cNvSpPr txBox="1"/>
            <p:nvPr/>
          </p:nvSpPr>
          <p:spPr>
            <a:xfrm>
              <a:off x="3419872" y="2213575"/>
              <a:ext cx="4122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mbria Math" pitchFamily="18" charset="0"/>
                  <a:ea typeface="Cambria Math" pitchFamily="18" charset="0"/>
                </a:rPr>
                <a:t>0</a:t>
              </a:r>
              <a:endPara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mbria Math" pitchFamily="18" charset="0"/>
                <a:ea typeface="创艺简中圆" charset="-122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519747" y="2204864"/>
              <a:ext cx="4122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mbria Math" pitchFamily="18" charset="0"/>
                  <a:ea typeface="Cambria Math" pitchFamily="18" charset="0"/>
                </a:rPr>
                <a:t>1</a:t>
              </a:r>
              <a:endPara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mbria Math" pitchFamily="18" charset="0"/>
                <a:ea typeface="创艺简中圆" charset="-122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580112" y="2204864"/>
              <a:ext cx="4122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mbria Math" pitchFamily="18" charset="0"/>
                  <a:ea typeface="Cambria Math" pitchFamily="18" charset="0"/>
                </a:rPr>
                <a:t>2</a:t>
              </a:r>
              <a:endPara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mbria Math" pitchFamily="18" charset="0"/>
                <a:ea typeface="创艺简中圆" charset="-122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426320" y="2204864"/>
              <a:ext cx="4122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mbria Math" pitchFamily="18" charset="0"/>
                  <a:ea typeface="Cambria Math" pitchFamily="18" charset="0"/>
                </a:rPr>
                <a:t>3</a:t>
              </a:r>
              <a:endPara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mbria Math" pitchFamily="18" charset="0"/>
                <a:ea typeface="创艺简中圆" charset="-122"/>
              </a:endParaRPr>
            </a:p>
          </p:txBody>
        </p:sp>
        <p:cxnSp>
          <p:nvCxnSpPr>
            <p:cNvPr id="57" name="直接箭头连接符 56"/>
            <p:cNvCxnSpPr>
              <a:stCxn id="53" idx="2"/>
            </p:cNvCxnSpPr>
            <p:nvPr/>
          </p:nvCxnSpPr>
          <p:spPr>
            <a:xfrm flipH="1">
              <a:off x="3626018" y="2798350"/>
              <a:ext cx="1" cy="203948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tailEnd type="arrow"/>
            </a:ln>
            <a:effectLst/>
          </p:spPr>
        </p:cxnSp>
        <p:cxnSp>
          <p:nvCxnSpPr>
            <p:cNvPr id="58" name="直接箭头连接符 57"/>
            <p:cNvCxnSpPr>
              <a:stCxn id="54" idx="2"/>
            </p:cNvCxnSpPr>
            <p:nvPr/>
          </p:nvCxnSpPr>
          <p:spPr>
            <a:xfrm flipH="1">
              <a:off x="4725893" y="2789639"/>
              <a:ext cx="1" cy="212659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tailEnd type="arrow"/>
            </a:ln>
            <a:effectLst/>
          </p:spPr>
        </p:cxnSp>
        <p:cxnSp>
          <p:nvCxnSpPr>
            <p:cNvPr id="59" name="直接箭头连接符 58"/>
            <p:cNvCxnSpPr>
              <a:stCxn id="55" idx="2"/>
            </p:cNvCxnSpPr>
            <p:nvPr/>
          </p:nvCxnSpPr>
          <p:spPr>
            <a:xfrm flipH="1">
              <a:off x="5786258" y="2789639"/>
              <a:ext cx="1" cy="212659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tailEnd type="arrow"/>
            </a:ln>
            <a:effectLst/>
          </p:spPr>
        </p:cxnSp>
        <p:cxnSp>
          <p:nvCxnSpPr>
            <p:cNvPr id="60" name="直接箭头连接符 59"/>
            <p:cNvCxnSpPr>
              <a:stCxn id="56" idx="2"/>
            </p:cNvCxnSpPr>
            <p:nvPr/>
          </p:nvCxnSpPr>
          <p:spPr>
            <a:xfrm flipH="1">
              <a:off x="6632466" y="2789639"/>
              <a:ext cx="1" cy="212659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tailEnd type="arrow"/>
            </a:ln>
            <a:effectLst/>
          </p:spPr>
        </p:cxnSp>
      </p:grpSp>
      <p:grpSp>
        <p:nvGrpSpPr>
          <p:cNvPr id="61" name="组合 60"/>
          <p:cNvGrpSpPr/>
          <p:nvPr/>
        </p:nvGrpSpPr>
        <p:grpSpPr>
          <a:xfrm>
            <a:off x="3896192" y="5712551"/>
            <a:ext cx="3548584" cy="688082"/>
            <a:chOff x="3354950" y="2204864"/>
            <a:chExt cx="3548584" cy="688082"/>
          </a:xfrm>
        </p:grpSpPr>
        <p:sp>
          <p:nvSpPr>
            <p:cNvPr id="62" name="TextBox 61"/>
            <p:cNvSpPr txBox="1"/>
            <p:nvPr/>
          </p:nvSpPr>
          <p:spPr>
            <a:xfrm>
              <a:off x="3354950" y="2308171"/>
              <a:ext cx="54213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mbria Math" pitchFamily="18" charset="0"/>
                  <a:ea typeface="Cambria Math" pitchFamily="18" charset="0"/>
                </a:rPr>
                <a:t>-4</a:t>
              </a:r>
              <a:endPara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mbria Math" pitchFamily="18" charset="0"/>
                <a:ea typeface="创艺简中圆" charset="-122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454825" y="2299460"/>
              <a:ext cx="54213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mbria Math" pitchFamily="18" charset="0"/>
                  <a:ea typeface="Cambria Math" pitchFamily="18" charset="0"/>
                </a:rPr>
                <a:t>-3</a:t>
              </a:r>
              <a:endPara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mbria Math" pitchFamily="18" charset="0"/>
                <a:ea typeface="创艺简中圆" charset="-122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515191" y="2299460"/>
              <a:ext cx="54213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mbria Math" pitchFamily="18" charset="0"/>
                  <a:ea typeface="Cambria Math" pitchFamily="18" charset="0"/>
                </a:rPr>
                <a:t>-2</a:t>
              </a:r>
              <a:endPara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mbria Math" pitchFamily="18" charset="0"/>
                <a:ea typeface="创艺简中圆" charset="-122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361398" y="2299460"/>
              <a:ext cx="54213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mbria Math" pitchFamily="18" charset="0"/>
                  <a:ea typeface="Cambria Math" pitchFamily="18" charset="0"/>
                </a:rPr>
                <a:t>-1</a:t>
              </a:r>
              <a:endPara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mbria Math" pitchFamily="18" charset="0"/>
                <a:ea typeface="创艺简中圆" charset="-122"/>
              </a:endParaRPr>
            </a:p>
          </p:txBody>
        </p:sp>
        <p:cxnSp>
          <p:nvCxnSpPr>
            <p:cNvPr id="107" name="直接箭头连接符 106"/>
            <p:cNvCxnSpPr/>
            <p:nvPr/>
          </p:nvCxnSpPr>
          <p:spPr>
            <a:xfrm flipH="1">
              <a:off x="3610253" y="2213575"/>
              <a:ext cx="1" cy="203948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headEnd type="arrow"/>
              <a:tailEnd type="none"/>
            </a:ln>
            <a:effectLst/>
          </p:spPr>
        </p:cxnSp>
        <p:cxnSp>
          <p:nvCxnSpPr>
            <p:cNvPr id="108" name="直接箭头连接符 107"/>
            <p:cNvCxnSpPr/>
            <p:nvPr/>
          </p:nvCxnSpPr>
          <p:spPr>
            <a:xfrm flipH="1">
              <a:off x="4710128" y="2204864"/>
              <a:ext cx="1" cy="212659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headEnd type="arrow"/>
              <a:tailEnd type="none"/>
            </a:ln>
            <a:effectLst/>
          </p:spPr>
        </p:cxnSp>
        <p:cxnSp>
          <p:nvCxnSpPr>
            <p:cNvPr id="109" name="直接箭头连接符 108"/>
            <p:cNvCxnSpPr/>
            <p:nvPr/>
          </p:nvCxnSpPr>
          <p:spPr>
            <a:xfrm flipH="1">
              <a:off x="5770493" y="2204864"/>
              <a:ext cx="1" cy="212659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headEnd type="arrow"/>
              <a:tailEnd type="none"/>
            </a:ln>
            <a:effectLst/>
          </p:spPr>
        </p:cxnSp>
        <p:cxnSp>
          <p:nvCxnSpPr>
            <p:cNvPr id="110" name="直接箭头连接符 109"/>
            <p:cNvCxnSpPr/>
            <p:nvPr/>
          </p:nvCxnSpPr>
          <p:spPr>
            <a:xfrm flipH="1">
              <a:off x="6616701" y="2204864"/>
              <a:ext cx="1" cy="212659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headEnd type="arrow"/>
              <a:tailEnd type="non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59873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 animBg="1"/>
      <p:bldP spid="5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1">
            <a:extLst>
              <a:ext uri="{FF2B5EF4-FFF2-40B4-BE49-F238E27FC236}">
                <a16:creationId xmlns:a16="http://schemas.microsoft.com/office/drawing/2014/main" xmlns="" id="{7D15AECB-6F00-840B-E4B3-19AD7626199F}"/>
              </a:ext>
            </a:extLst>
          </p:cNvPr>
          <p:cNvSpPr txBox="1"/>
          <p:nvPr/>
        </p:nvSpPr>
        <p:spPr>
          <a:xfrm>
            <a:off x="1048328" y="100325"/>
            <a:ext cx="6331527" cy="557822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</a:t>
            </a: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问题求解</a:t>
            </a:r>
            <a:endParaRPr lang="zh-CN" altLang="en-US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5BD872CD-1F60-A000-4C58-E99C769A6123}"/>
              </a:ext>
            </a:extLst>
          </p:cNvPr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738378F7-E5AE-72E4-B46A-9EC7F75E6473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7B463D29-4BA7-30BF-73CF-8CB790F5F45B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DA778A1-033E-2958-648E-A707D3598EA1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902710" y="6297524"/>
            <a:ext cx="3995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prstClr val="white"/>
                </a:solidFill>
                <a:latin typeface="Arial" pitchFamily="34" charset="0"/>
                <a:ea typeface="创艺简中圆" charset="-122"/>
              </a:rPr>
              <a:t>制作人：周竞文（</a:t>
            </a:r>
            <a:r>
              <a:rPr lang="en-US" altLang="zh-CN" sz="1600" dirty="0">
                <a:solidFill>
                  <a:prstClr val="white"/>
                </a:solidFill>
                <a:latin typeface="Arial" pitchFamily="34" charset="0"/>
                <a:ea typeface="创艺简中圆" charset="-122"/>
              </a:rPr>
              <a:t>jwzhou@nudt.edu.cn</a:t>
            </a:r>
            <a:r>
              <a:rPr lang="zh-CN" altLang="en-US" sz="1600" dirty="0">
                <a:solidFill>
                  <a:prstClr val="white"/>
                </a:solidFill>
                <a:latin typeface="Arial" pitchFamily="34" charset="0"/>
                <a:ea typeface="创艺简中圆" charset="-122"/>
              </a:rPr>
              <a:t>）</a:t>
            </a:r>
            <a:endParaRPr lang="en-US" altLang="zh-CN" sz="1600" dirty="0">
              <a:solidFill>
                <a:prstClr val="white"/>
              </a:solidFill>
              <a:latin typeface="Arial" pitchFamily="34" charset="0"/>
              <a:ea typeface="创艺简中圆" charset="-122"/>
            </a:endParaRPr>
          </a:p>
        </p:txBody>
      </p:sp>
      <p:sp>
        <p:nvSpPr>
          <p:cNvPr id="93" name="内容占位符 2"/>
          <p:cNvSpPr txBox="1">
            <a:spLocks/>
          </p:cNvSpPr>
          <p:nvPr/>
        </p:nvSpPr>
        <p:spPr bwMode="auto">
          <a:xfrm>
            <a:off x="660400" y="953082"/>
            <a:ext cx="8357476" cy="65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  <a:defRPr lang="zh-CN" altLang="en-US" sz="36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80000"/>
              <a:buFont typeface="Wingdings" pitchFamily="2" charset="2"/>
              <a:buChar char="¨"/>
              <a:defRPr sz="3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65000"/>
              <a:buFont typeface="Wingdings" pitchFamily="2" charset="2"/>
              <a:buChar char="ü"/>
              <a:defRPr sz="3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sz="2800" b="1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绘制一条轨迹</a:t>
            </a:r>
          </a:p>
        </p:txBody>
      </p: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xmlns="" id="{F2AE91A5-318F-2D21-C38D-1033DE9FDE56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49" name="内容占位符 2"/>
          <p:cNvSpPr txBox="1">
            <a:spLocks/>
          </p:cNvSpPr>
          <p:nvPr/>
        </p:nvSpPr>
        <p:spPr bwMode="auto">
          <a:xfrm>
            <a:off x="648870" y="1592317"/>
            <a:ext cx="8357476" cy="2081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  <a:defRPr lang="zh-CN" altLang="en-US" sz="36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80000"/>
              <a:buFont typeface="Wingdings" pitchFamily="2" charset="2"/>
              <a:buChar char="¨"/>
              <a:defRPr sz="3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65000"/>
              <a:buFont typeface="Wingdings" pitchFamily="2" charset="2"/>
              <a:buChar char="ü"/>
              <a:defRPr sz="3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Char char="l"/>
            </a:pPr>
            <a:r>
              <a:rPr sz="2800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zh-CN" altLang="en-US" sz="2800" b="1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en-US" altLang="zh-CN" sz="2800" b="1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sz="2800" b="1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range()</a:t>
            </a:r>
            <a:r>
              <a:rPr lang="zh-CN" altLang="en-US" sz="2800" b="1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：用于生成整数等差数列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800" b="1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list()</a:t>
            </a:r>
            <a:r>
              <a:rPr lang="zh-CN" altLang="en-US" sz="2800" b="1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：转换成列表类型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800" b="1" kern="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print(L)</a:t>
            </a:r>
            <a:r>
              <a:rPr lang="zh-CN" altLang="en-US" sz="2800" b="1" kern="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：打印列表</a:t>
            </a:r>
            <a:endParaRPr sz="280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02835" y="3971886"/>
            <a:ext cx="4752528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87313" marR="0" lvl="0" indent="0" defTabSz="98742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L = list(range(1, 10, 1))</a:t>
            </a:r>
          </a:p>
          <a:p>
            <a:pPr marL="87313" marR="0" lvl="0" indent="0" defTabSz="98742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print(L)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835" y="5642412"/>
            <a:ext cx="3851943" cy="46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269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2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1">
            <a:extLst>
              <a:ext uri="{FF2B5EF4-FFF2-40B4-BE49-F238E27FC236}">
                <a16:creationId xmlns:a16="http://schemas.microsoft.com/office/drawing/2014/main" xmlns="" id="{7D15AECB-6F00-840B-E4B3-19AD7626199F}"/>
              </a:ext>
            </a:extLst>
          </p:cNvPr>
          <p:cNvSpPr txBox="1"/>
          <p:nvPr/>
        </p:nvSpPr>
        <p:spPr>
          <a:xfrm>
            <a:off x="1048328" y="100325"/>
            <a:ext cx="6331527" cy="557822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</a:t>
            </a: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问题求解</a:t>
            </a:r>
            <a:endParaRPr lang="zh-CN" altLang="en-US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5BD872CD-1F60-A000-4C58-E99C769A6123}"/>
              </a:ext>
            </a:extLst>
          </p:cNvPr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738378F7-E5AE-72E4-B46A-9EC7F75E6473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7B463D29-4BA7-30BF-73CF-8CB790F5F45B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DA778A1-033E-2958-648E-A707D3598EA1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902710" y="6297524"/>
            <a:ext cx="3995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prstClr val="white"/>
                </a:solidFill>
                <a:latin typeface="Arial" pitchFamily="34" charset="0"/>
                <a:ea typeface="创艺简中圆" charset="-122"/>
              </a:rPr>
              <a:t>制作人：周竞文（</a:t>
            </a:r>
            <a:r>
              <a:rPr lang="en-US" altLang="zh-CN" sz="1600" dirty="0">
                <a:solidFill>
                  <a:prstClr val="white"/>
                </a:solidFill>
                <a:latin typeface="Arial" pitchFamily="34" charset="0"/>
                <a:ea typeface="创艺简中圆" charset="-122"/>
              </a:rPr>
              <a:t>jwzhou@nudt.edu.cn</a:t>
            </a:r>
            <a:r>
              <a:rPr lang="zh-CN" altLang="en-US" sz="1600" dirty="0">
                <a:solidFill>
                  <a:prstClr val="white"/>
                </a:solidFill>
                <a:latin typeface="Arial" pitchFamily="34" charset="0"/>
                <a:ea typeface="创艺简中圆" charset="-122"/>
              </a:rPr>
              <a:t>）</a:t>
            </a:r>
            <a:endParaRPr lang="en-US" altLang="zh-CN" sz="1600" dirty="0">
              <a:solidFill>
                <a:prstClr val="white"/>
              </a:solidFill>
              <a:latin typeface="Arial" pitchFamily="34" charset="0"/>
              <a:ea typeface="创艺简中圆" charset="-122"/>
            </a:endParaRPr>
          </a:p>
        </p:txBody>
      </p:sp>
      <p:sp>
        <p:nvSpPr>
          <p:cNvPr id="93" name="内容占位符 2"/>
          <p:cNvSpPr txBox="1">
            <a:spLocks/>
          </p:cNvSpPr>
          <p:nvPr/>
        </p:nvSpPr>
        <p:spPr bwMode="auto">
          <a:xfrm>
            <a:off x="660400" y="953082"/>
            <a:ext cx="8357476" cy="65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  <a:defRPr lang="zh-CN" altLang="en-US" sz="36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80000"/>
              <a:buFont typeface="Wingdings" pitchFamily="2" charset="2"/>
              <a:buChar char="¨"/>
              <a:defRPr sz="3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65000"/>
              <a:buFont typeface="Wingdings" pitchFamily="2" charset="2"/>
              <a:buChar char="ü"/>
              <a:defRPr sz="3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sz="2800" b="1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绘制一条轨迹</a:t>
            </a:r>
          </a:p>
        </p:txBody>
      </p: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xmlns="" id="{F2AE91A5-318F-2D21-C38D-1033DE9FDE56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49" name="内容占位符 2"/>
          <p:cNvSpPr txBox="1">
            <a:spLocks/>
          </p:cNvSpPr>
          <p:nvPr/>
        </p:nvSpPr>
        <p:spPr bwMode="auto">
          <a:xfrm>
            <a:off x="648870" y="1592318"/>
            <a:ext cx="8357476" cy="1040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  <a:defRPr lang="zh-CN" altLang="en-US" sz="36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80000"/>
              <a:buFont typeface="Wingdings" pitchFamily="2" charset="2"/>
              <a:buChar char="¨"/>
              <a:defRPr sz="3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65000"/>
              <a:buFont typeface="Wingdings" pitchFamily="2" charset="2"/>
              <a:buChar char="ü"/>
              <a:defRPr sz="3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Char char="l"/>
            </a:pPr>
            <a:r>
              <a:rPr sz="28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sz="2800" b="1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en-US" altLang="zh-CN" sz="2800" b="1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800" b="1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r>
              <a:rPr lang="zh-CN" altLang="en-US" sz="2800" b="1" kern="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 sz="2800" b="1" kern="0" dirty="0" smtClea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800" b="1" kern="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zh-CN" altLang="en-US" sz="2800" b="1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43472" y="3396646"/>
            <a:ext cx="4752528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87313" defTabSz="98742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00" kern="0" dirty="0" smtClean="0">
                <a:solidFill>
                  <a:prstClr val="black"/>
                </a:solidFill>
                <a:latin typeface="Arial" pitchFamily="34" charset="0"/>
                <a:ea typeface="楷体" pitchFamily="49" charset="-122"/>
                <a:cs typeface="Arial" pitchFamily="34" charset="0"/>
              </a:rPr>
              <a:t>L = [‘</a:t>
            </a:r>
            <a:r>
              <a:rPr lang="en-US" altLang="zh-CN" sz="3000" kern="0" dirty="0" err="1" smtClean="0">
                <a:solidFill>
                  <a:prstClr val="black"/>
                </a:solidFill>
                <a:latin typeface="Arial" pitchFamily="34" charset="0"/>
                <a:ea typeface="楷体" pitchFamily="49" charset="-122"/>
                <a:cs typeface="Arial" pitchFamily="34" charset="0"/>
              </a:rPr>
              <a:t>p’,’y’,’t’,’h’,’o’,’n</a:t>
            </a:r>
            <a:r>
              <a:rPr lang="en-US" altLang="zh-CN" sz="3000" kern="0" dirty="0" smtClean="0">
                <a:solidFill>
                  <a:prstClr val="black"/>
                </a:solidFill>
                <a:latin typeface="Arial" pitchFamily="34" charset="0"/>
                <a:ea typeface="楷体" pitchFamily="49" charset="-122"/>
                <a:cs typeface="Arial" pitchFamily="34" charset="0"/>
              </a:rPr>
              <a:t>’]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46830" y="4262922"/>
            <a:ext cx="4749170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87313" marR="0" lvl="0" indent="0" defTabSz="98742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14600" algn="l"/>
              </a:tabLst>
              <a:defRPr/>
            </a:pP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a = L[4]	#'o'</a:t>
            </a:r>
          </a:p>
          <a:p>
            <a:pPr marL="87313" marR="0" lvl="0" indent="0" defTabSz="98742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14600" algn="l"/>
              </a:tabLst>
              <a:defRPr/>
            </a:pP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b = L[0 : 3]	#['P', 'y', 't']</a:t>
            </a:r>
          </a:p>
          <a:p>
            <a:pPr marL="87313" marR="0" lvl="0" indent="0" defTabSz="98742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14600" algn="l"/>
              </a:tabLst>
              <a:defRPr/>
            </a:pP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c = L[-1]	#'n'</a:t>
            </a:r>
          </a:p>
        </p:txBody>
      </p:sp>
    </p:spTree>
    <p:extLst>
      <p:ext uri="{BB962C8B-B14F-4D97-AF65-F5344CB8AC3E}">
        <p14:creationId xmlns:p14="http://schemas.microsoft.com/office/powerpoint/2010/main" val="400844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23" grpId="0" animBg="1"/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1">
            <a:extLst>
              <a:ext uri="{FF2B5EF4-FFF2-40B4-BE49-F238E27FC236}">
                <a16:creationId xmlns:a16="http://schemas.microsoft.com/office/drawing/2014/main" xmlns="" id="{7D15AECB-6F00-840B-E4B3-19AD7626199F}"/>
              </a:ext>
            </a:extLst>
          </p:cNvPr>
          <p:cNvSpPr txBox="1"/>
          <p:nvPr/>
        </p:nvSpPr>
        <p:spPr>
          <a:xfrm>
            <a:off x="1048328" y="100325"/>
            <a:ext cx="6331527" cy="557822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</a:t>
            </a: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问题求解</a:t>
            </a:r>
            <a:endParaRPr lang="zh-CN" altLang="en-US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5BD872CD-1F60-A000-4C58-E99C769A6123}"/>
              </a:ext>
            </a:extLst>
          </p:cNvPr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738378F7-E5AE-72E4-B46A-9EC7F75E6473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7B463D29-4BA7-30BF-73CF-8CB790F5F45B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DA778A1-033E-2958-648E-A707D3598EA1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902710" y="6297524"/>
            <a:ext cx="3995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prstClr val="white"/>
                </a:solidFill>
                <a:latin typeface="Arial" pitchFamily="34" charset="0"/>
                <a:ea typeface="创艺简中圆" charset="-122"/>
              </a:rPr>
              <a:t>制作人：周竞文（</a:t>
            </a:r>
            <a:r>
              <a:rPr lang="en-US" altLang="zh-CN" sz="1600" dirty="0">
                <a:solidFill>
                  <a:prstClr val="white"/>
                </a:solidFill>
                <a:latin typeface="Arial" pitchFamily="34" charset="0"/>
                <a:ea typeface="创艺简中圆" charset="-122"/>
              </a:rPr>
              <a:t>jwzhou@nudt.edu.cn</a:t>
            </a:r>
            <a:r>
              <a:rPr lang="zh-CN" altLang="en-US" sz="1600" dirty="0">
                <a:solidFill>
                  <a:prstClr val="white"/>
                </a:solidFill>
                <a:latin typeface="Arial" pitchFamily="34" charset="0"/>
                <a:ea typeface="创艺简中圆" charset="-122"/>
              </a:rPr>
              <a:t>）</a:t>
            </a:r>
            <a:endParaRPr lang="en-US" altLang="zh-CN" sz="1600" dirty="0">
              <a:solidFill>
                <a:prstClr val="white"/>
              </a:solidFill>
              <a:latin typeface="Arial" pitchFamily="34" charset="0"/>
              <a:ea typeface="创艺简中圆" charset="-122"/>
            </a:endParaRPr>
          </a:p>
        </p:txBody>
      </p:sp>
      <p:sp>
        <p:nvSpPr>
          <p:cNvPr id="93" name="内容占位符 2"/>
          <p:cNvSpPr txBox="1">
            <a:spLocks/>
          </p:cNvSpPr>
          <p:nvPr/>
        </p:nvSpPr>
        <p:spPr bwMode="auto">
          <a:xfrm>
            <a:off x="660400" y="953082"/>
            <a:ext cx="8357476" cy="65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  <a:defRPr lang="zh-CN" altLang="en-US" sz="36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80000"/>
              <a:buFont typeface="Wingdings" pitchFamily="2" charset="2"/>
              <a:buChar char="¨"/>
              <a:defRPr sz="3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65000"/>
              <a:buFont typeface="Wingdings" pitchFamily="2" charset="2"/>
              <a:buChar char="ü"/>
              <a:defRPr sz="3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sz="2800" b="1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绘制一条轨迹</a:t>
            </a:r>
          </a:p>
        </p:txBody>
      </p: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xmlns="" id="{F2AE91A5-318F-2D21-C38D-1033DE9FDE56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49" name="内容占位符 2"/>
          <p:cNvSpPr txBox="1">
            <a:spLocks/>
          </p:cNvSpPr>
          <p:nvPr/>
        </p:nvSpPr>
        <p:spPr bwMode="auto">
          <a:xfrm>
            <a:off x="648870" y="1592318"/>
            <a:ext cx="4190268" cy="4705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  <a:defRPr lang="zh-CN" altLang="en-US" sz="36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80000"/>
              <a:buFont typeface="Wingdings" pitchFamily="2" charset="2"/>
              <a:buChar char="¨"/>
              <a:defRPr sz="3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65000"/>
              <a:buFont typeface="Wingdings" pitchFamily="2" charset="2"/>
              <a:buChar char="ü"/>
              <a:defRPr sz="3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Char char="l"/>
            </a:pPr>
            <a:r>
              <a:rPr sz="28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sz="2800" b="1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en-US" altLang="zh-CN" sz="2800" b="1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sz="2800" b="1" kern="0" dirty="0" err="1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L.insert</a:t>
            </a:r>
            <a:endParaRPr lang="en-US" altLang="zh-CN" sz="2800" b="1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sz="2800" b="1" kern="0" dirty="0" err="1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L.append</a:t>
            </a:r>
            <a:endParaRPr lang="en-US" altLang="zh-CN" sz="2800" b="1" kern="0" dirty="0" smtClea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sz="2800" b="1" kern="0" dirty="0" err="1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L.index</a:t>
            </a:r>
            <a:r>
              <a:rPr lang="en-US" altLang="zh-CN" sz="2800" b="1" kern="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(x)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800" b="1" kern="0" dirty="0" err="1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L.remove</a:t>
            </a:r>
            <a:r>
              <a:rPr lang="en-US" altLang="zh-CN" sz="2800" b="1" kern="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(x</a:t>
            </a:r>
            <a:r>
              <a:rPr lang="en-US" altLang="zh-CN" sz="2800" b="1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800" b="1" kern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L.count</a:t>
            </a:r>
            <a:r>
              <a:rPr lang="en-US" altLang="zh-CN" sz="2800" b="1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(x)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800" b="1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in L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800" b="1" kern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L.reverse</a:t>
            </a:r>
            <a:r>
              <a:rPr lang="en-US" altLang="zh-CN" sz="2800" b="1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800" b="1" kern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L.sort</a:t>
            </a:r>
            <a:r>
              <a:rPr lang="en-US" altLang="zh-CN" sz="2800" b="1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</p:txBody>
      </p:sp>
      <p:sp>
        <p:nvSpPr>
          <p:cNvPr id="15" name="内容占位符 2"/>
          <p:cNvSpPr txBox="1">
            <a:spLocks/>
          </p:cNvSpPr>
          <p:nvPr/>
        </p:nvSpPr>
        <p:spPr bwMode="auto">
          <a:xfrm>
            <a:off x="5822038" y="1592318"/>
            <a:ext cx="4190268" cy="4705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  <a:defRPr lang="zh-CN" altLang="en-US" sz="36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80000"/>
              <a:buFont typeface="Wingdings" pitchFamily="2" charset="2"/>
              <a:buChar char="¨"/>
              <a:defRPr sz="3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65000"/>
              <a:buFont typeface="Wingdings" pitchFamily="2" charset="2"/>
              <a:buChar char="ü"/>
              <a:defRPr sz="3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buFont typeface="Wingdings" pitchFamily="2" charset="2"/>
              <a:buChar char="Ø"/>
            </a:pPr>
            <a:endParaRPr lang="en-US" altLang="zh-CN" sz="2800" b="1" kern="0" dirty="0" smtClea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sz="2800" b="1" kern="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L1 </a:t>
            </a:r>
            <a:r>
              <a:rPr lang="en-US" altLang="zh-CN" sz="2800" b="1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L2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800" b="1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 * n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800" b="1" kern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sz="2800" b="1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(L)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800" b="1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max(L)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800" b="1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min(L)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800" b="1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sum(L)</a:t>
            </a:r>
            <a:endParaRPr lang="en-US" altLang="zh-CN" sz="2800" b="1" kern="0" dirty="0" smtClea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17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1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1">
            <a:extLst>
              <a:ext uri="{FF2B5EF4-FFF2-40B4-BE49-F238E27FC236}">
                <a16:creationId xmlns:a16="http://schemas.microsoft.com/office/drawing/2014/main" xmlns="" id="{7D15AECB-6F00-840B-E4B3-19AD7626199F}"/>
              </a:ext>
            </a:extLst>
          </p:cNvPr>
          <p:cNvSpPr txBox="1"/>
          <p:nvPr/>
        </p:nvSpPr>
        <p:spPr>
          <a:xfrm>
            <a:off x="1048328" y="100325"/>
            <a:ext cx="6331527" cy="557822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</a:t>
            </a: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问题求解</a:t>
            </a:r>
            <a:endParaRPr lang="zh-CN" altLang="en-US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5BD872CD-1F60-A000-4C58-E99C769A6123}"/>
              </a:ext>
            </a:extLst>
          </p:cNvPr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738378F7-E5AE-72E4-B46A-9EC7F75E6473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7B463D29-4BA7-30BF-73CF-8CB790F5F45B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DA778A1-033E-2958-648E-A707D3598EA1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902710" y="6297524"/>
            <a:ext cx="3995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prstClr val="white"/>
                </a:solidFill>
                <a:latin typeface="Arial" pitchFamily="34" charset="0"/>
                <a:ea typeface="创艺简中圆" charset="-122"/>
              </a:rPr>
              <a:t>制作人：周竞文（</a:t>
            </a:r>
            <a:r>
              <a:rPr lang="en-US" altLang="zh-CN" sz="1600" dirty="0">
                <a:solidFill>
                  <a:prstClr val="white"/>
                </a:solidFill>
                <a:latin typeface="Arial" pitchFamily="34" charset="0"/>
                <a:ea typeface="创艺简中圆" charset="-122"/>
              </a:rPr>
              <a:t>jwzhou@nudt.edu.cn</a:t>
            </a:r>
            <a:r>
              <a:rPr lang="zh-CN" altLang="en-US" sz="1600" dirty="0">
                <a:solidFill>
                  <a:prstClr val="white"/>
                </a:solidFill>
                <a:latin typeface="Arial" pitchFamily="34" charset="0"/>
                <a:ea typeface="创艺简中圆" charset="-122"/>
              </a:rPr>
              <a:t>）</a:t>
            </a:r>
            <a:endParaRPr lang="en-US" altLang="zh-CN" sz="1600" dirty="0">
              <a:solidFill>
                <a:prstClr val="white"/>
              </a:solidFill>
              <a:latin typeface="Arial" pitchFamily="34" charset="0"/>
              <a:ea typeface="创艺简中圆" charset="-122"/>
            </a:endParaRPr>
          </a:p>
        </p:txBody>
      </p:sp>
      <p:sp>
        <p:nvSpPr>
          <p:cNvPr id="93" name="内容占位符 2"/>
          <p:cNvSpPr txBox="1">
            <a:spLocks/>
          </p:cNvSpPr>
          <p:nvPr/>
        </p:nvSpPr>
        <p:spPr bwMode="auto">
          <a:xfrm>
            <a:off x="660400" y="953082"/>
            <a:ext cx="8357476" cy="65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  <a:defRPr lang="zh-CN" altLang="en-US" sz="36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80000"/>
              <a:buFont typeface="Wingdings" pitchFamily="2" charset="2"/>
              <a:buChar char="¨"/>
              <a:defRPr sz="3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65000"/>
              <a:buFont typeface="Wingdings" pitchFamily="2" charset="2"/>
              <a:buChar char="ü"/>
              <a:defRPr sz="3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sz="2800" b="1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绘制一条轨迹</a:t>
            </a:r>
          </a:p>
        </p:txBody>
      </p: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xmlns="" id="{F2AE91A5-318F-2D21-C38D-1033DE9FDE56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49" name="内容占位符 2"/>
          <p:cNvSpPr txBox="1">
            <a:spLocks/>
          </p:cNvSpPr>
          <p:nvPr/>
        </p:nvSpPr>
        <p:spPr bwMode="auto">
          <a:xfrm>
            <a:off x="648870" y="1592318"/>
            <a:ext cx="10339696" cy="2317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  <a:defRPr lang="zh-CN" altLang="en-US" sz="36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80000"/>
              <a:buFont typeface="Wingdings" pitchFamily="2" charset="2"/>
              <a:buChar char="¨"/>
              <a:defRPr sz="3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65000"/>
              <a:buFont typeface="Wingdings" pitchFamily="2" charset="2"/>
              <a:buChar char="ü"/>
              <a:defRPr sz="3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Char char="l"/>
            </a:pPr>
            <a:r>
              <a:rPr lang="en-US" sz="28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800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r>
              <a:rPr lang="zh-CN" altLang="en-US" sz="28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800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en-US" altLang="zh-CN" sz="2800" b="1" kern="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为变量，</a:t>
            </a:r>
            <a:r>
              <a:rPr lang="en-US" altLang="zh-CN" sz="2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sz="2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为列表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sz="2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中的元素依次取出赋给</a:t>
            </a:r>
            <a:r>
              <a:rPr lang="en-US" altLang="zh-CN" sz="2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，每取一个元素，执行一次循环体</a:t>
            </a:r>
          </a:p>
          <a:p>
            <a:pPr>
              <a:buFont typeface="Wingdings" panose="05000000000000000000" pitchFamily="2" charset="2"/>
              <a:buChar char="Ø"/>
            </a:pPr>
            <a:endParaRPr lang="zh-CN" altLang="en-US" sz="28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14446" y="3601980"/>
            <a:ext cx="3852936" cy="2062103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for x in L:</a:t>
            </a:r>
          </a:p>
          <a:p>
            <a:pPr marL="71120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语句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1</a:t>
            </a:r>
          </a:p>
          <a:p>
            <a:pPr marL="71120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……</a:t>
            </a:r>
          </a:p>
          <a:p>
            <a:pPr marL="71120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语句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n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5084930" y="4169206"/>
            <a:ext cx="1834882" cy="1384629"/>
            <a:chOff x="4733764" y="3806331"/>
            <a:chExt cx="1834882" cy="1384629"/>
          </a:xfrm>
        </p:grpSpPr>
        <p:sp>
          <p:nvSpPr>
            <p:cNvPr id="17" name="右大括号 16"/>
            <p:cNvSpPr/>
            <p:nvPr/>
          </p:nvSpPr>
          <p:spPr>
            <a:xfrm>
              <a:off x="4733764" y="3806331"/>
              <a:ext cx="414300" cy="1384629"/>
            </a:xfrm>
            <a:prstGeom prst="rightBrac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黑体"/>
                <a:cs typeface="+mn-cs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48064" y="4206257"/>
              <a:ext cx="14205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225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1">
            <a:extLst>
              <a:ext uri="{FF2B5EF4-FFF2-40B4-BE49-F238E27FC236}">
                <a16:creationId xmlns:a16="http://schemas.microsoft.com/office/drawing/2014/main" xmlns="" id="{7D15AECB-6F00-840B-E4B3-19AD7626199F}"/>
              </a:ext>
            </a:extLst>
          </p:cNvPr>
          <p:cNvSpPr txBox="1"/>
          <p:nvPr/>
        </p:nvSpPr>
        <p:spPr>
          <a:xfrm>
            <a:off x="1048328" y="100325"/>
            <a:ext cx="6331527" cy="557822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</a:t>
            </a: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问题求解</a:t>
            </a:r>
            <a:endParaRPr lang="zh-CN" altLang="en-US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5BD872CD-1F60-A000-4C58-E99C769A6123}"/>
              </a:ext>
            </a:extLst>
          </p:cNvPr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738378F7-E5AE-72E4-B46A-9EC7F75E6473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7B463D29-4BA7-30BF-73CF-8CB790F5F45B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DA778A1-033E-2958-648E-A707D3598EA1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902710" y="6297524"/>
            <a:ext cx="3995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prstClr val="white"/>
                </a:solidFill>
                <a:latin typeface="Arial" pitchFamily="34" charset="0"/>
                <a:ea typeface="创艺简中圆" charset="-122"/>
              </a:rPr>
              <a:t>制作人：周竞文（</a:t>
            </a:r>
            <a:r>
              <a:rPr lang="en-US" altLang="zh-CN" sz="1600" dirty="0">
                <a:solidFill>
                  <a:prstClr val="white"/>
                </a:solidFill>
                <a:latin typeface="Arial" pitchFamily="34" charset="0"/>
                <a:ea typeface="创艺简中圆" charset="-122"/>
              </a:rPr>
              <a:t>jwzhou@nudt.edu.cn</a:t>
            </a:r>
            <a:r>
              <a:rPr lang="zh-CN" altLang="en-US" sz="1600" dirty="0">
                <a:solidFill>
                  <a:prstClr val="white"/>
                </a:solidFill>
                <a:latin typeface="Arial" pitchFamily="34" charset="0"/>
                <a:ea typeface="创艺简中圆" charset="-122"/>
              </a:rPr>
              <a:t>）</a:t>
            </a:r>
            <a:endParaRPr lang="en-US" altLang="zh-CN" sz="1600" dirty="0">
              <a:solidFill>
                <a:prstClr val="white"/>
              </a:solidFill>
              <a:latin typeface="Arial" pitchFamily="34" charset="0"/>
              <a:ea typeface="创艺简中圆" charset="-122"/>
            </a:endParaRPr>
          </a:p>
        </p:txBody>
      </p: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xmlns="" id="{F2AE91A5-318F-2D21-C38D-1033DE9FDE56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49" name="内容占位符 2"/>
          <p:cNvSpPr txBox="1">
            <a:spLocks/>
          </p:cNvSpPr>
          <p:nvPr/>
        </p:nvSpPr>
        <p:spPr bwMode="auto">
          <a:xfrm>
            <a:off x="648870" y="961698"/>
            <a:ext cx="10339696" cy="2317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  <a:defRPr lang="zh-CN" altLang="en-US" sz="36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80000"/>
              <a:buFont typeface="Wingdings" pitchFamily="2" charset="2"/>
              <a:buChar char="¨"/>
              <a:defRPr sz="3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65000"/>
              <a:buFont typeface="Wingdings" pitchFamily="2" charset="2"/>
              <a:buChar char="ü"/>
              <a:defRPr sz="3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Char char="l"/>
            </a:pPr>
            <a:r>
              <a:rPr lang="zh-CN" altLang="en-US" sz="28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28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8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循环计算</a:t>
            </a:r>
            <a:r>
              <a:rPr lang="en-US" altLang="zh-CN" sz="28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sz="28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中所有元素的</a:t>
            </a:r>
            <a:r>
              <a:rPr lang="zh-CN" altLang="en-US" sz="2800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平方和</a:t>
            </a:r>
            <a:endParaRPr lang="zh-CN" altLang="en-US" sz="28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42048" y="1943548"/>
            <a:ext cx="5482950" cy="240065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87313" algn="l" defTabSz="987425"/>
            <a:r>
              <a:rPr lang="en-US" altLang="zh-CN" sz="3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L = </a:t>
            </a:r>
            <a:r>
              <a:rPr lang="en-US" altLang="zh-CN" sz="3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[2, 3, 4, 5, 6, 7]</a:t>
            </a:r>
            <a:endParaRPr lang="en-US" altLang="zh-CN" sz="3000" b="1" dirty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marL="87313" algn="l" defTabSz="987425"/>
            <a:r>
              <a:rPr lang="pl-PL" altLang="zh-CN" sz="3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s = 0</a:t>
            </a:r>
          </a:p>
          <a:p>
            <a:pPr marL="87313" algn="l" defTabSz="987425"/>
            <a:r>
              <a:rPr lang="en-US" altLang="zh-CN" sz="3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for x in L</a:t>
            </a:r>
            <a:r>
              <a:rPr lang="pl-PL" altLang="zh-CN" sz="3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:</a:t>
            </a:r>
          </a:p>
          <a:p>
            <a:pPr marL="87313" algn="l" defTabSz="987425"/>
            <a:r>
              <a:rPr lang="en-US" altLang="zh-CN" sz="3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   </a:t>
            </a:r>
            <a:r>
              <a:rPr lang="pl-PL" altLang="zh-CN" sz="3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s=s+</a:t>
            </a:r>
            <a:r>
              <a:rPr lang="en-US" altLang="zh-CN" sz="3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x</a:t>
            </a:r>
            <a:r>
              <a:rPr lang="pl-PL" altLang="zh-CN" sz="3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**2</a:t>
            </a:r>
            <a:endParaRPr lang="en-US" altLang="zh-CN" sz="3000" b="1" dirty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marL="87313" algn="l" defTabSz="987425"/>
            <a:r>
              <a:rPr lang="en-US" altLang="zh-CN" sz="3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print(s)</a:t>
            </a:r>
          </a:p>
        </p:txBody>
      </p:sp>
    </p:spTree>
    <p:extLst>
      <p:ext uri="{BB962C8B-B14F-4D97-AF65-F5344CB8AC3E}">
        <p14:creationId xmlns:p14="http://schemas.microsoft.com/office/powerpoint/2010/main" val="217949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xmlns="" id="{F2AE91A5-318F-2D21-C38D-1033DE9FDE56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3" name="标题占位符 1">
            <a:extLst>
              <a:ext uri="{FF2B5EF4-FFF2-40B4-BE49-F238E27FC236}">
                <a16:creationId xmlns:a16="http://schemas.microsoft.com/office/drawing/2014/main" xmlns="" id="{7D15AECB-6F00-840B-E4B3-19AD7626199F}"/>
              </a:ext>
            </a:extLst>
          </p:cNvPr>
          <p:cNvSpPr txBox="1"/>
          <p:nvPr/>
        </p:nvSpPr>
        <p:spPr>
          <a:xfrm>
            <a:off x="1048328" y="100325"/>
            <a:ext cx="6331527" cy="557822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</a:t>
            </a: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问题求解</a:t>
            </a:r>
            <a:endParaRPr lang="zh-CN" altLang="en-US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5BD872CD-1F60-A000-4C58-E99C769A6123}"/>
              </a:ext>
            </a:extLst>
          </p:cNvPr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738378F7-E5AE-72E4-B46A-9EC7F75E6473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7B463D29-4BA7-30BF-73CF-8CB790F5F45B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DA778A1-033E-2958-648E-A707D3598EA1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26E86147-194F-660F-B09E-B9C004305603}"/>
              </a:ext>
            </a:extLst>
          </p:cNvPr>
          <p:cNvSpPr txBox="1"/>
          <p:nvPr/>
        </p:nvSpPr>
        <p:spPr>
          <a:xfrm>
            <a:off x="979055" y="925627"/>
            <a:ext cx="10781396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Anaconda</a:t>
            </a:r>
          </a:p>
        </p:txBody>
      </p:sp>
      <p:sp>
        <p:nvSpPr>
          <p:cNvPr id="13" name="灯片编号占位符 3"/>
          <p:cNvSpPr>
            <a:spLocks noChangeArrowheads="1"/>
          </p:cNvSpPr>
          <p:nvPr/>
        </p:nvSpPr>
        <p:spPr bwMode="auto">
          <a:xfrm>
            <a:off x="8610600" y="6356350"/>
            <a:ext cx="2743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defRPr>
                <a:solidFill>
                  <a:srgbClr val="000000"/>
                </a:solidFill>
                <a:latin typeface="Arial" charset="0"/>
              </a:defRPr>
            </a:lvl2pPr>
            <a:lvl3pPr>
              <a:defRPr>
                <a:solidFill>
                  <a:srgbClr val="000000"/>
                </a:solidFill>
                <a:latin typeface="Arial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pPr algn="r"/>
            <a:fld id="{727EF725-3EFE-4401-A065-C49175C82576}" type="slidenum">
              <a:rPr lang="en-US" altLang="zh-CN" sz="1200">
                <a:solidFill>
                  <a:srgbClr val="898989"/>
                </a:solidFill>
                <a:ea typeface="宋体" charset="-122"/>
              </a:rPr>
              <a:pPr algn="r"/>
              <a:t>4</a:t>
            </a:fld>
            <a:endParaRPr lang="en-US" altLang="zh-CN" sz="1200">
              <a:solidFill>
                <a:srgbClr val="898989"/>
              </a:solidFill>
              <a:ea typeface="宋体" charset="-122"/>
            </a:endParaRPr>
          </a:p>
        </p:txBody>
      </p:sp>
      <p:sp>
        <p:nvSpPr>
          <p:cNvPr id="14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1174750" y="1584462"/>
            <a:ext cx="10852150" cy="5522776"/>
          </a:xfrm>
          <a:ln/>
        </p:spPr>
        <p:txBody>
          <a:bodyPr/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Spyder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的使用：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https://www.py.cn/tools/spyder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开始→所有程序→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Anaconda3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Spyder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813" y="3306763"/>
            <a:ext cx="7708900" cy="300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-739"/>
          <p:cNvGrpSpPr>
            <a:grpSpLocks/>
          </p:cNvGrpSpPr>
          <p:nvPr/>
        </p:nvGrpSpPr>
        <p:grpSpPr bwMode="auto">
          <a:xfrm>
            <a:off x="2098675" y="2492375"/>
            <a:ext cx="1514475" cy="1296988"/>
            <a:chOff x="573914" y="2492896"/>
            <a:chExt cx="1515110" cy="1296144"/>
          </a:xfrm>
        </p:grpSpPr>
        <p:sp>
          <p:nvSpPr>
            <p:cNvPr id="17" name="TextBox 4"/>
            <p:cNvSpPr>
              <a:spLocks noChangeArrowheads="1"/>
            </p:cNvSpPr>
            <p:nvPr/>
          </p:nvSpPr>
          <p:spPr bwMode="auto">
            <a:xfrm>
              <a:off x="573914" y="2492896"/>
              <a:ext cx="1515110" cy="583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defRPr>
                  <a:solidFill>
                    <a:srgbClr val="000000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r>
                <a:rPr lang="zh-CN" altLang="en-US" sz="3200">
                  <a:solidFill>
                    <a:srgbClr val="FF0000"/>
                  </a:solidFill>
                  <a:ea typeface="宋体" charset="-122"/>
                </a:rPr>
                <a:t>①</a:t>
              </a:r>
              <a:r>
                <a:rPr lang="zh-CN" altLang="en-US" sz="3200">
                  <a:ea typeface="宋体" charset="-122"/>
                </a:rPr>
                <a:t> </a:t>
              </a:r>
              <a:r>
                <a:rPr lang="zh-CN" altLang="en-US" sz="320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新建</a:t>
              </a:r>
              <a:endParaRPr lang="en-US" altLang="en-US"/>
            </a:p>
          </p:txBody>
        </p:sp>
        <p:pic>
          <p:nvPicPr>
            <p:cNvPr id="18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393" y="3569965"/>
              <a:ext cx="190500" cy="219075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直接箭头连接符 6"/>
            <p:cNvCxnSpPr>
              <a:cxnSpLocks noChangeShapeType="1"/>
            </p:cNvCxnSpPr>
            <p:nvPr/>
          </p:nvCxnSpPr>
          <p:spPr bwMode="auto">
            <a:xfrm flipH="1">
              <a:off x="775643" y="2971800"/>
              <a:ext cx="76845" cy="598165"/>
            </a:xfrm>
            <a:prstGeom prst="straightConnector1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0" name="Group -737"/>
          <p:cNvGrpSpPr>
            <a:grpSpLocks/>
          </p:cNvGrpSpPr>
          <p:nvPr/>
        </p:nvGrpSpPr>
        <p:grpSpPr bwMode="auto">
          <a:xfrm>
            <a:off x="2184400" y="4005263"/>
            <a:ext cx="3568700" cy="2192337"/>
            <a:chOff x="660401" y="4005064"/>
            <a:chExt cx="3568700" cy="2192536"/>
          </a:xfrm>
        </p:grpSpPr>
        <p:sp>
          <p:nvSpPr>
            <p:cNvPr id="21" name="TextBox 17"/>
            <p:cNvSpPr>
              <a:spLocks noChangeArrowheads="1"/>
            </p:cNvSpPr>
            <p:nvPr/>
          </p:nvSpPr>
          <p:spPr bwMode="auto">
            <a:xfrm>
              <a:off x="1619672" y="4941168"/>
              <a:ext cx="1515110" cy="583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defRPr>
                  <a:solidFill>
                    <a:srgbClr val="000000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r>
                <a:rPr lang="zh-CN" altLang="en-US" sz="3200">
                  <a:solidFill>
                    <a:srgbClr val="FF0000"/>
                  </a:solidFill>
                  <a:ea typeface="宋体" charset="-122"/>
                </a:rPr>
                <a:t>② </a:t>
              </a:r>
              <a:r>
                <a:rPr lang="zh-CN" altLang="en-US" sz="320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编程</a:t>
              </a:r>
              <a:endParaRPr lang="en-US" altLang="en-US"/>
            </a:p>
          </p:txBody>
        </p:sp>
        <p:sp>
          <p:nvSpPr>
            <p:cNvPr id="22" name="矩形 8"/>
            <p:cNvSpPr>
              <a:spLocks/>
            </p:cNvSpPr>
            <p:nvPr/>
          </p:nvSpPr>
          <p:spPr bwMode="auto">
            <a:xfrm>
              <a:off x="660401" y="4005064"/>
              <a:ext cx="3568700" cy="2192536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defRPr>
                  <a:solidFill>
                    <a:srgbClr val="000000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/>
              <a:endParaRPr lang="zh-CN" altLang="en-US">
                <a:ea typeface="微软雅黑" charset="-122"/>
              </a:endParaRPr>
            </a:p>
          </p:txBody>
        </p:sp>
      </p:grpSp>
      <p:grpSp>
        <p:nvGrpSpPr>
          <p:cNvPr id="23" name="Group -735"/>
          <p:cNvGrpSpPr>
            <a:grpSpLocks/>
          </p:cNvGrpSpPr>
          <p:nvPr/>
        </p:nvGrpSpPr>
        <p:grpSpPr bwMode="auto">
          <a:xfrm>
            <a:off x="3225800" y="2492375"/>
            <a:ext cx="4203700" cy="1289050"/>
            <a:chOff x="1702124" y="2492894"/>
            <a:chExt cx="4203584" cy="1287870"/>
          </a:xfrm>
        </p:grpSpPr>
        <p:pic>
          <p:nvPicPr>
            <p:cNvPr id="24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2124" y="3580739"/>
              <a:ext cx="180975" cy="200025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2"/>
            <p:cNvSpPr>
              <a:spLocks noChangeArrowheads="1"/>
            </p:cNvSpPr>
            <p:nvPr/>
          </p:nvSpPr>
          <p:spPr bwMode="auto">
            <a:xfrm>
              <a:off x="2358598" y="2492894"/>
              <a:ext cx="3547110" cy="583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defRPr>
                  <a:solidFill>
                    <a:srgbClr val="000000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r>
                <a:rPr lang="zh-CN" altLang="en-US" sz="3200">
                  <a:solidFill>
                    <a:srgbClr val="FF0000"/>
                  </a:solidFill>
                  <a:ea typeface="宋体" charset="-122"/>
                </a:rPr>
                <a:t>③</a:t>
              </a:r>
              <a:r>
                <a:rPr lang="zh-CN" altLang="en-US" sz="3200">
                  <a:ea typeface="宋体" charset="-122"/>
                </a:rPr>
                <a:t> </a:t>
              </a:r>
              <a:r>
                <a:rPr lang="zh-CN" altLang="en-US" sz="320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运行（和保存）</a:t>
              </a:r>
              <a:endParaRPr lang="en-US" altLang="en-US"/>
            </a:p>
          </p:txBody>
        </p:sp>
        <p:cxnSp>
          <p:nvCxnSpPr>
            <p:cNvPr id="26" name="直接箭头连接符 23"/>
            <p:cNvCxnSpPr>
              <a:cxnSpLocks noChangeShapeType="1"/>
            </p:cNvCxnSpPr>
            <p:nvPr/>
          </p:nvCxnSpPr>
          <p:spPr bwMode="auto">
            <a:xfrm flipH="1">
              <a:off x="1792612" y="2924944"/>
              <a:ext cx="763164" cy="655795"/>
            </a:xfrm>
            <a:prstGeom prst="straightConnector1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7" name="Group -733"/>
          <p:cNvGrpSpPr>
            <a:grpSpLocks/>
          </p:cNvGrpSpPr>
          <p:nvPr/>
        </p:nvGrpSpPr>
        <p:grpSpPr bwMode="auto">
          <a:xfrm>
            <a:off x="5838825" y="5589588"/>
            <a:ext cx="3251200" cy="582612"/>
            <a:chOff x="4314800" y="5588868"/>
            <a:chExt cx="3251108" cy="583565"/>
          </a:xfrm>
        </p:grpSpPr>
        <p:sp>
          <p:nvSpPr>
            <p:cNvPr id="28" name="矩形 29"/>
            <p:cNvSpPr>
              <a:spLocks/>
            </p:cNvSpPr>
            <p:nvPr/>
          </p:nvSpPr>
          <p:spPr bwMode="auto">
            <a:xfrm>
              <a:off x="4314800" y="5596788"/>
              <a:ext cx="473224" cy="183076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defRPr>
                  <a:solidFill>
                    <a:srgbClr val="000000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/>
              <a:endParaRPr lang="zh-CN" altLang="en-US">
                <a:ea typeface="微软雅黑" charset="-122"/>
              </a:endParaRPr>
            </a:p>
          </p:txBody>
        </p:sp>
        <p:sp>
          <p:nvSpPr>
            <p:cNvPr id="29" name="TextBox 30"/>
            <p:cNvSpPr>
              <a:spLocks noChangeArrowheads="1"/>
            </p:cNvSpPr>
            <p:nvPr/>
          </p:nvSpPr>
          <p:spPr bwMode="auto">
            <a:xfrm>
              <a:off x="5237998" y="5588868"/>
              <a:ext cx="2327910" cy="583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defRPr>
                  <a:solidFill>
                    <a:srgbClr val="000000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r>
                <a:rPr lang="zh-CN" altLang="en-US" sz="3200">
                  <a:solidFill>
                    <a:srgbClr val="FF0000"/>
                  </a:solidFill>
                  <a:ea typeface="宋体" charset="-122"/>
                </a:rPr>
                <a:t>④ </a:t>
              </a:r>
              <a:r>
                <a:rPr lang="zh-CN" altLang="en-US" sz="320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运行结果</a:t>
              </a:r>
              <a:endParaRPr lang="en-US" altLang="en-US"/>
            </a:p>
          </p:txBody>
        </p:sp>
        <p:cxnSp>
          <p:nvCxnSpPr>
            <p:cNvPr id="30" name="直接箭头连接符 31"/>
            <p:cNvCxnSpPr>
              <a:cxnSpLocks noChangeShapeType="1"/>
            </p:cNvCxnSpPr>
            <p:nvPr/>
          </p:nvCxnSpPr>
          <p:spPr bwMode="auto">
            <a:xfrm flipH="1" flipV="1">
              <a:off x="4788024" y="5688326"/>
              <a:ext cx="576064" cy="192929"/>
            </a:xfrm>
            <a:prstGeom prst="straightConnector1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67038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1">
            <a:extLst>
              <a:ext uri="{FF2B5EF4-FFF2-40B4-BE49-F238E27FC236}">
                <a16:creationId xmlns:a16="http://schemas.microsoft.com/office/drawing/2014/main" xmlns="" id="{7D15AECB-6F00-840B-E4B3-19AD7626199F}"/>
              </a:ext>
            </a:extLst>
          </p:cNvPr>
          <p:cNvSpPr txBox="1"/>
          <p:nvPr/>
        </p:nvSpPr>
        <p:spPr>
          <a:xfrm>
            <a:off x="1048328" y="100325"/>
            <a:ext cx="6331527" cy="557822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</a:t>
            </a: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问题求解</a:t>
            </a:r>
            <a:endParaRPr lang="zh-CN" altLang="en-US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5BD872CD-1F60-A000-4C58-E99C769A6123}"/>
              </a:ext>
            </a:extLst>
          </p:cNvPr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738378F7-E5AE-72E4-B46A-9EC7F75E6473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7B463D29-4BA7-30BF-73CF-8CB790F5F45B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DA778A1-033E-2958-648E-A707D3598EA1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902710" y="6297524"/>
            <a:ext cx="3995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prstClr val="white"/>
                </a:solidFill>
                <a:latin typeface="Arial" pitchFamily="34" charset="0"/>
                <a:ea typeface="创艺简中圆" charset="-122"/>
              </a:rPr>
              <a:t>制作人：周竞文（</a:t>
            </a:r>
            <a:r>
              <a:rPr lang="en-US" altLang="zh-CN" sz="1600" dirty="0">
                <a:solidFill>
                  <a:prstClr val="white"/>
                </a:solidFill>
                <a:latin typeface="Arial" pitchFamily="34" charset="0"/>
                <a:ea typeface="创艺简中圆" charset="-122"/>
              </a:rPr>
              <a:t>jwzhou@nudt.edu.cn</a:t>
            </a:r>
            <a:r>
              <a:rPr lang="zh-CN" altLang="en-US" sz="1600" dirty="0">
                <a:solidFill>
                  <a:prstClr val="white"/>
                </a:solidFill>
                <a:latin typeface="Arial" pitchFamily="34" charset="0"/>
                <a:ea typeface="创艺简中圆" charset="-122"/>
              </a:rPr>
              <a:t>）</a:t>
            </a:r>
            <a:endParaRPr lang="en-US" altLang="zh-CN" sz="1600" dirty="0">
              <a:solidFill>
                <a:prstClr val="white"/>
              </a:solidFill>
              <a:latin typeface="Arial" pitchFamily="34" charset="0"/>
              <a:ea typeface="创艺简中圆" charset="-122"/>
            </a:endParaRPr>
          </a:p>
        </p:txBody>
      </p:sp>
      <p:sp>
        <p:nvSpPr>
          <p:cNvPr id="93" name="内容占位符 2"/>
          <p:cNvSpPr txBox="1">
            <a:spLocks/>
          </p:cNvSpPr>
          <p:nvPr/>
        </p:nvSpPr>
        <p:spPr bwMode="auto">
          <a:xfrm>
            <a:off x="660400" y="953082"/>
            <a:ext cx="8357476" cy="65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  <a:defRPr lang="zh-CN" altLang="en-US" sz="36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80000"/>
              <a:buFont typeface="Wingdings" pitchFamily="2" charset="2"/>
              <a:buChar char="¨"/>
              <a:defRPr sz="3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65000"/>
              <a:buFont typeface="Wingdings" pitchFamily="2" charset="2"/>
              <a:buChar char="ü"/>
              <a:defRPr sz="3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sz="2800" b="1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绘制一条轨迹</a:t>
            </a:r>
          </a:p>
        </p:txBody>
      </p: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xmlns="" id="{F2AE91A5-318F-2D21-C38D-1033DE9FDE56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13" name="灯片编号占位符 3"/>
          <p:cNvSpPr txBox="1">
            <a:spLocks/>
          </p:cNvSpPr>
          <p:nvPr/>
        </p:nvSpPr>
        <p:spPr bwMode="auto">
          <a:xfrm>
            <a:off x="8087798" y="6151155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34D6783-29A3-4CD1-84FC-EB8126B5BE80}" type="slidenum"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1991798" y="1099507"/>
            <a:ext cx="8229600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  <a:defRPr lang="zh-CN" altLang="en-US" sz="36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80000"/>
              <a:buFont typeface="Wingdings" pitchFamily="2" charset="2"/>
              <a:buChar char="¨"/>
              <a:defRPr sz="3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65000"/>
              <a:buFont typeface="Wingdings" pitchFamily="2" charset="2"/>
              <a:buChar char="ü"/>
              <a:defRPr sz="3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zh-CN" altLang="en-US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华文楷体" pitchFamily="2" charset="-122"/>
              <a:ea typeface="华文楷体" pitchFamily="2" charset="-122"/>
              <a:cs typeface="+mn-cs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548070"/>
              </p:ext>
            </p:extLst>
          </p:nvPr>
        </p:nvGraphicFramePr>
        <p:xfrm>
          <a:off x="1001006" y="4178896"/>
          <a:ext cx="3499588" cy="579120"/>
        </p:xfrm>
        <a:graphic>
          <a:graphicData uri="http://schemas.openxmlformats.org/drawingml/2006/table">
            <a:tbl>
              <a:tblPr firstRow="1" bandRow="1"/>
              <a:tblGrid>
                <a:gridCol w="608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27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27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27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274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9pPr>
                    </a:lstStyle>
                    <a:p>
                      <a:pPr algn="ctr"/>
                      <a:r>
                        <a:rPr lang="en-US" altLang="zh-CN" sz="3200" dirty="0" err="1">
                          <a:solidFill>
                            <a:srgbClr val="FF0000"/>
                          </a:solidFill>
                          <a:latin typeface="Cambria Math" pitchFamily="18" charset="0"/>
                        </a:rPr>
                        <a:t>xt</a:t>
                      </a:r>
                      <a:endParaRPr lang="zh-CN" altLang="en-US" sz="3200" dirty="0">
                        <a:solidFill>
                          <a:srgbClr val="FF0000"/>
                        </a:solidFill>
                        <a:latin typeface="Cambria Math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9pPr>
                    </a:lstStyle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Cambria Math" pitchFamily="18" charset="0"/>
                        </a:rPr>
                        <a:t>0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Cambria Math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9pPr>
                    </a:lstStyle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Cambria Math" pitchFamily="18" charset="0"/>
                        </a:rPr>
                        <a:t>20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Cambria Math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9pPr>
                    </a:lstStyle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Cambria Math" pitchFamily="18" charset="0"/>
                        </a:rPr>
                        <a:t>40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Cambria Math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9pPr>
                    </a:lstStyle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…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966" y="1641988"/>
            <a:ext cx="3974842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008501"/>
              </p:ext>
            </p:extLst>
          </p:nvPr>
        </p:nvGraphicFramePr>
        <p:xfrm>
          <a:off x="1001006" y="4851461"/>
          <a:ext cx="3499588" cy="579120"/>
        </p:xfrm>
        <a:graphic>
          <a:graphicData uri="http://schemas.openxmlformats.org/drawingml/2006/table">
            <a:tbl>
              <a:tblPr firstRow="1" bandRow="1"/>
              <a:tblGrid>
                <a:gridCol w="608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27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27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27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274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9pPr>
                    </a:lstStyle>
                    <a:p>
                      <a:pPr algn="ctr"/>
                      <a:r>
                        <a:rPr lang="en-US" altLang="zh-CN" sz="3200" dirty="0" err="1">
                          <a:solidFill>
                            <a:srgbClr val="FF0000"/>
                          </a:solidFill>
                          <a:latin typeface="Cambria Math" pitchFamily="18" charset="0"/>
                        </a:rPr>
                        <a:t>yt</a:t>
                      </a:r>
                      <a:endParaRPr lang="zh-CN" altLang="en-US" sz="3200" dirty="0">
                        <a:solidFill>
                          <a:srgbClr val="FF0000"/>
                        </a:solidFill>
                        <a:latin typeface="Cambria Math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9pPr>
                    </a:lstStyle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Cambria Math" pitchFamily="18" charset="0"/>
                        </a:rPr>
                        <a:t>300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Cambria Math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9pPr>
                    </a:lstStyle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Cambria Math" pitchFamily="18" charset="0"/>
                        </a:rPr>
                        <a:t>295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Cambria Math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9pPr>
                    </a:lstStyle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Cambria Math" pitchFamily="18" charset="0"/>
                        </a:rPr>
                        <a:t>280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Cambria Math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9pPr>
                    </a:lstStyle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…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20" name="组合 19"/>
          <p:cNvGrpSpPr/>
          <p:nvPr/>
        </p:nvGrpSpPr>
        <p:grpSpPr>
          <a:xfrm>
            <a:off x="1714110" y="1819587"/>
            <a:ext cx="1396730" cy="3787958"/>
            <a:chOff x="179512" y="1916832"/>
            <a:chExt cx="1396730" cy="3787958"/>
          </a:xfrm>
        </p:grpSpPr>
        <p:sp>
          <p:nvSpPr>
            <p:cNvPr id="21" name="椭圆 20"/>
            <p:cNvSpPr/>
            <p:nvPr/>
          </p:nvSpPr>
          <p:spPr>
            <a:xfrm>
              <a:off x="856162" y="4192622"/>
              <a:ext cx="720080" cy="1512168"/>
            </a:xfrm>
            <a:prstGeom prst="ellips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黑体"/>
                <a:cs typeface="+mn-cs"/>
              </a:endParaRPr>
            </a:p>
          </p:txBody>
        </p:sp>
        <p:cxnSp>
          <p:nvCxnSpPr>
            <p:cNvPr id="22" name="直接箭头连接符 21"/>
            <p:cNvCxnSpPr>
              <a:stCxn id="21" idx="0"/>
            </p:cNvCxnSpPr>
            <p:nvPr/>
          </p:nvCxnSpPr>
          <p:spPr>
            <a:xfrm flipH="1" flipV="1">
              <a:off x="179512" y="1916832"/>
              <a:ext cx="1036690" cy="2275790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</p:grpSp>
      <p:grpSp>
        <p:nvGrpSpPr>
          <p:cNvPr id="23" name="组合 22"/>
          <p:cNvGrpSpPr/>
          <p:nvPr/>
        </p:nvGrpSpPr>
        <p:grpSpPr>
          <a:xfrm>
            <a:off x="2175948" y="1864905"/>
            <a:ext cx="1674587" cy="3742640"/>
            <a:chOff x="641350" y="1962150"/>
            <a:chExt cx="1674587" cy="3742640"/>
          </a:xfrm>
        </p:grpSpPr>
        <p:sp>
          <p:nvSpPr>
            <p:cNvPr id="24" name="椭圆 23"/>
            <p:cNvSpPr/>
            <p:nvPr/>
          </p:nvSpPr>
          <p:spPr>
            <a:xfrm>
              <a:off x="1576243" y="4192622"/>
              <a:ext cx="739694" cy="1512168"/>
            </a:xfrm>
            <a:prstGeom prst="ellips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黑体"/>
                <a:cs typeface="+mn-cs"/>
              </a:endParaRPr>
            </a:p>
          </p:txBody>
        </p:sp>
        <p:cxnSp>
          <p:nvCxnSpPr>
            <p:cNvPr id="25" name="直接箭头连接符 24"/>
            <p:cNvCxnSpPr/>
            <p:nvPr/>
          </p:nvCxnSpPr>
          <p:spPr>
            <a:xfrm flipH="1" flipV="1">
              <a:off x="641350" y="1962150"/>
              <a:ext cx="1304741" cy="2230472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</p:grpSp>
      <p:grpSp>
        <p:nvGrpSpPr>
          <p:cNvPr id="26" name="组合 25"/>
          <p:cNvGrpSpPr/>
          <p:nvPr/>
        </p:nvGrpSpPr>
        <p:grpSpPr>
          <a:xfrm>
            <a:off x="2636323" y="1956980"/>
            <a:ext cx="1934292" cy="3650565"/>
            <a:chOff x="1101725" y="2054225"/>
            <a:chExt cx="1934292" cy="3650565"/>
          </a:xfrm>
        </p:grpSpPr>
        <p:sp>
          <p:nvSpPr>
            <p:cNvPr id="27" name="椭圆 26"/>
            <p:cNvSpPr/>
            <p:nvPr/>
          </p:nvSpPr>
          <p:spPr>
            <a:xfrm>
              <a:off x="2315937" y="4192622"/>
              <a:ext cx="720080" cy="1512168"/>
            </a:xfrm>
            <a:prstGeom prst="ellips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黑体"/>
                <a:cs typeface="+mn-cs"/>
              </a:endParaRPr>
            </a:p>
          </p:txBody>
        </p:sp>
        <p:cxnSp>
          <p:nvCxnSpPr>
            <p:cNvPr id="28" name="直接箭头连接符 27"/>
            <p:cNvCxnSpPr/>
            <p:nvPr/>
          </p:nvCxnSpPr>
          <p:spPr>
            <a:xfrm flipH="1" flipV="1">
              <a:off x="1101725" y="2054225"/>
              <a:ext cx="1542823" cy="2138397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</p:grpSp>
      <p:sp>
        <p:nvSpPr>
          <p:cNvPr id="29" name="右大括号 28"/>
          <p:cNvSpPr/>
          <p:nvPr/>
        </p:nvSpPr>
        <p:spPr>
          <a:xfrm>
            <a:off x="4495192" y="4177597"/>
            <a:ext cx="322238" cy="1252984"/>
          </a:xfrm>
          <a:prstGeom prst="rightBrace">
            <a:avLst>
              <a:gd name="adj1" fmla="val 8333"/>
              <a:gd name="adj2" fmla="val 75710"/>
            </a:avLst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/>
              <a:ea typeface="黑体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729383" y="5699449"/>
            <a:ext cx="2451313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n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个点的坐标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514498" y="779206"/>
            <a:ext cx="4968552" cy="58374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87313" marR="0" lvl="0" indent="0" defTabSz="987425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import math</a:t>
            </a:r>
          </a:p>
          <a:p>
            <a:pPr marL="87313" marR="0" lvl="0" indent="0" defTabSz="987425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import 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matplotlib.pyplot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 as 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plt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楷体" pitchFamily="49" charset="-122"/>
              <a:cs typeface="Arial" pitchFamily="34" charset="0"/>
            </a:endParaRPr>
          </a:p>
          <a:p>
            <a:pPr marL="87313" marR="0" lvl="0" indent="0" defTabSz="987425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h, v0, g = 300, 20, 9.8</a:t>
            </a:r>
          </a:p>
          <a:p>
            <a:pPr marL="87313" marR="0" lvl="0" indent="0" defTabSz="987425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-10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t,delta</a:t>
            </a:r>
            <a:r>
              <a:rPr kumimoji="0" lang="en-US" altLang="zh-CN" sz="2800" b="0" i="0" u="none" strike="noStrike" kern="0" cap="none" spc="-10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=0, 1 </a:t>
            </a:r>
            <a:r>
              <a:rPr kumimoji="0" lang="en-US" altLang="zh-CN" sz="2800" b="0" i="1" u="none" strike="noStrike" kern="0" cap="none" spc="-10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#delta</a:t>
            </a:r>
            <a:r>
              <a:rPr kumimoji="0" lang="zh-CN" altLang="en-US" sz="2800" b="1" i="1" u="none" strike="noStrike" kern="0" cap="none" spc="-10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为两点间间隔</a:t>
            </a:r>
            <a:endParaRPr kumimoji="0" lang="en-US" altLang="zh-CN" sz="2800" b="1" i="1" u="none" strike="noStrike" kern="0" cap="none" spc="-10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楷体" pitchFamily="49" charset="-122"/>
              <a:cs typeface="Arial" pitchFamily="34" charset="0"/>
            </a:endParaRPr>
          </a:p>
          <a:p>
            <a:pPr marL="87313" marR="0" lvl="0" indent="0" defTabSz="987425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tmax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=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math.sqrt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(2*h/g)</a:t>
            </a:r>
          </a:p>
          <a:p>
            <a:pPr marL="87313" marR="0" lvl="0" indent="0" defTabSz="987425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xt,yt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=[],[]</a:t>
            </a:r>
          </a:p>
          <a:p>
            <a:pPr marL="87313" marR="0" lvl="0" indent="0" defTabSz="987425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楷体" pitchFamily="49" charset="-122"/>
              <a:cs typeface="Arial" pitchFamily="34" charset="0"/>
            </a:endParaRPr>
          </a:p>
          <a:p>
            <a:pPr marL="87313" marR="0" lvl="0" indent="0" defTabSz="987425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楷体" pitchFamily="49" charset="-122"/>
              <a:cs typeface="Arial" pitchFamily="34" charset="0"/>
            </a:endParaRPr>
          </a:p>
          <a:p>
            <a:pPr marL="87313" marR="0" lvl="0" indent="0" defTabSz="987425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楷体" pitchFamily="49" charset="-122"/>
              <a:cs typeface="Arial" pitchFamily="34" charset="0"/>
            </a:endParaRPr>
          </a:p>
          <a:p>
            <a:pPr marL="87313" marR="0" lvl="0" indent="0" defTabSz="987425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楷体" pitchFamily="49" charset="-122"/>
              <a:cs typeface="Arial" pitchFamily="34" charset="0"/>
            </a:endParaRPr>
          </a:p>
          <a:p>
            <a:pPr marL="87313" marR="0" lvl="0" indent="0" defTabSz="987425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plt.plot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(xt,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yt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,'r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-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')</a:t>
            </a:r>
          </a:p>
          <a:p>
            <a:pPr marL="87313" marR="0" lvl="0" indent="0" defTabSz="987425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plt.grid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('on')	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楷体" pitchFamily="49" charset="-122"/>
              <a:cs typeface="Arial" pitchFamily="34" charset="0"/>
            </a:endParaRPr>
          </a:p>
          <a:p>
            <a:pPr marL="87313" marR="0" lvl="0" indent="0" defTabSz="987425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plt.axis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([0, 200, 0, h])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楷体" pitchFamily="49" charset="-122"/>
              <a:cs typeface="Arial" pitchFamily="34" charset="0"/>
            </a:endParaRPr>
          </a:p>
          <a:p>
            <a:pPr marL="87313" marR="0" lvl="0" indent="0" defTabSz="987425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plt.show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()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楷体" pitchFamily="49" charset="-122"/>
              <a:cs typeface="Arial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602542" y="3340699"/>
            <a:ext cx="4618856" cy="158417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计算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xt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和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yt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楷体" pitchFamily="49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80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1">
            <a:extLst>
              <a:ext uri="{FF2B5EF4-FFF2-40B4-BE49-F238E27FC236}">
                <a16:creationId xmlns:a16="http://schemas.microsoft.com/office/drawing/2014/main" xmlns="" id="{7D15AECB-6F00-840B-E4B3-19AD7626199F}"/>
              </a:ext>
            </a:extLst>
          </p:cNvPr>
          <p:cNvSpPr txBox="1"/>
          <p:nvPr/>
        </p:nvSpPr>
        <p:spPr>
          <a:xfrm>
            <a:off x="1048328" y="100325"/>
            <a:ext cx="6331527" cy="557822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</a:t>
            </a: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问题求解</a:t>
            </a:r>
            <a:endParaRPr lang="zh-CN" altLang="en-US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5BD872CD-1F60-A000-4C58-E99C769A6123}"/>
              </a:ext>
            </a:extLst>
          </p:cNvPr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738378F7-E5AE-72E4-B46A-9EC7F75E6473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7B463D29-4BA7-30BF-73CF-8CB790F5F45B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DA778A1-033E-2958-648E-A707D3598EA1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123434" y="6124098"/>
            <a:ext cx="3995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prstClr val="white"/>
                </a:solidFill>
                <a:latin typeface="Arial" pitchFamily="34" charset="0"/>
                <a:ea typeface="创艺简中圆" charset="-122"/>
              </a:rPr>
              <a:t>制作人：周竞文（</a:t>
            </a:r>
            <a:r>
              <a:rPr lang="en-US" altLang="zh-CN" sz="1600" dirty="0">
                <a:solidFill>
                  <a:prstClr val="white"/>
                </a:solidFill>
                <a:latin typeface="Arial" pitchFamily="34" charset="0"/>
                <a:ea typeface="创艺简中圆" charset="-122"/>
              </a:rPr>
              <a:t>jwzhou@nudt.edu.cn</a:t>
            </a:r>
            <a:r>
              <a:rPr lang="zh-CN" altLang="en-US" sz="1600" dirty="0">
                <a:solidFill>
                  <a:prstClr val="white"/>
                </a:solidFill>
                <a:latin typeface="Arial" pitchFamily="34" charset="0"/>
                <a:ea typeface="创艺简中圆" charset="-122"/>
              </a:rPr>
              <a:t>）</a:t>
            </a:r>
            <a:endParaRPr lang="en-US" altLang="zh-CN" sz="1600" dirty="0">
              <a:solidFill>
                <a:prstClr val="white"/>
              </a:solidFill>
              <a:latin typeface="Arial" pitchFamily="34" charset="0"/>
              <a:ea typeface="创艺简中圆" charset="-122"/>
            </a:endParaRPr>
          </a:p>
        </p:txBody>
      </p:sp>
      <p:sp>
        <p:nvSpPr>
          <p:cNvPr id="93" name="内容占位符 2"/>
          <p:cNvSpPr txBox="1">
            <a:spLocks/>
          </p:cNvSpPr>
          <p:nvPr/>
        </p:nvSpPr>
        <p:spPr bwMode="auto">
          <a:xfrm>
            <a:off x="660400" y="937316"/>
            <a:ext cx="8357476" cy="65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  <a:defRPr lang="zh-CN" altLang="en-US" sz="36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80000"/>
              <a:buFont typeface="Wingdings" pitchFamily="2" charset="2"/>
              <a:buChar char="¨"/>
              <a:defRPr sz="3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65000"/>
              <a:buFont typeface="Wingdings" pitchFamily="2" charset="2"/>
              <a:buChar char="ü"/>
              <a:defRPr sz="3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sz="2800" b="1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绘制一条轨迹</a:t>
            </a:r>
          </a:p>
        </p:txBody>
      </p: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xmlns="" id="{F2AE91A5-318F-2D21-C38D-1033DE9FDE56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33" name="内容占位符 2"/>
          <p:cNvSpPr txBox="1">
            <a:spLocks/>
          </p:cNvSpPr>
          <p:nvPr/>
        </p:nvSpPr>
        <p:spPr bwMode="auto">
          <a:xfrm>
            <a:off x="604062" y="1023326"/>
            <a:ext cx="8229600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  <a:defRPr lang="zh-CN" altLang="en-US" sz="36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80000"/>
              <a:buFont typeface="Wingdings" pitchFamily="2" charset="2"/>
              <a:buChar char="¨"/>
              <a:defRPr sz="3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65000"/>
              <a:buFont typeface="Wingdings" pitchFamily="2" charset="2"/>
              <a:buChar char="ü"/>
              <a:defRPr sz="3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zh-CN" altLang="en-US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华文楷体" pitchFamily="2" charset="-122"/>
              <a:ea typeface="华文楷体" pitchFamily="2" charset="-122"/>
              <a:cs typeface="+mn-cs"/>
            </a:endParaRPr>
          </a:p>
        </p:txBody>
      </p:sp>
      <p:sp>
        <p:nvSpPr>
          <p:cNvPr id="34" name="灯片编号占位符 3"/>
          <p:cNvSpPr txBox="1">
            <a:spLocks/>
          </p:cNvSpPr>
          <p:nvPr/>
        </p:nvSpPr>
        <p:spPr bwMode="auto">
          <a:xfrm>
            <a:off x="6700062" y="6074974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34D6783-29A3-4CD1-84FC-EB8126B5BE80}" type="slidenum"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5942998" y="807302"/>
            <a:ext cx="4968552" cy="5837495"/>
            <a:chOff x="4067944" y="980728"/>
            <a:chExt cx="4968552" cy="5837495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36" name="TextBox 35"/>
            <p:cNvSpPr txBox="1"/>
            <p:nvPr/>
          </p:nvSpPr>
          <p:spPr>
            <a:xfrm>
              <a:off x="4067944" y="980728"/>
              <a:ext cx="4968552" cy="5837495"/>
            </a:xfrm>
            <a:prstGeom prst="rect">
              <a:avLst/>
            </a:prstGeom>
            <a:grpFill/>
            <a:ln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marL="87313" marR="0" lvl="0" indent="0" defTabSz="987425" eaLnBrk="1" fontAlgn="base" latinLnBrk="0" hangingPunct="1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楷体" pitchFamily="49" charset="-122"/>
                  <a:cs typeface="Arial" pitchFamily="34" charset="0"/>
                </a:rPr>
                <a:t>import math</a:t>
              </a:r>
            </a:p>
            <a:p>
              <a:pPr marL="87313" marR="0" lvl="0" indent="0" defTabSz="987425" eaLnBrk="1" fontAlgn="base" latinLnBrk="0" hangingPunct="1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楷体" pitchFamily="49" charset="-122"/>
                  <a:cs typeface="Arial" pitchFamily="34" charset="0"/>
                </a:rPr>
                <a:t>import </a:t>
              </a:r>
              <a:r>
                <a:rPr kumimoji="0" lang="en-US" altLang="zh-CN" sz="2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楷体" pitchFamily="49" charset="-122"/>
                  <a:cs typeface="Arial" pitchFamily="34" charset="0"/>
                </a:rPr>
                <a:t>matplotlib.pyplot</a:t>
              </a: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楷体" pitchFamily="49" charset="-122"/>
                  <a:cs typeface="Arial" pitchFamily="34" charset="0"/>
                </a:rPr>
                <a:t> as </a:t>
              </a:r>
              <a:r>
                <a:rPr kumimoji="0" lang="en-US" altLang="zh-CN" sz="2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楷体" pitchFamily="49" charset="-122"/>
                  <a:cs typeface="Arial" pitchFamily="34" charset="0"/>
                </a:rPr>
                <a:t>plt</a:t>
              </a:r>
              <a:endPara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endParaRPr>
            </a:p>
            <a:p>
              <a:pPr marL="87313" marR="0" lvl="0" indent="0" defTabSz="987425" eaLnBrk="1" fontAlgn="base" latinLnBrk="0" hangingPunct="1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楷体" pitchFamily="49" charset="-122"/>
                  <a:cs typeface="Arial" pitchFamily="34" charset="0"/>
                </a:rPr>
                <a:t>h, v0, g = 300, 20, 9.8</a:t>
              </a:r>
            </a:p>
            <a:p>
              <a:pPr marL="87313" marR="0" lvl="0" indent="0" defTabSz="987425" eaLnBrk="1" fontAlgn="base" latinLnBrk="0" hangingPunct="1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-10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楷体" pitchFamily="49" charset="-122"/>
                  <a:cs typeface="Arial" pitchFamily="34" charset="0"/>
                </a:rPr>
                <a:t>t,delta</a:t>
              </a:r>
              <a:r>
                <a:rPr kumimoji="0" lang="en-US" altLang="zh-CN" sz="2800" b="0" i="0" u="none" strike="noStrike" kern="0" cap="none" spc="-10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楷体" pitchFamily="49" charset="-122"/>
                  <a:cs typeface="Arial" pitchFamily="34" charset="0"/>
                </a:rPr>
                <a:t>=0, 1 </a:t>
              </a:r>
              <a:r>
                <a:rPr kumimoji="0" lang="en-US" altLang="zh-CN" sz="2800" b="0" i="1" u="none" strike="noStrike" kern="0" cap="none" spc="-10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楷体" pitchFamily="49" charset="-122"/>
                  <a:cs typeface="Arial" pitchFamily="34" charset="0"/>
                </a:rPr>
                <a:t>#delta</a:t>
              </a:r>
              <a:r>
                <a:rPr kumimoji="0" lang="zh-CN" altLang="en-US" sz="2800" b="1" i="1" u="none" strike="noStrike" kern="0" cap="none" spc="-10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楷体" pitchFamily="49" charset="-122"/>
                  <a:cs typeface="Arial" pitchFamily="34" charset="0"/>
                </a:rPr>
                <a:t>为两点间间隔</a:t>
              </a:r>
              <a:endParaRPr kumimoji="0" lang="en-US" altLang="zh-CN" sz="2800" b="1" i="1" u="none" strike="noStrike" kern="0" cap="none" spc="-10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endParaRPr>
            </a:p>
            <a:p>
              <a:pPr marL="87313" marR="0" lvl="0" indent="0" defTabSz="987425" eaLnBrk="1" fontAlgn="base" latinLnBrk="0" hangingPunct="1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楷体" pitchFamily="49" charset="-122"/>
                  <a:cs typeface="Arial" pitchFamily="34" charset="0"/>
                </a:rPr>
                <a:t>tmax</a:t>
              </a: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楷体" pitchFamily="49" charset="-122"/>
                  <a:cs typeface="Arial" pitchFamily="34" charset="0"/>
                </a:rPr>
                <a:t>=</a:t>
              </a:r>
              <a:r>
                <a:rPr kumimoji="0" lang="en-US" altLang="zh-CN" sz="2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楷体" pitchFamily="49" charset="-122"/>
                  <a:cs typeface="Arial" pitchFamily="34" charset="0"/>
                </a:rPr>
                <a:t>math.sqrt</a:t>
              </a: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楷体" pitchFamily="49" charset="-122"/>
                  <a:cs typeface="Arial" pitchFamily="34" charset="0"/>
                </a:rPr>
                <a:t>(2*h/g)</a:t>
              </a:r>
            </a:p>
            <a:p>
              <a:pPr marL="87313" marR="0" lvl="0" indent="0" defTabSz="987425" eaLnBrk="1" fontAlgn="base" latinLnBrk="0" hangingPunct="1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楷体" pitchFamily="49" charset="-122"/>
                  <a:cs typeface="Arial" pitchFamily="34" charset="0"/>
                </a:rPr>
                <a:t>xt,yt</a:t>
              </a: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楷体" pitchFamily="49" charset="-122"/>
                  <a:cs typeface="Arial" pitchFamily="34" charset="0"/>
                </a:rPr>
                <a:t>=[],[]</a:t>
              </a:r>
            </a:p>
            <a:p>
              <a:pPr marL="87313" marR="0" lvl="0" indent="0" defTabSz="987425" eaLnBrk="1" fontAlgn="base" latinLnBrk="0" hangingPunct="1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endParaRPr>
            </a:p>
            <a:p>
              <a:pPr marL="87313" marR="0" lvl="0" indent="0" defTabSz="987425" eaLnBrk="1" fontAlgn="base" latinLnBrk="0" hangingPunct="1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endParaRPr>
            </a:p>
            <a:p>
              <a:pPr marL="87313" marR="0" lvl="0" indent="0" defTabSz="987425" eaLnBrk="1" fontAlgn="base" latinLnBrk="0" hangingPunct="1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endParaRPr>
            </a:p>
            <a:p>
              <a:pPr marL="87313" marR="0" lvl="0" indent="0" defTabSz="987425" eaLnBrk="1" fontAlgn="base" latinLnBrk="0" hangingPunct="1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endParaRPr>
            </a:p>
            <a:p>
              <a:pPr marL="87313" marR="0" lvl="0" indent="0" defTabSz="987425" eaLnBrk="1" fontAlgn="base" latinLnBrk="0" hangingPunct="1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楷体" pitchFamily="49" charset="-122"/>
                  <a:cs typeface="Arial" pitchFamily="34" charset="0"/>
                </a:rPr>
                <a:t>plt.plot</a:t>
              </a: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楷体" pitchFamily="49" charset="-122"/>
                  <a:cs typeface="Arial" pitchFamily="34" charset="0"/>
                </a:rPr>
                <a:t>(xt,</a:t>
              </a:r>
              <a:r>
                <a:rPr kumimoji="0" lang="en-US" altLang="zh-CN" sz="2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楷体" pitchFamily="49" charset="-122"/>
                  <a:cs typeface="Arial" pitchFamily="34" charset="0"/>
                </a:rPr>
                <a:t>yt</a:t>
              </a: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楷体" pitchFamily="49" charset="-122"/>
                  <a:cs typeface="Arial" pitchFamily="34" charset="0"/>
                </a:rPr>
                <a:t>,'r</a:t>
              </a: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楷体" pitchFamily="49" charset="-122"/>
                  <a:cs typeface="Arial" pitchFamily="34" charset="0"/>
                </a:rPr>
                <a:t>-</a:t>
              </a: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楷体" pitchFamily="49" charset="-122"/>
                  <a:cs typeface="Arial" pitchFamily="34" charset="0"/>
                </a:rPr>
                <a:t>')</a:t>
              </a:r>
            </a:p>
            <a:p>
              <a:pPr marL="87313" marR="0" lvl="0" indent="0" defTabSz="987425" eaLnBrk="1" fontAlgn="base" latinLnBrk="0" hangingPunct="1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楷体" pitchFamily="49" charset="-122"/>
                  <a:cs typeface="Arial" pitchFamily="34" charset="0"/>
                </a:rPr>
                <a:t>plt.grid</a:t>
              </a: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楷体" pitchFamily="49" charset="-122"/>
                  <a:cs typeface="Arial" pitchFamily="34" charset="0"/>
                </a:rPr>
                <a:t>('on')	</a:t>
              </a:r>
              <a:endPara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endParaRPr>
            </a:p>
            <a:p>
              <a:pPr marL="87313" marR="0" lvl="0" indent="0" defTabSz="987425" eaLnBrk="1" fontAlgn="base" latinLnBrk="0" hangingPunct="1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楷体" pitchFamily="49" charset="-122"/>
                  <a:cs typeface="Arial" pitchFamily="34" charset="0"/>
                </a:rPr>
                <a:t>plt.axis</a:t>
              </a: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楷体" pitchFamily="49" charset="-122"/>
                  <a:cs typeface="Arial" pitchFamily="34" charset="0"/>
                </a:rPr>
                <a:t>([0, 200, 0, h])</a:t>
              </a:r>
              <a:endPara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endParaRPr>
            </a:p>
            <a:p>
              <a:pPr marL="87313" marR="0" lvl="0" indent="0" defTabSz="987425" eaLnBrk="1" fontAlgn="base" latinLnBrk="0" hangingPunct="1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楷体" pitchFamily="49" charset="-122"/>
                  <a:cs typeface="Arial" pitchFamily="34" charset="0"/>
                </a:rPr>
                <a:t>plt.show</a:t>
              </a: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楷体" pitchFamily="49" charset="-122"/>
                  <a:cs typeface="Arial" pitchFamily="34" charset="0"/>
                </a:rPr>
                <a:t>()</a:t>
              </a:r>
              <a:endPara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067944" y="3501008"/>
              <a:ext cx="4968552" cy="1584176"/>
            </a:xfrm>
            <a:prstGeom prst="rect">
              <a:avLst/>
            </a:prstGeom>
            <a:grpFill/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楷体" pitchFamily="49" charset="-122"/>
                  <a:cs typeface="Arial" pitchFamily="34" charset="0"/>
                </a:rPr>
                <a:t>计算</a:t>
              </a:r>
              <a:r>
                <a:rPr kumimoji="0" lang="en-US" altLang="zh-CN" sz="3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楷体" pitchFamily="49" charset="-122"/>
                  <a:cs typeface="Arial" pitchFamily="34" charset="0"/>
                </a:rPr>
                <a:t>xt</a:t>
              </a:r>
              <a:r>
                <a:rPr kumimoji="0" lang="zh-CN" alt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楷体" pitchFamily="49" charset="-122"/>
                  <a:cs typeface="Arial" pitchFamily="34" charset="0"/>
                </a:rPr>
                <a:t>和</a:t>
              </a:r>
              <a:r>
                <a:rPr kumimoji="0" lang="en-US" altLang="zh-CN" sz="3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楷体" pitchFamily="49" charset="-122"/>
                  <a:cs typeface="Arial" pitchFamily="34" charset="0"/>
                </a:rPr>
                <a:t>yt</a:t>
              </a:r>
              <a:endPara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26374" y="1953814"/>
            <a:ext cx="5616624" cy="3005467"/>
            <a:chOff x="179512" y="2127240"/>
            <a:chExt cx="5616624" cy="3005467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39" name="TextBox 38"/>
            <p:cNvSpPr txBox="1"/>
            <p:nvPr/>
          </p:nvSpPr>
          <p:spPr>
            <a:xfrm>
              <a:off x="179512" y="2127240"/>
              <a:ext cx="5256584" cy="1733808"/>
            </a:xfrm>
            <a:prstGeom prst="rect">
              <a:avLst/>
            </a:prstGeom>
            <a:grpFill/>
            <a:ln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marL="87313" marR="0" lvl="0" indent="0" defTabSz="987425" eaLnBrk="1" fontAlgn="base" latinLnBrk="0" hangingPunct="1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楷体" pitchFamily="49" charset="-122"/>
                  <a:cs typeface="Arial" pitchFamily="34" charset="0"/>
                </a:rPr>
                <a:t>while t&lt;</a:t>
              </a:r>
              <a:r>
                <a:rPr kumimoji="0" lang="en-US" altLang="zh-CN" sz="2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楷体" pitchFamily="49" charset="-122"/>
                  <a:cs typeface="Arial" pitchFamily="34" charset="0"/>
                </a:rPr>
                <a:t>tmax</a:t>
              </a: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楷体" pitchFamily="49" charset="-122"/>
                  <a:cs typeface="Arial" pitchFamily="34" charset="0"/>
                </a:rPr>
                <a:t>:</a:t>
              </a:r>
            </a:p>
            <a:p>
              <a:pPr marL="87313" marR="0" lvl="0" indent="0" defTabSz="987425" eaLnBrk="1" fontAlgn="base" latinLnBrk="0" hangingPunct="1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楷体" pitchFamily="49" charset="-122"/>
                  <a:cs typeface="Arial" pitchFamily="34" charset="0"/>
                </a:rPr>
                <a:t>    </a:t>
              </a:r>
              <a:r>
                <a:rPr kumimoji="0" lang="en-US" altLang="zh-CN" sz="2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楷体" pitchFamily="49" charset="-122"/>
                  <a:cs typeface="Arial" pitchFamily="34" charset="0"/>
                </a:rPr>
                <a:t>xt.append</a:t>
              </a: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楷体" pitchFamily="49" charset="-122"/>
                  <a:cs typeface="Arial" pitchFamily="34" charset="0"/>
                </a:rPr>
                <a:t>(v0*t)</a:t>
              </a:r>
            </a:p>
            <a:p>
              <a:pPr marL="87313" marR="0" lvl="0" indent="0" defTabSz="987425" eaLnBrk="1" fontAlgn="base" latinLnBrk="0" hangingPunct="1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楷体" pitchFamily="49" charset="-122"/>
                  <a:cs typeface="Arial" pitchFamily="34" charset="0"/>
                </a:rPr>
                <a:t>    </a:t>
              </a:r>
              <a:r>
                <a:rPr kumimoji="0" lang="en-US" altLang="zh-CN" sz="2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楷体" pitchFamily="49" charset="-122"/>
                  <a:cs typeface="Arial" pitchFamily="34" charset="0"/>
                </a:rPr>
                <a:t>yt.append</a:t>
              </a: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楷体" pitchFamily="49" charset="-122"/>
                  <a:cs typeface="Arial" pitchFamily="34" charset="0"/>
                </a:rPr>
                <a:t>(h-1/2*g*t**2)</a:t>
              </a:r>
            </a:p>
            <a:p>
              <a:pPr marL="87313" marR="0" lvl="0" indent="0" defTabSz="987425" eaLnBrk="1" fontAlgn="base" latinLnBrk="0" hangingPunct="1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楷体" pitchFamily="49" charset="-122"/>
                  <a:cs typeface="Arial" pitchFamily="34" charset="0"/>
                </a:rPr>
                <a:t>    t=</a:t>
              </a:r>
              <a:r>
                <a:rPr kumimoji="0" lang="en-US" altLang="zh-CN" sz="2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楷体" pitchFamily="49" charset="-122"/>
                  <a:cs typeface="Arial" pitchFamily="34" charset="0"/>
                </a:rPr>
                <a:t>t+delta</a:t>
              </a:r>
              <a:endPara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>
            <a:xfrm flipH="1" flipV="1">
              <a:off x="5436096" y="2127240"/>
              <a:ext cx="360040" cy="1373768"/>
            </a:xfrm>
            <a:prstGeom prst="line">
              <a:avLst/>
            </a:prstGeom>
            <a:grpFill/>
            <a:ln w="9525" cap="flat" cmpd="sng" algn="ctr">
              <a:solidFill>
                <a:srgbClr val="FF0000"/>
              </a:solidFill>
              <a:prstDash val="lgDash"/>
            </a:ln>
            <a:effectLst/>
          </p:spPr>
        </p:cxnSp>
        <p:cxnSp>
          <p:nvCxnSpPr>
            <p:cNvPr id="41" name="直接连接符 40"/>
            <p:cNvCxnSpPr/>
            <p:nvPr/>
          </p:nvCxnSpPr>
          <p:spPr>
            <a:xfrm flipH="1" flipV="1">
              <a:off x="5436096" y="3758939"/>
              <a:ext cx="360040" cy="1373768"/>
            </a:xfrm>
            <a:prstGeom prst="line">
              <a:avLst/>
            </a:prstGeom>
            <a:grpFill/>
            <a:ln w="9525" cap="flat" cmpd="sng" algn="ctr">
              <a:solidFill>
                <a:srgbClr val="FF0000"/>
              </a:solidFill>
              <a:prstDash val="lgDash"/>
            </a:ln>
            <a:effectLst/>
          </p:spPr>
        </p:cxnSp>
      </p:grpSp>
      <p:grpSp>
        <p:nvGrpSpPr>
          <p:cNvPr id="42" name="组合 41"/>
          <p:cNvGrpSpPr/>
          <p:nvPr/>
        </p:nvGrpSpPr>
        <p:grpSpPr>
          <a:xfrm>
            <a:off x="326374" y="3298932"/>
            <a:ext cx="5616624" cy="2698562"/>
            <a:chOff x="179512" y="3472358"/>
            <a:chExt cx="5616624" cy="2698562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43" name="TextBox 42"/>
            <p:cNvSpPr txBox="1"/>
            <p:nvPr/>
          </p:nvSpPr>
          <p:spPr>
            <a:xfrm>
              <a:off x="179512" y="4437112"/>
              <a:ext cx="5256584" cy="1733808"/>
            </a:xfrm>
            <a:prstGeom prst="rect">
              <a:avLst/>
            </a:prstGeom>
            <a:grpFill/>
            <a:ln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marL="87313" marR="0" lvl="0" indent="0" defTabSz="987425" eaLnBrk="1" fontAlgn="base" latinLnBrk="0" hangingPunct="1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楷体" pitchFamily="49" charset="-122"/>
                  <a:cs typeface="Arial" pitchFamily="34" charset="0"/>
                </a:rPr>
                <a:t>for i in range(</a:t>
              </a:r>
              <a:r>
                <a:rPr kumimoji="0" lang="en-US" altLang="zh-CN" sz="2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楷体" pitchFamily="49" charset="-122"/>
                  <a:cs typeface="Arial" pitchFamily="34" charset="0"/>
                </a:rPr>
                <a:t>int</a:t>
              </a: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楷体" pitchFamily="49" charset="-122"/>
                  <a:cs typeface="Arial" pitchFamily="34" charset="0"/>
                </a:rPr>
                <a:t>(</a:t>
              </a:r>
              <a:r>
                <a:rPr kumimoji="0" lang="en-US" altLang="zh-CN" sz="2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楷体" pitchFamily="49" charset="-122"/>
                  <a:cs typeface="Arial" pitchFamily="34" charset="0"/>
                </a:rPr>
                <a:t>tmax</a:t>
              </a: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楷体" pitchFamily="49" charset="-122"/>
                  <a:cs typeface="Arial" pitchFamily="34" charset="0"/>
                </a:rPr>
                <a:t>/delta)+1):</a:t>
              </a:r>
            </a:p>
            <a:p>
              <a:pPr marL="87313" marR="0" lvl="0" indent="0" defTabSz="987425" eaLnBrk="1" fontAlgn="base" latinLnBrk="0" hangingPunct="1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楷体" pitchFamily="49" charset="-122"/>
                  <a:cs typeface="Arial" pitchFamily="34" charset="0"/>
                </a:rPr>
                <a:t>    t=delta*i</a:t>
              </a:r>
            </a:p>
            <a:p>
              <a:pPr marL="87313" marR="0" lvl="0" indent="0" defTabSz="987425" eaLnBrk="1" fontAlgn="base" latinLnBrk="0" hangingPunct="1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楷体" pitchFamily="49" charset="-122"/>
                  <a:cs typeface="Arial" pitchFamily="34" charset="0"/>
                </a:rPr>
                <a:t>    </a:t>
              </a:r>
              <a:r>
                <a:rPr kumimoji="0" lang="en-US" altLang="zh-CN" sz="2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楷体" pitchFamily="49" charset="-122"/>
                  <a:cs typeface="Arial" pitchFamily="34" charset="0"/>
                </a:rPr>
                <a:t>xt.append</a:t>
              </a: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楷体" pitchFamily="49" charset="-122"/>
                  <a:cs typeface="Arial" pitchFamily="34" charset="0"/>
                </a:rPr>
                <a:t>(v0*t)</a:t>
              </a:r>
            </a:p>
            <a:p>
              <a:pPr marL="87313" marR="0" lvl="0" indent="0" defTabSz="987425" eaLnBrk="1" fontAlgn="base" latinLnBrk="0" hangingPunct="1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楷体" pitchFamily="49" charset="-122"/>
                  <a:cs typeface="Arial" pitchFamily="34" charset="0"/>
                </a:rPr>
                <a:t>    </a:t>
              </a:r>
              <a:r>
                <a:rPr kumimoji="0" lang="en-US" altLang="zh-CN" sz="2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楷体" pitchFamily="49" charset="-122"/>
                  <a:cs typeface="Arial" pitchFamily="34" charset="0"/>
                </a:rPr>
                <a:t>yt.append</a:t>
              </a: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楷体" pitchFamily="49" charset="-122"/>
                  <a:cs typeface="Arial" pitchFamily="34" charset="0"/>
                </a:rPr>
                <a:t>(h-1/2*g*t**2)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509485" y="3823470"/>
              <a:ext cx="596638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隶书" pitchFamily="49" charset="-122"/>
                  <a:ea typeface="隶书" pitchFamily="49" charset="-122"/>
                </a:rPr>
                <a:t>或</a:t>
              </a:r>
            </a:p>
          </p:txBody>
        </p:sp>
        <p:cxnSp>
          <p:nvCxnSpPr>
            <p:cNvPr id="45" name="直接连接符 44"/>
            <p:cNvCxnSpPr/>
            <p:nvPr/>
          </p:nvCxnSpPr>
          <p:spPr>
            <a:xfrm flipH="1">
              <a:off x="5436096" y="5085184"/>
              <a:ext cx="360040" cy="1085736"/>
            </a:xfrm>
            <a:prstGeom prst="line">
              <a:avLst/>
            </a:prstGeom>
            <a:grpFill/>
            <a:ln w="9525" cap="flat" cmpd="sng" algn="ctr">
              <a:solidFill>
                <a:srgbClr val="0070C0"/>
              </a:solidFill>
              <a:prstDash val="lgDash"/>
            </a:ln>
            <a:effectLst/>
          </p:spPr>
        </p:cxnSp>
        <p:cxnSp>
          <p:nvCxnSpPr>
            <p:cNvPr id="46" name="直接连接符 45"/>
            <p:cNvCxnSpPr/>
            <p:nvPr/>
          </p:nvCxnSpPr>
          <p:spPr>
            <a:xfrm flipH="1">
              <a:off x="5436096" y="3472358"/>
              <a:ext cx="360040" cy="964754"/>
            </a:xfrm>
            <a:prstGeom prst="line">
              <a:avLst/>
            </a:prstGeom>
            <a:grpFill/>
            <a:ln w="9525" cap="flat" cmpd="sng" algn="ctr">
              <a:solidFill>
                <a:srgbClr val="0070C0"/>
              </a:solidFill>
              <a:prstDash val="lgDash"/>
            </a:ln>
            <a:effectLst/>
          </p:spPr>
        </p:cxnSp>
      </p:grpSp>
      <p:grpSp>
        <p:nvGrpSpPr>
          <p:cNvPr id="47" name="组合 46"/>
          <p:cNvGrpSpPr/>
          <p:nvPr/>
        </p:nvGrpSpPr>
        <p:grpSpPr>
          <a:xfrm>
            <a:off x="7509016" y="2967664"/>
            <a:ext cx="2907852" cy="584775"/>
            <a:chOff x="7290148" y="3141090"/>
            <a:chExt cx="1569964" cy="584775"/>
          </a:xfrm>
        </p:grpSpPr>
        <p:sp>
          <p:nvSpPr>
            <p:cNvPr id="48" name="TextBox 47"/>
            <p:cNvSpPr txBox="1"/>
            <p:nvPr/>
          </p:nvSpPr>
          <p:spPr>
            <a:xfrm>
              <a:off x="7648282" y="3141090"/>
              <a:ext cx="1211830" cy="5847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itchFamily="49" charset="-122"/>
                  <a:ea typeface="楷体" pitchFamily="49" charset="-122"/>
                  <a:cs typeface="+mn-cs"/>
                </a:rPr>
                <a:t>创建空列表</a:t>
              </a:r>
            </a:p>
          </p:txBody>
        </p:sp>
        <p:cxnSp>
          <p:nvCxnSpPr>
            <p:cNvPr id="49" name="直接箭头连接符 48"/>
            <p:cNvCxnSpPr/>
            <p:nvPr/>
          </p:nvCxnSpPr>
          <p:spPr>
            <a:xfrm flipH="1">
              <a:off x="7290148" y="3284984"/>
              <a:ext cx="253760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2874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1">
            <a:extLst>
              <a:ext uri="{FF2B5EF4-FFF2-40B4-BE49-F238E27FC236}">
                <a16:creationId xmlns:a16="http://schemas.microsoft.com/office/drawing/2014/main" xmlns="" id="{7D15AECB-6F00-840B-E4B3-19AD7626199F}"/>
              </a:ext>
            </a:extLst>
          </p:cNvPr>
          <p:cNvSpPr txBox="1"/>
          <p:nvPr/>
        </p:nvSpPr>
        <p:spPr>
          <a:xfrm>
            <a:off x="1048328" y="100325"/>
            <a:ext cx="6331527" cy="557822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</a:t>
            </a: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问题求解</a:t>
            </a:r>
            <a:endParaRPr lang="zh-CN" altLang="en-US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5BD872CD-1F60-A000-4C58-E99C769A6123}"/>
              </a:ext>
            </a:extLst>
          </p:cNvPr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738378F7-E5AE-72E4-B46A-9EC7F75E6473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7B463D29-4BA7-30BF-73CF-8CB790F5F45B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DA778A1-033E-2958-648E-A707D3598EA1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123434" y="6124098"/>
            <a:ext cx="3995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prstClr val="white"/>
                </a:solidFill>
                <a:latin typeface="Arial" pitchFamily="34" charset="0"/>
                <a:ea typeface="创艺简中圆" charset="-122"/>
              </a:rPr>
              <a:t>制作人：周竞文（</a:t>
            </a:r>
            <a:r>
              <a:rPr lang="en-US" altLang="zh-CN" sz="1600" dirty="0">
                <a:solidFill>
                  <a:prstClr val="white"/>
                </a:solidFill>
                <a:latin typeface="Arial" pitchFamily="34" charset="0"/>
                <a:ea typeface="创艺简中圆" charset="-122"/>
              </a:rPr>
              <a:t>jwzhou@nudt.edu.cn</a:t>
            </a:r>
            <a:r>
              <a:rPr lang="zh-CN" altLang="en-US" sz="1600" dirty="0">
                <a:solidFill>
                  <a:prstClr val="white"/>
                </a:solidFill>
                <a:latin typeface="Arial" pitchFamily="34" charset="0"/>
                <a:ea typeface="创艺简中圆" charset="-122"/>
              </a:rPr>
              <a:t>）</a:t>
            </a:r>
            <a:endParaRPr lang="en-US" altLang="zh-CN" sz="1600" dirty="0">
              <a:solidFill>
                <a:prstClr val="white"/>
              </a:solidFill>
              <a:latin typeface="Arial" pitchFamily="34" charset="0"/>
              <a:ea typeface="创艺简中圆" charset="-122"/>
            </a:endParaRPr>
          </a:p>
        </p:txBody>
      </p:sp>
      <p:sp>
        <p:nvSpPr>
          <p:cNvPr id="93" name="内容占位符 2"/>
          <p:cNvSpPr txBox="1">
            <a:spLocks/>
          </p:cNvSpPr>
          <p:nvPr/>
        </p:nvSpPr>
        <p:spPr bwMode="auto">
          <a:xfrm>
            <a:off x="660400" y="937316"/>
            <a:ext cx="8357476" cy="65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  <a:defRPr lang="zh-CN" altLang="en-US" sz="36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80000"/>
              <a:buFont typeface="Wingdings" pitchFamily="2" charset="2"/>
              <a:buChar char="¨"/>
              <a:defRPr sz="3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65000"/>
              <a:buFont typeface="Wingdings" pitchFamily="2" charset="2"/>
              <a:buChar char="ü"/>
              <a:defRPr sz="3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sz="2800" b="1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绘制一条轨迹</a:t>
            </a:r>
          </a:p>
        </p:txBody>
      </p: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xmlns="" id="{F2AE91A5-318F-2D21-C38D-1033DE9FDE56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34" name="灯片编号占位符 3"/>
          <p:cNvSpPr txBox="1">
            <a:spLocks/>
          </p:cNvSpPr>
          <p:nvPr/>
        </p:nvSpPr>
        <p:spPr bwMode="auto">
          <a:xfrm>
            <a:off x="5990592" y="6074974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9pPr>
          </a:lstStyle>
          <a:p>
            <a:pPr>
              <a:defRPr/>
            </a:pPr>
            <a:fld id="{134D6783-29A3-4CD1-84FC-EB8126B5BE80}" type="slidenum">
              <a:rPr lang="en-US" altLang="zh-CN" smtClean="0">
                <a:solidFill>
                  <a:prstClr val="black"/>
                </a:solidFill>
              </a:rPr>
              <a:pPr>
                <a:defRPr/>
              </a:pPr>
              <a:t>42</a:t>
            </a:fld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28" name="TextBox 24">
            <a:extLst>
              <a:ext uri="{FF2B5EF4-FFF2-40B4-BE49-F238E27FC236}">
                <a16:creationId xmlns:a16="http://schemas.microsoft.com/office/drawing/2014/main" xmlns="" id="{A4C986F8-C0F1-43AD-8F14-54D1E09EDFD8}"/>
              </a:ext>
            </a:extLst>
          </p:cNvPr>
          <p:cNvSpPr txBox="1"/>
          <p:nvPr/>
        </p:nvSpPr>
        <p:spPr>
          <a:xfrm>
            <a:off x="3071557" y="874800"/>
            <a:ext cx="4968552" cy="5839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87313" marR="0" lvl="0" indent="0" defTabSz="987425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import math</a:t>
            </a:r>
          </a:p>
          <a:p>
            <a:pPr marL="87313" marR="0" lvl="0" indent="0" defTabSz="987425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import 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matplotlib.pyplot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 as 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plt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楷体" pitchFamily="49" charset="-122"/>
              <a:cs typeface="Arial" pitchFamily="34" charset="0"/>
            </a:endParaRPr>
          </a:p>
          <a:p>
            <a:pPr marL="87313" marR="0" lvl="0" indent="0" defTabSz="987425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h, v0, g = 300, 20, 9.8</a:t>
            </a:r>
          </a:p>
          <a:p>
            <a:pPr marL="87313" marR="0" lvl="0" indent="0" defTabSz="987425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-10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delta=1 </a:t>
            </a:r>
            <a:r>
              <a:rPr kumimoji="0" lang="en-US" altLang="zh-CN" sz="2800" b="0" i="1" u="none" strike="noStrike" kern="0" cap="none" spc="-10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#delta</a:t>
            </a:r>
            <a:r>
              <a:rPr kumimoji="0" lang="zh-CN" altLang="en-US" sz="2800" b="1" i="1" u="none" strike="noStrike" kern="0" cap="none" spc="-10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为两点间间隔</a:t>
            </a:r>
            <a:endParaRPr kumimoji="0" lang="en-US" altLang="zh-CN" sz="2800" b="1" i="1" u="none" strike="noStrike" kern="0" cap="none" spc="-10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楷体" pitchFamily="49" charset="-122"/>
              <a:cs typeface="Arial" pitchFamily="34" charset="0"/>
            </a:endParaRPr>
          </a:p>
          <a:p>
            <a:pPr marL="87313" marR="0" lvl="0" indent="0" defTabSz="987425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tmax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=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math.sqrt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(2*h/g)</a:t>
            </a:r>
          </a:p>
          <a:p>
            <a:pPr marL="87313" marR="0" lvl="0" indent="0" defTabSz="987425" eaLnBrk="1" fontAlgn="base" latinLnBrk="0" hangingPunct="1">
              <a:lnSpc>
                <a:spcPts val="3200"/>
              </a:lnSpc>
              <a:spcBef>
                <a:spcPts val="1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T=[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i*delta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 for i in </a:t>
            </a:r>
          </a:p>
          <a:p>
            <a:pPr marL="87313" marR="0" lvl="0" indent="0" defTabSz="987425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      range(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int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(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tmax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/delta)+1) ]</a:t>
            </a:r>
          </a:p>
          <a:p>
            <a:pPr marL="87313" marR="0" lvl="0" indent="0" defTabSz="987425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xt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=[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v0*t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 for t in T ]</a:t>
            </a:r>
          </a:p>
          <a:p>
            <a:pPr marL="87313" marR="0" lvl="0" indent="0" defTabSz="987425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yt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=[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h-1/2*g*t**2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for t in T ]</a:t>
            </a:r>
          </a:p>
          <a:p>
            <a:pPr marL="87313" marR="0" lvl="0" indent="0" defTabSz="987425" eaLnBrk="1" fontAlgn="base" latinLnBrk="0" hangingPunct="1">
              <a:lnSpc>
                <a:spcPts val="3200"/>
              </a:lnSpc>
              <a:spcBef>
                <a:spcPts val="1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plt.plot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(xt,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yt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,'r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-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')</a:t>
            </a:r>
          </a:p>
          <a:p>
            <a:pPr marL="87313" marR="0" lvl="0" indent="0" defTabSz="987425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plt.grid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('on')	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楷体" pitchFamily="49" charset="-122"/>
              <a:cs typeface="Arial" pitchFamily="34" charset="0"/>
            </a:endParaRPr>
          </a:p>
          <a:p>
            <a:pPr marL="87313" marR="0" lvl="0" indent="0" defTabSz="987425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plt.axis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([0, 200, 0, h])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楷体" pitchFamily="49" charset="-122"/>
              <a:cs typeface="Arial" pitchFamily="34" charset="0"/>
            </a:endParaRPr>
          </a:p>
          <a:p>
            <a:pPr marL="87313" marR="0" lvl="0" indent="0" defTabSz="987425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plt.show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()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楷体" pitchFamily="49" charset="-122"/>
              <a:cs typeface="Arial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895904" y="3002311"/>
            <a:ext cx="5412502" cy="193229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楷体" pitchFamily="49" charset="-122"/>
              <a:cs typeface="Aria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363" y="1995196"/>
            <a:ext cx="3606027" cy="245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287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1">
            <a:extLst>
              <a:ext uri="{FF2B5EF4-FFF2-40B4-BE49-F238E27FC236}">
                <a16:creationId xmlns:a16="http://schemas.microsoft.com/office/drawing/2014/main" xmlns="" id="{7D15AECB-6F00-840B-E4B3-19AD7626199F}"/>
              </a:ext>
            </a:extLst>
          </p:cNvPr>
          <p:cNvSpPr txBox="1"/>
          <p:nvPr/>
        </p:nvSpPr>
        <p:spPr>
          <a:xfrm>
            <a:off x="1048328" y="100325"/>
            <a:ext cx="6331527" cy="557822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</a:t>
            </a: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问题求解</a:t>
            </a:r>
            <a:endParaRPr lang="zh-CN" altLang="en-US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5BD872CD-1F60-A000-4C58-E99C769A6123}"/>
              </a:ext>
            </a:extLst>
          </p:cNvPr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738378F7-E5AE-72E4-B46A-9EC7F75E6473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7B463D29-4BA7-30BF-73CF-8CB790F5F45B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DA778A1-033E-2958-648E-A707D3598EA1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123434" y="6124098"/>
            <a:ext cx="3995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prstClr val="white"/>
                </a:solidFill>
                <a:latin typeface="Arial" pitchFamily="34" charset="0"/>
                <a:ea typeface="创艺简中圆" charset="-122"/>
              </a:rPr>
              <a:t>制作人：周竞文（</a:t>
            </a:r>
            <a:r>
              <a:rPr lang="en-US" altLang="zh-CN" sz="1600" dirty="0">
                <a:solidFill>
                  <a:prstClr val="white"/>
                </a:solidFill>
                <a:latin typeface="Arial" pitchFamily="34" charset="0"/>
                <a:ea typeface="创艺简中圆" charset="-122"/>
              </a:rPr>
              <a:t>jwzhou@nudt.edu.cn</a:t>
            </a:r>
            <a:r>
              <a:rPr lang="zh-CN" altLang="en-US" sz="1600" dirty="0">
                <a:solidFill>
                  <a:prstClr val="white"/>
                </a:solidFill>
                <a:latin typeface="Arial" pitchFamily="34" charset="0"/>
                <a:ea typeface="创艺简中圆" charset="-122"/>
              </a:rPr>
              <a:t>）</a:t>
            </a:r>
            <a:endParaRPr lang="en-US" altLang="zh-CN" sz="1600" dirty="0">
              <a:solidFill>
                <a:prstClr val="white"/>
              </a:solidFill>
              <a:latin typeface="Arial" pitchFamily="34" charset="0"/>
              <a:ea typeface="创艺简中圆" charset="-122"/>
            </a:endParaRPr>
          </a:p>
        </p:txBody>
      </p:sp>
      <p:sp>
        <p:nvSpPr>
          <p:cNvPr id="93" name="内容占位符 2"/>
          <p:cNvSpPr txBox="1">
            <a:spLocks/>
          </p:cNvSpPr>
          <p:nvPr/>
        </p:nvSpPr>
        <p:spPr bwMode="auto">
          <a:xfrm>
            <a:off x="660400" y="937316"/>
            <a:ext cx="8357476" cy="65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  <a:defRPr lang="zh-CN" altLang="en-US" sz="36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80000"/>
              <a:buFont typeface="Wingdings" pitchFamily="2" charset="2"/>
              <a:buChar char="¨"/>
              <a:defRPr sz="3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65000"/>
              <a:buFont typeface="Wingdings" pitchFamily="2" charset="2"/>
              <a:buChar char="ü"/>
              <a:defRPr sz="3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sz="2800" b="1" kern="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绘制一条轨迹</a:t>
            </a:r>
            <a:endParaRPr sz="2800" b="1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xmlns="" id="{F2AE91A5-318F-2D21-C38D-1033DE9FDE56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34" name="灯片编号占位符 3"/>
          <p:cNvSpPr txBox="1">
            <a:spLocks/>
          </p:cNvSpPr>
          <p:nvPr/>
        </p:nvSpPr>
        <p:spPr bwMode="auto">
          <a:xfrm>
            <a:off x="6700062" y="6074974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9pPr>
          </a:lstStyle>
          <a:p>
            <a:pPr>
              <a:defRPr/>
            </a:pPr>
            <a:fld id="{134D6783-29A3-4CD1-84FC-EB8126B5BE80}" type="slidenum">
              <a:rPr lang="en-US" altLang="zh-CN" smtClean="0">
                <a:solidFill>
                  <a:prstClr val="black"/>
                </a:solidFill>
              </a:rPr>
              <a:pPr>
                <a:defRPr/>
              </a:pPr>
              <a:t>43</a:t>
            </a:fld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660400" y="1592317"/>
            <a:ext cx="8357476" cy="2885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  <a:defRPr lang="zh-CN" altLang="en-US" sz="36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80000"/>
              <a:buFont typeface="Wingdings" pitchFamily="2" charset="2"/>
              <a:buChar char="¨"/>
              <a:defRPr sz="3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65000"/>
              <a:buFont typeface="Wingdings" pitchFamily="2" charset="2"/>
              <a:buChar char="ü"/>
              <a:defRPr sz="3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zh-CN" sz="2800" b="1" kern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800" b="1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库：功能强大的科学计算</a:t>
            </a:r>
            <a:r>
              <a:rPr lang="zh-CN" altLang="en-US" sz="2800" b="1" kern="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endParaRPr lang="en-US" altLang="zh-CN" sz="2800" b="1" kern="0" dirty="0" smtClea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b="1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linspace()</a:t>
            </a:r>
            <a:r>
              <a:rPr lang="zh-CN" altLang="en-US" sz="2800" b="1" kern="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2800" b="1" kern="0" dirty="0" smtClea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b="1" kern="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linspace(</a:t>
            </a:r>
            <a:r>
              <a:rPr lang="en-US" altLang="zh-CN" sz="2800" b="1" kern="0" dirty="0" err="1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800" b="1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j, n)</a:t>
            </a:r>
            <a:r>
              <a:rPr lang="zh-CN" altLang="en-US" sz="2800" b="1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：将区间</a:t>
            </a:r>
            <a:r>
              <a:rPr lang="en-US" altLang="zh-CN" sz="2800" b="1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800" b="1" kern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800" b="1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j]</a:t>
            </a:r>
            <a:r>
              <a:rPr lang="zh-CN" altLang="en-US" sz="2800" b="1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尽量均分为</a:t>
            </a:r>
            <a:r>
              <a:rPr lang="en-US" altLang="zh-CN" sz="2800" b="1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zh-CN" altLang="en-US" sz="2800" b="1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份，返回</a:t>
            </a:r>
            <a:r>
              <a:rPr lang="en-US" altLang="zh-CN" sz="2800" b="1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800" b="1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个端点形成的</a:t>
            </a:r>
            <a:r>
              <a:rPr lang="zh-CN" altLang="en-US" sz="2800" b="1" kern="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</a:t>
            </a:r>
            <a:endParaRPr lang="en-US" altLang="zh-CN" sz="2800" b="1" kern="0" dirty="0" smtClea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b="1" kern="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800" b="1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默认为</a:t>
            </a:r>
            <a:r>
              <a:rPr lang="en-US" altLang="zh-CN" sz="2800" b="1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</a:p>
          <a:p>
            <a:pPr marL="0" indent="0">
              <a:buNone/>
            </a:pPr>
            <a:endParaRPr lang="zh-CN" altLang="en-US" sz="2800" b="1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373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1">
            <a:extLst>
              <a:ext uri="{FF2B5EF4-FFF2-40B4-BE49-F238E27FC236}">
                <a16:creationId xmlns:a16="http://schemas.microsoft.com/office/drawing/2014/main" xmlns="" id="{7D15AECB-6F00-840B-E4B3-19AD7626199F}"/>
              </a:ext>
            </a:extLst>
          </p:cNvPr>
          <p:cNvSpPr txBox="1"/>
          <p:nvPr/>
        </p:nvSpPr>
        <p:spPr>
          <a:xfrm>
            <a:off x="1048328" y="100325"/>
            <a:ext cx="6331527" cy="557822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</a:t>
            </a: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问题求解</a:t>
            </a:r>
            <a:endParaRPr lang="zh-CN" altLang="en-US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5BD872CD-1F60-A000-4C58-E99C769A6123}"/>
              </a:ext>
            </a:extLst>
          </p:cNvPr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738378F7-E5AE-72E4-B46A-9EC7F75E6473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7B463D29-4BA7-30BF-73CF-8CB790F5F45B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DA778A1-033E-2958-648E-A707D3598EA1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123434" y="6124098"/>
            <a:ext cx="3995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prstClr val="white"/>
                </a:solidFill>
                <a:latin typeface="Arial" pitchFamily="34" charset="0"/>
                <a:ea typeface="创艺简中圆" charset="-122"/>
              </a:rPr>
              <a:t>制作人：周竞文（</a:t>
            </a:r>
            <a:r>
              <a:rPr lang="en-US" altLang="zh-CN" sz="1600" dirty="0">
                <a:solidFill>
                  <a:prstClr val="white"/>
                </a:solidFill>
                <a:latin typeface="Arial" pitchFamily="34" charset="0"/>
                <a:ea typeface="创艺简中圆" charset="-122"/>
              </a:rPr>
              <a:t>jwzhou@nudt.edu.cn</a:t>
            </a:r>
            <a:r>
              <a:rPr lang="zh-CN" altLang="en-US" sz="1600" dirty="0">
                <a:solidFill>
                  <a:prstClr val="white"/>
                </a:solidFill>
                <a:latin typeface="Arial" pitchFamily="34" charset="0"/>
                <a:ea typeface="创艺简中圆" charset="-122"/>
              </a:rPr>
              <a:t>）</a:t>
            </a:r>
            <a:endParaRPr lang="en-US" altLang="zh-CN" sz="1600" dirty="0">
              <a:solidFill>
                <a:prstClr val="white"/>
              </a:solidFill>
              <a:latin typeface="Arial" pitchFamily="34" charset="0"/>
              <a:ea typeface="创艺简中圆" charset="-122"/>
            </a:endParaRPr>
          </a:p>
        </p:txBody>
      </p:sp>
      <p:sp>
        <p:nvSpPr>
          <p:cNvPr id="93" name="内容占位符 2"/>
          <p:cNvSpPr txBox="1">
            <a:spLocks/>
          </p:cNvSpPr>
          <p:nvPr/>
        </p:nvSpPr>
        <p:spPr bwMode="auto">
          <a:xfrm>
            <a:off x="660400" y="937316"/>
            <a:ext cx="8357476" cy="65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  <a:defRPr lang="zh-CN" altLang="en-US" sz="36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80000"/>
              <a:buFont typeface="Wingdings" pitchFamily="2" charset="2"/>
              <a:buChar char="¨"/>
              <a:defRPr sz="3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65000"/>
              <a:buFont typeface="Wingdings" pitchFamily="2" charset="2"/>
              <a:buChar char="ü"/>
              <a:defRPr sz="3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sz="2800" b="1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绘制一条轨迹</a:t>
            </a:r>
          </a:p>
        </p:txBody>
      </p: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xmlns="" id="{F2AE91A5-318F-2D21-C38D-1033DE9FDE56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34" name="灯片编号占位符 3"/>
          <p:cNvSpPr txBox="1">
            <a:spLocks/>
          </p:cNvSpPr>
          <p:nvPr/>
        </p:nvSpPr>
        <p:spPr bwMode="auto">
          <a:xfrm>
            <a:off x="6700062" y="6074974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9pPr>
          </a:lstStyle>
          <a:p>
            <a:pPr>
              <a:defRPr/>
            </a:pPr>
            <a:fld id="{134D6783-29A3-4CD1-84FC-EB8126B5BE80}" type="slidenum">
              <a:rPr lang="en-US" altLang="zh-CN" smtClean="0">
                <a:solidFill>
                  <a:prstClr val="black"/>
                </a:solidFill>
              </a:rPr>
              <a:pPr>
                <a:defRPr/>
              </a:pPr>
              <a:t>44</a:t>
            </a:fld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660400" y="1592317"/>
            <a:ext cx="8357476" cy="2885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  <a:defRPr lang="zh-CN" altLang="en-US" sz="36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80000"/>
              <a:buFont typeface="Wingdings" pitchFamily="2" charset="2"/>
              <a:buChar char="¨"/>
              <a:defRPr sz="3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65000"/>
              <a:buFont typeface="Wingdings" pitchFamily="2" charset="2"/>
              <a:buChar char="ü"/>
              <a:defRPr sz="3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altLang="zh-CN" sz="2800" b="1" kern="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linspace</a:t>
            </a:r>
            <a:r>
              <a:rPr lang="en-US" altLang="zh-CN" sz="2800" b="1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sz="2800" b="1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2800" b="1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" pitchFamily="2" charset="2"/>
              <a:buNone/>
            </a:pPr>
            <a:endParaRPr sz="2800" b="1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52439" y="1242882"/>
            <a:ext cx="4968552" cy="48320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87313" marR="0" lvl="0" indent="0" defTabSz="98742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import 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numpy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 as 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np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楷体" pitchFamily="49" charset="-122"/>
              <a:cs typeface="Arial" pitchFamily="34" charset="0"/>
            </a:endParaRPr>
          </a:p>
          <a:p>
            <a:pPr marL="87313" marR="0" lvl="0" indent="0" defTabSz="98742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import 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matplotlib.pyplot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 as 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plt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楷体" pitchFamily="49" charset="-122"/>
              <a:cs typeface="Arial" pitchFamily="34" charset="0"/>
            </a:endParaRPr>
          </a:p>
          <a:p>
            <a:pPr marL="87313" marR="0" lvl="0" indent="0" defTabSz="98742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h, v0, g = 300, 20, 9.8</a:t>
            </a:r>
          </a:p>
          <a:p>
            <a:pPr marL="87313" marR="0" lvl="0" indent="0" defTabSz="98742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tmax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=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np.sqrt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(2*h/g)</a:t>
            </a:r>
          </a:p>
          <a:p>
            <a:pPr marL="87313" marR="0" lvl="0" indent="0" defTabSz="98742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t = 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np.linspace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(0, 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tmax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)</a:t>
            </a:r>
          </a:p>
          <a:p>
            <a:pPr marL="87313" marR="0" lvl="0" indent="0" defTabSz="98742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xt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 = v0*t</a:t>
            </a:r>
          </a:p>
          <a:p>
            <a:pPr marL="87313" marR="0" lvl="0" indent="0" defTabSz="98742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yt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 = h-1/2*g*t**2</a:t>
            </a:r>
          </a:p>
          <a:p>
            <a:pPr marL="87313" marR="0" lvl="0" indent="0" defTabSz="98742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plt.plot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(xt,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yt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,'r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-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')</a:t>
            </a:r>
          </a:p>
          <a:p>
            <a:pPr marL="87313" marR="0" lvl="0" indent="0" defTabSz="98742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plt.grid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('on')	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楷体" pitchFamily="49" charset="-122"/>
              <a:cs typeface="Arial" pitchFamily="34" charset="0"/>
            </a:endParaRPr>
          </a:p>
          <a:p>
            <a:pPr marL="87313" marR="0" lvl="0" indent="0" defTabSz="98742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plt.axis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([0, 200, 0, h])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楷体" pitchFamily="49" charset="-122"/>
              <a:cs typeface="Arial" pitchFamily="34" charset="0"/>
            </a:endParaRPr>
          </a:p>
          <a:p>
            <a:pPr marL="87313" marR="0" lvl="0" indent="0" defTabSz="98742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plt.show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()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楷体" pitchFamily="49" charset="-122"/>
              <a:cs typeface="Arial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14090" y="3027779"/>
            <a:ext cx="5798215" cy="121314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楷体" pitchFamily="49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15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1">
            <a:extLst>
              <a:ext uri="{FF2B5EF4-FFF2-40B4-BE49-F238E27FC236}">
                <a16:creationId xmlns:a16="http://schemas.microsoft.com/office/drawing/2014/main" xmlns="" id="{7D15AECB-6F00-840B-E4B3-19AD7626199F}"/>
              </a:ext>
            </a:extLst>
          </p:cNvPr>
          <p:cNvSpPr txBox="1"/>
          <p:nvPr/>
        </p:nvSpPr>
        <p:spPr>
          <a:xfrm>
            <a:off x="1048328" y="100325"/>
            <a:ext cx="6331527" cy="557822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</a:t>
            </a: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问题求解</a:t>
            </a:r>
            <a:endParaRPr lang="zh-CN" altLang="en-US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5BD872CD-1F60-A000-4C58-E99C769A6123}"/>
              </a:ext>
            </a:extLst>
          </p:cNvPr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738378F7-E5AE-72E4-B46A-9EC7F75E6473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7B463D29-4BA7-30BF-73CF-8CB790F5F45B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DA778A1-033E-2958-648E-A707D3598EA1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123434" y="6124098"/>
            <a:ext cx="3995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prstClr val="white"/>
                </a:solidFill>
                <a:latin typeface="Arial" pitchFamily="34" charset="0"/>
                <a:ea typeface="创艺简中圆" charset="-122"/>
              </a:rPr>
              <a:t>制作人：周竞文（</a:t>
            </a:r>
            <a:r>
              <a:rPr lang="en-US" altLang="zh-CN" sz="1600" dirty="0">
                <a:solidFill>
                  <a:prstClr val="white"/>
                </a:solidFill>
                <a:latin typeface="Arial" pitchFamily="34" charset="0"/>
                <a:ea typeface="创艺简中圆" charset="-122"/>
              </a:rPr>
              <a:t>jwzhou@nudt.edu.cn</a:t>
            </a:r>
            <a:r>
              <a:rPr lang="zh-CN" altLang="en-US" sz="1600" dirty="0">
                <a:solidFill>
                  <a:prstClr val="white"/>
                </a:solidFill>
                <a:latin typeface="Arial" pitchFamily="34" charset="0"/>
                <a:ea typeface="创艺简中圆" charset="-122"/>
              </a:rPr>
              <a:t>）</a:t>
            </a:r>
            <a:endParaRPr lang="en-US" altLang="zh-CN" sz="1600" dirty="0">
              <a:solidFill>
                <a:prstClr val="white"/>
              </a:solidFill>
              <a:latin typeface="Arial" pitchFamily="34" charset="0"/>
              <a:ea typeface="创艺简中圆" charset="-122"/>
            </a:endParaRPr>
          </a:p>
        </p:txBody>
      </p:sp>
      <p:sp>
        <p:nvSpPr>
          <p:cNvPr id="93" name="内容占位符 2"/>
          <p:cNvSpPr txBox="1">
            <a:spLocks/>
          </p:cNvSpPr>
          <p:nvPr/>
        </p:nvSpPr>
        <p:spPr bwMode="auto">
          <a:xfrm>
            <a:off x="660400" y="937316"/>
            <a:ext cx="8357476" cy="65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  <a:defRPr lang="zh-CN" altLang="en-US" sz="36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80000"/>
              <a:buFont typeface="Wingdings" pitchFamily="2" charset="2"/>
              <a:buChar char="¨"/>
              <a:defRPr sz="3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65000"/>
              <a:buFont typeface="Wingdings" pitchFamily="2" charset="2"/>
              <a:buChar char="ü"/>
              <a:defRPr sz="3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sz="2800" b="1" kern="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</a:t>
            </a:r>
            <a:r>
              <a:rPr lang="zh-CN" altLang="en-US" sz="2800" b="1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sz="2800" b="1" kern="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条轨迹</a:t>
            </a:r>
            <a:r>
              <a:rPr lang="zh-CN" altLang="en-US" sz="2800" b="1" kern="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（不同的初速度和高度）</a:t>
            </a:r>
            <a:endParaRPr sz="2800" b="1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xmlns="" id="{F2AE91A5-318F-2D21-C38D-1033DE9FDE56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34" name="灯片编号占位符 3"/>
          <p:cNvSpPr txBox="1">
            <a:spLocks/>
          </p:cNvSpPr>
          <p:nvPr/>
        </p:nvSpPr>
        <p:spPr bwMode="auto">
          <a:xfrm>
            <a:off x="6700062" y="6074974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9pPr>
          </a:lstStyle>
          <a:p>
            <a:pPr>
              <a:defRPr/>
            </a:pPr>
            <a:fld id="{134D6783-29A3-4CD1-84FC-EB8126B5BE80}" type="slidenum">
              <a:rPr lang="en-US" altLang="zh-CN" smtClean="0">
                <a:solidFill>
                  <a:prstClr val="black"/>
                </a:solidFill>
              </a:rPr>
              <a:pPr>
                <a:defRPr/>
              </a:pPr>
              <a:t>45</a:t>
            </a:fld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660400" y="1592317"/>
            <a:ext cx="8357476" cy="72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  <a:defRPr lang="zh-CN" altLang="en-US" sz="36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80000"/>
              <a:buFont typeface="Wingdings" pitchFamily="2" charset="2"/>
              <a:buChar char="¨"/>
              <a:defRPr sz="3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65000"/>
              <a:buFont typeface="Wingdings" pitchFamily="2" charset="2"/>
              <a:buChar char="ü"/>
              <a:defRPr sz="3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zh-CN" altLang="en-US" sz="2800" b="1" kern="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sz="2800" b="1" kern="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2800" b="1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" pitchFamily="2" charset="2"/>
              <a:buNone/>
            </a:pPr>
            <a:endParaRPr sz="2800" b="1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17931" y="2481643"/>
            <a:ext cx="3578417" cy="1938992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def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 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函数名</a:t>
            </a:r>
            <a:r>
              <a:rPr kumimoji="0" lang="en-US" altLang="zh-CN" sz="3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(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变量</a:t>
            </a:r>
            <a:r>
              <a:rPr kumimoji="0" lang="en-US" altLang="zh-CN" sz="3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):</a:t>
            </a:r>
          </a:p>
          <a:p>
            <a:pPr marL="71120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语句</a:t>
            </a:r>
            <a:r>
              <a:rPr kumimoji="0" lang="en-US" altLang="zh-CN" sz="3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1</a:t>
            </a:r>
          </a:p>
          <a:p>
            <a:pPr marL="71120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……</a:t>
            </a:r>
          </a:p>
          <a:p>
            <a:pPr marL="71120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语句</a:t>
            </a:r>
            <a:r>
              <a:rPr kumimoji="0" lang="en-US" altLang="zh-CN" sz="3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n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4157862" y="2963998"/>
            <a:ext cx="1755533" cy="1384629"/>
            <a:chOff x="4733764" y="3806331"/>
            <a:chExt cx="1755533" cy="1384629"/>
          </a:xfrm>
        </p:grpSpPr>
        <p:sp>
          <p:nvSpPr>
            <p:cNvPr id="18" name="右大括号 17"/>
            <p:cNvSpPr/>
            <p:nvPr/>
          </p:nvSpPr>
          <p:spPr>
            <a:xfrm>
              <a:off x="4733764" y="3806331"/>
              <a:ext cx="414300" cy="1384629"/>
            </a:xfrm>
            <a:prstGeom prst="rightBrac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黑体"/>
                <a:cs typeface="+mn-c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27413" y="4206257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604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1">
            <a:extLst>
              <a:ext uri="{FF2B5EF4-FFF2-40B4-BE49-F238E27FC236}">
                <a16:creationId xmlns:a16="http://schemas.microsoft.com/office/drawing/2014/main" xmlns="" id="{7D15AECB-6F00-840B-E4B3-19AD7626199F}"/>
              </a:ext>
            </a:extLst>
          </p:cNvPr>
          <p:cNvSpPr txBox="1"/>
          <p:nvPr/>
        </p:nvSpPr>
        <p:spPr>
          <a:xfrm>
            <a:off x="1048328" y="100325"/>
            <a:ext cx="6331527" cy="557822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</a:t>
            </a: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问题求解</a:t>
            </a:r>
            <a:endParaRPr lang="zh-CN" altLang="en-US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5BD872CD-1F60-A000-4C58-E99C769A6123}"/>
              </a:ext>
            </a:extLst>
          </p:cNvPr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738378F7-E5AE-72E4-B46A-9EC7F75E6473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7B463D29-4BA7-30BF-73CF-8CB790F5F45B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DA778A1-033E-2958-648E-A707D3598EA1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123434" y="6124098"/>
            <a:ext cx="3995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prstClr val="white"/>
                </a:solidFill>
                <a:latin typeface="Arial" pitchFamily="34" charset="0"/>
                <a:ea typeface="创艺简中圆" charset="-122"/>
              </a:rPr>
              <a:t>制作人：周竞文（</a:t>
            </a:r>
            <a:r>
              <a:rPr lang="en-US" altLang="zh-CN" sz="1600" dirty="0">
                <a:solidFill>
                  <a:prstClr val="white"/>
                </a:solidFill>
                <a:latin typeface="Arial" pitchFamily="34" charset="0"/>
                <a:ea typeface="创艺简中圆" charset="-122"/>
              </a:rPr>
              <a:t>jwzhou@nudt.edu.cn</a:t>
            </a:r>
            <a:r>
              <a:rPr lang="zh-CN" altLang="en-US" sz="1600" dirty="0">
                <a:solidFill>
                  <a:prstClr val="white"/>
                </a:solidFill>
                <a:latin typeface="Arial" pitchFamily="34" charset="0"/>
                <a:ea typeface="创艺简中圆" charset="-122"/>
              </a:rPr>
              <a:t>）</a:t>
            </a:r>
            <a:endParaRPr lang="en-US" altLang="zh-CN" sz="1600" dirty="0">
              <a:solidFill>
                <a:prstClr val="white"/>
              </a:solidFill>
              <a:latin typeface="Arial" pitchFamily="34" charset="0"/>
              <a:ea typeface="创艺简中圆" charset="-122"/>
            </a:endParaRPr>
          </a:p>
        </p:txBody>
      </p:sp>
      <p:sp>
        <p:nvSpPr>
          <p:cNvPr id="93" name="内容占位符 2"/>
          <p:cNvSpPr txBox="1">
            <a:spLocks/>
          </p:cNvSpPr>
          <p:nvPr/>
        </p:nvSpPr>
        <p:spPr bwMode="auto">
          <a:xfrm>
            <a:off x="660400" y="937316"/>
            <a:ext cx="8357476" cy="65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  <a:defRPr lang="zh-CN" altLang="en-US" sz="36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80000"/>
              <a:buFont typeface="Wingdings" pitchFamily="2" charset="2"/>
              <a:buChar char="¨"/>
              <a:defRPr sz="3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65000"/>
              <a:buFont typeface="Wingdings" pitchFamily="2" charset="2"/>
              <a:buChar char="ü"/>
              <a:defRPr sz="3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sz="2800" b="1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绘制多条轨迹（不同的初速度和高度）</a:t>
            </a:r>
          </a:p>
        </p:txBody>
      </p: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xmlns="" id="{F2AE91A5-318F-2D21-C38D-1033DE9FDE56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34" name="灯片编号占位符 3"/>
          <p:cNvSpPr txBox="1">
            <a:spLocks/>
          </p:cNvSpPr>
          <p:nvPr/>
        </p:nvSpPr>
        <p:spPr bwMode="auto">
          <a:xfrm>
            <a:off x="6700062" y="6074974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itchFamily="34" charset="0"/>
                <a:ea typeface="创艺简中圆" charset="-122"/>
                <a:cs typeface="+mn-cs"/>
              </a:defRPr>
            </a:lvl9pPr>
          </a:lstStyle>
          <a:p>
            <a:pPr>
              <a:defRPr/>
            </a:pPr>
            <a:fld id="{134D6783-29A3-4CD1-84FC-EB8126B5BE80}" type="slidenum">
              <a:rPr lang="en-US" altLang="zh-CN" smtClean="0">
                <a:solidFill>
                  <a:prstClr val="black"/>
                </a:solidFill>
              </a:rPr>
              <a:pPr>
                <a:defRPr/>
              </a:pPr>
              <a:t>46</a:t>
            </a:fld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660399" y="1592317"/>
            <a:ext cx="10217807" cy="72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  <a:defRPr lang="zh-CN" altLang="en-US" sz="36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80000"/>
              <a:buFont typeface="Wingdings" pitchFamily="2" charset="2"/>
              <a:buChar char="¨"/>
              <a:defRPr sz="3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65000"/>
              <a:buFont typeface="Wingdings" pitchFamily="2" charset="2"/>
              <a:buChar char="ü"/>
              <a:defRPr sz="3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sz="2800" b="1" kern="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定义函数</a:t>
            </a:r>
            <a:r>
              <a:rPr lang="zh-CN" altLang="en-US" sz="2800" b="1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：功能是打印列表</a:t>
            </a:r>
            <a:r>
              <a:rPr lang="en-US" altLang="zh-CN" sz="2800" b="1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sz="2800" b="1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中所有元素的</a:t>
            </a:r>
            <a:r>
              <a:rPr lang="en-US" altLang="zh-CN" sz="2800" b="1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800" b="1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次方之</a:t>
            </a:r>
            <a:r>
              <a:rPr lang="zh-CN" altLang="en-US" sz="2800" b="1" kern="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和。</a:t>
            </a:r>
            <a:endParaRPr lang="en-US" altLang="zh-CN" sz="2800" b="1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" pitchFamily="2" charset="2"/>
              <a:buNone/>
            </a:pPr>
            <a:endParaRPr sz="2800" b="1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78207" y="2338446"/>
            <a:ext cx="5328592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87313" marR="0" lvl="0" indent="0" defTabSz="98742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def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 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printSumLn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(L, n):</a:t>
            </a:r>
          </a:p>
          <a:p>
            <a:pPr marL="87313" marR="0" lvl="0" indent="0" defTabSz="98742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    Ln = [x**n for x in L]</a:t>
            </a:r>
          </a:p>
          <a:p>
            <a:pPr marL="87313" marR="0" lvl="0" indent="0" defTabSz="98742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    print(sum(Ln))</a:t>
            </a:r>
          </a:p>
          <a:p>
            <a:pPr marL="87313" marR="0" lvl="0" indent="0" defTabSz="98742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楷体" pitchFamily="49" charset="-122"/>
              <a:cs typeface="Arial" pitchFamily="34" charset="0"/>
            </a:endParaRPr>
          </a:p>
          <a:p>
            <a:pPr marL="87313" marR="0" lvl="0" indent="0" defTabSz="98742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printSumLn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</a:rPr>
              <a:t>([1,2,3,4,5], 2)</a:t>
            </a:r>
          </a:p>
          <a:p>
            <a:pPr marL="87313" lvl="0" defTabSz="98742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kern="0" dirty="0" err="1">
                <a:solidFill>
                  <a:prstClr val="black"/>
                </a:solidFill>
                <a:latin typeface="Arial" pitchFamily="34" charset="0"/>
                <a:ea typeface="楷体" pitchFamily="49" charset="-122"/>
                <a:cs typeface="Arial" pitchFamily="34" charset="0"/>
              </a:rPr>
              <a:t>printSumLn</a:t>
            </a:r>
            <a:r>
              <a:rPr lang="en-US" altLang="zh-CN" sz="2800" kern="0" dirty="0">
                <a:solidFill>
                  <a:prstClr val="black"/>
                </a:solidFill>
                <a:latin typeface="Arial" pitchFamily="34" charset="0"/>
                <a:ea typeface="楷体" pitchFamily="49" charset="-122"/>
                <a:cs typeface="Arial" pitchFamily="34" charset="0"/>
              </a:rPr>
              <a:t>([1,2,3,4,5], </a:t>
            </a:r>
            <a:r>
              <a:rPr lang="en-US" altLang="zh-CN" sz="2800" kern="0" dirty="0" smtClean="0">
                <a:solidFill>
                  <a:prstClr val="black"/>
                </a:solidFill>
                <a:latin typeface="Arial" pitchFamily="34" charset="0"/>
                <a:ea typeface="楷体" pitchFamily="49" charset="-122"/>
                <a:cs typeface="Arial" pitchFamily="34" charset="0"/>
              </a:rPr>
              <a:t>3)</a:t>
            </a:r>
            <a:endParaRPr lang="en-US" altLang="zh-CN" sz="2800" kern="0" dirty="0">
              <a:solidFill>
                <a:prstClr val="black"/>
              </a:solidFill>
              <a:latin typeface="Arial" pitchFamily="34" charset="0"/>
              <a:ea typeface="楷体" pitchFamily="49" charset="-122"/>
              <a:cs typeface="Arial" pitchFamily="34" charset="0"/>
            </a:endParaRPr>
          </a:p>
          <a:p>
            <a:pPr marL="87313" lvl="0" defTabSz="98742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kern="0" dirty="0" err="1">
                <a:solidFill>
                  <a:prstClr val="black"/>
                </a:solidFill>
                <a:latin typeface="Arial" pitchFamily="34" charset="0"/>
                <a:ea typeface="楷体" pitchFamily="49" charset="-122"/>
                <a:cs typeface="Arial" pitchFamily="34" charset="0"/>
              </a:rPr>
              <a:t>printSumLn</a:t>
            </a:r>
            <a:r>
              <a:rPr lang="en-US" altLang="zh-CN" sz="2800" kern="0" dirty="0" smtClean="0">
                <a:solidFill>
                  <a:prstClr val="black"/>
                </a:solidFill>
                <a:latin typeface="Arial" pitchFamily="34" charset="0"/>
                <a:ea typeface="楷体" pitchFamily="49" charset="-122"/>
                <a:cs typeface="Arial" pitchFamily="34" charset="0"/>
              </a:rPr>
              <a:t>([2,3,4,5,6], 4)</a:t>
            </a:r>
            <a:endParaRPr lang="en-US" altLang="zh-CN" sz="2800" kern="0" dirty="0">
              <a:solidFill>
                <a:prstClr val="black"/>
              </a:solidFill>
              <a:latin typeface="Arial" pitchFamily="34" charset="0"/>
              <a:ea typeface="楷体" pitchFamily="49" charset="-122"/>
              <a:cs typeface="Arial" pitchFamily="34" charset="0"/>
            </a:endParaRPr>
          </a:p>
          <a:p>
            <a:pPr marL="87313" marR="0" lvl="0" indent="0" defTabSz="98742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楷体" pitchFamily="49" charset="-122"/>
              <a:cs typeface="Arial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019" y="2873521"/>
            <a:ext cx="4022821" cy="1357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748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1">
            <a:extLst>
              <a:ext uri="{FF2B5EF4-FFF2-40B4-BE49-F238E27FC236}">
                <a16:creationId xmlns:a16="http://schemas.microsoft.com/office/drawing/2014/main" xmlns="" id="{7D15AECB-6F00-840B-E4B3-19AD7626199F}"/>
              </a:ext>
            </a:extLst>
          </p:cNvPr>
          <p:cNvSpPr txBox="1"/>
          <p:nvPr/>
        </p:nvSpPr>
        <p:spPr>
          <a:xfrm>
            <a:off x="1048328" y="100325"/>
            <a:ext cx="6331527" cy="557822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</a:t>
            </a: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问题求解</a:t>
            </a:r>
            <a:endParaRPr lang="zh-CN" altLang="en-US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5BD872CD-1F60-A000-4C58-E99C769A6123}"/>
              </a:ext>
            </a:extLst>
          </p:cNvPr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738378F7-E5AE-72E4-B46A-9EC7F75E6473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7B463D29-4BA7-30BF-73CF-8CB790F5F45B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DA778A1-033E-2958-648E-A707D3598EA1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123434" y="6124098"/>
            <a:ext cx="3995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prstClr val="white"/>
                </a:solidFill>
                <a:latin typeface="Arial" pitchFamily="34" charset="0"/>
                <a:ea typeface="创艺简中圆" charset="-122"/>
              </a:rPr>
              <a:t>制作人：周竞文（</a:t>
            </a:r>
            <a:r>
              <a:rPr lang="en-US" altLang="zh-CN" sz="1600" dirty="0">
                <a:solidFill>
                  <a:prstClr val="white"/>
                </a:solidFill>
                <a:latin typeface="Arial" pitchFamily="34" charset="0"/>
                <a:ea typeface="创艺简中圆" charset="-122"/>
              </a:rPr>
              <a:t>jwzhou@nudt.edu.cn</a:t>
            </a:r>
            <a:r>
              <a:rPr lang="zh-CN" altLang="en-US" sz="1600" dirty="0">
                <a:solidFill>
                  <a:prstClr val="white"/>
                </a:solidFill>
                <a:latin typeface="Arial" pitchFamily="34" charset="0"/>
                <a:ea typeface="创艺简中圆" charset="-122"/>
              </a:rPr>
              <a:t>）</a:t>
            </a:r>
            <a:endParaRPr lang="en-US" altLang="zh-CN" sz="1600" dirty="0">
              <a:solidFill>
                <a:prstClr val="white"/>
              </a:solidFill>
              <a:latin typeface="Arial" pitchFamily="34" charset="0"/>
              <a:ea typeface="创艺简中圆" charset="-122"/>
            </a:endParaRPr>
          </a:p>
        </p:txBody>
      </p:sp>
      <p:sp>
        <p:nvSpPr>
          <p:cNvPr id="93" name="内容占位符 2"/>
          <p:cNvSpPr txBox="1">
            <a:spLocks/>
          </p:cNvSpPr>
          <p:nvPr/>
        </p:nvSpPr>
        <p:spPr bwMode="auto">
          <a:xfrm>
            <a:off x="660400" y="937316"/>
            <a:ext cx="8357476" cy="65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  <a:defRPr lang="zh-CN" altLang="en-US" sz="36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80000"/>
              <a:buFont typeface="Wingdings" pitchFamily="2" charset="2"/>
              <a:buChar char="¨"/>
              <a:defRPr sz="3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65000"/>
              <a:buFont typeface="Wingdings" pitchFamily="2" charset="2"/>
              <a:buChar char="ü"/>
              <a:defRPr sz="3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sz="2800" b="1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绘制多条轨迹（不同的初速度和高度）</a:t>
            </a:r>
          </a:p>
        </p:txBody>
      </p: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xmlns="" id="{F2AE91A5-318F-2D21-C38D-1033DE9FDE56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7030414" y="937689"/>
            <a:ext cx="4995424" cy="5632311"/>
          </a:xfrm>
          <a:prstGeom prst="rect">
            <a:avLst/>
          </a:prstGeom>
          <a:solidFill>
            <a:srgbClr val="FFFFCC"/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87313" marR="0" lvl="0" indent="0" defTabSz="98742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import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numpy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as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np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marL="87313" marR="0" lvl="0" indent="0" defTabSz="98742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import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matplotlib.pyplot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as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plt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marL="87313" marR="0" lvl="0" indent="0" defTabSz="98742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def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calTrace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(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h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,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v0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):</a:t>
            </a:r>
          </a:p>
          <a:p>
            <a:pPr marL="87313" marR="0" lvl="0" indent="0" defTabSz="98742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   g=9.8;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tmax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=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np.sqrt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(2*h/g)</a:t>
            </a:r>
          </a:p>
          <a:p>
            <a:pPr marL="87313" marR="0" lvl="0" indent="0" defTabSz="98742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   t =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np.linspace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(0,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tmax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)</a:t>
            </a:r>
          </a:p>
          <a:p>
            <a:pPr marL="87313" marR="0" lvl="0" indent="0" defTabSz="98742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   return v0*t, h-1/2*g*t**2</a:t>
            </a:r>
          </a:p>
          <a:p>
            <a:pPr marL="87313" marR="0" lvl="0" indent="0" defTabSz="98742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marL="87313" marR="0" lvl="0" indent="0" defTabSz="98742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H, V0=[300, 200],[20, 26]</a:t>
            </a:r>
          </a:p>
          <a:p>
            <a:pPr marL="87313" marR="0" lvl="0" indent="0" defTabSz="98742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for h in H:</a:t>
            </a:r>
          </a:p>
          <a:p>
            <a:pPr marL="87313" marR="0" lvl="0" indent="0" defTabSz="98742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   for v0 in V0:</a:t>
            </a:r>
          </a:p>
          <a:p>
            <a:pPr marL="87313" marR="0" lvl="0" indent="0" defTabSz="98742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      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xt,yt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=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calBombTrace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(h,v0)</a:t>
            </a:r>
          </a:p>
          <a:p>
            <a:pPr marL="87313" marR="0" lvl="0" indent="0" defTabSz="98742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      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plt.plot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(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xt,yt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)</a:t>
            </a:r>
          </a:p>
          <a:p>
            <a:pPr marL="87313" marR="0" lvl="0" indent="0" defTabSz="98742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plt.grid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('on')	</a:t>
            </a:r>
          </a:p>
          <a:p>
            <a:pPr marL="87313" marR="0" lvl="0" indent="0" defTabSz="98742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plt.axis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([0, 200, 0, 300])</a:t>
            </a:r>
          </a:p>
          <a:p>
            <a:pPr marL="87313" marR="0" lvl="0" indent="0" defTabSz="98742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plt.show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()</a:t>
            </a:r>
          </a:p>
        </p:txBody>
      </p:sp>
      <p:sp>
        <p:nvSpPr>
          <p:cNvPr id="2" name="矩形 1"/>
          <p:cNvSpPr/>
          <p:nvPr/>
        </p:nvSpPr>
        <p:spPr>
          <a:xfrm>
            <a:off x="6817259" y="1747316"/>
            <a:ext cx="5296278" cy="15662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434" y="2076435"/>
            <a:ext cx="4451791" cy="3056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583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xmlns="" id="{F2AE91A5-318F-2D21-C38D-1033DE9FDE56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3" name="标题占位符 1">
            <a:extLst>
              <a:ext uri="{FF2B5EF4-FFF2-40B4-BE49-F238E27FC236}">
                <a16:creationId xmlns:a16="http://schemas.microsoft.com/office/drawing/2014/main" xmlns="" id="{7D15AECB-6F00-840B-E4B3-19AD7626199F}"/>
              </a:ext>
            </a:extLst>
          </p:cNvPr>
          <p:cNvSpPr txBox="1"/>
          <p:nvPr/>
        </p:nvSpPr>
        <p:spPr>
          <a:xfrm>
            <a:off x="1048328" y="100325"/>
            <a:ext cx="6331527" cy="557822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 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python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问题求解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5BD872CD-1F60-A000-4C58-E99C769A6123}"/>
              </a:ext>
            </a:extLst>
          </p:cNvPr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738378F7-E5AE-72E4-B46A-9EC7F75E6473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7B463D29-4BA7-30BF-73CF-8CB790F5F45B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DA778A1-033E-2958-648E-A707D3598EA1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26E86147-194F-660F-B09E-B9C004305603}"/>
              </a:ext>
            </a:extLst>
          </p:cNvPr>
          <p:cNvSpPr txBox="1"/>
          <p:nvPr/>
        </p:nvSpPr>
        <p:spPr>
          <a:xfrm>
            <a:off x="851338" y="748607"/>
            <a:ext cx="10769600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常用</a:t>
            </a:r>
            <a:r>
              <a:rPr lang="zh-CN" altLang="zh-CN" sz="28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系统函数</a:t>
            </a:r>
          </a:p>
          <a:p>
            <a:pPr lvl="0" indent="-342900">
              <a:lnSpc>
                <a:spcPct val="150000"/>
              </a:lnSpc>
              <a:buSzPts val="1050"/>
              <a:buFont typeface="Wingdings" panose="05000000000000000000" pitchFamily="2" charset="2"/>
              <a:buChar char=""/>
            </a:pP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abs(x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)</a:t>
            </a:r>
            <a:r>
              <a:rPr lang="zh-CN" altLang="zh-CN" sz="2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函数返回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x</a:t>
            </a:r>
            <a:r>
              <a:rPr lang="zh-CN" altLang="zh-CN" sz="2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的绝对值或复数的模。</a:t>
            </a:r>
          </a:p>
          <a:p>
            <a:pPr lvl="0" indent="-342900">
              <a:lnSpc>
                <a:spcPct val="150000"/>
              </a:lnSpc>
              <a:buSzPts val="1050"/>
              <a:buFont typeface="Wingdings" panose="05000000000000000000" pitchFamily="2" charset="2"/>
              <a:buChar char=""/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pow(</a:t>
            </a:r>
            <a:r>
              <a:rPr lang="en-US" altLang="zh-CN" sz="2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x,y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[,z])</a:t>
            </a:r>
            <a:r>
              <a:rPr lang="zh-CN" altLang="zh-CN" sz="2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函数在省略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z</a:t>
            </a:r>
            <a:r>
              <a:rPr lang="zh-CN" altLang="zh-CN" sz="2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时，返回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x</a:t>
            </a:r>
            <a:r>
              <a:rPr lang="zh-CN" altLang="zh-CN" sz="2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y</a:t>
            </a:r>
            <a:r>
              <a:rPr lang="zh-CN" altLang="zh-CN" sz="2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次幂。如果使用了参数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z</a:t>
            </a:r>
            <a:r>
              <a:rPr lang="zh-CN" altLang="zh-CN" sz="2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，其结果是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x</a:t>
            </a:r>
            <a:r>
              <a:rPr lang="zh-CN" altLang="zh-CN" sz="2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y</a:t>
            </a:r>
            <a:r>
              <a:rPr lang="zh-CN" altLang="zh-CN" sz="2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次方再对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z</a:t>
            </a:r>
            <a:r>
              <a:rPr lang="zh-CN" altLang="zh-CN" sz="2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求余数。</a:t>
            </a:r>
          </a:p>
          <a:p>
            <a:pPr lvl="0" indent="-342900">
              <a:lnSpc>
                <a:spcPct val="150000"/>
              </a:lnSpc>
              <a:buSzPts val="1050"/>
              <a:buFont typeface="Wingdings" panose="05000000000000000000" pitchFamily="2" charset="2"/>
              <a:buChar char=""/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round(x[,n])</a:t>
            </a:r>
            <a:r>
              <a:rPr lang="zh-CN" altLang="zh-CN" sz="2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函数用于对浮点数进行四舍五入运算。第二个参数告诉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round</a:t>
            </a:r>
            <a:r>
              <a:rPr lang="zh-CN" altLang="zh-CN" sz="2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函数将结果精确到小数点后指定位数。</a:t>
            </a:r>
          </a:p>
        </p:txBody>
      </p:sp>
    </p:spTree>
    <p:extLst>
      <p:ext uri="{BB962C8B-B14F-4D97-AF65-F5344CB8AC3E}">
        <p14:creationId xmlns:p14="http://schemas.microsoft.com/office/powerpoint/2010/main" val="38480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xmlns="" id="{F2AE91A5-318F-2D21-C38D-1033DE9FDE56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3" name="标题占位符 1">
            <a:extLst>
              <a:ext uri="{FF2B5EF4-FFF2-40B4-BE49-F238E27FC236}">
                <a16:creationId xmlns:a16="http://schemas.microsoft.com/office/drawing/2014/main" xmlns="" id="{7D15AECB-6F00-840B-E4B3-19AD7626199F}"/>
              </a:ext>
            </a:extLst>
          </p:cNvPr>
          <p:cNvSpPr txBox="1"/>
          <p:nvPr/>
        </p:nvSpPr>
        <p:spPr>
          <a:xfrm>
            <a:off x="1048328" y="100325"/>
            <a:ext cx="6331527" cy="557822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 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python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问题求解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5BD872CD-1F60-A000-4C58-E99C769A6123}"/>
              </a:ext>
            </a:extLst>
          </p:cNvPr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738378F7-E5AE-72E4-B46A-9EC7F75E6473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7B463D29-4BA7-30BF-73CF-8CB790F5F45B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DA778A1-033E-2958-648E-A707D3598EA1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26E86147-194F-660F-B09E-B9C004305603}"/>
              </a:ext>
            </a:extLst>
          </p:cNvPr>
          <p:cNvSpPr txBox="1"/>
          <p:nvPr/>
        </p:nvSpPr>
        <p:spPr>
          <a:xfrm>
            <a:off x="979055" y="907524"/>
            <a:ext cx="10769600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math</a:t>
            </a:r>
            <a:r>
              <a:rPr lang="zh-CN" altLang="zh-CN" sz="2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模块函数</a:t>
            </a:r>
          </a:p>
          <a:p>
            <a:pPr lvl="0" indent="-342900">
              <a:lnSpc>
                <a:spcPct val="150000"/>
              </a:lnSpc>
              <a:buSzPts val="1050"/>
              <a:buFont typeface="Wingdings" panose="05000000000000000000" pitchFamily="2" charset="2"/>
              <a:buChar char=""/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e</a:t>
            </a:r>
            <a:r>
              <a:rPr lang="zh-CN" altLang="zh-CN" sz="2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：返回自然对数的底。</a:t>
            </a:r>
          </a:p>
          <a:p>
            <a:pPr lvl="0" indent="-342900">
              <a:lnSpc>
                <a:spcPct val="150000"/>
              </a:lnSpc>
              <a:buSzPts val="1050"/>
              <a:buFont typeface="Wingdings" panose="05000000000000000000" pitchFamily="2" charset="2"/>
              <a:buChar char=""/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pi</a:t>
            </a:r>
            <a:r>
              <a:rPr lang="zh-CN" altLang="zh-CN" sz="2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：返回圆周率π的值。</a:t>
            </a:r>
          </a:p>
          <a:p>
            <a:pPr lvl="0" indent="-342900">
              <a:lnSpc>
                <a:spcPct val="150000"/>
              </a:lnSpc>
              <a:buSzPts val="1050"/>
              <a:buFont typeface="Wingdings" panose="05000000000000000000" pitchFamily="2" charset="2"/>
              <a:buChar char=""/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fabs(x)</a:t>
            </a:r>
            <a:r>
              <a:rPr lang="zh-CN" altLang="zh-CN" sz="2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：返回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x</a:t>
            </a:r>
            <a:r>
              <a:rPr lang="zh-CN" altLang="zh-CN" sz="2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的绝对值（返回值为浮点数）。</a:t>
            </a:r>
          </a:p>
          <a:p>
            <a:pPr lvl="0" indent="-342900">
              <a:lnSpc>
                <a:spcPct val="150000"/>
              </a:lnSpc>
              <a:buSzPts val="1050"/>
              <a:buFont typeface="Wingdings" panose="05000000000000000000" pitchFamily="2" charset="2"/>
              <a:buChar char=""/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sqrt(x)</a:t>
            </a:r>
            <a:r>
              <a:rPr lang="zh-CN" altLang="zh-CN" sz="2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：返回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x</a:t>
            </a:r>
            <a:r>
              <a:rPr lang="zh-CN" altLang="zh-CN" sz="2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的平方根（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x&gt;0</a:t>
            </a:r>
            <a:r>
              <a:rPr lang="zh-CN" altLang="zh-CN" sz="2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）</a:t>
            </a:r>
            <a:r>
              <a:rPr lang="zh-CN" altLang="zh-CN" sz="2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。</a:t>
            </a:r>
            <a:endParaRPr lang="en-US" altLang="zh-CN" sz="2400" b="1" dirty="0" smtClea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0" indent="-342900">
              <a:lnSpc>
                <a:spcPct val="150000"/>
              </a:lnSpc>
              <a:buSzPts val="1050"/>
              <a:buFont typeface="Wingdings" panose="05000000000000000000" pitchFamily="2" charset="2"/>
              <a:buChar char=""/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pow(</a:t>
            </a:r>
            <a:r>
              <a:rPr lang="en-US" altLang="zh-CN" sz="2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x,y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)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：返回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x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y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次幂。</a:t>
            </a:r>
          </a:p>
          <a:p>
            <a:pPr lvl="0" indent="-342900">
              <a:lnSpc>
                <a:spcPct val="150000"/>
              </a:lnSpc>
              <a:buSzPts val="1050"/>
              <a:buFont typeface="Wingdings" panose="05000000000000000000" pitchFamily="2" charset="2"/>
              <a:buChar char=""/>
            </a:pPr>
            <a:r>
              <a:rPr lang="en-US" altLang="zh-CN" sz="2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exp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(x)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：返回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e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（自然对数的底）的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x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次幂。</a:t>
            </a:r>
          </a:p>
          <a:p>
            <a:pPr lvl="0" indent="-342900">
              <a:lnSpc>
                <a:spcPct val="150000"/>
              </a:lnSpc>
              <a:buSzPts val="1050"/>
              <a:buFont typeface="Wingdings" panose="05000000000000000000" pitchFamily="2" charset="2"/>
              <a:buChar char=""/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log(x[,base])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：返回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x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的自然对数。可以使用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base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参数来改变对数的底。</a:t>
            </a:r>
          </a:p>
          <a:p>
            <a:pPr lvl="0" indent="-342900">
              <a:lnSpc>
                <a:spcPct val="150000"/>
              </a:lnSpc>
              <a:buSzPts val="1050"/>
              <a:buFont typeface="Wingdings" panose="05000000000000000000" pitchFamily="2" charset="2"/>
              <a:buChar char=""/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sin(x)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：返回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x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的正弦值（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x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为弧度）。</a:t>
            </a:r>
          </a:p>
          <a:p>
            <a:pPr lvl="0" indent="-342900">
              <a:lnSpc>
                <a:spcPct val="150000"/>
              </a:lnSpc>
              <a:buSzPts val="1050"/>
              <a:buFont typeface="Wingdings" panose="05000000000000000000" pitchFamily="2" charset="2"/>
              <a:buChar char=""/>
            </a:pPr>
            <a:r>
              <a:rPr lang="en-US" altLang="zh-CN" sz="2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asin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(x)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：返回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x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的反正弦值（返回值为弧度）</a:t>
            </a:r>
            <a:endParaRPr lang="zh-CN" altLang="zh-CN" sz="24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6165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xmlns="" id="{F2AE91A5-318F-2D21-C38D-1033DE9FDE56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3" name="标题占位符 1">
            <a:extLst>
              <a:ext uri="{FF2B5EF4-FFF2-40B4-BE49-F238E27FC236}">
                <a16:creationId xmlns:a16="http://schemas.microsoft.com/office/drawing/2014/main" xmlns="" id="{7D15AECB-6F00-840B-E4B3-19AD7626199F}"/>
              </a:ext>
            </a:extLst>
          </p:cNvPr>
          <p:cNvSpPr txBox="1"/>
          <p:nvPr/>
        </p:nvSpPr>
        <p:spPr>
          <a:xfrm>
            <a:off x="1048328" y="100325"/>
            <a:ext cx="6331527" cy="557822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 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python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问题求解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5BD872CD-1F60-A000-4C58-E99C769A6123}"/>
              </a:ext>
            </a:extLst>
          </p:cNvPr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738378F7-E5AE-72E4-B46A-9EC7F75E6473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7B463D29-4BA7-30BF-73CF-8CB790F5F45B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DA778A1-033E-2958-648E-A707D3598EA1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26E86147-194F-660F-B09E-B9C004305603}"/>
              </a:ext>
            </a:extLst>
          </p:cNvPr>
          <p:cNvSpPr txBox="1"/>
          <p:nvPr/>
        </p:nvSpPr>
        <p:spPr>
          <a:xfrm>
            <a:off x="760491" y="993921"/>
            <a:ext cx="1126534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3. Python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编程的基本规则</a:t>
            </a:r>
          </a:p>
          <a:p>
            <a:pPr lvl="0">
              <a:lnSpc>
                <a:spcPct val="150000"/>
              </a:lnSpc>
            </a:pP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① 语句行。可以在同一行中书写多条语句，语句之间使用分号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(;)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分隔。</a:t>
            </a:r>
          </a:p>
          <a:p>
            <a:pPr lvl="0">
              <a:lnSpc>
                <a:spcPct val="150000"/>
              </a:lnSpc>
            </a:pP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② 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/>
                <a:ea typeface="微软雅黑" panose="020B0503020204020204" pitchFamily="34" charset="-122"/>
              </a:rPr>
              <a:t>缩进对齐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。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Python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通过缩进对齐反映语句的逻辑关系。缩进的长度一般为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4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个空格。对同一语句块，需保持一致的缩进量</a:t>
            </a:r>
            <a:r>
              <a:rPr lang="zh-CN" altLang="en-US" sz="24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。</a:t>
            </a:r>
            <a:endParaRPr lang="en-US" altLang="zh-CN" sz="2400" b="1" dirty="0" smtClean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③ 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多行语句。如果语句行太长，可以使用反斜杠（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\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）将一行语句分为多行显示。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④ 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Python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注释。注释的目的是对程序作补充解释，以增强程序的可读性。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⑤ 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Python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帮助信息。在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Python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解释器提示符后输入“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help()”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即进入帮助模式。</a:t>
            </a:r>
          </a:p>
        </p:txBody>
      </p:sp>
    </p:spTree>
    <p:extLst>
      <p:ext uri="{BB962C8B-B14F-4D97-AF65-F5344CB8AC3E}">
        <p14:creationId xmlns:p14="http://schemas.microsoft.com/office/powerpoint/2010/main" val="318207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xmlns="" id="{F2AE91A5-318F-2D21-C38D-1033DE9FDE56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3" name="标题占位符 1">
            <a:extLst>
              <a:ext uri="{FF2B5EF4-FFF2-40B4-BE49-F238E27FC236}">
                <a16:creationId xmlns:a16="http://schemas.microsoft.com/office/drawing/2014/main" xmlns="" id="{7D15AECB-6F00-840B-E4B3-19AD7626199F}"/>
              </a:ext>
            </a:extLst>
          </p:cNvPr>
          <p:cNvSpPr txBox="1"/>
          <p:nvPr/>
        </p:nvSpPr>
        <p:spPr>
          <a:xfrm>
            <a:off x="1048328" y="100325"/>
            <a:ext cx="6331527" cy="557822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 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python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问题求解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5BD872CD-1F60-A000-4C58-E99C769A6123}"/>
              </a:ext>
            </a:extLst>
          </p:cNvPr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738378F7-E5AE-72E4-B46A-9EC7F75E6473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7B463D29-4BA7-30BF-73CF-8CB790F5F45B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DA778A1-033E-2958-648E-A707D3598EA1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26E86147-194F-660F-B09E-B9C004305603}"/>
              </a:ext>
            </a:extLst>
          </p:cNvPr>
          <p:cNvSpPr txBox="1"/>
          <p:nvPr/>
        </p:nvSpPr>
        <p:spPr>
          <a:xfrm>
            <a:off x="979054" y="925627"/>
            <a:ext cx="1076066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kern="100" spc="3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zh-CN" sz="2400" b="1" kern="100" spc="3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的算术运算符有：</a:t>
            </a:r>
          </a:p>
          <a:p>
            <a:pPr>
              <a:lnSpc>
                <a:spcPct val="150000"/>
              </a:lnSpc>
            </a:pPr>
            <a:r>
              <a:rPr lang="en-US" altLang="zh-CN" sz="2400" b="1" kern="100" spc="3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zh-CN" altLang="zh-CN" sz="2400" b="1" kern="100" spc="3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（加）、</a:t>
            </a:r>
            <a:r>
              <a:rPr lang="en-US" altLang="zh-CN" sz="2400" b="1" kern="100" spc="3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zh-CN" sz="2400" b="1" kern="100" spc="3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（减）、</a:t>
            </a:r>
            <a:r>
              <a:rPr lang="en-US" altLang="zh-CN" sz="2400" b="1" kern="100" spc="3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zh-CN" altLang="zh-CN" sz="2400" b="1" kern="100" spc="3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（乘）、</a:t>
            </a:r>
            <a:r>
              <a:rPr lang="en-US" altLang="zh-CN" sz="2400" b="1" kern="100" spc="3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zh-CN" sz="2400" b="1" kern="100" spc="3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（除）、</a:t>
            </a:r>
            <a:r>
              <a:rPr lang="en-US" altLang="zh-CN" sz="2400" b="1" kern="100" spc="3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zh-CN" sz="2400" b="1" kern="100" spc="3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（整除）、</a:t>
            </a:r>
            <a:r>
              <a:rPr lang="en-US" altLang="zh-CN" sz="2400" b="1" kern="100" spc="3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%</a:t>
            </a:r>
            <a:r>
              <a:rPr lang="zh-CN" altLang="zh-CN" sz="2400" b="1" kern="100" spc="3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（求余）、</a:t>
            </a:r>
            <a:r>
              <a:rPr lang="en-US" altLang="zh-CN" sz="2400" b="1" kern="0" spc="3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**</a:t>
            </a:r>
            <a:r>
              <a:rPr lang="zh-CN" altLang="zh-CN" sz="2400" b="1" kern="100" spc="3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（乘方）</a:t>
            </a:r>
          </a:p>
          <a:p>
            <a:pPr>
              <a:lnSpc>
                <a:spcPct val="150000"/>
              </a:lnSpc>
            </a:pPr>
            <a:r>
              <a:rPr lang="zh-CN" altLang="zh-CN" sz="2400" b="1" kern="100" spc="3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其中，“</a:t>
            </a:r>
            <a:r>
              <a:rPr lang="en-US" altLang="zh-CN" sz="2400" b="1" kern="100" spc="3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zh-CN" sz="2400" b="1" kern="100" spc="3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”运算符做一般意义上的除法，“</a:t>
            </a:r>
            <a:r>
              <a:rPr lang="en-US" altLang="zh-CN" sz="2400" b="1" kern="100" spc="3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zh-CN" sz="2400" b="1" kern="100" spc="3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”运算符做除法运算后</a:t>
            </a:r>
            <a:r>
              <a:rPr lang="zh-CN" altLang="zh-CN" sz="2400" b="1" kern="0" spc="3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返回商的整数部分</a:t>
            </a:r>
            <a:r>
              <a:rPr lang="zh-CN" altLang="zh-CN" sz="2400" b="1" kern="100" spc="3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。“</a:t>
            </a:r>
            <a:r>
              <a:rPr lang="en-US" altLang="zh-CN" sz="2400" b="1" kern="100" spc="3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%</a:t>
            </a:r>
            <a:r>
              <a:rPr lang="zh-CN" altLang="zh-CN" sz="2400" b="1" kern="100" spc="3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”运算符做除法运算后返回余数。“</a:t>
            </a:r>
            <a:r>
              <a:rPr lang="en-US" altLang="zh-CN" sz="2400" b="1" kern="100" spc="3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**</a:t>
            </a:r>
            <a:r>
              <a:rPr lang="zh-CN" altLang="zh-CN" sz="2400" b="1" kern="100" spc="3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”运算符实现乘方运算。</a:t>
            </a:r>
          </a:p>
        </p:txBody>
      </p:sp>
    </p:spTree>
    <p:extLst>
      <p:ext uri="{BB962C8B-B14F-4D97-AF65-F5344CB8AC3E}">
        <p14:creationId xmlns:p14="http://schemas.microsoft.com/office/powerpoint/2010/main" val="126036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xmlns="" id="{F2AE91A5-318F-2D21-C38D-1033DE9FDE56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3" name="标题占位符 1">
            <a:extLst>
              <a:ext uri="{FF2B5EF4-FFF2-40B4-BE49-F238E27FC236}">
                <a16:creationId xmlns:a16="http://schemas.microsoft.com/office/drawing/2014/main" xmlns="" id="{7D15AECB-6F00-840B-E4B3-19AD7626199F}"/>
              </a:ext>
            </a:extLst>
          </p:cNvPr>
          <p:cNvSpPr txBox="1"/>
          <p:nvPr/>
        </p:nvSpPr>
        <p:spPr>
          <a:xfrm>
            <a:off x="1048328" y="100325"/>
            <a:ext cx="6331527" cy="557822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 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python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问题求解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5BD872CD-1F60-A000-4C58-E99C769A6123}"/>
              </a:ext>
            </a:extLst>
          </p:cNvPr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738378F7-E5AE-72E4-B46A-9EC7F75E6473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7B463D29-4BA7-30BF-73CF-8CB790F5F45B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DA778A1-033E-2958-648E-A707D3598EA1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26E86147-194F-660F-B09E-B9C004305603}"/>
              </a:ext>
            </a:extLst>
          </p:cNvPr>
          <p:cNvSpPr txBox="1"/>
          <p:nvPr/>
        </p:nvSpPr>
        <p:spPr>
          <a:xfrm>
            <a:off x="939726" y="862680"/>
            <a:ext cx="1077883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Python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还提供了复合赋值。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x*=</a:t>
            </a:r>
            <a:r>
              <a:rPr lang="en-US" altLang="zh-CN" sz="2400" b="1" dirty="0" err="1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u+v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等价于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x=x*(</a:t>
            </a:r>
            <a:r>
              <a:rPr lang="en-US" altLang="zh-CN" sz="2400" b="1" dirty="0" err="1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u+v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)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，而不是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x=x*</a:t>
            </a:r>
            <a:r>
              <a:rPr lang="en-US" altLang="zh-CN" sz="2400" b="1" dirty="0" err="1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u+v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Python 3.8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开始还增加了赋值运算符“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:=”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，可以先赋值再参与表达式的运算。例如：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&gt;&gt;&gt; (x:=45)+6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51</a:t>
            </a:r>
          </a:p>
        </p:txBody>
      </p:sp>
    </p:spTree>
    <p:extLst>
      <p:ext uri="{BB962C8B-B14F-4D97-AF65-F5344CB8AC3E}">
        <p14:creationId xmlns:p14="http://schemas.microsoft.com/office/powerpoint/2010/main" val="182289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xmlns="" id="{F2AE91A5-318F-2D21-C38D-1033DE9FDE56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3" name="标题占位符 1">
            <a:extLst>
              <a:ext uri="{FF2B5EF4-FFF2-40B4-BE49-F238E27FC236}">
                <a16:creationId xmlns:a16="http://schemas.microsoft.com/office/drawing/2014/main" xmlns="" id="{7D15AECB-6F00-840B-E4B3-19AD7626199F}"/>
              </a:ext>
            </a:extLst>
          </p:cNvPr>
          <p:cNvSpPr txBox="1"/>
          <p:nvPr/>
        </p:nvSpPr>
        <p:spPr>
          <a:xfrm>
            <a:off x="1048328" y="100325"/>
            <a:ext cx="6331527" cy="557822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 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python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问题求解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5BD872CD-1F60-A000-4C58-E99C769A6123}"/>
              </a:ext>
            </a:extLst>
          </p:cNvPr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738378F7-E5AE-72E4-B46A-9EC7F75E6473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7B463D29-4BA7-30BF-73CF-8CB790F5F45B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DA778A1-033E-2958-648E-A707D3598EA1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26E86147-194F-660F-B09E-B9C004305603}"/>
              </a:ext>
            </a:extLst>
          </p:cNvPr>
          <p:cNvSpPr txBox="1"/>
          <p:nvPr/>
        </p:nvSpPr>
        <p:spPr>
          <a:xfrm>
            <a:off x="979054" y="925627"/>
            <a:ext cx="10539845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 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Matplotlib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绘图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1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．示例程序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绘制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y=f(x)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函数曲线大致的步骤如下。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① 安装并导入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NumPy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模块。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② 安装并导入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Matplotlib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模块。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③ 调用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NumPy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的</a:t>
            </a:r>
            <a:r>
              <a:rPr lang="en-US" altLang="zh-CN" sz="2800" b="1" dirty="0" err="1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arange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()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函数或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linspace()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函数生成自变量数组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x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（横坐标向量）。</a:t>
            </a:r>
          </a:p>
        </p:txBody>
      </p:sp>
    </p:spTree>
    <p:extLst>
      <p:ext uri="{BB962C8B-B14F-4D97-AF65-F5344CB8AC3E}">
        <p14:creationId xmlns:p14="http://schemas.microsoft.com/office/powerpoint/2010/main" val="336762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xmlns="" id="{F2AE91A5-318F-2D21-C38D-1033DE9FDE56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3" name="标题占位符 1">
            <a:extLst>
              <a:ext uri="{FF2B5EF4-FFF2-40B4-BE49-F238E27FC236}">
                <a16:creationId xmlns:a16="http://schemas.microsoft.com/office/drawing/2014/main" xmlns="" id="{7D15AECB-6F00-840B-E4B3-19AD7626199F}"/>
              </a:ext>
            </a:extLst>
          </p:cNvPr>
          <p:cNvSpPr txBox="1"/>
          <p:nvPr/>
        </p:nvSpPr>
        <p:spPr>
          <a:xfrm>
            <a:off x="1048328" y="100325"/>
            <a:ext cx="6331527" cy="557822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 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python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问题求解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5BD872CD-1F60-A000-4C58-E99C769A6123}"/>
              </a:ext>
            </a:extLst>
          </p:cNvPr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738378F7-E5AE-72E4-B46A-9EC7F75E6473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7B463D29-4BA7-30BF-73CF-8CB790F5F45B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DA778A1-033E-2958-648E-A707D3598EA1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26E86147-194F-660F-B09E-B9C004305603}"/>
              </a:ext>
            </a:extLst>
          </p:cNvPr>
          <p:cNvSpPr txBox="1"/>
          <p:nvPr/>
        </p:nvSpPr>
        <p:spPr>
          <a:xfrm>
            <a:off x="979054" y="925627"/>
            <a:ext cx="1053984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 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Matplotlib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绘图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1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．示例程序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绘制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y=f(x)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函数曲线大致的步骤如下。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④ 根据函数表达式求函数值数组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y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（纵坐标向量）。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⑤ 调用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Matplotlib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模块</a:t>
            </a:r>
            <a:r>
              <a:rPr lang="en-US" altLang="zh-CN" sz="2800" b="1" dirty="0" err="1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pyplot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子库中的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plot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函数绘制函数曲线。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⑥ 调用</a:t>
            </a:r>
            <a:r>
              <a:rPr lang="en-US" altLang="zh-CN" sz="2800" b="1" dirty="0" err="1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pyplot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子库中的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show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函数，显示图形。</a:t>
            </a:r>
          </a:p>
        </p:txBody>
      </p:sp>
    </p:spTree>
    <p:extLst>
      <p:ext uri="{BB962C8B-B14F-4D97-AF65-F5344CB8AC3E}">
        <p14:creationId xmlns:p14="http://schemas.microsoft.com/office/powerpoint/2010/main" val="156274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xmlns="" id="{F2AE91A5-318F-2D21-C38D-1033DE9FDE56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3" name="标题占位符 1">
            <a:extLst>
              <a:ext uri="{FF2B5EF4-FFF2-40B4-BE49-F238E27FC236}">
                <a16:creationId xmlns:a16="http://schemas.microsoft.com/office/drawing/2014/main" xmlns="" id="{7D15AECB-6F00-840B-E4B3-19AD7626199F}"/>
              </a:ext>
            </a:extLst>
          </p:cNvPr>
          <p:cNvSpPr txBox="1"/>
          <p:nvPr/>
        </p:nvSpPr>
        <p:spPr>
          <a:xfrm>
            <a:off x="1048328" y="100325"/>
            <a:ext cx="6331527" cy="557822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</a:t>
            </a: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问题求解</a:t>
            </a:r>
            <a:endParaRPr lang="zh-CN" altLang="en-US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5BD872CD-1F60-A000-4C58-E99C769A6123}"/>
              </a:ext>
            </a:extLst>
          </p:cNvPr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738378F7-E5AE-72E4-B46A-9EC7F75E6473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7B463D29-4BA7-30BF-73CF-8CB790F5F45B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DA778A1-033E-2958-648E-A707D3598EA1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26E86147-194F-660F-B09E-B9C004305603}"/>
              </a:ext>
            </a:extLst>
          </p:cNvPr>
          <p:cNvSpPr txBox="1"/>
          <p:nvPr/>
        </p:nvSpPr>
        <p:spPr>
          <a:xfrm>
            <a:off x="851338" y="785691"/>
            <a:ext cx="1053984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Matplotlib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绘图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2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．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NumPy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库的应用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1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）第三方库的安装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先进入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Windows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命令提示符界面，再在网络连接状态下按以下格式输入命令：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pip install 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第三方库的名字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以安装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NumPy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库为例，安装界面如图所示。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8C4DE486-EAD3-D3F5-B19B-EAC3F40CF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248" y="4650361"/>
            <a:ext cx="6750138" cy="189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59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xmlns="" id="{F2AE91A5-318F-2D21-C38D-1033DE9FDE56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3" name="标题占位符 1">
            <a:extLst>
              <a:ext uri="{FF2B5EF4-FFF2-40B4-BE49-F238E27FC236}">
                <a16:creationId xmlns:a16="http://schemas.microsoft.com/office/drawing/2014/main" xmlns="" id="{7D15AECB-6F00-840B-E4B3-19AD7626199F}"/>
              </a:ext>
            </a:extLst>
          </p:cNvPr>
          <p:cNvSpPr txBox="1"/>
          <p:nvPr/>
        </p:nvSpPr>
        <p:spPr>
          <a:xfrm>
            <a:off x="1048328" y="100325"/>
            <a:ext cx="6331527" cy="557822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</a:t>
            </a: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问题求解</a:t>
            </a:r>
            <a:endParaRPr lang="zh-CN" altLang="en-US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5BD872CD-1F60-A000-4C58-E99C769A6123}"/>
              </a:ext>
            </a:extLst>
          </p:cNvPr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738378F7-E5AE-72E4-B46A-9EC7F75E6473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7B463D29-4BA7-30BF-73CF-8CB790F5F45B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DA778A1-033E-2958-648E-A707D3598EA1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26E86147-194F-660F-B09E-B9C004305603}"/>
              </a:ext>
            </a:extLst>
          </p:cNvPr>
          <p:cNvSpPr txBox="1"/>
          <p:nvPr/>
        </p:nvSpPr>
        <p:spPr>
          <a:xfrm>
            <a:off x="979054" y="925627"/>
            <a:ext cx="10662339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Matplotlib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绘图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2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．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NumPy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库的应用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1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）第三方库的安装</a:t>
            </a:r>
            <a:endParaRPr lang="en-US" altLang="zh-CN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第三方库安装好了以后，需要导入才能使用。通常用以下方式导入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NumPy</a:t>
            </a:r>
            <a:r>
              <a:rPr lang="zh-CN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函数库，其中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np</a:t>
            </a:r>
            <a:r>
              <a:rPr lang="zh-CN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是</a:t>
            </a:r>
            <a:r>
              <a:rPr lang="en-US" altLang="zh-CN" sz="2800" b="1" dirty="0" err="1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numpy</a:t>
            </a:r>
            <a:r>
              <a:rPr lang="zh-CN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的别名，在后续命令中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np</a:t>
            </a:r>
            <a:r>
              <a:rPr lang="zh-CN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就代表</a:t>
            </a:r>
            <a:r>
              <a:rPr lang="en-US" altLang="zh-CN" sz="2800" b="1" dirty="0" err="1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numpy</a:t>
            </a:r>
            <a:r>
              <a:rPr lang="zh-CN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&gt;&gt;&gt; import </a:t>
            </a:r>
            <a:r>
              <a:rPr lang="en-US" altLang="zh-CN" sz="2800" b="1" dirty="0" err="1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numpy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as np</a:t>
            </a:r>
            <a:endParaRPr lang="zh-CN" altLang="zh-CN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175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xmlns="" id="{F2AE91A5-318F-2D21-C38D-1033DE9FDE56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3" name="标题占位符 1">
            <a:extLst>
              <a:ext uri="{FF2B5EF4-FFF2-40B4-BE49-F238E27FC236}">
                <a16:creationId xmlns:a16="http://schemas.microsoft.com/office/drawing/2014/main" xmlns="" id="{7D15AECB-6F00-840B-E4B3-19AD7626199F}"/>
              </a:ext>
            </a:extLst>
          </p:cNvPr>
          <p:cNvSpPr txBox="1"/>
          <p:nvPr/>
        </p:nvSpPr>
        <p:spPr>
          <a:xfrm>
            <a:off x="1048328" y="100325"/>
            <a:ext cx="6331527" cy="557822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</a:t>
            </a: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问题求解</a:t>
            </a:r>
            <a:endParaRPr lang="zh-CN" altLang="en-US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5BD872CD-1F60-A000-4C58-E99C769A6123}"/>
              </a:ext>
            </a:extLst>
          </p:cNvPr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738378F7-E5AE-72E4-B46A-9EC7F75E6473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7B463D29-4BA7-30BF-73CF-8CB790F5F45B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DA778A1-033E-2958-648E-A707D3598EA1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26E86147-194F-660F-B09E-B9C004305603}"/>
              </a:ext>
            </a:extLst>
          </p:cNvPr>
          <p:cNvSpPr txBox="1"/>
          <p:nvPr/>
        </p:nvSpPr>
        <p:spPr>
          <a:xfrm>
            <a:off x="979054" y="925627"/>
            <a:ext cx="10539845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Matplotlib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绘图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2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．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NumPy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库的应用</a:t>
            </a:r>
            <a:endParaRPr lang="en-US" altLang="zh-CN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2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）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NumPy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数组的操作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①创建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NumPy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数组。例如，可以使用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array()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函数由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的序列对象创建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NumPy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数组。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注意，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的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math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库也能实现各种函数运算，但和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NumPy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库函数不同，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math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库只能是单个数值，不能是列表或元组。</a:t>
            </a:r>
          </a:p>
        </p:txBody>
      </p:sp>
    </p:spTree>
    <p:extLst>
      <p:ext uri="{BB962C8B-B14F-4D97-AF65-F5344CB8AC3E}">
        <p14:creationId xmlns:p14="http://schemas.microsoft.com/office/powerpoint/2010/main" val="107528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xmlns="" id="{F2AE91A5-318F-2D21-C38D-1033DE9FDE56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3" name="标题占位符 1">
            <a:extLst>
              <a:ext uri="{FF2B5EF4-FFF2-40B4-BE49-F238E27FC236}">
                <a16:creationId xmlns:a16="http://schemas.microsoft.com/office/drawing/2014/main" xmlns="" id="{7D15AECB-6F00-840B-E4B3-19AD7626199F}"/>
              </a:ext>
            </a:extLst>
          </p:cNvPr>
          <p:cNvSpPr txBox="1"/>
          <p:nvPr/>
        </p:nvSpPr>
        <p:spPr>
          <a:xfrm>
            <a:off x="1048328" y="100325"/>
            <a:ext cx="6331527" cy="557822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</a:t>
            </a: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问题求解</a:t>
            </a:r>
            <a:endParaRPr lang="zh-CN" altLang="en-US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5BD872CD-1F60-A000-4C58-E99C769A6123}"/>
              </a:ext>
            </a:extLst>
          </p:cNvPr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738378F7-E5AE-72E4-B46A-9EC7F75E6473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7B463D29-4BA7-30BF-73CF-8CB790F5F45B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DA778A1-033E-2958-648E-A707D3598EA1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26E86147-194F-660F-B09E-B9C004305603}"/>
              </a:ext>
            </a:extLst>
          </p:cNvPr>
          <p:cNvSpPr txBox="1"/>
          <p:nvPr/>
        </p:nvSpPr>
        <p:spPr>
          <a:xfrm>
            <a:off x="979055" y="925627"/>
            <a:ext cx="10780326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Matplotlib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绘图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2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．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NumPy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库的应用</a:t>
            </a:r>
            <a:endParaRPr lang="en-US" altLang="zh-CN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2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）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NumPy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数组的操作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②创建一维数组的两个常用函数。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NumPy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库中的</a:t>
            </a:r>
            <a:r>
              <a:rPr lang="en-US" altLang="zh-CN" sz="2800" b="1" dirty="0" err="1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arange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()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函数和</a:t>
            </a:r>
            <a:r>
              <a:rPr lang="en-US" altLang="zh-CN" sz="2800" b="1" dirty="0" err="1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linspac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()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函数可以创建一维数组，一般调用格式为：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 err="1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arange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([start,]end[,step])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linspace(</a:t>
            </a:r>
            <a:r>
              <a:rPr lang="en-US" altLang="zh-CN" sz="2800" b="1" dirty="0" err="1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start,end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[,num=50][,endpoint=True])</a:t>
            </a:r>
          </a:p>
        </p:txBody>
      </p:sp>
    </p:spTree>
    <p:extLst>
      <p:ext uri="{BB962C8B-B14F-4D97-AF65-F5344CB8AC3E}">
        <p14:creationId xmlns:p14="http://schemas.microsoft.com/office/powerpoint/2010/main" val="414871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xmlns="" id="{F2AE91A5-318F-2D21-C38D-1033DE9FDE56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3" name="标题占位符 1">
            <a:extLst>
              <a:ext uri="{FF2B5EF4-FFF2-40B4-BE49-F238E27FC236}">
                <a16:creationId xmlns:a16="http://schemas.microsoft.com/office/drawing/2014/main" xmlns="" id="{7D15AECB-6F00-840B-E4B3-19AD7626199F}"/>
              </a:ext>
            </a:extLst>
          </p:cNvPr>
          <p:cNvSpPr txBox="1"/>
          <p:nvPr/>
        </p:nvSpPr>
        <p:spPr>
          <a:xfrm>
            <a:off x="1048328" y="100325"/>
            <a:ext cx="6331527" cy="557822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</a:t>
            </a: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问题求解</a:t>
            </a:r>
            <a:endParaRPr lang="zh-CN" altLang="en-US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5BD872CD-1F60-A000-4C58-E99C769A6123}"/>
              </a:ext>
            </a:extLst>
          </p:cNvPr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738378F7-E5AE-72E4-B46A-9EC7F75E6473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7B463D29-4BA7-30BF-73CF-8CB790F5F45B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DA778A1-033E-2958-648E-A707D3598EA1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26E86147-194F-660F-B09E-B9C004305603}"/>
              </a:ext>
            </a:extLst>
          </p:cNvPr>
          <p:cNvSpPr txBox="1"/>
          <p:nvPr/>
        </p:nvSpPr>
        <p:spPr>
          <a:xfrm>
            <a:off x="979055" y="925627"/>
            <a:ext cx="1078032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Matplotlib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绘图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2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．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NumPy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库的应用</a:t>
            </a:r>
            <a:endParaRPr lang="en-US" altLang="zh-CN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2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）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NumPy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数组的操作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③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数据统计函数。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NumPy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库还提供了许多数据统计函数，例如求和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sum()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、求平均值函数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mean()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、求积函数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prod()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、求最大值函数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max()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、求最小值函数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min()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，等等。</a:t>
            </a:r>
          </a:p>
        </p:txBody>
      </p:sp>
    </p:spTree>
    <p:extLst>
      <p:ext uri="{BB962C8B-B14F-4D97-AF65-F5344CB8AC3E}">
        <p14:creationId xmlns:p14="http://schemas.microsoft.com/office/powerpoint/2010/main" val="400605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xmlns="" id="{F2AE91A5-318F-2D21-C38D-1033DE9FDE56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3" name="标题占位符 1">
            <a:extLst>
              <a:ext uri="{FF2B5EF4-FFF2-40B4-BE49-F238E27FC236}">
                <a16:creationId xmlns:a16="http://schemas.microsoft.com/office/drawing/2014/main" xmlns="" id="{7D15AECB-6F00-840B-E4B3-19AD7626199F}"/>
              </a:ext>
            </a:extLst>
          </p:cNvPr>
          <p:cNvSpPr txBox="1"/>
          <p:nvPr/>
        </p:nvSpPr>
        <p:spPr>
          <a:xfrm>
            <a:off x="1048328" y="100325"/>
            <a:ext cx="6331527" cy="557822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</a:t>
            </a: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问题求解</a:t>
            </a:r>
            <a:endParaRPr lang="zh-CN" altLang="en-US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5BD872CD-1F60-A000-4C58-E99C769A6123}"/>
              </a:ext>
            </a:extLst>
          </p:cNvPr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738378F7-E5AE-72E4-B46A-9EC7F75E6473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7B463D29-4BA7-30BF-73CF-8CB790F5F45B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DA778A1-033E-2958-648E-A707D3598EA1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26E86147-194F-660F-B09E-B9C004305603}"/>
              </a:ext>
            </a:extLst>
          </p:cNvPr>
          <p:cNvSpPr txBox="1"/>
          <p:nvPr/>
        </p:nvSpPr>
        <p:spPr>
          <a:xfrm>
            <a:off x="1000414" y="728408"/>
            <a:ext cx="559703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Matplotlib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绘图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2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．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NumPy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库的应用</a:t>
            </a:r>
            <a:endParaRPr lang="en-US" altLang="zh-CN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3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）利用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NumPy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求定积分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先将区间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[</a:t>
            </a:r>
            <a:r>
              <a:rPr lang="en-US" altLang="zh-CN" sz="2800" b="1" dirty="0" err="1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a,b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]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分成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n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等分，然后将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n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个小曲边梯形的面积加起来，就得到总面积，即定积分的近似值。常用的方法有：矩形法、梯形法、辛普生法。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D1AD77EE-C1A4-7D6E-5FAF-C47F90300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784" y="2357339"/>
            <a:ext cx="3929802" cy="248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16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xmlns="" id="{F2AE91A5-318F-2D21-C38D-1033DE9FDE56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3" name="标题占位符 1">
            <a:extLst>
              <a:ext uri="{FF2B5EF4-FFF2-40B4-BE49-F238E27FC236}">
                <a16:creationId xmlns:a16="http://schemas.microsoft.com/office/drawing/2014/main" xmlns="" id="{7D15AECB-6F00-840B-E4B3-19AD7626199F}"/>
              </a:ext>
            </a:extLst>
          </p:cNvPr>
          <p:cNvSpPr txBox="1"/>
          <p:nvPr/>
        </p:nvSpPr>
        <p:spPr>
          <a:xfrm>
            <a:off x="1048328" y="100325"/>
            <a:ext cx="6331527" cy="557822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</a:t>
            </a: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问题求解</a:t>
            </a:r>
            <a:endParaRPr lang="zh-CN" altLang="en-US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5BD872CD-1F60-A000-4C58-E99C769A6123}"/>
              </a:ext>
            </a:extLst>
          </p:cNvPr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738378F7-E5AE-72E4-B46A-9EC7F75E6473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7B463D29-4BA7-30BF-73CF-8CB790F5F45B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DA778A1-033E-2958-648E-A707D3598EA1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26E86147-194F-660F-B09E-B9C004305603}"/>
              </a:ext>
            </a:extLst>
          </p:cNvPr>
          <p:cNvSpPr txBox="1"/>
          <p:nvPr/>
        </p:nvSpPr>
        <p:spPr>
          <a:xfrm>
            <a:off x="851338" y="805181"/>
            <a:ext cx="1077883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简单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的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程序</a:t>
            </a:r>
            <a:endParaRPr lang="zh-CN" altLang="en-US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3" name="文本框 11">
            <a:extLst>
              <a:ext uri="{FF2B5EF4-FFF2-40B4-BE49-F238E27FC236}">
                <a16:creationId xmlns:a16="http://schemas.microsoft.com/office/drawing/2014/main" xmlns="" id="{26E86147-194F-660F-B09E-B9C004305603}"/>
              </a:ext>
            </a:extLst>
          </p:cNvPr>
          <p:cNvSpPr txBox="1"/>
          <p:nvPr/>
        </p:nvSpPr>
        <p:spPr>
          <a:xfrm>
            <a:off x="851338" y="1446301"/>
            <a:ext cx="111745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第一个</a:t>
            </a:r>
            <a:r>
              <a:rPr lang="en-US" altLang="zh-CN" sz="24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python</a:t>
            </a:r>
            <a:r>
              <a:rPr lang="zh-CN" altLang="en-US" sz="24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程序</a:t>
            </a:r>
            <a:endParaRPr lang="en-US" altLang="zh-CN" sz="2400" b="1" dirty="0" smtClean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/>
                <a:ea typeface="微软雅黑" panose="020B0503020204020204" pitchFamily="34" charset="-122"/>
              </a:rPr>
              <a:t>      print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/>
                <a:ea typeface="微软雅黑" panose="020B0503020204020204" pitchFamily="34" charset="-122"/>
              </a:rPr>
              <a:t>('hello  world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/>
                <a:ea typeface="微软雅黑" panose="020B0503020204020204" pitchFamily="34" charset="-122"/>
              </a:rPr>
              <a:t>')</a:t>
            </a:r>
            <a:endParaRPr lang="zh-CN" altLang="en-US" sz="2800" b="1" dirty="0">
              <a:solidFill>
                <a:srgbClr val="FF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25419" y="4999622"/>
            <a:ext cx="6192688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创艺简中圆" charset="-122"/>
              </a:rPr>
              <a:t>print('Hello World!')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创艺简中圆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45612" y="4135526"/>
            <a:ext cx="2815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用单</a:t>
            </a:r>
            <a:r>
              <a:rPr lang="en-US" altLang="zh-CN" sz="24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/</a:t>
            </a:r>
            <a:r>
              <a:rPr lang="zh-CN" altLang="en-US" sz="24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双引号括起来</a:t>
            </a:r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4101683" y="4720301"/>
            <a:ext cx="1051526" cy="385156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20" name="直接箭头连接符 19"/>
          <p:cNvCxnSpPr/>
          <p:nvPr/>
        </p:nvCxnSpPr>
        <p:spPr>
          <a:xfrm>
            <a:off x="5153209" y="4720301"/>
            <a:ext cx="1324738" cy="385156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21" name="文本框 11">
            <a:extLst>
              <a:ext uri="{FF2B5EF4-FFF2-40B4-BE49-F238E27FC236}">
                <a16:creationId xmlns:a16="http://schemas.microsoft.com/office/drawing/2014/main" xmlns="" id="{26E86147-194F-660F-B09E-B9C004305603}"/>
              </a:ext>
            </a:extLst>
          </p:cNvPr>
          <p:cNvSpPr txBox="1"/>
          <p:nvPr/>
        </p:nvSpPr>
        <p:spPr>
          <a:xfrm>
            <a:off x="1725419" y="2646629"/>
            <a:ext cx="7020376" cy="1215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print</a:t>
            </a:r>
            <a:r>
              <a:rPr lang="zh-CN" altLang="en-US" sz="24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命令用于计算机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打印括号中的</a:t>
            </a:r>
            <a:r>
              <a:rPr lang="zh-CN" altLang="en-US" sz="24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内容</a:t>
            </a:r>
            <a:endParaRPr lang="en-US" altLang="zh-CN" sz="2400" b="1" dirty="0" smtClean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打印</a:t>
            </a:r>
            <a:r>
              <a:rPr lang="zh-CN" altLang="en-US" sz="24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字符串</a:t>
            </a:r>
            <a:endParaRPr lang="zh-CN" altLang="en-US" sz="24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749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  <p:bldP spid="18" grpId="0"/>
      <p:bldP spid="2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xmlns="" id="{F2AE91A5-318F-2D21-C38D-1033DE9FDE56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3" name="标题占位符 1">
            <a:extLst>
              <a:ext uri="{FF2B5EF4-FFF2-40B4-BE49-F238E27FC236}">
                <a16:creationId xmlns:a16="http://schemas.microsoft.com/office/drawing/2014/main" xmlns="" id="{7D15AECB-6F00-840B-E4B3-19AD7626199F}"/>
              </a:ext>
            </a:extLst>
          </p:cNvPr>
          <p:cNvSpPr txBox="1"/>
          <p:nvPr/>
        </p:nvSpPr>
        <p:spPr>
          <a:xfrm>
            <a:off x="1048328" y="100325"/>
            <a:ext cx="6331527" cy="557822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</a:t>
            </a: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问题求解</a:t>
            </a:r>
            <a:endParaRPr lang="zh-CN" altLang="en-US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5BD872CD-1F60-A000-4C58-E99C769A6123}"/>
              </a:ext>
            </a:extLst>
          </p:cNvPr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738378F7-E5AE-72E4-B46A-9EC7F75E6473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7B463D29-4BA7-30BF-73CF-8CB790F5F45B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DA778A1-033E-2958-648E-A707D3598EA1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26E86147-194F-660F-B09E-B9C004305603}"/>
              </a:ext>
            </a:extLst>
          </p:cNvPr>
          <p:cNvSpPr txBox="1"/>
          <p:nvPr/>
        </p:nvSpPr>
        <p:spPr>
          <a:xfrm>
            <a:off x="1000413" y="758356"/>
            <a:ext cx="10680309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Matplotlib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绘图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2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．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NumPy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库的应用</a:t>
            </a:r>
            <a:endParaRPr lang="en-US" altLang="zh-CN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3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）利用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NumPy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求定积分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求定积分的问题就是求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n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个面积之和的问题，所以可以利用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NumPy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的数组计算功能来求定积分。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NumPy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还提供了</a:t>
            </a:r>
            <a:r>
              <a:rPr lang="en-US" altLang="zh-CN" sz="2800" b="1" dirty="0" err="1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trapz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()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函数来求定积分。基本的调用格式为：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 err="1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trapz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(y, x)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其中，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x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为自变量向量，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y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为对应的函数值向量。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x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省略时，采用均匀间隔。</a:t>
            </a:r>
          </a:p>
        </p:txBody>
      </p:sp>
    </p:spTree>
    <p:extLst>
      <p:ext uri="{BB962C8B-B14F-4D97-AF65-F5344CB8AC3E}">
        <p14:creationId xmlns:p14="http://schemas.microsoft.com/office/powerpoint/2010/main" val="388816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xmlns="" id="{F2AE91A5-318F-2D21-C38D-1033DE9FDE56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3" name="标题占位符 1">
            <a:extLst>
              <a:ext uri="{FF2B5EF4-FFF2-40B4-BE49-F238E27FC236}">
                <a16:creationId xmlns:a16="http://schemas.microsoft.com/office/drawing/2014/main" xmlns="" id="{7D15AECB-6F00-840B-E4B3-19AD7626199F}"/>
              </a:ext>
            </a:extLst>
          </p:cNvPr>
          <p:cNvSpPr txBox="1"/>
          <p:nvPr/>
        </p:nvSpPr>
        <p:spPr>
          <a:xfrm>
            <a:off x="1048328" y="100325"/>
            <a:ext cx="6331527" cy="557822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</a:t>
            </a: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问题求解</a:t>
            </a:r>
            <a:endParaRPr lang="zh-CN" altLang="en-US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5BD872CD-1F60-A000-4C58-E99C769A6123}"/>
              </a:ext>
            </a:extLst>
          </p:cNvPr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738378F7-E5AE-72E4-B46A-9EC7F75E6473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7B463D29-4BA7-30BF-73CF-8CB790F5F45B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DA778A1-033E-2958-648E-A707D3598EA1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26E86147-194F-660F-B09E-B9C004305603}"/>
              </a:ext>
            </a:extLst>
          </p:cNvPr>
          <p:cNvSpPr txBox="1"/>
          <p:nvPr/>
        </p:nvSpPr>
        <p:spPr>
          <a:xfrm>
            <a:off x="979054" y="925627"/>
            <a:ext cx="1053984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Matplotlib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绘图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2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．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NumPy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库的应用</a:t>
            </a:r>
            <a:endParaRPr lang="en-US" altLang="zh-CN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3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）利用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NumPy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求定积分</a:t>
            </a:r>
            <a:endParaRPr lang="en-US" altLang="zh-CN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  <a:p>
            <a:pPr indent="255270">
              <a:lnSpc>
                <a:spcPct val="150000"/>
              </a:lnSpc>
            </a:pPr>
            <a:r>
              <a:rPr lang="zh-CN" altLang="zh-CN" sz="2800" b="1" kern="100" spc="3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分析：采用梯形积分法，步骤如下。</a:t>
            </a:r>
          </a:p>
          <a:p>
            <a:pPr indent="255270">
              <a:lnSpc>
                <a:spcPct val="150000"/>
              </a:lnSpc>
            </a:pPr>
            <a:r>
              <a:rPr lang="zh-CN" altLang="zh-CN" sz="2800" b="1" kern="100" spc="3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① 产生积分区间范围内的一个具有</a:t>
            </a:r>
            <a:r>
              <a:rPr lang="en-US" altLang="zh-CN" sz="2800" b="1" kern="100" spc="3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zh-CN" sz="2800" b="1" kern="100" spc="3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个元素的一维数组，并求个点的被积函数值。</a:t>
            </a:r>
          </a:p>
          <a:p>
            <a:pPr indent="255270">
              <a:lnSpc>
                <a:spcPct val="150000"/>
              </a:lnSpc>
            </a:pPr>
            <a:r>
              <a:rPr lang="zh-CN" altLang="zh-CN" sz="2800" b="1" kern="100" spc="3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② 构造求</a:t>
            </a:r>
            <a:r>
              <a:rPr lang="en-US" altLang="zh-CN" sz="2800" b="1" kern="100" spc="3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zh-CN" sz="2800" b="1" kern="100" spc="3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个梯形面积的表达式（这一步是关键）。</a:t>
            </a:r>
          </a:p>
          <a:p>
            <a:pPr indent="255270">
              <a:lnSpc>
                <a:spcPct val="150000"/>
              </a:lnSpc>
            </a:pPr>
            <a:r>
              <a:rPr lang="zh-CN" altLang="zh-CN" sz="2800" b="1" kern="100" spc="3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③ 求</a:t>
            </a:r>
            <a:r>
              <a:rPr lang="en-US" altLang="zh-CN" sz="2800" b="1" kern="100" spc="3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zh-CN" sz="2800" b="1" kern="100" spc="3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个梯形面积之和。</a:t>
            </a:r>
          </a:p>
        </p:txBody>
      </p:sp>
    </p:spTree>
    <p:extLst>
      <p:ext uri="{BB962C8B-B14F-4D97-AF65-F5344CB8AC3E}">
        <p14:creationId xmlns:p14="http://schemas.microsoft.com/office/powerpoint/2010/main" val="244227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xmlns="" id="{F2AE91A5-318F-2D21-C38D-1033DE9FDE56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3" name="标题占位符 1">
            <a:extLst>
              <a:ext uri="{FF2B5EF4-FFF2-40B4-BE49-F238E27FC236}">
                <a16:creationId xmlns:a16="http://schemas.microsoft.com/office/drawing/2014/main" xmlns="" id="{7D15AECB-6F00-840B-E4B3-19AD7626199F}"/>
              </a:ext>
            </a:extLst>
          </p:cNvPr>
          <p:cNvSpPr txBox="1"/>
          <p:nvPr/>
        </p:nvSpPr>
        <p:spPr>
          <a:xfrm>
            <a:off x="1048328" y="100325"/>
            <a:ext cx="6331527" cy="557822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</a:t>
            </a: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问题求解</a:t>
            </a:r>
            <a:endParaRPr lang="zh-CN" altLang="en-US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5BD872CD-1F60-A000-4C58-E99C769A6123}"/>
              </a:ext>
            </a:extLst>
          </p:cNvPr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738378F7-E5AE-72E4-B46A-9EC7F75E6473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7B463D29-4BA7-30BF-73CF-8CB790F5F45B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DA778A1-033E-2958-648E-A707D3598EA1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26E86147-194F-660F-B09E-B9C004305603}"/>
              </a:ext>
            </a:extLst>
          </p:cNvPr>
          <p:cNvSpPr txBox="1"/>
          <p:nvPr/>
        </p:nvSpPr>
        <p:spPr>
          <a:xfrm>
            <a:off x="949558" y="790832"/>
            <a:ext cx="108585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Matplotlib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绘图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3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．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Matplotlib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二维绘图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 err="1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pyplot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是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Matplotlib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的子库，使用</a:t>
            </a:r>
            <a:r>
              <a:rPr lang="en-US" altLang="zh-CN" sz="2800" b="1" dirty="0" err="1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pyplot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子库可快速地绘制二维图形。绘图之前先要导入</a:t>
            </a:r>
            <a:r>
              <a:rPr lang="en-US" altLang="zh-CN" sz="2800" b="1" dirty="0" err="1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pyplot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子库，格式为：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import </a:t>
            </a:r>
            <a:r>
              <a:rPr lang="en-US" altLang="zh-CN" sz="2800" b="1" dirty="0" err="1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matplotlib.pyplot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as </a:t>
            </a:r>
            <a:r>
              <a:rPr lang="en-US" altLang="zh-CN" sz="2800" b="1" dirty="0" err="1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plt</a:t>
            </a:r>
            <a:endParaRPr lang="en-US" altLang="zh-CN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819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xmlns="" id="{F2AE91A5-318F-2D21-C38D-1033DE9FDE56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3" name="标题占位符 1">
            <a:extLst>
              <a:ext uri="{FF2B5EF4-FFF2-40B4-BE49-F238E27FC236}">
                <a16:creationId xmlns:a16="http://schemas.microsoft.com/office/drawing/2014/main" xmlns="" id="{7D15AECB-6F00-840B-E4B3-19AD7626199F}"/>
              </a:ext>
            </a:extLst>
          </p:cNvPr>
          <p:cNvSpPr txBox="1"/>
          <p:nvPr/>
        </p:nvSpPr>
        <p:spPr>
          <a:xfrm>
            <a:off x="1048328" y="100325"/>
            <a:ext cx="6331527" cy="557822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</a:t>
            </a: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问题求解</a:t>
            </a:r>
            <a:endParaRPr lang="zh-CN" altLang="en-US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5BD872CD-1F60-A000-4C58-E99C769A6123}"/>
              </a:ext>
            </a:extLst>
          </p:cNvPr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738378F7-E5AE-72E4-B46A-9EC7F75E6473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7B463D29-4BA7-30BF-73CF-8CB790F5F45B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DA778A1-033E-2958-648E-A707D3598EA1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26E86147-194F-660F-B09E-B9C004305603}"/>
              </a:ext>
            </a:extLst>
          </p:cNvPr>
          <p:cNvSpPr txBox="1"/>
          <p:nvPr/>
        </p:nvSpPr>
        <p:spPr>
          <a:xfrm>
            <a:off x="949558" y="790832"/>
            <a:ext cx="10858500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Matplotlib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绘图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3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．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Matplotlib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二维绘图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1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）创建图形窗口对象（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figure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对象）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基本调用格式为：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figure([</a:t>
            </a:r>
            <a:r>
              <a:rPr lang="en-US" altLang="zh-CN" sz="2800" b="1" dirty="0" err="1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num,figsize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])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其中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num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取整数或字符串，</a:t>
            </a:r>
            <a:r>
              <a:rPr lang="en-US" altLang="zh-CN" sz="2800" b="1" dirty="0" err="1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figsize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是两个元素的元组，指定图形窗口对象的宽度和高度，单位为英寸。</a:t>
            </a:r>
          </a:p>
        </p:txBody>
      </p:sp>
    </p:spTree>
    <p:extLst>
      <p:ext uri="{BB962C8B-B14F-4D97-AF65-F5344CB8AC3E}">
        <p14:creationId xmlns:p14="http://schemas.microsoft.com/office/powerpoint/2010/main" val="374827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xmlns="" id="{F2AE91A5-318F-2D21-C38D-1033DE9FDE56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3" name="标题占位符 1">
            <a:extLst>
              <a:ext uri="{FF2B5EF4-FFF2-40B4-BE49-F238E27FC236}">
                <a16:creationId xmlns:a16="http://schemas.microsoft.com/office/drawing/2014/main" xmlns="" id="{7D15AECB-6F00-840B-E4B3-19AD7626199F}"/>
              </a:ext>
            </a:extLst>
          </p:cNvPr>
          <p:cNvSpPr txBox="1"/>
          <p:nvPr/>
        </p:nvSpPr>
        <p:spPr>
          <a:xfrm>
            <a:off x="1048328" y="100325"/>
            <a:ext cx="6331527" cy="557822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</a:t>
            </a: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问题求解</a:t>
            </a:r>
            <a:endParaRPr lang="zh-CN" altLang="en-US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5BD872CD-1F60-A000-4C58-E99C769A6123}"/>
              </a:ext>
            </a:extLst>
          </p:cNvPr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738378F7-E5AE-72E4-B46A-9EC7F75E6473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7B463D29-4BA7-30BF-73CF-8CB790F5F45B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DA778A1-033E-2958-648E-A707D3598EA1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26E86147-194F-660F-B09E-B9C004305603}"/>
              </a:ext>
            </a:extLst>
          </p:cNvPr>
          <p:cNvSpPr txBox="1"/>
          <p:nvPr/>
        </p:nvSpPr>
        <p:spPr>
          <a:xfrm>
            <a:off x="940827" y="760413"/>
            <a:ext cx="108585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Matplotlib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绘图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3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．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Matplotlib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二维绘图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2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）绘制二维曲线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调用格式为：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plot(</a:t>
            </a:r>
            <a:r>
              <a:rPr lang="en-US" altLang="zh-CN" sz="2800" b="1" dirty="0" err="1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x,y,label,color,linewidth,linestyle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plot(</a:t>
            </a:r>
            <a:r>
              <a:rPr lang="en-US" altLang="zh-CN" sz="2800" b="1" dirty="0" err="1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x,y,fmt,label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2945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xmlns="" id="{F2AE91A5-318F-2D21-C38D-1033DE9FDE56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3" name="标题占位符 1">
            <a:extLst>
              <a:ext uri="{FF2B5EF4-FFF2-40B4-BE49-F238E27FC236}">
                <a16:creationId xmlns:a16="http://schemas.microsoft.com/office/drawing/2014/main" xmlns="" id="{7D15AECB-6F00-840B-E4B3-19AD7626199F}"/>
              </a:ext>
            </a:extLst>
          </p:cNvPr>
          <p:cNvSpPr txBox="1"/>
          <p:nvPr/>
        </p:nvSpPr>
        <p:spPr>
          <a:xfrm>
            <a:off x="1048328" y="100325"/>
            <a:ext cx="6331527" cy="557822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</a:t>
            </a: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问题求解</a:t>
            </a:r>
            <a:endParaRPr lang="zh-CN" altLang="en-US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5BD872CD-1F60-A000-4C58-E99C769A6123}"/>
              </a:ext>
            </a:extLst>
          </p:cNvPr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738378F7-E5AE-72E4-B46A-9EC7F75E6473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7B463D29-4BA7-30BF-73CF-8CB790F5F45B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DA778A1-033E-2958-648E-A707D3598EA1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26E86147-194F-660F-B09E-B9C004305603}"/>
              </a:ext>
            </a:extLst>
          </p:cNvPr>
          <p:cNvSpPr txBox="1"/>
          <p:nvPr/>
        </p:nvSpPr>
        <p:spPr>
          <a:xfrm>
            <a:off x="940827" y="760413"/>
            <a:ext cx="10858500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Matplotlib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绘图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3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．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Matplotlib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二维绘图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2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）绘制二维曲线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其中，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x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，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y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表示所绘制的图形中各点位置在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x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轴和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y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轴上的数据，用数组表示；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label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给所绘制的曲线设置一个名字；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color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指定曲线的颜色；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linewidth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指定曲线的宽度；</a:t>
            </a:r>
            <a:r>
              <a:rPr lang="en-US" altLang="zh-CN" sz="2800" b="1" dirty="0" err="1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linestyle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指定曲线的样式；</a:t>
            </a:r>
            <a:r>
              <a:rPr lang="en-US" altLang="zh-CN" sz="2800" b="1" dirty="0" err="1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fmt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用于指定曲线的颜色和线型。</a:t>
            </a:r>
          </a:p>
        </p:txBody>
      </p:sp>
    </p:spTree>
    <p:extLst>
      <p:ext uri="{BB962C8B-B14F-4D97-AF65-F5344CB8AC3E}">
        <p14:creationId xmlns:p14="http://schemas.microsoft.com/office/powerpoint/2010/main" val="138108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xmlns="" id="{F2AE91A5-318F-2D21-C38D-1033DE9FDE56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3" name="标题占位符 1">
            <a:extLst>
              <a:ext uri="{FF2B5EF4-FFF2-40B4-BE49-F238E27FC236}">
                <a16:creationId xmlns:a16="http://schemas.microsoft.com/office/drawing/2014/main" xmlns="" id="{7D15AECB-6F00-840B-E4B3-19AD7626199F}"/>
              </a:ext>
            </a:extLst>
          </p:cNvPr>
          <p:cNvSpPr txBox="1"/>
          <p:nvPr/>
        </p:nvSpPr>
        <p:spPr>
          <a:xfrm>
            <a:off x="1048328" y="100325"/>
            <a:ext cx="6331527" cy="557822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</a:t>
            </a: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问题求解</a:t>
            </a:r>
            <a:endParaRPr lang="zh-CN" altLang="en-US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5BD872CD-1F60-A000-4C58-E99C769A6123}"/>
              </a:ext>
            </a:extLst>
          </p:cNvPr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738378F7-E5AE-72E4-B46A-9EC7F75E6473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7B463D29-4BA7-30BF-73CF-8CB790F5F45B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DA778A1-033E-2958-648E-A707D3598EA1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26E86147-194F-660F-B09E-B9C004305603}"/>
              </a:ext>
            </a:extLst>
          </p:cNvPr>
          <p:cNvSpPr txBox="1"/>
          <p:nvPr/>
        </p:nvSpPr>
        <p:spPr>
          <a:xfrm>
            <a:off x="916440" y="779206"/>
            <a:ext cx="108585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Matplotlib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绘图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3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．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Matplotlib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二维绘图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3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）图形标注与显示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① </a:t>
            </a:r>
            <a:r>
              <a:rPr lang="en-US" altLang="zh-CN" sz="2800" b="1" dirty="0" err="1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xlabel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()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、</a:t>
            </a:r>
            <a:r>
              <a:rPr lang="en-US" altLang="zh-CN" sz="2800" b="1" dirty="0" err="1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ylabel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()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函数：在当前图形中指定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x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轴和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y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轴的名称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② 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title()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函数：在当前图形中指定图形的标题名称。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③ </a:t>
            </a:r>
            <a:r>
              <a:rPr lang="en-US" altLang="zh-CN" sz="2800" b="1" dirty="0" err="1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xlim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()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、</a:t>
            </a:r>
            <a:r>
              <a:rPr lang="en-US" altLang="zh-CN" sz="2800" b="1" dirty="0" err="1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ylim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()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函数：指定当前图形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x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轴和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y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轴的范围。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④ 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legend()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：指定当前图形的图例，可以指定图例的大小、位置和标签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⑤ 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show()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：显示图形。</a:t>
            </a:r>
          </a:p>
        </p:txBody>
      </p:sp>
    </p:spTree>
    <p:extLst>
      <p:ext uri="{BB962C8B-B14F-4D97-AF65-F5344CB8AC3E}">
        <p14:creationId xmlns:p14="http://schemas.microsoft.com/office/powerpoint/2010/main" val="115434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xmlns="" id="{F2AE91A5-318F-2D21-C38D-1033DE9FDE56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3" name="标题占位符 1">
            <a:extLst>
              <a:ext uri="{FF2B5EF4-FFF2-40B4-BE49-F238E27FC236}">
                <a16:creationId xmlns:a16="http://schemas.microsoft.com/office/drawing/2014/main" xmlns="" id="{7D15AECB-6F00-840B-E4B3-19AD7626199F}"/>
              </a:ext>
            </a:extLst>
          </p:cNvPr>
          <p:cNvSpPr txBox="1"/>
          <p:nvPr/>
        </p:nvSpPr>
        <p:spPr>
          <a:xfrm>
            <a:off x="1048328" y="100325"/>
            <a:ext cx="6331527" cy="557822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</a:t>
            </a: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问题求解</a:t>
            </a:r>
            <a:endParaRPr lang="zh-CN" altLang="en-US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5BD872CD-1F60-A000-4C58-E99C769A6123}"/>
              </a:ext>
            </a:extLst>
          </p:cNvPr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738378F7-E5AE-72E4-B46A-9EC7F75E6473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7B463D29-4BA7-30BF-73CF-8CB790F5F45B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DA778A1-033E-2958-648E-A707D3598EA1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26E86147-194F-660F-B09E-B9C004305603}"/>
              </a:ext>
            </a:extLst>
          </p:cNvPr>
          <p:cNvSpPr txBox="1"/>
          <p:nvPr/>
        </p:nvSpPr>
        <p:spPr>
          <a:xfrm>
            <a:off x="979055" y="925627"/>
            <a:ext cx="10858500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Matplotlib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绘图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3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．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Matplotlib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二维绘图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4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）创建子图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调用格式为：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subplot(n, m, k)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subplot()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函数将整个图形窗口等分为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n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行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m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列个子区域，选择当前子绘图区域为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k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5779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xmlns="" id="{F2AE91A5-318F-2D21-C38D-1033DE9FDE56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3" name="标题占位符 1">
            <a:extLst>
              <a:ext uri="{FF2B5EF4-FFF2-40B4-BE49-F238E27FC236}">
                <a16:creationId xmlns:a16="http://schemas.microsoft.com/office/drawing/2014/main" xmlns="" id="{7D15AECB-6F00-840B-E4B3-19AD7626199F}"/>
              </a:ext>
            </a:extLst>
          </p:cNvPr>
          <p:cNvSpPr txBox="1"/>
          <p:nvPr/>
        </p:nvSpPr>
        <p:spPr>
          <a:xfrm>
            <a:off x="1048328" y="100325"/>
            <a:ext cx="6331527" cy="557822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</a:t>
            </a: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问题求解</a:t>
            </a:r>
            <a:endParaRPr lang="zh-CN" altLang="en-US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5BD872CD-1F60-A000-4C58-E99C769A6123}"/>
              </a:ext>
            </a:extLst>
          </p:cNvPr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738378F7-E5AE-72E4-B46A-9EC7F75E6473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7B463D29-4BA7-30BF-73CF-8CB790F5F45B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DA778A1-033E-2958-648E-A707D3598EA1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26E86147-194F-660F-B09E-B9C004305603}"/>
              </a:ext>
            </a:extLst>
          </p:cNvPr>
          <p:cNvSpPr txBox="1"/>
          <p:nvPr/>
        </p:nvSpPr>
        <p:spPr>
          <a:xfrm>
            <a:off x="979055" y="925627"/>
            <a:ext cx="109728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Matplotlib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绘图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4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．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Matplotlib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三维绘图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mpl_toolkits.mplot3d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是</a:t>
            </a:r>
            <a:r>
              <a:rPr lang="en-US" altLang="zh-CN" sz="2800" b="1" dirty="0" err="1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Matplotib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专门用来绘制三维图形的工具包。使用时先要进行模块导入，命令格式为：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from mpl_toolkits.mplot3d import Axes3D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1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）创建三维坐标轴对象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绘制三维图形需要先创建一个三维坐标轴对象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Axes3D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，有以下两种方法。</a:t>
            </a:r>
          </a:p>
        </p:txBody>
      </p:sp>
    </p:spTree>
    <p:extLst>
      <p:ext uri="{BB962C8B-B14F-4D97-AF65-F5344CB8AC3E}">
        <p14:creationId xmlns:p14="http://schemas.microsoft.com/office/powerpoint/2010/main" val="375715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xmlns="" id="{F2AE91A5-318F-2D21-C38D-1033DE9FDE56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3" name="标题占位符 1">
            <a:extLst>
              <a:ext uri="{FF2B5EF4-FFF2-40B4-BE49-F238E27FC236}">
                <a16:creationId xmlns:a16="http://schemas.microsoft.com/office/drawing/2014/main" xmlns="" id="{7D15AECB-6F00-840B-E4B3-19AD7626199F}"/>
              </a:ext>
            </a:extLst>
          </p:cNvPr>
          <p:cNvSpPr txBox="1"/>
          <p:nvPr/>
        </p:nvSpPr>
        <p:spPr>
          <a:xfrm>
            <a:off x="1048328" y="100325"/>
            <a:ext cx="6331527" cy="557822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</a:t>
            </a: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问题求解</a:t>
            </a:r>
            <a:endParaRPr lang="zh-CN" altLang="en-US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5BD872CD-1F60-A000-4C58-E99C769A6123}"/>
              </a:ext>
            </a:extLst>
          </p:cNvPr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738378F7-E5AE-72E4-B46A-9EC7F75E6473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7B463D29-4BA7-30BF-73CF-8CB790F5F45B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DA778A1-033E-2958-648E-A707D3598EA1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26E86147-194F-660F-B09E-B9C004305603}"/>
              </a:ext>
            </a:extLst>
          </p:cNvPr>
          <p:cNvSpPr txBox="1"/>
          <p:nvPr/>
        </p:nvSpPr>
        <p:spPr>
          <a:xfrm>
            <a:off x="979055" y="925627"/>
            <a:ext cx="109728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Matplotlib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绘图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4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．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Matplotlib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三维绘图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mpl_toolkits.mplot3d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是</a:t>
            </a:r>
            <a:r>
              <a:rPr lang="en-US" altLang="zh-CN" sz="2800" b="1" dirty="0" err="1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Matplotib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专门用来绘制三维图形的工具包。使用时先要进行模块导入，命令格式为：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from mpl_toolkits.mplot3d import Axes3D</a:t>
            </a:r>
          </a:p>
        </p:txBody>
      </p:sp>
    </p:spTree>
    <p:extLst>
      <p:ext uri="{BB962C8B-B14F-4D97-AF65-F5344CB8AC3E}">
        <p14:creationId xmlns:p14="http://schemas.microsoft.com/office/powerpoint/2010/main" val="309059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xmlns="" id="{F2AE91A5-318F-2D21-C38D-1033DE9FDE56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3" name="标题占位符 1">
            <a:extLst>
              <a:ext uri="{FF2B5EF4-FFF2-40B4-BE49-F238E27FC236}">
                <a16:creationId xmlns:a16="http://schemas.microsoft.com/office/drawing/2014/main" xmlns="" id="{7D15AECB-6F00-840B-E4B3-19AD7626199F}"/>
              </a:ext>
            </a:extLst>
          </p:cNvPr>
          <p:cNvSpPr txBox="1"/>
          <p:nvPr/>
        </p:nvSpPr>
        <p:spPr>
          <a:xfrm>
            <a:off x="1048328" y="100325"/>
            <a:ext cx="6331527" cy="557822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</a:t>
            </a: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问题求解</a:t>
            </a:r>
            <a:endParaRPr lang="zh-CN" altLang="en-US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5BD872CD-1F60-A000-4C58-E99C769A6123}"/>
              </a:ext>
            </a:extLst>
          </p:cNvPr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738378F7-E5AE-72E4-B46A-9EC7F75E6473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7B463D29-4BA7-30BF-73CF-8CB790F5F45B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DA778A1-033E-2958-648E-A707D3598EA1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26E86147-194F-660F-B09E-B9C004305603}"/>
              </a:ext>
            </a:extLst>
          </p:cNvPr>
          <p:cNvSpPr txBox="1"/>
          <p:nvPr/>
        </p:nvSpPr>
        <p:spPr>
          <a:xfrm>
            <a:off x="851338" y="805181"/>
            <a:ext cx="1077883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简单的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程序</a:t>
            </a:r>
            <a:endParaRPr lang="zh-CN" altLang="en-US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3" name="文本框 11">
            <a:extLst>
              <a:ext uri="{FF2B5EF4-FFF2-40B4-BE49-F238E27FC236}">
                <a16:creationId xmlns:a16="http://schemas.microsoft.com/office/drawing/2014/main" xmlns="" id="{26E86147-194F-660F-B09E-B9C004305603}"/>
              </a:ext>
            </a:extLst>
          </p:cNvPr>
          <p:cNvSpPr txBox="1"/>
          <p:nvPr/>
        </p:nvSpPr>
        <p:spPr>
          <a:xfrm>
            <a:off x="851338" y="1446301"/>
            <a:ext cx="11174500" cy="1134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1</a:t>
            </a:r>
            <a:r>
              <a:rPr lang="zh-CN" altLang="en-US" sz="24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、</a:t>
            </a:r>
            <a:r>
              <a:rPr lang="en-US" altLang="zh-CN" sz="24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print( 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print</a:t>
            </a:r>
            <a:r>
              <a:rPr lang="zh-CN" altLang="en-US" sz="24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函数用于计算机打印括号中的内容</a:t>
            </a:r>
            <a:endParaRPr lang="en-US" altLang="zh-CN" sz="2400" b="1" dirty="0" smtClean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6" name="文本框 11">
            <a:extLst>
              <a:ext uri="{FF2B5EF4-FFF2-40B4-BE49-F238E27FC236}">
                <a16:creationId xmlns:a16="http://schemas.microsoft.com/office/drawing/2014/main" xmlns="" id="{26E86147-194F-660F-B09E-B9C004305603}"/>
              </a:ext>
            </a:extLst>
          </p:cNvPr>
          <p:cNvSpPr txBox="1"/>
          <p:nvPr/>
        </p:nvSpPr>
        <p:spPr>
          <a:xfrm>
            <a:off x="850455" y="2652107"/>
            <a:ext cx="11174500" cy="661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计算表达式，打印结果</a:t>
            </a:r>
            <a:endParaRPr lang="zh-CN" altLang="en-US" sz="24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34669" y="3481914"/>
            <a:ext cx="6164105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print(5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**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2-5*2)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34669" y="4647907"/>
            <a:ext cx="6164105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创艺简中圆" charset="-122"/>
              </a:rPr>
              <a:t>print(300-1/2*9.8*3**2)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创艺简中圆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281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xmlns="" id="{F2AE91A5-318F-2D21-C38D-1033DE9FDE56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3" name="标题占位符 1">
            <a:extLst>
              <a:ext uri="{FF2B5EF4-FFF2-40B4-BE49-F238E27FC236}">
                <a16:creationId xmlns:a16="http://schemas.microsoft.com/office/drawing/2014/main" xmlns="" id="{7D15AECB-6F00-840B-E4B3-19AD7626199F}"/>
              </a:ext>
            </a:extLst>
          </p:cNvPr>
          <p:cNvSpPr txBox="1"/>
          <p:nvPr/>
        </p:nvSpPr>
        <p:spPr>
          <a:xfrm>
            <a:off x="1048328" y="100325"/>
            <a:ext cx="6331527" cy="557822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</a:t>
            </a: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问题求解</a:t>
            </a:r>
            <a:endParaRPr lang="zh-CN" altLang="en-US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5BD872CD-1F60-A000-4C58-E99C769A6123}"/>
              </a:ext>
            </a:extLst>
          </p:cNvPr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738378F7-E5AE-72E4-B46A-9EC7F75E6473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7B463D29-4BA7-30BF-73CF-8CB790F5F45B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DA778A1-033E-2958-648E-A707D3598EA1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26E86147-194F-660F-B09E-B9C004305603}"/>
              </a:ext>
            </a:extLst>
          </p:cNvPr>
          <p:cNvSpPr txBox="1"/>
          <p:nvPr/>
        </p:nvSpPr>
        <p:spPr>
          <a:xfrm>
            <a:off x="979055" y="925627"/>
            <a:ext cx="109728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Matplotlib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绘图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4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．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Matplotlib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三维绘图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1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）创建三维坐标轴对象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方法一：利用参数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projection='3d'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来实现。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from matplotlib import </a:t>
            </a:r>
            <a:r>
              <a:rPr lang="en-US" altLang="zh-CN" sz="2800" b="1" dirty="0" err="1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pyplot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as </a:t>
            </a:r>
            <a:r>
              <a:rPr lang="en-US" altLang="zh-CN" sz="2800" b="1" dirty="0" err="1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plt</a:t>
            </a:r>
            <a:endParaRPr lang="en-US" altLang="zh-CN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from mpl_toolkits.mplot3d import Axes3D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fig = </a:t>
            </a:r>
            <a:r>
              <a:rPr lang="en-US" altLang="zh-CN" sz="2800" b="1" dirty="0" err="1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plt.figure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()              #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创建图形窗口对象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ax = </a:t>
            </a:r>
            <a:r>
              <a:rPr lang="en-US" altLang="zh-CN" sz="2800" b="1" dirty="0" err="1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plt.axes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(projection='3d')  #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创建三维坐标轴对象</a:t>
            </a:r>
          </a:p>
        </p:txBody>
      </p:sp>
    </p:spTree>
    <p:extLst>
      <p:ext uri="{BB962C8B-B14F-4D97-AF65-F5344CB8AC3E}">
        <p14:creationId xmlns:p14="http://schemas.microsoft.com/office/powerpoint/2010/main" val="46732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xmlns="" id="{F2AE91A5-318F-2D21-C38D-1033DE9FDE56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3" name="标题占位符 1">
            <a:extLst>
              <a:ext uri="{FF2B5EF4-FFF2-40B4-BE49-F238E27FC236}">
                <a16:creationId xmlns:a16="http://schemas.microsoft.com/office/drawing/2014/main" xmlns="" id="{7D15AECB-6F00-840B-E4B3-19AD7626199F}"/>
              </a:ext>
            </a:extLst>
          </p:cNvPr>
          <p:cNvSpPr txBox="1"/>
          <p:nvPr/>
        </p:nvSpPr>
        <p:spPr>
          <a:xfrm>
            <a:off x="1048328" y="100325"/>
            <a:ext cx="6331527" cy="557822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</a:t>
            </a: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问题求解</a:t>
            </a:r>
            <a:endParaRPr lang="zh-CN" altLang="en-US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5BD872CD-1F60-A000-4C58-E99C769A6123}"/>
              </a:ext>
            </a:extLst>
          </p:cNvPr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738378F7-E5AE-72E4-B46A-9EC7F75E6473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7B463D29-4BA7-30BF-73CF-8CB790F5F45B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DA778A1-033E-2958-648E-A707D3598EA1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26E86147-194F-660F-B09E-B9C004305603}"/>
              </a:ext>
            </a:extLst>
          </p:cNvPr>
          <p:cNvSpPr txBox="1"/>
          <p:nvPr/>
        </p:nvSpPr>
        <p:spPr>
          <a:xfrm>
            <a:off x="979055" y="925627"/>
            <a:ext cx="999374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Matplotlib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绘图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4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．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Matplotlib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三维绘图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1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）创建三维坐标轴对象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创建三维坐标轴对象也可以使用以下命令。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ax = </a:t>
            </a:r>
            <a:r>
              <a:rPr lang="en-US" altLang="zh-CN" sz="2800" b="1" dirty="0" err="1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fig.add_subplot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(111,projection='3d’)  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这种方法也可以画多个子图</a:t>
            </a:r>
          </a:p>
        </p:txBody>
      </p:sp>
    </p:spTree>
    <p:extLst>
      <p:ext uri="{BB962C8B-B14F-4D97-AF65-F5344CB8AC3E}">
        <p14:creationId xmlns:p14="http://schemas.microsoft.com/office/powerpoint/2010/main" val="313869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xmlns="" id="{F2AE91A5-318F-2D21-C38D-1033DE9FDE56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3" name="标题占位符 1">
            <a:extLst>
              <a:ext uri="{FF2B5EF4-FFF2-40B4-BE49-F238E27FC236}">
                <a16:creationId xmlns:a16="http://schemas.microsoft.com/office/drawing/2014/main" xmlns="" id="{7D15AECB-6F00-840B-E4B3-19AD7626199F}"/>
              </a:ext>
            </a:extLst>
          </p:cNvPr>
          <p:cNvSpPr txBox="1"/>
          <p:nvPr/>
        </p:nvSpPr>
        <p:spPr>
          <a:xfrm>
            <a:off x="1048328" y="100325"/>
            <a:ext cx="6331527" cy="557822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</a:t>
            </a: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问题求解</a:t>
            </a:r>
            <a:endParaRPr lang="zh-CN" altLang="en-US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5BD872CD-1F60-A000-4C58-E99C769A6123}"/>
              </a:ext>
            </a:extLst>
          </p:cNvPr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738378F7-E5AE-72E4-B46A-9EC7F75E6473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7B463D29-4BA7-30BF-73CF-8CB790F5F45B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DA778A1-033E-2958-648E-A707D3598EA1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26E86147-194F-660F-B09E-B9C004305603}"/>
              </a:ext>
            </a:extLst>
          </p:cNvPr>
          <p:cNvSpPr txBox="1"/>
          <p:nvPr/>
        </p:nvSpPr>
        <p:spPr>
          <a:xfrm>
            <a:off x="979055" y="925627"/>
            <a:ext cx="10539845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Matplotlib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绘图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4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．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Matplotlib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三维绘图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mpl_toolkits.mplot3d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是</a:t>
            </a:r>
            <a:r>
              <a:rPr lang="en-US" altLang="zh-CN" sz="2800" b="1" dirty="0" err="1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Matplotib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专门用来绘制三维图形的工具包。使用时先要进行模块导入，命令格式为：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from mpl_toolkits.mplot3d import Axes3D</a:t>
            </a:r>
          </a:p>
        </p:txBody>
      </p:sp>
    </p:spTree>
    <p:extLst>
      <p:ext uri="{BB962C8B-B14F-4D97-AF65-F5344CB8AC3E}">
        <p14:creationId xmlns:p14="http://schemas.microsoft.com/office/powerpoint/2010/main" val="57613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xmlns="" id="{F2AE91A5-318F-2D21-C38D-1033DE9FDE56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3" name="标题占位符 1">
            <a:extLst>
              <a:ext uri="{FF2B5EF4-FFF2-40B4-BE49-F238E27FC236}">
                <a16:creationId xmlns:a16="http://schemas.microsoft.com/office/drawing/2014/main" xmlns="" id="{7D15AECB-6F00-840B-E4B3-19AD7626199F}"/>
              </a:ext>
            </a:extLst>
          </p:cNvPr>
          <p:cNvSpPr txBox="1"/>
          <p:nvPr/>
        </p:nvSpPr>
        <p:spPr>
          <a:xfrm>
            <a:off x="1048328" y="100325"/>
            <a:ext cx="6331527" cy="557822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</a:t>
            </a: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问题求解</a:t>
            </a:r>
            <a:endParaRPr lang="zh-CN" altLang="en-US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5BD872CD-1F60-A000-4C58-E99C769A6123}"/>
              </a:ext>
            </a:extLst>
          </p:cNvPr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738378F7-E5AE-72E4-B46A-9EC7F75E6473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7B463D29-4BA7-30BF-73CF-8CB790F5F45B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DA778A1-033E-2958-648E-A707D3598EA1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26E86147-194F-660F-B09E-B9C004305603}"/>
              </a:ext>
            </a:extLst>
          </p:cNvPr>
          <p:cNvSpPr txBox="1"/>
          <p:nvPr/>
        </p:nvSpPr>
        <p:spPr>
          <a:xfrm>
            <a:off x="916440" y="779206"/>
            <a:ext cx="874867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Matplotlib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绘图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4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．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Matplotlib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三维绘图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1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）创建三维坐标轴对象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方法二：使用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Axes3D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函数来实现。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from matplotlib import </a:t>
            </a:r>
            <a:r>
              <a:rPr lang="en-US" altLang="zh-CN" sz="2800" b="1" dirty="0" err="1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pyplot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as </a:t>
            </a:r>
            <a:r>
              <a:rPr lang="en-US" altLang="zh-CN" sz="2800" b="1" dirty="0" err="1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plt</a:t>
            </a:r>
            <a:endParaRPr lang="en-US" altLang="zh-CN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from mpl_toolkits.mplot3d import Axes3D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fig = </a:t>
            </a:r>
            <a:r>
              <a:rPr lang="en-US" altLang="zh-CN" sz="2800" b="1" dirty="0" err="1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plt.figure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ax = Axes3D(fig, </a:t>
            </a:r>
            <a:r>
              <a:rPr lang="en-US" altLang="zh-CN" sz="2800" b="1" dirty="0" err="1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auto_add_to_figure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=False)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 err="1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fig.add_axes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(ax)</a:t>
            </a:r>
          </a:p>
        </p:txBody>
      </p:sp>
    </p:spTree>
    <p:extLst>
      <p:ext uri="{BB962C8B-B14F-4D97-AF65-F5344CB8AC3E}">
        <p14:creationId xmlns:p14="http://schemas.microsoft.com/office/powerpoint/2010/main" val="425594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xmlns="" id="{F2AE91A5-318F-2D21-C38D-1033DE9FDE56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3" name="标题占位符 1">
            <a:extLst>
              <a:ext uri="{FF2B5EF4-FFF2-40B4-BE49-F238E27FC236}">
                <a16:creationId xmlns:a16="http://schemas.microsoft.com/office/drawing/2014/main" xmlns="" id="{7D15AECB-6F00-840B-E4B3-19AD7626199F}"/>
              </a:ext>
            </a:extLst>
          </p:cNvPr>
          <p:cNvSpPr txBox="1"/>
          <p:nvPr/>
        </p:nvSpPr>
        <p:spPr>
          <a:xfrm>
            <a:off x="1048328" y="100325"/>
            <a:ext cx="6331527" cy="557822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</a:t>
            </a: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问题求解</a:t>
            </a:r>
            <a:endParaRPr lang="zh-CN" altLang="en-US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5BD872CD-1F60-A000-4C58-E99C769A6123}"/>
              </a:ext>
            </a:extLst>
          </p:cNvPr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738378F7-E5AE-72E4-B46A-9EC7F75E6473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7B463D29-4BA7-30BF-73CF-8CB790F5F45B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DA778A1-033E-2958-648E-A707D3598EA1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26E86147-194F-660F-B09E-B9C004305603}"/>
              </a:ext>
            </a:extLst>
          </p:cNvPr>
          <p:cNvSpPr txBox="1"/>
          <p:nvPr/>
        </p:nvSpPr>
        <p:spPr>
          <a:xfrm>
            <a:off x="979055" y="925627"/>
            <a:ext cx="1053984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Matplotlib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绘图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4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．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Matplotlib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三维绘图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2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）绘制三维曲线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使用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Axes3D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对象的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plot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函数可以绘制三维曲线，基本调用格式为：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plot(x, y, z)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其中， 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x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y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z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组成一组曲线的空间坐标，为长度相同的一维数组。</a:t>
            </a:r>
            <a:endParaRPr lang="en-US" altLang="zh-CN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376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xmlns="" id="{F2AE91A5-318F-2D21-C38D-1033DE9FDE56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3" name="标题占位符 1">
            <a:extLst>
              <a:ext uri="{FF2B5EF4-FFF2-40B4-BE49-F238E27FC236}">
                <a16:creationId xmlns:a16="http://schemas.microsoft.com/office/drawing/2014/main" xmlns="" id="{7D15AECB-6F00-840B-E4B3-19AD7626199F}"/>
              </a:ext>
            </a:extLst>
          </p:cNvPr>
          <p:cNvSpPr txBox="1"/>
          <p:nvPr/>
        </p:nvSpPr>
        <p:spPr>
          <a:xfrm>
            <a:off x="1048328" y="100325"/>
            <a:ext cx="6331527" cy="557822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</a:t>
            </a: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问题求解</a:t>
            </a:r>
            <a:endParaRPr lang="zh-CN" altLang="en-US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5BD872CD-1F60-A000-4C58-E99C769A6123}"/>
              </a:ext>
            </a:extLst>
          </p:cNvPr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738378F7-E5AE-72E4-B46A-9EC7F75E6473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7B463D29-4BA7-30BF-73CF-8CB790F5F45B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DA778A1-033E-2958-648E-A707D3598EA1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xmlns="" id="{26E86147-194F-660F-B09E-B9C004305603}"/>
                  </a:ext>
                </a:extLst>
              </p:cNvPr>
              <p:cNvSpPr txBox="1"/>
              <p:nvPr/>
            </p:nvSpPr>
            <p:spPr>
              <a:xfrm>
                <a:off x="969223" y="800018"/>
                <a:ext cx="10632842" cy="52698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b="1" dirty="0" smtClean="0">
                    <a:solidFill>
                      <a:sysClr val="windowText" lastClr="000000"/>
                    </a:solidFill>
                    <a:latin typeface="Arial" panose="020B0604020202020204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800" b="1" dirty="0">
                    <a:solidFill>
                      <a:sysClr val="windowText" lastClr="000000"/>
                    </a:solidFill>
                    <a:latin typeface="Arial" panose="020B0604020202020204"/>
                    <a:ea typeface="微软雅黑" panose="020B0503020204020204" pitchFamily="34" charset="-122"/>
                  </a:rPr>
                  <a:t>Matplotlib</a:t>
                </a:r>
                <a:r>
                  <a:rPr lang="zh-CN" altLang="en-US" sz="2800" b="1" dirty="0">
                    <a:solidFill>
                      <a:sysClr val="windowText" lastClr="000000"/>
                    </a:solidFill>
                    <a:latin typeface="Arial" panose="020B0604020202020204"/>
                    <a:ea typeface="微软雅黑" panose="020B0503020204020204" pitchFamily="34" charset="-122"/>
                  </a:rPr>
                  <a:t>绘图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b="1" dirty="0">
                    <a:solidFill>
                      <a:sysClr val="windowText" lastClr="000000"/>
                    </a:solidFill>
                    <a:latin typeface="Arial" panose="020B0604020202020204"/>
                    <a:ea typeface="微软雅黑" panose="020B0503020204020204" pitchFamily="34" charset="-122"/>
                  </a:rPr>
                  <a:t>4</a:t>
                </a:r>
                <a:r>
                  <a:rPr lang="zh-CN" altLang="en-US" sz="2800" b="1" dirty="0">
                    <a:solidFill>
                      <a:sysClr val="windowText" lastClr="000000"/>
                    </a:solidFill>
                    <a:latin typeface="Arial" panose="020B0604020202020204"/>
                    <a:ea typeface="微软雅黑" panose="020B0503020204020204" pitchFamily="34" charset="-122"/>
                  </a:rPr>
                  <a:t>．</a:t>
                </a:r>
                <a:r>
                  <a:rPr lang="en-US" altLang="zh-CN" sz="2800" b="1" dirty="0">
                    <a:solidFill>
                      <a:sysClr val="windowText" lastClr="000000"/>
                    </a:solidFill>
                    <a:latin typeface="Arial" panose="020B0604020202020204"/>
                    <a:ea typeface="微软雅黑" panose="020B0503020204020204" pitchFamily="34" charset="-122"/>
                  </a:rPr>
                  <a:t>Matplotlib</a:t>
                </a:r>
                <a:r>
                  <a:rPr lang="zh-CN" altLang="en-US" sz="2800" b="1" dirty="0">
                    <a:solidFill>
                      <a:sysClr val="windowText" lastClr="000000"/>
                    </a:solidFill>
                    <a:latin typeface="Arial" panose="020B0604020202020204"/>
                    <a:ea typeface="微软雅黑" panose="020B0503020204020204" pitchFamily="34" charset="-122"/>
                  </a:rPr>
                  <a:t>三维绘图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b="1" dirty="0">
                    <a:solidFill>
                      <a:sysClr val="windowText" lastClr="000000"/>
                    </a:solidFill>
                    <a:latin typeface="Arial" panose="020B0604020202020204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2800" b="1" dirty="0">
                    <a:solidFill>
                      <a:sysClr val="windowText" lastClr="000000"/>
                    </a:solidFill>
                    <a:latin typeface="Arial" panose="020B0604020202020204"/>
                    <a:ea typeface="微软雅黑" panose="020B0503020204020204" pitchFamily="34" charset="-122"/>
                  </a:rPr>
                  <a:t>2</a:t>
                </a:r>
                <a:r>
                  <a:rPr lang="zh-CN" altLang="en-US" sz="2800" b="1" dirty="0">
                    <a:solidFill>
                      <a:sysClr val="windowText" lastClr="000000"/>
                    </a:solidFill>
                    <a:latin typeface="Arial" panose="020B0604020202020204"/>
                    <a:ea typeface="微软雅黑" panose="020B0503020204020204" pitchFamily="34" charset="-122"/>
                  </a:rPr>
                  <a:t>）绘制三维曲线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zh-CN" sz="2800" b="1" kern="100" spc="3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800" b="1" kern="100" spc="3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2-12  </a:t>
                </a:r>
                <a:r>
                  <a:rPr lang="zh-CN" altLang="zh-CN" sz="2800" b="1" kern="100" spc="3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圆柱螺旋曲线的参数方程为：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zh-CN" sz="2800" b="1" i="1" kern="100" spc="30">
                              <a:solidFill>
                                <a:prstClr val="black"/>
                              </a:solidFill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800" b="1" i="1" kern="100" spc="3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b="1" i="1" kern="100" spc="3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  <m:r>
                                  <a:rPr lang="en-US" altLang="zh-CN" sz="2800" b="1" kern="100" spc="3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altLang="zh-CN" sz="2800" b="1" i="1" kern="100" spc="3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𝒓</m:t>
                                </m:r>
                                <m:func>
                                  <m:funcPr>
                                    <m:ctrlPr>
                                      <a:rPr lang="zh-CN" altLang="zh-CN" sz="2800" b="1" i="1" kern="100" spc="30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zh-CN" sz="2800" b="1" i="1" kern="100" spc="30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𝒄𝒐𝒔</m:t>
                                    </m:r>
                                  </m:fName>
                                  <m:e>
                                    <m:r>
                                      <a:rPr lang="en-US" altLang="zh-CN" sz="2800" b="1" i="1" kern="100" spc="30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𝜽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altLang="zh-CN" sz="2800" b="1" i="1" kern="100" spc="3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  <m:r>
                                  <a:rPr lang="en-US" altLang="zh-CN" sz="2800" b="1" kern="100" spc="3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altLang="zh-CN" sz="2800" b="1" i="1" kern="100" spc="3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𝒓</m:t>
                                </m:r>
                                <m:func>
                                  <m:funcPr>
                                    <m:ctrlPr>
                                      <a:rPr lang="zh-CN" altLang="zh-CN" sz="2800" b="1" i="1" kern="100" spc="30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zh-CN" sz="2800" b="1" i="1" kern="100" spc="30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𝒔𝒊𝒏</m:t>
                                    </m:r>
                                  </m:fName>
                                  <m:e>
                                    <m:r>
                                      <a:rPr lang="en-US" altLang="zh-CN" sz="2800" b="1" i="1" kern="100" spc="30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𝜽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altLang="zh-CN" sz="2800" b="1" i="1" kern="100" spc="3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𝒛</m:t>
                                </m:r>
                                <m:r>
                                  <a:rPr lang="en-US" altLang="zh-CN" sz="2800" b="1" kern="100" spc="3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altLang="zh-CN" sz="2800" b="1" i="1" kern="100" spc="3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𝒂</m:t>
                                </m:r>
                                <m:r>
                                  <a:rPr lang="en-US" altLang="zh-CN" sz="2800" b="1" i="1" kern="100" spc="3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𝜽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1" kern="100" spc="3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800" b="1" i="1" kern="100" spc="3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altLang="zh-CN" sz="2800" b="1" kern="100" spc="3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altLang="zh-CN" sz="2800" b="1" i="1" kern="100" spc="3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𝜽</m:t>
                      </m:r>
                      <m:r>
                        <a:rPr lang="en-US" altLang="zh-CN" sz="2800" b="1" kern="100" spc="3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altLang="zh-CN" sz="2800" b="1" i="1" kern="100" spc="3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𝟐𝟎</m:t>
                      </m:r>
                      <m:r>
                        <a:rPr lang="en-US" altLang="zh-CN" sz="2800" b="1" i="1" kern="100" spc="3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𝝅</m:t>
                      </m:r>
                      <m:r>
                        <a:rPr lang="en-US" altLang="zh-CN" sz="2800" b="1" kern="100" spc="3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2800" b="1" kern="100" spc="3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zh-CN" sz="2800" b="1" kern="100" spc="3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其中</a:t>
                </a:r>
                <a:r>
                  <a:rPr lang="en-US" altLang="zh-CN" sz="2800" b="1" kern="100" spc="3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zh-CN" sz="2800" b="1" kern="100" spc="3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为圆的半径；</a:t>
                </a:r>
                <a:r>
                  <a:rPr lang="en-US" altLang="zh-CN" sz="2800" b="1" kern="100" spc="3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zh-CN" sz="2800" b="1" kern="100" spc="3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为常数，决定螺旋线两螺纹之间的距离，</a:t>
                </a:r>
                <a:r>
                  <a:rPr lang="en-US" altLang="zh-CN" sz="2800" b="1" i="1" kern="0" spc="3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θ</a:t>
                </a:r>
                <a:r>
                  <a:rPr lang="zh-CN" altLang="zh-CN" sz="2800" b="1" kern="100" spc="3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为参数。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6E86147-194F-660F-B09E-B9C004305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223" y="800018"/>
                <a:ext cx="10632842" cy="5269841"/>
              </a:xfrm>
              <a:prstGeom prst="rect">
                <a:avLst/>
              </a:prstGeom>
              <a:blipFill rotWithShape="1">
                <a:blip r:embed="rId2"/>
                <a:stretch>
                  <a:fillRect l="-12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657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xmlns="" id="{F2AE91A5-318F-2D21-C38D-1033DE9FDE56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3" name="标题占位符 1">
            <a:extLst>
              <a:ext uri="{FF2B5EF4-FFF2-40B4-BE49-F238E27FC236}">
                <a16:creationId xmlns:a16="http://schemas.microsoft.com/office/drawing/2014/main" xmlns="" id="{7D15AECB-6F00-840B-E4B3-19AD7626199F}"/>
              </a:ext>
            </a:extLst>
          </p:cNvPr>
          <p:cNvSpPr txBox="1"/>
          <p:nvPr/>
        </p:nvSpPr>
        <p:spPr>
          <a:xfrm>
            <a:off x="1048328" y="100325"/>
            <a:ext cx="6331527" cy="557822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</a:t>
            </a: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问题求解</a:t>
            </a:r>
            <a:endParaRPr lang="zh-CN" altLang="en-US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5BD872CD-1F60-A000-4C58-E99C769A6123}"/>
              </a:ext>
            </a:extLst>
          </p:cNvPr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738378F7-E5AE-72E4-B46A-9EC7F75E6473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7B463D29-4BA7-30BF-73CF-8CB790F5F45B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DA778A1-033E-2958-648E-A707D3598EA1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26E86147-194F-660F-B09E-B9C004305603}"/>
              </a:ext>
            </a:extLst>
          </p:cNvPr>
          <p:cNvSpPr txBox="1"/>
          <p:nvPr/>
        </p:nvSpPr>
        <p:spPr>
          <a:xfrm>
            <a:off x="979055" y="925627"/>
            <a:ext cx="10539845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Matplotlib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绘图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4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．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Matplotlib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三维绘图</a:t>
            </a:r>
            <a:endParaRPr lang="en-US" altLang="zh-CN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3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）绘制三维曲面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① 产生网格坐标矩阵。通常调用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NumPy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的</a:t>
            </a:r>
            <a:r>
              <a:rPr lang="en-US" altLang="zh-CN" sz="2800" b="1" dirty="0" err="1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meshgrid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函数生成二维网格坐标矩阵，函数的调用格式为：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X, Y = </a:t>
            </a:r>
            <a:r>
              <a:rPr lang="en-US" altLang="zh-CN" sz="2800" b="1" dirty="0" err="1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meshgrid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(x, y)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其中，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x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y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为一维数组，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X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Y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为二维数组。</a:t>
            </a:r>
            <a:endParaRPr lang="en-US" altLang="zh-CN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509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xmlns="" id="{F2AE91A5-318F-2D21-C38D-1033DE9FDE56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3" name="标题占位符 1">
            <a:extLst>
              <a:ext uri="{FF2B5EF4-FFF2-40B4-BE49-F238E27FC236}">
                <a16:creationId xmlns:a16="http://schemas.microsoft.com/office/drawing/2014/main" xmlns="" id="{7D15AECB-6F00-840B-E4B3-19AD7626199F}"/>
              </a:ext>
            </a:extLst>
          </p:cNvPr>
          <p:cNvSpPr txBox="1"/>
          <p:nvPr/>
        </p:nvSpPr>
        <p:spPr>
          <a:xfrm>
            <a:off x="1048328" y="100325"/>
            <a:ext cx="6331527" cy="557822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</a:t>
            </a: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问题求解</a:t>
            </a:r>
            <a:endParaRPr lang="zh-CN" altLang="en-US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5BD872CD-1F60-A000-4C58-E99C769A6123}"/>
              </a:ext>
            </a:extLst>
          </p:cNvPr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738378F7-E5AE-72E4-B46A-9EC7F75E6473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7B463D29-4BA7-30BF-73CF-8CB790F5F45B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DA778A1-033E-2958-648E-A707D3598EA1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26E86147-194F-660F-B09E-B9C004305603}"/>
              </a:ext>
            </a:extLst>
          </p:cNvPr>
          <p:cNvSpPr txBox="1"/>
          <p:nvPr/>
        </p:nvSpPr>
        <p:spPr>
          <a:xfrm>
            <a:off x="979055" y="925627"/>
            <a:ext cx="717188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Matplotlib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绘图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4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．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Matplotlib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三维绘图</a:t>
            </a:r>
            <a:endParaRPr lang="en-US" altLang="zh-CN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3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）绘制三维曲面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例如：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&gt;&gt;&gt; import </a:t>
            </a:r>
            <a:r>
              <a:rPr lang="en-US" altLang="zh-CN" sz="2800" b="1" dirty="0" err="1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numpy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as np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&gt;&gt;&gt; x = </a:t>
            </a:r>
            <a:r>
              <a:rPr lang="en-US" altLang="zh-CN" sz="2800" b="1" dirty="0" err="1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np.arange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(2, 7)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&gt;&gt;&gt; y = </a:t>
            </a:r>
            <a:r>
              <a:rPr lang="en-US" altLang="zh-CN" sz="2800" b="1" dirty="0" err="1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np.arange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(3, 9)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&gt;&gt;&gt; X, Y = </a:t>
            </a:r>
            <a:r>
              <a:rPr lang="en-US" altLang="zh-CN" sz="2800" b="1" dirty="0" err="1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np.meshgrid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(x, y)</a:t>
            </a:r>
          </a:p>
        </p:txBody>
      </p:sp>
    </p:spTree>
    <p:extLst>
      <p:ext uri="{BB962C8B-B14F-4D97-AF65-F5344CB8AC3E}">
        <p14:creationId xmlns:p14="http://schemas.microsoft.com/office/powerpoint/2010/main" val="81656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xmlns="" id="{F2AE91A5-318F-2D21-C38D-1033DE9FDE56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3" name="标题占位符 1">
            <a:extLst>
              <a:ext uri="{FF2B5EF4-FFF2-40B4-BE49-F238E27FC236}">
                <a16:creationId xmlns:a16="http://schemas.microsoft.com/office/drawing/2014/main" xmlns="" id="{7D15AECB-6F00-840B-E4B3-19AD7626199F}"/>
              </a:ext>
            </a:extLst>
          </p:cNvPr>
          <p:cNvSpPr txBox="1"/>
          <p:nvPr/>
        </p:nvSpPr>
        <p:spPr>
          <a:xfrm>
            <a:off x="1048328" y="100325"/>
            <a:ext cx="6331527" cy="557822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</a:t>
            </a: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问题求解</a:t>
            </a:r>
            <a:endParaRPr lang="zh-CN" altLang="en-US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5BD872CD-1F60-A000-4C58-E99C769A6123}"/>
              </a:ext>
            </a:extLst>
          </p:cNvPr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738378F7-E5AE-72E4-B46A-9EC7F75E6473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7B463D29-4BA7-30BF-73CF-8CB790F5F45B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DA778A1-033E-2958-648E-A707D3598EA1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26E86147-194F-660F-B09E-B9C004305603}"/>
              </a:ext>
            </a:extLst>
          </p:cNvPr>
          <p:cNvSpPr txBox="1"/>
          <p:nvPr/>
        </p:nvSpPr>
        <p:spPr>
          <a:xfrm>
            <a:off x="979055" y="925627"/>
            <a:ext cx="10682003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Matplotlib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绘图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4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．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Matplotlib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三维绘图</a:t>
            </a:r>
            <a:endParaRPr lang="en-US" altLang="zh-CN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3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）绘制三维曲面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② </a:t>
            </a:r>
            <a:r>
              <a:rPr lang="en-US" altLang="zh-CN" sz="2800" b="1" dirty="0" err="1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plot_surface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函数。使用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Axes3D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对象的</a:t>
            </a:r>
            <a:r>
              <a:rPr lang="en-US" altLang="zh-CN" sz="2800" b="1" dirty="0" err="1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plot_surface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函数可以绘制三维曲面，基本调用格式为：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 err="1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plot_surface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(X,Y,Z)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通常，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X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Y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Z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是同型二维数组，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X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Y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定义网格顶点的</a:t>
            </a:r>
            <a:r>
              <a:rPr lang="en-US" altLang="zh-CN" sz="2800" b="1" dirty="0" err="1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xy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平面坐标，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Z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定义网格顶点的高度。还可以在函数调用时设定曲面的各种属性。</a:t>
            </a:r>
          </a:p>
        </p:txBody>
      </p:sp>
    </p:spTree>
    <p:extLst>
      <p:ext uri="{BB962C8B-B14F-4D97-AF65-F5344CB8AC3E}">
        <p14:creationId xmlns:p14="http://schemas.microsoft.com/office/powerpoint/2010/main" val="89146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xmlns="" id="{F2AE91A5-318F-2D21-C38D-1033DE9FDE56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3" name="标题占位符 1">
            <a:extLst>
              <a:ext uri="{FF2B5EF4-FFF2-40B4-BE49-F238E27FC236}">
                <a16:creationId xmlns:a16="http://schemas.microsoft.com/office/drawing/2014/main" xmlns="" id="{7D15AECB-6F00-840B-E4B3-19AD7626199F}"/>
              </a:ext>
            </a:extLst>
          </p:cNvPr>
          <p:cNvSpPr txBox="1"/>
          <p:nvPr/>
        </p:nvSpPr>
        <p:spPr>
          <a:xfrm>
            <a:off x="1048328" y="100325"/>
            <a:ext cx="6331527" cy="557822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5BD872CD-1F60-A000-4C58-E99C769A6123}"/>
              </a:ext>
            </a:extLst>
          </p:cNvPr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738378F7-E5AE-72E4-B46A-9EC7F75E6473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7B463D29-4BA7-30BF-73CF-8CB790F5F45B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DA778A1-033E-2958-648E-A707D3598EA1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26E86147-194F-660F-B09E-B9C004305603}"/>
              </a:ext>
            </a:extLst>
          </p:cNvPr>
          <p:cNvSpPr txBox="1"/>
          <p:nvPr/>
        </p:nvSpPr>
        <p:spPr>
          <a:xfrm>
            <a:off x="979054" y="925627"/>
            <a:ext cx="105398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例</a:t>
            </a:r>
            <a:r>
              <a:rPr lang="en-US" altLang="zh-CN" sz="24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  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从键盘输入一个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3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位整数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n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，输出其逆序数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m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。例如，输入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n=127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，则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m=721</a:t>
            </a:r>
            <a:r>
              <a:rPr lang="zh-CN" altLang="en-US" sz="24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。</a:t>
            </a:r>
            <a:endParaRPr lang="zh-CN" altLang="en-US" sz="24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49398" y="1973657"/>
            <a:ext cx="6376439" cy="33769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n=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(input("n="))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a=n%10;             	  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#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的个位数字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b=n//10%10;           	#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的十位数字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c=n//100;             	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#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的百位数字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m=a*100+b*10+c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print(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n,"reversed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is",m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1">
            <a:extLst>
              <a:ext uri="{FF2B5EF4-FFF2-40B4-BE49-F238E27FC236}">
                <a16:creationId xmlns:a16="http://schemas.microsoft.com/office/drawing/2014/main" xmlns="" id="{26E86147-194F-660F-B09E-B9C004305603}"/>
              </a:ext>
            </a:extLst>
          </p:cNvPr>
          <p:cNvSpPr txBox="1"/>
          <p:nvPr/>
        </p:nvSpPr>
        <p:spPr>
          <a:xfrm>
            <a:off x="617338" y="2386162"/>
            <a:ext cx="4793481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分析问题：</a:t>
            </a:r>
            <a:endParaRPr lang="en-US" altLang="zh-CN" sz="2400" b="1" dirty="0" smtClean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①分别求出个位数，十位数，</a:t>
            </a:r>
            <a:r>
              <a:rPr lang="en-US" altLang="zh-CN" sz="24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（这个数除以</a:t>
            </a:r>
            <a:r>
              <a:rPr lang="en-US" altLang="zh-CN" sz="20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10</a:t>
            </a:r>
            <a:r>
              <a:rPr lang="zh-CN" altLang="en-US" sz="20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的余数是个位数</a:t>
            </a:r>
            <a:r>
              <a:rPr lang="en-US" altLang="zh-CN" sz="20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…</a:t>
            </a:r>
            <a:r>
              <a:rPr lang="zh-CN" altLang="en-US" sz="20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）</a:t>
            </a:r>
            <a:endParaRPr lang="en-US" altLang="zh-CN" sz="2000" b="1" dirty="0" smtClean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②然后重新写出这个数</a:t>
            </a:r>
            <a:endParaRPr lang="zh-CN" altLang="en-US" sz="24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1355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xmlns="" id="{F2AE91A5-318F-2D21-C38D-1033DE9FDE56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3" name="标题占位符 1">
            <a:extLst>
              <a:ext uri="{FF2B5EF4-FFF2-40B4-BE49-F238E27FC236}">
                <a16:creationId xmlns:a16="http://schemas.microsoft.com/office/drawing/2014/main" xmlns="" id="{7D15AECB-6F00-840B-E4B3-19AD7626199F}"/>
              </a:ext>
            </a:extLst>
          </p:cNvPr>
          <p:cNvSpPr txBox="1"/>
          <p:nvPr/>
        </p:nvSpPr>
        <p:spPr>
          <a:xfrm>
            <a:off x="1048328" y="100325"/>
            <a:ext cx="6331527" cy="557822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 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python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问题求解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5BD872CD-1F60-A000-4C58-E99C769A6123}"/>
              </a:ext>
            </a:extLst>
          </p:cNvPr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738378F7-E5AE-72E4-B46A-9EC7F75E6473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7B463D29-4BA7-30BF-73CF-8CB790F5F45B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DA778A1-033E-2958-648E-A707D3598EA1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26E86147-194F-660F-B09E-B9C004305603}"/>
              </a:ext>
            </a:extLst>
          </p:cNvPr>
          <p:cNvSpPr txBox="1"/>
          <p:nvPr/>
        </p:nvSpPr>
        <p:spPr>
          <a:xfrm>
            <a:off x="851338" y="805181"/>
            <a:ext cx="1077883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  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简单的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Python</a:t>
            </a: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程序</a:t>
            </a:r>
            <a:endParaRPr lang="zh-CN" altLang="en-US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1">
                <a:extLst>
                  <a:ext uri="{FF2B5EF4-FFF2-40B4-BE49-F238E27FC236}">
                    <a16:creationId xmlns:a16="http://schemas.microsoft.com/office/drawing/2014/main" xmlns="" id="{26E86147-194F-660F-B09E-B9C004305603}"/>
                  </a:ext>
                </a:extLst>
              </p:cNvPr>
              <p:cNvSpPr txBox="1"/>
              <p:nvPr/>
            </p:nvSpPr>
            <p:spPr>
              <a:xfrm>
                <a:off x="1048328" y="1446301"/>
                <a:ext cx="10147148" cy="1460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 smtClean="0">
                    <a:solidFill>
                      <a:sysClr val="windowText" lastClr="000000"/>
                    </a:solidFill>
                    <a:latin typeface="Arial" panose="020B0604020202020204"/>
                    <a:ea typeface="微软雅黑" panose="020B0503020204020204" pitchFamily="34" charset="-122"/>
                    <a:cs typeface="+mj-cs"/>
                  </a:rPr>
                  <a:t>问题：当一物体以初速度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800" b="1" dirty="0" smtClean="0">
                    <a:solidFill>
                      <a:srgbClr val="FF0000"/>
                    </a:solidFill>
                    <a:latin typeface="Arial" panose="020B0604020202020204"/>
                    <a:ea typeface="微软雅黑" panose="020B0503020204020204" pitchFamily="34" charset="-122"/>
                    <a:cs typeface="+mj-cs"/>
                  </a:rPr>
                  <a:t>水平</a:t>
                </a:r>
                <a:r>
                  <a:rPr lang="zh-CN" altLang="en-US" sz="2800" b="1" dirty="0" smtClean="0">
                    <a:solidFill>
                      <a:sysClr val="windowText" lastClr="000000"/>
                    </a:solidFill>
                    <a:latin typeface="Arial" panose="020B0604020202020204"/>
                    <a:ea typeface="微软雅黑" panose="020B0503020204020204" pitchFamily="34" charset="-122"/>
                    <a:cs typeface="+mj-cs"/>
                  </a:rPr>
                  <a:t>抛出时，其轨迹是一条抛物线，</a:t>
                </a:r>
                <a:endParaRPr lang="en-US" altLang="zh-CN" sz="2800" b="1" dirty="0" smtClean="0">
                  <a:solidFill>
                    <a:sysClr val="windowText" lastClr="000000"/>
                  </a:solidFill>
                  <a:latin typeface="Arial" panose="020B0604020202020204"/>
                  <a:ea typeface="微软雅黑" panose="020B0503020204020204" pitchFamily="34" charset="-122"/>
                  <a:cs typeface="+mj-cs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b="1" dirty="0" smtClean="0">
                    <a:solidFill>
                      <a:sysClr val="windowText" lastClr="000000"/>
                    </a:solidFill>
                    <a:latin typeface="Arial" panose="020B0604020202020204"/>
                    <a:ea typeface="微软雅黑" panose="020B0503020204020204" pitchFamily="34" charset="-122"/>
                    <a:cs typeface="+mj-cs"/>
                  </a:rPr>
                  <a:t>利用</a:t>
                </a:r>
                <a:r>
                  <a:rPr lang="en-US" altLang="zh-CN" sz="2800" b="1" dirty="0" smtClean="0">
                    <a:solidFill>
                      <a:sysClr val="windowText" lastClr="000000"/>
                    </a:solidFill>
                    <a:latin typeface="Arial" panose="020B0604020202020204"/>
                    <a:ea typeface="微软雅黑" panose="020B0503020204020204" pitchFamily="34" charset="-122"/>
                    <a:cs typeface="+mj-cs"/>
                  </a:rPr>
                  <a:t>python</a:t>
                </a:r>
                <a:r>
                  <a:rPr lang="zh-CN" altLang="en-US" sz="2800" b="1" dirty="0" smtClean="0">
                    <a:solidFill>
                      <a:sysClr val="windowText" lastClr="000000"/>
                    </a:solidFill>
                    <a:latin typeface="Arial" panose="020B0604020202020204"/>
                    <a:ea typeface="微软雅黑" panose="020B0503020204020204" pitchFamily="34" charset="-122"/>
                    <a:cs typeface="+mj-cs"/>
                  </a:rPr>
                  <a:t>编程绘制抛物线。</a:t>
                </a:r>
                <a:endParaRPr lang="zh-CN" altLang="en-US" sz="2800" b="1" dirty="0">
                  <a:solidFill>
                    <a:sysClr val="windowText" lastClr="000000"/>
                  </a:solidFill>
                  <a:latin typeface="Arial" panose="020B0604020202020204"/>
                  <a:ea typeface="微软雅黑" panose="020B0503020204020204" pitchFamily="34" charset="-122"/>
                  <a:cs typeface="+mj-cs"/>
                </a:endParaRPr>
              </a:p>
            </p:txBody>
          </p:sp>
        </mc:Choice>
        <mc:Fallback xmlns="">
          <p:sp>
            <p:nvSpPr>
              <p:cNvPr id="13" name="文本框 11">
                <a:extLst>
                  <a:ext uri="{FF2B5EF4-FFF2-40B4-BE49-F238E27FC236}">
                    <a16:creationId xmlns:a16="http://schemas.microsoft.com/office/drawing/2014/main" xmlns="" id="{26E86147-194F-660F-B09E-B9C004305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328" y="1446301"/>
                <a:ext cx="10147148" cy="1460336"/>
              </a:xfrm>
              <a:prstGeom prst="rect">
                <a:avLst/>
              </a:prstGeom>
              <a:blipFill rotWithShape="1">
                <a:blip r:embed="rId2"/>
                <a:stretch>
                  <a:fillRect l="-1261" r="-4685" b="-5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组合 26"/>
          <p:cNvGrpSpPr/>
          <p:nvPr/>
        </p:nvGrpSpPr>
        <p:grpSpPr>
          <a:xfrm>
            <a:off x="1226633" y="3433949"/>
            <a:ext cx="3490266" cy="1354167"/>
            <a:chOff x="1226633" y="3433949"/>
            <a:chExt cx="3490266" cy="1354167"/>
          </a:xfrm>
        </p:grpSpPr>
        <p:sp>
          <p:nvSpPr>
            <p:cNvPr id="14" name="矩形 13"/>
            <p:cNvSpPr/>
            <p:nvPr/>
          </p:nvSpPr>
          <p:spPr>
            <a:xfrm>
              <a:off x="1226633" y="3480016"/>
              <a:ext cx="3490266" cy="13081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黑体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/>
                <p:cNvSpPr/>
                <p:nvPr/>
              </p:nvSpPr>
              <p:spPr>
                <a:xfrm>
                  <a:off x="1514665" y="3433949"/>
                  <a:ext cx="1784142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lvl="1"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3200" dirty="0">
                      <a:solidFill>
                        <a:prstClr val="black"/>
                      </a:solidFill>
                      <a:latin typeface="Arial" pitchFamily="34" charset="0"/>
                      <a:ea typeface="创艺简中圆" charset="-122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ar-AE" altLang="zh-CN" sz="3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3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ar-AE" altLang="zh-CN" sz="3200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32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sz="3200" i="1">
                          <a:solidFill>
                            <a:prstClr val="black"/>
                          </a:solidFill>
                          <a:latin typeface="Cambria Math"/>
                        </a:rPr>
                        <m:t>𝑡</m:t>
                      </m:r>
                    </m:oMath>
                  </a14:m>
                  <a:endParaRPr lang="en-US" altLang="zh-CN" sz="3200" dirty="0">
                    <a:solidFill>
                      <a:prstClr val="black"/>
                    </a:solidFill>
                    <a:latin typeface="Arial" pitchFamily="34" charset="0"/>
                    <a:ea typeface="创艺简中圆" charset="-122"/>
                  </a:endParaRPr>
                </a:p>
              </p:txBody>
            </p:sp>
          </mc:Choice>
          <mc:Fallback xmlns="">
            <p:sp>
              <p:nvSpPr>
                <p:cNvPr id="16" name="矩形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4665" y="3433949"/>
                  <a:ext cx="1784142" cy="58477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/>
                <p:cNvSpPr/>
                <p:nvPr/>
              </p:nvSpPr>
              <p:spPr>
                <a:xfrm>
                  <a:off x="1516620" y="3951088"/>
                  <a:ext cx="2829494" cy="7877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3200" b="1" dirty="0" smtClean="0">
                      <a:solidFill>
                        <a:prstClr val="black"/>
                      </a:solidFill>
                      <a:latin typeface="Arial" pitchFamily="34" charset="0"/>
                      <a:ea typeface="创艺简中圆" charset="-122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ar-AE" altLang="zh-CN" sz="32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3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ar-AE" altLang="zh-CN" sz="3200" b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32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h</m:t>
                      </m:r>
                      <m:r>
                        <a:rPr lang="en-US" altLang="zh-CN" sz="32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zh-CN" sz="32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3200" b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b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altLang="zh-CN" sz="3200" b="1">
                          <a:solidFill>
                            <a:prstClr val="black"/>
                          </a:solidFill>
                          <a:latin typeface="Cambria Math"/>
                        </a:rPr>
                        <m:t>𝑔</m:t>
                      </m:r>
                      <m:sSup>
                        <m:sSupPr>
                          <m:ctrlPr>
                            <a:rPr lang="en-US" altLang="zh-CN" sz="32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3200" b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3200" b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a14:m>
                  <a:endParaRPr lang="zh-CN" altLang="en-US" sz="3200" b="1" dirty="0">
                    <a:solidFill>
                      <a:prstClr val="black"/>
                    </a:solidFill>
                    <a:latin typeface="Arial" pitchFamily="34" charset="0"/>
                    <a:ea typeface="创艺简中圆" charset="-122"/>
                  </a:endParaRPr>
                </a:p>
              </p:txBody>
            </p:sp>
          </mc:Choice>
          <mc:Fallback xmlns="">
            <p:sp>
              <p:nvSpPr>
                <p:cNvPr id="17" name="矩形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6620" y="3951088"/>
                  <a:ext cx="2829494" cy="78771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73" name="组合 3072"/>
          <p:cNvGrpSpPr/>
          <p:nvPr/>
        </p:nvGrpSpPr>
        <p:grpSpPr>
          <a:xfrm>
            <a:off x="6522016" y="2441574"/>
            <a:ext cx="5018760" cy="3076224"/>
            <a:chOff x="6522016" y="2441574"/>
            <a:chExt cx="5018760" cy="3076224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0064" y="2958713"/>
              <a:ext cx="3565412" cy="2350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箭头连接符 7"/>
            <p:cNvCxnSpPr/>
            <p:nvPr/>
          </p:nvCxnSpPr>
          <p:spPr>
            <a:xfrm>
              <a:off x="7630064" y="3026349"/>
              <a:ext cx="102723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左大括号 8"/>
            <p:cNvSpPr/>
            <p:nvPr/>
          </p:nvSpPr>
          <p:spPr>
            <a:xfrm>
              <a:off x="7138219" y="3026349"/>
              <a:ext cx="491845" cy="2283070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箭头连接符 22"/>
            <p:cNvCxnSpPr/>
            <p:nvPr/>
          </p:nvCxnSpPr>
          <p:spPr>
            <a:xfrm flipV="1">
              <a:off x="7656988" y="2487641"/>
              <a:ext cx="0" cy="28070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椭圆 17"/>
            <p:cNvSpPr/>
            <p:nvPr/>
          </p:nvSpPr>
          <p:spPr>
            <a:xfrm>
              <a:off x="7585820" y="2943965"/>
              <a:ext cx="142336" cy="16823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7630064" y="5294671"/>
              <a:ext cx="35654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/>
                <p:cNvSpPr/>
                <p:nvPr/>
              </p:nvSpPr>
              <p:spPr>
                <a:xfrm>
                  <a:off x="8143683" y="2595716"/>
                  <a:ext cx="690601" cy="3482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矩形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3683" y="2595716"/>
                  <a:ext cx="690601" cy="34824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5254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/>
                <p:cNvSpPr/>
                <p:nvPr/>
              </p:nvSpPr>
              <p:spPr>
                <a:xfrm>
                  <a:off x="7243913" y="2441574"/>
                  <a:ext cx="345300" cy="3282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矩形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3913" y="2441574"/>
                  <a:ext cx="345300" cy="328266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15254" b="-32727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/>
                <p:cNvSpPr/>
                <p:nvPr/>
              </p:nvSpPr>
              <p:spPr>
                <a:xfrm>
                  <a:off x="11195476" y="5189532"/>
                  <a:ext cx="345300" cy="3282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x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矩形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95476" y="5189532"/>
                  <a:ext cx="345300" cy="328266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5172" b="-3571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/>
                <p:cNvSpPr/>
                <p:nvPr/>
              </p:nvSpPr>
              <p:spPr>
                <a:xfrm>
                  <a:off x="6522016" y="4003751"/>
                  <a:ext cx="345300" cy="3282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h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矩形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2016" y="4003751"/>
                  <a:ext cx="345300" cy="328266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16949" b="-10714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3108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xmlns="" id="{F2AE91A5-318F-2D21-C38D-1033DE9FDE56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3" name="标题占位符 1">
            <a:extLst>
              <a:ext uri="{FF2B5EF4-FFF2-40B4-BE49-F238E27FC236}">
                <a16:creationId xmlns:a16="http://schemas.microsoft.com/office/drawing/2014/main" xmlns="" id="{7D15AECB-6F00-840B-E4B3-19AD7626199F}"/>
              </a:ext>
            </a:extLst>
          </p:cNvPr>
          <p:cNvSpPr txBox="1"/>
          <p:nvPr/>
        </p:nvSpPr>
        <p:spPr>
          <a:xfrm>
            <a:off x="1048328" y="100325"/>
            <a:ext cx="6331527" cy="557822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 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python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问题求解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5BD872CD-1F60-A000-4C58-E99C769A6123}"/>
              </a:ext>
            </a:extLst>
          </p:cNvPr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738378F7-E5AE-72E4-B46A-9EC7F75E6473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7B463D29-4BA7-30BF-73CF-8CB790F5F45B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DA778A1-033E-2958-648E-A707D3598EA1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xmlns="" id="{26E86147-194F-660F-B09E-B9C004305603}"/>
                  </a:ext>
                </a:extLst>
              </p:cNvPr>
              <p:cNvSpPr txBox="1"/>
              <p:nvPr/>
            </p:nvSpPr>
            <p:spPr>
              <a:xfrm>
                <a:off x="383338" y="925627"/>
                <a:ext cx="11135561" cy="2959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zh-CN" sz="2000" b="1" kern="100" spc="30" dirty="0" smtClean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000" b="1" kern="100" spc="30" dirty="0" smtClean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</a:t>
                </a:r>
                <a:r>
                  <a:rPr lang="zh-CN" altLang="zh-CN" sz="2000" b="1" kern="100" spc="3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输入三角形的三个边长，求三角形的面积。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zh-CN" sz="2000" b="1" kern="100" spc="3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分析：构成三角形的充分必要条件是任意两边之和大于第三边，即</a:t>
                </a:r>
                <a:r>
                  <a:rPr lang="en-US" altLang="zh-CN" sz="2000" b="1" kern="100" spc="30" dirty="0" err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a+b</a:t>
                </a:r>
                <a:r>
                  <a:rPr lang="en-US" altLang="zh-CN" sz="2000" b="1" kern="100" spc="3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&gt;c</a:t>
                </a:r>
                <a:r>
                  <a:rPr lang="zh-CN" altLang="zh-CN" sz="2000" b="1" kern="100" spc="3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 b="1" kern="100" spc="30" dirty="0" err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b+c</a:t>
                </a:r>
                <a:r>
                  <a:rPr lang="en-US" altLang="zh-CN" sz="2000" b="1" kern="100" spc="3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&gt;a</a:t>
                </a:r>
                <a:r>
                  <a:rPr lang="zh-CN" altLang="zh-CN" sz="2000" b="1" kern="100" spc="3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 b="1" kern="100" spc="30" dirty="0" err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c+a</a:t>
                </a:r>
                <a:r>
                  <a:rPr lang="en-US" altLang="zh-CN" sz="2000" b="1" kern="100" spc="3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&gt;b</a:t>
                </a:r>
                <a:r>
                  <a:rPr lang="zh-CN" altLang="zh-CN" sz="2000" b="1" kern="100" spc="3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，其中</a:t>
                </a:r>
                <a:r>
                  <a:rPr lang="en-US" altLang="zh-CN" sz="2000" b="1" kern="100" spc="3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zh-CN" sz="2000" b="1" kern="100" spc="3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 b="1" kern="100" spc="3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zh-CN" sz="2000" b="1" kern="100" spc="3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 b="1" kern="100" spc="3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</a:t>
                </a:r>
                <a:r>
                  <a:rPr lang="zh-CN" altLang="zh-CN" sz="2000" b="1" kern="100" spc="3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是三角形的三个边长。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zh-CN" sz="2000" b="1" kern="100" spc="3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如果上述条件成立，则可按照海伦公式计算三角形的面积：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kern="100" spc="3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2000" b="1" i="1" kern="100" spc="30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b="1" i="1" kern="100" spc="3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𝒑</m:t>
                        </m:r>
                        <m:r>
                          <a:rPr lang="en-US" altLang="zh-CN" sz="2000" b="1" kern="100" spc="3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000" b="1" i="1" kern="100" spc="3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𝒑</m:t>
                        </m:r>
                        <m:r>
                          <a:rPr lang="zh-CN" altLang="en-US" sz="2000" b="1" i="1" kern="100" spc="30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sz="2000" b="1" i="1" kern="100" spc="3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𝒂</m:t>
                        </m:r>
                        <m:r>
                          <a:rPr lang="en-US" altLang="zh-CN" sz="2000" b="1" kern="100" spc="3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)(</m:t>
                        </m:r>
                        <m:r>
                          <a:rPr lang="en-US" altLang="zh-CN" sz="2000" b="1" i="1" kern="100" spc="3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𝒑</m:t>
                        </m:r>
                        <m:r>
                          <a:rPr lang="zh-CN" altLang="en-US" sz="2000" b="1" i="1" kern="100" spc="30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sz="2000" b="1" i="1" kern="100" spc="3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𝒃</m:t>
                        </m:r>
                        <m:r>
                          <a:rPr lang="en-US" altLang="zh-CN" sz="2000" b="1" kern="100" spc="3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)(</m:t>
                        </m:r>
                        <m:r>
                          <a:rPr lang="en-US" altLang="zh-CN" sz="2000" b="1" i="1" kern="100" spc="3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𝒑</m:t>
                        </m:r>
                        <m:r>
                          <a:rPr lang="zh-CN" altLang="en-US" sz="2000" b="1" i="1" kern="100" spc="30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sz="2000" b="1" i="1" kern="100" spc="3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𝒄</m:t>
                        </m:r>
                        <m:r>
                          <a:rPr lang="en-US" altLang="zh-CN" sz="2000" b="1" kern="100" spc="3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zh-CN" altLang="zh-CN" sz="2000" b="1" kern="100" spc="3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zh-CN" sz="2000" b="1" kern="100" spc="3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其中</a:t>
                </a:r>
                <a:r>
                  <a:rPr lang="en-US" altLang="zh-CN" sz="2000" b="1" i="1" kern="100" spc="3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000" b="1" kern="100" spc="3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000" b="1" i="1" kern="100" spc="3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b="1" i="1" kern="100" spc="30" dirty="0" err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a+b+c</a:t>
                </a:r>
                <a:r>
                  <a:rPr lang="en-US" altLang="zh-CN" sz="2000" b="1" kern="100" spc="3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)/2</a:t>
                </a:r>
                <a:r>
                  <a:rPr lang="zh-CN" altLang="zh-CN" sz="2000" b="1" kern="100" spc="3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6E86147-194F-660F-B09E-B9C004305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338" y="925627"/>
                <a:ext cx="11135561" cy="2959785"/>
              </a:xfrm>
              <a:prstGeom prst="rect">
                <a:avLst/>
              </a:prstGeom>
              <a:blipFill rotWithShape="1">
                <a:blip r:embed="rId2"/>
                <a:stretch>
                  <a:fillRect l="-602" b="-10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5649398" y="1973657"/>
            <a:ext cx="6376439" cy="33769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math</a:t>
            </a:r>
          </a:p>
          <a:p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a,b,c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eval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(input("a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c="))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a+b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&gt;c and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a+c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&gt;b and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b+c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&gt;a: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p = (a + b + c) / 2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 =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math.sqrt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 * (p-a) * (p-b) * (p-c))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print(a, b, c, "area=", s)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else: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print(a, b, c, "input data error.")</a:t>
            </a:r>
          </a:p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060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xmlns="" id="{F2AE91A5-318F-2D21-C38D-1033DE9FDE56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3" name="标题占位符 1">
            <a:extLst>
              <a:ext uri="{FF2B5EF4-FFF2-40B4-BE49-F238E27FC236}">
                <a16:creationId xmlns:a16="http://schemas.microsoft.com/office/drawing/2014/main" xmlns="" id="{7D15AECB-6F00-840B-E4B3-19AD7626199F}"/>
              </a:ext>
            </a:extLst>
          </p:cNvPr>
          <p:cNvSpPr txBox="1"/>
          <p:nvPr/>
        </p:nvSpPr>
        <p:spPr>
          <a:xfrm>
            <a:off x="1048328" y="100325"/>
            <a:ext cx="6331527" cy="557822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 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python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问题求解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5BD872CD-1F60-A000-4C58-E99C769A6123}"/>
              </a:ext>
            </a:extLst>
          </p:cNvPr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738378F7-E5AE-72E4-B46A-9EC7F75E6473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7B463D29-4BA7-30BF-73CF-8CB790F5F45B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DA778A1-033E-2958-648E-A707D3598EA1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26E86147-194F-660F-B09E-B9C004305603}"/>
              </a:ext>
            </a:extLst>
          </p:cNvPr>
          <p:cNvSpPr txBox="1"/>
          <p:nvPr/>
        </p:nvSpPr>
        <p:spPr>
          <a:xfrm>
            <a:off x="291866" y="927801"/>
            <a:ext cx="1044602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例</a:t>
            </a:r>
            <a:r>
              <a:rPr lang="en-US" altLang="zh-CN" sz="24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输入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x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，求对应的函数值。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  </a:t>
            </a:r>
            <a:endParaRPr lang="en-US" altLang="zh-CN" sz="24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  <a:cs typeface="+mj-cs"/>
            </a:endParaRPr>
          </a:p>
          <a:p>
            <a:pPr>
              <a:lnSpc>
                <a:spcPct val="150000"/>
              </a:lnSpc>
            </a:pPr>
            <a:endParaRPr lang="en-US" altLang="zh-CN" sz="24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  <a:cs typeface="+mj-cs"/>
            </a:endParaRPr>
          </a:p>
          <a:p>
            <a:pPr>
              <a:lnSpc>
                <a:spcPct val="150000"/>
              </a:lnSpc>
            </a:pPr>
            <a:endParaRPr lang="zh-CN" altLang="en-US" sz="24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分析：可以看出，这是一个具有两个分支的分段函数</a:t>
            </a:r>
            <a:r>
              <a:rPr lang="zh-CN" altLang="en-US" sz="24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，</a:t>
            </a:r>
            <a:endParaRPr lang="en-US" altLang="zh-CN" sz="2400" b="1" dirty="0" smtClean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为了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求函数值，可以采用双分支结构来实现。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xmlns="" id="{0E676741-E0EC-15F7-D2B4-074F4BB7E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289" y="1682256"/>
            <a:ext cx="4564891" cy="1349292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5649398" y="2212210"/>
            <a:ext cx="6376439" cy="33769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math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=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eval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(input("x="))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x &lt;= 0: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y = math.log(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math.sqrt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(x * x + 1))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else: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y =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math.sin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(x * x * x) +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math.fabs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(x)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print("y=",y)</a:t>
            </a:r>
          </a:p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068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xmlns="" id="{F2AE91A5-318F-2D21-C38D-1033DE9FDE56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3" name="标题占位符 1">
            <a:extLst>
              <a:ext uri="{FF2B5EF4-FFF2-40B4-BE49-F238E27FC236}">
                <a16:creationId xmlns:a16="http://schemas.microsoft.com/office/drawing/2014/main" xmlns="" id="{7D15AECB-6F00-840B-E4B3-19AD7626199F}"/>
              </a:ext>
            </a:extLst>
          </p:cNvPr>
          <p:cNvSpPr txBox="1"/>
          <p:nvPr/>
        </p:nvSpPr>
        <p:spPr>
          <a:xfrm>
            <a:off x="1048328" y="100325"/>
            <a:ext cx="6331527" cy="557822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 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python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问题求解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5BD872CD-1F60-A000-4C58-E99C769A6123}"/>
              </a:ext>
            </a:extLst>
          </p:cNvPr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738378F7-E5AE-72E4-B46A-9EC7F75E6473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7B463D29-4BA7-30BF-73CF-8CB790F5F45B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DA778A1-033E-2958-648E-A707D3598EA1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26E86147-194F-660F-B09E-B9C004305603}"/>
              </a:ext>
            </a:extLst>
          </p:cNvPr>
          <p:cNvSpPr txBox="1"/>
          <p:nvPr/>
        </p:nvSpPr>
        <p:spPr>
          <a:xfrm>
            <a:off x="979054" y="925627"/>
            <a:ext cx="10539845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400" b="1" kern="100" spc="3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400" b="1" kern="100" spc="3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400" b="1" kern="100" spc="3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输入两个数，比较它们的大小并输出其中较大者。</a:t>
            </a:r>
          </a:p>
          <a:p>
            <a:pPr>
              <a:lnSpc>
                <a:spcPct val="150000"/>
              </a:lnSpc>
            </a:pPr>
            <a:r>
              <a:rPr lang="zh-CN" altLang="zh-CN" sz="2400" b="1" kern="100" spc="3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分析：两个数的大小关系有</a:t>
            </a:r>
            <a:r>
              <a:rPr lang="en-US" altLang="zh-CN" sz="2400" b="1" kern="100" spc="3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zh-CN" sz="2400" b="1" kern="100" spc="3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种情况：两数相等、第</a:t>
            </a:r>
            <a:r>
              <a:rPr lang="en-US" altLang="zh-CN" sz="2400" b="1" kern="100" spc="3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400" b="1" kern="100" spc="3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个数大于第</a:t>
            </a:r>
            <a:r>
              <a:rPr lang="en-US" altLang="zh-CN" sz="2400" b="1" kern="100" spc="3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2400" b="1" kern="100" spc="3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个数、第</a:t>
            </a:r>
            <a:r>
              <a:rPr lang="en-US" altLang="zh-CN" sz="2400" b="1" kern="100" spc="3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400" b="1" kern="100" spc="3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个数小于第</a:t>
            </a:r>
            <a:r>
              <a:rPr lang="en-US" altLang="zh-CN" sz="2400" b="1" kern="100" spc="3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2400" b="1" kern="100" spc="3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个数。程序分为</a:t>
            </a:r>
            <a:r>
              <a:rPr lang="en-US" altLang="zh-CN" sz="2400" b="1" kern="100" spc="3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zh-CN" sz="2400" b="1" kern="100" spc="3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个分支，可以用</a:t>
            </a:r>
            <a:r>
              <a:rPr lang="en-US" altLang="zh-CN" sz="2400" b="1" kern="100" spc="3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zh-CN" sz="2400" b="1" kern="100" spc="3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个单分支结构实现，也可以用多分支</a:t>
            </a:r>
            <a:r>
              <a:rPr lang="en-US" altLang="zh-CN" sz="2400" b="1" kern="100" spc="3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if</a:t>
            </a:r>
            <a:r>
              <a:rPr lang="zh-CN" altLang="zh-CN" sz="2400" b="1" kern="100" spc="3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选择结构实现</a:t>
            </a:r>
            <a:r>
              <a:rPr lang="zh-CN" altLang="zh-CN" sz="2800" b="1" kern="100" spc="3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3" name="矩形 12"/>
          <p:cNvSpPr/>
          <p:nvPr/>
        </p:nvSpPr>
        <p:spPr>
          <a:xfrm>
            <a:off x="5287260" y="2013033"/>
            <a:ext cx="6376439" cy="33769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x, y =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eval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(input("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请输入两个整数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:"))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x == y: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print("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两数相等！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")</a:t>
            </a:r>
          </a:p>
          <a:p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elif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 &gt; y: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print("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较大数为：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 x)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else: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print("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较大数为：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 	y)</a:t>
            </a:r>
          </a:p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974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xmlns="" id="{F2AE91A5-318F-2D21-C38D-1033DE9FDE56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3" name="标题占位符 1">
            <a:extLst>
              <a:ext uri="{FF2B5EF4-FFF2-40B4-BE49-F238E27FC236}">
                <a16:creationId xmlns:a16="http://schemas.microsoft.com/office/drawing/2014/main" xmlns="" id="{7D15AECB-6F00-840B-E4B3-19AD7626199F}"/>
              </a:ext>
            </a:extLst>
          </p:cNvPr>
          <p:cNvSpPr txBox="1"/>
          <p:nvPr/>
        </p:nvSpPr>
        <p:spPr>
          <a:xfrm>
            <a:off x="1048328" y="100325"/>
            <a:ext cx="6331527" cy="557822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 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python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问题求解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5BD872CD-1F60-A000-4C58-E99C769A6123}"/>
              </a:ext>
            </a:extLst>
          </p:cNvPr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738378F7-E5AE-72E4-B46A-9EC7F75E6473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7B463D29-4BA7-30BF-73CF-8CB790F5F45B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DA778A1-033E-2958-648E-A707D3598EA1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26E86147-194F-660F-B09E-B9C004305603}"/>
              </a:ext>
            </a:extLst>
          </p:cNvPr>
          <p:cNvSpPr txBox="1"/>
          <p:nvPr/>
        </p:nvSpPr>
        <p:spPr>
          <a:xfrm>
            <a:off x="660400" y="913042"/>
            <a:ext cx="1062301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例</a:t>
            </a:r>
            <a:r>
              <a:rPr lang="en-US" altLang="zh-CN" sz="24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  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输入一个整数，输出其位数。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分析：输入的整数存入变量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n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中，用变量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k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来统计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n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的位数，基本思路是每循环一次就去掉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n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的最低位数字，直到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n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为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0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。</a:t>
            </a:r>
          </a:p>
        </p:txBody>
      </p:sp>
      <p:sp>
        <p:nvSpPr>
          <p:cNvPr id="13" name="矩形 12"/>
          <p:cNvSpPr/>
          <p:nvPr/>
        </p:nvSpPr>
        <p:spPr>
          <a:xfrm>
            <a:off x="5142461" y="2622723"/>
            <a:ext cx="6376439" cy="33769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=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(input('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输入一个整数：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'))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 = 0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 n &gt; 0: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k += 1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n //= 10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print(k, '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位整数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')</a:t>
            </a:r>
          </a:p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962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xmlns="" id="{F2AE91A5-318F-2D21-C38D-1033DE9FDE56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3" name="标题占位符 1">
            <a:extLst>
              <a:ext uri="{FF2B5EF4-FFF2-40B4-BE49-F238E27FC236}">
                <a16:creationId xmlns:a16="http://schemas.microsoft.com/office/drawing/2014/main" xmlns="" id="{7D15AECB-6F00-840B-E4B3-19AD7626199F}"/>
              </a:ext>
            </a:extLst>
          </p:cNvPr>
          <p:cNvSpPr txBox="1"/>
          <p:nvPr/>
        </p:nvSpPr>
        <p:spPr>
          <a:xfrm>
            <a:off x="1048328" y="100325"/>
            <a:ext cx="6331527" cy="557822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 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python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问题求解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5BD872CD-1F60-A000-4C58-E99C769A6123}"/>
              </a:ext>
            </a:extLst>
          </p:cNvPr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738378F7-E5AE-72E4-B46A-9EC7F75E6473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7B463D29-4BA7-30BF-73CF-8CB790F5F45B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DA778A1-033E-2958-648E-A707D3598EA1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26E86147-194F-660F-B09E-B9C004305603}"/>
              </a:ext>
            </a:extLst>
          </p:cNvPr>
          <p:cNvSpPr txBox="1"/>
          <p:nvPr/>
        </p:nvSpPr>
        <p:spPr>
          <a:xfrm>
            <a:off x="960845" y="760413"/>
            <a:ext cx="7308084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例</a:t>
            </a:r>
            <a:r>
              <a:rPr lang="en-US" altLang="zh-CN" sz="20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  </a:t>
            </a:r>
            <a:r>
              <a:rPr lang="zh-CN" altLang="en-US" sz="20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利用蒙特卡洛法求圆周率</a:t>
            </a:r>
            <a:r>
              <a:rPr lang="en-US" altLang="zh-CN" sz="20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π</a:t>
            </a:r>
            <a:r>
              <a:rPr lang="zh-CN" altLang="en-US" sz="20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分析：设四分之一正方形的面积为</a:t>
            </a:r>
            <a:r>
              <a:rPr lang="en-US" altLang="zh-CN" sz="20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s</a:t>
            </a:r>
            <a:r>
              <a:rPr lang="en-US" altLang="zh-CN" sz="2000" b="1" baseline="-25000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1</a:t>
            </a:r>
            <a:r>
              <a:rPr lang="zh-CN" altLang="en-US" sz="20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，四分之一内切圆的面积为</a:t>
            </a:r>
            <a:r>
              <a:rPr lang="en-US" altLang="zh-CN" sz="20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s</a:t>
            </a:r>
            <a:r>
              <a:rPr lang="en-US" altLang="zh-CN" sz="2000" b="1" baseline="-25000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2</a:t>
            </a:r>
            <a:r>
              <a:rPr lang="zh-CN" altLang="en-US" sz="20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，假设均匀随机地往正方形中投点，如果投入四分之一正方形中的点数为</a:t>
            </a:r>
            <a:r>
              <a:rPr lang="en-US" altLang="zh-CN" sz="20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m</a:t>
            </a:r>
            <a:r>
              <a:rPr lang="zh-CN" altLang="en-US" sz="20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，其中落入四分之一内切圆的点数为</a:t>
            </a:r>
            <a:r>
              <a:rPr lang="en-US" altLang="zh-CN" sz="20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n</a:t>
            </a:r>
            <a:r>
              <a:rPr lang="zh-CN" altLang="en-US" sz="20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，有</a:t>
            </a:r>
            <a:r>
              <a:rPr lang="en-US" altLang="zh-CN" sz="20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</a:t>
            </a:r>
            <a:r>
              <a:rPr lang="en-US" altLang="zh-CN" sz="2000" b="1" baseline="-250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</a:t>
            </a:r>
            <a:r>
              <a:rPr lang="en-US" altLang="zh-CN" sz="20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/s</a:t>
            </a:r>
            <a:r>
              <a:rPr lang="en-US" altLang="zh-CN" sz="2000" b="1" baseline="-250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</a:t>
            </a:r>
            <a:r>
              <a:rPr lang="en-US" altLang="zh-CN" sz="20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=n/m</a:t>
            </a:r>
            <a:r>
              <a:rPr lang="zh-CN" altLang="en-US" sz="20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，所以</a:t>
            </a:r>
            <a:r>
              <a:rPr lang="en-US" altLang="zh-CN" sz="20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π=4n/m</a:t>
            </a:r>
            <a:r>
              <a:rPr lang="zh-CN" altLang="en-US" sz="20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。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D9AEFACB-8A8C-4B12-B249-5046E98E3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845" y="3421120"/>
            <a:ext cx="2577615" cy="244152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矩形 13"/>
          <p:cNvSpPr/>
          <p:nvPr/>
        </p:nvSpPr>
        <p:spPr>
          <a:xfrm>
            <a:off x="4888871" y="1457608"/>
            <a:ext cx="7136967" cy="493320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random, math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 =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(input('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请输入投点总数：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'))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= 0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 range(1, m+1):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x, y =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random.random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(),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random.random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   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#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产生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[0,1)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区间均匀分布随机数</a:t>
            </a:r>
          </a:p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math.hypot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x,y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&lt;= 1.0:              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#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判断（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）到原点的距离是否≤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n += 1</a:t>
            </a:r>
          </a:p>
          <a:p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my_pi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4 * n / m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print('</a:t>
            </a:r>
            <a:r>
              <a:rPr lang="el-GR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的值是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my_pi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586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xmlns="" id="{F2AE91A5-318F-2D21-C38D-1033DE9FDE56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3" name="标题占位符 1">
            <a:extLst>
              <a:ext uri="{FF2B5EF4-FFF2-40B4-BE49-F238E27FC236}">
                <a16:creationId xmlns:a16="http://schemas.microsoft.com/office/drawing/2014/main" xmlns="" id="{7D15AECB-6F00-840B-E4B3-19AD7626199F}"/>
              </a:ext>
            </a:extLst>
          </p:cNvPr>
          <p:cNvSpPr txBox="1"/>
          <p:nvPr/>
        </p:nvSpPr>
        <p:spPr>
          <a:xfrm>
            <a:off x="1048328" y="100325"/>
            <a:ext cx="6331527" cy="557822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 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python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问题求解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5BD872CD-1F60-A000-4C58-E99C769A6123}"/>
              </a:ext>
            </a:extLst>
          </p:cNvPr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738378F7-E5AE-72E4-B46A-9EC7F75E6473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7B463D29-4BA7-30BF-73CF-8CB790F5F45B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DA778A1-033E-2958-648E-A707D3598EA1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26E86147-194F-660F-B09E-B9C004305603}"/>
              </a:ext>
            </a:extLst>
          </p:cNvPr>
          <p:cNvSpPr txBox="1"/>
          <p:nvPr/>
        </p:nvSpPr>
        <p:spPr>
          <a:xfrm>
            <a:off x="979054" y="925627"/>
            <a:ext cx="1053984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例</a:t>
            </a:r>
            <a:r>
              <a:rPr lang="en-US" altLang="zh-CN" sz="24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  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用列表推导式输出全部水仙花数。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分析：设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m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代表一个三位整数，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[int(</a:t>
            </a:r>
            <a:r>
              <a:rPr lang="en-US" altLang="zh-CN" sz="2400" b="1" dirty="0" err="1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i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)**3 for </a:t>
            </a:r>
            <a:r>
              <a:rPr lang="en-US" altLang="zh-CN" sz="2400" b="1" dirty="0" err="1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i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 in str(m)]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得到的是每位数字的立方得到的列表，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sum()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对列表求和后和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m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进行比较，即判断出水仙花数。</a:t>
            </a:r>
          </a:p>
        </p:txBody>
      </p:sp>
      <p:sp>
        <p:nvSpPr>
          <p:cNvPr id="13" name="矩形 12"/>
          <p:cNvSpPr/>
          <p:nvPr/>
        </p:nvSpPr>
        <p:spPr>
          <a:xfrm>
            <a:off x="4888871" y="3087232"/>
            <a:ext cx="6491335" cy="33035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m in range(100, 1000): 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if m == sum([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** 3 for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(m)]):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print(m, end=' ')</a:t>
            </a:r>
          </a:p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574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xmlns="" id="{F2AE91A5-318F-2D21-C38D-1033DE9FDE56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3" name="标题占位符 1">
            <a:extLst>
              <a:ext uri="{FF2B5EF4-FFF2-40B4-BE49-F238E27FC236}">
                <a16:creationId xmlns:a16="http://schemas.microsoft.com/office/drawing/2014/main" xmlns="" id="{7D15AECB-6F00-840B-E4B3-19AD7626199F}"/>
              </a:ext>
            </a:extLst>
          </p:cNvPr>
          <p:cNvSpPr txBox="1"/>
          <p:nvPr/>
        </p:nvSpPr>
        <p:spPr>
          <a:xfrm>
            <a:off x="1048328" y="100325"/>
            <a:ext cx="6331527" cy="557822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 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python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问题求解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5BD872CD-1F60-A000-4C58-E99C769A6123}"/>
              </a:ext>
            </a:extLst>
          </p:cNvPr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738378F7-E5AE-72E4-B46A-9EC7F75E6473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7B463D29-4BA7-30BF-73CF-8CB790F5F45B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DA778A1-033E-2958-648E-A707D3598EA1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xmlns="" id="{26E86147-194F-660F-B09E-B9C004305603}"/>
                  </a:ext>
                </a:extLst>
              </p:cNvPr>
              <p:cNvSpPr txBox="1"/>
              <p:nvPr/>
            </p:nvSpPr>
            <p:spPr>
              <a:xfrm>
                <a:off x="979055" y="925627"/>
                <a:ext cx="4145206" cy="1768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zh-CN" sz="2400" b="1" kern="100" spc="30" dirty="0" smtClean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400" b="1" kern="100" spc="30" dirty="0" smtClean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</a:t>
                </a:r>
                <a:r>
                  <a:rPr lang="zh-CN" altLang="zh-CN" sz="2400" b="1" kern="100" spc="3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求定积分。</a:t>
                </a:r>
              </a:p>
              <a:p>
                <a:pPr indent="25527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kern="100" spc="3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𝑰</m:t>
                      </m:r>
                      <m:r>
                        <a:rPr lang="en-US" altLang="zh-CN" sz="2400" b="1" kern="100" spc="3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zh-CN" altLang="zh-CN" sz="2400" b="1" i="1" kern="100" spc="30">
                              <a:effectLst/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1" i="1" kern="100" spc="30" smtClea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2400" b="1" i="1" kern="100" spc="30" smtClea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  <m:e>
                          <m:f>
                            <m:fPr>
                              <m:ctrlPr>
                                <a:rPr lang="zh-CN" altLang="zh-CN" sz="2400" b="1" i="1" kern="100" spc="30">
                                  <a:effectLst/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 kern="100" spc="3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400" b="1" i="1" kern="100" spc="3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altLang="zh-CN" sz="2400" b="1" kern="100" spc="3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400" b="1" i="1" kern="100" spc="3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den>
                          </m:f>
                        </m:e>
                      </m:nary>
                      <m:r>
                        <a:rPr lang="en-US" altLang="zh-CN" sz="2400" b="1" i="1" kern="100" spc="3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𝒅𝒙</m:t>
                      </m:r>
                    </m:oMath>
                  </m:oMathPara>
                </a14:m>
                <a:endParaRPr lang="zh-CN" altLang="zh-CN" sz="2400" b="1" kern="100" spc="3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6E86147-194F-660F-B09E-B9C004305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055" y="925627"/>
                <a:ext cx="4145206" cy="1768176"/>
              </a:xfrm>
              <a:prstGeom prst="rect">
                <a:avLst/>
              </a:prstGeom>
              <a:blipFill rotWithShape="1">
                <a:blip r:embed="rId2"/>
                <a:stretch>
                  <a:fillRect l="-2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4931121" y="802291"/>
            <a:ext cx="6491335" cy="60337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as np</a:t>
            </a:r>
          </a:p>
          <a:p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=0,2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n=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(input())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h=(b-a)/(n-1)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x=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np.linspace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a,b,n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           #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将积分区间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等分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y=1/(1+x)                        #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求各个点的被积函数值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area=(y[0:n-1]+y[-(n-1):])*h/2   #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个梯形的面积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s1=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np.sum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(area)                  #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求梯形面积之和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s2=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np.trapz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y,x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               #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trapz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函数求定积分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print("I3=",s1)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print("I4=",s2)</a:t>
            </a:r>
          </a:p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291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xmlns="" id="{F2AE91A5-318F-2D21-C38D-1033DE9FDE56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3" name="标题占位符 1">
            <a:extLst>
              <a:ext uri="{FF2B5EF4-FFF2-40B4-BE49-F238E27FC236}">
                <a16:creationId xmlns:a16="http://schemas.microsoft.com/office/drawing/2014/main" xmlns="" id="{7D15AECB-6F00-840B-E4B3-19AD7626199F}"/>
              </a:ext>
            </a:extLst>
          </p:cNvPr>
          <p:cNvSpPr txBox="1"/>
          <p:nvPr/>
        </p:nvSpPr>
        <p:spPr>
          <a:xfrm>
            <a:off x="1048328" y="100325"/>
            <a:ext cx="6331527" cy="557822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 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python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问题求解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5BD872CD-1F60-A000-4C58-E99C769A6123}"/>
              </a:ext>
            </a:extLst>
          </p:cNvPr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738378F7-E5AE-72E4-B46A-9EC7F75E6473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7B463D29-4BA7-30BF-73CF-8CB790F5F45B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DA778A1-033E-2958-648E-A707D3598EA1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26E86147-194F-660F-B09E-B9C004305603}"/>
              </a:ext>
            </a:extLst>
          </p:cNvPr>
          <p:cNvSpPr txBox="1"/>
          <p:nvPr/>
        </p:nvSpPr>
        <p:spPr>
          <a:xfrm>
            <a:off x="979055" y="925627"/>
            <a:ext cx="108585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例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2-11  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创建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3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个子图，前两个子图分别绘制单位圆和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y=x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，第三个子图绘制同时单位圆和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y=x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，并用五角星标注交点。</a:t>
            </a:r>
          </a:p>
        </p:txBody>
      </p:sp>
      <p:sp>
        <p:nvSpPr>
          <p:cNvPr id="13" name="矩形 12"/>
          <p:cNvSpPr/>
          <p:nvPr/>
        </p:nvSpPr>
        <p:spPr>
          <a:xfrm>
            <a:off x="4931121" y="802291"/>
            <a:ext cx="6491335" cy="60337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as np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matplotlib.pyplot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as 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plt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 = 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np.linspace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(0,2*np.pi,1000)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t2 = 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np.arange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(0,8*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np.pi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/3,2*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np.pi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/3)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= 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np.sin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(t1)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 = 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np.cos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(t1)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y1 = x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x2 = 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np.sin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(t2)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y2 = 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np.cos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(t2)</a:t>
            </a:r>
          </a:p>
          <a:p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plt.subplot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(2,2,1)         #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第一行的左图</a:t>
            </a:r>
          </a:p>
          <a:p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plt.plot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x,y,color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='g')    #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绿色单位圆</a:t>
            </a:r>
          </a:p>
          <a:p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plt.axis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('equal')           #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轴、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轴等刻度</a:t>
            </a:r>
          </a:p>
          <a:p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plt.subplot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(2,2,2)         #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第一行的右图</a:t>
            </a:r>
          </a:p>
          <a:p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plt.plot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(x,y1,linewidth=3) #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y=x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曲线线宽</a:t>
            </a:r>
          </a:p>
          <a:p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plt.subplot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(2,2,3)         #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第二行的左图</a:t>
            </a:r>
          </a:p>
          <a:p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plt.plot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(x2,y2)            #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三角形</a:t>
            </a:r>
          </a:p>
          <a:p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plt.axis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('equal')</a:t>
            </a:r>
          </a:p>
          <a:p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plt.subplot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(2,2,4)         #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第二行的右图</a:t>
            </a:r>
          </a:p>
          <a:p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plt.plot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(x,y,'b',x,y1,'g--',linewidth=1) #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绘制两条曲线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k in 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np.arange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(t1)): #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(t1)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的元素个数</a:t>
            </a:r>
          </a:p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np.abs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(y[k]-y1[k])&lt;0.01:  #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判断交点（即两个函数值很接近）</a:t>
            </a:r>
          </a:p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plt.plot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(x[k],y[k],'r*') #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标注交点</a:t>
            </a:r>
          </a:p>
          <a:p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plt.axis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('equal')</a:t>
            </a:r>
          </a:p>
          <a:p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plt.show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algn="ctr"/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845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xmlns="" id="{F2AE91A5-318F-2D21-C38D-1033DE9FDE56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3" name="标题占位符 1">
            <a:extLst>
              <a:ext uri="{FF2B5EF4-FFF2-40B4-BE49-F238E27FC236}">
                <a16:creationId xmlns:a16="http://schemas.microsoft.com/office/drawing/2014/main" xmlns="" id="{7D15AECB-6F00-840B-E4B3-19AD7626199F}"/>
              </a:ext>
            </a:extLst>
          </p:cNvPr>
          <p:cNvSpPr txBox="1"/>
          <p:nvPr/>
        </p:nvSpPr>
        <p:spPr>
          <a:xfrm>
            <a:off x="1048328" y="100325"/>
            <a:ext cx="6331527" cy="557822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 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python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问题求解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5BD872CD-1F60-A000-4C58-E99C769A6123}"/>
              </a:ext>
            </a:extLst>
          </p:cNvPr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738378F7-E5AE-72E4-B46A-9EC7F75E6473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7B463D29-4BA7-30BF-73CF-8CB790F5F45B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DA778A1-033E-2958-648E-A707D3598EA1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xmlns="" id="{26E86147-194F-660F-B09E-B9C004305603}"/>
                  </a:ext>
                </a:extLst>
              </p:cNvPr>
              <p:cNvSpPr txBox="1"/>
              <p:nvPr/>
            </p:nvSpPr>
            <p:spPr>
              <a:xfrm>
                <a:off x="865193" y="893099"/>
                <a:ext cx="5988189" cy="21618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zh-CN" sz="2400" b="1" kern="100" spc="30" dirty="0" smtClean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400" b="1" kern="100" spc="30" dirty="0" smtClean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</a:t>
                </a:r>
                <a:r>
                  <a:rPr lang="zh-CN" altLang="zh-CN" sz="2400" b="1" kern="100" spc="3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在</a:t>
                </a:r>
                <a:r>
                  <a:rPr lang="en-US" altLang="zh-CN" sz="2400" b="1" kern="100" spc="30" dirty="0" err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xy</a:t>
                </a:r>
                <a:r>
                  <a:rPr lang="zh-CN" altLang="zh-CN" sz="2400" b="1" kern="100" spc="3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平面内选择区域</a:t>
                </a:r>
                <a:r>
                  <a:rPr lang="en-US" altLang="zh-CN" sz="2400" b="1" kern="100" spc="3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[-8</a:t>
                </a:r>
                <a:r>
                  <a:rPr lang="zh-CN" altLang="zh-CN" sz="2400" b="1" kern="100" spc="3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，</a:t>
                </a:r>
                <a:r>
                  <a:rPr lang="en-US" altLang="zh-CN" sz="2400" b="1" kern="100" spc="3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8]×[-8</a:t>
                </a:r>
                <a:r>
                  <a:rPr lang="zh-CN" altLang="zh-CN" sz="2400" b="1" kern="100" spc="3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，</a:t>
                </a:r>
                <a:r>
                  <a:rPr lang="en-US" altLang="zh-CN" sz="2400" b="1" kern="100" spc="3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8]</a:t>
                </a:r>
                <a:r>
                  <a:rPr lang="zh-CN" altLang="zh-CN" sz="2400" b="1" kern="100" spc="3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，绘制曲面图。</a:t>
                </a:r>
                <a:endParaRPr lang="zh-CN" altLang="zh-CN" sz="2400" b="1" kern="100" spc="3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kern="100" spc="3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𝒛</m:t>
                      </m:r>
                      <m:r>
                        <a:rPr lang="en-US" altLang="zh-CN" sz="2400" b="1" kern="100" spc="3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400" b="1" i="1" kern="100" spc="30">
                              <a:effectLst/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zh-CN" altLang="zh-CN" sz="2400" b="1" i="1" kern="100" spc="30">
                                  <a:effectLst/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CN" sz="2400" b="1" i="1" kern="100" spc="3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𝒔𝒊𝒏</m:t>
                              </m:r>
                            </m:fName>
                            <m:e>
                              <m:rad>
                                <m:radPr>
                                  <m:degHide m:val="on"/>
                                  <m:ctrlPr>
                                    <a:rPr lang="zh-CN" altLang="zh-CN" sz="2400" b="1" i="1" kern="100" spc="30">
                                      <a:effectLst/>
                                      <a:latin typeface="Cambria Math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zh-CN" altLang="zh-CN" sz="2400" b="1" i="1" kern="100" spc="30">
                                          <a:effectLst/>
                                          <a:latin typeface="Cambria Math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1" i="1" kern="100" spc="30" smtClean="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altLang="zh-CN" sz="2400" b="1" i="1" kern="100" spc="30" smtClean="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altLang="zh-CN" sz="2400" b="1" kern="100" spc="30" smtClean="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zh-CN" altLang="zh-CN" sz="2400" b="1" i="1" kern="100" spc="30">
                                          <a:effectLst/>
                                          <a:latin typeface="Cambria Math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1" i="1" kern="100" spc="30" smtClean="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𝒚</m:t>
                                      </m:r>
                                    </m:e>
                                    <m:sup>
                                      <m:r>
                                        <a:rPr lang="en-US" altLang="zh-CN" sz="2400" b="1" i="1" kern="100" spc="30" smtClean="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rad>
                            </m:e>
                          </m:fun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zh-CN" sz="2400" b="1" i="1" kern="100" spc="30">
                                  <a:effectLst/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zh-CN" altLang="zh-CN" sz="2400" b="1" i="1" kern="100" spc="30">
                                      <a:effectLst/>
                                      <a:latin typeface="Cambria Math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kern="100" spc="30" smtClean="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zh-CN" sz="2400" b="1" i="1" kern="100" spc="30" smtClean="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zh-CN" sz="2400" b="1" kern="100" spc="3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zh-CN" sz="2400" b="1" i="1" kern="100" spc="30">
                                      <a:effectLst/>
                                      <a:latin typeface="Cambria Math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kern="100" spc="30" smtClean="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altLang="zh-CN" sz="2400" b="1" i="1" kern="100" spc="30" smtClean="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zh-CN" altLang="zh-CN" sz="2400" b="1" kern="100" spc="3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6E86147-194F-660F-B09E-B9C004305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93" y="893099"/>
                <a:ext cx="5988189" cy="2161874"/>
              </a:xfrm>
              <a:prstGeom prst="rect">
                <a:avLst/>
              </a:prstGeom>
              <a:blipFill rotWithShape="1">
                <a:blip r:embed="rId2"/>
                <a:stretch>
                  <a:fillRect l="-1629" r="-50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B9279069-8F29-7905-43F5-39186A37B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338" y="3054973"/>
            <a:ext cx="3484303" cy="3194408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5027565" y="1566249"/>
            <a:ext cx="6491335" cy="35489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as np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import 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pyplot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as 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plt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mpl_toolkits.mplot3d import Axes3D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fig = 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plt.figure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 = Axes3D(fig, 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auto_add_to_figure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=False)</a:t>
            </a:r>
          </a:p>
          <a:p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fig.add_axes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(ax)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= 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np.arange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(-8, 8, 0.4)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 = 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np.arange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(-8, 8, 0.4)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X, Y = 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np.meshgrid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(x, y)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 = 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np.sin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np.sqrt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(X * X + Y * Y)) / 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np.sqrt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(X ** 2 + Y **2);</a:t>
            </a:r>
          </a:p>
          <a:p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ax.plot_surface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(X, Y, Z, 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cmap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='rainbow')    #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rainbow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（彩虹）色图</a:t>
            </a:r>
          </a:p>
          <a:p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plt.show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algn="ctr"/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223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xmlns="" id="{F2AE91A5-318F-2D21-C38D-1033DE9FDE56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5BD872CD-1F60-A000-4C58-E99C769A6123}"/>
              </a:ext>
            </a:extLst>
          </p:cNvPr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738378F7-E5AE-72E4-B46A-9EC7F75E6473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7B463D29-4BA7-30BF-73CF-8CB790F5F45B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DA778A1-033E-2958-648E-A707D3598EA1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26E86147-194F-660F-B09E-B9C004305603}"/>
              </a:ext>
            </a:extLst>
          </p:cNvPr>
          <p:cNvSpPr txBox="1"/>
          <p:nvPr/>
        </p:nvSpPr>
        <p:spPr>
          <a:xfrm>
            <a:off x="897577" y="925627"/>
            <a:ext cx="105398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例</a:t>
            </a:r>
            <a:r>
              <a:rPr lang="en-US" altLang="zh-CN" sz="24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  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求方程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x+2y+5z=100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的整数解</a:t>
            </a:r>
            <a:r>
              <a:rPr lang="zh-CN" altLang="en-US" sz="24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。</a:t>
            </a:r>
            <a:endParaRPr lang="zh-CN" altLang="en-US" sz="24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" name="文本框 11">
            <a:extLst>
              <a:ext uri="{FF2B5EF4-FFF2-40B4-BE49-F238E27FC236}">
                <a16:creationId xmlns:a16="http://schemas.microsoft.com/office/drawing/2014/main" xmlns="" id="{26E86147-194F-660F-B09E-B9C004305603}"/>
              </a:ext>
            </a:extLst>
          </p:cNvPr>
          <p:cNvSpPr txBox="1"/>
          <p:nvPr/>
        </p:nvSpPr>
        <p:spPr>
          <a:xfrm>
            <a:off x="826077" y="1423567"/>
            <a:ext cx="1053984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分析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： 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x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的可能取值为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0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～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100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，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y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的可能取值为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0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～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50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，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z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的可能取值为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0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～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20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。据此可以恰当地确定穷举范围，使用三重循环结构来实现。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改进算法：</a:t>
            </a:r>
            <a:r>
              <a:rPr lang="zh-CN" altLang="en-US" sz="24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在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x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、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y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、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z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中任意两个变量的值确定以后，可以直接求出第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3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个变量的值，从而可用两重循环来实现。为提高程序的执行效率，尽量减少循环次数，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y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和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z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由循环变量控制，由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y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和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z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确定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x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。</a:t>
            </a:r>
          </a:p>
        </p:txBody>
      </p:sp>
      <p:sp>
        <p:nvSpPr>
          <p:cNvPr id="14" name="矩形 13"/>
          <p:cNvSpPr/>
          <p:nvPr/>
        </p:nvSpPr>
        <p:spPr>
          <a:xfrm>
            <a:off x="5836466" y="3197845"/>
            <a:ext cx="6096000" cy="286232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count=0;</a:t>
            </a:r>
            <a:endParaRPr lang="zh-CN" altLang="zh-CN" kern="100" dirty="0"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print("x\ty\</a:t>
            </a:r>
            <a:r>
              <a:rPr lang="en-US" altLang="zh-CN" kern="100" dirty="0" err="1">
                <a:latin typeface="Times New Roman"/>
                <a:ea typeface="宋体"/>
                <a:cs typeface="Times New Roman"/>
              </a:rPr>
              <a:t>tz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")</a:t>
            </a:r>
            <a:endParaRPr lang="zh-CN" altLang="zh-CN" kern="100" dirty="0"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for y in range(0,51):         #</a:t>
            </a: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控制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y</a:t>
            </a: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从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0</a:t>
            </a: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变化到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50</a:t>
            </a:r>
            <a:endParaRPr lang="zh-CN" altLang="zh-CN" kern="100" dirty="0"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    for z in range(0, 21):    #</a:t>
            </a: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控制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z</a:t>
            </a: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从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0</a:t>
            </a: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变化到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20</a:t>
            </a:r>
            <a:endParaRPr lang="zh-CN" altLang="zh-CN" kern="100" dirty="0"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        x=100-2*y-5*z;        #</a:t>
            </a: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根据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y</a:t>
            </a: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和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z</a:t>
            </a: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来求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x</a:t>
            </a:r>
            <a:endParaRPr lang="zh-CN" altLang="zh-CN" kern="100" dirty="0"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        if(x&gt;=0):</a:t>
            </a:r>
            <a:endParaRPr lang="zh-CN" altLang="zh-CN" kern="100" dirty="0"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            print(x,'\</a:t>
            </a:r>
            <a:r>
              <a:rPr lang="en-US" altLang="zh-CN" kern="100" dirty="0" err="1">
                <a:latin typeface="Times New Roman"/>
                <a:ea typeface="宋体"/>
                <a:cs typeface="Times New Roman"/>
              </a:rPr>
              <a:t>t',y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,'\</a:t>
            </a:r>
            <a:r>
              <a:rPr lang="en-US" altLang="zh-CN" kern="100" dirty="0" err="1">
                <a:latin typeface="Times New Roman"/>
                <a:ea typeface="宋体"/>
                <a:cs typeface="Times New Roman"/>
              </a:rPr>
              <a:t>t',z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);   #</a:t>
            </a: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输出一组解</a:t>
            </a:r>
            <a:endParaRPr lang="zh-CN" altLang="zh-CN" kern="100" dirty="0"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            count+=1                  #</a:t>
            </a: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统计解的个数</a:t>
            </a:r>
            <a:endParaRPr lang="zh-CN" altLang="zh-CN" kern="100" dirty="0"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print("</a:t>
            </a: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解的组数是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",count);            #</a:t>
            </a: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输出解的组数</a:t>
            </a:r>
            <a:endParaRPr lang="zh-CN" altLang="zh-CN" kern="100" dirty="0"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 </a:t>
            </a:r>
            <a:endParaRPr lang="zh-CN" altLang="zh-CN" kern="1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6010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xmlns="" id="{F2AE91A5-318F-2D21-C38D-1033DE9FDE56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3" name="标题占位符 1">
            <a:extLst>
              <a:ext uri="{FF2B5EF4-FFF2-40B4-BE49-F238E27FC236}">
                <a16:creationId xmlns:a16="http://schemas.microsoft.com/office/drawing/2014/main" xmlns="" id="{7D15AECB-6F00-840B-E4B3-19AD7626199F}"/>
              </a:ext>
            </a:extLst>
          </p:cNvPr>
          <p:cNvSpPr txBox="1"/>
          <p:nvPr/>
        </p:nvSpPr>
        <p:spPr>
          <a:xfrm>
            <a:off x="1048328" y="100325"/>
            <a:ext cx="6331527" cy="557822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</a:t>
            </a: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问题求解</a:t>
            </a:r>
            <a:endParaRPr lang="zh-CN" altLang="en-US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5BD872CD-1F60-A000-4C58-E99C769A6123}"/>
              </a:ext>
            </a:extLst>
          </p:cNvPr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738378F7-E5AE-72E4-B46A-9EC7F75E6473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7B463D29-4BA7-30BF-73CF-8CB790F5F45B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DA778A1-033E-2958-648E-A707D3598EA1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26E86147-194F-660F-B09E-B9C004305603}"/>
              </a:ext>
            </a:extLst>
          </p:cNvPr>
          <p:cNvSpPr txBox="1"/>
          <p:nvPr/>
        </p:nvSpPr>
        <p:spPr>
          <a:xfrm>
            <a:off x="851338" y="805181"/>
            <a:ext cx="1077883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简单的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程序</a:t>
            </a:r>
            <a:endParaRPr lang="zh-CN" altLang="en-US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1">
                <a:extLst>
                  <a:ext uri="{FF2B5EF4-FFF2-40B4-BE49-F238E27FC236}">
                    <a16:creationId xmlns:a16="http://schemas.microsoft.com/office/drawing/2014/main" xmlns="" id="{26E86147-194F-660F-B09E-B9C004305603}"/>
                  </a:ext>
                </a:extLst>
              </p:cNvPr>
              <p:cNvSpPr txBox="1"/>
              <p:nvPr/>
            </p:nvSpPr>
            <p:spPr>
              <a:xfrm>
                <a:off x="1048328" y="1446301"/>
                <a:ext cx="9968717" cy="8140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 smtClean="0">
                    <a:solidFill>
                      <a:sysClr val="windowText" lastClr="000000"/>
                    </a:solidFill>
                    <a:latin typeface="Arial" panose="020B0604020202020204"/>
                    <a:ea typeface="微软雅黑" panose="020B0503020204020204" pitchFamily="34" charset="-122"/>
                  </a:rPr>
                  <a:t>例如，</a:t>
                </a:r>
                <a:r>
                  <a:rPr lang="zh-CN" altLang="en-US" sz="2800" b="1" dirty="0">
                    <a:solidFill>
                      <a:sysClr val="windowText" lastClr="000000"/>
                    </a:solidFill>
                    <a:latin typeface="Arial" panose="020B0604020202020204"/>
                    <a:ea typeface="微软雅黑" panose="020B0503020204020204" pitchFamily="34" charset="-122"/>
                  </a:rPr>
                  <a:t>初速度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3200" b="1" i="1" smtClean="0">
                        <a:solidFill>
                          <a:prstClr val="black"/>
                        </a:solidFill>
                        <a:latin typeface="Cambria Math"/>
                      </a:rPr>
                      <m:t>𝟐𝟎</m:t>
                    </m:r>
                  </m:oMath>
                </a14:m>
                <a:r>
                  <a:rPr lang="zh-CN" altLang="en-US" sz="2800" b="1" dirty="0" smtClean="0">
                    <a:solidFill>
                      <a:sysClr val="windowText" lastClr="000000"/>
                    </a:solidFill>
                    <a:latin typeface="Arial" panose="020B0604020202020204"/>
                    <a:ea typeface="微软雅黑" panose="020B0503020204020204" pitchFamily="34" charset="-122"/>
                  </a:rPr>
                  <a:t>，</a:t>
                </a:r>
                <a:r>
                  <a:rPr lang="en-US" altLang="zh-CN" sz="2800" b="1" dirty="0" smtClean="0">
                    <a:solidFill>
                      <a:sysClr val="windowText" lastClr="000000"/>
                    </a:solidFill>
                    <a:latin typeface="Arial" panose="020B0604020202020204"/>
                    <a:ea typeface="微软雅黑" panose="020B0503020204020204" pitchFamily="34" charset="-122"/>
                  </a:rPr>
                  <a:t>h=300</a:t>
                </a:r>
                <a:r>
                  <a:rPr lang="zh-CN" altLang="en-US" sz="2800" b="1" dirty="0" smtClean="0">
                    <a:solidFill>
                      <a:sysClr val="windowText" lastClr="000000"/>
                    </a:solidFill>
                    <a:latin typeface="Arial" panose="020B0604020202020204"/>
                    <a:ea typeface="微软雅黑" panose="020B0503020204020204" pitchFamily="34" charset="-122"/>
                  </a:rPr>
                  <a:t>，计算</a:t>
                </a:r>
                <a:r>
                  <a:rPr lang="zh-CN" altLang="en-US" sz="2800" b="1" dirty="0">
                    <a:solidFill>
                      <a:sysClr val="windowText" lastClr="000000"/>
                    </a:solidFill>
                    <a:latin typeface="Arial" panose="020B0604020202020204"/>
                    <a:ea typeface="微软雅黑" panose="020B0503020204020204" pitchFamily="34" charset="-122"/>
                  </a:rPr>
                  <a:t>𝑡</a:t>
                </a:r>
                <a:r>
                  <a:rPr lang="en-US" altLang="zh-CN" sz="2800" b="1" dirty="0">
                    <a:solidFill>
                      <a:sysClr val="windowText" lastClr="000000"/>
                    </a:solidFill>
                    <a:latin typeface="Arial" panose="020B0604020202020204"/>
                    <a:ea typeface="微软雅黑" panose="020B0503020204020204" pitchFamily="34" charset="-122"/>
                  </a:rPr>
                  <a:t>=</a:t>
                </a:r>
                <a:r>
                  <a:rPr lang="en-US" altLang="zh-CN" sz="2800" b="1" dirty="0" smtClean="0">
                    <a:solidFill>
                      <a:sysClr val="windowText" lastClr="000000"/>
                    </a:solidFill>
                    <a:latin typeface="Arial" panose="020B0604020202020204"/>
                    <a:ea typeface="微软雅黑" panose="020B0503020204020204" pitchFamily="34" charset="-122"/>
                  </a:rPr>
                  <a:t>3</a:t>
                </a:r>
                <a:r>
                  <a:rPr lang="zh-CN" altLang="en-US" sz="2800" b="1" dirty="0" smtClean="0">
                    <a:solidFill>
                      <a:sysClr val="windowText" lastClr="000000"/>
                    </a:solidFill>
                    <a:latin typeface="Arial" panose="020B0604020202020204"/>
                    <a:ea typeface="微软雅黑" panose="020B0503020204020204" pitchFamily="34" charset="-122"/>
                  </a:rPr>
                  <a:t>𝑠时抛物线的坐标</a:t>
                </a:r>
                <a:endParaRPr lang="zh-CN" altLang="en-US" sz="2800" b="1" dirty="0">
                  <a:solidFill>
                    <a:sysClr val="windowText" lastClr="000000"/>
                  </a:solidFill>
                  <a:latin typeface="Arial" panose="020B0604020202020204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3" name="文本框 11">
                <a:extLst>
                  <a:ext uri="{FF2B5EF4-FFF2-40B4-BE49-F238E27FC236}">
                    <a16:creationId xmlns:a16="http://schemas.microsoft.com/office/drawing/2014/main" xmlns="" id="{26E86147-194F-660F-B09E-B9C004305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328" y="1446301"/>
                <a:ext cx="9968717" cy="814005"/>
              </a:xfrm>
              <a:prstGeom prst="rect">
                <a:avLst/>
              </a:prstGeom>
              <a:blipFill rotWithShape="1">
                <a:blip r:embed="rId2"/>
                <a:stretch>
                  <a:fillRect l="-1284" b="-82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73" name="组合 3072"/>
          <p:cNvGrpSpPr/>
          <p:nvPr/>
        </p:nvGrpSpPr>
        <p:grpSpPr>
          <a:xfrm>
            <a:off x="6522016" y="2441574"/>
            <a:ext cx="5018760" cy="3076224"/>
            <a:chOff x="6522016" y="2441574"/>
            <a:chExt cx="5018760" cy="3076224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0064" y="2958713"/>
              <a:ext cx="3565412" cy="2350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箭头连接符 7"/>
            <p:cNvCxnSpPr/>
            <p:nvPr/>
          </p:nvCxnSpPr>
          <p:spPr>
            <a:xfrm>
              <a:off x="7630064" y="3026349"/>
              <a:ext cx="102723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左大括号 8"/>
            <p:cNvSpPr/>
            <p:nvPr/>
          </p:nvSpPr>
          <p:spPr>
            <a:xfrm>
              <a:off x="7138219" y="3026349"/>
              <a:ext cx="491845" cy="2283070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 flipV="1">
              <a:off x="7656988" y="2487641"/>
              <a:ext cx="0" cy="28070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椭圆 17"/>
            <p:cNvSpPr/>
            <p:nvPr/>
          </p:nvSpPr>
          <p:spPr>
            <a:xfrm>
              <a:off x="8942672" y="3349834"/>
              <a:ext cx="142336" cy="16823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7630064" y="5294671"/>
              <a:ext cx="35654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/>
                <p:cNvSpPr/>
                <p:nvPr/>
              </p:nvSpPr>
              <p:spPr>
                <a:xfrm>
                  <a:off x="8143683" y="2595716"/>
                  <a:ext cx="690601" cy="3482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prstClr val="white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矩形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3683" y="2595716"/>
                  <a:ext cx="690601" cy="34824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5254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/>
                <p:cNvSpPr/>
                <p:nvPr/>
              </p:nvSpPr>
              <p:spPr>
                <a:xfrm>
                  <a:off x="7243913" y="2441574"/>
                  <a:ext cx="345300" cy="3282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zh-CN" altLang="en-US" sz="2400" dirty="0">
                    <a:solidFill>
                      <a:prstClr val="white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矩形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3913" y="2441574"/>
                  <a:ext cx="345300" cy="328266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15254" b="-32727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/>
                <p:cNvSpPr/>
                <p:nvPr/>
              </p:nvSpPr>
              <p:spPr>
                <a:xfrm>
                  <a:off x="11195476" y="5189532"/>
                  <a:ext cx="345300" cy="3282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x</m:t>
                        </m:r>
                      </m:oMath>
                    </m:oMathPara>
                  </a14:m>
                  <a:endParaRPr lang="zh-CN" altLang="en-US" sz="2400" dirty="0">
                    <a:solidFill>
                      <a:prstClr val="white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矩形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95476" y="5189532"/>
                  <a:ext cx="345300" cy="328266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5172" b="-3571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/>
                <p:cNvSpPr/>
                <p:nvPr/>
              </p:nvSpPr>
              <p:spPr>
                <a:xfrm>
                  <a:off x="6522016" y="4003751"/>
                  <a:ext cx="345300" cy="3282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h</m:t>
                        </m:r>
                      </m:oMath>
                    </m:oMathPara>
                  </a14:m>
                  <a:endParaRPr lang="zh-CN" altLang="en-US" sz="2400" dirty="0">
                    <a:solidFill>
                      <a:prstClr val="white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矩形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2016" y="4003751"/>
                  <a:ext cx="345300" cy="328266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16949" b="-10714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TextBox 25"/>
          <p:cNvSpPr txBox="1"/>
          <p:nvPr/>
        </p:nvSpPr>
        <p:spPr>
          <a:xfrm>
            <a:off x="2492476" y="3026349"/>
            <a:ext cx="354020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kern="0" dirty="0" smtClean="0">
                <a:solidFill>
                  <a:prstClr val="black"/>
                </a:solidFill>
                <a:latin typeface="Arial" pitchFamily="34" charset="0"/>
                <a:ea typeface="创艺简中圆" charset="-122"/>
              </a:rPr>
              <a:t>print(200*3)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创艺简中圆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15876" y="3747242"/>
            <a:ext cx="517879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创艺简中圆" charset="-122"/>
              </a:rPr>
              <a:t>print(300-1/2*9.8*3**2)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创艺简中圆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274142" y="3769308"/>
            <a:ext cx="481281" cy="43959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黑体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447104" y="3768957"/>
            <a:ext cx="437909" cy="39892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黑体"/>
              <a:cs typeface="+mn-cs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968086" y="3778001"/>
            <a:ext cx="230178" cy="39940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黑体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515877" y="4635534"/>
            <a:ext cx="517878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200" b="0" ker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不方便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，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能否取个名字？</a:t>
            </a:r>
          </a:p>
        </p:txBody>
      </p:sp>
    </p:spTree>
    <p:extLst>
      <p:ext uri="{BB962C8B-B14F-4D97-AF65-F5344CB8AC3E}">
        <p14:creationId xmlns:p14="http://schemas.microsoft.com/office/powerpoint/2010/main" val="305488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6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xmlns="" id="{F2AE91A5-318F-2D21-C38D-1033DE9FDE56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5BD872CD-1F60-A000-4C58-E99C769A6123}"/>
              </a:ext>
            </a:extLst>
          </p:cNvPr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738378F7-E5AE-72E4-B46A-9EC7F75E6473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7B463D29-4BA7-30BF-73CF-8CB790F5F45B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DA778A1-033E-2958-648E-A707D3598EA1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26E86147-194F-660F-B09E-B9C004305603}"/>
              </a:ext>
            </a:extLst>
          </p:cNvPr>
          <p:cNvSpPr txBox="1"/>
          <p:nvPr/>
        </p:nvSpPr>
        <p:spPr>
          <a:xfrm>
            <a:off x="979055" y="925627"/>
            <a:ext cx="1073265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例</a:t>
            </a:r>
            <a:r>
              <a:rPr lang="en-US" altLang="zh-CN" sz="24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  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利用选择排序法将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n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个数按从小到大顺序排列后输出。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分析：为了实现以上排序过程，可以用双重循环，外循环控制比较的趟数，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n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个数排序需比较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n-1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轮，设有循环变量</a:t>
            </a:r>
            <a:r>
              <a:rPr lang="en-US" altLang="zh-CN" sz="2400" b="1" dirty="0" err="1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i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，</a:t>
            </a:r>
            <a:r>
              <a:rPr lang="en-US" altLang="zh-CN" sz="2400" b="1" dirty="0" err="1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i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从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0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变化到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n-2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。内循环控制每趟比较的次数，第</a:t>
            </a:r>
            <a:r>
              <a:rPr lang="en-US" altLang="zh-CN" sz="2400" b="1" dirty="0" err="1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i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轮比较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n-</a:t>
            </a:r>
            <a:r>
              <a:rPr lang="en-US" altLang="zh-CN" sz="2400" b="1" dirty="0" err="1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i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次，设有循环变量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j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，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j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从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i+1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变化到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n-1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。每次比较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x[k]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与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x[j]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，找到最小数的下标，然后将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x[k]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与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x[</a:t>
            </a:r>
            <a:r>
              <a:rPr lang="en-US" altLang="zh-CN" sz="2400" b="1" dirty="0" err="1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i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]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j-cs"/>
              </a:rPr>
              <a:t>互换。</a:t>
            </a:r>
          </a:p>
        </p:txBody>
      </p:sp>
      <p:sp>
        <p:nvSpPr>
          <p:cNvPr id="6" name="矩形 5"/>
          <p:cNvSpPr/>
          <p:nvPr/>
        </p:nvSpPr>
        <p:spPr>
          <a:xfrm>
            <a:off x="4950774" y="2989226"/>
            <a:ext cx="6096000" cy="34163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zh-CN" dirty="0"/>
              <a:t>n=</a:t>
            </a:r>
            <a:r>
              <a:rPr lang="en-US" altLang="zh-CN" dirty="0" err="1"/>
              <a:t>int</a:t>
            </a:r>
            <a:r>
              <a:rPr lang="en-US" altLang="zh-CN" dirty="0"/>
              <a:t>(input('</a:t>
            </a:r>
            <a:r>
              <a:rPr lang="zh-CN" altLang="en-US" dirty="0"/>
              <a:t>输入数据个数</a:t>
            </a:r>
            <a:r>
              <a:rPr lang="en-US" altLang="zh-CN" dirty="0"/>
              <a:t>:'))</a:t>
            </a:r>
          </a:p>
          <a:p>
            <a:r>
              <a:rPr lang="en-US" altLang="zh-CN" dirty="0"/>
              <a:t>x=[]</a:t>
            </a:r>
          </a:p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range(n):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x.append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(input('</a:t>
            </a:r>
            <a:r>
              <a:rPr lang="zh-CN" altLang="en-US" dirty="0"/>
              <a:t>输入一个数</a:t>
            </a:r>
            <a:r>
              <a:rPr lang="en-US" altLang="zh-CN" dirty="0"/>
              <a:t>:')))#</a:t>
            </a:r>
            <a:r>
              <a:rPr lang="zh-CN" altLang="en-US" dirty="0"/>
              <a:t>使用列表的</a:t>
            </a:r>
            <a:r>
              <a:rPr lang="en-US" altLang="zh-CN" dirty="0"/>
              <a:t>append</a:t>
            </a:r>
            <a:r>
              <a:rPr lang="zh-CN" altLang="en-US" dirty="0"/>
              <a:t>方法在列表末尾添加元素</a:t>
            </a:r>
          </a:p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range(n-1):</a:t>
            </a:r>
          </a:p>
          <a:p>
            <a:r>
              <a:rPr lang="en-US" altLang="zh-CN" dirty="0"/>
              <a:t>    k=</a:t>
            </a:r>
            <a:r>
              <a:rPr lang="en-US" altLang="zh-CN" dirty="0" err="1"/>
              <a:t>i</a:t>
            </a:r>
            <a:endParaRPr lang="en-US" altLang="zh-CN" dirty="0"/>
          </a:p>
          <a:p>
            <a:r>
              <a:rPr lang="en-US" altLang="zh-CN" dirty="0"/>
              <a:t>    for j in range(i+1,n):     #</a:t>
            </a:r>
            <a:r>
              <a:rPr lang="zh-CN" altLang="en-US" dirty="0"/>
              <a:t>找最小数的下标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if x[k]&gt;x[j]:</a:t>
            </a:r>
          </a:p>
          <a:p>
            <a:r>
              <a:rPr lang="en-US" altLang="zh-CN" dirty="0"/>
              <a:t>            k=j</a:t>
            </a:r>
          </a:p>
          <a:p>
            <a:r>
              <a:rPr lang="en-US" altLang="zh-CN" dirty="0"/>
              <a:t>    x[</a:t>
            </a:r>
            <a:r>
              <a:rPr lang="en-US" altLang="zh-CN" dirty="0" err="1"/>
              <a:t>i</a:t>
            </a:r>
            <a:r>
              <a:rPr lang="en-US" altLang="zh-CN" dirty="0"/>
              <a:t>],x[k]=x[k],x[</a:t>
            </a:r>
            <a:r>
              <a:rPr lang="en-US" altLang="zh-CN" dirty="0" err="1"/>
              <a:t>i</a:t>
            </a:r>
            <a:r>
              <a:rPr lang="en-US" altLang="zh-CN" dirty="0"/>
              <a:t>]  #</a:t>
            </a:r>
            <a:r>
              <a:rPr lang="zh-CN" altLang="en-US" dirty="0"/>
              <a:t>将最小数和排在最前面的数互换</a:t>
            </a:r>
          </a:p>
          <a:p>
            <a:r>
              <a:rPr lang="en-US" altLang="zh-CN" dirty="0"/>
              <a:t>print("</a:t>
            </a:r>
            <a:r>
              <a:rPr lang="zh-CN" altLang="en-US" dirty="0"/>
              <a:t>排序后数据</a:t>
            </a:r>
            <a:r>
              <a:rPr lang="en-US" altLang="zh-CN" dirty="0"/>
              <a:t>:",x)</a:t>
            </a:r>
          </a:p>
        </p:txBody>
      </p:sp>
    </p:spTree>
    <p:extLst>
      <p:ext uri="{BB962C8B-B14F-4D97-AF65-F5344CB8AC3E}">
        <p14:creationId xmlns:p14="http://schemas.microsoft.com/office/powerpoint/2010/main" val="421063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xmlns="" id="{F2AE91A5-318F-2D21-C38D-1033DE9FDE56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3" name="标题占位符 1">
            <a:extLst>
              <a:ext uri="{FF2B5EF4-FFF2-40B4-BE49-F238E27FC236}">
                <a16:creationId xmlns:a16="http://schemas.microsoft.com/office/drawing/2014/main" xmlns="" id="{7D15AECB-6F00-840B-E4B3-19AD7626199F}"/>
              </a:ext>
            </a:extLst>
          </p:cNvPr>
          <p:cNvSpPr txBox="1"/>
          <p:nvPr/>
        </p:nvSpPr>
        <p:spPr>
          <a:xfrm>
            <a:off x="1048328" y="100325"/>
            <a:ext cx="5176981" cy="557822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8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问题</a:t>
            </a:r>
            <a:endParaRPr lang="zh-CN" altLang="en-US" sz="28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5BD872CD-1F60-A000-4C58-E99C769A6123}"/>
              </a:ext>
            </a:extLst>
          </p:cNvPr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738378F7-E5AE-72E4-B46A-9EC7F75E6473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7B463D29-4BA7-30BF-73CF-8CB790F5F45B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DA778A1-033E-2958-648E-A707D3598EA1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xmlns="" id="{26E86147-194F-660F-B09E-B9C004305603}"/>
                  </a:ext>
                </a:extLst>
              </p:cNvPr>
              <p:cNvSpPr txBox="1"/>
              <p:nvPr/>
            </p:nvSpPr>
            <p:spPr>
              <a:xfrm>
                <a:off x="979055" y="780693"/>
                <a:ext cx="6096000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 smtClean="0">
                    <a:solidFill>
                      <a:sysClr val="windowText" lastClr="000000"/>
                    </a:solidFill>
                    <a:latin typeface="Arial" panose="020B0604020202020204"/>
                    <a:ea typeface="微软雅黑" panose="020B0503020204020204" pitchFamily="34" charset="-122"/>
                  </a:rPr>
                  <a:t>计算机求解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1" dirty="0" smtClean="0">
                        <a:solidFill>
                          <a:srgbClr val="FF0000"/>
                        </a:solidFill>
                        <a:latin typeface="Cambria Math"/>
                        <a:ea typeface="微软雅黑" panose="020B0503020204020204" pitchFamily="34" charset="-122"/>
                      </a:rPr>
                      <m:t>n</m:t>
                    </m:r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!</m:t>
                    </m:r>
                  </m:oMath>
                </a14:m>
                <a:endParaRPr lang="en-US" altLang="zh-CN" sz="2800" b="1" dirty="0" smtClean="0">
                  <a:solidFill>
                    <a:srgbClr val="FF0000"/>
                  </a:solidFill>
                  <a:latin typeface="Arial" panose="020B0604020202020204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xmlns="" id="{26E86147-194F-660F-B09E-B9C004305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055" y="780693"/>
                <a:ext cx="6096000" cy="738664"/>
              </a:xfrm>
              <a:prstGeom prst="rect">
                <a:avLst/>
              </a:prstGeom>
              <a:blipFill rotWithShape="1">
                <a:blip r:embed="rId2"/>
                <a:stretch>
                  <a:fillRect l="-2100" b="-123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1">
                <a:extLst>
                  <a:ext uri="{FF2B5EF4-FFF2-40B4-BE49-F238E27FC236}">
                    <a16:creationId xmlns:a16="http://schemas.microsoft.com/office/drawing/2014/main" xmlns="" id="{26E86147-194F-660F-B09E-B9C004305603}"/>
                  </a:ext>
                </a:extLst>
              </p:cNvPr>
              <p:cNvSpPr txBox="1"/>
              <p:nvPr/>
            </p:nvSpPr>
            <p:spPr>
              <a:xfrm>
                <a:off x="979055" y="1486955"/>
                <a:ext cx="10247242" cy="662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b="1" dirty="0" smtClean="0">
                    <a:solidFill>
                      <a:sysClr val="windowText" lastClr="000000"/>
                    </a:solidFill>
                    <a:latin typeface="Arial" panose="020B0604020202020204"/>
                    <a:ea typeface="微软雅黑" panose="020B0503020204020204" pitchFamily="34" charset="-122"/>
                  </a:rPr>
                  <a:t>分析问题：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1" dirty="0" smtClean="0">
                        <a:solidFill>
                          <a:prstClr val="black"/>
                        </a:solidFill>
                        <a:latin typeface="Cambria Math"/>
                        <a:ea typeface="微软雅黑" panose="020B0503020204020204" pitchFamily="34" charset="-122"/>
                      </a:rPr>
                      <m:t>n</m:t>
                    </m:r>
                    <m:r>
                      <a:rPr lang="en-US" altLang="zh-CN" sz="2400" b="1" i="1" dirty="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!</m:t>
                    </m:r>
                  </m:oMath>
                </a14:m>
                <a:r>
                  <a:rPr lang="en-US" altLang="zh-CN" sz="24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=1</a:t>
                </a:r>
                <a:r>
                  <a:rPr lang="en-US" altLang="zh-CN" sz="240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×2×3×…×(n-1)×n</a:t>
                </a:r>
                <a:r>
                  <a:rPr lang="en-US" altLang="zh-CN" sz="24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         </a:t>
                </a:r>
              </a:p>
            </p:txBody>
          </p:sp>
        </mc:Choice>
        <mc:Fallback xmlns="">
          <p:sp>
            <p:nvSpPr>
              <p:cNvPr id="13" name="文本框 11">
                <a:extLst>
                  <a:ext uri="{FF2B5EF4-FFF2-40B4-BE49-F238E27FC236}">
                    <a16:creationId xmlns:a16="http://schemas.microsoft.com/office/drawing/2014/main" xmlns="" id="{26E86147-194F-660F-B09E-B9C004305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055" y="1486955"/>
                <a:ext cx="10247242" cy="662554"/>
              </a:xfrm>
              <a:prstGeom prst="rect">
                <a:avLst/>
              </a:prstGeom>
              <a:blipFill rotWithShape="1">
                <a:blip r:embed="rId3"/>
                <a:stretch>
                  <a:fillRect l="-952" b="-82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1">
                <a:extLst>
                  <a:ext uri="{FF2B5EF4-FFF2-40B4-BE49-F238E27FC236}">
                    <a16:creationId xmlns:a16="http://schemas.microsoft.com/office/drawing/2014/main" xmlns="" id="{26E86147-194F-660F-B09E-B9C004305603}"/>
                  </a:ext>
                </a:extLst>
              </p:cNvPr>
              <p:cNvSpPr txBox="1"/>
              <p:nvPr/>
            </p:nvSpPr>
            <p:spPr>
              <a:xfrm>
                <a:off x="1048328" y="3560185"/>
                <a:ext cx="9508011" cy="33701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计算流程：</a:t>
                </a:r>
                <a:endParaRPr lang="en-US" altLang="zh-CN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4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  </a:t>
                </a:r>
                <a:r>
                  <a:rPr lang="zh-CN" altLang="en-US" sz="240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输入</a:t>
                </a:r>
                <a:r>
                  <a:rPr lang="en-US" altLang="zh-CN" sz="240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sz="240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，结果保存在</a:t>
                </a:r>
                <a:r>
                  <a:rPr lang="en-US" altLang="zh-CN" sz="240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</a:t>
                </a:r>
                <a:r>
                  <a:rPr lang="zh-CN" altLang="en-US" sz="240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中；</a:t>
                </a:r>
                <a:endParaRPr lang="en-US" altLang="zh-CN" sz="24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40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   </a:t>
                </a:r>
                <a:r>
                  <a:rPr lang="en-US" altLang="zh-CN" sz="2400" dirty="0" err="1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en-US" altLang="zh-CN" sz="240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=1,s=1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40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    </a:t>
                </a:r>
                <a:r>
                  <a:rPr lang="en-US" altLang="zh-CN" sz="2400" dirty="0" err="1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en-US" altLang="zh-CN" sz="240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=2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i="1" dirty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i="1" dirty="0">
                          <a:solidFill>
                            <a:prstClr val="black"/>
                          </a:solidFill>
                          <a:latin typeface="Cambria Math"/>
                        </a:rPr>
                        <m:t>∗</m:t>
                      </m:r>
                      <m:r>
                        <a:rPr lang="en-US" altLang="zh-CN" i="1" dirty="0">
                          <a:solidFill>
                            <a:prstClr val="black"/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 </a:t>
                </a:r>
              </a:p>
            </p:txBody>
          </p:sp>
        </mc:Choice>
        <mc:Fallback xmlns="">
          <p:sp>
            <p:nvSpPr>
              <p:cNvPr id="14" name="文本框 11">
                <a:extLst>
                  <a:ext uri="{FF2B5EF4-FFF2-40B4-BE49-F238E27FC236}">
                    <a16:creationId xmlns:a16="http://schemas.microsoft.com/office/drawing/2014/main" xmlns="" id="{26E86147-194F-660F-B09E-B9C004305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328" y="3560185"/>
                <a:ext cx="9508011" cy="3370153"/>
              </a:xfrm>
              <a:prstGeom prst="rect">
                <a:avLst/>
              </a:prstGeom>
              <a:blipFill rotWithShape="1">
                <a:blip r:embed="rId4"/>
                <a:stretch>
                  <a:fillRect l="-10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/>
          <p:cNvGrpSpPr/>
          <p:nvPr/>
        </p:nvGrpSpPr>
        <p:grpSpPr>
          <a:xfrm>
            <a:off x="3218622" y="2054447"/>
            <a:ext cx="427892" cy="485062"/>
            <a:chOff x="3218622" y="2054447"/>
            <a:chExt cx="427892" cy="485062"/>
          </a:xfrm>
        </p:grpSpPr>
        <p:sp>
          <p:nvSpPr>
            <p:cNvPr id="6" name="左大括号 5"/>
            <p:cNvSpPr/>
            <p:nvPr/>
          </p:nvSpPr>
          <p:spPr>
            <a:xfrm rot="16200000">
              <a:off x="3325000" y="1948069"/>
              <a:ext cx="190124" cy="40287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221003" y="2271731"/>
              <a:ext cx="425511" cy="2677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prstClr val="black"/>
                  </a:solidFill>
                </a:rPr>
                <a:t>2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494984" y="2525928"/>
            <a:ext cx="532073" cy="485062"/>
            <a:chOff x="3494984" y="2525928"/>
            <a:chExt cx="532073" cy="485062"/>
          </a:xfrm>
        </p:grpSpPr>
        <p:sp>
          <p:nvSpPr>
            <p:cNvPr id="16" name="左大括号 15"/>
            <p:cNvSpPr/>
            <p:nvPr/>
          </p:nvSpPr>
          <p:spPr>
            <a:xfrm rot="16200000">
              <a:off x="3665958" y="2354954"/>
              <a:ext cx="190126" cy="532073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497364" y="2743212"/>
              <a:ext cx="425511" cy="2677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prstClr val="black"/>
                  </a:solidFill>
                </a:rPr>
                <a:t>6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758642" y="2998110"/>
            <a:ext cx="668503" cy="485062"/>
            <a:chOff x="3758642" y="2998110"/>
            <a:chExt cx="668503" cy="485062"/>
          </a:xfrm>
        </p:grpSpPr>
        <p:sp>
          <p:nvSpPr>
            <p:cNvPr id="18" name="左大括号 17"/>
            <p:cNvSpPr/>
            <p:nvPr/>
          </p:nvSpPr>
          <p:spPr>
            <a:xfrm rot="16200000">
              <a:off x="3997830" y="2758922"/>
              <a:ext cx="190128" cy="668503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880138" y="3215394"/>
              <a:ext cx="425511" cy="2677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prstClr val="black"/>
                  </a:solidFill>
                </a:rPr>
                <a:t>…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3" name="Text Box 56"/>
          <p:cNvSpPr txBox="1">
            <a:spLocks noChangeArrowheads="1"/>
          </p:cNvSpPr>
          <p:nvPr/>
        </p:nvSpPr>
        <p:spPr bwMode="auto">
          <a:xfrm>
            <a:off x="8062375" y="1477131"/>
            <a:ext cx="2668589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p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defRPr kumimoji="1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Tx/>
              <a:buFontTx/>
              <a:buNone/>
            </a:pPr>
            <a:r>
              <a:rPr kumimoji="0" lang="zh-CN" altLang="en-US" sz="2000" dirty="0" smtClean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kumimoji="0" lang="en-US" altLang="zh-CN" sz="2000" dirty="0" smtClean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kumimoji="0" lang="en-US" altLang="zh-CN" sz="2000" dirty="0">
              <a:solidFill>
                <a:srgbClr val="0053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56"/>
              <p:cNvSpPr txBox="1">
                <a:spLocks noChangeArrowheads="1"/>
              </p:cNvSpPr>
              <p:nvPr/>
            </p:nvSpPr>
            <p:spPr bwMode="auto">
              <a:xfrm>
                <a:off x="8062374" y="3627549"/>
                <a:ext cx="2668589" cy="3693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p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Clr>
                    <a:srgbClr val="0000CC"/>
                  </a:buClr>
                  <a:buSzPct val="80000"/>
                  <a:buFont typeface="Wingdings" panose="05000000000000000000" pitchFamily="2" charset="2"/>
                  <a:buChar char="q"/>
                  <a:defRPr kumimoji="1" sz="2400" b="1">
                    <a:solidFill>
                      <a:srgbClr val="0000CC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SzTx/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dirty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altLang="zh-CN" sz="1800" b="0" i="1" dirty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kumimoji="0" lang="en-US" altLang="zh-CN" sz="1800" b="0" i="1" dirty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kumimoji="0" lang="en-US" altLang="zh-CN" sz="1800" b="0" i="1" dirty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1800" b="0" i="1" dirty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altLang="zh-CN" sz="1800" b="0" i="1" dirty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kumimoji="0" lang="en-US" altLang="zh-CN" sz="1800" b="0" i="1" dirty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kumimoji="0" lang="en-US" altLang="zh-CN" sz="1800" b="0" i="1" dirty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kumimoji="0" lang="en-US" altLang="zh-CN" sz="1800" b="0" i="1" dirty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sz="1800" b="0" i="1" dirty="0">
                          <a:solidFill>
                            <a:prstClr val="black"/>
                          </a:solidFill>
                          <a:latin typeface="Cambria Math"/>
                        </a:rPr>
                        <m:t>∗</m:t>
                      </m:r>
                      <m:r>
                        <a:rPr kumimoji="0" lang="en-US" altLang="zh-CN" sz="1800" b="0" i="1" dirty="0">
                          <a:solidFill>
                            <a:prstClr val="black"/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kumimoji="0" lang="zh-CN" altLang="en-US" sz="1800" b="0" dirty="0">
                  <a:solidFill>
                    <a:prstClr val="black"/>
                  </a:solidFill>
                  <a:latin typeface="等线" panose="020F0502020204030204"/>
                  <a:ea typeface="等线"/>
                </a:endParaRPr>
              </a:p>
            </p:txBody>
          </p:sp>
        </mc:Choice>
        <mc:Fallback xmlns="">
          <p:sp>
            <p:nvSpPr>
              <p:cNvPr id="24" name="Text 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62374" y="3627549"/>
                <a:ext cx="2668589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箭头连接符 24"/>
          <p:cNvCxnSpPr/>
          <p:nvPr/>
        </p:nvCxnSpPr>
        <p:spPr>
          <a:xfrm>
            <a:off x="9383175" y="1887996"/>
            <a:ext cx="0" cy="41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11617280" y="2757302"/>
            <a:ext cx="0" cy="154146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10450001" y="2757302"/>
            <a:ext cx="1167279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 Box 56"/>
          <p:cNvSpPr txBox="1">
            <a:spLocks noChangeArrowheads="1"/>
          </p:cNvSpPr>
          <p:nvPr/>
        </p:nvSpPr>
        <p:spPr bwMode="auto">
          <a:xfrm>
            <a:off x="8062376" y="4508314"/>
            <a:ext cx="2668589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p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defRPr kumimoji="1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Tx/>
              <a:buFontTx/>
              <a:buNone/>
            </a:pPr>
            <a:r>
              <a:rPr kumimoji="0" lang="zh-CN" altLang="en-US" sz="2000" dirty="0" smtClean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打印转换的二进制</a:t>
            </a:r>
            <a:endParaRPr kumimoji="0" lang="en-US" altLang="zh-CN" sz="2000" dirty="0">
              <a:solidFill>
                <a:srgbClr val="0053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菱形 28"/>
          <p:cNvSpPr/>
          <p:nvPr/>
        </p:nvSpPr>
        <p:spPr>
          <a:xfrm>
            <a:off x="8325621" y="2292164"/>
            <a:ext cx="2121695" cy="930276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判断商</a:t>
            </a:r>
            <a:r>
              <a:rPr lang="zh-CN" altLang="en-US" b="1" dirty="0" smtClean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是否大于</a:t>
            </a:r>
            <a:r>
              <a:rPr lang="en-US" altLang="zh-CN" b="1" dirty="0" smtClean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b="1" dirty="0">
              <a:solidFill>
                <a:prstClr val="white"/>
              </a:solidFill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9383175" y="3206564"/>
            <a:ext cx="0" cy="41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9816565" y="4298764"/>
            <a:ext cx="1800715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 Box 56"/>
          <p:cNvSpPr txBox="1">
            <a:spLocks noChangeArrowheads="1"/>
          </p:cNvSpPr>
          <p:nvPr/>
        </p:nvSpPr>
        <p:spPr bwMode="auto">
          <a:xfrm>
            <a:off x="9383176" y="3222440"/>
            <a:ext cx="6365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p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defRPr kumimoji="1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Tx/>
              <a:buFontTx/>
              <a:buNone/>
            </a:pPr>
            <a:r>
              <a:rPr kumimoji="0" lang="zh-CN" altLang="en-US" sz="2400" dirty="0" smtClean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endParaRPr kumimoji="0" lang="en-US" altLang="zh-CN" sz="2400" dirty="0">
              <a:solidFill>
                <a:srgbClr val="0053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 Box 56"/>
          <p:cNvSpPr txBox="1">
            <a:spLocks noChangeArrowheads="1"/>
          </p:cNvSpPr>
          <p:nvPr/>
        </p:nvSpPr>
        <p:spPr bwMode="auto">
          <a:xfrm>
            <a:off x="10506975" y="2340731"/>
            <a:ext cx="6365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p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defRPr kumimoji="1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Tx/>
              <a:buFontTx/>
              <a:buNone/>
            </a:pPr>
            <a:r>
              <a:rPr kumimoji="0" lang="zh-CN" altLang="en-US" sz="2400" dirty="0" smtClean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</a:t>
            </a:r>
            <a:endParaRPr kumimoji="0" lang="en-US" altLang="zh-CN" sz="2400" dirty="0">
              <a:solidFill>
                <a:srgbClr val="0053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8811673" y="5405251"/>
            <a:ext cx="1208092" cy="38376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9408573" y="4969979"/>
            <a:ext cx="0" cy="41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8779129" y="809643"/>
            <a:ext cx="1208092" cy="38376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</a:p>
        </p:txBody>
      </p:sp>
      <p:cxnSp>
        <p:nvCxnSpPr>
          <p:cNvPr id="37" name="直接箭头连接符 36"/>
          <p:cNvCxnSpPr>
            <a:stCxn id="36" idx="2"/>
            <a:endCxn id="23" idx="0"/>
          </p:cNvCxnSpPr>
          <p:nvPr/>
        </p:nvCxnSpPr>
        <p:spPr>
          <a:xfrm>
            <a:off x="9383175" y="1193409"/>
            <a:ext cx="13495" cy="283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7176058" y="4271777"/>
            <a:ext cx="2220610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7176058" y="2141351"/>
            <a:ext cx="0" cy="2130426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7173674" y="2138177"/>
            <a:ext cx="2220610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9415719" y="4039725"/>
            <a:ext cx="0" cy="235861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9822119" y="4305790"/>
            <a:ext cx="0" cy="23586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右箭头 42"/>
          <p:cNvSpPr/>
          <p:nvPr/>
        </p:nvSpPr>
        <p:spPr>
          <a:xfrm>
            <a:off x="4653482" y="2620990"/>
            <a:ext cx="633742" cy="4265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/>
              <p:cNvSpPr/>
              <p:nvPr/>
            </p:nvSpPr>
            <p:spPr>
              <a:xfrm>
                <a:off x="5376821" y="2454122"/>
                <a:ext cx="1521920" cy="7524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i="1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zh-CN" i="1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zh-CN" i="1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∗</m:t>
                      </m:r>
                      <m:r>
                        <a:rPr lang="en-US" altLang="zh-CN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821" y="2454122"/>
                <a:ext cx="1521920" cy="75244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505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8" grpId="0" animBg="1"/>
      <p:bldP spid="29" grpId="0" animBg="1"/>
      <p:bldP spid="32" grpId="0"/>
      <p:bldP spid="33" grpId="0"/>
      <p:bldP spid="34" grpId="0" animBg="1"/>
      <p:bldP spid="36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6690</TotalTime>
  <Words>6282</Words>
  <Application>Microsoft Office PowerPoint</Application>
  <PresentationFormat>自定义</PresentationFormat>
  <Paragraphs>943</Paragraphs>
  <Slides>91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91</vt:i4>
      </vt:variant>
    </vt:vector>
  </HeadingPairs>
  <TitlesOfParts>
    <vt:vector size="92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weiguo liu</dc:creator>
  <cp:lastModifiedBy>limin liu</cp:lastModifiedBy>
  <cp:revision>96</cp:revision>
  <dcterms:created xsi:type="dcterms:W3CDTF">2022-07-02T17:11:03Z</dcterms:created>
  <dcterms:modified xsi:type="dcterms:W3CDTF">2023-03-15T00:47:23Z</dcterms:modified>
</cp:coreProperties>
</file>