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handoutMasterIdLst>
    <p:handoutMasterId r:id="rId26"/>
  </p:handoutMasterIdLst>
  <p:sldIdLst>
    <p:sldId id="256" r:id="rId2"/>
    <p:sldId id="257" r:id="rId3"/>
    <p:sldId id="278" r:id="rId4"/>
    <p:sldId id="286" r:id="rId5"/>
    <p:sldId id="279" r:id="rId6"/>
    <p:sldId id="280" r:id="rId7"/>
    <p:sldId id="281" r:id="rId8"/>
    <p:sldId id="289" r:id="rId9"/>
    <p:sldId id="290" r:id="rId10"/>
    <p:sldId id="291" r:id="rId11"/>
    <p:sldId id="282" r:id="rId12"/>
    <p:sldId id="287" r:id="rId13"/>
    <p:sldId id="288" r:id="rId14"/>
    <p:sldId id="294" r:id="rId15"/>
    <p:sldId id="295" r:id="rId16"/>
    <p:sldId id="296" r:id="rId17"/>
    <p:sldId id="284" r:id="rId18"/>
    <p:sldId id="292" r:id="rId19"/>
    <p:sldId id="293" r:id="rId20"/>
    <p:sldId id="285" r:id="rId21"/>
    <p:sldId id="275" r:id="rId22"/>
    <p:sldId id="276" r:id="rId23"/>
    <p:sldId id="27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9942" autoAdjust="0"/>
  </p:normalViewPr>
  <p:slideViewPr>
    <p:cSldViewPr snapToGrid="0">
      <p:cViewPr varScale="1">
        <p:scale>
          <a:sx n="136" d="100"/>
          <a:sy n="136" d="100"/>
        </p:scale>
        <p:origin x="894" y="11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7EC393F-7E9E-4306-B8B4-E5FDA74F63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3E7A081-815D-449F-9A8E-0E04B03C3F5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42896-080E-4476-B7E7-8A564633D8B4}" type="datetime1">
              <a:rPr lang="de-DE" smtClean="0"/>
              <a:t>01.04.2025</a:t>
            </a:fld>
            <a:endParaRPr lang="de-DE"/>
          </a:p>
        </p:txBody>
      </p:sp>
      <p:sp>
        <p:nvSpPr>
          <p:cNvPr id="4" name="Fußzeilenplatzhalter 3">
            <a:extLst>
              <a:ext uri="{FF2B5EF4-FFF2-40B4-BE49-F238E27FC236}">
                <a16:creationId xmlns:a16="http://schemas.microsoft.com/office/drawing/2014/main" id="{DD9129CD-141A-4E7C-9C27-1FED448B114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B42DDEE2-D452-42EA-B32A-844DD65D93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17BB49-99B6-4AD6-B685-55FD8D3222FF}" type="slidenum">
              <a:rPr lang="de-DE" smtClean="0"/>
              <a:t>‹Nr.›</a:t>
            </a:fld>
            <a:endParaRPr lang="de-DE"/>
          </a:p>
        </p:txBody>
      </p:sp>
    </p:spTree>
    <p:extLst>
      <p:ext uri="{BB962C8B-B14F-4D97-AF65-F5344CB8AC3E}">
        <p14:creationId xmlns:p14="http://schemas.microsoft.com/office/powerpoint/2010/main" val="3693371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fe0d18fb79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fe0d18fb79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de-DE" sz="1100" dirty="0">
                <a:solidFill>
                  <a:schemeClr val="dk2"/>
                </a:solidFill>
                <a:sym typeface="Wingdings" panose="05000000000000000000" pitchFamily="2" charset="2"/>
              </a:rPr>
              <a:t>Der Fall zeigt, wie Gerichte zunehmend eine Schlüsselrolle im Klimaschutz übernehmen und welche Herausforderungen dabei bestehen, globale Emissionen rechtlich verbindlich zu regulieren.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430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1836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3923534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3408060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542698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2816840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de-DE" dirty="0"/>
          </a:p>
        </p:txBody>
      </p:sp>
    </p:spTree>
    <p:extLst>
      <p:ext uri="{BB962C8B-B14F-4D97-AF65-F5344CB8AC3E}">
        <p14:creationId xmlns:p14="http://schemas.microsoft.com/office/powerpoint/2010/main" val="15199734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457693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3661039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Folgen</a:t>
            </a:r>
            <a:r>
              <a:rPr lang="de-DE" dirty="0"/>
              <a:t>: Starker Präzedenzfall für Klimaklagen gegen Staaten, der international Beachtung fand</a:t>
            </a:r>
            <a:endParaRPr dirty="0"/>
          </a:p>
        </p:txBody>
      </p:sp>
    </p:spTree>
    <p:extLst>
      <p:ext uri="{BB962C8B-B14F-4D97-AF65-F5344CB8AC3E}">
        <p14:creationId xmlns:p14="http://schemas.microsoft.com/office/powerpoint/2010/main" val="1939273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24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21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169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2d2db8b21c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2d2db8b21c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358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Klägern: Greenpeace, Deutsche Umwelthilfe,…junge Aktivisten, Landwirte, </a:t>
            </a:r>
          </a:p>
          <a:p>
            <a:pPr marL="0" lvl="0" indent="0" algn="l" rtl="0">
              <a:spcBef>
                <a:spcPts val="0"/>
              </a:spcBef>
              <a:spcAft>
                <a:spcPts val="0"/>
              </a:spcAft>
              <a:buNone/>
            </a:pPr>
            <a:r>
              <a:rPr lang="de-DE" dirty="0"/>
              <a:t>Beklagte: Regierung (wegen unzureichender Politik), Unternehmen (besonders aus der fossilen Industrie)</a:t>
            </a:r>
            <a:endParaRPr dirty="0"/>
          </a:p>
        </p:txBody>
      </p:sp>
    </p:spTree>
    <p:extLst>
      <p:ext uri="{BB962C8B-B14F-4D97-AF65-F5344CB8AC3E}">
        <p14:creationId xmlns:p14="http://schemas.microsoft.com/office/powerpoint/2010/main" val="232939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Klägern: Greenpeace, Deutsche Umwelthilfe,…junge Aktivisten, Landwirte, </a:t>
            </a:r>
          </a:p>
          <a:p>
            <a:pPr marL="0" lvl="0" indent="0" algn="l" rtl="0">
              <a:spcBef>
                <a:spcPts val="0"/>
              </a:spcBef>
              <a:spcAft>
                <a:spcPts val="0"/>
              </a:spcAft>
              <a:buNone/>
            </a:pPr>
            <a:r>
              <a:rPr lang="de-DE" dirty="0"/>
              <a:t>Beklagte: Regierung (wegen unzureichender Politik), Unternehmen (besonders aus der fossilen Industrie)</a:t>
            </a:r>
            <a:endParaRPr dirty="0"/>
          </a:p>
        </p:txBody>
      </p:sp>
    </p:spTree>
    <p:extLst>
      <p:ext uri="{BB962C8B-B14F-4D97-AF65-F5344CB8AC3E}">
        <p14:creationId xmlns:p14="http://schemas.microsoft.com/office/powerpoint/2010/main" val="968338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b="1" dirty="0"/>
              <a:t>Verbindlicher Klimaschutz</a:t>
            </a:r>
            <a:r>
              <a:rPr lang="de-DE" dirty="0"/>
              <a:t>: </a:t>
            </a:r>
            <a:r>
              <a:rPr lang="de-DE" sz="1100" dirty="0">
                <a:solidFill>
                  <a:schemeClr val="dk2"/>
                </a:solidFill>
                <a:sym typeface="Wingdings" panose="05000000000000000000" pitchFamily="2" charset="2"/>
              </a:rPr>
              <a:t>Erzwingung konkreter Maßnahmen zur Emissionsreduzierung und Einhaltung internationaler Klimaziele (z.B. Pariser Abkommen</a:t>
            </a:r>
          </a:p>
          <a:p>
            <a:pPr marL="0" lvl="0" indent="0" algn="l" rtl="0">
              <a:spcBef>
                <a:spcPts val="0"/>
              </a:spcBef>
              <a:spcAft>
                <a:spcPts val="0"/>
              </a:spcAft>
              <a:buNone/>
            </a:pPr>
            <a:r>
              <a:rPr lang="de-DE" b="1" dirty="0"/>
              <a:t>Schutz vor Umweltzerstörung</a:t>
            </a:r>
            <a:r>
              <a:rPr lang="de-DE" dirty="0"/>
              <a:t>: </a:t>
            </a:r>
            <a:r>
              <a:rPr lang="de-DE" sz="1100" dirty="0">
                <a:solidFill>
                  <a:schemeClr val="dk2"/>
                </a:solidFill>
                <a:sym typeface="Wingdings" panose="05000000000000000000" pitchFamily="2" charset="2"/>
              </a:rPr>
              <a:t>Verhinderung von Umweltverschmutzung, Entwaldung und andere klimaschädliche Aktivitäten</a:t>
            </a:r>
          </a:p>
          <a:p>
            <a:pPr marL="0" lvl="0" indent="0" algn="l" rtl="0">
              <a:spcBef>
                <a:spcPts val="0"/>
              </a:spcBef>
              <a:spcAft>
                <a:spcPts val="0"/>
              </a:spcAft>
              <a:buNone/>
            </a:pPr>
            <a:r>
              <a:rPr lang="de-DE" b="1" dirty="0"/>
              <a:t>Klimagerechtigkeit</a:t>
            </a:r>
            <a:r>
              <a:rPr lang="de-DE" dirty="0"/>
              <a:t>: </a:t>
            </a:r>
            <a:r>
              <a:rPr lang="de-DE" sz="1100" dirty="0">
                <a:solidFill>
                  <a:schemeClr val="dk2"/>
                </a:solidFill>
                <a:sym typeface="Wingdings" panose="05000000000000000000" pitchFamily="2" charset="2"/>
              </a:rPr>
              <a:t>Berücksichtigung der besonderen Betroffenheit von Entwicklungsländern, indigenen Völkern und zukünftigen Generationen</a:t>
            </a:r>
            <a:endParaRPr lang="de-DE" dirty="0"/>
          </a:p>
          <a:p>
            <a:pPr marL="0" lvl="0" indent="0" algn="l" rtl="0">
              <a:spcBef>
                <a:spcPts val="0"/>
              </a:spcBef>
              <a:spcAft>
                <a:spcPts val="0"/>
              </a:spcAft>
              <a:buNone/>
            </a:pPr>
            <a:r>
              <a:rPr lang="de-DE" b="1" dirty="0"/>
              <a:t>Staatliche Verantwortung</a:t>
            </a:r>
            <a:r>
              <a:rPr lang="de-DE" dirty="0"/>
              <a:t>: </a:t>
            </a:r>
            <a:r>
              <a:rPr lang="de-DE" sz="1100" dirty="0">
                <a:solidFill>
                  <a:schemeClr val="dk2"/>
                </a:solidFill>
                <a:sym typeface="Wingdings" panose="05000000000000000000" pitchFamily="2" charset="2"/>
              </a:rPr>
              <a:t>Verpflichtung von Regierungen, Klimaziele umzusetzen und Bürger*innen vor Klimafolgen zu schützen</a:t>
            </a:r>
          </a:p>
          <a:p>
            <a:pPr marL="0" lvl="0" indent="0" algn="l" rtl="0">
              <a:spcBef>
                <a:spcPts val="0"/>
              </a:spcBef>
              <a:spcAft>
                <a:spcPts val="0"/>
              </a:spcAft>
              <a:buNone/>
            </a:pPr>
            <a:r>
              <a:rPr lang="de-DE" b="1" dirty="0"/>
              <a:t>Unternehmensverantwortung</a:t>
            </a:r>
            <a:r>
              <a:rPr lang="de-DE" dirty="0"/>
              <a:t>: </a:t>
            </a:r>
            <a:r>
              <a:rPr lang="de-DE" sz="1100" dirty="0">
                <a:solidFill>
                  <a:schemeClr val="dk2"/>
                </a:solidFill>
                <a:sym typeface="Wingdings" panose="05000000000000000000" pitchFamily="2" charset="2"/>
              </a:rPr>
              <a:t>Haftung von Unternehmen für CO₂-Emissionen und Umweltzerstörung, Förderung nachhaltiger Wirtschaftsweisen</a:t>
            </a:r>
          </a:p>
          <a:p>
            <a:pPr marL="0" lvl="0" indent="0" algn="l" rtl="0">
              <a:spcBef>
                <a:spcPts val="0"/>
              </a:spcBef>
              <a:spcAft>
                <a:spcPts val="0"/>
              </a:spcAft>
              <a:buNone/>
            </a:pPr>
            <a:r>
              <a:rPr lang="de-DE" b="1" dirty="0"/>
              <a:t>Präzedenzwirkung</a:t>
            </a:r>
            <a:r>
              <a:rPr lang="de-DE" b="0" dirty="0"/>
              <a:t>: </a:t>
            </a:r>
            <a:r>
              <a:rPr lang="de-DE" dirty="0"/>
              <a:t>Schaffung von Rechtsnormen für zukünftige Klimaschutzmaßnahmen</a:t>
            </a:r>
          </a:p>
          <a:p>
            <a:pPr marL="0" lvl="0" indent="0" algn="l" rtl="0">
              <a:spcBef>
                <a:spcPts val="0"/>
              </a:spcBef>
              <a:spcAft>
                <a:spcPts val="0"/>
              </a:spcAft>
              <a:buNone/>
            </a:pPr>
            <a:r>
              <a:rPr lang="de-DE" b="1" dirty="0"/>
              <a:t>Beteiligung der Zivilgesellschaft</a:t>
            </a:r>
            <a:r>
              <a:rPr lang="de-DE" b="0" dirty="0"/>
              <a:t>: </a:t>
            </a:r>
            <a:r>
              <a:rPr lang="de-DE" dirty="0"/>
              <a:t>Förderung des öffentlichen Bewusstseins und der Mitbestimmung in Klimafragen</a:t>
            </a:r>
            <a:endParaRPr b="1" dirty="0"/>
          </a:p>
        </p:txBody>
      </p:sp>
    </p:spTree>
    <p:extLst>
      <p:ext uri="{BB962C8B-B14F-4D97-AF65-F5344CB8AC3E}">
        <p14:creationId xmlns:p14="http://schemas.microsoft.com/office/powerpoint/2010/main" val="1313839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Milieudefensie (niederländischer Arm von Friends of the Earth) + weitere Umweltgruppen &amp; Einzelpersonen</a:t>
            </a:r>
          </a:p>
          <a:p>
            <a:pPr marL="0" lvl="0" indent="0" algn="l" rtl="0">
              <a:spcBef>
                <a:spcPts val="0"/>
              </a:spcBef>
              <a:spcAft>
                <a:spcPts val="0"/>
              </a:spcAft>
              <a:buNone/>
            </a:pPr>
            <a:r>
              <a:rPr lang="de-DE" dirty="0"/>
              <a:t>Verpflichtung gilt für </a:t>
            </a:r>
            <a:r>
              <a:rPr lang="de-DE" b="1" dirty="0"/>
              <a:t>eigene Emissionen + indirekte Emissionen</a:t>
            </a:r>
            <a:r>
              <a:rPr lang="de-DE" dirty="0"/>
              <a:t> (z. B. durch verkaufte Produkte).</a:t>
            </a:r>
            <a:endParaRPr dirty="0"/>
          </a:p>
        </p:txBody>
      </p:sp>
    </p:spTree>
    <p:extLst>
      <p:ext uri="{BB962C8B-B14F-4D97-AF65-F5344CB8AC3E}">
        <p14:creationId xmlns:p14="http://schemas.microsoft.com/office/powerpoint/2010/main" val="1527726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425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53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e0d18fb7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e0d18fb7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886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r"/>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r"/>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heinonline.org/HOL/Page?handle=hein.journals/elrna47&amp;id=127&amp;div=&amp;collection"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hyperlink" Target="https://hdl.handle.net/10419/279921" TargetMode="External"/><Relationship Id="rId4" Type="http://schemas.openxmlformats.org/officeDocument/2006/relationships/hyperlink" Target="https://doi.org/10.1007/978-3-319-72026-5_2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doi.org/10.1080/09644016.2013.765686"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cxnSp>
        <p:nvCxnSpPr>
          <p:cNvPr id="55" name="Google Shape;55;p13"/>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56" name="Google Shape;56;p13"/>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57" name="Google Shape;57;p13"/>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59" name="Google Shape;59;p13"/>
          <p:cNvSpPr txBox="1">
            <a:spLocks noGrp="1"/>
          </p:cNvSpPr>
          <p:nvPr>
            <p:ph type="ctrTitle" idx="4294967295"/>
          </p:nvPr>
        </p:nvSpPr>
        <p:spPr>
          <a:xfrm>
            <a:off x="1488900" y="1739675"/>
            <a:ext cx="6166200" cy="1068000"/>
          </a:xfrm>
          <a:prstGeom prst="rect">
            <a:avLst/>
          </a:prstGeom>
        </p:spPr>
        <p:txBody>
          <a:bodyPr spcFirstLastPara="1" wrap="square" lIns="91425" tIns="91425" rIns="91425" bIns="91425" anchor="t" anchorCtr="0">
            <a:noAutofit/>
          </a:bodyPr>
          <a:lstStyle/>
          <a:p>
            <a:pPr lvl="0" algn="ctr">
              <a:buSzPts val="990"/>
            </a:pPr>
            <a:r>
              <a:rPr lang="hr" sz="1679" b="1" dirty="0"/>
              <a:t>„</a:t>
            </a:r>
            <a:r>
              <a:rPr lang="de-DE" sz="1679" b="1" dirty="0"/>
              <a:t>Muster-Klimaprozess mit Shell in den Haag, weitere Beispiele für Muster-Klimaprozesse</a:t>
            </a:r>
            <a:r>
              <a:rPr lang="hr" sz="1679" b="1" dirty="0"/>
              <a:t>”</a:t>
            </a:r>
            <a:endParaRPr sz="1679" b="1" dirty="0"/>
          </a:p>
        </p:txBody>
      </p:sp>
      <p:sp>
        <p:nvSpPr>
          <p:cNvPr id="60" name="Google Shape;60;p13"/>
          <p:cNvSpPr txBox="1">
            <a:spLocks noGrp="1"/>
          </p:cNvSpPr>
          <p:nvPr>
            <p:ph type="ctrTitle" idx="4294967295"/>
          </p:nvPr>
        </p:nvSpPr>
        <p:spPr>
          <a:xfrm>
            <a:off x="1338125" y="1060050"/>
            <a:ext cx="6549000" cy="6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de-DE" sz="2480" dirty="0"/>
              <a:t>Seminar Präsentation</a:t>
            </a:r>
            <a:endParaRPr sz="2480" dirty="0"/>
          </a:p>
        </p:txBody>
      </p:sp>
      <p:sp>
        <p:nvSpPr>
          <p:cNvPr id="62" name="Google Shape;62;p13"/>
          <p:cNvSpPr txBox="1"/>
          <p:nvPr/>
        </p:nvSpPr>
        <p:spPr>
          <a:xfrm>
            <a:off x="1097279" y="2750434"/>
            <a:ext cx="7046453" cy="1519200"/>
          </a:xfrm>
          <a:prstGeom prst="rect">
            <a:avLst/>
          </a:prstGeom>
          <a:noFill/>
          <a:ln>
            <a:noFill/>
          </a:ln>
        </p:spPr>
        <p:txBody>
          <a:bodyPr spcFirstLastPara="1" wrap="square" lIns="91425" tIns="91425" rIns="91425" bIns="91425" anchor="t" anchorCtr="0">
            <a:noAutofit/>
          </a:bodyPr>
          <a:lstStyle/>
          <a:p>
            <a:pPr marL="0" lvl="0" indent="457200" rtl="0">
              <a:spcBef>
                <a:spcPts val="0"/>
              </a:spcBef>
              <a:spcAft>
                <a:spcPts val="0"/>
              </a:spcAft>
              <a:buNone/>
            </a:pPr>
            <a:r>
              <a:rPr lang="hr" sz="1000" dirty="0">
                <a:solidFill>
                  <a:schemeClr val="dk2"/>
                </a:solidFill>
              </a:rPr>
              <a:t>Studierender: Luka Tadic</a:t>
            </a:r>
            <a:r>
              <a:rPr lang="de-DE" sz="1000" dirty="0">
                <a:solidFill>
                  <a:schemeClr val="dk2"/>
                </a:solidFill>
              </a:rPr>
              <a:t> 		</a:t>
            </a:r>
            <a:endParaRPr sz="1000" dirty="0">
              <a:solidFill>
                <a:schemeClr val="dk2"/>
              </a:solidFill>
            </a:endParaRPr>
          </a:p>
          <a:p>
            <a:pPr marL="0" lvl="0" indent="457200" algn="l" rtl="0">
              <a:spcBef>
                <a:spcPts val="0"/>
              </a:spcBef>
              <a:spcAft>
                <a:spcPts val="0"/>
              </a:spcAft>
              <a:buNone/>
            </a:pPr>
            <a:r>
              <a:rPr lang="de-DE" sz="1000" dirty="0">
                <a:solidFill>
                  <a:schemeClr val="dk2"/>
                </a:solidFill>
              </a:rPr>
              <a:t>Matrikelnummer: 5726700</a:t>
            </a:r>
          </a:p>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a:t>
            </a:r>
            <a:endParaRPr sz="1000" dirty="0">
              <a:solidFill>
                <a:schemeClr val="dk2"/>
              </a:solidFill>
            </a:endParaRPr>
          </a:p>
        </p:txBody>
      </p:sp>
      <p:sp>
        <p:nvSpPr>
          <p:cNvPr id="14" name="Google Shape;62;p13">
            <a:extLst>
              <a:ext uri="{FF2B5EF4-FFF2-40B4-BE49-F238E27FC236}">
                <a16:creationId xmlns:a16="http://schemas.microsoft.com/office/drawing/2014/main" id="{02D8A707-DD0A-48E9-B2C2-BFB7AEA1E4CB}"/>
              </a:ext>
            </a:extLst>
          </p:cNvPr>
          <p:cNvSpPr txBox="1"/>
          <p:nvPr/>
        </p:nvSpPr>
        <p:spPr>
          <a:xfrm>
            <a:off x="1714062" y="2454324"/>
            <a:ext cx="6821291" cy="151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dk2"/>
              </a:solidFill>
            </a:endParaRPr>
          </a:p>
          <a:p>
            <a:pPr marL="0" lvl="0" indent="0" algn="l" rtl="0">
              <a:spcBef>
                <a:spcPts val="0"/>
              </a:spcBef>
              <a:spcAft>
                <a:spcPts val="0"/>
              </a:spcAft>
              <a:buNone/>
            </a:pPr>
            <a:endParaRPr sz="1000" dirty="0">
              <a:solidFill>
                <a:schemeClr val="dk2"/>
              </a:solidFill>
            </a:endParaRPr>
          </a:p>
          <a:p>
            <a:pPr lvl="0" indent="457200" algn="r"/>
            <a:r>
              <a:rPr lang="hr" sz="1000" dirty="0">
                <a:solidFill>
                  <a:schemeClr val="dk2"/>
                </a:solidFill>
              </a:rPr>
              <a:t>		</a:t>
            </a:r>
            <a:r>
              <a:rPr lang="de-DE" sz="1000" dirty="0">
                <a:solidFill>
                  <a:schemeClr val="dk2"/>
                </a:solidFill>
              </a:rPr>
              <a:t>		Betreuer DHBW Ravensburg:			Prof. Dr.-Ing. Konrad Reif	</a:t>
            </a:r>
            <a:r>
              <a:rPr lang="hr" sz="1000" dirty="0">
                <a:solidFill>
                  <a:schemeClr val="dk2"/>
                </a:solidFill>
              </a:rPr>
              <a:t>	</a:t>
            </a:r>
            <a:endParaRPr sz="1000" dirty="0">
              <a:solidFill>
                <a:schemeClr val="dk2"/>
              </a:solidFill>
            </a:endParaRPr>
          </a:p>
          <a:p>
            <a:pPr marL="0" lvl="0" indent="0" algn="l" rtl="0">
              <a:spcBef>
                <a:spcPts val="0"/>
              </a:spcBef>
              <a:spcAft>
                <a:spcPts val="0"/>
              </a:spcAft>
              <a:buNone/>
            </a:pPr>
            <a:endParaRPr sz="1000" dirty="0">
              <a:solidFill>
                <a:schemeClr val="dk2"/>
              </a:solidFill>
            </a:endParaRPr>
          </a:p>
        </p:txBody>
      </p:sp>
      <p:sp>
        <p:nvSpPr>
          <p:cNvPr id="2" name="Foliennummernplatzhalter 1">
            <a:extLst>
              <a:ext uri="{FF2B5EF4-FFF2-40B4-BE49-F238E27FC236}">
                <a16:creationId xmlns:a16="http://schemas.microsoft.com/office/drawing/2014/main" id="{87B74C67-3CA2-474B-8911-FCEE3BDF36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a:t>
            </a:fld>
            <a:endParaRPr lang="de-DE"/>
          </a:p>
        </p:txBody>
      </p:sp>
      <p:sp>
        <p:nvSpPr>
          <p:cNvPr id="16" name="Google Shape;61;p13">
            <a:extLst>
              <a:ext uri="{FF2B5EF4-FFF2-40B4-BE49-F238E27FC236}">
                <a16:creationId xmlns:a16="http://schemas.microsoft.com/office/drawing/2014/main" id="{8C1EF71B-01AB-4F7F-B259-9020F37972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2" name="Google Shape;72;p14">
            <a:extLst>
              <a:ext uri="{FF2B5EF4-FFF2-40B4-BE49-F238E27FC236}">
                <a16:creationId xmlns:a16="http://schemas.microsoft.com/office/drawing/2014/main" id="{0EB08519-FDEA-478B-88BC-E1A1F39DCDB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Langfristige Bedeutung des Falls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Stärkung der Klimaklagen: Der Fall hat die rechtliche Diskussion über die Verantwortung von Unternehmen für den Klimawandel weltweit befeuert.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Zukunft der Unternehmenshaftung: Es bleibt abzuwarten, ob sich durch zukünftige Gesetzesänderungen eine verbindlichere Regelung zur Emissionsverantwortung großer Konzerne durchsetzen wird.</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Ausblick: Es wird erwartet, dass die Kläger, insbesondere </a:t>
            </a:r>
            <a:r>
              <a:rPr lang="de-DE" sz="1600" dirty="0" err="1">
                <a:solidFill>
                  <a:schemeClr val="dk2"/>
                </a:solidFill>
                <a:sym typeface="Wingdings" panose="05000000000000000000" pitchFamily="2" charset="2"/>
              </a:rPr>
              <a:t>Milieudefensie</a:t>
            </a:r>
            <a:r>
              <a:rPr lang="de-DE" sz="1600" dirty="0">
                <a:solidFill>
                  <a:schemeClr val="dk2"/>
                </a:solidFill>
                <a:sym typeface="Wingdings" panose="05000000000000000000" pitchFamily="2" charset="2"/>
              </a:rPr>
              <a:t>, beim höchsten niederländischen Gericht, dem Hohen Rat, Revision einlegen.</a:t>
            </a:r>
          </a:p>
          <a:p>
            <a:pPr marL="457200" lvl="1"/>
            <a:endParaRPr lang="de-DE" sz="1600" dirty="0">
              <a:solidFill>
                <a:schemeClr val="dk2"/>
              </a:solidFill>
              <a:sym typeface="Wingdings" panose="05000000000000000000" pitchFamily="2" charset="2"/>
            </a:endParaRPr>
          </a:p>
          <a:p>
            <a:pPr marL="742950" lvl="1" indent="-285750">
              <a:buFont typeface="Arial" panose="020B0604020202020204" pitchFamily="34" charset="0"/>
              <a:buChar char="•"/>
            </a:pPr>
            <a:endParaRPr lang="de-DE" sz="16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65015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11</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Saúl Luciano Lliuya gegen RWE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Kläger: Peruanischer Landwirt und Bergführer Saúl Luciano </a:t>
            </a:r>
            <a:r>
              <a:rPr lang="de-DE" sz="1600" dirty="0" err="1">
                <a:solidFill>
                  <a:schemeClr val="dk2"/>
                </a:solidFill>
                <a:sym typeface="Wingdings" panose="05000000000000000000" pitchFamily="2" charset="2"/>
              </a:rPr>
              <a:t>Lliuya</a:t>
            </a:r>
            <a:endParaRPr lang="de-DE" sz="1600" dirty="0">
              <a:solidFill>
                <a:schemeClr val="dk2"/>
              </a:solidFill>
              <a:sym typeface="Wingdings" panose="05000000000000000000" pitchFamily="2" charset="2"/>
            </a:endParaRP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Beklagter: Deutscher Energiekonzern RWE</a:t>
            </a:r>
          </a:p>
          <a:p>
            <a:pPr marL="457200" lvl="1"/>
            <a:r>
              <a:rPr lang="de-DE" sz="1600" dirty="0">
                <a:solidFill>
                  <a:schemeClr val="dk2"/>
                </a:solidFill>
                <a:sym typeface="Wingdings" panose="05000000000000000000" pitchFamily="2" charset="2"/>
              </a:rPr>
              <a:t>Hintergrund:</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RWE gehört zu den größten CO₂-Emittenten weltweit</a:t>
            </a:r>
          </a:p>
          <a:p>
            <a:pPr marL="742950" lvl="1" indent="-285750">
              <a:buFont typeface="Arial" panose="020B0604020202020204" pitchFamily="34" charset="0"/>
              <a:buChar char="•"/>
            </a:pPr>
            <a:r>
              <a:rPr lang="de-DE" sz="1600" dirty="0" err="1">
                <a:solidFill>
                  <a:schemeClr val="dk2"/>
                </a:solidFill>
                <a:sym typeface="Wingdings" panose="05000000000000000000" pitchFamily="2" charset="2"/>
              </a:rPr>
              <a:t>Lliuya</a:t>
            </a:r>
            <a:r>
              <a:rPr lang="de-DE" sz="1600" dirty="0">
                <a:solidFill>
                  <a:schemeClr val="dk2"/>
                </a:solidFill>
                <a:sym typeface="Wingdings" panose="05000000000000000000" pitchFamily="2" charset="2"/>
              </a:rPr>
              <a:t> argumentiert, dass RWE durch seine Emissionen zur Gletscherschmelze beiträgt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Sein Heimatort Huaraz ist durch die zunehmenden Wassermassen aus dem </a:t>
            </a:r>
            <a:r>
              <a:rPr lang="de-DE" sz="1600" dirty="0" err="1">
                <a:solidFill>
                  <a:schemeClr val="dk2"/>
                </a:solidFill>
                <a:sym typeface="Wingdings" panose="05000000000000000000" pitchFamily="2" charset="2"/>
              </a:rPr>
              <a:t>Palcacocha</a:t>
            </a:r>
            <a:r>
              <a:rPr lang="de-DE" sz="1600" dirty="0">
                <a:solidFill>
                  <a:schemeClr val="dk2"/>
                </a:solidFill>
                <a:sym typeface="Wingdings" panose="05000000000000000000" pitchFamily="2" charset="2"/>
              </a:rPr>
              <a:t>-See bedroht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Erhöhtes Überschwemmungsrisiko durch steigende Temperaturen und Gletscherrückgang</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072569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12</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Bedeutung des Falls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Erster Fall, der einen direkten Zusammenhang zwischen Unternehmens-Emissionen und Klimaschäden vor Gericht verhandelt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Präzedenzfall für Klimagerechtigkeit und Unternehmenshaftung</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Verantwortlichkeit großer Emittenten für Klimaschäden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Langwieriger Rechtsstreit – seit 2015 anhängig</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Gericht erkennt an, dass Unternehmen für Klimafolgen haften könnten</a:t>
            </a:r>
          </a:p>
          <a:p>
            <a:pPr marL="457200" lvl="1"/>
            <a:r>
              <a:rPr lang="de-DE" sz="1600" dirty="0">
                <a:solidFill>
                  <a:schemeClr val="dk2"/>
                </a:solidFill>
                <a:sym typeface="Wingdings" panose="05000000000000000000" pitchFamily="2" charset="2"/>
              </a:rPr>
              <a:t>Forderung des Klägers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RWE soll Schutzmaßnahmen mitfinanzieren, um Überschwemmungen zu verhindern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Anteil von 0,47 % der Kosten, basierend auf RWEs weltweitem CO₂-Ausstoß</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572302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Aktueller Stand (2024)</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Beweisaufnahme läuft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Deutsche Richter und Experten reisten nach Huaraz, um vor Ort Beweise zu sammeln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Wasserproben und Drohnenaufnahmen des </a:t>
            </a:r>
            <a:r>
              <a:rPr lang="de-DE" sz="1600" dirty="0" err="1">
                <a:solidFill>
                  <a:schemeClr val="dk2"/>
                </a:solidFill>
                <a:sym typeface="Wingdings" panose="05000000000000000000" pitchFamily="2" charset="2"/>
              </a:rPr>
              <a:t>Palcacocha</a:t>
            </a:r>
            <a:r>
              <a:rPr lang="de-DE" sz="1600" dirty="0">
                <a:solidFill>
                  <a:schemeClr val="dk2"/>
                </a:solidFill>
                <a:sym typeface="Wingdings" panose="05000000000000000000" pitchFamily="2" charset="2"/>
              </a:rPr>
              <a:t>-Sees wurden durchgeführt</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000923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14</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The „Shell Nigeria </a:t>
            </a:r>
            <a:r>
              <a:rPr lang="de-DE" sz="1600" dirty="0" err="1">
                <a:solidFill>
                  <a:schemeClr val="dk2"/>
                </a:solidFill>
                <a:sym typeface="Wingdings" panose="05000000000000000000" pitchFamily="2" charset="2"/>
              </a:rPr>
              <a:t>Issue</a:t>
            </a:r>
            <a:r>
              <a:rPr lang="de-DE" sz="1600" dirty="0">
                <a:solidFill>
                  <a:schemeClr val="dk2"/>
                </a:solidFill>
                <a:sym typeface="Wingdings" panose="05000000000000000000" pitchFamily="2" charset="2"/>
              </a:rPr>
              <a:t>“ – Urteile des Berufungsgerichts Den Haag</a:t>
            </a:r>
          </a:p>
          <a:p>
            <a:pPr marL="457200" lvl="1">
              <a:lnSpc>
                <a:spcPct val="150000"/>
              </a:lnSpc>
            </a:pPr>
            <a:r>
              <a:rPr lang="de-DE" sz="1600" dirty="0">
                <a:solidFill>
                  <a:schemeClr val="dk2"/>
                </a:solidFill>
                <a:sym typeface="Wingdings" panose="05000000000000000000" pitchFamily="2" charset="2"/>
              </a:rPr>
              <a:t>Fallübersicht: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Jahr: 2015 (Berufungsverfahren), Urteil 2016</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Kläger: Vier nigerianische Bauern und die NGO Friends </a:t>
            </a:r>
            <a:r>
              <a:rPr lang="de-DE" sz="1600" dirty="0" err="1">
                <a:solidFill>
                  <a:schemeClr val="dk2"/>
                </a:solidFill>
                <a:sym typeface="Wingdings" panose="05000000000000000000" pitchFamily="2" charset="2"/>
              </a:rPr>
              <a:t>of</a:t>
            </a:r>
            <a:r>
              <a:rPr lang="de-DE" sz="1600" dirty="0">
                <a:solidFill>
                  <a:schemeClr val="dk2"/>
                </a:solidFill>
                <a:sym typeface="Wingdings" panose="05000000000000000000" pitchFamily="2" charset="2"/>
              </a:rPr>
              <a:t> </a:t>
            </a:r>
            <a:r>
              <a:rPr lang="de-DE" sz="1600" dirty="0" err="1">
                <a:solidFill>
                  <a:schemeClr val="dk2"/>
                </a:solidFill>
                <a:sym typeface="Wingdings" panose="05000000000000000000" pitchFamily="2" charset="2"/>
              </a:rPr>
              <a:t>the</a:t>
            </a:r>
            <a:r>
              <a:rPr lang="de-DE" sz="1600" dirty="0">
                <a:solidFill>
                  <a:schemeClr val="dk2"/>
                </a:solidFill>
                <a:sym typeface="Wingdings" panose="05000000000000000000" pitchFamily="2" charset="2"/>
              </a:rPr>
              <a:t> Earth </a:t>
            </a:r>
            <a:r>
              <a:rPr lang="de-DE" sz="1600" dirty="0" err="1">
                <a:solidFill>
                  <a:schemeClr val="dk2"/>
                </a:solidFill>
                <a:sym typeface="Wingdings" panose="05000000000000000000" pitchFamily="2" charset="2"/>
              </a:rPr>
              <a:t>Netherlands</a:t>
            </a:r>
            <a:endParaRPr lang="de-DE" sz="1600" dirty="0">
              <a:solidFill>
                <a:schemeClr val="dk2"/>
              </a:solidFill>
              <a:sym typeface="Wingdings" panose="05000000000000000000" pitchFamily="2" charset="2"/>
            </a:endParaRP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Beklagte: Royal </a:t>
            </a:r>
            <a:r>
              <a:rPr lang="de-DE" sz="1600" dirty="0" err="1">
                <a:solidFill>
                  <a:schemeClr val="dk2"/>
                </a:solidFill>
                <a:sym typeface="Wingdings" panose="05000000000000000000" pitchFamily="2" charset="2"/>
              </a:rPr>
              <a:t>Dutch</a:t>
            </a:r>
            <a:r>
              <a:rPr lang="de-DE" sz="1600" dirty="0">
                <a:solidFill>
                  <a:schemeClr val="dk2"/>
                </a:solidFill>
                <a:sym typeface="Wingdings" panose="05000000000000000000" pitchFamily="2" charset="2"/>
              </a:rPr>
              <a:t> Shell (Muttergesellschaft) &amp; Shell Nigeria (Tochtergesellschaft)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Kernproblem: Haftung von Shell für Umweltverschmutzung und Menschenrechtsverletzungen in Nigeria</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224939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15</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Juristische Fragestellung</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Haftung der Muttergesellschaft für Vergehen der Tochtergesellschaft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Anwendbarkeit europäischen Gesellschaftsrechts auf internationale Konzerne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Zuständigkeit niederländischer Gerichte für außereuropäische Fälle</a:t>
            </a:r>
          </a:p>
          <a:p>
            <a:pPr marL="742950" lvl="1" indent="-285750">
              <a:buFont typeface="Arial" panose="020B0604020202020204" pitchFamily="34" charset="0"/>
              <a:buChar char="•"/>
            </a:pPr>
            <a:endParaRPr lang="de-DE" sz="1600" dirty="0">
              <a:solidFill>
                <a:schemeClr val="dk2"/>
              </a:solidFill>
              <a:sym typeface="Wingdings" panose="05000000000000000000" pitchFamily="2" charset="2"/>
            </a:endParaRPr>
          </a:p>
          <a:p>
            <a:pPr marL="457200" lvl="1"/>
            <a:r>
              <a:rPr lang="de-DE" sz="1600" dirty="0">
                <a:solidFill>
                  <a:schemeClr val="dk2"/>
                </a:solidFill>
                <a:sym typeface="Wingdings" panose="05000000000000000000" pitchFamily="2" charset="2"/>
              </a:rPr>
              <a:t>Urteil &amp; Ergebnisse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Shell Nigeria haftbar für Ölverschmutzungen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Muttergesellschaft könnte mithaften (Präzedenzfall)</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Gericht betont Sorgfaltspflichten multinationaler Unternehmen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Kläger können in den Niederlanden klagen</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524792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16</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Bedeutung &amp; Auswirkungen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Unternehmen haften stärker für Tochtergesellschaften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Neue Klagewege für Umwelt- &amp; Menschenrechtsverletzungen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Strengere Corporate-</a:t>
            </a:r>
            <a:r>
              <a:rPr lang="de-DE" sz="1600" dirty="0" err="1">
                <a:solidFill>
                  <a:schemeClr val="dk2"/>
                </a:solidFill>
                <a:sym typeface="Wingdings" panose="05000000000000000000" pitchFamily="2" charset="2"/>
              </a:rPr>
              <a:t>Governance</a:t>
            </a:r>
            <a:r>
              <a:rPr lang="de-DE" sz="1600" dirty="0">
                <a:solidFill>
                  <a:schemeClr val="dk2"/>
                </a:solidFill>
                <a:sym typeface="Wingdings" panose="05000000000000000000" pitchFamily="2" charset="2"/>
              </a:rPr>
              <a:t>-Anforderungen in der EU</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Potenzielle Reformen im internationalen Unternehmensrecht</a:t>
            </a:r>
          </a:p>
        </p:txBody>
      </p:sp>
      <p:sp>
        <p:nvSpPr>
          <p:cNvPr id="9" name="Google Shape;61;p13">
            <a:extLst>
              <a:ext uri="{FF2B5EF4-FFF2-40B4-BE49-F238E27FC236}">
                <a16:creationId xmlns:a16="http://schemas.microsoft.com/office/drawing/2014/main" id="{485C45E6-CC61-43E3-8C9D-A9028916B8C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81176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17</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Klimaklage der Stiftung Urgenda gegen den niederländischen Staat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Hintergrund der Klage: Die niederländische Umweltorganisation Urgenda reichte im Jahr 2013 gemeinsam mit 886 Bürgerinnen und Bürgern eine Klage gegen den niederländischen Staat ein. Die zentrale Forderung der Klage war, dass der Staat nicht genug gegen den Klimawandel unternimmt und damit auch gegen grundlegende Menschenrechte verstößt. Ziel war es, eine verbindliche Verpflichtung zur Emissionsreduktion durchzusetzen.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Ziel der Klage: Urgenda forderte, dass die niederländische Regierung die CO₂-Emissionen bis 2020 um mindestens 25 % im Vergleich zum Niveau von 1990 senkt. Diese Forderung stützte sich auf wissenschaftliche Erkenntnisse und internationale Klimaziele, insbesondere das Pariser Abkommen.</a:t>
            </a: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69281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18</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Gerichtliche Entscheidungen: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Erstinstanzliches Urteil (2015): Das Bezirksgericht in Den Haag entschied 2015 zugunsten von Urgenda und verpflichtete den niederländischen Staat zur Reduzierung der Emissionen.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Berufungsurteil (2018): Das Berufungsgericht bestätigte das Urteil und argumentierte, dass der Staat eine Schutzpflicht gegenüber seinen Bürgerinnen und Bürgern hat. Die Entscheidung wurde mit der Europäischen Menschenrechtskonvention begründet.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Letztinstanzliches Urteil (2019): Der Hohe Rat der Niederlande wies die Revision des Staates zurück und bestätigte die Verpflichtung zur Emissionsreduktion. Dies war das erste rechtskräftige Urteil weltweit, das einen Staat zu konkreten Klimazielen verpflichtete.</a:t>
            </a: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989175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19</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Bedeutung und Auswirkungen: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Historische Dimension: Das Urteil setzte einen wegweisenden Präzedenzfall für zukünftige Klimaklagen gegen Staaten weltweit.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Konsequenzen für die Niederlande: Die niederländische Regierung musste ihre Klimapolitik anpassen und strengere Maßnahmen zur Reduktion von Treibhausgasemissionen umsetzen.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Internationale Signalwirkung: Das Urteil inspirierte weitere Klimaklagen gegen Regierungen und Unternehmen in verschiedenen Ländern und trug zur Weiterentwicklung der Klimarechtsprechung bei.</a:t>
            </a:r>
          </a:p>
        </p:txBody>
      </p:sp>
      <p:sp>
        <p:nvSpPr>
          <p:cNvPr id="9" name="Google Shape;73;p14">
            <a:extLst>
              <a:ext uri="{FF2B5EF4-FFF2-40B4-BE49-F238E27FC236}">
                <a16:creationId xmlns:a16="http://schemas.microsoft.com/office/drawing/2014/main" id="{F421E376-19F1-4EA0-86CA-273060C39714}"/>
              </a:ext>
            </a:extLst>
          </p:cNvPr>
          <p:cNvSpPr txBox="1"/>
          <p:nvPr/>
        </p:nvSpPr>
        <p:spPr>
          <a:xfrm>
            <a:off x="2678951" y="169237"/>
            <a:ext cx="3786097"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Weitere wichtige Klimaprozesse</a:t>
            </a:r>
            <a:endParaRPr sz="2000" dirty="0">
              <a:solidFill>
                <a:schemeClr val="dk2"/>
              </a:solidFill>
            </a:endParaRPr>
          </a:p>
        </p:txBody>
      </p:sp>
      <p:sp>
        <p:nvSpPr>
          <p:cNvPr id="10" name="Google Shape;61;p13">
            <a:extLst>
              <a:ext uri="{FF2B5EF4-FFF2-40B4-BE49-F238E27FC236}">
                <a16:creationId xmlns:a16="http://schemas.microsoft.com/office/drawing/2014/main" id="{445C2019-0008-41A5-93BA-8ABD4F4E697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231581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3811650" y="211600"/>
            <a:ext cx="15207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r" sz="2000">
                <a:solidFill>
                  <a:schemeClr val="dk2"/>
                </a:solidFill>
              </a:rPr>
              <a:t>Gliederung</a:t>
            </a:r>
            <a:endParaRPr sz="200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2</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Einleitung  Klimaprozesse – Definition und Bedeutung</a:t>
            </a:r>
          </a:p>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Der Shell – Klimaprozess in den Haag</a:t>
            </a:r>
          </a:p>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Weitere wichtige Klimaprozesse</a:t>
            </a:r>
          </a:p>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Fazit</a:t>
            </a:r>
          </a:p>
          <a:p>
            <a:pPr marL="742950" lvl="0" indent="-285750" algn="l" rtl="0">
              <a:spcBef>
                <a:spcPts val="0"/>
              </a:spcBef>
              <a:spcAft>
                <a:spcPts val="0"/>
              </a:spcAft>
              <a:buFont typeface="Arial" panose="020B0604020202020204" pitchFamily="34" charset="0"/>
              <a:buChar char="•"/>
            </a:pPr>
            <a:r>
              <a:rPr lang="de-DE" sz="1600" dirty="0">
                <a:solidFill>
                  <a:schemeClr val="dk2"/>
                </a:solidFill>
                <a:sym typeface="Wingdings" panose="05000000000000000000" pitchFamily="2" charset="2"/>
              </a:rPr>
              <a:t>Quellen</a:t>
            </a:r>
          </a:p>
        </p:txBody>
      </p:sp>
      <p:sp>
        <p:nvSpPr>
          <p:cNvPr id="9" name="Google Shape;61;p13">
            <a:extLst>
              <a:ext uri="{FF2B5EF4-FFF2-40B4-BE49-F238E27FC236}">
                <a16:creationId xmlns:a16="http://schemas.microsoft.com/office/drawing/2014/main" id="{4D132870-EE7E-4AE1-99D0-7A0439ECB474}"/>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4200726" y="169237"/>
            <a:ext cx="742548"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Fazit</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20</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de-DE" sz="1600" dirty="0">
                <a:solidFill>
                  <a:schemeClr val="dk2"/>
                </a:solidFill>
                <a:sym typeface="Wingdings" panose="05000000000000000000" pitchFamily="2" charset="2"/>
              </a:rPr>
              <a:t>Der Shell-Prozess in Den Haag ist ein wichtiger Musterfall, in dem Shell verpflichtet wurde, seinen CO₂-Ausstoß zu reduzieren. Dies zeigt, dass Unternehmen für ihre Klimafolgen haftbar gemacht werden können.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Weitere wichtige Prozesse, wie die Klage von Urgenda gegen den niederländischen Staat und Saúl Luciano Lliuya gegen RWE, setzen ebenfalls Recht auf Klimaschutz durch und stärken die Verantwortung von Staaten und Unternehmen.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Diese Musterklagen zeigen, dass Klimaschutz juristisch durchgesetzt werden kann und wichtige Präzedenzfälle für zukünftige Klagen gegen Unternehmen und Staaten schaffen.</a:t>
            </a:r>
          </a:p>
        </p:txBody>
      </p:sp>
      <p:sp>
        <p:nvSpPr>
          <p:cNvPr id="9" name="Google Shape;61;p13">
            <a:extLst>
              <a:ext uri="{FF2B5EF4-FFF2-40B4-BE49-F238E27FC236}">
                <a16:creationId xmlns:a16="http://schemas.microsoft.com/office/drawing/2014/main" id="{25BF7028-7390-4EFD-8FFC-0E170CB10CE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009201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8 Jahre Klimaklage gegen RWE. url: https://rwe.climatecase.org/de/news/artikel/8- </a:t>
            </a:r>
            <a:r>
              <a:rPr lang="de-DE" sz="1000" dirty="0" err="1">
                <a:solidFill>
                  <a:schemeClr val="dk2"/>
                </a:solidFill>
              </a:rPr>
              <a:t>jahre</a:t>
            </a:r>
            <a:r>
              <a:rPr lang="de-DE" sz="1000" dirty="0">
                <a:solidFill>
                  <a:schemeClr val="dk2"/>
                </a:solidFill>
              </a:rPr>
              <a:t>- klimaklage- gegen- </a:t>
            </a:r>
            <a:r>
              <a:rPr lang="de-DE" sz="1000" dirty="0" err="1">
                <a:solidFill>
                  <a:schemeClr val="dk2"/>
                </a:solidFill>
              </a:rPr>
              <a:t>rwe</a:t>
            </a:r>
            <a:r>
              <a:rPr lang="de-DE" sz="1000" dirty="0">
                <a:solidFill>
                  <a:schemeClr val="dk2"/>
                </a:solidFill>
              </a:rPr>
              <a:t> (</a:t>
            </a:r>
            <a:r>
              <a:rPr lang="de-DE" sz="1000" dirty="0" err="1">
                <a:solidFill>
                  <a:schemeClr val="dk2"/>
                </a:solidFill>
              </a:rPr>
              <a:t>besuchtam</a:t>
            </a:r>
            <a:r>
              <a:rPr lang="de-DE" sz="1000" dirty="0">
                <a:solidFill>
                  <a:schemeClr val="dk2"/>
                </a:solidFill>
              </a:rPr>
              <a:t> 17.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Paris Agreement. ”Paris Agreement“. In: Report of the Conference of the Parties to the United Nations Framework Convention on </a:t>
            </a:r>
            <a:r>
              <a:rPr lang="en-US" sz="1000" dirty="0" err="1">
                <a:solidFill>
                  <a:schemeClr val="dk2"/>
                </a:solidFill>
              </a:rPr>
              <a:t>ClimateChange</a:t>
            </a:r>
            <a:r>
              <a:rPr lang="en-US" sz="1000" dirty="0">
                <a:solidFill>
                  <a:schemeClr val="dk2"/>
                </a:solidFill>
              </a:rPr>
              <a:t> (21st Session, 2015: Paris). </a:t>
            </a:r>
            <a:r>
              <a:rPr lang="en-US" sz="1000" dirty="0" err="1">
                <a:solidFill>
                  <a:schemeClr val="dk2"/>
                </a:solidFill>
              </a:rPr>
              <a:t>Retrived</a:t>
            </a:r>
            <a:r>
              <a:rPr lang="en-US" sz="1000" dirty="0">
                <a:solidFill>
                  <a:schemeClr val="dk2"/>
                </a:solidFill>
              </a:rPr>
              <a:t> December. Bd. 4. 2017.HeinOnline, 2015, S. 2.</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Armando </a:t>
            </a:r>
            <a:r>
              <a:rPr lang="en-US" sz="1000" dirty="0" err="1">
                <a:solidFill>
                  <a:schemeClr val="dk2"/>
                </a:solidFill>
              </a:rPr>
              <a:t>Ferr˜ao</a:t>
            </a:r>
            <a:r>
              <a:rPr lang="en-US" sz="1000" dirty="0">
                <a:solidFill>
                  <a:schemeClr val="dk2"/>
                </a:solidFill>
              </a:rPr>
              <a:t> Carvalho and Others v. The European </a:t>
            </a:r>
            <a:r>
              <a:rPr lang="en-US" sz="1000" dirty="0" err="1">
                <a:solidFill>
                  <a:schemeClr val="dk2"/>
                </a:solidFill>
              </a:rPr>
              <a:t>Parlia-ment</a:t>
            </a:r>
            <a:r>
              <a:rPr lang="en-US" sz="1000" dirty="0">
                <a:solidFill>
                  <a:schemeClr val="dk2"/>
                </a:solidFill>
              </a:rPr>
              <a:t> and the Council. Climate Change Litigation. url: https : / /climatecasechart.com/non-us-case/</a:t>
            </a:r>
            <a:r>
              <a:rPr lang="en-US" sz="1000" dirty="0" err="1">
                <a:solidFill>
                  <a:schemeClr val="dk2"/>
                </a:solidFill>
              </a:rPr>
              <a:t>armando</a:t>
            </a:r>
            <a:r>
              <a:rPr lang="en-US" sz="1000" dirty="0">
                <a:solidFill>
                  <a:schemeClr val="dk2"/>
                </a:solidFill>
              </a:rPr>
              <a:t>-</a:t>
            </a:r>
            <a:r>
              <a:rPr lang="en-US" sz="1000" dirty="0" err="1">
                <a:solidFill>
                  <a:schemeClr val="dk2"/>
                </a:solidFill>
              </a:rPr>
              <a:t>ferrao</a:t>
            </a:r>
            <a:r>
              <a:rPr lang="en-US" sz="1000" dirty="0">
                <a:solidFill>
                  <a:schemeClr val="dk2"/>
                </a:solidFill>
              </a:rPr>
              <a:t>-</a:t>
            </a:r>
            <a:r>
              <a:rPr lang="en-US" sz="1000" dirty="0" err="1">
                <a:solidFill>
                  <a:schemeClr val="dk2"/>
                </a:solidFill>
              </a:rPr>
              <a:t>carvalho</a:t>
            </a:r>
            <a:r>
              <a:rPr lang="en-US" sz="1000" dirty="0">
                <a:solidFill>
                  <a:schemeClr val="dk2"/>
                </a:solidFill>
              </a:rPr>
              <a:t>-and - others - v - the - </a:t>
            </a:r>
            <a:r>
              <a:rPr lang="en-US" sz="1000" dirty="0" err="1">
                <a:solidFill>
                  <a:schemeClr val="dk2"/>
                </a:solidFill>
              </a:rPr>
              <a:t>european</a:t>
            </a:r>
            <a:r>
              <a:rPr lang="en-US" sz="1000" dirty="0">
                <a:solidFill>
                  <a:schemeClr val="dk2"/>
                </a:solidFill>
              </a:rPr>
              <a:t> - parliament - and - the - council/(</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Maria L. Banda und Scott Fulton. ”Litigating Climate Change in Na-</a:t>
            </a:r>
            <a:r>
              <a:rPr lang="en-US" sz="1000" dirty="0" err="1">
                <a:solidFill>
                  <a:schemeClr val="dk2"/>
                </a:solidFill>
              </a:rPr>
              <a:t>tional</a:t>
            </a:r>
            <a:r>
              <a:rPr lang="en-US" sz="1000" dirty="0">
                <a:solidFill>
                  <a:schemeClr val="dk2"/>
                </a:solidFill>
              </a:rPr>
              <a:t> Courts: Recent Trends and Developments in Global </a:t>
            </a:r>
            <a:r>
              <a:rPr lang="en-US" sz="1000" dirty="0" err="1">
                <a:solidFill>
                  <a:schemeClr val="dk2"/>
                </a:solidFill>
              </a:rPr>
              <a:t>ClimateLaw</a:t>
            </a:r>
            <a:r>
              <a:rPr lang="en-US" sz="1000" dirty="0">
                <a:solidFill>
                  <a:schemeClr val="dk2"/>
                </a:solidFill>
              </a:rPr>
              <a:t>“. In: Environmental Law Reporter News &amp; Analysis 47 (2017),S. 10121. url: </a:t>
            </a:r>
            <a:r>
              <a:rPr lang="en-US" sz="1000" dirty="0">
                <a:solidFill>
                  <a:schemeClr val="dk2"/>
                </a:solidFill>
                <a:hlinkClick r:id="rId4"/>
              </a:rPr>
              <a:t>https://heinonline.org/HOL/Page?handle=hein.journals/elrna47&amp;id=127&amp;div=&amp;collection</a:t>
            </a:r>
            <a:r>
              <a:rPr lang="en-US" sz="1000" dirty="0">
                <a:solidFill>
                  <a:schemeClr val="dk2"/>
                </a:solidFill>
              </a:rPr>
              <a:t>=.</a:t>
            </a:r>
          </a:p>
          <a:p>
            <a:pPr marL="361950" lvl="0" indent="-228600">
              <a:lnSpc>
                <a:spcPct val="115000"/>
              </a:lnSpc>
              <a:buClr>
                <a:schemeClr val="dk2"/>
              </a:buClr>
              <a:buSzPct val="100000"/>
              <a:buFont typeface="Arial" panose="020B0604020202020204" pitchFamily="34" charset="0"/>
              <a:buChar char="•"/>
            </a:pPr>
            <a:r>
              <a:rPr lang="en-US" sz="1000" dirty="0" err="1">
                <a:solidFill>
                  <a:schemeClr val="dk2"/>
                </a:solidFill>
              </a:rPr>
              <a:t>businessportalnorwegen</a:t>
            </a:r>
            <a:r>
              <a:rPr lang="en-US" sz="1000" dirty="0">
                <a:solidFill>
                  <a:schemeClr val="dk2"/>
                </a:solidFill>
              </a:rPr>
              <a:t>. </a:t>
            </a:r>
            <a:r>
              <a:rPr lang="en-US" sz="1000" dirty="0" err="1">
                <a:solidFill>
                  <a:schemeClr val="dk2"/>
                </a:solidFill>
              </a:rPr>
              <a:t>Norwegische</a:t>
            </a:r>
            <a:r>
              <a:rPr lang="en-US" sz="1000" dirty="0">
                <a:solidFill>
                  <a:schemeClr val="dk2"/>
                </a:solidFill>
              </a:rPr>
              <a:t> </a:t>
            </a:r>
            <a:r>
              <a:rPr lang="en-US" sz="1000" dirty="0" err="1">
                <a:solidFill>
                  <a:schemeClr val="dk2"/>
                </a:solidFill>
              </a:rPr>
              <a:t>Umweltorganisationen</a:t>
            </a:r>
            <a:r>
              <a:rPr lang="en-US" sz="1000" dirty="0">
                <a:solidFill>
                  <a:schemeClr val="dk2"/>
                </a:solidFill>
              </a:rPr>
              <a:t> </a:t>
            </a:r>
            <a:r>
              <a:rPr lang="en-US" sz="1000" dirty="0" err="1">
                <a:solidFill>
                  <a:schemeClr val="dk2"/>
                </a:solidFill>
              </a:rPr>
              <a:t>gewinnenKlimaklage</a:t>
            </a:r>
            <a:r>
              <a:rPr lang="en-US" sz="1000" dirty="0">
                <a:solidFill>
                  <a:schemeClr val="dk2"/>
                </a:solidFill>
              </a:rPr>
              <a:t> </a:t>
            </a:r>
            <a:r>
              <a:rPr lang="en-US" sz="1000" dirty="0" err="1">
                <a:solidFill>
                  <a:schemeClr val="dk2"/>
                </a:solidFill>
              </a:rPr>
              <a:t>gegen</a:t>
            </a:r>
            <a:r>
              <a:rPr lang="en-US" sz="1000" dirty="0">
                <a:solidFill>
                  <a:schemeClr val="dk2"/>
                </a:solidFill>
              </a:rPr>
              <a:t> den </a:t>
            </a:r>
            <a:r>
              <a:rPr lang="en-US" sz="1000" dirty="0" err="1">
                <a:solidFill>
                  <a:schemeClr val="dk2"/>
                </a:solidFill>
              </a:rPr>
              <a:t>Staat</a:t>
            </a:r>
            <a:r>
              <a:rPr lang="en-US" sz="1000" dirty="0">
                <a:solidFill>
                  <a:schemeClr val="dk2"/>
                </a:solidFill>
              </a:rPr>
              <a:t>. </a:t>
            </a:r>
            <a:r>
              <a:rPr lang="en-US" sz="1000" dirty="0" err="1">
                <a:solidFill>
                  <a:schemeClr val="dk2"/>
                </a:solidFill>
              </a:rPr>
              <a:t>BusinessPortal</a:t>
            </a:r>
            <a:r>
              <a:rPr lang="en-US" sz="1000" dirty="0">
                <a:solidFill>
                  <a:schemeClr val="dk2"/>
                </a:solidFill>
              </a:rPr>
              <a:t> </a:t>
            </a:r>
            <a:r>
              <a:rPr lang="en-US" sz="1000" dirty="0" err="1">
                <a:solidFill>
                  <a:schemeClr val="dk2"/>
                </a:solidFill>
              </a:rPr>
              <a:t>Norwegen</a:t>
            </a:r>
            <a:r>
              <a:rPr lang="en-US" sz="1000" dirty="0">
                <a:solidFill>
                  <a:schemeClr val="dk2"/>
                </a:solidFill>
              </a:rPr>
              <a:t>. 19. Jan. 2024.url: https : / / </a:t>
            </a:r>
            <a:r>
              <a:rPr lang="en-US" sz="1000" dirty="0" err="1">
                <a:solidFill>
                  <a:schemeClr val="dk2"/>
                </a:solidFill>
              </a:rPr>
              <a:t>businessportal</a:t>
            </a:r>
            <a:r>
              <a:rPr lang="en-US" sz="1000" dirty="0">
                <a:solidFill>
                  <a:schemeClr val="dk2"/>
                </a:solidFill>
              </a:rPr>
              <a:t> - </a:t>
            </a:r>
            <a:r>
              <a:rPr lang="en-US" sz="1000" dirty="0" err="1">
                <a:solidFill>
                  <a:schemeClr val="dk2"/>
                </a:solidFill>
              </a:rPr>
              <a:t>norwegen</a:t>
            </a:r>
            <a:r>
              <a:rPr lang="en-US" sz="1000" dirty="0">
                <a:solidFill>
                  <a:schemeClr val="dk2"/>
                </a:solidFill>
              </a:rPr>
              <a:t> . com / 2024 / 01 /19 / </a:t>
            </a:r>
            <a:r>
              <a:rPr lang="en-US" sz="1000" dirty="0" err="1">
                <a:solidFill>
                  <a:schemeClr val="dk2"/>
                </a:solidFill>
              </a:rPr>
              <a:t>norwegische</a:t>
            </a:r>
            <a:r>
              <a:rPr lang="en-US" sz="1000" dirty="0">
                <a:solidFill>
                  <a:schemeClr val="dk2"/>
                </a:solidFill>
              </a:rPr>
              <a:t> - </a:t>
            </a:r>
            <a:r>
              <a:rPr lang="en-US" sz="1000" dirty="0" err="1">
                <a:solidFill>
                  <a:schemeClr val="dk2"/>
                </a:solidFill>
              </a:rPr>
              <a:t>umweltorganisationen</a:t>
            </a:r>
            <a:r>
              <a:rPr lang="en-US" sz="1000" dirty="0">
                <a:solidFill>
                  <a:schemeClr val="dk2"/>
                </a:solidFill>
              </a:rPr>
              <a:t> - </a:t>
            </a:r>
            <a:r>
              <a:rPr lang="en-US" sz="1000" dirty="0" err="1">
                <a:solidFill>
                  <a:schemeClr val="dk2"/>
                </a:solidFill>
              </a:rPr>
              <a:t>gewinnen</a:t>
            </a:r>
            <a:r>
              <a:rPr lang="en-US" sz="1000" dirty="0">
                <a:solidFill>
                  <a:schemeClr val="dk2"/>
                </a:solidFill>
              </a:rPr>
              <a:t> - </a:t>
            </a:r>
            <a:r>
              <a:rPr lang="en-US" sz="1000" dirty="0" err="1">
                <a:solidFill>
                  <a:schemeClr val="dk2"/>
                </a:solidFill>
              </a:rPr>
              <a:t>klimaklage</a:t>
            </a:r>
            <a:r>
              <a:rPr lang="en-US" sz="1000" dirty="0">
                <a:solidFill>
                  <a:schemeClr val="dk2"/>
                </a:solidFill>
              </a:rPr>
              <a:t> -</a:t>
            </a:r>
            <a:r>
              <a:rPr lang="en-US" sz="1000" dirty="0" err="1">
                <a:solidFill>
                  <a:schemeClr val="dk2"/>
                </a:solidFill>
              </a:rPr>
              <a:t>gegen</a:t>
            </a:r>
            <a:r>
              <a:rPr lang="en-US" sz="1000" dirty="0">
                <a:solidFill>
                  <a:schemeClr val="dk2"/>
                </a:solidFill>
              </a:rPr>
              <a:t>-den-</a:t>
            </a:r>
            <a:r>
              <a:rPr lang="en-US" sz="1000" dirty="0" err="1">
                <a:solidFill>
                  <a:schemeClr val="dk2"/>
                </a:solidFill>
              </a:rPr>
              <a:t>staat</a:t>
            </a:r>
            <a:r>
              <a:rPr lang="en-US" sz="1000" dirty="0">
                <a:solidFill>
                  <a:schemeClr val="dk2"/>
                </a:solidFill>
              </a:rPr>
              <a:t>/ (</a:t>
            </a:r>
            <a:r>
              <a:rPr lang="en-US" sz="1000" dirty="0" err="1">
                <a:solidFill>
                  <a:schemeClr val="dk2"/>
                </a:solidFill>
              </a:rPr>
              <a:t>besucht</a:t>
            </a:r>
            <a:r>
              <a:rPr lang="en-US" sz="1000" dirty="0">
                <a:solidFill>
                  <a:schemeClr val="dk2"/>
                </a:solidFill>
              </a:rPr>
              <a:t> am 16. 01. 2025).</a:t>
            </a:r>
          </a:p>
          <a:p>
            <a:pPr marL="361950" lvl="0" indent="-228600">
              <a:lnSpc>
                <a:spcPct val="115000"/>
              </a:lnSpc>
              <a:buClr>
                <a:schemeClr val="dk2"/>
              </a:buClr>
              <a:buSzPct val="100000"/>
              <a:buFont typeface="Arial" panose="020B0604020202020204" pitchFamily="34" charset="0"/>
              <a:buChar char="•"/>
            </a:pPr>
            <a:r>
              <a:rPr lang="en-US" sz="1000" dirty="0">
                <a:solidFill>
                  <a:schemeClr val="dk2"/>
                </a:solidFill>
              </a:rPr>
              <a:t>Cees De Groot. ”The ‘Shell Nigeria Issue’: Judgments by the Court </a:t>
            </a:r>
            <a:r>
              <a:rPr lang="en-US" sz="1000" dirty="0" err="1">
                <a:solidFill>
                  <a:schemeClr val="dk2"/>
                </a:solidFill>
              </a:rPr>
              <a:t>ofAppeal</a:t>
            </a:r>
            <a:r>
              <a:rPr lang="en-US" sz="1000" dirty="0">
                <a:solidFill>
                  <a:schemeClr val="dk2"/>
                </a:solidFill>
              </a:rPr>
              <a:t> of The Hague, the Netherlands“. In: European Company Law13.3 (2016).</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Klimaschutz - Berufungsgericht entscheidet </a:t>
            </a:r>
            <a:r>
              <a:rPr lang="de-DE" sz="1000" dirty="0" err="1">
                <a:solidFill>
                  <a:schemeClr val="dk2"/>
                </a:solidFill>
              </a:rPr>
              <a:t>imProzess</a:t>
            </a:r>
            <a:r>
              <a:rPr lang="de-DE" sz="1000" dirty="0">
                <a:solidFill>
                  <a:schemeClr val="dk2"/>
                </a:solidFill>
              </a:rPr>
              <a:t> gegen Shell. Die Nachrichten. 12. Nov. 2024. url: https ://www.deutschlandfunk.de/berufungsgericht-entscheidet-im-prozess-gegen-shell-100.html (besucht am 15. 01. 2025).</a:t>
            </a:r>
          </a:p>
          <a:p>
            <a:pPr marL="361950" lvl="0" indent="-228600">
              <a:lnSpc>
                <a:spcPct val="115000"/>
              </a:lnSpc>
              <a:buClr>
                <a:schemeClr val="dk2"/>
              </a:buClr>
              <a:buSzPct val="100000"/>
              <a:buFont typeface="Arial" panose="020B0604020202020204" pitchFamily="34" charset="0"/>
              <a:buChar char="•"/>
            </a:pPr>
            <a:r>
              <a:rPr lang="de-DE" sz="1000" dirty="0">
                <a:solidFill>
                  <a:schemeClr val="dk2"/>
                </a:solidFill>
              </a:rPr>
              <a:t>deutschlandfunk.de. Kommentar zu Shell: Das Gericht ist nicht ein-geknickt. Deutschlandfunk. 12. Nov. 2024. url: https : / / </a:t>
            </a:r>
            <a:r>
              <a:rPr lang="de-DE" sz="1000" dirty="0" err="1">
                <a:solidFill>
                  <a:schemeClr val="dk2"/>
                </a:solidFill>
              </a:rPr>
              <a:t>www</a:t>
            </a:r>
            <a:r>
              <a:rPr lang="de-DE" sz="1000" dirty="0">
                <a:solidFill>
                  <a:schemeClr val="dk2"/>
                </a:solidFill>
              </a:rPr>
              <a:t> .deutschlandfunk.de/kommentar-urteil-shell-100.html (</a:t>
            </a:r>
            <a:r>
              <a:rPr lang="de-DE" sz="1000" dirty="0" err="1">
                <a:solidFill>
                  <a:schemeClr val="dk2"/>
                </a:solidFill>
              </a:rPr>
              <a:t>besuchtam</a:t>
            </a:r>
            <a:r>
              <a:rPr lang="de-DE" sz="1000" dirty="0">
                <a:solidFill>
                  <a:schemeClr val="dk2"/>
                </a:solidFill>
              </a:rPr>
              <a:t> 16. 01. 2025).</a:t>
            </a:r>
            <a:endParaRPr sz="1000" dirty="0">
              <a:solidFill>
                <a:schemeClr val="dk2"/>
              </a:solidFill>
            </a:endParaRPr>
          </a:p>
        </p:txBody>
      </p:sp>
      <p:sp>
        <p:nvSpPr>
          <p:cNvPr id="306" name="Google Shape;306;p30"/>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21</a:t>
            </a:fld>
            <a:endParaRPr lang="de-DE"/>
          </a:p>
        </p:txBody>
      </p:sp>
      <p:sp>
        <p:nvSpPr>
          <p:cNvPr id="9" name="Google Shape;61;p13">
            <a:extLst>
              <a:ext uri="{FF2B5EF4-FFF2-40B4-BE49-F238E27FC236}">
                <a16:creationId xmlns:a16="http://schemas.microsoft.com/office/drawing/2014/main" id="{4C5DA270-D8D8-4A1D-900D-AECFEFE0783E}"/>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0" name="Google Shape;72;p14">
            <a:extLst>
              <a:ext uri="{FF2B5EF4-FFF2-40B4-BE49-F238E27FC236}">
                <a16:creationId xmlns:a16="http://schemas.microsoft.com/office/drawing/2014/main" id="{5699074C-0575-441C-A832-F5B911917F48}"/>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4131615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deutschlandfunk.de. Shell verliert Klima-Prozess - Das Urteil von </a:t>
            </a:r>
            <a:r>
              <a:rPr lang="de-DE" sz="1000" dirty="0" err="1">
                <a:solidFill>
                  <a:schemeClr val="dk2"/>
                </a:solidFill>
              </a:rPr>
              <a:t>DenHaag</a:t>
            </a:r>
            <a:r>
              <a:rPr lang="de-DE" sz="1000" dirty="0">
                <a:solidFill>
                  <a:schemeClr val="dk2"/>
                </a:solidFill>
              </a:rPr>
              <a:t> und die Folgen. Deutschlandfunk. 28. Mai 2021. url: https :/ / </a:t>
            </a:r>
            <a:r>
              <a:rPr lang="de-DE" sz="1000" dirty="0" err="1">
                <a:solidFill>
                  <a:schemeClr val="dk2"/>
                </a:solidFill>
              </a:rPr>
              <a:t>www</a:t>
            </a:r>
            <a:r>
              <a:rPr lang="de-DE" sz="1000" dirty="0">
                <a:solidFill>
                  <a:schemeClr val="dk2"/>
                </a:solidFill>
              </a:rPr>
              <a:t> . </a:t>
            </a:r>
            <a:r>
              <a:rPr lang="de-DE" sz="1000" dirty="0" err="1">
                <a:solidFill>
                  <a:schemeClr val="dk2"/>
                </a:solidFill>
              </a:rPr>
              <a:t>deutschlandfunk</a:t>
            </a:r>
            <a:r>
              <a:rPr lang="de-DE" sz="1000" dirty="0">
                <a:solidFill>
                  <a:schemeClr val="dk2"/>
                </a:solidFill>
              </a:rPr>
              <a:t> . de / </a:t>
            </a:r>
            <a:r>
              <a:rPr lang="de-DE" sz="1000" dirty="0" err="1">
                <a:solidFill>
                  <a:schemeClr val="dk2"/>
                </a:solidFill>
              </a:rPr>
              <a:t>shell</a:t>
            </a:r>
            <a:r>
              <a:rPr lang="de-DE" sz="1000" dirty="0">
                <a:solidFill>
                  <a:schemeClr val="dk2"/>
                </a:solidFill>
              </a:rPr>
              <a:t> - verliert - </a:t>
            </a:r>
            <a:r>
              <a:rPr lang="de-DE" sz="1000" dirty="0" err="1">
                <a:solidFill>
                  <a:schemeClr val="dk2"/>
                </a:solidFill>
              </a:rPr>
              <a:t>klima</a:t>
            </a:r>
            <a:r>
              <a:rPr lang="de-DE" sz="1000" dirty="0">
                <a:solidFill>
                  <a:schemeClr val="dk2"/>
                </a:solidFill>
              </a:rPr>
              <a:t> - </a:t>
            </a:r>
            <a:r>
              <a:rPr lang="de-DE" sz="1000" dirty="0" err="1">
                <a:solidFill>
                  <a:schemeClr val="dk2"/>
                </a:solidFill>
              </a:rPr>
              <a:t>prozess</a:t>
            </a:r>
            <a:r>
              <a:rPr lang="de-DE" sz="1000" dirty="0">
                <a:solidFill>
                  <a:schemeClr val="dk2"/>
                </a:solidFill>
              </a:rPr>
              <a:t> -das-urteil-von-den-haag-und-100.html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 </a:t>
            </a:r>
            <a:r>
              <a:rPr lang="en-US" sz="1000" dirty="0" err="1">
                <a:solidFill>
                  <a:schemeClr val="dk2"/>
                </a:solidFill>
              </a:rPr>
              <a:t>Domans</a:t>
            </a:r>
            <a:r>
              <a:rPr lang="en-US" sz="1000" dirty="0">
                <a:solidFill>
                  <a:schemeClr val="dk2"/>
                </a:solidFill>
              </a:rPr>
              <a:t> und MJ Preston. ”Dutch Court Order Shell to Reduce </a:t>
            </a:r>
            <a:r>
              <a:rPr lang="en-US" sz="1000" dirty="0" err="1">
                <a:solidFill>
                  <a:schemeClr val="dk2"/>
                </a:solidFill>
              </a:rPr>
              <a:t>Emis-sions</a:t>
            </a:r>
            <a:r>
              <a:rPr lang="en-US" sz="1000" dirty="0">
                <a:solidFill>
                  <a:schemeClr val="dk2"/>
                </a:solidFill>
              </a:rPr>
              <a:t> in First Climate Change Ruling against Company“. In: </a:t>
            </a:r>
            <a:r>
              <a:rPr lang="en-US" sz="1000" dirty="0" err="1">
                <a:solidFill>
                  <a:schemeClr val="dk2"/>
                </a:solidFill>
              </a:rPr>
              <a:t>ClearyGottlieb</a:t>
            </a:r>
            <a:r>
              <a:rPr lang="en-US" sz="1000" dirty="0">
                <a:solidFill>
                  <a:schemeClr val="dk2"/>
                </a:solidFill>
              </a:rPr>
              <a:t>. June 30 (2021).</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Will Frank, Christoph Bals und Julia Grimm. ”The Case of </a:t>
            </a:r>
            <a:r>
              <a:rPr lang="de-DE" sz="1000" dirty="0" err="1">
                <a:solidFill>
                  <a:schemeClr val="dk2"/>
                </a:solidFill>
              </a:rPr>
              <a:t>Huaraz:First</a:t>
            </a:r>
            <a:r>
              <a:rPr lang="de-DE" sz="1000" dirty="0">
                <a:solidFill>
                  <a:schemeClr val="dk2"/>
                </a:solidFill>
              </a:rPr>
              <a:t> Climate </a:t>
            </a:r>
            <a:r>
              <a:rPr lang="de-DE" sz="1000" dirty="0" err="1">
                <a:solidFill>
                  <a:schemeClr val="dk2"/>
                </a:solidFill>
              </a:rPr>
              <a:t>Lawsuit</a:t>
            </a:r>
            <a:r>
              <a:rPr lang="de-DE" sz="1000" dirty="0">
                <a:solidFill>
                  <a:schemeClr val="dk2"/>
                </a:solidFill>
              </a:rPr>
              <a:t> on Loss and Damage </a:t>
            </a:r>
            <a:r>
              <a:rPr lang="de-DE" sz="1000" dirty="0" err="1">
                <a:solidFill>
                  <a:schemeClr val="dk2"/>
                </a:solidFill>
              </a:rPr>
              <a:t>against</a:t>
            </a:r>
            <a:r>
              <a:rPr lang="de-DE" sz="1000" dirty="0">
                <a:solidFill>
                  <a:schemeClr val="dk2"/>
                </a:solidFill>
              </a:rPr>
              <a:t> an Energy </a:t>
            </a:r>
            <a:r>
              <a:rPr lang="de-DE" sz="1000" dirty="0" err="1">
                <a:solidFill>
                  <a:schemeClr val="dk2"/>
                </a:solidFill>
              </a:rPr>
              <a:t>Compa-ny</a:t>
            </a:r>
            <a:r>
              <a:rPr lang="de-DE" sz="1000" dirty="0">
                <a:solidFill>
                  <a:schemeClr val="dk2"/>
                </a:solidFill>
              </a:rPr>
              <a:t> </a:t>
            </a:r>
            <a:r>
              <a:rPr lang="de-DE" sz="1000" dirty="0" err="1">
                <a:solidFill>
                  <a:schemeClr val="dk2"/>
                </a:solidFill>
              </a:rPr>
              <a:t>before</a:t>
            </a:r>
            <a:r>
              <a:rPr lang="de-DE" sz="1000" dirty="0">
                <a:solidFill>
                  <a:schemeClr val="dk2"/>
                </a:solidFill>
              </a:rPr>
              <a:t> German Courts“. In: Loss and Damage </a:t>
            </a:r>
            <a:r>
              <a:rPr lang="de-DE" sz="1000" dirty="0" err="1">
                <a:solidFill>
                  <a:schemeClr val="dk2"/>
                </a:solidFill>
              </a:rPr>
              <a:t>from</a:t>
            </a:r>
            <a:r>
              <a:rPr lang="de-DE" sz="1000" dirty="0">
                <a:solidFill>
                  <a:schemeClr val="dk2"/>
                </a:solidFill>
              </a:rPr>
              <a:t> Climate </a:t>
            </a:r>
            <a:r>
              <a:rPr lang="de-DE" sz="1000" dirty="0" err="1">
                <a:solidFill>
                  <a:schemeClr val="dk2"/>
                </a:solidFill>
              </a:rPr>
              <a:t>Change:Concepts</a:t>
            </a:r>
            <a:r>
              <a:rPr lang="de-DE" sz="1000" dirty="0">
                <a:solidFill>
                  <a:schemeClr val="dk2"/>
                </a:solidFill>
              </a:rPr>
              <a:t>, Methods and Policy Options. Hrsg. von Reinhard </a:t>
            </a:r>
            <a:r>
              <a:rPr lang="de-DE" sz="1000" dirty="0" err="1">
                <a:solidFill>
                  <a:schemeClr val="dk2"/>
                </a:solidFill>
              </a:rPr>
              <a:t>Mechleru</a:t>
            </a:r>
            <a:r>
              <a:rPr lang="de-DE" sz="1000" dirty="0">
                <a:solidFill>
                  <a:schemeClr val="dk2"/>
                </a:solidFill>
              </a:rPr>
              <a:t>. a. Cham: Springer International Publishing, 2019, S. 475–482. isbn:978-3-319-72026-5. </a:t>
            </a:r>
            <a:r>
              <a:rPr lang="de-DE" sz="1000" dirty="0" err="1">
                <a:solidFill>
                  <a:schemeClr val="dk2"/>
                </a:solidFill>
              </a:rPr>
              <a:t>doi</a:t>
            </a:r>
            <a:r>
              <a:rPr lang="de-DE" sz="1000" dirty="0">
                <a:solidFill>
                  <a:schemeClr val="dk2"/>
                </a:solidFill>
              </a:rPr>
              <a:t>: 10 . 1007 / 978 - 3 - 319 - 72026 - 5 _ 20. </a:t>
            </a:r>
            <a:r>
              <a:rPr lang="de-DE" sz="1000" dirty="0">
                <a:solidFill>
                  <a:schemeClr val="dk2"/>
                </a:solidFill>
                <a:hlinkClick r:id="rId4"/>
              </a:rPr>
              <a:t>url:https://doi.org/10.1007/978-3-319-72026-5_20</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Gerrit Hansen. Destruktive </a:t>
            </a:r>
            <a:r>
              <a:rPr lang="de-DE" sz="1000" dirty="0" err="1">
                <a:solidFill>
                  <a:schemeClr val="dk2"/>
                </a:solidFill>
              </a:rPr>
              <a:t>ambiguit¨at</a:t>
            </a:r>
            <a:r>
              <a:rPr lang="de-DE" sz="1000" dirty="0">
                <a:solidFill>
                  <a:schemeClr val="dk2"/>
                </a:solidFill>
              </a:rPr>
              <a:t> bremst fortschritte im UN-</a:t>
            </a:r>
            <a:r>
              <a:rPr lang="de-DE" sz="1000" dirty="0" err="1">
                <a:solidFill>
                  <a:schemeClr val="dk2"/>
                </a:solidFill>
              </a:rPr>
              <a:t>klimaprozess</a:t>
            </a:r>
            <a:r>
              <a:rPr lang="de-DE" sz="1000" dirty="0">
                <a:solidFill>
                  <a:schemeClr val="dk2"/>
                </a:solidFill>
              </a:rPr>
              <a:t>: In </a:t>
            </a:r>
            <a:r>
              <a:rPr lang="de-DE" sz="1000" dirty="0" err="1">
                <a:solidFill>
                  <a:schemeClr val="dk2"/>
                </a:solidFill>
              </a:rPr>
              <a:t>bonn</a:t>
            </a:r>
            <a:r>
              <a:rPr lang="de-DE" sz="1000" dirty="0">
                <a:solidFill>
                  <a:schemeClr val="dk2"/>
                </a:solidFill>
              </a:rPr>
              <a:t> standen zentrale </a:t>
            </a:r>
            <a:r>
              <a:rPr lang="de-DE" sz="1000" dirty="0" err="1">
                <a:solidFill>
                  <a:schemeClr val="dk2"/>
                </a:solidFill>
              </a:rPr>
              <a:t>s¨aulen</a:t>
            </a:r>
            <a:r>
              <a:rPr lang="de-DE" sz="1000" dirty="0">
                <a:solidFill>
                  <a:schemeClr val="dk2"/>
                </a:solidFill>
              </a:rPr>
              <a:t> des </a:t>
            </a:r>
            <a:r>
              <a:rPr lang="de-DE" sz="1000" dirty="0" err="1">
                <a:solidFill>
                  <a:schemeClr val="dk2"/>
                </a:solidFill>
              </a:rPr>
              <a:t>pariser</a:t>
            </a:r>
            <a:r>
              <a:rPr lang="de-DE" sz="1000" dirty="0">
                <a:solidFill>
                  <a:schemeClr val="dk2"/>
                </a:solidFill>
              </a:rPr>
              <a:t> </a:t>
            </a:r>
            <a:r>
              <a:rPr lang="de-DE" sz="1000" dirty="0" err="1">
                <a:solidFill>
                  <a:schemeClr val="dk2"/>
                </a:solidFill>
              </a:rPr>
              <a:t>abkommensunter</a:t>
            </a:r>
            <a:r>
              <a:rPr lang="de-DE" sz="1000" dirty="0">
                <a:solidFill>
                  <a:schemeClr val="dk2"/>
                </a:solidFill>
              </a:rPr>
              <a:t> </a:t>
            </a:r>
            <a:r>
              <a:rPr lang="de-DE" sz="1000" dirty="0" err="1">
                <a:solidFill>
                  <a:schemeClr val="dk2"/>
                </a:solidFill>
              </a:rPr>
              <a:t>beschuss</a:t>
            </a:r>
            <a:r>
              <a:rPr lang="de-DE" sz="1000" dirty="0">
                <a:solidFill>
                  <a:schemeClr val="dk2"/>
                </a:solidFill>
              </a:rPr>
              <a:t>. SWP-Aktuell 46/2023. Berlin: Stiftung </a:t>
            </a:r>
            <a:r>
              <a:rPr lang="de-DE" sz="1000" dirty="0" err="1">
                <a:solidFill>
                  <a:schemeClr val="dk2"/>
                </a:solidFill>
              </a:rPr>
              <a:t>Wissenschaftund</a:t>
            </a:r>
            <a:r>
              <a:rPr lang="de-DE" sz="1000" dirty="0">
                <a:solidFill>
                  <a:schemeClr val="dk2"/>
                </a:solidFill>
              </a:rPr>
              <a:t> Politik (SWP), 2023. </a:t>
            </a:r>
            <a:r>
              <a:rPr lang="de-DE" sz="1000" dirty="0" err="1">
                <a:solidFill>
                  <a:schemeClr val="dk2"/>
                </a:solidFill>
              </a:rPr>
              <a:t>doi</a:t>
            </a:r>
            <a:r>
              <a:rPr lang="de-DE" sz="1000" dirty="0">
                <a:solidFill>
                  <a:schemeClr val="dk2"/>
                </a:solidFill>
              </a:rPr>
              <a:t>: 10.18449/2023A46. url: </a:t>
            </a:r>
            <a:r>
              <a:rPr lang="de-DE" sz="1000" dirty="0">
                <a:solidFill>
                  <a:schemeClr val="dk2"/>
                </a:solidFill>
                <a:hlinkClick r:id="rId5"/>
              </a:rPr>
              <a:t>https://hdl.handle.net/10419/279921</a:t>
            </a:r>
            <a:r>
              <a:rPr lang="de-DE"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Marlies </a:t>
            </a:r>
            <a:r>
              <a:rPr lang="de-DE" sz="1000" dirty="0" err="1">
                <a:solidFill>
                  <a:schemeClr val="dk2"/>
                </a:solidFill>
              </a:rPr>
              <a:t>Hesselman</a:t>
            </a:r>
            <a:r>
              <a:rPr lang="de-DE" sz="1000" dirty="0">
                <a:solidFill>
                  <a:schemeClr val="dk2"/>
                </a:solidFill>
              </a:rPr>
              <a:t> und Maria Antonia Tigre. ”Milieudefensie v Shell: 3Takeaways and </a:t>
            </a:r>
            <a:r>
              <a:rPr lang="de-DE" sz="1000" dirty="0" err="1">
                <a:solidFill>
                  <a:schemeClr val="dk2"/>
                </a:solidFill>
              </a:rPr>
              <a:t>Challenges</a:t>
            </a:r>
            <a:r>
              <a:rPr lang="de-DE" sz="1000" dirty="0">
                <a:solidFill>
                  <a:schemeClr val="dk2"/>
                </a:solidFill>
              </a:rPr>
              <a:t> on the </a:t>
            </a:r>
            <a:r>
              <a:rPr lang="de-DE" sz="1000" dirty="0" err="1">
                <a:solidFill>
                  <a:schemeClr val="dk2"/>
                </a:solidFill>
              </a:rPr>
              <a:t>Appeal’s</a:t>
            </a:r>
            <a:r>
              <a:rPr lang="de-DE" sz="1000" dirty="0">
                <a:solidFill>
                  <a:schemeClr val="dk2"/>
                </a:solidFill>
              </a:rPr>
              <a:t> Court </a:t>
            </a:r>
            <a:r>
              <a:rPr lang="de-DE" sz="1000" dirty="0" err="1">
                <a:solidFill>
                  <a:schemeClr val="dk2"/>
                </a:solidFill>
              </a:rPr>
              <a:t>Decision</a:t>
            </a:r>
            <a:r>
              <a:rPr lang="de-DE" sz="1000" dirty="0">
                <a:solidFill>
                  <a:schemeClr val="dk2"/>
                </a:solidFill>
              </a:rPr>
              <a:t>“. In: (2024).[14] </a:t>
            </a:r>
            <a:r>
              <a:rPr lang="de-DE" sz="1000" dirty="0" err="1">
                <a:solidFill>
                  <a:schemeClr val="dk2"/>
                </a:solidFill>
              </a:rPr>
              <a:t>Arnald</a:t>
            </a:r>
            <a:r>
              <a:rPr lang="de-DE" sz="1000" dirty="0">
                <a:solidFill>
                  <a:schemeClr val="dk2"/>
                </a:solidFill>
              </a:rPr>
              <a:t> J. </a:t>
            </a:r>
            <a:r>
              <a:rPr lang="de-DE" sz="1000" dirty="0" err="1">
                <a:solidFill>
                  <a:schemeClr val="dk2"/>
                </a:solidFill>
              </a:rPr>
              <a:t>Kanning</a:t>
            </a:r>
            <a:r>
              <a:rPr lang="de-DE" sz="1000" dirty="0">
                <a:solidFill>
                  <a:schemeClr val="dk2"/>
                </a:solidFill>
              </a:rPr>
              <a:t>. ”Shell and the Climate Case: </a:t>
            </a:r>
            <a:r>
              <a:rPr lang="de-DE" sz="1000" dirty="0" err="1">
                <a:solidFill>
                  <a:schemeClr val="dk2"/>
                </a:solidFill>
              </a:rPr>
              <a:t>Is</a:t>
            </a:r>
            <a:r>
              <a:rPr lang="de-DE" sz="1000" dirty="0">
                <a:solidFill>
                  <a:schemeClr val="dk2"/>
                </a:solidFill>
              </a:rPr>
              <a:t> the Shell Group </a:t>
            </a:r>
            <a:r>
              <a:rPr lang="de-DE" sz="1000" dirty="0" err="1">
                <a:solidFill>
                  <a:schemeClr val="dk2"/>
                </a:solidFill>
              </a:rPr>
              <a:t>the“Cheapest</a:t>
            </a:r>
            <a:r>
              <a:rPr lang="de-DE" sz="1000" dirty="0">
                <a:solidFill>
                  <a:schemeClr val="dk2"/>
                </a:solidFill>
              </a:rPr>
              <a:t> </a:t>
            </a:r>
            <a:r>
              <a:rPr lang="de-DE" sz="1000" dirty="0" err="1">
                <a:solidFill>
                  <a:schemeClr val="dk2"/>
                </a:solidFill>
              </a:rPr>
              <a:t>Cost</a:t>
            </a:r>
            <a:r>
              <a:rPr lang="de-DE" sz="1000" dirty="0">
                <a:solidFill>
                  <a:schemeClr val="dk2"/>
                </a:solidFill>
              </a:rPr>
              <a:t> </a:t>
            </a:r>
            <a:r>
              <a:rPr lang="de-DE" sz="1000" dirty="0" err="1">
                <a:solidFill>
                  <a:schemeClr val="dk2"/>
                </a:solidFill>
              </a:rPr>
              <a:t>Avoider</a:t>
            </a:r>
            <a:r>
              <a:rPr lang="de-DE" sz="1000" dirty="0">
                <a:solidFill>
                  <a:schemeClr val="dk2"/>
                </a:solidFill>
              </a:rPr>
              <a:t>”?“ In: European Journal of Risk Regulation15.1 (2024), S. 201–207. </a:t>
            </a:r>
            <a:r>
              <a:rPr lang="de-DE" sz="1000" dirty="0" err="1">
                <a:solidFill>
                  <a:schemeClr val="dk2"/>
                </a:solidFill>
              </a:rPr>
              <a:t>doi</a:t>
            </a:r>
            <a:r>
              <a:rPr lang="de-DE" sz="1000" dirty="0">
                <a:solidFill>
                  <a:schemeClr val="dk2"/>
                </a:solidFill>
              </a:rPr>
              <a:t>: 10.1017/err.2024.5.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Klimaklage Urgenda gegen Niederlande. LUTHER Rechtsanwaltsgesell-</a:t>
            </a:r>
            <a:r>
              <a:rPr lang="de-DE" sz="1000" dirty="0" err="1">
                <a:solidFill>
                  <a:schemeClr val="dk2"/>
                </a:solidFill>
              </a:rPr>
              <a:t>schaft</a:t>
            </a:r>
            <a:r>
              <a:rPr lang="de-DE" sz="1000" dirty="0">
                <a:solidFill>
                  <a:schemeClr val="dk2"/>
                </a:solidFill>
              </a:rPr>
              <a:t> mbH. url: https://www.luther- lawfirm.com/</a:t>
            </a:r>
            <a:r>
              <a:rPr lang="de-DE" sz="1000" dirty="0" err="1">
                <a:solidFill>
                  <a:schemeClr val="dk2"/>
                </a:solidFill>
              </a:rPr>
              <a:t>newsroom</a:t>
            </a:r>
            <a:r>
              <a:rPr lang="de-DE" sz="1000" dirty="0">
                <a:solidFill>
                  <a:schemeClr val="dk2"/>
                </a:solidFill>
              </a:rPr>
              <a:t>/</a:t>
            </a:r>
            <a:r>
              <a:rPr lang="de-DE" sz="1000" dirty="0" err="1">
                <a:solidFill>
                  <a:schemeClr val="dk2"/>
                </a:solidFill>
              </a:rPr>
              <a:t>blog</a:t>
            </a:r>
            <a:r>
              <a:rPr lang="de-DE" sz="1000" dirty="0">
                <a:solidFill>
                  <a:schemeClr val="dk2"/>
                </a:solidFill>
              </a:rPr>
              <a:t> / </a:t>
            </a:r>
            <a:r>
              <a:rPr lang="de-DE" sz="1000" dirty="0" err="1">
                <a:solidFill>
                  <a:schemeClr val="dk2"/>
                </a:solidFill>
              </a:rPr>
              <a:t>detail</a:t>
            </a:r>
            <a:r>
              <a:rPr lang="de-DE" sz="1000" dirty="0">
                <a:solidFill>
                  <a:schemeClr val="dk2"/>
                </a:solidFill>
              </a:rPr>
              <a:t> / klimaklage - </a:t>
            </a:r>
            <a:r>
              <a:rPr lang="de-DE" sz="1000" dirty="0" err="1">
                <a:solidFill>
                  <a:schemeClr val="dk2"/>
                </a:solidFill>
              </a:rPr>
              <a:t>urgenda</a:t>
            </a:r>
            <a:r>
              <a:rPr lang="de-DE" sz="1000" dirty="0">
                <a:solidFill>
                  <a:schemeClr val="dk2"/>
                </a:solidFill>
              </a:rPr>
              <a:t> - gegen - </a:t>
            </a:r>
            <a:r>
              <a:rPr lang="de-DE" sz="1000" dirty="0" err="1">
                <a:solidFill>
                  <a:schemeClr val="dk2"/>
                </a:solidFill>
              </a:rPr>
              <a:t>niederlande</a:t>
            </a:r>
            <a:r>
              <a:rPr lang="de-DE" sz="1000" dirty="0">
                <a:solidFill>
                  <a:schemeClr val="dk2"/>
                </a:solidFill>
              </a:rPr>
              <a:t> (</a:t>
            </a:r>
            <a:r>
              <a:rPr lang="de-DE" sz="1000" dirty="0" err="1">
                <a:solidFill>
                  <a:schemeClr val="dk2"/>
                </a:solidFill>
              </a:rPr>
              <a:t>besuchtam</a:t>
            </a:r>
            <a:r>
              <a:rPr lang="de-DE" sz="1000" dirty="0">
                <a:solidFill>
                  <a:schemeClr val="dk2"/>
                </a:solidFill>
              </a:rPr>
              <a:t> 16. 01. 2025)</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Jule </a:t>
            </a:r>
            <a:r>
              <a:rPr lang="de-DE" sz="1000" dirty="0" err="1">
                <a:solidFill>
                  <a:schemeClr val="dk2"/>
                </a:solidFill>
              </a:rPr>
              <a:t>K¨onneke</a:t>
            </a:r>
            <a:r>
              <a:rPr lang="de-DE" sz="1000" dirty="0">
                <a:solidFill>
                  <a:schemeClr val="dk2"/>
                </a:solidFill>
              </a:rPr>
              <a:t>. Die Deutsch-Brasilianische Partnerschaft </a:t>
            </a:r>
            <a:r>
              <a:rPr lang="de-DE" sz="1000" dirty="0" err="1">
                <a:solidFill>
                  <a:schemeClr val="dk2"/>
                </a:solidFill>
              </a:rPr>
              <a:t>F¨ur</a:t>
            </a:r>
            <a:r>
              <a:rPr lang="de-DE" sz="1000" dirty="0">
                <a:solidFill>
                  <a:schemeClr val="dk2"/>
                </a:solidFill>
              </a:rPr>
              <a:t> Sozial-¨</a:t>
            </a:r>
            <a:r>
              <a:rPr lang="de-DE" sz="1000" dirty="0" err="1">
                <a:solidFill>
                  <a:schemeClr val="dk2"/>
                </a:solidFill>
              </a:rPr>
              <a:t>Okologische</a:t>
            </a:r>
            <a:r>
              <a:rPr lang="de-DE" sz="1000" dirty="0">
                <a:solidFill>
                  <a:schemeClr val="dk2"/>
                </a:solidFill>
              </a:rPr>
              <a:t> Transformation: Bilaterale Zusammenarbeit Als </a:t>
            </a:r>
            <a:r>
              <a:rPr lang="de-DE" sz="1000" dirty="0" err="1">
                <a:solidFill>
                  <a:schemeClr val="dk2"/>
                </a:solidFill>
              </a:rPr>
              <a:t>Katalysa</a:t>
            </a:r>
            <a:r>
              <a:rPr lang="de-DE" sz="1000" dirty="0">
                <a:solidFill>
                  <a:schemeClr val="dk2"/>
                </a:solidFill>
              </a:rPr>
              <a:t>-tor </a:t>
            </a:r>
            <a:r>
              <a:rPr lang="de-DE" sz="1000" dirty="0" err="1">
                <a:solidFill>
                  <a:schemeClr val="dk2"/>
                </a:solidFill>
              </a:rPr>
              <a:t>F¨ur</a:t>
            </a:r>
            <a:r>
              <a:rPr lang="de-DE" sz="1000" dirty="0">
                <a:solidFill>
                  <a:schemeClr val="dk2"/>
                </a:solidFill>
              </a:rPr>
              <a:t> Den UN-</a:t>
            </a:r>
            <a:r>
              <a:rPr lang="de-DE" sz="1000" dirty="0" err="1">
                <a:solidFill>
                  <a:schemeClr val="dk2"/>
                </a:solidFill>
              </a:rPr>
              <a:t>klimaprozess</a:t>
            </a:r>
            <a:r>
              <a:rPr lang="de-DE" sz="1000" dirty="0">
                <a:solidFill>
                  <a:schemeClr val="dk2"/>
                </a:solidFill>
              </a:rPr>
              <a:t>. SWP-Aktuell, 2024.</a:t>
            </a: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22</a:t>
            </a:fld>
            <a:endParaRPr lang="de-DE"/>
          </a:p>
        </p:txBody>
      </p:sp>
      <p:sp>
        <p:nvSpPr>
          <p:cNvPr id="9" name="Google Shape;306;p30">
            <a:extLst>
              <a:ext uri="{FF2B5EF4-FFF2-40B4-BE49-F238E27FC236}">
                <a16:creationId xmlns:a16="http://schemas.microsoft.com/office/drawing/2014/main" id="{452E88D5-6273-4473-9664-81B53C7E1FF8}"/>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574AE4AF-4812-486E-B473-9570EB3B725A}"/>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725CB6D2-15DA-4CF7-B7A1-9B182594C42D}"/>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684409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cxnSp>
        <p:nvCxnSpPr>
          <p:cNvPr id="301" name="Google Shape;301;p30"/>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0"/>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303" name="Google Shape;303;p30"/>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305" name="Google Shape;305;p30"/>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LTO. Historisches Klimaurteil gegen Shell kassiert. Legal </a:t>
            </a:r>
            <a:r>
              <a:rPr lang="de-DE" sz="1000" dirty="0" err="1">
                <a:solidFill>
                  <a:schemeClr val="dk2"/>
                </a:solidFill>
              </a:rPr>
              <a:t>TribuneOnline</a:t>
            </a:r>
            <a:r>
              <a:rPr lang="de-DE" sz="1000" dirty="0">
                <a:solidFill>
                  <a:schemeClr val="dk2"/>
                </a:solidFill>
              </a:rPr>
              <a:t>. 12. Nov. 2024. url: https : / / </a:t>
            </a:r>
            <a:r>
              <a:rPr lang="de-DE" sz="1000" dirty="0" err="1">
                <a:solidFill>
                  <a:schemeClr val="dk2"/>
                </a:solidFill>
              </a:rPr>
              <a:t>www</a:t>
            </a:r>
            <a:r>
              <a:rPr lang="de-DE" sz="1000" dirty="0">
                <a:solidFill>
                  <a:schemeClr val="dk2"/>
                </a:solidFill>
              </a:rPr>
              <a:t> . </a:t>
            </a:r>
            <a:r>
              <a:rPr lang="de-DE" sz="1000" dirty="0" err="1">
                <a:solidFill>
                  <a:schemeClr val="dk2"/>
                </a:solidFill>
              </a:rPr>
              <a:t>lto</a:t>
            </a:r>
            <a:r>
              <a:rPr lang="de-DE" sz="1000" dirty="0">
                <a:solidFill>
                  <a:schemeClr val="dk2"/>
                </a:solidFill>
              </a:rPr>
              <a:t> . de / recht /</a:t>
            </a:r>
            <a:r>
              <a:rPr lang="de-DE" sz="1000" dirty="0" err="1">
                <a:solidFill>
                  <a:schemeClr val="dk2"/>
                </a:solidFill>
              </a:rPr>
              <a:t>nachrichten</a:t>
            </a:r>
            <a:r>
              <a:rPr lang="de-DE" sz="1000" dirty="0">
                <a:solidFill>
                  <a:schemeClr val="dk2"/>
                </a:solidFill>
              </a:rPr>
              <a:t> / n / </a:t>
            </a:r>
            <a:r>
              <a:rPr lang="de-DE" sz="1000" dirty="0" err="1">
                <a:solidFill>
                  <a:schemeClr val="dk2"/>
                </a:solidFill>
              </a:rPr>
              <a:t>klimaschutz</a:t>
            </a:r>
            <a:r>
              <a:rPr lang="de-DE" sz="1000" dirty="0">
                <a:solidFill>
                  <a:schemeClr val="dk2"/>
                </a:solidFill>
              </a:rPr>
              <a:t> - </a:t>
            </a:r>
            <a:r>
              <a:rPr lang="de-DE" sz="1000" dirty="0" err="1">
                <a:solidFill>
                  <a:schemeClr val="dk2"/>
                </a:solidFill>
              </a:rPr>
              <a:t>shell</a:t>
            </a:r>
            <a:r>
              <a:rPr lang="de-DE" sz="1000" dirty="0">
                <a:solidFill>
                  <a:schemeClr val="dk2"/>
                </a:solidFill>
              </a:rPr>
              <a:t> - </a:t>
            </a:r>
            <a:r>
              <a:rPr lang="de-DE" sz="1000" dirty="0" err="1">
                <a:solidFill>
                  <a:schemeClr val="dk2"/>
                </a:solidFill>
              </a:rPr>
              <a:t>berufungsinstanz</a:t>
            </a:r>
            <a:r>
              <a:rPr lang="de-DE" sz="1000" dirty="0">
                <a:solidFill>
                  <a:schemeClr val="dk2"/>
                </a:solidFill>
              </a:rPr>
              <a:t> - den -haag-</a:t>
            </a:r>
            <a:r>
              <a:rPr lang="de-DE" sz="1000" dirty="0" err="1">
                <a:solidFill>
                  <a:schemeClr val="dk2"/>
                </a:solidFill>
              </a:rPr>
              <a:t>umweltvoelkerrecht</a:t>
            </a:r>
            <a:r>
              <a:rPr lang="de-DE" sz="1000" dirty="0">
                <a:solidFill>
                  <a:schemeClr val="dk2"/>
                </a:solidFill>
              </a:rPr>
              <a:t> (besucht am 15.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Benoit Mayer. ”The Duty of Care of Fossil-Fuel Producers for </a:t>
            </a:r>
            <a:r>
              <a:rPr lang="en-US" sz="1000" dirty="0" err="1">
                <a:solidFill>
                  <a:schemeClr val="dk2"/>
                </a:solidFill>
              </a:rPr>
              <a:t>ClimateChange</a:t>
            </a:r>
            <a:r>
              <a:rPr lang="en-US" sz="1000" dirty="0">
                <a:solidFill>
                  <a:schemeClr val="dk2"/>
                </a:solidFill>
              </a:rPr>
              <a:t> Mitigation: </a:t>
            </a:r>
            <a:r>
              <a:rPr lang="en-US" sz="1000" dirty="0" err="1">
                <a:solidFill>
                  <a:schemeClr val="dk2"/>
                </a:solidFill>
              </a:rPr>
              <a:t>Milieudefensie</a:t>
            </a:r>
            <a:r>
              <a:rPr lang="en-US" sz="1000" dirty="0">
                <a:solidFill>
                  <a:schemeClr val="dk2"/>
                </a:solidFill>
              </a:rPr>
              <a:t> v. Royal Dutch Shell District </a:t>
            </a:r>
            <a:r>
              <a:rPr lang="en-US" sz="1000" dirty="0" err="1">
                <a:solidFill>
                  <a:schemeClr val="dk2"/>
                </a:solidFill>
              </a:rPr>
              <a:t>Courtof</a:t>
            </a:r>
            <a:r>
              <a:rPr lang="en-US" sz="1000" dirty="0">
                <a:solidFill>
                  <a:schemeClr val="dk2"/>
                </a:solidFill>
              </a:rPr>
              <a:t> the Hague (the Netherlands)“. In: Transnational Environmental Law11.2 (2022), S. 407–418. </a:t>
            </a:r>
            <a:r>
              <a:rPr lang="en-US" sz="1000" dirty="0" err="1">
                <a:solidFill>
                  <a:schemeClr val="dk2"/>
                </a:solidFill>
              </a:rPr>
              <a:t>doi</a:t>
            </a:r>
            <a:r>
              <a:rPr lang="en-US" sz="1000" dirty="0">
                <a:solidFill>
                  <a:schemeClr val="dk2"/>
                </a:solidFill>
              </a:rPr>
              <a:t>: 10.1017/S2047102522000103.</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Rechtliches — The </a:t>
            </a:r>
            <a:r>
              <a:rPr lang="de-DE" sz="1000" dirty="0" err="1">
                <a:solidFill>
                  <a:schemeClr val="dk2"/>
                </a:solidFill>
              </a:rPr>
              <a:t>climate</a:t>
            </a:r>
            <a:r>
              <a:rPr lang="de-DE" sz="1000" dirty="0">
                <a:solidFill>
                  <a:schemeClr val="dk2"/>
                </a:solidFill>
              </a:rPr>
              <a:t> </a:t>
            </a:r>
            <a:r>
              <a:rPr lang="de-DE" sz="1000" dirty="0" err="1">
                <a:solidFill>
                  <a:schemeClr val="dk2"/>
                </a:solidFill>
              </a:rPr>
              <a:t>case</a:t>
            </a:r>
            <a:r>
              <a:rPr lang="de-DE" sz="1000" dirty="0">
                <a:solidFill>
                  <a:schemeClr val="dk2"/>
                </a:solidFill>
              </a:rPr>
              <a:t> - </a:t>
            </a:r>
            <a:r>
              <a:rPr lang="de-DE" sz="1000" dirty="0" err="1">
                <a:solidFill>
                  <a:schemeClr val="dk2"/>
                </a:solidFill>
              </a:rPr>
              <a:t>Sa´ul</a:t>
            </a:r>
            <a:r>
              <a:rPr lang="de-DE" sz="1000" dirty="0">
                <a:solidFill>
                  <a:schemeClr val="dk2"/>
                </a:solidFill>
              </a:rPr>
              <a:t> vs. RWE. 3. </a:t>
            </a:r>
            <a:r>
              <a:rPr lang="de-DE" sz="1000" dirty="0" err="1">
                <a:solidFill>
                  <a:schemeClr val="dk2"/>
                </a:solidFill>
              </a:rPr>
              <a:t>M¨arz</a:t>
            </a:r>
            <a:r>
              <a:rPr lang="de-DE" sz="1000" dirty="0">
                <a:solidFill>
                  <a:schemeClr val="dk2"/>
                </a:solidFill>
              </a:rPr>
              <a:t> 2022. url:https : / / </a:t>
            </a:r>
            <a:r>
              <a:rPr lang="de-DE" sz="1000" dirty="0" err="1">
                <a:solidFill>
                  <a:schemeClr val="dk2"/>
                </a:solidFill>
              </a:rPr>
              <a:t>rwe</a:t>
            </a:r>
            <a:r>
              <a:rPr lang="de-DE" sz="1000" dirty="0">
                <a:solidFill>
                  <a:schemeClr val="dk2"/>
                </a:solidFill>
              </a:rPr>
              <a:t> . </a:t>
            </a:r>
            <a:r>
              <a:rPr lang="de-DE" sz="1000" dirty="0" err="1">
                <a:solidFill>
                  <a:schemeClr val="dk2"/>
                </a:solidFill>
              </a:rPr>
              <a:t>climatecase</a:t>
            </a:r>
            <a:r>
              <a:rPr lang="de-DE" sz="1000" dirty="0">
                <a:solidFill>
                  <a:schemeClr val="dk2"/>
                </a:solidFill>
              </a:rPr>
              <a:t> . </a:t>
            </a:r>
            <a:r>
              <a:rPr lang="de-DE" sz="1000" dirty="0" err="1">
                <a:solidFill>
                  <a:schemeClr val="dk2"/>
                </a:solidFill>
              </a:rPr>
              <a:t>org</a:t>
            </a:r>
            <a:r>
              <a:rPr lang="de-DE" sz="1000" dirty="0">
                <a:solidFill>
                  <a:schemeClr val="dk2"/>
                </a:solidFill>
              </a:rPr>
              <a:t> / de / rechtliches (besucht am16.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Misato Sato u. a. ”Impacts of Climate Litigation on Firm Value“. </a:t>
            </a:r>
            <a:r>
              <a:rPr lang="en-US" sz="1000" dirty="0" err="1">
                <a:solidFill>
                  <a:schemeClr val="dk2"/>
                </a:solidFill>
              </a:rPr>
              <a:t>In:Nature</a:t>
            </a:r>
            <a:r>
              <a:rPr lang="en-US" sz="1000" dirty="0">
                <a:solidFill>
                  <a:schemeClr val="dk2"/>
                </a:solidFill>
              </a:rPr>
              <a:t> Sustainability 7.11 (2024), S. 1461–1468.</a:t>
            </a:r>
          </a:p>
          <a:p>
            <a:pPr marL="304800" lvl="0" indent="-171450">
              <a:lnSpc>
                <a:spcPct val="115000"/>
              </a:lnSpc>
              <a:buClr>
                <a:schemeClr val="dk2"/>
              </a:buClr>
              <a:buSzPct val="100000"/>
              <a:buFont typeface="Arial" panose="020B0604020202020204" pitchFamily="34" charset="0"/>
              <a:buChar char="•"/>
            </a:pPr>
            <a:r>
              <a:rPr lang="de-DE" sz="1000" dirty="0">
                <a:solidFill>
                  <a:schemeClr val="dk2"/>
                </a:solidFill>
              </a:rPr>
              <a:t>Shell </a:t>
            </a:r>
            <a:r>
              <a:rPr lang="de-DE" sz="1000" dirty="0" err="1">
                <a:solidFill>
                  <a:schemeClr val="dk2"/>
                </a:solidFill>
              </a:rPr>
              <a:t>begruesst</a:t>
            </a:r>
            <a:r>
              <a:rPr lang="de-DE" sz="1000" dirty="0">
                <a:solidFill>
                  <a:schemeClr val="dk2"/>
                </a:solidFill>
              </a:rPr>
              <a:t> Urteil des </a:t>
            </a:r>
            <a:r>
              <a:rPr lang="de-DE" sz="1000" dirty="0" err="1">
                <a:solidFill>
                  <a:schemeClr val="dk2"/>
                </a:solidFill>
              </a:rPr>
              <a:t>niederlaendischen</a:t>
            </a:r>
            <a:r>
              <a:rPr lang="de-DE" sz="1000" dirty="0">
                <a:solidFill>
                  <a:schemeClr val="dk2"/>
                </a:solidFill>
              </a:rPr>
              <a:t> Berufungsgerichts — ¨</a:t>
            </a:r>
            <a:r>
              <a:rPr lang="de-DE" sz="1000" dirty="0" err="1">
                <a:solidFill>
                  <a:schemeClr val="dk2"/>
                </a:solidFill>
              </a:rPr>
              <a:t>Uberuns</a:t>
            </a:r>
            <a:r>
              <a:rPr lang="de-DE" sz="1000" dirty="0">
                <a:solidFill>
                  <a:schemeClr val="dk2"/>
                </a:solidFill>
              </a:rPr>
              <a:t>: Shell in Deutschland. 12. Nov. 2024. url: https://www.shell.de/ueber- uns/</a:t>
            </a:r>
            <a:r>
              <a:rPr lang="de-DE" sz="1000" dirty="0" err="1">
                <a:solidFill>
                  <a:schemeClr val="dk2"/>
                </a:solidFill>
              </a:rPr>
              <a:t>newsroom</a:t>
            </a:r>
            <a:r>
              <a:rPr lang="de-DE" sz="1000" dirty="0">
                <a:solidFill>
                  <a:schemeClr val="dk2"/>
                </a:solidFill>
              </a:rPr>
              <a:t>/zur- </a:t>
            </a:r>
            <a:r>
              <a:rPr lang="de-DE" sz="1000" dirty="0" err="1">
                <a:solidFill>
                  <a:schemeClr val="dk2"/>
                </a:solidFill>
              </a:rPr>
              <a:t>sache</a:t>
            </a:r>
            <a:r>
              <a:rPr lang="de-DE" sz="1000" dirty="0">
                <a:solidFill>
                  <a:schemeClr val="dk2"/>
                </a:solidFill>
              </a:rPr>
              <a:t>/</a:t>
            </a:r>
            <a:r>
              <a:rPr lang="de-DE" sz="1000" dirty="0" err="1">
                <a:solidFill>
                  <a:schemeClr val="dk2"/>
                </a:solidFill>
              </a:rPr>
              <a:t>shell</a:t>
            </a:r>
            <a:r>
              <a:rPr lang="de-DE" sz="1000" dirty="0">
                <a:solidFill>
                  <a:schemeClr val="dk2"/>
                </a:solidFill>
              </a:rPr>
              <a:t>- </a:t>
            </a:r>
            <a:r>
              <a:rPr lang="de-DE" sz="1000" dirty="0" err="1">
                <a:solidFill>
                  <a:schemeClr val="dk2"/>
                </a:solidFill>
              </a:rPr>
              <a:t>begruesst</a:t>
            </a:r>
            <a:r>
              <a:rPr lang="de-DE" sz="1000" dirty="0">
                <a:solidFill>
                  <a:schemeClr val="dk2"/>
                </a:solidFill>
              </a:rPr>
              <a:t>- urteil-des - </a:t>
            </a:r>
            <a:r>
              <a:rPr lang="de-DE" sz="1000" dirty="0" err="1">
                <a:solidFill>
                  <a:schemeClr val="dk2"/>
                </a:solidFill>
              </a:rPr>
              <a:t>niederlaendischen</a:t>
            </a:r>
            <a:r>
              <a:rPr lang="de-DE" sz="1000" dirty="0">
                <a:solidFill>
                  <a:schemeClr val="dk2"/>
                </a:solidFill>
              </a:rPr>
              <a:t> - </a:t>
            </a:r>
            <a:r>
              <a:rPr lang="de-DE" sz="1000" dirty="0" err="1">
                <a:solidFill>
                  <a:schemeClr val="dk2"/>
                </a:solidFill>
              </a:rPr>
              <a:t>berufungsgerichts</a:t>
            </a:r>
            <a:r>
              <a:rPr lang="de-DE" sz="1000" dirty="0">
                <a:solidFill>
                  <a:schemeClr val="dk2"/>
                </a:solidFill>
              </a:rPr>
              <a:t> . </a:t>
            </a:r>
            <a:r>
              <a:rPr lang="de-DE" sz="1000" dirty="0" err="1">
                <a:solidFill>
                  <a:schemeClr val="dk2"/>
                </a:solidFill>
              </a:rPr>
              <a:t>html</a:t>
            </a:r>
            <a:r>
              <a:rPr lang="de-DE" sz="1000" dirty="0">
                <a:solidFill>
                  <a:schemeClr val="dk2"/>
                </a:solidFill>
              </a:rPr>
              <a:t> (besucht am 16. 01.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The Paris Agreement — UNFCCC. url: https : / / </a:t>
            </a:r>
            <a:r>
              <a:rPr lang="en-US" sz="1000" dirty="0" err="1">
                <a:solidFill>
                  <a:schemeClr val="dk2"/>
                </a:solidFill>
              </a:rPr>
              <a:t>unfccc</a:t>
            </a:r>
            <a:r>
              <a:rPr lang="en-US" sz="1000" dirty="0">
                <a:solidFill>
                  <a:schemeClr val="dk2"/>
                </a:solidFill>
              </a:rPr>
              <a:t> . int /process - and - meetings / the - </a:t>
            </a:r>
            <a:r>
              <a:rPr lang="en-US" sz="1000" dirty="0" err="1">
                <a:solidFill>
                  <a:schemeClr val="dk2"/>
                </a:solidFill>
              </a:rPr>
              <a:t>paris</a:t>
            </a:r>
            <a:r>
              <a:rPr lang="en-US" sz="1000" dirty="0">
                <a:solidFill>
                  <a:schemeClr val="dk2"/>
                </a:solidFill>
              </a:rPr>
              <a:t> - agreement (</a:t>
            </a:r>
            <a:r>
              <a:rPr lang="en-US" sz="1000" dirty="0" err="1">
                <a:solidFill>
                  <a:schemeClr val="dk2"/>
                </a:solidFill>
              </a:rPr>
              <a:t>besucht</a:t>
            </a:r>
            <a:r>
              <a:rPr lang="en-US" sz="1000" dirty="0">
                <a:solidFill>
                  <a:schemeClr val="dk2"/>
                </a:solidFill>
              </a:rPr>
              <a:t> am 03. 02. 2025).</a:t>
            </a:r>
          </a:p>
          <a:p>
            <a:pPr marL="304800" lvl="0" indent="-171450">
              <a:lnSpc>
                <a:spcPct val="115000"/>
              </a:lnSpc>
              <a:buClr>
                <a:schemeClr val="dk2"/>
              </a:buClr>
              <a:buSzPct val="100000"/>
              <a:buFont typeface="Arial" panose="020B0604020202020204" pitchFamily="34" charset="0"/>
              <a:buChar char="•"/>
            </a:pPr>
            <a:r>
              <a:rPr lang="en-US" sz="1000" dirty="0">
                <a:solidFill>
                  <a:schemeClr val="dk2"/>
                </a:solidFill>
              </a:rPr>
              <a:t>Lisa </a:t>
            </a:r>
            <a:r>
              <a:rPr lang="en-US" sz="1000" dirty="0" err="1">
                <a:solidFill>
                  <a:schemeClr val="dk2"/>
                </a:solidFill>
              </a:rPr>
              <a:t>Vanhala</a:t>
            </a:r>
            <a:r>
              <a:rPr lang="en-US" sz="1000" dirty="0">
                <a:solidFill>
                  <a:schemeClr val="dk2"/>
                </a:solidFill>
              </a:rPr>
              <a:t>. ”The Comparative Politics of Courts and </a:t>
            </a:r>
            <a:r>
              <a:rPr lang="en-US" sz="1000" dirty="0" err="1">
                <a:solidFill>
                  <a:schemeClr val="dk2"/>
                </a:solidFill>
              </a:rPr>
              <a:t>ClimateChange</a:t>
            </a:r>
            <a:r>
              <a:rPr lang="en-US" sz="1000" dirty="0">
                <a:solidFill>
                  <a:schemeClr val="dk2"/>
                </a:solidFill>
              </a:rPr>
              <a:t>“. In: Environmental Politics 22.3 (2013), S. 447–474. doi:10 . 1080 / 09644016 . 2013 . 765686. </a:t>
            </a:r>
            <a:r>
              <a:rPr lang="en-US" sz="1000" dirty="0" err="1">
                <a:solidFill>
                  <a:schemeClr val="dk2"/>
                </a:solidFill>
              </a:rPr>
              <a:t>eprint</a:t>
            </a:r>
            <a:r>
              <a:rPr lang="en-US" sz="1000" dirty="0">
                <a:solidFill>
                  <a:schemeClr val="dk2"/>
                </a:solidFill>
              </a:rPr>
              <a:t>: https : / / </a:t>
            </a:r>
            <a:r>
              <a:rPr lang="en-US" sz="1000" dirty="0" err="1">
                <a:solidFill>
                  <a:schemeClr val="dk2"/>
                </a:solidFill>
              </a:rPr>
              <a:t>doi</a:t>
            </a:r>
            <a:r>
              <a:rPr lang="en-US" sz="1000" dirty="0">
                <a:solidFill>
                  <a:schemeClr val="dk2"/>
                </a:solidFill>
              </a:rPr>
              <a:t> . org / 10 .1080/09644016.2013.765686. url: </a:t>
            </a:r>
            <a:r>
              <a:rPr lang="en-US" sz="1000" dirty="0">
                <a:solidFill>
                  <a:schemeClr val="dk2"/>
                </a:solidFill>
                <a:hlinkClick r:id="rId4"/>
              </a:rPr>
              <a:t>https://doi.org/10.1080/09644016.2013.765686</a:t>
            </a:r>
            <a:r>
              <a:rPr lang="en-US" sz="1000" dirty="0">
                <a:solidFill>
                  <a:schemeClr val="dk2"/>
                </a:solidFill>
              </a:rPr>
              <a:t>.</a:t>
            </a:r>
          </a:p>
          <a:p>
            <a:pPr marL="304800" lvl="0" indent="-171450">
              <a:lnSpc>
                <a:spcPct val="115000"/>
              </a:lnSpc>
              <a:buClr>
                <a:schemeClr val="dk2"/>
              </a:buClr>
              <a:buSzPct val="100000"/>
              <a:buFont typeface="Arial" panose="020B0604020202020204" pitchFamily="34" charset="0"/>
              <a:buChar char="•"/>
            </a:pPr>
            <a:endParaRPr sz="1000" dirty="0">
              <a:solidFill>
                <a:schemeClr val="dk2"/>
              </a:solidFill>
            </a:endParaRPr>
          </a:p>
        </p:txBody>
      </p:sp>
      <p:sp>
        <p:nvSpPr>
          <p:cNvPr id="3" name="Foliennummernplatzhalter 2">
            <a:extLst>
              <a:ext uri="{FF2B5EF4-FFF2-40B4-BE49-F238E27FC236}">
                <a16:creationId xmlns:a16="http://schemas.microsoft.com/office/drawing/2014/main" id="{EC225C71-AD73-4F83-8370-420BFEA865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23</a:t>
            </a:fld>
            <a:endParaRPr lang="de-DE"/>
          </a:p>
        </p:txBody>
      </p:sp>
      <p:sp>
        <p:nvSpPr>
          <p:cNvPr id="9" name="Google Shape;306;p30">
            <a:extLst>
              <a:ext uri="{FF2B5EF4-FFF2-40B4-BE49-F238E27FC236}">
                <a16:creationId xmlns:a16="http://schemas.microsoft.com/office/drawing/2014/main" id="{C5EDB237-A586-4057-8385-0897BB0CC200}"/>
              </a:ext>
            </a:extLst>
          </p:cNvPr>
          <p:cNvSpPr txBox="1"/>
          <p:nvPr/>
        </p:nvSpPr>
        <p:spPr>
          <a:xfrm>
            <a:off x="4033865" y="163328"/>
            <a:ext cx="107627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Quellen</a:t>
            </a:r>
            <a:endParaRPr sz="2000" dirty="0">
              <a:solidFill>
                <a:schemeClr val="dk2"/>
              </a:solidFill>
            </a:endParaRPr>
          </a:p>
        </p:txBody>
      </p:sp>
      <p:sp>
        <p:nvSpPr>
          <p:cNvPr id="10" name="Google Shape;61;p13">
            <a:extLst>
              <a:ext uri="{FF2B5EF4-FFF2-40B4-BE49-F238E27FC236}">
                <a16:creationId xmlns:a16="http://schemas.microsoft.com/office/drawing/2014/main" id="{2C40AB30-2182-4813-B88C-B8BD2A1587EC}"/>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
        <p:nvSpPr>
          <p:cNvPr id="11" name="Google Shape;72;p14">
            <a:extLst>
              <a:ext uri="{FF2B5EF4-FFF2-40B4-BE49-F238E27FC236}">
                <a16:creationId xmlns:a16="http://schemas.microsoft.com/office/drawing/2014/main" id="{6065851F-53C4-4A7A-A43F-E3F249EBF94A}"/>
              </a:ext>
            </a:extLst>
          </p:cNvPr>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Tree>
    <p:extLst>
      <p:ext uri="{BB962C8B-B14F-4D97-AF65-F5344CB8AC3E}">
        <p14:creationId xmlns:p14="http://schemas.microsoft.com/office/powerpoint/2010/main" val="276044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3</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Was ist ein Klima - Prozess?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Ein gerichtliches Verfahren, in dem Individuen, Organisationen oder Staat klimapolitische Maßnahmen oder Unterlassungen anfechten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Oft basierend auf wissenschaftlichen Erkenntnissen zum Klimawandel und geltenden Gesetzen</a:t>
            </a:r>
          </a:p>
          <a:p>
            <a:pPr marL="457200" lvl="1"/>
            <a:r>
              <a:rPr lang="de-DE" sz="1600" dirty="0">
                <a:solidFill>
                  <a:schemeClr val="dk2"/>
                </a:solidFill>
                <a:sym typeface="Wingdings" panose="05000000000000000000" pitchFamily="2" charset="2"/>
              </a:rPr>
              <a:t>Ziele: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Durchsetzung Klimarechte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Verpflichtung von Staaten oder Unternehmen zu stärkeren Klimaschutzmaßnahmen (z.B. CO₂-Reduktion, Einhaltung von Klimazielen)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Entschädigungen für Klimaschäden (rechtliche Grundlagen: Nationale Verfassungen, Internationale Abkommen, Menschenrechtskonventionen)</a:t>
            </a:r>
          </a:p>
          <a:p>
            <a:pPr marL="742950" lvl="1" indent="-285750">
              <a:lnSpc>
                <a:spcPct val="150000"/>
              </a:lnSpc>
              <a:buFont typeface="Arial" panose="020B0604020202020204" pitchFamily="34" charset="0"/>
              <a:buChar char="•"/>
            </a:pPr>
            <a:endParaRPr lang="de-DE" sz="1800" dirty="0">
              <a:solidFill>
                <a:schemeClr val="dk2"/>
              </a:solidFill>
              <a:sym typeface="Wingdings" panose="05000000000000000000" pitchFamily="2" charset="2"/>
            </a:endParaRPr>
          </a:p>
        </p:txBody>
      </p:sp>
      <p:sp>
        <p:nvSpPr>
          <p:cNvPr id="9" name="Google Shape;61;p13">
            <a:extLst>
              <a:ext uri="{FF2B5EF4-FFF2-40B4-BE49-F238E27FC236}">
                <a16:creationId xmlns:a16="http://schemas.microsoft.com/office/drawing/2014/main" id="{80A45142-93F8-498E-B106-A89D1100269B}"/>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16906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4</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r>
              <a:rPr lang="de-DE" sz="1600" dirty="0">
                <a:solidFill>
                  <a:schemeClr val="dk2"/>
                </a:solidFill>
                <a:sym typeface="Wingdings" panose="05000000000000000000" pitchFamily="2" charset="2"/>
              </a:rPr>
              <a:t>Klägern: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Umweltorganisationen (z.B. Greenpeace, </a:t>
            </a:r>
            <a:r>
              <a:rPr lang="de-DE" sz="1600" dirty="0" err="1">
                <a:solidFill>
                  <a:schemeClr val="dk2"/>
                </a:solidFill>
                <a:sym typeface="Wingdings" panose="05000000000000000000" pitchFamily="2" charset="2"/>
              </a:rPr>
              <a:t>Fridays</a:t>
            </a:r>
            <a:r>
              <a:rPr lang="de-DE" sz="1600" dirty="0">
                <a:solidFill>
                  <a:schemeClr val="dk2"/>
                </a:solidFill>
                <a:sym typeface="Wingdings" panose="05000000000000000000" pitchFamily="2" charset="2"/>
              </a:rPr>
              <a:t> </a:t>
            </a:r>
            <a:r>
              <a:rPr lang="de-DE" sz="1600" dirty="0" err="1">
                <a:solidFill>
                  <a:schemeClr val="dk2"/>
                </a:solidFill>
                <a:sym typeface="Wingdings" panose="05000000000000000000" pitchFamily="2" charset="2"/>
              </a:rPr>
              <a:t>for</a:t>
            </a:r>
            <a:r>
              <a:rPr lang="de-DE" sz="1600" dirty="0">
                <a:solidFill>
                  <a:schemeClr val="dk2"/>
                </a:solidFill>
                <a:sym typeface="Wingdings" panose="05000000000000000000" pitchFamily="2" charset="2"/>
              </a:rPr>
              <a:t> Future, </a:t>
            </a:r>
            <a:r>
              <a:rPr lang="de-DE" sz="1600" dirty="0" err="1">
                <a:solidFill>
                  <a:schemeClr val="dk2"/>
                </a:solidFill>
                <a:sym typeface="Wingdings" panose="05000000000000000000" pitchFamily="2" charset="2"/>
              </a:rPr>
              <a:t>ClientEarth</a:t>
            </a:r>
            <a:r>
              <a:rPr lang="de-DE" sz="1600" dirty="0">
                <a:solidFill>
                  <a:schemeClr val="dk2"/>
                </a:solidFill>
                <a:sym typeface="Wingdings" panose="05000000000000000000" pitchFamily="2" charset="2"/>
              </a:rPr>
              <a: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Einzelpersonen (insbesondere junge Menschen oder indigene Gruppen)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Städte oder Regionen, die sich gegen Umweltverschmutzung oder Klimafolgen wehren</a:t>
            </a:r>
          </a:p>
          <a:p>
            <a:pPr marL="457200" lvl="1"/>
            <a:r>
              <a:rPr lang="de-DE" sz="1600" dirty="0">
                <a:solidFill>
                  <a:schemeClr val="dk2"/>
                </a:solidFill>
                <a:sym typeface="Wingdings" panose="05000000000000000000" pitchFamily="2" charset="2"/>
              </a:rPr>
              <a:t>Beklagte: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Regierungen (auf nationaler oder kommunaler Ebene), wenn sie Klimaziele nicht einhalten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Unternehmen (insbesondere aus der fossilen Energiebranche), die Umweltverschmutzung oder hohe Emissionen verursachen</a:t>
            </a:r>
          </a:p>
        </p:txBody>
      </p:sp>
      <p:sp>
        <p:nvSpPr>
          <p:cNvPr id="9" name="Google Shape;61;p13">
            <a:extLst>
              <a:ext uri="{FF2B5EF4-FFF2-40B4-BE49-F238E27FC236}">
                <a16:creationId xmlns:a16="http://schemas.microsoft.com/office/drawing/2014/main" id="{80A45142-93F8-498E-B106-A89D1100269B}"/>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549298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5</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Relevanz von Klimaprozessen für Umwelt und Gesellschaft</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Verbindlicher Klimaschutz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Schutz vor Umweltzerstörung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Klimagerechtigkeit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Staatliche Verantwortung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Unternehmensverantwortung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Präzedenzwirkung </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Beteiligung der Zivilgesellschaft</a:t>
            </a:r>
          </a:p>
        </p:txBody>
      </p:sp>
      <p:sp>
        <p:nvSpPr>
          <p:cNvPr id="9" name="Google Shape;73;p14">
            <a:extLst>
              <a:ext uri="{FF2B5EF4-FFF2-40B4-BE49-F238E27FC236}">
                <a16:creationId xmlns:a16="http://schemas.microsoft.com/office/drawing/2014/main" id="{B4C93055-FFD2-4295-8190-4D13E7BBAD4E}"/>
              </a:ext>
            </a:extLst>
          </p:cNvPr>
          <p:cNvSpPr txBox="1"/>
          <p:nvPr/>
        </p:nvSpPr>
        <p:spPr>
          <a:xfrm>
            <a:off x="1511664" y="169237"/>
            <a:ext cx="6248971" cy="393600"/>
          </a:xfrm>
          <a:prstGeom prst="rect">
            <a:avLst/>
          </a:prstGeom>
          <a:noFill/>
          <a:ln>
            <a:noFill/>
          </a:ln>
        </p:spPr>
        <p:txBody>
          <a:bodyPr spcFirstLastPara="1" wrap="square" lIns="91425" tIns="91425" rIns="91425" bIns="91425" anchor="t" anchorCtr="0">
            <a:noAutofit/>
          </a:bodyPr>
          <a:lstStyle/>
          <a:p>
            <a:pPr algn="ctr"/>
            <a:r>
              <a:rPr lang="de-DE" sz="2000" dirty="0">
                <a:solidFill>
                  <a:schemeClr val="dk2"/>
                </a:solidFill>
                <a:sym typeface="Wingdings" panose="05000000000000000000" pitchFamily="2" charset="2"/>
              </a:rPr>
              <a:t>Einleitung  Klimaprozesse – Definition und Bedeutung</a:t>
            </a:r>
          </a:p>
          <a:p>
            <a:pPr marL="0" lvl="0" indent="0" algn="l" rtl="0">
              <a:spcBef>
                <a:spcPts val="0"/>
              </a:spcBef>
              <a:spcAft>
                <a:spcPts val="0"/>
              </a:spcAft>
              <a:buNone/>
            </a:pPr>
            <a:endParaRPr sz="2000" dirty="0">
              <a:solidFill>
                <a:schemeClr val="dk2"/>
              </a:solidFill>
            </a:endParaRPr>
          </a:p>
        </p:txBody>
      </p:sp>
      <p:sp>
        <p:nvSpPr>
          <p:cNvPr id="10" name="Google Shape;61;p13">
            <a:extLst>
              <a:ext uri="{FF2B5EF4-FFF2-40B4-BE49-F238E27FC236}">
                <a16:creationId xmlns:a16="http://schemas.microsoft.com/office/drawing/2014/main" id="{BB6784AB-F01D-4ECF-9457-8EF768546D85}"/>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82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73" name="Google Shape;73;p14"/>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6</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742950" lvl="1" indent="-285750">
              <a:buFont typeface="Arial" panose="020B0604020202020204" pitchFamily="34" charset="0"/>
              <a:buChar char="•"/>
            </a:pPr>
            <a:r>
              <a:rPr lang="de-DE" sz="1600" dirty="0">
                <a:solidFill>
                  <a:schemeClr val="dk2"/>
                </a:solidFill>
                <a:sym typeface="Wingdings" panose="05000000000000000000" pitchFamily="2" charset="2"/>
              </a:rPr>
              <a:t>Kläger: Die niederländische Umweltorganisation </a:t>
            </a:r>
            <a:r>
              <a:rPr lang="de-DE" sz="1600" dirty="0" err="1">
                <a:solidFill>
                  <a:schemeClr val="dk2"/>
                </a:solidFill>
                <a:sym typeface="Wingdings" panose="05000000000000000000" pitchFamily="2" charset="2"/>
              </a:rPr>
              <a:t>Milieudefensie</a:t>
            </a:r>
            <a:r>
              <a:rPr lang="de-DE" sz="1600" dirty="0">
                <a:solidFill>
                  <a:schemeClr val="dk2"/>
                </a:solidFill>
                <a:sym typeface="Wingdings" panose="05000000000000000000" pitchFamily="2" charset="2"/>
              </a:rPr>
              <a:t> und weitere Umweltgruppen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Beklagter: Der Energiekonzern Royal </a:t>
            </a:r>
            <a:r>
              <a:rPr lang="de-DE" sz="1600" dirty="0" err="1">
                <a:solidFill>
                  <a:schemeClr val="dk2"/>
                </a:solidFill>
                <a:sym typeface="Wingdings" panose="05000000000000000000" pitchFamily="2" charset="2"/>
              </a:rPr>
              <a:t>Dutch</a:t>
            </a:r>
            <a:r>
              <a:rPr lang="de-DE" sz="1600" dirty="0">
                <a:solidFill>
                  <a:schemeClr val="dk2"/>
                </a:solidFill>
                <a:sym typeface="Wingdings" panose="05000000000000000000" pitchFamily="2" charset="2"/>
              </a:rPr>
              <a:t> Shell</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Vorwurf: Shell trage erheblich zur Klimaerwärmung bei und verletze seine Sorgfaltspflicht, indem es nicht genug zur Emissionsreduzierung beitrage.</a:t>
            </a:r>
          </a:p>
          <a:p>
            <a:pPr marL="457200" lvl="1"/>
            <a:r>
              <a:rPr lang="de-DE" sz="1600" dirty="0">
                <a:solidFill>
                  <a:schemeClr val="dk2"/>
                </a:solidFill>
                <a:sym typeface="Wingdings" panose="05000000000000000000" pitchFamily="2" charset="2"/>
              </a:rPr>
              <a:t>Urteil des Bezirksgerichts Den Haag (Mai 2021)</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Shell wird verpflichtet, seine CO₂-Emissionen bis 2030 um 45 % im Vergleich zu 2019 zu senken.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Diese Verpflichtung gilt nicht nur für die direkten Emissionen des Unternehmens, sondern auch für die indirekten Emissionen durch die Nutzung der verkauften Produkte (</a:t>
            </a:r>
            <a:r>
              <a:rPr lang="de-DE" sz="1600" dirty="0" err="1">
                <a:solidFill>
                  <a:schemeClr val="dk2"/>
                </a:solidFill>
                <a:sym typeface="Wingdings" panose="05000000000000000000" pitchFamily="2" charset="2"/>
              </a:rPr>
              <a:t>Scope</a:t>
            </a:r>
            <a:r>
              <a:rPr lang="de-DE" sz="1600" dirty="0">
                <a:solidFill>
                  <a:schemeClr val="dk2"/>
                </a:solidFill>
                <a:sym typeface="Wingdings" panose="05000000000000000000" pitchFamily="2" charset="2"/>
              </a:rPr>
              <a:t> 3-Emissionen).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Das Gericht stützt sich in seiner Begründung auf die Menschenrechte und die Klimaschutzverpflichtungen aus dem Pariser Abkommen.</a:t>
            </a:r>
          </a:p>
        </p:txBody>
      </p:sp>
      <p:sp>
        <p:nvSpPr>
          <p:cNvPr id="9" name="Google Shape;61;p13">
            <a:extLst>
              <a:ext uri="{FF2B5EF4-FFF2-40B4-BE49-F238E27FC236}">
                <a16:creationId xmlns:a16="http://schemas.microsoft.com/office/drawing/2014/main" id="{3CC41186-F556-41B8-8268-8E821CB8FF33}"/>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4095088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7</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Bedeutung und Auswirkungen des Urteils</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Präzedenzfall: Zum ersten Mal verpflichtet ein Gericht ein privates Unternehmen zu spezifischen Klimazielen.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Verantwortlichkeit von Konzernen: Das Urteil könnte weitere Klagen gegen große Unternehmen nach sich ziehen und die Unternehmenshaftung für Klimaschäden neu definieren.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Internationale Signalwirkung: Umweltorganisationen sehen darin einen Meilenstein für den Klimaschutz und die Justiziabilität von Klimazielen.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Shells Reaktion: Shell hat Berufung gegen das Urteil eingelegt, was zu einer neuen juristischen Bewertung führte.</a:t>
            </a: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68104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8</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Berufungsprozess und Revision (Entscheidung des Berufungsgerichts (2024)):</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Das Gericht in Den Haag hob das ursprüngliche Urteil teilweise auf.</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Zwar erkannte es Shells Verantwortung für den Klimawandel an, sah jedoch keine ausreichende rechtliche Grundlage, um eine spezifische CO₂-Reduktion von 45 % zu verlangen.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Es wurde argumentiert, dass eine solche Verpflichtung zu einer Verlagerung der Emissionen führen könnte (z. B. verstärkte Kohleförderung durch andere Anbieter).</a:t>
            </a:r>
          </a:p>
          <a:p>
            <a:pPr marL="457200" lvl="1">
              <a:lnSpc>
                <a:spcPct val="150000"/>
              </a:lnSpc>
            </a:pPr>
            <a:endParaRPr lang="de-DE" sz="16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30290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cxnSp>
        <p:nvCxnSpPr>
          <p:cNvPr id="69" name="Google Shape;69;p14"/>
          <p:cNvCxnSpPr/>
          <p:nvPr/>
        </p:nvCxnSpPr>
        <p:spPr>
          <a:xfrm>
            <a:off x="359225" y="4663225"/>
            <a:ext cx="8506800" cy="0"/>
          </a:xfrm>
          <a:prstGeom prst="straightConnector1">
            <a:avLst/>
          </a:prstGeom>
          <a:noFill/>
          <a:ln w="9525" cap="flat" cmpd="sng">
            <a:solidFill>
              <a:schemeClr val="dk2"/>
            </a:solidFill>
            <a:prstDash val="solid"/>
            <a:round/>
            <a:headEnd type="none" w="med" len="med"/>
            <a:tailEnd type="none" w="med" len="med"/>
          </a:ln>
        </p:spPr>
      </p:cxnSp>
      <p:cxnSp>
        <p:nvCxnSpPr>
          <p:cNvPr id="70" name="Google Shape;70;p14"/>
          <p:cNvCxnSpPr/>
          <p:nvPr/>
        </p:nvCxnSpPr>
        <p:spPr>
          <a:xfrm>
            <a:off x="359225" y="762450"/>
            <a:ext cx="8506800" cy="0"/>
          </a:xfrm>
          <a:prstGeom prst="straightConnector1">
            <a:avLst/>
          </a:prstGeom>
          <a:noFill/>
          <a:ln w="9525" cap="flat" cmpd="sng">
            <a:solidFill>
              <a:schemeClr val="dk2"/>
            </a:solidFill>
            <a:prstDash val="solid"/>
            <a:round/>
            <a:headEnd type="none" w="med" len="med"/>
            <a:tailEnd type="none" w="med" len="med"/>
          </a:ln>
        </p:spPr>
      </p:cxnSp>
      <p:pic>
        <p:nvPicPr>
          <p:cNvPr id="71" name="Google Shape;71;p14"/>
          <p:cNvPicPr preferRelativeResize="0"/>
          <p:nvPr/>
        </p:nvPicPr>
        <p:blipFill>
          <a:blip r:embed="rId3">
            <a:alphaModFix/>
          </a:blip>
          <a:stretch>
            <a:fillRect/>
          </a:stretch>
        </p:blipFill>
        <p:spPr>
          <a:xfrm>
            <a:off x="242917" y="40675"/>
            <a:ext cx="1177058" cy="650725"/>
          </a:xfrm>
          <a:prstGeom prst="rect">
            <a:avLst/>
          </a:prstGeom>
          <a:noFill/>
          <a:ln>
            <a:noFill/>
          </a:ln>
        </p:spPr>
      </p:pic>
      <p:sp>
        <p:nvSpPr>
          <p:cNvPr id="72" name="Google Shape;72;p14"/>
          <p:cNvSpPr txBox="1"/>
          <p:nvPr/>
        </p:nvSpPr>
        <p:spPr>
          <a:xfrm>
            <a:off x="3547650" y="4739813"/>
            <a:ext cx="2048700" cy="20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1000" dirty="0">
                <a:solidFill>
                  <a:schemeClr val="dk2"/>
                </a:solidFill>
              </a:rPr>
              <a:t>Seminar Luka Tadic</a:t>
            </a:r>
            <a:endParaRPr sz="1000" dirty="0">
              <a:solidFill>
                <a:schemeClr val="dk2"/>
              </a:solidFill>
            </a:endParaRPr>
          </a:p>
        </p:txBody>
      </p:sp>
      <p:sp>
        <p:nvSpPr>
          <p:cNvPr id="6" name="Foliennummernplatzhalter 5">
            <a:extLst>
              <a:ext uri="{FF2B5EF4-FFF2-40B4-BE49-F238E27FC236}">
                <a16:creationId xmlns:a16="http://schemas.microsoft.com/office/drawing/2014/main" id="{F961BA2A-4CB2-495D-9C04-1CD3AB90E92A}"/>
              </a:ext>
            </a:extLst>
          </p:cNvPr>
          <p:cNvSpPr>
            <a:spLocks noGrp="1"/>
          </p:cNvSpPr>
          <p:nvPr>
            <p:ph type="sldNum" idx="12"/>
          </p:nvPr>
        </p:nvSpPr>
        <p:spPr>
          <a:xfrm>
            <a:off x="8472458" y="4663217"/>
            <a:ext cx="548700" cy="393600"/>
          </a:xfrm>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18" name="Google Shape;87;p15">
            <a:extLst>
              <a:ext uri="{FF2B5EF4-FFF2-40B4-BE49-F238E27FC236}">
                <a16:creationId xmlns:a16="http://schemas.microsoft.com/office/drawing/2014/main" id="{65EED6CC-EE91-45BA-AB7B-BA125CF33970}"/>
              </a:ext>
            </a:extLst>
          </p:cNvPr>
          <p:cNvSpPr txBox="1"/>
          <p:nvPr/>
        </p:nvSpPr>
        <p:spPr>
          <a:xfrm>
            <a:off x="453850" y="977025"/>
            <a:ext cx="8364600" cy="3539100"/>
          </a:xfrm>
          <a:prstGeom prst="rect">
            <a:avLst/>
          </a:prstGeom>
          <a:noFill/>
          <a:ln>
            <a:noFill/>
          </a:ln>
        </p:spPr>
        <p:txBody>
          <a:bodyPr spcFirstLastPara="1" wrap="square" lIns="91425" tIns="91425" rIns="91425" bIns="91425" anchor="t" anchorCtr="0">
            <a:noAutofit/>
          </a:bodyPr>
          <a:lstStyle/>
          <a:p>
            <a:pPr marL="457200" lvl="1">
              <a:lnSpc>
                <a:spcPct val="150000"/>
              </a:lnSpc>
            </a:pPr>
            <a:r>
              <a:rPr lang="de-DE" sz="1600" dirty="0">
                <a:solidFill>
                  <a:schemeClr val="dk2"/>
                </a:solidFill>
                <a:sym typeface="Wingdings" panose="05000000000000000000" pitchFamily="2" charset="2"/>
              </a:rPr>
              <a:t>Kritik und Reaktionen: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Umweltorganisationen sehen in der Entscheidung einen Rückschlag für den Klimaschutz und befürchten, dass es Unternehmen ermöglicht, sich ihrer Verantwortung zu entziehen.</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Shell begrüßte das Urteil und betonte, dass es seine Klimaschutzstrategien nicht gefährden dürfe.</a:t>
            </a:r>
          </a:p>
          <a:p>
            <a:pPr marL="742950" lvl="1" indent="-285750">
              <a:buFont typeface="Arial" panose="020B0604020202020204" pitchFamily="34" charset="0"/>
              <a:buChar char="•"/>
            </a:pPr>
            <a:r>
              <a:rPr lang="de-DE" sz="1600" dirty="0">
                <a:solidFill>
                  <a:schemeClr val="dk2"/>
                </a:solidFill>
                <a:sym typeface="Wingdings" panose="05000000000000000000" pitchFamily="2" charset="2"/>
              </a:rPr>
              <a:t>Politische Entscheidungsträger debattieren nun über eine gesetzliche Verankerung von Unternehmensverpflichtungen im Klimaschutz.</a:t>
            </a:r>
          </a:p>
          <a:p>
            <a:pPr marL="457200" lvl="1"/>
            <a:r>
              <a:rPr lang="de-DE" sz="1600" dirty="0">
                <a:solidFill>
                  <a:schemeClr val="dk2"/>
                </a:solidFill>
                <a:sym typeface="Wingdings" panose="05000000000000000000" pitchFamily="2" charset="2"/>
              </a:rPr>
              <a:t>Langfristige Bedeutung des Falls</a:t>
            </a:r>
          </a:p>
          <a:p>
            <a:pPr marL="742950" lvl="1" indent="-285750">
              <a:buFont typeface="Arial" panose="020B0604020202020204" pitchFamily="34" charset="0"/>
              <a:buChar char="•"/>
            </a:pPr>
            <a:endParaRPr lang="de-DE" sz="1600" dirty="0">
              <a:solidFill>
                <a:schemeClr val="dk2"/>
              </a:solidFill>
              <a:sym typeface="Wingdings" panose="05000000000000000000" pitchFamily="2" charset="2"/>
            </a:endParaRPr>
          </a:p>
        </p:txBody>
      </p:sp>
      <p:sp>
        <p:nvSpPr>
          <p:cNvPr id="9" name="Google Shape;73;p14">
            <a:extLst>
              <a:ext uri="{FF2B5EF4-FFF2-40B4-BE49-F238E27FC236}">
                <a16:creationId xmlns:a16="http://schemas.microsoft.com/office/drawing/2014/main" id="{1CED5989-E78B-406B-AFC8-0C2D09A5024A}"/>
              </a:ext>
            </a:extLst>
          </p:cNvPr>
          <p:cNvSpPr txBox="1"/>
          <p:nvPr/>
        </p:nvSpPr>
        <p:spPr>
          <a:xfrm>
            <a:off x="2428659" y="169237"/>
            <a:ext cx="4286682"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de-DE" sz="2000" dirty="0">
                <a:solidFill>
                  <a:schemeClr val="dk2"/>
                </a:solidFill>
              </a:rPr>
              <a:t>Der Shell-Klimaprozess in den Haag</a:t>
            </a:r>
            <a:endParaRPr sz="2000" dirty="0">
              <a:solidFill>
                <a:schemeClr val="dk2"/>
              </a:solidFill>
            </a:endParaRPr>
          </a:p>
        </p:txBody>
      </p:sp>
      <p:sp>
        <p:nvSpPr>
          <p:cNvPr id="10" name="Google Shape;61;p13">
            <a:extLst>
              <a:ext uri="{FF2B5EF4-FFF2-40B4-BE49-F238E27FC236}">
                <a16:creationId xmlns:a16="http://schemas.microsoft.com/office/drawing/2014/main" id="{9934AA55-C2DF-4DB9-A396-0B1DFA0A9D87}"/>
              </a:ext>
            </a:extLst>
          </p:cNvPr>
          <p:cNvSpPr txBox="1"/>
          <p:nvPr/>
        </p:nvSpPr>
        <p:spPr>
          <a:xfrm>
            <a:off x="405632" y="4729443"/>
            <a:ext cx="851628" cy="2611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de-DE" sz="1000" dirty="0">
                <a:solidFill>
                  <a:schemeClr val="dk2"/>
                </a:solidFill>
              </a:rPr>
              <a:t>20.04.2025</a:t>
            </a:r>
            <a:endParaRPr sz="1000" dirty="0">
              <a:solidFill>
                <a:schemeClr val="dk2"/>
              </a:solidFill>
            </a:endParaRPr>
          </a:p>
        </p:txBody>
      </p:sp>
    </p:spTree>
    <p:extLst>
      <p:ext uri="{BB962C8B-B14F-4D97-AF65-F5344CB8AC3E}">
        <p14:creationId xmlns:p14="http://schemas.microsoft.com/office/powerpoint/2010/main" val="37340322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2818</Words>
  <Application>Microsoft Office PowerPoint</Application>
  <PresentationFormat>Bildschirmpräsentation (16:9)</PresentationFormat>
  <Paragraphs>248</Paragraphs>
  <Slides>23</Slides>
  <Notes>23</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23</vt:i4>
      </vt:variant>
    </vt:vector>
  </HeadingPairs>
  <TitlesOfParts>
    <vt:vector size="26" baseType="lpstr">
      <vt:lpstr>Arial</vt:lpstr>
      <vt:lpstr>Wingdings</vt:lpstr>
      <vt:lpstr>Simple Light</vt:lpstr>
      <vt:lpstr>„Muster-Klimaprozess mit Shell in den Haag, weitere Beispiele für Muster-Klimaprozesse”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„Entwicklung und Erstellung des Stromlaufplans und Kabelbaums für das Smart Attach Messemodell”</dc:title>
  <cp:lastModifiedBy>Tadic Luka</cp:lastModifiedBy>
  <cp:revision>41</cp:revision>
  <dcterms:modified xsi:type="dcterms:W3CDTF">2025-04-01T12:24:01Z</dcterms:modified>
</cp:coreProperties>
</file>