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handoutMasterIdLst>
    <p:handoutMasterId r:id="rId16"/>
  </p:handoutMasterIdLst>
  <p:sldIdLst>
    <p:sldId id="256" r:id="rId2"/>
    <p:sldId id="257" r:id="rId3"/>
    <p:sldId id="278" r:id="rId4"/>
    <p:sldId id="279" r:id="rId5"/>
    <p:sldId id="280" r:id="rId6"/>
    <p:sldId id="281" r:id="rId7"/>
    <p:sldId id="282" r:id="rId8"/>
    <p:sldId id="283" r:id="rId9"/>
    <p:sldId id="284" r:id="rId10"/>
    <p:sldId id="285" r:id="rId11"/>
    <p:sldId id="275" r:id="rId12"/>
    <p:sldId id="276" r:id="rId13"/>
    <p:sldId id="27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0" autoAdjust="0"/>
  </p:normalViewPr>
  <p:slideViewPr>
    <p:cSldViewPr snapToGrid="0">
      <p:cViewPr varScale="1">
        <p:scale>
          <a:sx n="143" d="100"/>
          <a:sy n="143" d="100"/>
        </p:scale>
        <p:origin x="68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7EC393F-7E9E-4306-B8B4-E5FDA74F6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3E7A081-815D-449F-9A8E-0E04B03C3F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42896-080E-4476-B7E7-8A564633D8B4}" type="datetime1">
              <a:rPr lang="de-DE" smtClean="0"/>
              <a:t>20.03.2025</a:t>
            </a:fld>
            <a:endParaRPr lang="de-DE"/>
          </a:p>
        </p:txBody>
      </p:sp>
      <p:sp>
        <p:nvSpPr>
          <p:cNvPr id="4" name="Fußzeilenplatzhalter 3">
            <a:extLst>
              <a:ext uri="{FF2B5EF4-FFF2-40B4-BE49-F238E27FC236}">
                <a16:creationId xmlns:a16="http://schemas.microsoft.com/office/drawing/2014/main" id="{DD9129CD-141A-4E7C-9C27-1FED448B11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B42DDEE2-D452-42EA-B32A-844DD65D93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7BB49-99B6-4AD6-B685-55FD8D3222FF}" type="slidenum">
              <a:rPr lang="de-DE" smtClean="0"/>
              <a:t>‹Nr.›</a:t>
            </a:fld>
            <a:endParaRPr lang="de-DE"/>
          </a:p>
        </p:txBody>
      </p:sp>
    </p:spTree>
    <p:extLst>
      <p:ext uri="{BB962C8B-B14F-4D97-AF65-F5344CB8AC3E}">
        <p14:creationId xmlns:p14="http://schemas.microsoft.com/office/powerpoint/2010/main" val="3693371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e0d18fb79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e0d18fb79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2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2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169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5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Klägern: Greenpeace, Deutsche Umwelthilfe,…junge Aktivisten, Landwirte, </a:t>
            </a:r>
          </a:p>
          <a:p>
            <a:pPr marL="0" lvl="0" indent="0" algn="l" rtl="0">
              <a:spcBef>
                <a:spcPts val="0"/>
              </a:spcBef>
              <a:spcAft>
                <a:spcPts val="0"/>
              </a:spcAft>
              <a:buNone/>
            </a:pPr>
            <a:r>
              <a:rPr lang="de-DE" dirty="0"/>
              <a:t>Beklagte: Regierung (wegen unzureichender Politik), Unternehmen (besonders aus der fossilen Industrie)</a:t>
            </a:r>
            <a:endParaRPr dirty="0"/>
          </a:p>
        </p:txBody>
      </p:sp>
    </p:spTree>
    <p:extLst>
      <p:ext uri="{BB962C8B-B14F-4D97-AF65-F5344CB8AC3E}">
        <p14:creationId xmlns:p14="http://schemas.microsoft.com/office/powerpoint/2010/main" val="232939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Verbindlicher Klimaschutz</a:t>
            </a:r>
            <a:r>
              <a:rPr lang="de-DE" dirty="0"/>
              <a:t>: Erzwingt konkrete Maßnahmen zur Emissionsreduktion.</a:t>
            </a:r>
          </a:p>
          <a:p>
            <a:pPr marL="0" lvl="0" indent="0" algn="l" rtl="0">
              <a:spcBef>
                <a:spcPts val="0"/>
              </a:spcBef>
              <a:spcAft>
                <a:spcPts val="0"/>
              </a:spcAft>
              <a:buNone/>
            </a:pPr>
            <a:r>
              <a:rPr lang="de-DE" b="1" dirty="0"/>
              <a:t>Schutz vor Umweltzerstörung</a:t>
            </a:r>
            <a:r>
              <a:rPr lang="de-DE" dirty="0"/>
              <a:t>: Verhindert oder begrenzt klimaschädliche Projekte (z. B. Kohlekraftwerke).</a:t>
            </a:r>
          </a:p>
          <a:p>
            <a:pPr marL="0" lvl="0" indent="0" algn="l" rtl="0">
              <a:spcBef>
                <a:spcPts val="0"/>
              </a:spcBef>
              <a:spcAft>
                <a:spcPts val="0"/>
              </a:spcAft>
              <a:buNone/>
            </a:pPr>
            <a:r>
              <a:rPr lang="de-DE" b="1" dirty="0"/>
              <a:t>Klimagerechtigkeit</a:t>
            </a:r>
            <a:r>
              <a:rPr lang="de-DE" dirty="0"/>
              <a:t>: Schützt besonders betroffene Gruppen (z. B. indigene Völker, junge Generationen).</a:t>
            </a:r>
          </a:p>
          <a:p>
            <a:pPr marL="0" lvl="0" indent="0" algn="l" rtl="0">
              <a:spcBef>
                <a:spcPts val="0"/>
              </a:spcBef>
              <a:spcAft>
                <a:spcPts val="0"/>
              </a:spcAft>
              <a:buNone/>
            </a:pPr>
            <a:r>
              <a:rPr lang="de-DE" b="1" dirty="0"/>
              <a:t>Staatliche Verantwortung</a:t>
            </a:r>
            <a:r>
              <a:rPr lang="de-DE" dirty="0"/>
              <a:t>: Regierungen werden gezwungen, Klimaschutz ernst zu nehmen.</a:t>
            </a:r>
          </a:p>
          <a:p>
            <a:pPr marL="0" lvl="0" indent="0" algn="l" rtl="0">
              <a:spcBef>
                <a:spcPts val="0"/>
              </a:spcBef>
              <a:spcAft>
                <a:spcPts val="0"/>
              </a:spcAft>
              <a:buNone/>
            </a:pPr>
            <a:r>
              <a:rPr lang="de-DE" b="1" dirty="0"/>
              <a:t>Unternehmensverantwortung</a:t>
            </a:r>
            <a:r>
              <a:rPr lang="de-DE" dirty="0"/>
              <a:t>: Große Konzerne müssen umweltfreundlicher handeln.</a:t>
            </a:r>
            <a:endParaRPr dirty="0"/>
          </a:p>
        </p:txBody>
      </p:sp>
    </p:spTree>
    <p:extLst>
      <p:ext uri="{BB962C8B-B14F-4D97-AF65-F5344CB8AC3E}">
        <p14:creationId xmlns:p14="http://schemas.microsoft.com/office/powerpoint/2010/main" val="1313839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Milieudefensie (niederländischer Arm von Friends of the Earth) + weitere Umweltgruppen &amp; Einzelpersonen</a:t>
            </a:r>
          </a:p>
          <a:p>
            <a:pPr marL="0" lvl="0" indent="0" algn="l" rtl="0">
              <a:spcBef>
                <a:spcPts val="0"/>
              </a:spcBef>
              <a:spcAft>
                <a:spcPts val="0"/>
              </a:spcAft>
              <a:buNone/>
            </a:pPr>
            <a:r>
              <a:rPr lang="de-DE" dirty="0"/>
              <a:t>Verpflichtung gilt für </a:t>
            </a:r>
            <a:r>
              <a:rPr lang="de-DE" b="1" dirty="0"/>
              <a:t>eigene Emissionen + indirekte Emissionen</a:t>
            </a:r>
            <a:r>
              <a:rPr lang="de-DE" dirty="0"/>
              <a:t> (z. B. durch verkaufte Produkte).</a:t>
            </a:r>
            <a:endParaRPr dirty="0"/>
          </a:p>
        </p:txBody>
      </p:sp>
    </p:spTree>
    <p:extLst>
      <p:ext uri="{BB962C8B-B14F-4D97-AF65-F5344CB8AC3E}">
        <p14:creationId xmlns:p14="http://schemas.microsoft.com/office/powerpoint/2010/main" val="152772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25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RWE: RWE ist ein deutsches Energieunternehmen mit Sitz in Essen. Es gehört zu den größten Stromversorgern Europas und war lange stark in der Kohle- und Gasverstromung tätig. In den letzten Jahren hat RWE verstärkt auf erneuerbare Energien umgestellt, bleibt aber wegen seiner historischen CO₂-Emissionen und laufender fossiler Aktivitäten in der Kritik.</a:t>
            </a:r>
          </a:p>
          <a:p>
            <a:pPr marL="0" lvl="0" indent="0" algn="l" rtl="0">
              <a:spcBef>
                <a:spcPts val="0"/>
              </a:spcBef>
              <a:spcAft>
                <a:spcPts val="0"/>
              </a:spcAft>
              <a:buNone/>
            </a:pPr>
            <a:r>
              <a:rPr lang="de-DE" dirty="0"/>
              <a:t>Klage eingereicht: 2015</a:t>
            </a:r>
          </a:p>
          <a:p>
            <a:pPr marL="0" lvl="0" indent="0" algn="l" rtl="0">
              <a:spcBef>
                <a:spcPts val="0"/>
              </a:spcBef>
              <a:spcAft>
                <a:spcPts val="0"/>
              </a:spcAft>
              <a:buNone/>
            </a:pPr>
            <a:r>
              <a:rPr lang="de-DE" b="1" dirty="0"/>
              <a:t>2017</a:t>
            </a:r>
            <a:r>
              <a:rPr lang="de-DE" dirty="0"/>
              <a:t>: Gericht erkennt grundsätzlich an, dass Unternehmen für Klimafolgen haften könnten.</a:t>
            </a:r>
          </a:p>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183695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Bedeutung: Erstmals wird ein </a:t>
            </a:r>
            <a:r>
              <a:rPr lang="de-DE" b="1" dirty="0"/>
              <a:t>multinationales Unternehmen für Umweltschäden im Ausland haftbar gemacht</a:t>
            </a:r>
            <a:r>
              <a:rPr lang="de-DE" dirty="0"/>
              <a:t>.</a:t>
            </a:r>
          </a:p>
          <a:p>
            <a:pPr marL="0" lvl="0" indent="0" algn="l" rtl="0">
              <a:spcBef>
                <a:spcPts val="0"/>
              </a:spcBef>
              <a:spcAft>
                <a:spcPts val="0"/>
              </a:spcAft>
              <a:buNone/>
            </a:pPr>
            <a:r>
              <a:rPr lang="de-DE" dirty="0"/>
              <a:t>Stärkt </a:t>
            </a:r>
            <a:r>
              <a:rPr lang="de-DE" b="1" dirty="0"/>
              <a:t>Klagemöglichkeiten gegen Konzerne für Verstöße außerhalb ihres Heimatlandes</a:t>
            </a:r>
            <a:r>
              <a:rPr lang="de-DE" dirty="0"/>
              <a:t>.</a:t>
            </a:r>
            <a:endParaRPr dirty="0"/>
          </a:p>
        </p:txBody>
      </p:sp>
    </p:spTree>
    <p:extLst>
      <p:ext uri="{BB962C8B-B14F-4D97-AF65-F5344CB8AC3E}">
        <p14:creationId xmlns:p14="http://schemas.microsoft.com/office/powerpoint/2010/main" val="3329171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457693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r"/>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heinonline.org/HOL/Page?handle=hein.journals/elrna47&amp;id=127&amp;div=&amp;collectio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hdl.handle.net/10419/279921" TargetMode="External"/><Relationship Id="rId4" Type="http://schemas.openxmlformats.org/officeDocument/2006/relationships/hyperlink" Target="https://doi.org/10.1007/978-3-319-72026-5_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doi.org/10.1080/09644016.2013.76568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5" name="Google Shape;55;p13"/>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3"/>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59" name="Google Shape;59;p13"/>
          <p:cNvSpPr txBox="1">
            <a:spLocks noGrp="1"/>
          </p:cNvSpPr>
          <p:nvPr>
            <p:ph type="ctrTitle" idx="4294967295"/>
          </p:nvPr>
        </p:nvSpPr>
        <p:spPr>
          <a:xfrm>
            <a:off x="1488900" y="1739675"/>
            <a:ext cx="6166200" cy="1068000"/>
          </a:xfrm>
          <a:prstGeom prst="rect">
            <a:avLst/>
          </a:prstGeom>
        </p:spPr>
        <p:txBody>
          <a:bodyPr spcFirstLastPara="1" wrap="square" lIns="91425" tIns="91425" rIns="91425" bIns="91425" anchor="t" anchorCtr="0">
            <a:noAutofit/>
          </a:bodyPr>
          <a:lstStyle/>
          <a:p>
            <a:pPr lvl="0" algn="ctr">
              <a:buSzPts val="990"/>
            </a:pPr>
            <a:r>
              <a:rPr lang="hr" sz="1679" b="1" dirty="0"/>
              <a:t>„</a:t>
            </a:r>
            <a:r>
              <a:rPr lang="de-DE" sz="1679" b="1" dirty="0"/>
              <a:t>Muster-Klimaprozess mit Shell in den Haag, weitere Beispiele für Muster-Klimaprozesse</a:t>
            </a:r>
            <a:r>
              <a:rPr lang="hr" sz="1679" b="1" dirty="0"/>
              <a:t>”</a:t>
            </a:r>
            <a:endParaRPr sz="1679" b="1" dirty="0"/>
          </a:p>
        </p:txBody>
      </p:sp>
      <p:sp>
        <p:nvSpPr>
          <p:cNvPr id="60" name="Google Shape;60;p13"/>
          <p:cNvSpPr txBox="1">
            <a:spLocks noGrp="1"/>
          </p:cNvSpPr>
          <p:nvPr>
            <p:ph type="ctrTitle" idx="4294967295"/>
          </p:nvPr>
        </p:nvSpPr>
        <p:spPr>
          <a:xfrm>
            <a:off x="1338125" y="1060050"/>
            <a:ext cx="654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de-DE" sz="2480" dirty="0"/>
              <a:t>Seminar Präsentation</a:t>
            </a:r>
            <a:endParaRPr sz="2480" dirty="0"/>
          </a:p>
        </p:txBody>
      </p:sp>
      <p:sp>
        <p:nvSpPr>
          <p:cNvPr id="62" name="Google Shape;62;p13"/>
          <p:cNvSpPr txBox="1"/>
          <p:nvPr/>
        </p:nvSpPr>
        <p:spPr>
          <a:xfrm>
            <a:off x="1097279" y="2750434"/>
            <a:ext cx="7046453" cy="151920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hr" sz="1000" dirty="0">
                <a:solidFill>
                  <a:schemeClr val="dk2"/>
                </a:solidFill>
              </a:rPr>
              <a:t>Studierender: Luka Tadic</a:t>
            </a:r>
            <a:r>
              <a:rPr lang="de-DE" sz="1000" dirty="0">
                <a:solidFill>
                  <a:schemeClr val="dk2"/>
                </a:solidFill>
              </a:rPr>
              <a:t> 		</a:t>
            </a:r>
            <a:endParaRPr sz="1000" dirty="0">
              <a:solidFill>
                <a:schemeClr val="dk2"/>
              </a:solidFill>
            </a:endParaRPr>
          </a:p>
          <a:p>
            <a:pPr marL="0" lvl="0" indent="457200" algn="l" rtl="0">
              <a:spcBef>
                <a:spcPts val="0"/>
              </a:spcBef>
              <a:spcAft>
                <a:spcPts val="0"/>
              </a:spcAft>
              <a:buNone/>
            </a:pPr>
            <a:r>
              <a:rPr lang="de-DE" sz="1000" dirty="0">
                <a:solidFill>
                  <a:schemeClr val="dk2"/>
                </a:solidFill>
              </a:rPr>
              <a:t>Matrikelnummer: 5726700</a:t>
            </a: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a:t>
            </a:r>
            <a:endParaRPr sz="1000" dirty="0">
              <a:solidFill>
                <a:schemeClr val="dk2"/>
              </a:solidFill>
            </a:endParaRPr>
          </a:p>
        </p:txBody>
      </p:sp>
      <p:sp>
        <p:nvSpPr>
          <p:cNvPr id="14" name="Google Shape;62;p13">
            <a:extLst>
              <a:ext uri="{FF2B5EF4-FFF2-40B4-BE49-F238E27FC236}">
                <a16:creationId xmlns:a16="http://schemas.microsoft.com/office/drawing/2014/main" id="{02D8A707-DD0A-48E9-B2C2-BFB7AEA1E4CB}"/>
              </a:ext>
            </a:extLst>
          </p:cNvPr>
          <p:cNvSpPr txBox="1"/>
          <p:nvPr/>
        </p:nvSpPr>
        <p:spPr>
          <a:xfrm>
            <a:off x="1714062" y="2454324"/>
            <a:ext cx="6821291" cy="15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Betreuer DHBW Ravensburg:			Prof. Dr.-Ing. Konrad Reif	</a:t>
            </a:r>
            <a:r>
              <a:rPr lang="hr" sz="1000" dirty="0">
                <a:solidFill>
                  <a:schemeClr val="dk2"/>
                </a:solidFill>
              </a:rPr>
              <a:t>	</a:t>
            </a:r>
            <a:endParaRPr sz="1000" dirty="0">
              <a:solidFill>
                <a:schemeClr val="dk2"/>
              </a:solidFill>
            </a:endParaRPr>
          </a:p>
          <a:p>
            <a:pPr marL="0" lvl="0" indent="0" algn="l" rtl="0">
              <a:spcBef>
                <a:spcPts val="0"/>
              </a:spcBef>
              <a:spcAft>
                <a:spcPts val="0"/>
              </a:spcAft>
              <a:buNone/>
            </a:pPr>
            <a:endParaRPr sz="1000" dirty="0">
              <a:solidFill>
                <a:schemeClr val="dk2"/>
              </a:solidFill>
            </a:endParaRPr>
          </a:p>
        </p:txBody>
      </p:sp>
      <p:sp>
        <p:nvSpPr>
          <p:cNvPr id="2" name="Foliennummernplatzhalter 1">
            <a:extLst>
              <a:ext uri="{FF2B5EF4-FFF2-40B4-BE49-F238E27FC236}">
                <a16:creationId xmlns:a16="http://schemas.microsoft.com/office/drawing/2014/main" id="{87B74C67-3CA2-474B-8911-FCEE3BDF36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a:t>
            </a:fld>
            <a:endParaRPr lang="de-DE"/>
          </a:p>
        </p:txBody>
      </p:sp>
      <p:sp>
        <p:nvSpPr>
          <p:cNvPr id="16" name="Google Shape;61;p13">
            <a:extLst>
              <a:ext uri="{FF2B5EF4-FFF2-40B4-BE49-F238E27FC236}">
                <a16:creationId xmlns:a16="http://schemas.microsoft.com/office/drawing/2014/main" id="{8C1EF71B-01AB-4F7F-B259-9020F37972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2" name="Google Shape;72;p14">
            <a:extLst>
              <a:ext uri="{FF2B5EF4-FFF2-40B4-BE49-F238E27FC236}">
                <a16:creationId xmlns:a16="http://schemas.microsoft.com/office/drawing/2014/main" id="{0EB08519-FDEA-478B-88BC-E1A1F39DCDB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4200726" y="169237"/>
            <a:ext cx="742548"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Fazit</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de-DE" sz="1800" dirty="0">
                <a:solidFill>
                  <a:schemeClr val="dk2"/>
                </a:solidFill>
                <a:sym typeface="Wingdings" panose="05000000000000000000" pitchFamily="2" charset="2"/>
              </a:rPr>
              <a:t>Der Shell-Prozess in Den Haag ist ein wichtiger Musterfall, in dem Shell verpflichtet wurde, seinen CO₂-Ausstoß zu reduzieren. Dies zeigt, dass Unternehmen für ihre Klimafolgen haftbar gemacht werden können.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Weitere wichtige Prozesse, wie die Klage von Urgenda gegen den niederländischen Staat und Saúl Luciano Lliuya gegen RWE, setzen ebenfalls Recht auf Klimaschutz durch und stärken die Verantwortung von Staaten und Unternehmen.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Diese Musterklagen zeigen, dass Klimaschutz juristisch durchgesetzt werden kann und wichtige Präzedenzfälle für zukünftige Klagen gegen Unternehmen und Staaten schaffen.</a:t>
            </a:r>
          </a:p>
        </p:txBody>
      </p:sp>
      <p:sp>
        <p:nvSpPr>
          <p:cNvPr id="9" name="Google Shape;61;p13">
            <a:extLst>
              <a:ext uri="{FF2B5EF4-FFF2-40B4-BE49-F238E27FC236}">
                <a16:creationId xmlns:a16="http://schemas.microsoft.com/office/drawing/2014/main" id="{25BF7028-7390-4EFD-8FFC-0E170CB10CE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009201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8 Jahre Klimaklage gegen RWE. url: https://rwe.climatecase.org/de/news/artikel/8- </a:t>
            </a:r>
            <a:r>
              <a:rPr lang="de-DE" sz="1000" dirty="0" err="1">
                <a:solidFill>
                  <a:schemeClr val="dk2"/>
                </a:solidFill>
              </a:rPr>
              <a:t>jahre</a:t>
            </a:r>
            <a:r>
              <a:rPr lang="de-DE" sz="1000" dirty="0">
                <a:solidFill>
                  <a:schemeClr val="dk2"/>
                </a:solidFill>
              </a:rPr>
              <a:t>- klimaklage- gegen- </a:t>
            </a:r>
            <a:r>
              <a:rPr lang="de-DE" sz="1000" dirty="0" err="1">
                <a:solidFill>
                  <a:schemeClr val="dk2"/>
                </a:solidFill>
              </a:rPr>
              <a:t>rwe</a:t>
            </a:r>
            <a:r>
              <a:rPr lang="de-DE" sz="1000" dirty="0">
                <a:solidFill>
                  <a:schemeClr val="dk2"/>
                </a:solidFill>
              </a:rPr>
              <a:t> (</a:t>
            </a:r>
            <a:r>
              <a:rPr lang="de-DE" sz="1000" dirty="0" err="1">
                <a:solidFill>
                  <a:schemeClr val="dk2"/>
                </a:solidFill>
              </a:rPr>
              <a:t>besuchtam</a:t>
            </a:r>
            <a:r>
              <a:rPr lang="de-DE" sz="1000" dirty="0">
                <a:solidFill>
                  <a:schemeClr val="dk2"/>
                </a:solidFill>
              </a:rPr>
              <a:t> 17.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Paris Agreement. ”Paris Agreement“. In: Report of the Conference of the Parties to the United Nations Framework Convention on </a:t>
            </a:r>
            <a:r>
              <a:rPr lang="en-US" sz="1000" dirty="0" err="1">
                <a:solidFill>
                  <a:schemeClr val="dk2"/>
                </a:solidFill>
              </a:rPr>
              <a:t>ClimateChange</a:t>
            </a:r>
            <a:r>
              <a:rPr lang="en-US" sz="1000" dirty="0">
                <a:solidFill>
                  <a:schemeClr val="dk2"/>
                </a:solidFill>
              </a:rPr>
              <a:t> (21st Session, 2015: Paris). </a:t>
            </a:r>
            <a:r>
              <a:rPr lang="en-US" sz="1000" dirty="0" err="1">
                <a:solidFill>
                  <a:schemeClr val="dk2"/>
                </a:solidFill>
              </a:rPr>
              <a:t>Retrived</a:t>
            </a:r>
            <a:r>
              <a:rPr lang="en-US" sz="1000" dirty="0">
                <a:solidFill>
                  <a:schemeClr val="dk2"/>
                </a:solidFill>
              </a:rPr>
              <a:t> December. Bd. 4. 2017.HeinOnline, 2015, S. 2.</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Armando </a:t>
            </a:r>
            <a:r>
              <a:rPr lang="en-US" sz="1000" dirty="0" err="1">
                <a:solidFill>
                  <a:schemeClr val="dk2"/>
                </a:solidFill>
              </a:rPr>
              <a:t>Ferr˜ao</a:t>
            </a:r>
            <a:r>
              <a:rPr lang="en-US" sz="1000" dirty="0">
                <a:solidFill>
                  <a:schemeClr val="dk2"/>
                </a:solidFill>
              </a:rPr>
              <a:t> Carvalho and Others v. The European </a:t>
            </a:r>
            <a:r>
              <a:rPr lang="en-US" sz="1000" dirty="0" err="1">
                <a:solidFill>
                  <a:schemeClr val="dk2"/>
                </a:solidFill>
              </a:rPr>
              <a:t>Parlia-ment</a:t>
            </a:r>
            <a:r>
              <a:rPr lang="en-US" sz="1000" dirty="0">
                <a:solidFill>
                  <a:schemeClr val="dk2"/>
                </a:solidFill>
              </a:rPr>
              <a:t> and the Council. Climate Change Litigation. url: https : / /climatecasechart.com/non-us-case/</a:t>
            </a:r>
            <a:r>
              <a:rPr lang="en-US" sz="1000" dirty="0" err="1">
                <a:solidFill>
                  <a:schemeClr val="dk2"/>
                </a:solidFill>
              </a:rPr>
              <a:t>armando</a:t>
            </a:r>
            <a:r>
              <a:rPr lang="en-US" sz="1000" dirty="0">
                <a:solidFill>
                  <a:schemeClr val="dk2"/>
                </a:solidFill>
              </a:rPr>
              <a:t>-</a:t>
            </a:r>
            <a:r>
              <a:rPr lang="en-US" sz="1000" dirty="0" err="1">
                <a:solidFill>
                  <a:schemeClr val="dk2"/>
                </a:solidFill>
              </a:rPr>
              <a:t>ferrao</a:t>
            </a:r>
            <a:r>
              <a:rPr lang="en-US" sz="1000" dirty="0">
                <a:solidFill>
                  <a:schemeClr val="dk2"/>
                </a:solidFill>
              </a:rPr>
              <a:t>-</a:t>
            </a:r>
            <a:r>
              <a:rPr lang="en-US" sz="1000" dirty="0" err="1">
                <a:solidFill>
                  <a:schemeClr val="dk2"/>
                </a:solidFill>
              </a:rPr>
              <a:t>carvalho</a:t>
            </a:r>
            <a:r>
              <a:rPr lang="en-US" sz="1000" dirty="0">
                <a:solidFill>
                  <a:schemeClr val="dk2"/>
                </a:solidFill>
              </a:rPr>
              <a:t>-and - others - v - the - </a:t>
            </a:r>
            <a:r>
              <a:rPr lang="en-US" sz="1000" dirty="0" err="1">
                <a:solidFill>
                  <a:schemeClr val="dk2"/>
                </a:solidFill>
              </a:rPr>
              <a:t>european</a:t>
            </a:r>
            <a:r>
              <a:rPr lang="en-US" sz="1000" dirty="0">
                <a:solidFill>
                  <a:schemeClr val="dk2"/>
                </a:solidFill>
              </a:rPr>
              <a:t> - parliament - and - the - council/(</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Maria L. Banda und Scott Fulton. ”Litigating Climate Change in Na-</a:t>
            </a:r>
            <a:r>
              <a:rPr lang="en-US" sz="1000" dirty="0" err="1">
                <a:solidFill>
                  <a:schemeClr val="dk2"/>
                </a:solidFill>
              </a:rPr>
              <a:t>tional</a:t>
            </a:r>
            <a:r>
              <a:rPr lang="en-US" sz="1000" dirty="0">
                <a:solidFill>
                  <a:schemeClr val="dk2"/>
                </a:solidFill>
              </a:rPr>
              <a:t> Courts: Recent Trends and Developments in Global </a:t>
            </a:r>
            <a:r>
              <a:rPr lang="en-US" sz="1000" dirty="0" err="1">
                <a:solidFill>
                  <a:schemeClr val="dk2"/>
                </a:solidFill>
              </a:rPr>
              <a:t>ClimateLaw</a:t>
            </a:r>
            <a:r>
              <a:rPr lang="en-US" sz="1000" dirty="0">
                <a:solidFill>
                  <a:schemeClr val="dk2"/>
                </a:solidFill>
              </a:rPr>
              <a:t>“. In: Environmental Law Reporter News &amp; Analysis 47 (2017),S. 10121. url: </a:t>
            </a:r>
            <a:r>
              <a:rPr lang="en-US" sz="1000" dirty="0">
                <a:solidFill>
                  <a:schemeClr val="dk2"/>
                </a:solidFill>
                <a:hlinkClick r:id="rId4"/>
              </a:rPr>
              <a:t>https://heinonline.org/HOL/Page?handle=hein.journals/elrna47&amp;id=127&amp;div=&amp;collection</a:t>
            </a:r>
            <a:r>
              <a:rPr lang="en-US" sz="1000" dirty="0">
                <a:solidFill>
                  <a:schemeClr val="dk2"/>
                </a:solidFill>
              </a:rPr>
              <a:t>=.</a:t>
            </a:r>
          </a:p>
          <a:p>
            <a:pPr marL="361950" lvl="0" indent="-228600">
              <a:lnSpc>
                <a:spcPct val="115000"/>
              </a:lnSpc>
              <a:buClr>
                <a:schemeClr val="dk2"/>
              </a:buClr>
              <a:buSzPct val="100000"/>
              <a:buFont typeface="Arial" panose="020B0604020202020204" pitchFamily="34" charset="0"/>
              <a:buChar char="•"/>
            </a:pPr>
            <a:r>
              <a:rPr lang="en-US" sz="1000" dirty="0" err="1">
                <a:solidFill>
                  <a:schemeClr val="dk2"/>
                </a:solidFill>
              </a:rPr>
              <a:t>businessportalnorwegen</a:t>
            </a:r>
            <a:r>
              <a:rPr lang="en-US" sz="1000" dirty="0">
                <a:solidFill>
                  <a:schemeClr val="dk2"/>
                </a:solidFill>
              </a:rPr>
              <a:t>. </a:t>
            </a:r>
            <a:r>
              <a:rPr lang="en-US" sz="1000" dirty="0" err="1">
                <a:solidFill>
                  <a:schemeClr val="dk2"/>
                </a:solidFill>
              </a:rPr>
              <a:t>Norwegische</a:t>
            </a:r>
            <a:r>
              <a:rPr lang="en-US" sz="1000" dirty="0">
                <a:solidFill>
                  <a:schemeClr val="dk2"/>
                </a:solidFill>
              </a:rPr>
              <a:t> </a:t>
            </a:r>
            <a:r>
              <a:rPr lang="en-US" sz="1000" dirty="0" err="1">
                <a:solidFill>
                  <a:schemeClr val="dk2"/>
                </a:solidFill>
              </a:rPr>
              <a:t>Umweltorganisationen</a:t>
            </a:r>
            <a:r>
              <a:rPr lang="en-US" sz="1000" dirty="0">
                <a:solidFill>
                  <a:schemeClr val="dk2"/>
                </a:solidFill>
              </a:rPr>
              <a:t> </a:t>
            </a:r>
            <a:r>
              <a:rPr lang="en-US" sz="1000" dirty="0" err="1">
                <a:solidFill>
                  <a:schemeClr val="dk2"/>
                </a:solidFill>
              </a:rPr>
              <a:t>gewinnenKlimaklage</a:t>
            </a:r>
            <a:r>
              <a:rPr lang="en-US" sz="1000" dirty="0">
                <a:solidFill>
                  <a:schemeClr val="dk2"/>
                </a:solidFill>
              </a:rPr>
              <a:t> </a:t>
            </a:r>
            <a:r>
              <a:rPr lang="en-US" sz="1000" dirty="0" err="1">
                <a:solidFill>
                  <a:schemeClr val="dk2"/>
                </a:solidFill>
              </a:rPr>
              <a:t>gegen</a:t>
            </a:r>
            <a:r>
              <a:rPr lang="en-US" sz="1000" dirty="0">
                <a:solidFill>
                  <a:schemeClr val="dk2"/>
                </a:solidFill>
              </a:rPr>
              <a:t> den </a:t>
            </a:r>
            <a:r>
              <a:rPr lang="en-US" sz="1000" dirty="0" err="1">
                <a:solidFill>
                  <a:schemeClr val="dk2"/>
                </a:solidFill>
              </a:rPr>
              <a:t>Staat</a:t>
            </a:r>
            <a:r>
              <a:rPr lang="en-US" sz="1000" dirty="0">
                <a:solidFill>
                  <a:schemeClr val="dk2"/>
                </a:solidFill>
              </a:rPr>
              <a:t>. </a:t>
            </a:r>
            <a:r>
              <a:rPr lang="en-US" sz="1000" dirty="0" err="1">
                <a:solidFill>
                  <a:schemeClr val="dk2"/>
                </a:solidFill>
              </a:rPr>
              <a:t>BusinessPortal</a:t>
            </a:r>
            <a:r>
              <a:rPr lang="en-US" sz="1000" dirty="0">
                <a:solidFill>
                  <a:schemeClr val="dk2"/>
                </a:solidFill>
              </a:rPr>
              <a:t> </a:t>
            </a:r>
            <a:r>
              <a:rPr lang="en-US" sz="1000" dirty="0" err="1">
                <a:solidFill>
                  <a:schemeClr val="dk2"/>
                </a:solidFill>
              </a:rPr>
              <a:t>Norwegen</a:t>
            </a:r>
            <a:r>
              <a:rPr lang="en-US" sz="1000" dirty="0">
                <a:solidFill>
                  <a:schemeClr val="dk2"/>
                </a:solidFill>
              </a:rPr>
              <a:t>. 19. Jan. 2024.url: https : / / </a:t>
            </a:r>
            <a:r>
              <a:rPr lang="en-US" sz="1000" dirty="0" err="1">
                <a:solidFill>
                  <a:schemeClr val="dk2"/>
                </a:solidFill>
              </a:rPr>
              <a:t>businessportal</a:t>
            </a:r>
            <a:r>
              <a:rPr lang="en-US" sz="1000" dirty="0">
                <a:solidFill>
                  <a:schemeClr val="dk2"/>
                </a:solidFill>
              </a:rPr>
              <a:t> - </a:t>
            </a:r>
            <a:r>
              <a:rPr lang="en-US" sz="1000" dirty="0" err="1">
                <a:solidFill>
                  <a:schemeClr val="dk2"/>
                </a:solidFill>
              </a:rPr>
              <a:t>norwegen</a:t>
            </a:r>
            <a:r>
              <a:rPr lang="en-US" sz="1000" dirty="0">
                <a:solidFill>
                  <a:schemeClr val="dk2"/>
                </a:solidFill>
              </a:rPr>
              <a:t> . com / 2024 / 01 /19 / </a:t>
            </a:r>
            <a:r>
              <a:rPr lang="en-US" sz="1000" dirty="0" err="1">
                <a:solidFill>
                  <a:schemeClr val="dk2"/>
                </a:solidFill>
              </a:rPr>
              <a:t>norwegische</a:t>
            </a:r>
            <a:r>
              <a:rPr lang="en-US" sz="1000" dirty="0">
                <a:solidFill>
                  <a:schemeClr val="dk2"/>
                </a:solidFill>
              </a:rPr>
              <a:t> - </a:t>
            </a:r>
            <a:r>
              <a:rPr lang="en-US" sz="1000" dirty="0" err="1">
                <a:solidFill>
                  <a:schemeClr val="dk2"/>
                </a:solidFill>
              </a:rPr>
              <a:t>umweltorganisationen</a:t>
            </a:r>
            <a:r>
              <a:rPr lang="en-US" sz="1000" dirty="0">
                <a:solidFill>
                  <a:schemeClr val="dk2"/>
                </a:solidFill>
              </a:rPr>
              <a:t> - </a:t>
            </a:r>
            <a:r>
              <a:rPr lang="en-US" sz="1000" dirty="0" err="1">
                <a:solidFill>
                  <a:schemeClr val="dk2"/>
                </a:solidFill>
              </a:rPr>
              <a:t>gewinnen</a:t>
            </a:r>
            <a:r>
              <a:rPr lang="en-US" sz="1000" dirty="0">
                <a:solidFill>
                  <a:schemeClr val="dk2"/>
                </a:solidFill>
              </a:rPr>
              <a:t> - </a:t>
            </a:r>
            <a:r>
              <a:rPr lang="en-US" sz="1000" dirty="0" err="1">
                <a:solidFill>
                  <a:schemeClr val="dk2"/>
                </a:solidFill>
              </a:rPr>
              <a:t>klimaklage</a:t>
            </a:r>
            <a:r>
              <a:rPr lang="en-US" sz="1000" dirty="0">
                <a:solidFill>
                  <a:schemeClr val="dk2"/>
                </a:solidFill>
              </a:rPr>
              <a:t> -</a:t>
            </a:r>
            <a:r>
              <a:rPr lang="en-US" sz="1000" dirty="0" err="1">
                <a:solidFill>
                  <a:schemeClr val="dk2"/>
                </a:solidFill>
              </a:rPr>
              <a:t>gegen</a:t>
            </a:r>
            <a:r>
              <a:rPr lang="en-US" sz="1000" dirty="0">
                <a:solidFill>
                  <a:schemeClr val="dk2"/>
                </a:solidFill>
              </a:rPr>
              <a:t>-den-</a:t>
            </a:r>
            <a:r>
              <a:rPr lang="en-US" sz="1000" dirty="0" err="1">
                <a:solidFill>
                  <a:schemeClr val="dk2"/>
                </a:solidFill>
              </a:rPr>
              <a:t>staat</a:t>
            </a:r>
            <a:r>
              <a:rPr lang="en-US" sz="1000" dirty="0">
                <a:solidFill>
                  <a:schemeClr val="dk2"/>
                </a:solidFill>
              </a:rPr>
              <a:t>/ (</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Cees De Groot. ”The ‘Shell Nigeria Issue’: Judgments by the Court </a:t>
            </a:r>
            <a:r>
              <a:rPr lang="en-US" sz="1000" dirty="0" err="1">
                <a:solidFill>
                  <a:schemeClr val="dk2"/>
                </a:solidFill>
              </a:rPr>
              <a:t>ofAppeal</a:t>
            </a:r>
            <a:r>
              <a:rPr lang="en-US" sz="1000" dirty="0">
                <a:solidFill>
                  <a:schemeClr val="dk2"/>
                </a:solidFill>
              </a:rPr>
              <a:t> of The Hague, the Netherlands“. In: European Company Law13.3 (2016).</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Klimaschutz - Berufungsgericht entscheidet </a:t>
            </a:r>
            <a:r>
              <a:rPr lang="de-DE" sz="1000" dirty="0" err="1">
                <a:solidFill>
                  <a:schemeClr val="dk2"/>
                </a:solidFill>
              </a:rPr>
              <a:t>imProzess</a:t>
            </a:r>
            <a:r>
              <a:rPr lang="de-DE" sz="1000" dirty="0">
                <a:solidFill>
                  <a:schemeClr val="dk2"/>
                </a:solidFill>
              </a:rPr>
              <a:t> gegen Shell. Die Nachrichten. 12. Nov. 2024. url: https ://www.deutschlandfunk.de/berufungsgericht-entscheidet-im-prozess-gegen-shell-100.html (besucht am 15. 01. 2025).</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Kommentar zu Shell: Das Gericht ist nicht ein-geknickt. Deutschlandfunk. 12. Nov. 2024. url: https : / / </a:t>
            </a:r>
            <a:r>
              <a:rPr lang="de-DE" sz="1000" dirty="0" err="1">
                <a:solidFill>
                  <a:schemeClr val="dk2"/>
                </a:solidFill>
              </a:rPr>
              <a:t>www</a:t>
            </a:r>
            <a:r>
              <a:rPr lang="de-DE" sz="1000" dirty="0">
                <a:solidFill>
                  <a:schemeClr val="dk2"/>
                </a:solidFill>
              </a:rPr>
              <a:t> .deutschlandfunk.de/kommentar-urteil-shell-100.html (</a:t>
            </a:r>
            <a:r>
              <a:rPr lang="de-DE" sz="1000" dirty="0" err="1">
                <a:solidFill>
                  <a:schemeClr val="dk2"/>
                </a:solidFill>
              </a:rPr>
              <a:t>besuchtam</a:t>
            </a:r>
            <a:r>
              <a:rPr lang="de-DE" sz="1000" dirty="0">
                <a:solidFill>
                  <a:schemeClr val="dk2"/>
                </a:solidFill>
              </a:rPr>
              <a:t> 16. 01. 2025).</a:t>
            </a:r>
            <a:endParaRPr sz="1000" dirty="0">
              <a:solidFill>
                <a:schemeClr val="dk2"/>
              </a:solidFill>
            </a:endParaRPr>
          </a:p>
        </p:txBody>
      </p:sp>
      <p:sp>
        <p:nvSpPr>
          <p:cNvPr id="306" name="Google Shape;306;p30"/>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11</a:t>
            </a:fld>
            <a:endParaRPr lang="de-DE"/>
          </a:p>
        </p:txBody>
      </p:sp>
      <p:sp>
        <p:nvSpPr>
          <p:cNvPr id="9" name="Google Shape;61;p13">
            <a:extLst>
              <a:ext uri="{FF2B5EF4-FFF2-40B4-BE49-F238E27FC236}">
                <a16:creationId xmlns:a16="http://schemas.microsoft.com/office/drawing/2014/main" id="{4C5DA270-D8D8-4A1D-900D-AECFEFE0783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0" name="Google Shape;72;p14">
            <a:extLst>
              <a:ext uri="{FF2B5EF4-FFF2-40B4-BE49-F238E27FC236}">
                <a16:creationId xmlns:a16="http://schemas.microsoft.com/office/drawing/2014/main" id="{5699074C-0575-441C-A832-F5B911917F48}"/>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4131615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deutschlandfunk.de. Shell verliert Klima-Prozess - Das Urteil von </a:t>
            </a:r>
            <a:r>
              <a:rPr lang="de-DE" sz="1000" dirty="0" err="1">
                <a:solidFill>
                  <a:schemeClr val="dk2"/>
                </a:solidFill>
              </a:rPr>
              <a:t>DenHaag</a:t>
            </a:r>
            <a:r>
              <a:rPr lang="de-DE" sz="1000" dirty="0">
                <a:solidFill>
                  <a:schemeClr val="dk2"/>
                </a:solidFill>
              </a:rPr>
              <a:t> und die Folgen. Deutschlandfunk. 28. Mai 2021. url: https :/ / </a:t>
            </a:r>
            <a:r>
              <a:rPr lang="de-DE" sz="1000" dirty="0" err="1">
                <a:solidFill>
                  <a:schemeClr val="dk2"/>
                </a:solidFill>
              </a:rPr>
              <a:t>www</a:t>
            </a:r>
            <a:r>
              <a:rPr lang="de-DE" sz="1000" dirty="0">
                <a:solidFill>
                  <a:schemeClr val="dk2"/>
                </a:solidFill>
              </a:rPr>
              <a:t> . </a:t>
            </a:r>
            <a:r>
              <a:rPr lang="de-DE" sz="1000" dirty="0" err="1">
                <a:solidFill>
                  <a:schemeClr val="dk2"/>
                </a:solidFill>
              </a:rPr>
              <a:t>deutschlandfunk</a:t>
            </a:r>
            <a:r>
              <a:rPr lang="de-DE" sz="1000" dirty="0">
                <a:solidFill>
                  <a:schemeClr val="dk2"/>
                </a:solidFill>
              </a:rPr>
              <a:t> . de / </a:t>
            </a:r>
            <a:r>
              <a:rPr lang="de-DE" sz="1000" dirty="0" err="1">
                <a:solidFill>
                  <a:schemeClr val="dk2"/>
                </a:solidFill>
              </a:rPr>
              <a:t>shell</a:t>
            </a:r>
            <a:r>
              <a:rPr lang="de-DE" sz="1000" dirty="0">
                <a:solidFill>
                  <a:schemeClr val="dk2"/>
                </a:solidFill>
              </a:rPr>
              <a:t> - verliert - </a:t>
            </a:r>
            <a:r>
              <a:rPr lang="de-DE" sz="1000" dirty="0" err="1">
                <a:solidFill>
                  <a:schemeClr val="dk2"/>
                </a:solidFill>
              </a:rPr>
              <a:t>klima</a:t>
            </a:r>
            <a:r>
              <a:rPr lang="de-DE" sz="1000" dirty="0">
                <a:solidFill>
                  <a:schemeClr val="dk2"/>
                </a:solidFill>
              </a:rPr>
              <a:t> - </a:t>
            </a:r>
            <a:r>
              <a:rPr lang="de-DE" sz="1000" dirty="0" err="1">
                <a:solidFill>
                  <a:schemeClr val="dk2"/>
                </a:solidFill>
              </a:rPr>
              <a:t>prozess</a:t>
            </a:r>
            <a:r>
              <a:rPr lang="de-DE" sz="1000" dirty="0">
                <a:solidFill>
                  <a:schemeClr val="dk2"/>
                </a:solidFill>
              </a:rPr>
              <a:t> -das-urteil-von-den-haag-und-100.html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 </a:t>
            </a:r>
            <a:r>
              <a:rPr lang="en-US" sz="1000" dirty="0" err="1">
                <a:solidFill>
                  <a:schemeClr val="dk2"/>
                </a:solidFill>
              </a:rPr>
              <a:t>Domans</a:t>
            </a:r>
            <a:r>
              <a:rPr lang="en-US" sz="1000" dirty="0">
                <a:solidFill>
                  <a:schemeClr val="dk2"/>
                </a:solidFill>
              </a:rPr>
              <a:t> und MJ Preston. ”Dutch Court Order Shell to Reduce </a:t>
            </a:r>
            <a:r>
              <a:rPr lang="en-US" sz="1000" dirty="0" err="1">
                <a:solidFill>
                  <a:schemeClr val="dk2"/>
                </a:solidFill>
              </a:rPr>
              <a:t>Emis-sions</a:t>
            </a:r>
            <a:r>
              <a:rPr lang="en-US" sz="1000" dirty="0">
                <a:solidFill>
                  <a:schemeClr val="dk2"/>
                </a:solidFill>
              </a:rPr>
              <a:t> in First Climate Change Ruling against Company“. In: </a:t>
            </a:r>
            <a:r>
              <a:rPr lang="en-US" sz="1000" dirty="0" err="1">
                <a:solidFill>
                  <a:schemeClr val="dk2"/>
                </a:solidFill>
              </a:rPr>
              <a:t>ClearyGottlieb</a:t>
            </a:r>
            <a:r>
              <a:rPr lang="en-US" sz="1000" dirty="0">
                <a:solidFill>
                  <a:schemeClr val="dk2"/>
                </a:solidFill>
              </a:rPr>
              <a:t>. June 30 (2021).</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Will Frank, Christoph Bals und Julia Grimm. ”The Case of </a:t>
            </a:r>
            <a:r>
              <a:rPr lang="de-DE" sz="1000" dirty="0" err="1">
                <a:solidFill>
                  <a:schemeClr val="dk2"/>
                </a:solidFill>
              </a:rPr>
              <a:t>Huaraz:First</a:t>
            </a:r>
            <a:r>
              <a:rPr lang="de-DE" sz="1000" dirty="0">
                <a:solidFill>
                  <a:schemeClr val="dk2"/>
                </a:solidFill>
              </a:rPr>
              <a:t> Climate </a:t>
            </a:r>
            <a:r>
              <a:rPr lang="de-DE" sz="1000" dirty="0" err="1">
                <a:solidFill>
                  <a:schemeClr val="dk2"/>
                </a:solidFill>
              </a:rPr>
              <a:t>Lawsuit</a:t>
            </a:r>
            <a:r>
              <a:rPr lang="de-DE" sz="1000" dirty="0">
                <a:solidFill>
                  <a:schemeClr val="dk2"/>
                </a:solidFill>
              </a:rPr>
              <a:t> on Loss and Damage </a:t>
            </a:r>
            <a:r>
              <a:rPr lang="de-DE" sz="1000" dirty="0" err="1">
                <a:solidFill>
                  <a:schemeClr val="dk2"/>
                </a:solidFill>
              </a:rPr>
              <a:t>against</a:t>
            </a:r>
            <a:r>
              <a:rPr lang="de-DE" sz="1000" dirty="0">
                <a:solidFill>
                  <a:schemeClr val="dk2"/>
                </a:solidFill>
              </a:rPr>
              <a:t> an Energy </a:t>
            </a:r>
            <a:r>
              <a:rPr lang="de-DE" sz="1000" dirty="0" err="1">
                <a:solidFill>
                  <a:schemeClr val="dk2"/>
                </a:solidFill>
              </a:rPr>
              <a:t>Compa-ny</a:t>
            </a:r>
            <a:r>
              <a:rPr lang="de-DE" sz="1000" dirty="0">
                <a:solidFill>
                  <a:schemeClr val="dk2"/>
                </a:solidFill>
              </a:rPr>
              <a:t> </a:t>
            </a:r>
            <a:r>
              <a:rPr lang="de-DE" sz="1000" dirty="0" err="1">
                <a:solidFill>
                  <a:schemeClr val="dk2"/>
                </a:solidFill>
              </a:rPr>
              <a:t>before</a:t>
            </a:r>
            <a:r>
              <a:rPr lang="de-DE" sz="1000" dirty="0">
                <a:solidFill>
                  <a:schemeClr val="dk2"/>
                </a:solidFill>
              </a:rPr>
              <a:t> German Courts“. In: Loss and Damage </a:t>
            </a:r>
            <a:r>
              <a:rPr lang="de-DE" sz="1000" dirty="0" err="1">
                <a:solidFill>
                  <a:schemeClr val="dk2"/>
                </a:solidFill>
              </a:rPr>
              <a:t>from</a:t>
            </a:r>
            <a:r>
              <a:rPr lang="de-DE" sz="1000" dirty="0">
                <a:solidFill>
                  <a:schemeClr val="dk2"/>
                </a:solidFill>
              </a:rPr>
              <a:t> Climate </a:t>
            </a:r>
            <a:r>
              <a:rPr lang="de-DE" sz="1000" dirty="0" err="1">
                <a:solidFill>
                  <a:schemeClr val="dk2"/>
                </a:solidFill>
              </a:rPr>
              <a:t>Change:Concepts</a:t>
            </a:r>
            <a:r>
              <a:rPr lang="de-DE" sz="1000" dirty="0">
                <a:solidFill>
                  <a:schemeClr val="dk2"/>
                </a:solidFill>
              </a:rPr>
              <a:t>, Methods and Policy Options. Hrsg. von Reinhard </a:t>
            </a:r>
            <a:r>
              <a:rPr lang="de-DE" sz="1000" dirty="0" err="1">
                <a:solidFill>
                  <a:schemeClr val="dk2"/>
                </a:solidFill>
              </a:rPr>
              <a:t>Mechleru</a:t>
            </a:r>
            <a:r>
              <a:rPr lang="de-DE" sz="1000" dirty="0">
                <a:solidFill>
                  <a:schemeClr val="dk2"/>
                </a:solidFill>
              </a:rPr>
              <a:t>. a. Cham: Springer International Publishing, 2019, S. 475–482. isbn:978-3-319-72026-5. </a:t>
            </a:r>
            <a:r>
              <a:rPr lang="de-DE" sz="1000" dirty="0" err="1">
                <a:solidFill>
                  <a:schemeClr val="dk2"/>
                </a:solidFill>
              </a:rPr>
              <a:t>doi</a:t>
            </a:r>
            <a:r>
              <a:rPr lang="de-DE" sz="1000" dirty="0">
                <a:solidFill>
                  <a:schemeClr val="dk2"/>
                </a:solidFill>
              </a:rPr>
              <a:t>: 10 . 1007 / 978 - 3 - 319 - 72026 - 5 _ 20. </a:t>
            </a:r>
            <a:r>
              <a:rPr lang="de-DE" sz="1000" dirty="0">
                <a:solidFill>
                  <a:schemeClr val="dk2"/>
                </a:solidFill>
                <a:hlinkClick r:id="rId4"/>
              </a:rPr>
              <a:t>url:https://doi.org/10.1007/978-3-319-72026-5_20</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Gerrit Hansen. Destruktive </a:t>
            </a:r>
            <a:r>
              <a:rPr lang="de-DE" sz="1000" dirty="0" err="1">
                <a:solidFill>
                  <a:schemeClr val="dk2"/>
                </a:solidFill>
              </a:rPr>
              <a:t>ambiguit¨at</a:t>
            </a:r>
            <a:r>
              <a:rPr lang="de-DE" sz="1000" dirty="0">
                <a:solidFill>
                  <a:schemeClr val="dk2"/>
                </a:solidFill>
              </a:rPr>
              <a:t> bremst fortschritte im UN-</a:t>
            </a:r>
            <a:r>
              <a:rPr lang="de-DE" sz="1000" dirty="0" err="1">
                <a:solidFill>
                  <a:schemeClr val="dk2"/>
                </a:solidFill>
              </a:rPr>
              <a:t>klimaprozess</a:t>
            </a:r>
            <a:r>
              <a:rPr lang="de-DE" sz="1000" dirty="0">
                <a:solidFill>
                  <a:schemeClr val="dk2"/>
                </a:solidFill>
              </a:rPr>
              <a:t>: In </a:t>
            </a:r>
            <a:r>
              <a:rPr lang="de-DE" sz="1000" dirty="0" err="1">
                <a:solidFill>
                  <a:schemeClr val="dk2"/>
                </a:solidFill>
              </a:rPr>
              <a:t>bonn</a:t>
            </a:r>
            <a:r>
              <a:rPr lang="de-DE" sz="1000" dirty="0">
                <a:solidFill>
                  <a:schemeClr val="dk2"/>
                </a:solidFill>
              </a:rPr>
              <a:t> standen zentrale </a:t>
            </a:r>
            <a:r>
              <a:rPr lang="de-DE" sz="1000" dirty="0" err="1">
                <a:solidFill>
                  <a:schemeClr val="dk2"/>
                </a:solidFill>
              </a:rPr>
              <a:t>s¨aulen</a:t>
            </a:r>
            <a:r>
              <a:rPr lang="de-DE" sz="1000" dirty="0">
                <a:solidFill>
                  <a:schemeClr val="dk2"/>
                </a:solidFill>
              </a:rPr>
              <a:t> des </a:t>
            </a:r>
            <a:r>
              <a:rPr lang="de-DE" sz="1000" dirty="0" err="1">
                <a:solidFill>
                  <a:schemeClr val="dk2"/>
                </a:solidFill>
              </a:rPr>
              <a:t>pariser</a:t>
            </a:r>
            <a:r>
              <a:rPr lang="de-DE" sz="1000" dirty="0">
                <a:solidFill>
                  <a:schemeClr val="dk2"/>
                </a:solidFill>
              </a:rPr>
              <a:t> </a:t>
            </a:r>
            <a:r>
              <a:rPr lang="de-DE" sz="1000" dirty="0" err="1">
                <a:solidFill>
                  <a:schemeClr val="dk2"/>
                </a:solidFill>
              </a:rPr>
              <a:t>abkommensunter</a:t>
            </a:r>
            <a:r>
              <a:rPr lang="de-DE" sz="1000" dirty="0">
                <a:solidFill>
                  <a:schemeClr val="dk2"/>
                </a:solidFill>
              </a:rPr>
              <a:t> </a:t>
            </a:r>
            <a:r>
              <a:rPr lang="de-DE" sz="1000" dirty="0" err="1">
                <a:solidFill>
                  <a:schemeClr val="dk2"/>
                </a:solidFill>
              </a:rPr>
              <a:t>beschuss</a:t>
            </a:r>
            <a:r>
              <a:rPr lang="de-DE" sz="1000" dirty="0">
                <a:solidFill>
                  <a:schemeClr val="dk2"/>
                </a:solidFill>
              </a:rPr>
              <a:t>. SWP-Aktuell 46/2023. Berlin: Stiftung </a:t>
            </a:r>
            <a:r>
              <a:rPr lang="de-DE" sz="1000" dirty="0" err="1">
                <a:solidFill>
                  <a:schemeClr val="dk2"/>
                </a:solidFill>
              </a:rPr>
              <a:t>Wissenschaftund</a:t>
            </a:r>
            <a:r>
              <a:rPr lang="de-DE" sz="1000" dirty="0">
                <a:solidFill>
                  <a:schemeClr val="dk2"/>
                </a:solidFill>
              </a:rPr>
              <a:t> Politik (SWP), 2023. </a:t>
            </a:r>
            <a:r>
              <a:rPr lang="de-DE" sz="1000" dirty="0" err="1">
                <a:solidFill>
                  <a:schemeClr val="dk2"/>
                </a:solidFill>
              </a:rPr>
              <a:t>doi</a:t>
            </a:r>
            <a:r>
              <a:rPr lang="de-DE" sz="1000" dirty="0">
                <a:solidFill>
                  <a:schemeClr val="dk2"/>
                </a:solidFill>
              </a:rPr>
              <a:t>: 10.18449/2023A46. url: </a:t>
            </a:r>
            <a:r>
              <a:rPr lang="de-DE" sz="1000" dirty="0">
                <a:solidFill>
                  <a:schemeClr val="dk2"/>
                </a:solidFill>
                <a:hlinkClick r:id="rId5"/>
              </a:rPr>
              <a:t>https://hdl.handle.net/10419/279921</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Marlies </a:t>
            </a:r>
            <a:r>
              <a:rPr lang="de-DE" sz="1000" dirty="0" err="1">
                <a:solidFill>
                  <a:schemeClr val="dk2"/>
                </a:solidFill>
              </a:rPr>
              <a:t>Hesselman</a:t>
            </a:r>
            <a:r>
              <a:rPr lang="de-DE" sz="1000" dirty="0">
                <a:solidFill>
                  <a:schemeClr val="dk2"/>
                </a:solidFill>
              </a:rPr>
              <a:t> und Maria Antonia Tigre. ”Milieudefensie v Shell: 3Takeaways and </a:t>
            </a:r>
            <a:r>
              <a:rPr lang="de-DE" sz="1000" dirty="0" err="1">
                <a:solidFill>
                  <a:schemeClr val="dk2"/>
                </a:solidFill>
              </a:rPr>
              <a:t>Challenges</a:t>
            </a:r>
            <a:r>
              <a:rPr lang="de-DE" sz="1000" dirty="0">
                <a:solidFill>
                  <a:schemeClr val="dk2"/>
                </a:solidFill>
              </a:rPr>
              <a:t> on the </a:t>
            </a:r>
            <a:r>
              <a:rPr lang="de-DE" sz="1000" dirty="0" err="1">
                <a:solidFill>
                  <a:schemeClr val="dk2"/>
                </a:solidFill>
              </a:rPr>
              <a:t>Appeal’s</a:t>
            </a:r>
            <a:r>
              <a:rPr lang="de-DE" sz="1000" dirty="0">
                <a:solidFill>
                  <a:schemeClr val="dk2"/>
                </a:solidFill>
              </a:rPr>
              <a:t> Court </a:t>
            </a:r>
            <a:r>
              <a:rPr lang="de-DE" sz="1000" dirty="0" err="1">
                <a:solidFill>
                  <a:schemeClr val="dk2"/>
                </a:solidFill>
              </a:rPr>
              <a:t>Decision</a:t>
            </a:r>
            <a:r>
              <a:rPr lang="de-DE" sz="1000" dirty="0">
                <a:solidFill>
                  <a:schemeClr val="dk2"/>
                </a:solidFill>
              </a:rPr>
              <a:t>“. In: (2024).[14] </a:t>
            </a:r>
            <a:r>
              <a:rPr lang="de-DE" sz="1000" dirty="0" err="1">
                <a:solidFill>
                  <a:schemeClr val="dk2"/>
                </a:solidFill>
              </a:rPr>
              <a:t>Arnald</a:t>
            </a:r>
            <a:r>
              <a:rPr lang="de-DE" sz="1000" dirty="0">
                <a:solidFill>
                  <a:schemeClr val="dk2"/>
                </a:solidFill>
              </a:rPr>
              <a:t> J. </a:t>
            </a:r>
            <a:r>
              <a:rPr lang="de-DE" sz="1000" dirty="0" err="1">
                <a:solidFill>
                  <a:schemeClr val="dk2"/>
                </a:solidFill>
              </a:rPr>
              <a:t>Kanning</a:t>
            </a:r>
            <a:r>
              <a:rPr lang="de-DE" sz="1000" dirty="0">
                <a:solidFill>
                  <a:schemeClr val="dk2"/>
                </a:solidFill>
              </a:rPr>
              <a:t>. ”Shell and the Climate Case: </a:t>
            </a:r>
            <a:r>
              <a:rPr lang="de-DE" sz="1000" dirty="0" err="1">
                <a:solidFill>
                  <a:schemeClr val="dk2"/>
                </a:solidFill>
              </a:rPr>
              <a:t>Is</a:t>
            </a:r>
            <a:r>
              <a:rPr lang="de-DE" sz="1000" dirty="0">
                <a:solidFill>
                  <a:schemeClr val="dk2"/>
                </a:solidFill>
              </a:rPr>
              <a:t> the Shell Group </a:t>
            </a:r>
            <a:r>
              <a:rPr lang="de-DE" sz="1000" dirty="0" err="1">
                <a:solidFill>
                  <a:schemeClr val="dk2"/>
                </a:solidFill>
              </a:rPr>
              <a:t>the“Cheapest</a:t>
            </a:r>
            <a:r>
              <a:rPr lang="de-DE" sz="1000" dirty="0">
                <a:solidFill>
                  <a:schemeClr val="dk2"/>
                </a:solidFill>
              </a:rPr>
              <a:t> </a:t>
            </a:r>
            <a:r>
              <a:rPr lang="de-DE" sz="1000" dirty="0" err="1">
                <a:solidFill>
                  <a:schemeClr val="dk2"/>
                </a:solidFill>
              </a:rPr>
              <a:t>Cost</a:t>
            </a:r>
            <a:r>
              <a:rPr lang="de-DE" sz="1000" dirty="0">
                <a:solidFill>
                  <a:schemeClr val="dk2"/>
                </a:solidFill>
              </a:rPr>
              <a:t> </a:t>
            </a:r>
            <a:r>
              <a:rPr lang="de-DE" sz="1000" dirty="0" err="1">
                <a:solidFill>
                  <a:schemeClr val="dk2"/>
                </a:solidFill>
              </a:rPr>
              <a:t>Avoider</a:t>
            </a:r>
            <a:r>
              <a:rPr lang="de-DE" sz="1000" dirty="0">
                <a:solidFill>
                  <a:schemeClr val="dk2"/>
                </a:solidFill>
              </a:rPr>
              <a:t>”?“ In: European Journal of Risk Regulation15.1 (2024), S. 201–207. </a:t>
            </a:r>
            <a:r>
              <a:rPr lang="de-DE" sz="1000" dirty="0" err="1">
                <a:solidFill>
                  <a:schemeClr val="dk2"/>
                </a:solidFill>
              </a:rPr>
              <a:t>doi</a:t>
            </a:r>
            <a:r>
              <a:rPr lang="de-DE" sz="1000" dirty="0">
                <a:solidFill>
                  <a:schemeClr val="dk2"/>
                </a:solidFill>
              </a:rPr>
              <a:t>: 10.1017/err.2024.5.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Klimaklage Urgenda gegen Niederlande. LUTHER Rechtsanwaltsgesell-</a:t>
            </a:r>
            <a:r>
              <a:rPr lang="de-DE" sz="1000" dirty="0" err="1">
                <a:solidFill>
                  <a:schemeClr val="dk2"/>
                </a:solidFill>
              </a:rPr>
              <a:t>schaft</a:t>
            </a:r>
            <a:r>
              <a:rPr lang="de-DE" sz="1000" dirty="0">
                <a:solidFill>
                  <a:schemeClr val="dk2"/>
                </a:solidFill>
              </a:rPr>
              <a:t> mbH. url: https://www.luther- lawfirm.com/</a:t>
            </a:r>
            <a:r>
              <a:rPr lang="de-DE" sz="1000" dirty="0" err="1">
                <a:solidFill>
                  <a:schemeClr val="dk2"/>
                </a:solidFill>
              </a:rPr>
              <a:t>newsroom</a:t>
            </a:r>
            <a:r>
              <a:rPr lang="de-DE" sz="1000" dirty="0">
                <a:solidFill>
                  <a:schemeClr val="dk2"/>
                </a:solidFill>
              </a:rPr>
              <a:t>/</a:t>
            </a:r>
            <a:r>
              <a:rPr lang="de-DE" sz="1000" dirty="0" err="1">
                <a:solidFill>
                  <a:schemeClr val="dk2"/>
                </a:solidFill>
              </a:rPr>
              <a:t>blog</a:t>
            </a:r>
            <a:r>
              <a:rPr lang="de-DE" sz="1000" dirty="0">
                <a:solidFill>
                  <a:schemeClr val="dk2"/>
                </a:solidFill>
              </a:rPr>
              <a:t> / </a:t>
            </a:r>
            <a:r>
              <a:rPr lang="de-DE" sz="1000" dirty="0" err="1">
                <a:solidFill>
                  <a:schemeClr val="dk2"/>
                </a:solidFill>
              </a:rPr>
              <a:t>detail</a:t>
            </a:r>
            <a:r>
              <a:rPr lang="de-DE" sz="1000" dirty="0">
                <a:solidFill>
                  <a:schemeClr val="dk2"/>
                </a:solidFill>
              </a:rPr>
              <a:t> / klimaklage - </a:t>
            </a:r>
            <a:r>
              <a:rPr lang="de-DE" sz="1000" dirty="0" err="1">
                <a:solidFill>
                  <a:schemeClr val="dk2"/>
                </a:solidFill>
              </a:rPr>
              <a:t>urgenda</a:t>
            </a:r>
            <a:r>
              <a:rPr lang="de-DE" sz="1000" dirty="0">
                <a:solidFill>
                  <a:schemeClr val="dk2"/>
                </a:solidFill>
              </a:rPr>
              <a:t> - gegen - </a:t>
            </a:r>
            <a:r>
              <a:rPr lang="de-DE" sz="1000" dirty="0" err="1">
                <a:solidFill>
                  <a:schemeClr val="dk2"/>
                </a:solidFill>
              </a:rPr>
              <a:t>niederlande</a:t>
            </a:r>
            <a:r>
              <a:rPr lang="de-DE" sz="1000" dirty="0">
                <a:solidFill>
                  <a:schemeClr val="dk2"/>
                </a:solidFill>
              </a:rPr>
              <a:t> (</a:t>
            </a:r>
            <a:r>
              <a:rPr lang="de-DE" sz="1000" dirty="0" err="1">
                <a:solidFill>
                  <a:schemeClr val="dk2"/>
                </a:solidFill>
              </a:rPr>
              <a:t>besuchtam</a:t>
            </a:r>
            <a:r>
              <a:rPr lang="de-DE" sz="1000" dirty="0">
                <a:solidFill>
                  <a:schemeClr val="dk2"/>
                </a:solidFill>
              </a:rPr>
              <a:t> 16. 01. 2025)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Jule </a:t>
            </a:r>
            <a:r>
              <a:rPr lang="de-DE" sz="1000" dirty="0" err="1">
                <a:solidFill>
                  <a:schemeClr val="dk2"/>
                </a:solidFill>
              </a:rPr>
              <a:t>K¨onneke</a:t>
            </a:r>
            <a:r>
              <a:rPr lang="de-DE" sz="1000" dirty="0">
                <a:solidFill>
                  <a:schemeClr val="dk2"/>
                </a:solidFill>
              </a:rPr>
              <a:t>. Die Deutsch-Brasilianische Partnerschaft </a:t>
            </a:r>
            <a:r>
              <a:rPr lang="de-DE" sz="1000" dirty="0" err="1">
                <a:solidFill>
                  <a:schemeClr val="dk2"/>
                </a:solidFill>
              </a:rPr>
              <a:t>F¨ur</a:t>
            </a:r>
            <a:r>
              <a:rPr lang="de-DE" sz="1000" dirty="0">
                <a:solidFill>
                  <a:schemeClr val="dk2"/>
                </a:solidFill>
              </a:rPr>
              <a:t> Sozial-¨</a:t>
            </a:r>
            <a:r>
              <a:rPr lang="de-DE" sz="1000" dirty="0" err="1">
                <a:solidFill>
                  <a:schemeClr val="dk2"/>
                </a:solidFill>
              </a:rPr>
              <a:t>Okologische</a:t>
            </a:r>
            <a:r>
              <a:rPr lang="de-DE" sz="1000" dirty="0">
                <a:solidFill>
                  <a:schemeClr val="dk2"/>
                </a:solidFill>
              </a:rPr>
              <a:t> Transformation: Bilaterale Zusammenarbeit Als </a:t>
            </a:r>
            <a:r>
              <a:rPr lang="de-DE" sz="1000" dirty="0" err="1">
                <a:solidFill>
                  <a:schemeClr val="dk2"/>
                </a:solidFill>
              </a:rPr>
              <a:t>Katalysa</a:t>
            </a:r>
            <a:r>
              <a:rPr lang="de-DE" sz="1000" dirty="0">
                <a:solidFill>
                  <a:schemeClr val="dk2"/>
                </a:solidFill>
              </a:rPr>
              <a:t>-tor </a:t>
            </a:r>
            <a:r>
              <a:rPr lang="de-DE" sz="1000" dirty="0" err="1">
                <a:solidFill>
                  <a:schemeClr val="dk2"/>
                </a:solidFill>
              </a:rPr>
              <a:t>F¨ur</a:t>
            </a:r>
            <a:r>
              <a:rPr lang="de-DE" sz="1000" dirty="0">
                <a:solidFill>
                  <a:schemeClr val="dk2"/>
                </a:solidFill>
              </a:rPr>
              <a:t> Den UN-</a:t>
            </a:r>
            <a:r>
              <a:rPr lang="de-DE" sz="1000" dirty="0" err="1">
                <a:solidFill>
                  <a:schemeClr val="dk2"/>
                </a:solidFill>
              </a:rPr>
              <a:t>klimaprozess</a:t>
            </a:r>
            <a:r>
              <a:rPr lang="de-DE" sz="1000" dirty="0">
                <a:solidFill>
                  <a:schemeClr val="dk2"/>
                </a:solidFill>
              </a:rPr>
              <a:t>. SWP-Aktuell, 2024.</a:t>
            </a: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12</a:t>
            </a:fld>
            <a:endParaRPr lang="de-DE"/>
          </a:p>
        </p:txBody>
      </p:sp>
      <p:sp>
        <p:nvSpPr>
          <p:cNvPr id="9" name="Google Shape;306;p30">
            <a:extLst>
              <a:ext uri="{FF2B5EF4-FFF2-40B4-BE49-F238E27FC236}">
                <a16:creationId xmlns:a16="http://schemas.microsoft.com/office/drawing/2014/main" id="{452E88D5-6273-4473-9664-81B53C7E1FF8}"/>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574AE4AF-4812-486E-B473-9570EB3B725A}"/>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725CB6D2-15DA-4CF7-B7A1-9B182594C42D}"/>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684409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LTO. Historisches Klimaurteil gegen Shell kassiert. Legal </a:t>
            </a:r>
            <a:r>
              <a:rPr lang="de-DE" sz="1000" dirty="0" err="1">
                <a:solidFill>
                  <a:schemeClr val="dk2"/>
                </a:solidFill>
              </a:rPr>
              <a:t>TribuneOnline</a:t>
            </a:r>
            <a:r>
              <a:rPr lang="de-DE" sz="1000" dirty="0">
                <a:solidFill>
                  <a:schemeClr val="dk2"/>
                </a:solidFill>
              </a:rPr>
              <a:t>. 12. Nov. 2024. url: https : / / </a:t>
            </a:r>
            <a:r>
              <a:rPr lang="de-DE" sz="1000" dirty="0" err="1">
                <a:solidFill>
                  <a:schemeClr val="dk2"/>
                </a:solidFill>
              </a:rPr>
              <a:t>www</a:t>
            </a:r>
            <a:r>
              <a:rPr lang="de-DE" sz="1000" dirty="0">
                <a:solidFill>
                  <a:schemeClr val="dk2"/>
                </a:solidFill>
              </a:rPr>
              <a:t> . </a:t>
            </a:r>
            <a:r>
              <a:rPr lang="de-DE" sz="1000" dirty="0" err="1">
                <a:solidFill>
                  <a:schemeClr val="dk2"/>
                </a:solidFill>
              </a:rPr>
              <a:t>lto</a:t>
            </a:r>
            <a:r>
              <a:rPr lang="de-DE" sz="1000" dirty="0">
                <a:solidFill>
                  <a:schemeClr val="dk2"/>
                </a:solidFill>
              </a:rPr>
              <a:t> . de / recht /</a:t>
            </a:r>
            <a:r>
              <a:rPr lang="de-DE" sz="1000" dirty="0" err="1">
                <a:solidFill>
                  <a:schemeClr val="dk2"/>
                </a:solidFill>
              </a:rPr>
              <a:t>nachrichten</a:t>
            </a:r>
            <a:r>
              <a:rPr lang="de-DE" sz="1000" dirty="0">
                <a:solidFill>
                  <a:schemeClr val="dk2"/>
                </a:solidFill>
              </a:rPr>
              <a:t> / n / </a:t>
            </a:r>
            <a:r>
              <a:rPr lang="de-DE" sz="1000" dirty="0" err="1">
                <a:solidFill>
                  <a:schemeClr val="dk2"/>
                </a:solidFill>
              </a:rPr>
              <a:t>klimaschutz</a:t>
            </a:r>
            <a:r>
              <a:rPr lang="de-DE" sz="1000" dirty="0">
                <a:solidFill>
                  <a:schemeClr val="dk2"/>
                </a:solidFill>
              </a:rPr>
              <a:t> - </a:t>
            </a:r>
            <a:r>
              <a:rPr lang="de-DE" sz="1000" dirty="0" err="1">
                <a:solidFill>
                  <a:schemeClr val="dk2"/>
                </a:solidFill>
              </a:rPr>
              <a:t>shell</a:t>
            </a:r>
            <a:r>
              <a:rPr lang="de-DE" sz="1000" dirty="0">
                <a:solidFill>
                  <a:schemeClr val="dk2"/>
                </a:solidFill>
              </a:rPr>
              <a:t> - </a:t>
            </a:r>
            <a:r>
              <a:rPr lang="de-DE" sz="1000" dirty="0" err="1">
                <a:solidFill>
                  <a:schemeClr val="dk2"/>
                </a:solidFill>
              </a:rPr>
              <a:t>berufungsinstanz</a:t>
            </a:r>
            <a:r>
              <a:rPr lang="de-DE" sz="1000" dirty="0">
                <a:solidFill>
                  <a:schemeClr val="dk2"/>
                </a:solidFill>
              </a:rPr>
              <a:t> - den -haag-</a:t>
            </a:r>
            <a:r>
              <a:rPr lang="de-DE" sz="1000" dirty="0" err="1">
                <a:solidFill>
                  <a:schemeClr val="dk2"/>
                </a:solidFill>
              </a:rPr>
              <a:t>umweltvoelkerrecht</a:t>
            </a:r>
            <a:r>
              <a:rPr lang="de-DE" sz="1000" dirty="0">
                <a:solidFill>
                  <a:schemeClr val="dk2"/>
                </a:solidFill>
              </a:rPr>
              <a:t>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Benoit Mayer. ”The Duty of Care of Fossil-Fuel Producers for </a:t>
            </a:r>
            <a:r>
              <a:rPr lang="en-US" sz="1000" dirty="0" err="1">
                <a:solidFill>
                  <a:schemeClr val="dk2"/>
                </a:solidFill>
              </a:rPr>
              <a:t>ClimateChange</a:t>
            </a:r>
            <a:r>
              <a:rPr lang="en-US" sz="1000" dirty="0">
                <a:solidFill>
                  <a:schemeClr val="dk2"/>
                </a:solidFill>
              </a:rPr>
              <a:t> Mitigation: </a:t>
            </a:r>
            <a:r>
              <a:rPr lang="en-US" sz="1000" dirty="0" err="1">
                <a:solidFill>
                  <a:schemeClr val="dk2"/>
                </a:solidFill>
              </a:rPr>
              <a:t>Milieudefensie</a:t>
            </a:r>
            <a:r>
              <a:rPr lang="en-US" sz="1000" dirty="0">
                <a:solidFill>
                  <a:schemeClr val="dk2"/>
                </a:solidFill>
              </a:rPr>
              <a:t> v. Royal Dutch Shell District </a:t>
            </a:r>
            <a:r>
              <a:rPr lang="en-US" sz="1000" dirty="0" err="1">
                <a:solidFill>
                  <a:schemeClr val="dk2"/>
                </a:solidFill>
              </a:rPr>
              <a:t>Courtof</a:t>
            </a:r>
            <a:r>
              <a:rPr lang="en-US" sz="1000" dirty="0">
                <a:solidFill>
                  <a:schemeClr val="dk2"/>
                </a:solidFill>
              </a:rPr>
              <a:t> the Hague (the Netherlands)“. In: Transnational Environmental Law11.2 (2022), S. 407–418. </a:t>
            </a:r>
            <a:r>
              <a:rPr lang="en-US" sz="1000" dirty="0" err="1">
                <a:solidFill>
                  <a:schemeClr val="dk2"/>
                </a:solidFill>
              </a:rPr>
              <a:t>doi</a:t>
            </a:r>
            <a:r>
              <a:rPr lang="en-US" sz="1000" dirty="0">
                <a:solidFill>
                  <a:schemeClr val="dk2"/>
                </a:solidFill>
              </a:rPr>
              <a:t>: 10.1017/S2047102522000103.</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Rechtliches — The </a:t>
            </a:r>
            <a:r>
              <a:rPr lang="de-DE" sz="1000" dirty="0" err="1">
                <a:solidFill>
                  <a:schemeClr val="dk2"/>
                </a:solidFill>
              </a:rPr>
              <a:t>climate</a:t>
            </a:r>
            <a:r>
              <a:rPr lang="de-DE" sz="1000" dirty="0">
                <a:solidFill>
                  <a:schemeClr val="dk2"/>
                </a:solidFill>
              </a:rPr>
              <a:t> </a:t>
            </a:r>
            <a:r>
              <a:rPr lang="de-DE" sz="1000" dirty="0" err="1">
                <a:solidFill>
                  <a:schemeClr val="dk2"/>
                </a:solidFill>
              </a:rPr>
              <a:t>case</a:t>
            </a:r>
            <a:r>
              <a:rPr lang="de-DE" sz="1000" dirty="0">
                <a:solidFill>
                  <a:schemeClr val="dk2"/>
                </a:solidFill>
              </a:rPr>
              <a:t> - </a:t>
            </a:r>
            <a:r>
              <a:rPr lang="de-DE" sz="1000" dirty="0" err="1">
                <a:solidFill>
                  <a:schemeClr val="dk2"/>
                </a:solidFill>
              </a:rPr>
              <a:t>Sa´ul</a:t>
            </a:r>
            <a:r>
              <a:rPr lang="de-DE" sz="1000" dirty="0">
                <a:solidFill>
                  <a:schemeClr val="dk2"/>
                </a:solidFill>
              </a:rPr>
              <a:t> vs. RWE. 3. </a:t>
            </a:r>
            <a:r>
              <a:rPr lang="de-DE" sz="1000" dirty="0" err="1">
                <a:solidFill>
                  <a:schemeClr val="dk2"/>
                </a:solidFill>
              </a:rPr>
              <a:t>M¨arz</a:t>
            </a:r>
            <a:r>
              <a:rPr lang="de-DE" sz="1000" dirty="0">
                <a:solidFill>
                  <a:schemeClr val="dk2"/>
                </a:solidFill>
              </a:rPr>
              <a:t> 2022. url:https : / / </a:t>
            </a:r>
            <a:r>
              <a:rPr lang="de-DE" sz="1000" dirty="0" err="1">
                <a:solidFill>
                  <a:schemeClr val="dk2"/>
                </a:solidFill>
              </a:rPr>
              <a:t>rwe</a:t>
            </a:r>
            <a:r>
              <a:rPr lang="de-DE" sz="1000" dirty="0">
                <a:solidFill>
                  <a:schemeClr val="dk2"/>
                </a:solidFill>
              </a:rPr>
              <a:t> . </a:t>
            </a:r>
            <a:r>
              <a:rPr lang="de-DE" sz="1000" dirty="0" err="1">
                <a:solidFill>
                  <a:schemeClr val="dk2"/>
                </a:solidFill>
              </a:rPr>
              <a:t>climatecase</a:t>
            </a:r>
            <a:r>
              <a:rPr lang="de-DE" sz="1000" dirty="0">
                <a:solidFill>
                  <a:schemeClr val="dk2"/>
                </a:solidFill>
              </a:rPr>
              <a:t> . </a:t>
            </a:r>
            <a:r>
              <a:rPr lang="de-DE" sz="1000" dirty="0" err="1">
                <a:solidFill>
                  <a:schemeClr val="dk2"/>
                </a:solidFill>
              </a:rPr>
              <a:t>org</a:t>
            </a:r>
            <a:r>
              <a:rPr lang="de-DE" sz="1000" dirty="0">
                <a:solidFill>
                  <a:schemeClr val="dk2"/>
                </a:solidFill>
              </a:rPr>
              <a:t> / de / rechtliches (besucht am16.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Misato Sato u. a. ”Impacts of Climate Litigation on Firm Value“. </a:t>
            </a:r>
            <a:r>
              <a:rPr lang="en-US" sz="1000" dirty="0" err="1">
                <a:solidFill>
                  <a:schemeClr val="dk2"/>
                </a:solidFill>
              </a:rPr>
              <a:t>In:Nature</a:t>
            </a:r>
            <a:r>
              <a:rPr lang="en-US" sz="1000" dirty="0">
                <a:solidFill>
                  <a:schemeClr val="dk2"/>
                </a:solidFill>
              </a:rPr>
              <a:t> Sustainability 7.11 (2024), S. 1461–1468.</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Shell </a:t>
            </a:r>
            <a:r>
              <a:rPr lang="de-DE" sz="1000" dirty="0" err="1">
                <a:solidFill>
                  <a:schemeClr val="dk2"/>
                </a:solidFill>
              </a:rPr>
              <a:t>begruesst</a:t>
            </a:r>
            <a:r>
              <a:rPr lang="de-DE" sz="1000" dirty="0">
                <a:solidFill>
                  <a:schemeClr val="dk2"/>
                </a:solidFill>
              </a:rPr>
              <a:t> Urteil des </a:t>
            </a:r>
            <a:r>
              <a:rPr lang="de-DE" sz="1000" dirty="0" err="1">
                <a:solidFill>
                  <a:schemeClr val="dk2"/>
                </a:solidFill>
              </a:rPr>
              <a:t>niederlaendischen</a:t>
            </a:r>
            <a:r>
              <a:rPr lang="de-DE" sz="1000" dirty="0">
                <a:solidFill>
                  <a:schemeClr val="dk2"/>
                </a:solidFill>
              </a:rPr>
              <a:t> Berufungsgerichts — ¨</a:t>
            </a:r>
            <a:r>
              <a:rPr lang="de-DE" sz="1000" dirty="0" err="1">
                <a:solidFill>
                  <a:schemeClr val="dk2"/>
                </a:solidFill>
              </a:rPr>
              <a:t>Uberuns</a:t>
            </a:r>
            <a:r>
              <a:rPr lang="de-DE" sz="1000" dirty="0">
                <a:solidFill>
                  <a:schemeClr val="dk2"/>
                </a:solidFill>
              </a:rPr>
              <a:t>: Shell in Deutschland. 12. Nov. 2024. url: https://www.shell.de/ueber- uns/</a:t>
            </a:r>
            <a:r>
              <a:rPr lang="de-DE" sz="1000" dirty="0" err="1">
                <a:solidFill>
                  <a:schemeClr val="dk2"/>
                </a:solidFill>
              </a:rPr>
              <a:t>newsroom</a:t>
            </a:r>
            <a:r>
              <a:rPr lang="de-DE" sz="1000" dirty="0">
                <a:solidFill>
                  <a:schemeClr val="dk2"/>
                </a:solidFill>
              </a:rPr>
              <a:t>/zur- </a:t>
            </a:r>
            <a:r>
              <a:rPr lang="de-DE" sz="1000" dirty="0" err="1">
                <a:solidFill>
                  <a:schemeClr val="dk2"/>
                </a:solidFill>
              </a:rPr>
              <a:t>sache</a:t>
            </a:r>
            <a:r>
              <a:rPr lang="de-DE" sz="1000" dirty="0">
                <a:solidFill>
                  <a:schemeClr val="dk2"/>
                </a:solidFill>
              </a:rPr>
              <a:t>/</a:t>
            </a:r>
            <a:r>
              <a:rPr lang="de-DE" sz="1000" dirty="0" err="1">
                <a:solidFill>
                  <a:schemeClr val="dk2"/>
                </a:solidFill>
              </a:rPr>
              <a:t>shell</a:t>
            </a:r>
            <a:r>
              <a:rPr lang="de-DE" sz="1000" dirty="0">
                <a:solidFill>
                  <a:schemeClr val="dk2"/>
                </a:solidFill>
              </a:rPr>
              <a:t>- </a:t>
            </a:r>
            <a:r>
              <a:rPr lang="de-DE" sz="1000" dirty="0" err="1">
                <a:solidFill>
                  <a:schemeClr val="dk2"/>
                </a:solidFill>
              </a:rPr>
              <a:t>begruesst</a:t>
            </a:r>
            <a:r>
              <a:rPr lang="de-DE" sz="1000" dirty="0">
                <a:solidFill>
                  <a:schemeClr val="dk2"/>
                </a:solidFill>
              </a:rPr>
              <a:t>- urteil-des - </a:t>
            </a:r>
            <a:r>
              <a:rPr lang="de-DE" sz="1000" dirty="0" err="1">
                <a:solidFill>
                  <a:schemeClr val="dk2"/>
                </a:solidFill>
              </a:rPr>
              <a:t>niederlaendischen</a:t>
            </a:r>
            <a:r>
              <a:rPr lang="de-DE" sz="1000" dirty="0">
                <a:solidFill>
                  <a:schemeClr val="dk2"/>
                </a:solidFill>
              </a:rPr>
              <a:t> - </a:t>
            </a:r>
            <a:r>
              <a:rPr lang="de-DE" sz="1000" dirty="0" err="1">
                <a:solidFill>
                  <a:schemeClr val="dk2"/>
                </a:solidFill>
              </a:rPr>
              <a:t>berufungsgerichts</a:t>
            </a:r>
            <a:r>
              <a:rPr lang="de-DE" sz="1000" dirty="0">
                <a:solidFill>
                  <a:schemeClr val="dk2"/>
                </a:solidFill>
              </a:rPr>
              <a:t> . </a:t>
            </a:r>
            <a:r>
              <a:rPr lang="de-DE" sz="1000" dirty="0" err="1">
                <a:solidFill>
                  <a:schemeClr val="dk2"/>
                </a:solidFill>
              </a:rPr>
              <a:t>html</a:t>
            </a:r>
            <a:r>
              <a:rPr lang="de-DE" sz="1000" dirty="0">
                <a:solidFill>
                  <a:schemeClr val="dk2"/>
                </a:solidFill>
              </a:rPr>
              <a:t> (besucht am 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The Paris Agreement — UNFCCC. url: https : / / </a:t>
            </a:r>
            <a:r>
              <a:rPr lang="en-US" sz="1000" dirty="0" err="1">
                <a:solidFill>
                  <a:schemeClr val="dk2"/>
                </a:solidFill>
              </a:rPr>
              <a:t>unfccc</a:t>
            </a:r>
            <a:r>
              <a:rPr lang="en-US" sz="1000" dirty="0">
                <a:solidFill>
                  <a:schemeClr val="dk2"/>
                </a:solidFill>
              </a:rPr>
              <a:t> . int /process - and - meetings / the - </a:t>
            </a:r>
            <a:r>
              <a:rPr lang="en-US" sz="1000" dirty="0" err="1">
                <a:solidFill>
                  <a:schemeClr val="dk2"/>
                </a:solidFill>
              </a:rPr>
              <a:t>paris</a:t>
            </a:r>
            <a:r>
              <a:rPr lang="en-US" sz="1000" dirty="0">
                <a:solidFill>
                  <a:schemeClr val="dk2"/>
                </a:solidFill>
              </a:rPr>
              <a:t> - agreement (</a:t>
            </a:r>
            <a:r>
              <a:rPr lang="en-US" sz="1000" dirty="0" err="1">
                <a:solidFill>
                  <a:schemeClr val="dk2"/>
                </a:solidFill>
              </a:rPr>
              <a:t>besucht</a:t>
            </a:r>
            <a:r>
              <a:rPr lang="en-US" sz="1000" dirty="0">
                <a:solidFill>
                  <a:schemeClr val="dk2"/>
                </a:solidFill>
              </a:rPr>
              <a:t> am 03. 02.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Lisa </a:t>
            </a:r>
            <a:r>
              <a:rPr lang="en-US" sz="1000" dirty="0" err="1">
                <a:solidFill>
                  <a:schemeClr val="dk2"/>
                </a:solidFill>
              </a:rPr>
              <a:t>Vanhala</a:t>
            </a:r>
            <a:r>
              <a:rPr lang="en-US" sz="1000" dirty="0">
                <a:solidFill>
                  <a:schemeClr val="dk2"/>
                </a:solidFill>
              </a:rPr>
              <a:t>. ”The Comparative Politics of Courts and </a:t>
            </a:r>
            <a:r>
              <a:rPr lang="en-US" sz="1000" dirty="0" err="1">
                <a:solidFill>
                  <a:schemeClr val="dk2"/>
                </a:solidFill>
              </a:rPr>
              <a:t>ClimateChange</a:t>
            </a:r>
            <a:r>
              <a:rPr lang="en-US" sz="1000" dirty="0">
                <a:solidFill>
                  <a:schemeClr val="dk2"/>
                </a:solidFill>
              </a:rPr>
              <a:t>“. In: Environmental Politics 22.3 (2013), S. 447–474. doi:10 . 1080 / 09644016 . 2013 . 765686. </a:t>
            </a:r>
            <a:r>
              <a:rPr lang="en-US" sz="1000" dirty="0" err="1">
                <a:solidFill>
                  <a:schemeClr val="dk2"/>
                </a:solidFill>
              </a:rPr>
              <a:t>eprint</a:t>
            </a:r>
            <a:r>
              <a:rPr lang="en-US" sz="1000" dirty="0">
                <a:solidFill>
                  <a:schemeClr val="dk2"/>
                </a:solidFill>
              </a:rPr>
              <a:t>: https : / / </a:t>
            </a:r>
            <a:r>
              <a:rPr lang="en-US" sz="1000" dirty="0" err="1">
                <a:solidFill>
                  <a:schemeClr val="dk2"/>
                </a:solidFill>
              </a:rPr>
              <a:t>doi</a:t>
            </a:r>
            <a:r>
              <a:rPr lang="en-US" sz="1000" dirty="0">
                <a:solidFill>
                  <a:schemeClr val="dk2"/>
                </a:solidFill>
              </a:rPr>
              <a:t> . org / 10 .1080/09644016.2013.765686. url: </a:t>
            </a:r>
            <a:r>
              <a:rPr lang="en-US" sz="1000" dirty="0">
                <a:solidFill>
                  <a:schemeClr val="dk2"/>
                </a:solidFill>
                <a:hlinkClick r:id="rId4"/>
              </a:rPr>
              <a:t>https://doi.org/10.1080/09644016.2013.765686</a:t>
            </a:r>
            <a:r>
              <a:rPr lang="en-US"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9" name="Google Shape;306;p30">
            <a:extLst>
              <a:ext uri="{FF2B5EF4-FFF2-40B4-BE49-F238E27FC236}">
                <a16:creationId xmlns:a16="http://schemas.microsoft.com/office/drawing/2014/main" id="{C5EDB237-A586-4057-8385-0897BB0CC200}"/>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2C40AB30-2182-4813-B88C-B8BD2A1587EC}"/>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6065851F-53C4-4A7A-A43F-E3F249EBF94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276044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3811650" y="211600"/>
            <a:ext cx="1520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r" sz="2000">
                <a:solidFill>
                  <a:schemeClr val="dk2"/>
                </a:solidFill>
              </a:rPr>
              <a:t>Gliederung</a:t>
            </a:r>
            <a:endParaRPr sz="200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2</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Einleitung  Klimaprozesse – Definition und Bedeutung</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Der Shell – Klimaprozess in den Haag</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Weitere wichtige Klimaprozesse</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Fazit</a:t>
            </a:r>
          </a:p>
          <a:p>
            <a:pPr marL="742950" lvl="0" indent="-285750" algn="l" rtl="0">
              <a:spcBef>
                <a:spcPts val="0"/>
              </a:spcBef>
              <a:spcAft>
                <a:spcPts val="0"/>
              </a:spcAft>
              <a:buFont typeface="Arial" panose="020B0604020202020204" pitchFamily="34" charset="0"/>
              <a:buChar char="•"/>
            </a:pPr>
            <a:r>
              <a:rPr lang="de-DE" sz="1800" dirty="0">
                <a:solidFill>
                  <a:schemeClr val="dk2"/>
                </a:solidFill>
                <a:sym typeface="Wingdings" panose="05000000000000000000" pitchFamily="2" charset="2"/>
              </a:rPr>
              <a:t>Quellen</a:t>
            </a:r>
          </a:p>
        </p:txBody>
      </p:sp>
      <p:sp>
        <p:nvSpPr>
          <p:cNvPr id="9" name="Google Shape;61;p13">
            <a:extLst>
              <a:ext uri="{FF2B5EF4-FFF2-40B4-BE49-F238E27FC236}">
                <a16:creationId xmlns:a16="http://schemas.microsoft.com/office/drawing/2014/main" id="{4D132870-EE7E-4AE1-99D0-7A0439ECB4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3</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Was ist ein Klima - Prozess?</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Ein gerichtliches Verfahren, in dem Individuen, Organisationen oder Staat klimapolitische Maßnahmen oder Unterlassungen anfechten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Ziele: Durchsetzung Klimarechte, Verpflichtung von Staaten oder Unternehmen zu stärkeren Klimaschutzmaßnahmen, Entschädigungen für Klimaschäden (rechtliche Grundlagen: Nationale Verfassungen, Internationale Abkommen, Menschenrechtskonventionen)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Klägern: Umweltorganisationen, Einzelpersonen, Städte …</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Beklagte: Regierung, Unternehmen</a:t>
            </a:r>
          </a:p>
          <a:p>
            <a:pPr marL="742950" lvl="1" indent="-285750">
              <a:lnSpc>
                <a:spcPct val="150000"/>
              </a:lnSpc>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80A45142-93F8-498E-B106-A89D1100269B}"/>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6906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4</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Relevanz von Klimaprozessen für Umwelt und Gesellschaft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Verbindlicher Klimaschutz</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Schutz vor Umweltzerstörung</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Klimagerechtigkeit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Staatliche Verantwortung</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Unternehmensverantwortung</a:t>
            </a:r>
          </a:p>
        </p:txBody>
      </p:sp>
      <p:sp>
        <p:nvSpPr>
          <p:cNvPr id="9" name="Google Shape;73;p14">
            <a:extLst>
              <a:ext uri="{FF2B5EF4-FFF2-40B4-BE49-F238E27FC236}">
                <a16:creationId xmlns:a16="http://schemas.microsoft.com/office/drawing/2014/main" id="{B4C93055-FFD2-4295-8190-4D13E7BBAD4E}"/>
              </a:ext>
            </a:extLst>
          </p:cNvPr>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10" name="Google Shape;61;p13">
            <a:extLst>
              <a:ext uri="{FF2B5EF4-FFF2-40B4-BE49-F238E27FC236}">
                <a16:creationId xmlns:a16="http://schemas.microsoft.com/office/drawing/2014/main" id="{BB6784AB-F01D-4ECF-9457-8EF768546D8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827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5</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Prozess und Ergebnisse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Die Milieudefensie und weiter Umweltgruppen klagen die Firma Shell an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Vorwurf: Shell trage erheblich zur Klimaerwärmung bei und verletze seine Sorgfaltspflicht, indem es nicht genug zur Emissionsreduzierung beitrage.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Urteil (Mai 2021): Shell muss seinen CO₂-Ausstoß bis 2030 um 45 % senken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Verpflichtung für eigene Emissionen </a:t>
            </a:r>
            <a:r>
              <a:rPr lang="de-DE" sz="1800" u="sng" dirty="0">
                <a:solidFill>
                  <a:schemeClr val="dk2"/>
                </a:solidFill>
                <a:sym typeface="Wingdings" panose="05000000000000000000" pitchFamily="2" charset="2"/>
              </a:rPr>
              <a:t>und</a:t>
            </a:r>
            <a:r>
              <a:rPr lang="de-DE" sz="1800" dirty="0">
                <a:solidFill>
                  <a:schemeClr val="dk2"/>
                </a:solidFill>
                <a:sym typeface="Wingdings" panose="05000000000000000000" pitchFamily="2" charset="2"/>
              </a:rPr>
              <a:t> indirekte Emissionen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Gericht stütze sich auf Menschenrechte und Klimaschutzverpflichtungen (Pariser Abkommen)</a:t>
            </a:r>
          </a:p>
        </p:txBody>
      </p:sp>
      <p:sp>
        <p:nvSpPr>
          <p:cNvPr id="9" name="Google Shape;61;p13">
            <a:extLst>
              <a:ext uri="{FF2B5EF4-FFF2-40B4-BE49-F238E27FC236}">
                <a16:creationId xmlns:a16="http://schemas.microsoft.com/office/drawing/2014/main" id="{3CC41186-F556-41B8-8268-8E821CB8FF3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409508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6</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Bedeutung und Auswirkungen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Mal, dass ein Gericht ein privates Unternehmen zu spezifischen Klimazielen zwingt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Setzt Präzedenzfall für weitere Klagen gegen große Konzerne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Shell hat Berufung eingelegt  Shell muss seinen CO₂ -Ausstoß doch nicht drastisch reduzieren  Mangel an verlässliche Berechnungsgrundlage für die Zahl von 45%</a:t>
            </a: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68104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7</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Saúl Luciano Lliuya gegen RWE</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Der peruanische Landwirt und Bergführer Saúl Luciano Lliuya verklagt RWE, da das Unternehmen zur Erderwärmung und damit zur Gletscherschmelze beitrage, die seine Heimatstadt Huaraz bedroht.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Verfahren, das einen direkten Zusammenhang zwischen individuellen Emissionen und Klimaschäden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Gericht erkennt an, dass Unternehmen zu Klimafolgen haften können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Wegweisendes Verfahren für die Klimagerechtigkeit und Haftung großer CO₂ -Emittenten</a:t>
            </a:r>
          </a:p>
          <a:p>
            <a:pPr marL="742950" lvl="1" indent="-285750">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7256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Der Shell-Nigeria-Prozess</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Vier nigerianische Bauern und die Umweltorganisation Friends of the Earth werfen Shell vor, durch Öllecks im Nigeria Umweltverschmutzung verursacht zu haben und unzureichende Maßnahmen zur Schadensbegrenzung zu ergreifen.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Erstes Urteil- Shell Nigeria für Umweltverschmutzungen verantwortlich, aber Shell-Konzern nicht direkt haftbar (2013)</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Shell Nigeria muss Entschädigungen zahlen, Mutterkonzern Shell ist mitverantwortlich</a:t>
            </a:r>
          </a:p>
        </p:txBody>
      </p:sp>
      <p:sp>
        <p:nvSpPr>
          <p:cNvPr id="9" name="Google Shape;73;p14">
            <a:extLst>
              <a:ext uri="{FF2B5EF4-FFF2-40B4-BE49-F238E27FC236}">
                <a16:creationId xmlns:a16="http://schemas.microsoft.com/office/drawing/2014/main" id="{88AD057A-9D56-4C64-AE4A-DEB552D78FBA}"/>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3E031208-AD47-48AB-9BAD-5DFC4F1C46A9}"/>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3069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800" dirty="0">
                <a:solidFill>
                  <a:schemeClr val="dk2"/>
                </a:solidFill>
                <a:sym typeface="Wingdings" panose="05000000000000000000" pitchFamily="2" charset="2"/>
              </a:rPr>
              <a:t>Klimaklage der Stiftung Urgenda gegen den niederländischen Staat</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Stiftung Urgenda klagt den niederländischen Staat, dass die zu wenig gegen den Klimawandel und Menschenrechte verletzt haben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Ziel: Forderung, die CO₂ -Emissionen bis 2020 um mindestens 25 % gegenüber 1990 zu senken  Urteile 2015 und 2018: Staat verpflichtet, die Emissionen zu reduzieren</a:t>
            </a:r>
          </a:p>
          <a:p>
            <a:pPr marL="742950" lvl="1" indent="-285750">
              <a:buFont typeface="Arial" panose="020B0604020202020204" pitchFamily="34" charset="0"/>
              <a:buChar char="•"/>
            </a:pPr>
            <a:r>
              <a:rPr lang="de-DE" sz="1800" dirty="0">
                <a:solidFill>
                  <a:schemeClr val="dk2"/>
                </a:solidFill>
                <a:sym typeface="Wingdings" panose="05000000000000000000" pitchFamily="2" charset="2"/>
              </a:rPr>
              <a:t>Erster Fall weltweit, der einen Staat zu konkreten Klimazielen verpflichtet</a:t>
            </a:r>
          </a:p>
          <a:p>
            <a:pPr marL="742950" lvl="1" indent="-285750">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692814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1980</Words>
  <Application>Microsoft Office PowerPoint</Application>
  <PresentationFormat>Bildschirmpräsentation (16:9)</PresentationFormat>
  <Paragraphs>140</Paragraphs>
  <Slides>13</Slides>
  <Notes>13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13</vt:i4>
      </vt:variant>
    </vt:vector>
  </HeadingPairs>
  <TitlesOfParts>
    <vt:vector size="16" baseType="lpstr">
      <vt:lpstr>Arial</vt:lpstr>
      <vt:lpstr>Wingdings</vt:lpstr>
      <vt:lpstr>Simple Light</vt:lpstr>
      <vt:lpstr>„Muster-Klimaprozess mit Shell in den Haag, weitere Beispiele für Muster-Klimaprozesse”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und Erstellung des Stromlaufplans und Kabelbaums für das Smart Attach Messemodell”</dc:title>
  <cp:lastModifiedBy>Tadic Luka</cp:lastModifiedBy>
  <cp:revision>30</cp:revision>
  <dcterms:modified xsi:type="dcterms:W3CDTF">2025-03-20T13:06:26Z</dcterms:modified>
</cp:coreProperties>
</file>