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3A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53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49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99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76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01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28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85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96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7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35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37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44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78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2E9771-EAB6-45D2-B555-2980FE289937}"/>
              </a:ext>
            </a:extLst>
          </p:cNvPr>
          <p:cNvSpPr/>
          <p:nvPr/>
        </p:nvSpPr>
        <p:spPr>
          <a:xfrm>
            <a:off x="441960" y="1041402"/>
            <a:ext cx="10993756" cy="1614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6000" b="1" kern="0" dirty="0">
                <a:solidFill>
                  <a:prstClr val="white"/>
                </a:solidFill>
                <a:latin typeface="야놀자 야체 B"/>
                <a:ea typeface="야놀자 야체 B"/>
              </a:rPr>
              <a:t>BMCL  </a:t>
            </a:r>
            <a:r>
              <a:rPr lang="en-US" altLang="ko-KR" sz="4000" b="1" kern="0" dirty="0">
                <a:solidFill>
                  <a:prstClr val="white"/>
                </a:solidFill>
                <a:latin typeface="야놀자 야체 B"/>
                <a:ea typeface="야놀자 야체 B"/>
              </a:rPr>
              <a:t>2019 Winter ML </a:t>
            </a:r>
          </a:p>
          <a:p>
            <a:pPr algn="ctr" latinLnBrk="0">
              <a:defRPr/>
            </a:pPr>
            <a:r>
              <a:rPr lang="en-US" altLang="ko-KR" sz="4000" b="1" kern="0" dirty="0">
                <a:solidFill>
                  <a:prstClr val="white"/>
                </a:solidFill>
                <a:latin typeface="야놀자 야체 B"/>
                <a:ea typeface="야놀자 야체 B"/>
              </a:rPr>
              <a:t> RTT</a:t>
            </a:r>
            <a:r>
              <a:rPr lang="en-US" altLang="ko-KR" sz="2000" b="1" kern="0" dirty="0">
                <a:solidFill>
                  <a:prstClr val="white"/>
                </a:solidFill>
                <a:latin typeface="야놀자 야체 B"/>
                <a:ea typeface="야놀자 야체 B"/>
              </a:rPr>
              <a:t>(Restore The Tore)</a:t>
            </a:r>
            <a:r>
              <a:rPr lang="en-US" altLang="ko-KR" sz="4000" b="1" kern="0" dirty="0">
                <a:solidFill>
                  <a:prstClr val="white"/>
                </a:solidFill>
                <a:latin typeface="야놀자 야체 B"/>
                <a:ea typeface="야놀자 야체 B"/>
              </a:rPr>
              <a:t> Project 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7400D2C-6879-42B8-BA29-FCB7D89DDB38}"/>
              </a:ext>
            </a:extLst>
          </p:cNvPr>
          <p:cNvGrpSpPr/>
          <p:nvPr/>
        </p:nvGrpSpPr>
        <p:grpSpPr>
          <a:xfrm>
            <a:off x="8338919" y="3124802"/>
            <a:ext cx="1473200" cy="2309624"/>
            <a:chOff x="8338919" y="3124802"/>
            <a:chExt cx="1473200" cy="2309624"/>
          </a:xfrm>
        </p:grpSpPr>
        <p:sp>
          <p:nvSpPr>
            <p:cNvPr id="6" name="양쪽 모서리가 둥근 사각형 51">
              <a:extLst>
                <a:ext uri="{FF2B5EF4-FFF2-40B4-BE49-F238E27FC236}">
                  <a16:creationId xmlns:a16="http://schemas.microsoft.com/office/drawing/2014/main" id="{FCB99057-3482-4457-89FD-5BCD95E9413C}"/>
                </a:ext>
              </a:extLst>
            </p:cNvPr>
            <p:cNvSpPr/>
            <p:nvPr/>
          </p:nvSpPr>
          <p:spPr>
            <a:xfrm>
              <a:off x="8338919" y="3124802"/>
              <a:ext cx="1473200" cy="1502664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52">
              <a:extLst>
                <a:ext uri="{FF2B5EF4-FFF2-40B4-BE49-F238E27FC236}">
                  <a16:creationId xmlns:a16="http://schemas.microsoft.com/office/drawing/2014/main" id="{06729BD2-94FA-4CF1-8E9B-DEDA9FD106B1}"/>
                </a:ext>
              </a:extLst>
            </p:cNvPr>
            <p:cNvSpPr/>
            <p:nvPr/>
          </p:nvSpPr>
          <p:spPr>
            <a:xfrm>
              <a:off x="8338919" y="4629077"/>
              <a:ext cx="1473200" cy="805349"/>
            </a:xfrm>
            <a:prstGeom prst="round2SameRect">
              <a:avLst>
                <a:gd name="adj1" fmla="val 0"/>
                <a:gd name="adj2" fmla="val 19333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2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이종수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6274ED8-1515-4739-825E-E3C38AC34D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491834" y="3450571"/>
              <a:ext cx="1167370" cy="1167370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44393D8-92D4-440F-9F40-7DBCDC9E2B72}"/>
              </a:ext>
            </a:extLst>
          </p:cNvPr>
          <p:cNvGrpSpPr/>
          <p:nvPr/>
        </p:nvGrpSpPr>
        <p:grpSpPr>
          <a:xfrm>
            <a:off x="2452907" y="3091394"/>
            <a:ext cx="1473200" cy="2309624"/>
            <a:chOff x="2452907" y="3091394"/>
            <a:chExt cx="1473200" cy="2309624"/>
          </a:xfrm>
        </p:grpSpPr>
        <p:sp>
          <p:nvSpPr>
            <p:cNvPr id="10" name="양쪽 모서리가 둥근 사각형 1">
              <a:extLst>
                <a:ext uri="{FF2B5EF4-FFF2-40B4-BE49-F238E27FC236}">
                  <a16:creationId xmlns:a16="http://schemas.microsoft.com/office/drawing/2014/main" id="{AF4989D3-F5BE-4624-9666-97917A155195}"/>
                </a:ext>
              </a:extLst>
            </p:cNvPr>
            <p:cNvSpPr/>
            <p:nvPr/>
          </p:nvSpPr>
          <p:spPr>
            <a:xfrm>
              <a:off x="2452907" y="3091394"/>
              <a:ext cx="1473200" cy="1502664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양쪽 모서리가 둥근 사각형 29">
              <a:extLst>
                <a:ext uri="{FF2B5EF4-FFF2-40B4-BE49-F238E27FC236}">
                  <a16:creationId xmlns:a16="http://schemas.microsoft.com/office/drawing/2014/main" id="{835AE4AF-775E-494D-9901-052F012A26B0}"/>
                </a:ext>
              </a:extLst>
            </p:cNvPr>
            <p:cNvSpPr/>
            <p:nvPr/>
          </p:nvSpPr>
          <p:spPr>
            <a:xfrm>
              <a:off x="2452907" y="4595669"/>
              <a:ext cx="1473200" cy="805349"/>
            </a:xfrm>
            <a:prstGeom prst="round2SameRect">
              <a:avLst>
                <a:gd name="adj1" fmla="val 0"/>
                <a:gd name="adj2" fmla="val 19333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2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이원빈</a:t>
              </a:r>
              <a:r>
                <a:rPr lang="en-US" altLang="ko-KR" sz="9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FA8280A-38F7-4CB6-A228-3D5466F1E4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579128" y="3378547"/>
              <a:ext cx="1215512" cy="1215512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BF9BD0E-DEF7-4E1E-921F-CA679271B739}"/>
              </a:ext>
            </a:extLst>
          </p:cNvPr>
          <p:cNvGrpSpPr/>
          <p:nvPr/>
        </p:nvGrpSpPr>
        <p:grpSpPr>
          <a:xfrm>
            <a:off x="5359400" y="3093005"/>
            <a:ext cx="1473200" cy="2309624"/>
            <a:chOff x="4414911" y="3102530"/>
            <a:chExt cx="1473200" cy="2309624"/>
          </a:xfrm>
        </p:grpSpPr>
        <p:sp>
          <p:nvSpPr>
            <p:cNvPr id="14" name="양쪽 모서리가 둥근 사각형 47">
              <a:extLst>
                <a:ext uri="{FF2B5EF4-FFF2-40B4-BE49-F238E27FC236}">
                  <a16:creationId xmlns:a16="http://schemas.microsoft.com/office/drawing/2014/main" id="{D4DA661B-C46E-4031-9EA2-47472B2997BA}"/>
                </a:ext>
              </a:extLst>
            </p:cNvPr>
            <p:cNvSpPr/>
            <p:nvPr/>
          </p:nvSpPr>
          <p:spPr>
            <a:xfrm>
              <a:off x="4414911" y="3102530"/>
              <a:ext cx="1473200" cy="1502664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69C3CB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양쪽 모서리가 둥근 사각형 48">
              <a:extLst>
                <a:ext uri="{FF2B5EF4-FFF2-40B4-BE49-F238E27FC236}">
                  <a16:creationId xmlns:a16="http://schemas.microsoft.com/office/drawing/2014/main" id="{52364872-6CDC-4808-B303-0142FF417C96}"/>
                </a:ext>
              </a:extLst>
            </p:cNvPr>
            <p:cNvSpPr/>
            <p:nvPr/>
          </p:nvSpPr>
          <p:spPr>
            <a:xfrm>
              <a:off x="4414911" y="4606805"/>
              <a:ext cx="1473200" cy="805349"/>
            </a:xfrm>
            <a:prstGeom prst="round2SameRect">
              <a:avLst>
                <a:gd name="adj1" fmla="val 0"/>
                <a:gd name="adj2" fmla="val 19333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2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이충섭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C30BDB46-79CF-4B62-B2CE-991E377A71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501998" y="3293815"/>
              <a:ext cx="1305811" cy="1305811"/>
            </a:xfrm>
            <a:prstGeom prst="rect">
              <a:avLst/>
            </a:prstGeom>
          </p:spPr>
        </p:pic>
      </p:grpSp>
      <p:sp>
        <p:nvSpPr>
          <p:cNvPr id="17" name="직사각형 5">
            <a:extLst>
              <a:ext uri="{FF2B5EF4-FFF2-40B4-BE49-F238E27FC236}">
                <a16:creationId xmlns:a16="http://schemas.microsoft.com/office/drawing/2014/main" id="{BAB43226-E809-4700-8AD0-408E40DB1068}"/>
              </a:ext>
            </a:extLst>
          </p:cNvPr>
          <p:cNvSpPr/>
          <p:nvPr/>
        </p:nvSpPr>
        <p:spPr>
          <a:xfrm>
            <a:off x="3256597" y="5750962"/>
            <a:ext cx="5678805" cy="695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000" b="1" kern="0">
                <a:solidFill>
                  <a:prstClr val="white"/>
                </a:solidFill>
                <a:latin typeface="야놀자 야체 B"/>
                <a:ea typeface="야놀자 야체 B"/>
              </a:rPr>
              <a:t>WMLS TEAM B</a:t>
            </a:r>
          </a:p>
        </p:txBody>
      </p:sp>
    </p:spTree>
    <p:extLst>
      <p:ext uri="{BB962C8B-B14F-4D97-AF65-F5344CB8AC3E}">
        <p14:creationId xmlns:p14="http://schemas.microsoft.com/office/powerpoint/2010/main" val="130681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17524" y="778860"/>
            <a:ext cx="7356950" cy="53002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37004" y="316605"/>
            <a:ext cx="3394121" cy="472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500" b="1"/>
              <a:t>Study Key Notation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58884" y="1190812"/>
            <a:ext cx="7674231" cy="538862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6880870" cy="434876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21684" y="2830150"/>
            <a:ext cx="7070315" cy="4027849"/>
          </a:xfrm>
          <a:prstGeom prst="rect">
            <a:avLst/>
          </a:prstGeom>
        </p:spPr>
      </p:pic>
      <p:sp>
        <p:nvSpPr>
          <p:cNvPr id="20" name="직사각형 5"/>
          <p:cNvSpPr/>
          <p:nvPr/>
        </p:nvSpPr>
        <p:spPr>
          <a:xfrm>
            <a:off x="7024982" y="441615"/>
            <a:ext cx="4957108" cy="775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500" b="1" u="sng" kern="0">
                <a:solidFill>
                  <a:schemeClr val="dk1"/>
                </a:solidFill>
                <a:latin typeface="야놀자 야체 B"/>
                <a:ea typeface="야놀자 야체 B"/>
              </a:rPr>
              <a:t>Code analysis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5"/>
          <p:cNvSpPr/>
          <p:nvPr/>
        </p:nvSpPr>
        <p:spPr>
          <a:xfrm>
            <a:off x="2028823" y="1975037"/>
            <a:ext cx="12573351" cy="2910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700" b="1" kern="0">
                <a:solidFill>
                  <a:schemeClr val="dk1"/>
                </a:solidFill>
                <a:latin typeface="야놀자 야체 B"/>
                <a:ea typeface="야놀자 야체 B"/>
              </a:rPr>
              <a:t>■ Completion Newtork</a:t>
            </a:r>
          </a:p>
          <a:p>
            <a:pPr latinLnBrk="0">
              <a:defRPr/>
            </a:pPr>
            <a:endParaRPr lang="en-US" altLang="ko-KR" sz="3700" b="1" kern="0">
              <a:solidFill>
                <a:schemeClr val="dk1"/>
              </a:solidFill>
              <a:latin typeface="야놀자 야체 B"/>
              <a:ea typeface="야놀자 야체 B"/>
            </a:endParaRPr>
          </a:p>
          <a:p>
            <a:pPr latinLnBrk="0">
              <a:defRPr/>
            </a:pPr>
            <a:r>
              <a:rPr lang="en-US" altLang="ko-KR" sz="3700" b="1" kern="0">
                <a:solidFill>
                  <a:schemeClr val="dk1"/>
                </a:solidFill>
                <a:latin typeface="야놀자 야체 B"/>
                <a:ea typeface="야놀자 야체 B"/>
              </a:rPr>
              <a:t>■ Global Context Discriminator</a:t>
            </a:r>
          </a:p>
          <a:p>
            <a:pPr latinLnBrk="0">
              <a:defRPr/>
            </a:pPr>
            <a:endParaRPr lang="en-US" altLang="ko-KR" sz="3700" b="1" kern="0">
              <a:solidFill>
                <a:schemeClr val="dk1"/>
              </a:solidFill>
              <a:latin typeface="야놀자 야체 B"/>
              <a:ea typeface="야놀자 야체 B"/>
            </a:endParaRPr>
          </a:p>
          <a:p>
            <a:pPr latinLnBrk="0">
              <a:defRPr/>
            </a:pPr>
            <a:r>
              <a:rPr lang="en-US" altLang="ko-KR" sz="3700" b="1" kern="0">
                <a:solidFill>
                  <a:schemeClr val="dk1"/>
                </a:solidFill>
                <a:latin typeface="야놀자 야체 B"/>
                <a:ea typeface="야놀자 야체 B"/>
              </a:rPr>
              <a:t>■ Local Context Discriminator</a:t>
            </a:r>
          </a:p>
        </p:txBody>
      </p:sp>
      <p:sp>
        <p:nvSpPr>
          <p:cNvPr id="22" name="직사각형 5"/>
          <p:cNvSpPr/>
          <p:nvPr/>
        </p:nvSpPr>
        <p:spPr>
          <a:xfrm>
            <a:off x="0" y="414785"/>
            <a:ext cx="12192000" cy="697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000" b="1" u="sng" kern="0">
                <a:solidFill>
                  <a:schemeClr val="dk1"/>
                </a:solidFill>
                <a:latin typeface="야놀자 야체 B"/>
                <a:ea typeface="야놀자 야체 B"/>
              </a:rPr>
              <a:t>Key Componets of the Image Completion Model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49893" y="1988402"/>
            <a:ext cx="9092214" cy="2881194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5928375" y="3726467"/>
            <a:ext cx="6888786" cy="2483000"/>
            <a:chOff x="4586824" y="3619143"/>
            <a:chExt cx="6888786" cy="2483000"/>
          </a:xfrm>
        </p:grpSpPr>
        <p:grpSp>
          <p:nvGrpSpPr>
            <p:cNvPr id="29" name="그룹 28"/>
            <p:cNvGrpSpPr/>
            <p:nvPr/>
          </p:nvGrpSpPr>
          <p:grpSpPr>
            <a:xfrm>
              <a:off x="4586824" y="3619143"/>
              <a:ext cx="6888786" cy="2483000"/>
              <a:chOff x="5136860" y="2451995"/>
              <a:chExt cx="6888786" cy="2483000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5136860" y="2451995"/>
                <a:ext cx="2984126" cy="160397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31" name="직사각형 5"/>
              <p:cNvSpPr/>
              <p:nvPr/>
            </p:nvSpPr>
            <p:spPr>
              <a:xfrm>
                <a:off x="6485049" y="4282228"/>
                <a:ext cx="5540598" cy="6527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atinLnBrk="0">
                  <a:defRPr/>
                </a:pPr>
                <a:r>
                  <a:rPr lang="en-US" altLang="ko-KR" sz="3700" b="1" u="sng" kern="0">
                    <a:solidFill>
                      <a:schemeClr val="dk1"/>
                    </a:solidFill>
                    <a:latin typeface="야놀자 야체 B"/>
                    <a:ea typeface="야놀자 야체 B"/>
                  </a:rPr>
                  <a:t> Local Discriminator  </a:t>
                </a:r>
              </a:p>
            </p:txBody>
          </p:sp>
        </p:grpSp>
        <p:cxnSp>
          <p:nvCxnSpPr>
            <p:cNvPr id="32" name="직선 화살표 연결선 31"/>
            <p:cNvCxnSpPr/>
            <p:nvPr/>
          </p:nvCxnSpPr>
          <p:spPr>
            <a:xfrm rot="16200000" flipH="1">
              <a:off x="6860684" y="5246800"/>
              <a:ext cx="254893" cy="2414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/>
          <p:cNvGrpSpPr/>
          <p:nvPr/>
        </p:nvGrpSpPr>
        <p:grpSpPr>
          <a:xfrm>
            <a:off x="4584877" y="839275"/>
            <a:ext cx="5540599" cy="2953213"/>
            <a:chOff x="4584877" y="839275"/>
            <a:chExt cx="5540599" cy="2953213"/>
          </a:xfrm>
        </p:grpSpPr>
        <p:grpSp>
          <p:nvGrpSpPr>
            <p:cNvPr id="24" name="그룹 23"/>
            <p:cNvGrpSpPr/>
            <p:nvPr/>
          </p:nvGrpSpPr>
          <p:grpSpPr>
            <a:xfrm>
              <a:off x="4584877" y="839275"/>
              <a:ext cx="5540599" cy="2953213"/>
              <a:chOff x="3117758" y="1102755"/>
              <a:chExt cx="5540599" cy="2953213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5136860" y="2451995"/>
                <a:ext cx="2984126" cy="160397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26" name="직사각형 5"/>
              <p:cNvSpPr/>
              <p:nvPr/>
            </p:nvSpPr>
            <p:spPr>
              <a:xfrm>
                <a:off x="3117758" y="1102755"/>
                <a:ext cx="5540600" cy="6533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atinLnBrk="0">
                  <a:defRPr/>
                </a:pPr>
                <a:r>
                  <a:rPr lang="en-US" altLang="ko-KR" sz="3700" b="1" u="sng" kern="0">
                    <a:solidFill>
                      <a:schemeClr val="dk1"/>
                    </a:solidFill>
                    <a:latin typeface="야놀자 야체 B"/>
                    <a:ea typeface="야놀자 야체 B"/>
                  </a:rPr>
                  <a:t> Global Discriminator  </a:t>
                </a:r>
              </a:p>
            </p:txBody>
          </p:sp>
        </p:grpSp>
        <p:cxnSp>
          <p:nvCxnSpPr>
            <p:cNvPr id="33" name="직선 화살표 연결선 32"/>
            <p:cNvCxnSpPr/>
            <p:nvPr/>
          </p:nvCxnSpPr>
          <p:spPr>
            <a:xfrm rot="10800000">
              <a:off x="7243024" y="1678278"/>
              <a:ext cx="496373" cy="3622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904203" y="3243509"/>
            <a:ext cx="5540598" cy="2952810"/>
            <a:chOff x="904203" y="3243510"/>
            <a:chExt cx="5540598" cy="2952810"/>
          </a:xfrm>
        </p:grpSpPr>
        <p:sp>
          <p:nvSpPr>
            <p:cNvPr id="35" name="타원 34"/>
            <p:cNvSpPr/>
            <p:nvPr/>
          </p:nvSpPr>
          <p:spPr>
            <a:xfrm>
              <a:off x="2708655" y="3243510"/>
              <a:ext cx="2984126" cy="160397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cxnSp>
          <p:nvCxnSpPr>
            <p:cNvPr id="36" name="직선 화살표 연결선 35"/>
            <p:cNvCxnSpPr/>
            <p:nvPr/>
          </p:nvCxnSpPr>
          <p:spPr>
            <a:xfrm rot="5400000" flipH="1" flipV="1">
              <a:off x="3634256" y="5099230"/>
              <a:ext cx="389050" cy="2012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5"/>
            <p:cNvSpPr/>
            <p:nvPr/>
          </p:nvSpPr>
          <p:spPr>
            <a:xfrm>
              <a:off x="904203" y="5543283"/>
              <a:ext cx="5540598" cy="6530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3700" b="1" u="sng" kern="0">
                  <a:solidFill>
                    <a:schemeClr val="dk1"/>
                  </a:solidFill>
                  <a:latin typeface="야놀자 야체 B"/>
                  <a:ea typeface="야놀자 야체 B"/>
                </a:rPr>
                <a:t>Complete Network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2" animBg="1"/>
      <p:bldP spid="34" grpId="1" animBg="1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49893" y="1988402"/>
            <a:ext cx="9092214" cy="2881194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1882352" y="472228"/>
            <a:ext cx="10157895" cy="5943060"/>
            <a:chOff x="1882352" y="472228"/>
            <a:chExt cx="10157895" cy="5943060"/>
          </a:xfrm>
        </p:grpSpPr>
        <p:grpSp>
          <p:nvGrpSpPr>
            <p:cNvPr id="19" name="그룹 18"/>
            <p:cNvGrpSpPr/>
            <p:nvPr/>
          </p:nvGrpSpPr>
          <p:grpSpPr>
            <a:xfrm>
              <a:off x="1882352" y="472228"/>
              <a:ext cx="8910256" cy="4207841"/>
              <a:chOff x="2051056" y="458813"/>
              <a:chExt cx="8910256" cy="4207841"/>
            </a:xfrm>
          </p:grpSpPr>
          <p:pic>
            <p:nvPicPr>
              <p:cNvPr id="20" name="그림 19"/>
              <p:cNvPicPr>
                <a:picLocks noChangeAspect="1"/>
              </p:cNvPicPr>
              <p:nvPr/>
            </p:nvPicPr>
            <p:blipFill rotWithShape="1">
              <a:blip r:embed="rId2"/>
              <a:srcRect l="3850" t="6750" r="43940" b="6410"/>
              <a:stretch>
                <a:fillRect/>
              </a:stretch>
            </p:blipFill>
            <p:spPr>
              <a:xfrm>
                <a:off x="2051056" y="2164516"/>
                <a:ext cx="4747649" cy="2502137"/>
              </a:xfrm>
              <a:prstGeom prst="rect">
                <a:avLst/>
              </a:prstGeom>
            </p:spPr>
          </p:pic>
          <p:sp>
            <p:nvSpPr>
              <p:cNvPr id="21" name="직사각형 5"/>
              <p:cNvSpPr/>
              <p:nvPr/>
            </p:nvSpPr>
            <p:spPr>
              <a:xfrm>
                <a:off x="5420713" y="458813"/>
                <a:ext cx="5540598" cy="12234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atinLnBrk="0">
                  <a:defRPr/>
                </a:pPr>
                <a:r>
                  <a:rPr lang="en-US" altLang="ko-KR" sz="3700" b="1" kern="0">
                    <a:solidFill>
                      <a:schemeClr val="dk1"/>
                    </a:solidFill>
                    <a:latin typeface="야놀자 야체 B"/>
                    <a:ea typeface="야놀자 야체 B"/>
                  </a:rPr>
                  <a:t> Completion Newtork </a:t>
                </a:r>
              </a:p>
              <a:p>
                <a:pPr algn="ctr" latinLnBrk="0">
                  <a:defRPr/>
                </a:pPr>
                <a:r>
                  <a:rPr lang="en-US" altLang="ko-KR" sz="3000" b="1" kern="0">
                    <a:solidFill>
                      <a:schemeClr val="dk1"/>
                    </a:solidFill>
                    <a:latin typeface="야놀자 야체 B"/>
                    <a:ea typeface="야놀자 야체 B"/>
                  </a:rPr>
                  <a:t> - Task of the Week</a:t>
                </a:r>
                <a:r>
                  <a:rPr lang="en-US" altLang="ko-KR" sz="3700" b="1" kern="0">
                    <a:solidFill>
                      <a:schemeClr val="dk1"/>
                    </a:solidFill>
                    <a:latin typeface="야놀자 야체 B"/>
                    <a:ea typeface="야놀자 야체 B"/>
                  </a:rPr>
                  <a:t> </a:t>
                </a:r>
              </a:p>
            </p:txBody>
          </p:sp>
        </p:grpSp>
        <p:sp>
          <p:nvSpPr>
            <p:cNvPr id="22" name="직사각형 5"/>
            <p:cNvSpPr/>
            <p:nvPr/>
          </p:nvSpPr>
          <p:spPr>
            <a:xfrm>
              <a:off x="5895953" y="4418992"/>
              <a:ext cx="6144294" cy="19962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2500" b="1" kern="0">
                  <a:solidFill>
                    <a:schemeClr val="dk1"/>
                  </a:solidFill>
                  <a:latin typeface="야놀자 야체 B"/>
                  <a:ea typeface="야놀자 야체 B"/>
                </a:rPr>
                <a:t>	</a:t>
              </a:r>
              <a:r>
                <a:rPr lang="en-US" altLang="ko-KR" sz="2500" b="1" u="sng" kern="0">
                  <a:solidFill>
                    <a:schemeClr val="dk1"/>
                  </a:solidFill>
                  <a:latin typeface="야놀자 야체 B"/>
                  <a:ea typeface="야놀자 야체 B"/>
                </a:rPr>
                <a:t>Essential notation of the laye</a:t>
              </a:r>
              <a:r>
                <a:rPr lang="en-US" altLang="ko-KR" sz="2500" b="1" kern="0">
                  <a:solidFill>
                    <a:schemeClr val="dk1"/>
                  </a:solidFill>
                  <a:latin typeface="야놀자 야체 B"/>
                  <a:ea typeface="야놀자 야체 B"/>
                </a:rPr>
                <a:t>r</a:t>
              </a:r>
            </a:p>
            <a:p>
              <a:pPr latinLnBrk="0">
                <a:defRPr/>
              </a:pPr>
              <a:r>
                <a:rPr lang="ko-KR" altLang="ko-KR" sz="2500" b="1" kern="0">
                  <a:solidFill>
                    <a:schemeClr val="dk1"/>
                  </a:solidFill>
                  <a:latin typeface="야놀자 야체 B"/>
                  <a:ea typeface="야놀자 야체 B"/>
                </a:rPr>
                <a:t>▶</a:t>
              </a:r>
              <a:r>
                <a:rPr lang="en-US" altLang="ko-KR" sz="2500" b="1" kern="0">
                  <a:solidFill>
                    <a:schemeClr val="dk1"/>
                  </a:solidFill>
                  <a:latin typeface="야놀자 야체 B"/>
                  <a:ea typeface="야놀자 야체 B"/>
                </a:rPr>
                <a:t> Dilated Convolution</a:t>
              </a:r>
            </a:p>
            <a:p>
              <a:pPr latinLnBrk="0">
                <a:defRPr/>
              </a:pPr>
              <a:r>
                <a:rPr lang="ko-KR" altLang="ko-KR" sz="2500" b="1" kern="0">
                  <a:solidFill>
                    <a:schemeClr val="dk1"/>
                  </a:solidFill>
                  <a:latin typeface="야놀자 야체 B"/>
                  <a:ea typeface="야놀자 야체 B"/>
                </a:rPr>
                <a:t>▶</a:t>
              </a:r>
              <a:r>
                <a:rPr lang="en-US" altLang="ko-KR" sz="2500" b="1" kern="0">
                  <a:solidFill>
                    <a:schemeClr val="dk1"/>
                  </a:solidFill>
                  <a:latin typeface="야놀자 야체 B"/>
                  <a:ea typeface="야놀자 야체 B"/>
                </a:rPr>
                <a:t> Deconvolution </a:t>
              </a:r>
            </a:p>
            <a:p>
              <a:pPr latinLnBrk="0">
                <a:defRPr/>
              </a:pPr>
              <a:r>
                <a:rPr lang="ko-KR" altLang="ko-KR" sz="2500" b="1" kern="0">
                  <a:solidFill>
                    <a:schemeClr val="dk1"/>
                  </a:solidFill>
                  <a:latin typeface="야놀자 야체 B"/>
                  <a:ea typeface="야놀자 야체 B"/>
                </a:rPr>
                <a:t>▶</a:t>
              </a:r>
              <a:r>
                <a:rPr lang="en-US" altLang="ko-KR" sz="2500" b="1" kern="0">
                  <a:solidFill>
                    <a:schemeClr val="dk1"/>
                  </a:solidFill>
                  <a:latin typeface="야놀자 야체 B"/>
                  <a:ea typeface="야놀자 야체 B"/>
                </a:rPr>
                <a:t> Context Encoder</a:t>
              </a:r>
            </a:p>
            <a:p>
              <a:pPr latinLnBrk="0">
                <a:defRPr/>
              </a:pPr>
              <a:r>
                <a:rPr lang="ko-KR" altLang="ko-KR" sz="2500" b="1" kern="0">
                  <a:solidFill>
                    <a:schemeClr val="dk1"/>
                  </a:solidFill>
                  <a:latin typeface="야놀자 야체 B"/>
                  <a:ea typeface="야놀자 야체 B"/>
                </a:rPr>
                <a:t>▶</a:t>
              </a:r>
              <a:r>
                <a:rPr lang="en-US" altLang="ko-KR" sz="2500" b="1" kern="0">
                  <a:solidFill>
                    <a:schemeClr val="dk1"/>
                  </a:solidFill>
                  <a:latin typeface="야놀자 야체 B"/>
                  <a:ea typeface="야놀자 야체 B"/>
                </a:rPr>
                <a:t>Strided Convolution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rcRect l="3850" t="6750" r="43940" b="6410"/>
          <a:stretch>
            <a:fillRect/>
          </a:stretch>
        </p:blipFill>
        <p:spPr>
          <a:xfrm>
            <a:off x="406647" y="2177931"/>
            <a:ext cx="4747649" cy="250213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914888" y="1617908"/>
            <a:ext cx="5822326" cy="2878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 b="1" u="sng"/>
              <a:t>Weekly Done </a:t>
            </a:r>
          </a:p>
          <a:p>
            <a:pPr>
              <a:defRPr/>
            </a:pPr>
            <a:endParaRPr lang="en-US" altLang="ko-KR" b="1"/>
          </a:p>
          <a:p>
            <a:pPr>
              <a:defRPr/>
            </a:pPr>
            <a:r>
              <a:rPr lang="en-US" altLang="ko-KR" sz="2500" b="1"/>
              <a:t>1.Search Relating Papers</a:t>
            </a:r>
          </a:p>
          <a:p>
            <a:pPr>
              <a:defRPr/>
            </a:pPr>
            <a:endParaRPr lang="en-US" altLang="ko-KR" sz="2500" b="1"/>
          </a:p>
          <a:p>
            <a:pPr>
              <a:defRPr/>
            </a:pPr>
            <a:r>
              <a:rPr lang="en-US" altLang="ko-KR" sz="2500" b="1"/>
              <a:t>2.Study Key notations</a:t>
            </a:r>
          </a:p>
          <a:p>
            <a:pPr>
              <a:defRPr/>
            </a:pPr>
            <a:endParaRPr lang="en-US" altLang="ko-KR" sz="2500" b="1"/>
          </a:p>
          <a:p>
            <a:pPr>
              <a:defRPr/>
            </a:pPr>
            <a:r>
              <a:rPr lang="en-US" altLang="ko-KR" sz="2500" b="1"/>
              <a:t>3.Code analysis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47770" y="480486"/>
            <a:ext cx="7296459" cy="58970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37004" y="316605"/>
            <a:ext cx="3394121" cy="472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500" b="1"/>
              <a:t>Paper Searching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31684" y="636720"/>
            <a:ext cx="7622965" cy="55845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37004" y="316605"/>
            <a:ext cx="3394121" cy="472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500" b="1"/>
              <a:t>Paper Searching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90345" y="581803"/>
            <a:ext cx="8011310" cy="56943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37004" y="316605"/>
            <a:ext cx="3394121" cy="472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500" b="1"/>
              <a:t>Paper Searching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04860" y="957704"/>
            <a:ext cx="7582279" cy="49425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37004" y="316605"/>
            <a:ext cx="3394121" cy="472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500" b="1"/>
              <a:t>Study Key Notation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83</Words>
  <Application>Microsoft Office PowerPoint</Application>
  <PresentationFormat>와이드스크린</PresentationFormat>
  <Paragraphs>35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이충섭</cp:lastModifiedBy>
  <cp:revision>44</cp:revision>
  <dcterms:created xsi:type="dcterms:W3CDTF">2019-10-04T04:09:33Z</dcterms:created>
  <dcterms:modified xsi:type="dcterms:W3CDTF">2020-01-21T11:46:00Z</dcterms:modified>
  <cp:version>1000.0000.01</cp:version>
</cp:coreProperties>
</file>