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91" r:id="rId4"/>
    <p:sldId id="292" r:id="rId5"/>
    <p:sldId id="258" r:id="rId6"/>
    <p:sldId id="259" r:id="rId7"/>
    <p:sldId id="266" r:id="rId8"/>
    <p:sldId id="293" r:id="rId9"/>
    <p:sldId id="267" r:id="rId10"/>
    <p:sldId id="265" r:id="rId11"/>
    <p:sldId id="273" r:id="rId12"/>
    <p:sldId id="272" r:id="rId13"/>
    <p:sldId id="274" r:id="rId14"/>
    <p:sldId id="268" r:id="rId15"/>
    <p:sldId id="271" r:id="rId16"/>
    <p:sldId id="294" r:id="rId17"/>
    <p:sldId id="275" r:id="rId18"/>
    <p:sldId id="276" r:id="rId19"/>
    <p:sldId id="277" r:id="rId20"/>
    <p:sldId id="270" r:id="rId21"/>
    <p:sldId id="269" r:id="rId22"/>
    <p:sldId id="295" r:id="rId23"/>
    <p:sldId id="296" r:id="rId24"/>
    <p:sldId id="297" r:id="rId25"/>
    <p:sldId id="298" r:id="rId26"/>
    <p:sldId id="29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  <p15:guide id="3" pos="664">
          <p15:clr>
            <a:srgbClr val="A4A3A4"/>
          </p15:clr>
        </p15:guide>
        <p15:guide id="4" pos="70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9C64"/>
    <a:srgbClr val="667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181" autoAdjust="0"/>
  </p:normalViewPr>
  <p:slideViewPr>
    <p:cSldViewPr snapToGrid="0">
      <p:cViewPr varScale="1">
        <p:scale>
          <a:sx n="66" d="100"/>
          <a:sy n="66" d="100"/>
        </p:scale>
        <p:origin x="1446" y="96"/>
      </p:cViewPr>
      <p:guideLst>
        <p:guide orient="horz" pos="2136"/>
        <p:guide pos="3840"/>
        <p:guide pos="664"/>
        <p:guide pos="70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8325C-A869-4BD2-A7ED-92963FDDA8A3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194F1-D4A4-4DC1-95A2-06992A14B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22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94F1-D4A4-4DC1-95A2-06992A14B84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76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3BA6F-28DE-4CD5-9DA5-FB237F04F24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943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전방확률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반대 방향으로 계산한 것이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후방확률입니다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전방확률과 다르게 한 시점 이후의 관측 상태에 대한 방출확률을 곱합니다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이로 인해 이후 전방확률과 후방확률의 곱에서 방출확률의 중복이 일어나지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3BA6F-28DE-4CD5-9DA5-FB237F04F24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4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시점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전방확률과 후방확률을 곱한 값을 모든 상태에 대해 더해 주면 앞서 계산한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우도와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동치가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후방확률을 관측치 시퀀스 맨 끝부터 처음까지 계산하면 이 또한 앞서 계산한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우도와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3BA6F-28DE-4CD5-9DA5-FB237F04F24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89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다시 말해 특정 은닉 상태를 지나는 모든 경로에 대한 확률을 구하는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94F1-D4A4-4DC1-95A2-06992A14B84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144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시점 </a:t>
            </a:r>
            <a:r>
              <a:rPr lang="en-US" altLang="ko-KR" dirty="0"/>
              <a:t>t</a:t>
            </a:r>
            <a:r>
              <a:rPr lang="ko-KR" altLang="en-US" dirty="0"/>
              <a:t>에서의 </a:t>
            </a:r>
            <a:r>
              <a:rPr lang="en-US" altLang="ko-KR" dirty="0"/>
              <a:t>j </a:t>
            </a:r>
            <a:r>
              <a:rPr lang="ko-KR" altLang="en-US" dirty="0"/>
              <a:t>번째 상태 </a:t>
            </a:r>
            <a:endParaRPr lang="en-US" altLang="ko-KR" dirty="0"/>
          </a:p>
          <a:p>
            <a:r>
              <a:rPr lang="el-G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_t(j)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ko-KR" altLang="en-US" dirty="0"/>
              <a:t> 거의 유사하지만 </a:t>
            </a:r>
            <a:r>
              <a:rPr lang="en-US" altLang="ko-KR" dirty="0"/>
              <a:t>sigma &gt; max</a:t>
            </a:r>
            <a:r>
              <a:rPr lang="ko-KR" altLang="en-US" dirty="0"/>
              <a:t>로 바뀌었다는 점에 유의 </a:t>
            </a:r>
            <a:r>
              <a:rPr lang="en-US" altLang="ko-KR" dirty="0"/>
              <a:t>&gt; </a:t>
            </a:r>
            <a:r>
              <a:rPr lang="ko-KR" altLang="en-US" dirty="0"/>
              <a:t>모든 경로들을 고려하던 </a:t>
            </a:r>
            <a:r>
              <a:rPr lang="el-G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t(j)</a:t>
            </a:r>
            <a:r>
              <a:rPr lang="ko-KR" altLang="en-US" dirty="0"/>
              <a:t>와 반대로 가장 높은 루트만을 취한다는 점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Aij</a:t>
            </a:r>
            <a:r>
              <a:rPr lang="en-US" altLang="ko-KR" dirty="0"/>
              <a:t> &gt; transition prob / </a:t>
            </a:r>
            <a:r>
              <a:rPr lang="en-US" altLang="ko-KR" dirty="0" err="1"/>
              <a:t>Bj</a:t>
            </a:r>
            <a:r>
              <a:rPr lang="en-US" altLang="ko-KR" dirty="0"/>
              <a:t>(</a:t>
            </a:r>
            <a:r>
              <a:rPr lang="en-US" altLang="ko-KR" dirty="0" err="1"/>
              <a:t>Ot</a:t>
            </a:r>
            <a:r>
              <a:rPr lang="en-US" altLang="ko-KR" dirty="0"/>
              <a:t>) &gt; emission prob (j</a:t>
            </a:r>
            <a:r>
              <a:rPr lang="ko-KR" altLang="en-US" dirty="0"/>
              <a:t>번째 </a:t>
            </a:r>
            <a:r>
              <a:rPr lang="en-US" altLang="ko-KR" dirty="0"/>
              <a:t>hidden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/>
              <a:t>에서 관측상태 </a:t>
            </a:r>
            <a:r>
              <a:rPr lang="en-US" altLang="ko-KR" dirty="0" err="1"/>
              <a:t>Ot</a:t>
            </a:r>
            <a:r>
              <a:rPr lang="ko-KR" altLang="en-US" dirty="0"/>
              <a:t>가 나올 방출확률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V_t-1(</a:t>
            </a:r>
            <a:r>
              <a:rPr lang="en-US" altLang="ko-KR" dirty="0" err="1"/>
              <a:t>i</a:t>
            </a:r>
            <a:r>
              <a:rPr lang="en-US" altLang="ko-KR" dirty="0"/>
              <a:t>)  &gt;&gt; </a:t>
            </a:r>
            <a:r>
              <a:rPr lang="en-US" altLang="ko-KR" dirty="0" err="1"/>
              <a:t>i~n</a:t>
            </a:r>
            <a:r>
              <a:rPr lang="en-US" altLang="ko-KR" dirty="0"/>
              <a:t> </a:t>
            </a:r>
            <a:r>
              <a:rPr lang="ko-KR" altLang="en-US" dirty="0"/>
              <a:t>까지의 </a:t>
            </a:r>
            <a:r>
              <a:rPr lang="en-US" altLang="ko-KR" dirty="0"/>
              <a:t>hidden state </a:t>
            </a:r>
            <a:r>
              <a:rPr lang="ko-KR" altLang="en-US" dirty="0"/>
              <a:t>중 가장 높은 </a:t>
            </a:r>
            <a:r>
              <a:rPr lang="en-US" altLang="ko-KR" dirty="0"/>
              <a:t>state </a:t>
            </a:r>
            <a:r>
              <a:rPr lang="ko-KR" altLang="en-US" dirty="0"/>
              <a:t>선택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3BA6F-28DE-4CD5-9DA5-FB237F04F24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108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시점 </a:t>
            </a:r>
            <a:r>
              <a:rPr lang="en-US" altLang="ko-KR" dirty="0"/>
              <a:t>t</a:t>
            </a:r>
            <a:r>
              <a:rPr lang="ko-KR" altLang="en-US" dirty="0"/>
              <a:t>에서의 </a:t>
            </a:r>
            <a:r>
              <a:rPr lang="en-US" altLang="ko-KR" dirty="0"/>
              <a:t>j </a:t>
            </a:r>
            <a:r>
              <a:rPr lang="ko-KR" altLang="en-US" dirty="0"/>
              <a:t>번째 상태 </a:t>
            </a:r>
            <a:endParaRPr lang="en-US" altLang="ko-KR" dirty="0"/>
          </a:p>
          <a:p>
            <a:r>
              <a:rPr lang="el-G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_t(j)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ko-KR" altLang="en-US" dirty="0"/>
              <a:t> 거의 유사하지만 </a:t>
            </a:r>
            <a:r>
              <a:rPr lang="en-US" altLang="ko-KR" dirty="0"/>
              <a:t>sigma &gt; max</a:t>
            </a:r>
            <a:r>
              <a:rPr lang="ko-KR" altLang="en-US" dirty="0"/>
              <a:t>로 바뀌었다는 점에 유의 </a:t>
            </a:r>
            <a:r>
              <a:rPr lang="en-US" altLang="ko-KR" dirty="0"/>
              <a:t>&gt; </a:t>
            </a:r>
            <a:r>
              <a:rPr lang="ko-KR" altLang="en-US" dirty="0"/>
              <a:t>모든 경로들을 고려하던 </a:t>
            </a:r>
            <a:r>
              <a:rPr lang="el-G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t(j)</a:t>
            </a:r>
            <a:r>
              <a:rPr lang="ko-KR" altLang="en-US" dirty="0"/>
              <a:t>와 반대로 가장 높은 루트만을 취한다는 점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Aij</a:t>
            </a:r>
            <a:r>
              <a:rPr lang="en-US" altLang="ko-KR" dirty="0"/>
              <a:t> &gt; transition prob / </a:t>
            </a:r>
            <a:r>
              <a:rPr lang="en-US" altLang="ko-KR" dirty="0" err="1"/>
              <a:t>Bj</a:t>
            </a:r>
            <a:r>
              <a:rPr lang="en-US" altLang="ko-KR" dirty="0"/>
              <a:t>(</a:t>
            </a:r>
            <a:r>
              <a:rPr lang="en-US" altLang="ko-KR" dirty="0" err="1"/>
              <a:t>Ot</a:t>
            </a:r>
            <a:r>
              <a:rPr lang="en-US" altLang="ko-KR" dirty="0"/>
              <a:t>) &gt; emission prob (j</a:t>
            </a:r>
            <a:r>
              <a:rPr lang="ko-KR" altLang="en-US" dirty="0"/>
              <a:t>번째 </a:t>
            </a:r>
            <a:r>
              <a:rPr lang="en-US" altLang="ko-KR" dirty="0"/>
              <a:t>hidden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/>
              <a:t>에서 관측상태 </a:t>
            </a:r>
            <a:r>
              <a:rPr lang="en-US" altLang="ko-KR" dirty="0" err="1"/>
              <a:t>Ot</a:t>
            </a:r>
            <a:r>
              <a:rPr lang="ko-KR" altLang="en-US" dirty="0"/>
              <a:t>가 나올 방출확률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V_t-1(</a:t>
            </a:r>
            <a:r>
              <a:rPr lang="en-US" altLang="ko-KR" dirty="0" err="1"/>
              <a:t>i</a:t>
            </a:r>
            <a:r>
              <a:rPr lang="en-US" altLang="ko-KR" dirty="0"/>
              <a:t>)  &gt;&gt; </a:t>
            </a:r>
            <a:r>
              <a:rPr lang="en-US" altLang="ko-KR" dirty="0" err="1"/>
              <a:t>i~n</a:t>
            </a:r>
            <a:r>
              <a:rPr lang="en-US" altLang="ko-KR" dirty="0"/>
              <a:t> </a:t>
            </a:r>
            <a:r>
              <a:rPr lang="ko-KR" altLang="en-US" dirty="0"/>
              <a:t>까지의 </a:t>
            </a:r>
            <a:r>
              <a:rPr lang="en-US" altLang="ko-KR" dirty="0"/>
              <a:t>hidden state </a:t>
            </a:r>
            <a:r>
              <a:rPr lang="ko-KR" altLang="en-US" dirty="0"/>
              <a:t>중 가장 높은 </a:t>
            </a:r>
            <a:r>
              <a:rPr lang="en-US" altLang="ko-KR" dirty="0"/>
              <a:t>state </a:t>
            </a:r>
            <a:r>
              <a:rPr lang="ko-KR" altLang="en-US" dirty="0"/>
              <a:t>선택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3BA6F-28DE-4CD5-9DA5-FB237F04F24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19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Forward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과 </a:t>
            </a:r>
            <a:r>
              <a:rPr lang="en-US" altLang="ko-KR" dirty="0"/>
              <a:t>Viterbi algorithm</a:t>
            </a:r>
            <a:r>
              <a:rPr lang="ko-KR" altLang="en-US" dirty="0"/>
              <a:t>의 가장 큰 차이점은 </a:t>
            </a:r>
            <a:r>
              <a:rPr lang="en-US" altLang="ko-KR" dirty="0"/>
              <a:t>Viterbi algorithm</a:t>
            </a:r>
            <a:r>
              <a:rPr lang="ko-KR" altLang="en-US" dirty="0"/>
              <a:t>에 </a:t>
            </a:r>
            <a:r>
              <a:rPr lang="en-US" altLang="ko-KR" dirty="0" err="1"/>
              <a:t>backtracing</a:t>
            </a:r>
            <a:r>
              <a:rPr lang="en-US" altLang="ko-KR" dirty="0"/>
              <a:t> </a:t>
            </a:r>
            <a:r>
              <a:rPr lang="ko-KR" altLang="en-US" dirty="0"/>
              <a:t>과정이 있다는 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Blue line</a:t>
            </a:r>
            <a:r>
              <a:rPr lang="ko-KR" altLang="en-US" dirty="0"/>
              <a:t>으로 된 역방향 화살표가 바로 역추적을 나타냄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Viterbi algorithm</a:t>
            </a:r>
            <a:r>
              <a:rPr lang="ko-KR" altLang="en-US" dirty="0"/>
              <a:t>과 다른 점은 </a:t>
            </a:r>
            <a:r>
              <a:rPr lang="en-US" altLang="ko-KR" dirty="0"/>
              <a:t>max &gt;&gt; argmax</a:t>
            </a:r>
            <a:r>
              <a:rPr lang="ko-KR" altLang="en-US" dirty="0"/>
              <a:t>로 바뀌었다는 점 </a:t>
            </a:r>
            <a:r>
              <a:rPr lang="en-US" altLang="ko-KR" dirty="0"/>
              <a:t>( sequence </a:t>
            </a:r>
            <a:r>
              <a:rPr lang="ko-KR" altLang="en-US" dirty="0"/>
              <a:t>확률확인 </a:t>
            </a:r>
            <a:r>
              <a:rPr lang="en-US" altLang="ko-KR" dirty="0"/>
              <a:t>&gt; sequence </a:t>
            </a:r>
            <a:r>
              <a:rPr lang="ko-KR" altLang="en-US" dirty="0"/>
              <a:t>상태확인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Bt_t</a:t>
            </a:r>
            <a:r>
              <a:rPr lang="en-US" altLang="ko-KR" dirty="0"/>
              <a:t>(j) = T</a:t>
            </a:r>
            <a:r>
              <a:rPr lang="ko-KR" altLang="en-US" dirty="0"/>
              <a:t>번째 시점 </a:t>
            </a:r>
            <a:r>
              <a:rPr lang="en-US" altLang="ko-KR" dirty="0"/>
              <a:t>j</a:t>
            </a:r>
            <a:r>
              <a:rPr lang="ko-KR" altLang="en-US" dirty="0"/>
              <a:t>상태의 </a:t>
            </a:r>
            <a:r>
              <a:rPr lang="en-US" altLang="ko-KR" dirty="0" err="1"/>
              <a:t>backtrace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번째 시점 </a:t>
            </a:r>
            <a:r>
              <a:rPr lang="en-US" altLang="ko-KR" dirty="0"/>
              <a:t>2</a:t>
            </a:r>
            <a:r>
              <a:rPr lang="ko-KR" altLang="en-US" dirty="0"/>
              <a:t>번째 상태 </a:t>
            </a:r>
            <a:r>
              <a:rPr lang="en-US" altLang="ko-KR" dirty="0"/>
              <a:t>q2(hot)</a:t>
            </a:r>
            <a:r>
              <a:rPr lang="ko-KR" altLang="en-US" dirty="0"/>
              <a:t>의 </a:t>
            </a:r>
            <a:r>
              <a:rPr lang="en-US" altLang="ko-KR" dirty="0" err="1"/>
              <a:t>backtrace</a:t>
            </a:r>
            <a:r>
              <a:rPr lang="en-US" altLang="ko-KR" dirty="0"/>
              <a:t> bt_t2 </a:t>
            </a:r>
            <a:r>
              <a:rPr lang="ko-KR" altLang="en-US" dirty="0"/>
              <a:t>는 </a:t>
            </a:r>
            <a:r>
              <a:rPr lang="en-US" altLang="ko-KR" dirty="0"/>
              <a:t>q2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3BA6F-28DE-4CD5-9DA5-FB237F04F24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113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방출확률을 업데이트하기 위한 </a:t>
            </a:r>
            <a:r>
              <a:rPr lang="en-US" altLang="ko-KR" dirty="0"/>
              <a:t>r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</a:t>
            </a:r>
            <a:r>
              <a:rPr lang="ko-KR" altLang="en-US" dirty="0"/>
              <a:t>시점에 </a:t>
            </a:r>
            <a:r>
              <a:rPr lang="en-US" altLang="ko-KR" dirty="0"/>
              <a:t>J</a:t>
            </a:r>
            <a:r>
              <a:rPr lang="ko-KR" altLang="en-US" dirty="0"/>
              <a:t>번째 상태일 확률 </a:t>
            </a:r>
            <a:r>
              <a:rPr lang="el-G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t(j)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베이즈정리에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의해 다음과 같이 쓸 수 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dirty="0"/>
              <a:t>J</a:t>
            </a:r>
            <a:r>
              <a:rPr lang="ko-KR" altLang="en-US" dirty="0"/>
              <a:t>번째 상태에서 관측치 </a:t>
            </a:r>
            <a:r>
              <a:rPr lang="en-US" altLang="ko-KR" dirty="0" err="1"/>
              <a:t>Vk</a:t>
            </a:r>
            <a:r>
              <a:rPr lang="ko-KR" altLang="en-US" dirty="0"/>
              <a:t>가 방출될 확률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b^j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vk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다음과 같이 정의됩니다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 V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Viterbi algorithm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아님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분모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시점에 대해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번쨰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상태가 나타날 확률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분자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j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상태이면서 그 때 관측치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Vk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확률  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모두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sigma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적용된 이유는 방출확률은 시점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상관없는 값이기 때문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시점이든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상태가 나올 확률 감마가 존재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3BA6F-28DE-4CD5-9DA5-FB237F04F24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62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αt(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상태 좌측의 모든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해당하는 확률의 합입니다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βt+1(j)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상태 우측의 모든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해당하는 확률의 합입니다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이 두 가지 곱만으로는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상태와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상태를 이어주는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존재하지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연결해 주어야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상태에서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상태로 전이할 확률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aij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상태에서 관측치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ot+1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관측할 방출확률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(ot+1)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 곱해주어야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상태에서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상태로 전이할 확률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a^ij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다음과 같이 정의됩니다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분모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상태에서 전이할 수 있는 모든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들의 확률들을 더한 값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상태로 전이할 확률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분모 분자 모두에 </a:t>
            </a:r>
            <a:r>
              <a:rPr lang="el-GR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적용된 이유는 방출확률은 시점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와는 무관한 값이기 때문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시점이든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상태에서 다른 상태로 전이할 확률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ξt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존재하므로 관측치 시퀀스 전체에 걸쳐 모든 시점에 대해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ξt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더해주는 것입니다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3BA6F-28DE-4CD5-9DA5-FB237F04F24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323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식을 그림으로 도식화 하면 아래와 같습니다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경로를 의미하는 위 식 분모는 굵은 적색 점선 화살표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경로를 의미하는 분자는 검은색 화살표입니다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3BA6F-28DE-4CD5-9DA5-FB237F04F24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12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HMM</a:t>
            </a:r>
            <a:r>
              <a:rPr lang="ko-KR" altLang="en-US" dirty="0"/>
              <a:t>을 설명하기에 앞서 </a:t>
            </a:r>
            <a:r>
              <a:rPr lang="en-US" altLang="ko-KR" dirty="0"/>
              <a:t>HMM</a:t>
            </a:r>
            <a:r>
              <a:rPr lang="ko-KR" altLang="en-US" dirty="0"/>
              <a:t>의 </a:t>
            </a:r>
            <a:r>
              <a:rPr lang="en-US" altLang="ko-KR" dirty="0" err="1"/>
              <a:t>submodel</a:t>
            </a:r>
            <a:r>
              <a:rPr lang="ko-KR" altLang="en-US" dirty="0"/>
              <a:t>격인 </a:t>
            </a:r>
            <a:r>
              <a:rPr lang="en-US" altLang="ko-KR" dirty="0"/>
              <a:t>GMM</a:t>
            </a:r>
            <a:r>
              <a:rPr lang="ko-KR" altLang="en-US" dirty="0"/>
              <a:t>을 먼저 설명함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GMM</a:t>
            </a:r>
            <a:r>
              <a:rPr lang="ko-KR" altLang="en-US" dirty="0"/>
              <a:t>이란 </a:t>
            </a:r>
            <a:r>
              <a:rPr lang="en-US" altLang="ko-KR" dirty="0"/>
              <a:t>k</a:t>
            </a:r>
            <a:r>
              <a:rPr lang="ko-KR" altLang="en-US" dirty="0"/>
              <a:t>개의 정규분포를 합친 모양으로서 특정한 데이터를 뽑았을 때</a:t>
            </a:r>
            <a:r>
              <a:rPr lang="en-US" altLang="ko-KR" dirty="0"/>
              <a:t>, k</a:t>
            </a:r>
            <a:r>
              <a:rPr lang="ko-KR" altLang="en-US" dirty="0"/>
              <a:t>개의 </a:t>
            </a:r>
            <a:r>
              <a:rPr lang="ko-KR" altLang="en-US" dirty="0" err="1"/>
              <a:t>가우시안</a:t>
            </a:r>
            <a:r>
              <a:rPr lang="ko-KR" altLang="en-US" dirty="0"/>
              <a:t> 분포 중 어느 분포에서 데이터가 관측되었을지를 나타내는 확률 모델이다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94F1-D4A4-4DC1-95A2-06992A14B8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823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은닉마코프모델의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파라메터는 전이확률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방출확률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이 두 파라메터를 동시에 추정하기는 어렵습니다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이럴 때 주로 사용되는 것이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은닉마코프모델에서는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이를 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웰치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알고리즘’ 또는 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Forward, Backward Algorithm’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이라고도 부릅니다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후방확률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업데이트합니다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α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바탕으로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ξ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각각 계산합니다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알고리즘은 이렇습니다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초기화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step</a:t>
            </a:r>
          </a:p>
          <a:p>
            <a:pPr marL="228600" indent="-228600">
              <a:buAutoNum type="arabicPeriod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전향변수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후향변수를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업데이트 하며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최적의 모델이 될 때까지 반복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(maximize step)</a:t>
            </a:r>
          </a:p>
          <a:p>
            <a:pPr marL="228600" indent="-228600">
              <a:buAutoNum type="arabicPeriod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업데이트된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알파베타를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이용하여 감마와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계산하며 업데이트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step</a:t>
            </a:r>
          </a:p>
          <a:p>
            <a:pPr marL="0" indent="0">
              <a:buNone/>
            </a:pPr>
            <a:r>
              <a:rPr lang="ko-KR" altLang="en-US" dirty="0"/>
              <a:t>계산된 감마와 </a:t>
            </a:r>
            <a:r>
              <a:rPr lang="ko-KR" altLang="en-US" dirty="0" err="1"/>
              <a:t>코시를</a:t>
            </a:r>
            <a:r>
              <a:rPr lang="ko-KR" altLang="en-US" dirty="0"/>
              <a:t> 이용하여 전이확률 </a:t>
            </a:r>
            <a:r>
              <a:rPr lang="en-US" altLang="ko-KR" dirty="0"/>
              <a:t>A</a:t>
            </a:r>
            <a:r>
              <a:rPr lang="ko-KR" altLang="en-US" dirty="0"/>
              <a:t>와 방출확률 </a:t>
            </a:r>
            <a:r>
              <a:rPr lang="en-US" altLang="ko-KR" dirty="0"/>
              <a:t>B</a:t>
            </a:r>
            <a:r>
              <a:rPr lang="ko-KR" altLang="en-US" dirty="0"/>
              <a:t>를 업데이트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3BA6F-28DE-4CD5-9DA5-FB237F04F24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299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6F194F1-D4A4-4DC1-95A2-06992A14B848}" type="slidenum">
              <a:rPr lang="ko-KR" altLang="en-US" smtClean="0"/>
              <a:pPr lvl="0"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9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6F194F1-D4A4-4DC1-95A2-06992A14B848}" type="slidenum">
              <a:rPr lang="ko-KR" altLang="en-US" smtClean="0"/>
              <a:pPr lvl="0"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009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Hidden Markov Model</a:t>
            </a:r>
            <a:r>
              <a:rPr lang="ko-KR" altLang="en-US" dirty="0"/>
              <a:t>은 </a:t>
            </a:r>
            <a:r>
              <a:rPr lang="en-US" altLang="ko-KR" dirty="0"/>
              <a:t>GMM( Gaussian mixture model) </a:t>
            </a:r>
            <a:r>
              <a:rPr lang="ko-KR" altLang="en-US" dirty="0"/>
              <a:t>에 시간적 특성을 추가한 모델이다</a:t>
            </a:r>
            <a:endParaRPr lang="en-US" altLang="ko-KR" dirty="0"/>
          </a:p>
          <a:p>
            <a:r>
              <a:rPr lang="ko-KR" altLang="en-US" dirty="0"/>
              <a:t>잠재변수</a:t>
            </a:r>
            <a:r>
              <a:rPr lang="en-US" altLang="ko-KR" dirty="0"/>
              <a:t> (hidden state)</a:t>
            </a:r>
            <a:r>
              <a:rPr lang="ko-KR" altLang="en-US" dirty="0"/>
              <a:t>가 </a:t>
            </a:r>
            <a:r>
              <a:rPr lang="ko-KR" altLang="en-US" dirty="0" err="1"/>
              <a:t>이산확률적인</a:t>
            </a:r>
            <a:r>
              <a:rPr lang="ko-KR" altLang="en-US" dirty="0"/>
              <a:t> 부분을 다룬다면 </a:t>
            </a:r>
            <a:r>
              <a:rPr lang="en-US" altLang="ko-KR" dirty="0"/>
              <a:t>HMM ,</a:t>
            </a:r>
            <a:r>
              <a:rPr lang="ko-KR" altLang="en-US" dirty="0" err="1"/>
              <a:t>연속확률적인</a:t>
            </a:r>
            <a:r>
              <a:rPr lang="ko-KR" altLang="en-US" dirty="0"/>
              <a:t> 부분을 다룬다면 </a:t>
            </a:r>
            <a:r>
              <a:rPr lang="en-US" altLang="ko-KR" dirty="0"/>
              <a:t>Kalman filter</a:t>
            </a:r>
            <a:r>
              <a:rPr lang="ko-KR" altLang="en-US" dirty="0"/>
              <a:t>로 분류된다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94F1-D4A4-4DC1-95A2-06992A14B8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41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우선 기본적으로 </a:t>
            </a:r>
            <a:r>
              <a:rPr lang="en-US" altLang="ko-KR" dirty="0"/>
              <a:t>Hidden </a:t>
            </a:r>
            <a:r>
              <a:rPr lang="en-US" altLang="ko-KR" dirty="0" err="1"/>
              <a:t>markov</a:t>
            </a:r>
            <a:r>
              <a:rPr lang="en-US" altLang="ko-KR" dirty="0"/>
              <a:t> chain</a:t>
            </a:r>
            <a:r>
              <a:rPr lang="ko-KR" altLang="en-US" dirty="0"/>
              <a:t>이라는 이름에서 알 수 있듯이 기본적으로 </a:t>
            </a:r>
            <a:r>
              <a:rPr lang="en-US" altLang="ko-KR" dirty="0"/>
              <a:t>Markov property</a:t>
            </a:r>
            <a:r>
              <a:rPr lang="ko-KR" altLang="en-US" dirty="0"/>
              <a:t>를 따른다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한 </a:t>
            </a:r>
            <a:r>
              <a:rPr lang="en-US" altLang="ko-KR" dirty="0"/>
              <a:t>state</a:t>
            </a:r>
            <a:r>
              <a:rPr lang="ko-KR" altLang="en-US" dirty="0"/>
              <a:t>에서 다른 </a:t>
            </a:r>
            <a:r>
              <a:rPr lang="en-US" altLang="ko-KR" dirty="0"/>
              <a:t>state</a:t>
            </a:r>
            <a:r>
              <a:rPr lang="ko-KR" altLang="en-US" dirty="0"/>
              <a:t>로 이동하는 확률은 합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94F1-D4A4-4DC1-95A2-06992A14B84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07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 err="1"/>
              <a:t>markov</a:t>
            </a:r>
            <a:r>
              <a:rPr lang="en-US" altLang="ko-KR" dirty="0"/>
              <a:t> chain</a:t>
            </a:r>
            <a:r>
              <a:rPr lang="ko-KR" altLang="en-US" dirty="0"/>
              <a:t>과는 다르게 </a:t>
            </a:r>
            <a:r>
              <a:rPr lang="en-US" altLang="ko-KR" dirty="0"/>
              <a:t>hidden </a:t>
            </a:r>
            <a:r>
              <a:rPr lang="en-US" altLang="ko-KR" dirty="0" err="1"/>
              <a:t>markov</a:t>
            </a:r>
            <a:r>
              <a:rPr lang="en-US" altLang="ko-KR" dirty="0"/>
              <a:t> chain</a:t>
            </a:r>
            <a:r>
              <a:rPr lang="ko-KR" altLang="en-US" dirty="0"/>
              <a:t>은 </a:t>
            </a:r>
            <a:r>
              <a:rPr lang="en-US" altLang="ko-KR" dirty="0"/>
              <a:t>(</a:t>
            </a:r>
            <a:r>
              <a:rPr lang="ko-KR" altLang="en-US" dirty="0"/>
              <a:t>눈으로 관측할 수 있는 </a:t>
            </a:r>
            <a:r>
              <a:rPr lang="en-US" altLang="ko-KR" dirty="0"/>
              <a:t>O sequence) </a:t>
            </a:r>
            <a:r>
              <a:rPr lang="ko-KR" altLang="en-US" dirty="0"/>
              <a:t>관측 할 수 없이 숨겨져 있는 </a:t>
            </a:r>
            <a:r>
              <a:rPr lang="en-US" altLang="ko-KR" dirty="0"/>
              <a:t>Q sequence</a:t>
            </a:r>
            <a:r>
              <a:rPr lang="ko-KR" altLang="en-US" dirty="0"/>
              <a:t>가 추가된 모델이다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건물 안에서 창문 밖에 사람들이 패딩을 입지 않고 돌아다닌다는 것을 본다면 날씨가 따뜻해 졌을 거라는 생각을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패딩을 입지 않았다는 것이 우리가 알 수 있는 관측상태</a:t>
            </a:r>
            <a:r>
              <a:rPr lang="en-US" altLang="ko-KR" dirty="0"/>
              <a:t>. </a:t>
            </a:r>
            <a:r>
              <a:rPr lang="ko-KR" altLang="en-US" dirty="0"/>
              <a:t>그리고 따뜻한 날씨가 은닉 상태라고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94F1-D4A4-4DC1-95A2-06992A14B8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378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HMM </a:t>
                </a:r>
                <a:r>
                  <a:rPr lang="ko-KR" altLang="en-US" dirty="0"/>
                  <a:t>이론에 들어가기 앞서 </a:t>
                </a:r>
                <a:r>
                  <a:rPr lang="en-US" altLang="ko-KR" dirty="0"/>
                  <a:t>parameter </a:t>
                </a:r>
                <a:r>
                  <a:rPr lang="ko-KR" altLang="en-US" dirty="0"/>
                  <a:t>들을 먼저 소개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, A, B : </a:t>
                </a:r>
                <a:r>
                  <a:rPr lang="ko-KR" altLang="en-US" dirty="0"/>
                  <a:t>세 개의 파라미터를 보통 모델이라고 함 </a:t>
                </a:r>
                <a:r>
                  <a:rPr lang="en-US" altLang="ko-KR" dirty="0"/>
                  <a:t>(lambda)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초기 상태확률</a:t>
                </a:r>
                <a:endParaRPr lang="en-US" altLang="ko-KR" dirty="0"/>
              </a:p>
              <a:p>
                <a:r>
                  <a:rPr lang="en-US" altLang="ko-KR" dirty="0"/>
                  <a:t>A : </a:t>
                </a:r>
                <a:r>
                  <a:rPr lang="ko-KR" altLang="en-US" dirty="0"/>
                  <a:t>전이확률</a:t>
                </a:r>
                <a:endParaRPr lang="en-US" altLang="ko-KR" dirty="0"/>
              </a:p>
              <a:p>
                <a:r>
                  <a:rPr lang="en-US" altLang="ko-KR" dirty="0"/>
                  <a:t>B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방출확률</a:t>
                </a:r>
                <a:endParaRPr lang="en-US" altLang="ko-KR" dirty="0"/>
              </a:p>
              <a:p>
                <a:r>
                  <a:rPr lang="en-US" altLang="ko-KR" dirty="0"/>
                  <a:t>Q  : hidden state</a:t>
                </a:r>
              </a:p>
              <a:p>
                <a:r>
                  <a:rPr lang="en-US" altLang="ko-KR" dirty="0"/>
                  <a:t>O : Observation state</a:t>
                </a:r>
              </a:p>
              <a:p>
                <a:r>
                  <a:rPr lang="ko-KR" altLang="en-US" dirty="0"/>
                  <a:t>알파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전방확률 </a:t>
                </a:r>
                <a:r>
                  <a:rPr lang="en-US" altLang="ko-KR" dirty="0"/>
                  <a:t>&gt;&gt; forward-</a:t>
                </a:r>
                <a:r>
                  <a:rPr lang="en-US" altLang="ko-KR" dirty="0" err="1"/>
                  <a:t>backard</a:t>
                </a:r>
                <a:r>
                  <a:rPr lang="en-US" altLang="ko-KR" dirty="0"/>
                  <a:t> algorithm &amp; </a:t>
                </a:r>
                <a:r>
                  <a:rPr lang="en-US" altLang="ko-KR" dirty="0" err="1"/>
                  <a:t>baum</a:t>
                </a:r>
                <a:r>
                  <a:rPr lang="en-US" altLang="ko-KR" dirty="0"/>
                  <a:t>-welch algorithm</a:t>
                </a:r>
                <a:r>
                  <a:rPr lang="ko-KR" altLang="en-US" dirty="0"/>
                  <a:t>에 사용</a:t>
                </a:r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베타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후방확률 </a:t>
                </a:r>
                <a:r>
                  <a:rPr lang="en-US" altLang="ko-KR" dirty="0"/>
                  <a:t>&gt;&gt; forward-</a:t>
                </a:r>
                <a:r>
                  <a:rPr lang="en-US" altLang="ko-KR" dirty="0" err="1"/>
                  <a:t>backard</a:t>
                </a:r>
                <a:r>
                  <a:rPr lang="en-US" altLang="ko-KR" dirty="0"/>
                  <a:t> algorithm &amp; </a:t>
                </a:r>
                <a:r>
                  <a:rPr lang="en-US" altLang="ko-KR" dirty="0" err="1"/>
                  <a:t>baum</a:t>
                </a:r>
                <a:r>
                  <a:rPr lang="en-US" altLang="ko-KR" dirty="0"/>
                  <a:t>-welch algorithm</a:t>
                </a:r>
                <a:r>
                  <a:rPr lang="ko-KR" altLang="en-US" dirty="0"/>
                  <a:t>에 사용</a:t>
                </a:r>
                <a:endParaRPr lang="en-US" altLang="ko-KR" dirty="0"/>
              </a:p>
              <a:p>
                <a:r>
                  <a:rPr lang="ko-KR" altLang="en-US" dirty="0"/>
                  <a:t>관측 </a:t>
                </a:r>
                <a:r>
                  <a:rPr lang="en-US" altLang="ko-KR" dirty="0"/>
                  <a:t>sequence</a:t>
                </a:r>
                <a:r>
                  <a:rPr lang="ko-KR" altLang="en-US" dirty="0"/>
                  <a:t>를 만족하는 최적의 모델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람다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을 추정하는 것이 학습의 목표이며 학습은 </a:t>
                </a:r>
                <a:r>
                  <a:rPr lang="en-US" altLang="ko-KR" dirty="0"/>
                  <a:t>EM-algorithm</a:t>
                </a:r>
                <a:r>
                  <a:rPr lang="ko-KR" altLang="en-US" dirty="0"/>
                  <a:t>을 통해 이루어짐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HMM </a:t>
                </a:r>
                <a:r>
                  <a:rPr lang="ko-KR" altLang="en-US" dirty="0"/>
                  <a:t>이론에 들어가기 앞서 </a:t>
                </a:r>
                <a:r>
                  <a:rPr lang="en-US" altLang="ko-KR" dirty="0"/>
                  <a:t>parameter </a:t>
                </a:r>
                <a:r>
                  <a:rPr lang="ko-KR" altLang="en-US" dirty="0"/>
                  <a:t>들을 먼저 소개</a:t>
                </a:r>
                <a:endParaRPr lang="en-US" altLang="ko-KR" dirty="0"/>
              </a:p>
              <a:p>
                <a:r>
                  <a:rPr lang="ko-KR" altLang="en-US" b="0" i="0">
                    <a:latin typeface="Cambria Math" panose="02040503050406030204" pitchFamily="18" charset="0"/>
                  </a:rPr>
                  <a:t>𝜋</a:t>
                </a:r>
                <a:r>
                  <a:rPr lang="en-US" altLang="ko-KR" dirty="0"/>
                  <a:t>, A, B : </a:t>
                </a:r>
                <a:r>
                  <a:rPr lang="ko-KR" altLang="en-US" dirty="0"/>
                  <a:t>세 개의 파라미터를 보통 모델이라고 함 </a:t>
                </a:r>
                <a:r>
                  <a:rPr lang="en-US" altLang="ko-KR" dirty="0"/>
                  <a:t>(lambda)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b="0" i="0">
                    <a:latin typeface="Cambria Math" panose="02040503050406030204" pitchFamily="18" charset="0"/>
                  </a:rPr>
                  <a:t>𝜋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초기 상태확률</a:t>
                </a:r>
                <a:endParaRPr lang="en-US" altLang="ko-KR" dirty="0"/>
              </a:p>
              <a:p>
                <a:r>
                  <a:rPr lang="en-US" altLang="ko-KR" dirty="0"/>
                  <a:t>A : </a:t>
                </a:r>
                <a:r>
                  <a:rPr lang="ko-KR" altLang="en-US" dirty="0"/>
                  <a:t>전이확률</a:t>
                </a:r>
                <a:endParaRPr lang="en-US" altLang="ko-KR" dirty="0"/>
              </a:p>
              <a:p>
                <a:r>
                  <a:rPr lang="en-US" altLang="ko-KR" dirty="0"/>
                  <a:t>B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방출확률</a:t>
                </a:r>
                <a:endParaRPr lang="en-US" altLang="ko-KR" dirty="0"/>
              </a:p>
              <a:p>
                <a:r>
                  <a:rPr lang="en-US" altLang="ko-KR" dirty="0"/>
                  <a:t>Q  : hidden state</a:t>
                </a:r>
              </a:p>
              <a:p>
                <a:r>
                  <a:rPr lang="en-US" altLang="ko-KR" dirty="0"/>
                  <a:t>O : Observation state</a:t>
                </a:r>
              </a:p>
              <a:p>
                <a:r>
                  <a:rPr lang="ko-KR" altLang="en-US" dirty="0"/>
                  <a:t>알파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전방확률 </a:t>
                </a:r>
                <a:r>
                  <a:rPr lang="en-US" altLang="ko-KR" dirty="0"/>
                  <a:t>&gt;&gt; forward-</a:t>
                </a:r>
                <a:r>
                  <a:rPr lang="en-US" altLang="ko-KR" dirty="0" err="1"/>
                  <a:t>backard</a:t>
                </a:r>
                <a:r>
                  <a:rPr lang="en-US" altLang="ko-KR" dirty="0"/>
                  <a:t> algorithm &amp; </a:t>
                </a:r>
                <a:r>
                  <a:rPr lang="en-US" altLang="ko-KR" dirty="0" err="1"/>
                  <a:t>baum</a:t>
                </a:r>
                <a:r>
                  <a:rPr lang="en-US" altLang="ko-KR" dirty="0"/>
                  <a:t>-welch algorithm</a:t>
                </a:r>
                <a:r>
                  <a:rPr lang="ko-KR" altLang="en-US" dirty="0"/>
                  <a:t>에 사용</a:t>
                </a:r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베타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후방확률 </a:t>
                </a:r>
                <a:r>
                  <a:rPr lang="en-US" altLang="ko-KR" dirty="0"/>
                  <a:t>&gt;&gt; forward-</a:t>
                </a:r>
                <a:r>
                  <a:rPr lang="en-US" altLang="ko-KR" dirty="0" err="1"/>
                  <a:t>backard</a:t>
                </a:r>
                <a:r>
                  <a:rPr lang="en-US" altLang="ko-KR" dirty="0"/>
                  <a:t> algorithm &amp; </a:t>
                </a:r>
                <a:r>
                  <a:rPr lang="en-US" altLang="ko-KR" dirty="0" err="1"/>
                  <a:t>baum</a:t>
                </a:r>
                <a:r>
                  <a:rPr lang="en-US" altLang="ko-KR" dirty="0"/>
                  <a:t>-welch algorithm</a:t>
                </a:r>
                <a:r>
                  <a:rPr lang="ko-KR" altLang="en-US" dirty="0"/>
                  <a:t>에 사용</a:t>
                </a:r>
                <a:endParaRPr lang="en-US" altLang="ko-KR" dirty="0"/>
              </a:p>
              <a:p>
                <a:r>
                  <a:rPr lang="ko-KR" altLang="en-US" dirty="0"/>
                  <a:t>관측 </a:t>
                </a:r>
                <a:r>
                  <a:rPr lang="en-US" altLang="ko-KR" dirty="0"/>
                  <a:t>sequence</a:t>
                </a:r>
                <a:r>
                  <a:rPr lang="ko-KR" altLang="en-US" dirty="0"/>
                  <a:t>를 만족하는 최적의 모델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람다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을 추정하는 것이 학습의 목표이며 학습은 </a:t>
                </a:r>
                <a:r>
                  <a:rPr lang="en-US" altLang="ko-KR" dirty="0"/>
                  <a:t>EM-algorithm</a:t>
                </a:r>
                <a:r>
                  <a:rPr lang="ko-KR" altLang="en-US" dirty="0"/>
                  <a:t>을 통해 이루어짐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94F1-D4A4-4DC1-95A2-06992A14B84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728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HMM</a:t>
            </a:r>
            <a:r>
              <a:rPr lang="ko-KR" altLang="en-US" dirty="0"/>
              <a:t>은 </a:t>
            </a:r>
            <a:r>
              <a:rPr lang="en-US" altLang="ko-KR" dirty="0"/>
              <a:t>3</a:t>
            </a:r>
            <a:r>
              <a:rPr lang="ko-KR" altLang="en-US" dirty="0"/>
              <a:t>가지 문제를 해결하며 완성 되는 모델입니다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확률 평가 문제는 </a:t>
            </a:r>
            <a:r>
              <a:rPr lang="ko-KR" altLang="en-US" dirty="0" err="1"/>
              <a:t>관측열</a:t>
            </a:r>
            <a:r>
              <a:rPr lang="ko-KR" altLang="en-US" dirty="0"/>
              <a:t> </a:t>
            </a:r>
            <a:r>
              <a:rPr lang="en-US" altLang="ko-KR" dirty="0"/>
              <a:t>O</a:t>
            </a:r>
            <a:r>
              <a:rPr lang="ko-KR" altLang="en-US" dirty="0"/>
              <a:t>와 여러가지 모델</a:t>
            </a:r>
            <a:r>
              <a:rPr lang="en-US" altLang="ko-KR" dirty="0"/>
              <a:t>(</a:t>
            </a:r>
            <a:r>
              <a:rPr lang="ko-KR" altLang="en-US" dirty="0"/>
              <a:t>람다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ko-KR" altLang="en-US" dirty="0" err="1"/>
              <a:t>주어져있을</a:t>
            </a:r>
            <a:r>
              <a:rPr lang="ko-KR" altLang="en-US" dirty="0"/>
              <a:t> 때 </a:t>
            </a:r>
            <a:r>
              <a:rPr lang="en-US" altLang="ko-KR" dirty="0"/>
              <a:t>, </a:t>
            </a:r>
            <a:r>
              <a:rPr lang="ko-KR" altLang="en-US" dirty="0"/>
              <a:t>해당 관측열이 어떠한 람다에서 발생할 확률이 가장 큰지 결정하는 겁니다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즉 관측열에 대한 우도 </a:t>
            </a:r>
            <a:r>
              <a:rPr lang="en-US" altLang="ko-KR" dirty="0"/>
              <a:t>p( O l </a:t>
            </a:r>
            <a:r>
              <a:rPr lang="ko-KR" altLang="en-US" dirty="0" err="1"/>
              <a:t>ㅅ</a:t>
            </a:r>
            <a:r>
              <a:rPr lang="en-US" altLang="ko-KR" dirty="0"/>
              <a:t>) </a:t>
            </a:r>
            <a:r>
              <a:rPr lang="ko-KR" altLang="en-US" dirty="0"/>
              <a:t>를 어떻게 효과적으로 계산할 것인가의 문제입니다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dirty="0"/>
              <a:t>최적 상태열을 찾는 문제는 우리가 관측한 관측열을 생성한 은닉 상태열을 찾는 문제 </a:t>
            </a:r>
            <a:r>
              <a:rPr lang="en-US" altLang="ko-KR" dirty="0"/>
              <a:t>&gt; </a:t>
            </a:r>
            <a:r>
              <a:rPr lang="ko-KR" altLang="en-US" dirty="0"/>
              <a:t>정확한 상태열을 찾는 것은 어렵지만 가장 최적의 상태열을 찾는다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O </a:t>
            </a:r>
            <a:r>
              <a:rPr lang="ko-KR" altLang="en-US" dirty="0"/>
              <a:t>와 </a:t>
            </a:r>
            <a:r>
              <a:rPr lang="en-US" altLang="ko-KR" dirty="0"/>
              <a:t>lambda </a:t>
            </a:r>
            <a:r>
              <a:rPr lang="ko-KR" altLang="en-US" dirty="0"/>
              <a:t>가 </a:t>
            </a:r>
            <a:r>
              <a:rPr lang="ko-KR" altLang="en-US" dirty="0" err="1"/>
              <a:t>주어져있을때</a:t>
            </a:r>
            <a:r>
              <a:rPr lang="ko-KR" altLang="en-US" dirty="0"/>
              <a:t> 최적의 </a:t>
            </a:r>
            <a:r>
              <a:rPr lang="en-US" altLang="ko-KR" dirty="0"/>
              <a:t>Q sequence </a:t>
            </a:r>
            <a:r>
              <a:rPr lang="ko-KR" altLang="en-US" dirty="0"/>
              <a:t>를 어떻게 찾을 것인가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파라미터 추정의 문제는 우도 </a:t>
            </a:r>
            <a:r>
              <a:rPr lang="en-US" altLang="ko-KR" dirty="0"/>
              <a:t>p(</a:t>
            </a:r>
            <a:r>
              <a:rPr lang="en-US" altLang="ko-KR" dirty="0" err="1"/>
              <a:t>ol</a:t>
            </a:r>
            <a:r>
              <a:rPr lang="ko-KR" altLang="en-US" dirty="0" err="1"/>
              <a:t>ㅅ</a:t>
            </a:r>
            <a:r>
              <a:rPr lang="en-US" altLang="ko-KR" dirty="0"/>
              <a:t>)</a:t>
            </a:r>
            <a:r>
              <a:rPr lang="ko-KR" altLang="en-US" dirty="0"/>
              <a:t>를 최대화하는 모델 </a:t>
            </a:r>
            <a:r>
              <a:rPr lang="en-US" altLang="ko-KR" dirty="0"/>
              <a:t>lambda</a:t>
            </a:r>
            <a:r>
              <a:rPr lang="ko-KR" altLang="en-US" dirty="0"/>
              <a:t>의 각 파라미터를 추정하는 문제입니다</a:t>
            </a:r>
            <a:r>
              <a:rPr lang="en-US" altLang="ko-KR" dirty="0"/>
              <a:t>. Baum-welch algorithm</a:t>
            </a:r>
            <a:r>
              <a:rPr lang="ko-KR" altLang="en-US" dirty="0"/>
              <a:t>으로 해결합니다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94F1-D4A4-4DC1-95A2-06992A14B84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505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관측열에 대한 </a:t>
                </a:r>
                <a:r>
                  <a:rPr lang="ko-KR" altLang="en-US" dirty="0" err="1"/>
                  <a:t>우도를</a:t>
                </a:r>
                <a:r>
                  <a:rPr lang="ko-KR" altLang="en-US" dirty="0"/>
                  <a:t> 효과적으로 계산하는 과정</a:t>
                </a:r>
                <a:endParaRPr lang="en-US" altLang="ko-KR" dirty="0"/>
              </a:p>
              <a:p>
                <a:r>
                  <a:rPr lang="ko-KR" altLang="en-US" dirty="0"/>
                  <a:t>길이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인 관측열에 대해서 가능한 모든 상태열의 가지수는 </a:t>
                </a:r>
                <a:r>
                  <a:rPr lang="en-US" altLang="ko-KR" dirty="0"/>
                  <a:t>N**T</a:t>
                </a:r>
                <a:r>
                  <a:rPr lang="ko-KR" altLang="en-US" dirty="0"/>
                  <a:t>가지 </a:t>
                </a:r>
                <a:r>
                  <a:rPr lang="en-US" altLang="ko-KR" dirty="0"/>
                  <a:t>&gt;&gt; Dynamic programming </a:t>
                </a:r>
                <a:r>
                  <a:rPr lang="ko-KR" altLang="en-US" dirty="0"/>
                  <a:t>이 필요한 이유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Lambda</a:t>
                </a:r>
                <a:r>
                  <a:rPr lang="ko-KR" altLang="en-US" dirty="0"/>
                  <a:t>로 구성된 모델에서 발생하는 </a:t>
                </a:r>
                <a:r>
                  <a:rPr lang="en-US" altLang="ko-KR" dirty="0"/>
                  <a:t>Q sequence</a:t>
                </a:r>
                <a:r>
                  <a:rPr lang="ko-KR" altLang="en-US" dirty="0"/>
                  <a:t>의 발생 확률은 </a:t>
                </a:r>
                <a:r>
                  <a:rPr lang="en-US" altLang="ko-KR" dirty="0"/>
                  <a:t>p(</a:t>
                </a:r>
                <a:r>
                  <a:rPr lang="en-US" altLang="ko-KR" dirty="0" err="1"/>
                  <a:t>Ql</a:t>
                </a:r>
                <a14:m>
                  <m:oMath xmlns:m="http://schemas.openxmlformats.org/officeDocument/2006/math">
                    <m:r>
                      <a:rPr lang="en-US" altLang="ko-KR" sz="1200" i="1" smtClean="0">
                        <a:ln>
                          <a:solidFill>
                            <a:srgbClr val="31354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sz="1200" b="0" i="0" smtClean="0">
                        <a:ln>
                          <a:solidFill>
                            <a:srgbClr val="31354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 </m:t>
                    </m:r>
                    <m:r>
                      <a:rPr lang="en-US" altLang="ko-KR" sz="1200" b="0" i="1" smtClean="0">
                        <a:ln>
                          <a:solidFill>
                            <a:srgbClr val="31354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sz="1200" b="0" i="1" smtClean="0">
                        <a:ln>
                          <a:solidFill>
                            <a:srgbClr val="31354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1으</m:t>
                    </m:r>
                  </m:oMath>
                </a14:m>
                <a:r>
                  <a:rPr lang="ko-KR" altLang="en-US" dirty="0"/>
                  <a:t>로의 </a:t>
                </a:r>
                <a:r>
                  <a:rPr lang="en-US" altLang="ko-KR" dirty="0"/>
                  <a:t>initial state</a:t>
                </a:r>
                <a:r>
                  <a:rPr lang="en-US" altLang="ko-KR" baseline="0" dirty="0"/>
                  <a:t> prob * hidden state</a:t>
                </a:r>
                <a:r>
                  <a:rPr lang="ko-KR" altLang="en-US" baseline="0" dirty="0"/>
                  <a:t>간의 시점 </a:t>
                </a:r>
                <a:r>
                  <a:rPr lang="en-US" altLang="ko-KR" baseline="0" dirty="0"/>
                  <a:t>T</a:t>
                </a:r>
                <a:r>
                  <a:rPr lang="ko-KR" altLang="en-US" baseline="0" dirty="0"/>
                  <a:t>까지의 전이확률의 곱 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주어진 상태열을 따라 관측되는 </a:t>
                </a:r>
                <a:r>
                  <a:rPr lang="en-US" altLang="ko-KR" baseline="0" dirty="0"/>
                  <a:t>O </a:t>
                </a:r>
                <a:r>
                  <a:rPr lang="en-US" altLang="ko-KR" baseline="0" dirty="0" err="1"/>
                  <a:t>sequenc</a:t>
                </a:r>
                <a:r>
                  <a:rPr lang="ko-KR" altLang="en-US" baseline="0" dirty="0"/>
                  <a:t>의 확률 계산은 </a:t>
                </a:r>
                <a:endParaRPr lang="en-US" altLang="ko-KR" baseline="0" dirty="0"/>
              </a:p>
              <a:p>
                <a:r>
                  <a:rPr lang="ko-KR" altLang="en-US" baseline="0" dirty="0"/>
                  <a:t>관측열이 </a:t>
                </a:r>
                <a:r>
                  <a:rPr lang="en-US" altLang="ko-KR" baseline="0" dirty="0"/>
                  <a:t>Q {o1,o2,o3,o4, …. On)</a:t>
                </a:r>
                <a:r>
                  <a:rPr lang="ko-KR" altLang="en-US" baseline="0" dirty="0"/>
                  <a:t>이고 상태열이 </a:t>
                </a:r>
                <a:r>
                  <a:rPr lang="en-US" altLang="ko-KR" baseline="0" dirty="0"/>
                  <a:t>Q {q1,q2,q3,….</a:t>
                </a:r>
                <a:r>
                  <a:rPr lang="en-US" altLang="ko-KR" baseline="0" dirty="0" err="1"/>
                  <a:t>q_n</a:t>
                </a:r>
                <a:r>
                  <a:rPr lang="en-US" altLang="ko-KR" baseline="0" dirty="0"/>
                  <a:t>)</a:t>
                </a:r>
                <a:r>
                  <a:rPr lang="ko-KR" altLang="en-US" baseline="0" dirty="0"/>
                  <a:t>이면 출력 확률의 곱으로 나타낼 수 있다</a:t>
                </a:r>
                <a:r>
                  <a:rPr lang="en-US" altLang="ko-KR" baseline="0" dirty="0"/>
                  <a:t>.</a:t>
                </a:r>
              </a:p>
              <a:p>
                <a:r>
                  <a:rPr lang="en-US" altLang="ko-KR" baseline="0" dirty="0"/>
                  <a:t>P(O l Q , lambda) </a:t>
                </a:r>
              </a:p>
              <a:p>
                <a:r>
                  <a:rPr lang="ko-KR" altLang="en-US" baseline="0" dirty="0"/>
                  <a:t>그리고 </a:t>
                </a:r>
                <a:r>
                  <a:rPr lang="ko-KR" altLang="en-US" baseline="0" dirty="0" err="1"/>
                  <a:t>베이즈</a:t>
                </a:r>
                <a:r>
                  <a:rPr lang="ko-KR" altLang="en-US" baseline="0" dirty="0"/>
                  <a:t> 정리에 의해서 </a:t>
                </a:r>
                <a:r>
                  <a:rPr lang="en-US" altLang="ko-KR" baseline="0" dirty="0"/>
                  <a:t>P(O,Q l lambda) </a:t>
                </a:r>
                <a:r>
                  <a:rPr lang="ko-KR" altLang="en-US" baseline="0" dirty="0"/>
                  <a:t>로 재구성이 가능</a:t>
                </a:r>
                <a:endParaRPr lang="en-US" altLang="ko-KR" baseline="0" dirty="0"/>
              </a:p>
              <a:p>
                <a:endParaRPr lang="en-US" altLang="ko-KR" baseline="0" dirty="0"/>
              </a:p>
              <a:p>
                <a:r>
                  <a:rPr lang="en-US" altLang="ko-KR" baseline="0" dirty="0"/>
                  <a:t>P(o l lambda)</a:t>
                </a:r>
                <a:r>
                  <a:rPr lang="ko-KR" altLang="en-US" baseline="0" dirty="0"/>
                  <a:t>는 가능한 모든 은닉상태열에 대한 </a:t>
                </a:r>
                <a:r>
                  <a:rPr lang="ko-KR" altLang="en-US" baseline="0" dirty="0" err="1"/>
                  <a:t>결합우도로서</a:t>
                </a:r>
                <a:r>
                  <a:rPr lang="ko-KR" altLang="en-US" baseline="0" dirty="0"/>
                  <a:t> 표현된다</a:t>
                </a:r>
                <a:r>
                  <a:rPr lang="en-US" altLang="ko-KR" baseline="0" dirty="0"/>
                  <a:t>. Sigma</a:t>
                </a:r>
                <a:r>
                  <a:rPr lang="ko-KR" altLang="en-US" baseline="0" dirty="0"/>
                  <a:t> </a:t>
                </a:r>
                <a:r>
                  <a:rPr lang="en-US" altLang="ko-KR" baseline="0" dirty="0"/>
                  <a:t>_all Q ( P(</a:t>
                </a:r>
                <a:r>
                  <a:rPr lang="en-US" altLang="ko-KR" baseline="0" dirty="0" err="1"/>
                  <a:t>o,q</a:t>
                </a:r>
                <a:r>
                  <a:rPr lang="en-US" altLang="ko-KR" baseline="0" dirty="0"/>
                  <a:t> l lambda)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관측열에 대한 </a:t>
                </a:r>
                <a:r>
                  <a:rPr lang="ko-KR" altLang="en-US" dirty="0" err="1"/>
                  <a:t>우도를</a:t>
                </a:r>
                <a:r>
                  <a:rPr lang="ko-KR" altLang="en-US" dirty="0"/>
                  <a:t> 효과적으로 계산하는 과정</a:t>
                </a:r>
                <a:endParaRPr lang="en-US" altLang="ko-KR" dirty="0"/>
              </a:p>
              <a:p>
                <a:r>
                  <a:rPr lang="ko-KR" altLang="en-US" dirty="0"/>
                  <a:t>길이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인 관측열에 대해서 가능한 모든 상태열의 가지수는 </a:t>
                </a:r>
                <a:r>
                  <a:rPr lang="en-US" altLang="ko-KR" dirty="0"/>
                  <a:t>N**T</a:t>
                </a:r>
                <a:r>
                  <a:rPr lang="ko-KR" altLang="en-US" dirty="0"/>
                  <a:t>가지 </a:t>
                </a:r>
                <a:r>
                  <a:rPr lang="en-US" altLang="ko-KR" dirty="0"/>
                  <a:t>&gt;&gt; Dynamic programming </a:t>
                </a:r>
                <a:r>
                  <a:rPr lang="ko-KR" altLang="en-US" dirty="0"/>
                  <a:t>이 필요한 이유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Lambda</a:t>
                </a:r>
                <a:r>
                  <a:rPr lang="ko-KR" altLang="en-US" dirty="0"/>
                  <a:t>로 구성된 모델에서 발생하는 </a:t>
                </a:r>
                <a:r>
                  <a:rPr lang="en-US" altLang="ko-KR" dirty="0"/>
                  <a:t>Q sequence</a:t>
                </a:r>
                <a:r>
                  <a:rPr lang="ko-KR" altLang="en-US" dirty="0"/>
                  <a:t>의 발생 확률은 </a:t>
                </a:r>
                <a:r>
                  <a:rPr lang="en-US" altLang="ko-KR" dirty="0"/>
                  <a:t>p(</a:t>
                </a:r>
                <a:r>
                  <a:rPr lang="en-US" altLang="ko-KR" dirty="0" err="1"/>
                  <a:t>Ql</a:t>
                </a:r>
                <a:r>
                  <a:rPr lang="en-US" altLang="ko-KR" sz="1200" i="0">
                    <a:ln>
                      <a:solidFill>
                        <a:srgbClr val="31354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en-US" altLang="ko-KR" sz="1200" b="0" i="0">
                    <a:ln>
                      <a:solidFill>
                        <a:srgbClr val="31354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)=  𝑞1</a:t>
                </a:r>
                <a:r>
                  <a:rPr lang="ko-KR" altLang="en-US" sz="1200" b="0" i="0">
                    <a:ln>
                      <a:solidFill>
                        <a:srgbClr val="31354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으</a:t>
                </a:r>
                <a:r>
                  <a:rPr lang="ko-KR" altLang="en-US" dirty="0"/>
                  <a:t>로의 </a:t>
                </a:r>
                <a:r>
                  <a:rPr lang="en-US" altLang="ko-KR" dirty="0"/>
                  <a:t>initial state</a:t>
                </a:r>
                <a:r>
                  <a:rPr lang="en-US" altLang="ko-KR" baseline="0" dirty="0"/>
                  <a:t> prob * hidden state</a:t>
                </a:r>
                <a:r>
                  <a:rPr lang="ko-KR" altLang="en-US" baseline="0" dirty="0"/>
                  <a:t>간의 시점 </a:t>
                </a:r>
                <a:r>
                  <a:rPr lang="en-US" altLang="ko-KR" baseline="0" dirty="0"/>
                  <a:t>T</a:t>
                </a:r>
                <a:r>
                  <a:rPr lang="ko-KR" altLang="en-US" baseline="0" dirty="0"/>
                  <a:t>까지의 전이확률의 곱 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주어진 상태열을 따라 관측되는 </a:t>
                </a:r>
                <a:r>
                  <a:rPr lang="en-US" altLang="ko-KR" baseline="0" dirty="0"/>
                  <a:t>O </a:t>
                </a:r>
                <a:r>
                  <a:rPr lang="en-US" altLang="ko-KR" baseline="0" dirty="0" err="1"/>
                  <a:t>sequenc</a:t>
                </a:r>
                <a:r>
                  <a:rPr lang="ko-KR" altLang="en-US" baseline="0" dirty="0"/>
                  <a:t>의 확률 계산은 </a:t>
                </a:r>
                <a:endParaRPr lang="en-US" altLang="ko-KR" baseline="0" dirty="0"/>
              </a:p>
              <a:p>
                <a:r>
                  <a:rPr lang="ko-KR" altLang="en-US" baseline="0" dirty="0"/>
                  <a:t>관측열이 </a:t>
                </a:r>
                <a:r>
                  <a:rPr lang="en-US" altLang="ko-KR" baseline="0" dirty="0"/>
                  <a:t>Q {o1,o2,o3,o4, …. On)</a:t>
                </a:r>
                <a:r>
                  <a:rPr lang="ko-KR" altLang="en-US" baseline="0" dirty="0"/>
                  <a:t>이고 상태열이 </a:t>
                </a:r>
                <a:r>
                  <a:rPr lang="en-US" altLang="ko-KR" baseline="0" dirty="0"/>
                  <a:t>Q {q1,q2,q3,….</a:t>
                </a:r>
                <a:r>
                  <a:rPr lang="en-US" altLang="ko-KR" baseline="0" dirty="0" err="1"/>
                  <a:t>q_n</a:t>
                </a:r>
                <a:r>
                  <a:rPr lang="en-US" altLang="ko-KR" baseline="0" dirty="0"/>
                  <a:t>)</a:t>
                </a:r>
                <a:r>
                  <a:rPr lang="ko-KR" altLang="en-US" baseline="0" dirty="0"/>
                  <a:t>이면 출력 확률의 곱으로 나타낼 수 있다</a:t>
                </a:r>
                <a:r>
                  <a:rPr lang="en-US" altLang="ko-KR" baseline="0" dirty="0"/>
                  <a:t>.</a:t>
                </a:r>
              </a:p>
              <a:p>
                <a:r>
                  <a:rPr lang="en-US" altLang="ko-KR" baseline="0" dirty="0"/>
                  <a:t>P(O l Q , lambda) </a:t>
                </a:r>
              </a:p>
              <a:p>
                <a:r>
                  <a:rPr lang="ko-KR" altLang="en-US" baseline="0" dirty="0"/>
                  <a:t>그리고 </a:t>
                </a:r>
                <a:r>
                  <a:rPr lang="ko-KR" altLang="en-US" baseline="0" dirty="0" err="1"/>
                  <a:t>베이즈</a:t>
                </a:r>
                <a:r>
                  <a:rPr lang="ko-KR" altLang="en-US" baseline="0" dirty="0"/>
                  <a:t> 정리에 의해서 </a:t>
                </a:r>
                <a:r>
                  <a:rPr lang="en-US" altLang="ko-KR" baseline="0" dirty="0"/>
                  <a:t>P(O,Q l lambda) </a:t>
                </a:r>
                <a:r>
                  <a:rPr lang="ko-KR" altLang="en-US" baseline="0" dirty="0"/>
                  <a:t>로 재구성이 가능</a:t>
                </a:r>
                <a:endParaRPr lang="en-US" altLang="ko-KR" baseline="0" dirty="0"/>
              </a:p>
              <a:p>
                <a:endParaRPr lang="en-US" altLang="ko-KR" baseline="0" dirty="0"/>
              </a:p>
              <a:p>
                <a:r>
                  <a:rPr lang="en-US" altLang="ko-KR" baseline="0" dirty="0"/>
                  <a:t>P(o l lambda)</a:t>
                </a:r>
                <a:r>
                  <a:rPr lang="ko-KR" altLang="en-US" baseline="0" dirty="0"/>
                  <a:t>는 가능한 모든 은닉상태열에 대한 </a:t>
                </a:r>
                <a:r>
                  <a:rPr lang="ko-KR" altLang="en-US" baseline="0" dirty="0" err="1"/>
                  <a:t>결합우도로서</a:t>
                </a:r>
                <a:r>
                  <a:rPr lang="ko-KR" altLang="en-US" baseline="0" dirty="0"/>
                  <a:t> 표현된다</a:t>
                </a:r>
                <a:r>
                  <a:rPr lang="en-US" altLang="ko-KR" baseline="0" dirty="0"/>
                  <a:t>. Sigma</a:t>
                </a:r>
                <a:r>
                  <a:rPr lang="ko-KR" altLang="en-US" baseline="0" dirty="0"/>
                  <a:t> </a:t>
                </a:r>
                <a:r>
                  <a:rPr lang="en-US" altLang="ko-KR" baseline="0" dirty="0"/>
                  <a:t>_all Q ( P(</a:t>
                </a:r>
                <a:r>
                  <a:rPr lang="en-US" altLang="ko-KR" baseline="0" dirty="0" err="1"/>
                  <a:t>o,q</a:t>
                </a:r>
                <a:r>
                  <a:rPr lang="en-US" altLang="ko-KR" baseline="0" dirty="0"/>
                  <a:t> l lambda)</a:t>
                </a:r>
              </a:p>
              <a:p>
                <a:endParaRPr lang="en-US" altLang="ko-KR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94F1-D4A4-4DC1-95A2-06992A14B84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520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알파 </a:t>
            </a:r>
            <a:r>
              <a:rPr lang="en-US" altLang="ko-KR" dirty="0"/>
              <a:t>: </a:t>
            </a:r>
            <a:r>
              <a:rPr lang="ko-KR" altLang="en-US" dirty="0"/>
              <a:t>전방확률</a:t>
            </a:r>
            <a:endParaRPr lang="en-US" altLang="ko-KR" dirty="0"/>
          </a:p>
          <a:p>
            <a:r>
              <a:rPr lang="ko-KR" altLang="en-US" dirty="0" err="1"/>
              <a:t>우도를</a:t>
            </a:r>
            <a:r>
              <a:rPr lang="ko-KR" altLang="en-US" dirty="0"/>
              <a:t> 계산 하는 과정에서 </a:t>
            </a:r>
            <a:r>
              <a:rPr lang="ko-KR" altLang="en-US" dirty="0" err="1"/>
              <a:t>계산해야할</a:t>
            </a:r>
            <a:r>
              <a:rPr lang="ko-KR" altLang="en-US" dirty="0"/>
              <a:t> 경우의 수가 너무 많은 이유로</a:t>
            </a:r>
            <a:r>
              <a:rPr lang="en-US" altLang="ko-KR" dirty="0"/>
              <a:t>( N**T</a:t>
            </a:r>
            <a:r>
              <a:rPr lang="ko-KR" altLang="en-US" dirty="0"/>
              <a:t>가지</a:t>
            </a:r>
            <a:r>
              <a:rPr lang="en-US" altLang="ko-KR" dirty="0"/>
              <a:t>)</a:t>
            </a:r>
            <a:r>
              <a:rPr lang="ko-KR" altLang="en-US" dirty="0"/>
              <a:t> 모든 경우의 수를 계산하는 비효율성을 완화하기 위한 </a:t>
            </a:r>
            <a:r>
              <a:rPr lang="en-US" altLang="ko-KR" dirty="0"/>
              <a:t>Dynamic programming </a:t>
            </a:r>
            <a:r>
              <a:rPr lang="ko-KR" altLang="en-US" dirty="0"/>
              <a:t>기법 중 하나로 </a:t>
            </a:r>
            <a:r>
              <a:rPr lang="en-US" altLang="ko-KR" dirty="0"/>
              <a:t>forward algorithm</a:t>
            </a:r>
            <a:r>
              <a:rPr lang="ko-KR" altLang="en-US" dirty="0"/>
              <a:t>을 사용</a:t>
            </a:r>
            <a:r>
              <a:rPr lang="en-US" altLang="ko-KR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중복되는 계산을 </a:t>
            </a:r>
            <a:r>
              <a:rPr lang="ko-KR" altLang="en-US" dirty="0" err="1"/>
              <a:t>저장해두었다</a:t>
            </a:r>
            <a:r>
              <a:rPr lang="ko-KR" altLang="en-US" dirty="0"/>
              <a:t> 계속 사용하는 것</a:t>
            </a:r>
            <a:r>
              <a:rPr lang="en-US" altLang="ko-KR" dirty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αt(j)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상태와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관측치 시퀀스가 나타날 수 있는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가능한 경우의 수가 모두 고려되어 합쳐진 확률입니다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전방확률을 관측치 시퀀스 끝까지 계산하면 앞서 계산한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우도와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동치가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3BA6F-28DE-4CD5-9DA5-FB237F04F24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86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2C66F-6C72-4654-98DA-EFBD99BE8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92C617-BD20-487A-9CE6-E72059A2B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F78CA-5E77-494E-8045-7A045298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01D6-F11B-42B0-BD0C-AEFB3CD9F6E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A046C-B783-428E-AC28-6551C462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50402-16BD-4D60-8446-A364656D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A08C-2510-45FC-97BC-57D20B58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8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65447-3EF2-459A-9542-123B1E6F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8F92FE-C44D-454D-8484-CF56D27C1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5EB5B-B844-42D3-AA1E-210EF46E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01D6-F11B-42B0-BD0C-AEFB3CD9F6E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D2072-7DD5-4BBE-88CB-C800FAA2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542C42-5F30-47D2-8C5D-DE48B6EA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A08C-2510-45FC-97BC-57D20B58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9A1410-C32E-4A8A-87FF-B29D3B63F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3372C4-2EAC-4C5E-95A2-A7255E7B0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73651-2A1F-4EC0-8D17-2705F0BB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01D6-F11B-42B0-BD0C-AEFB3CD9F6E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6B8AF-EA54-49A0-8F7F-46AF8EF3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2C9072-08A3-4593-882E-FA29D84E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A08C-2510-45FC-97BC-57D20B58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1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B5119-EEF3-4576-93BE-16740175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75E52-CADE-4E62-8C42-814518669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76449-681B-4F3F-8315-6AC49F1B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01D6-F11B-42B0-BD0C-AEFB3CD9F6E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6A435-DCD3-4872-9A1C-192D8959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8C284-52D6-4364-860E-090FD5D6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A08C-2510-45FC-97BC-57D20B58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6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F39D5-676A-4AFD-AA11-9A90016E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B457A-D266-47C5-A1B9-1FD8E90FB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FF141-D114-4FC7-82D3-85EE346D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01D6-F11B-42B0-BD0C-AEFB3CD9F6E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0CA15-1068-48B0-90ED-EA66E8AF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C0C9D7-8E2F-4713-A0A6-8942F8AA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A08C-2510-45FC-97BC-57D20B58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1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E1588-FB8F-49C4-86CC-87C26CD3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CB2E6-FA2D-4F0C-B288-124477CF0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B36E1B-7B8F-4394-8E8D-AA00EDC80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5C9BEA-E777-4701-AFF7-3663626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01D6-F11B-42B0-BD0C-AEFB3CD9F6E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EDE34D-378E-41A0-B116-A2E32043D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62CC85-4E1F-462B-B5B8-F7E1C960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A08C-2510-45FC-97BC-57D20B58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0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A6AF8-7983-4D52-9324-7C057107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D88CA7-42D0-4537-BDA6-5ED5EEE5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EC3D85-3B09-40C9-9718-5639A0878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82059E-F6F7-4D1D-BEB9-C7DA0D289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6D7AE9-0140-428C-AEA2-4C0680C97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29379A-132C-4738-AE79-A636B017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01D6-F11B-42B0-BD0C-AEFB3CD9F6E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00AD93-21CC-4449-8F4E-C1C19431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3D78F4-848E-4D14-8C93-ED5A6A01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A08C-2510-45FC-97BC-57D20B58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2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E17FF-3634-4B43-87D5-B0501B53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45E2D1-F84A-494C-B191-CBAFA57B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01D6-F11B-42B0-BD0C-AEFB3CD9F6E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7EC996-3E06-4639-8A3B-AF0664BF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FC6C25-BEBC-47FB-BA6A-CEB44433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A08C-2510-45FC-97BC-57D20B58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4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241E8-9A56-40CB-8F29-5D023744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01D6-F11B-42B0-BD0C-AEFB3CD9F6E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27294C-11DC-402F-A3D1-3A0B976F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4439EE-2359-4487-BDBB-C0B795A0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A08C-2510-45FC-97BC-57D20B58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0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2A1E9-0E94-4EA1-9A3F-A522EA0A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E82C5-1CF5-4BCB-862F-4F03F1BE9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422C9C-F3BE-4692-AC60-48E28C9E1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BD7F24-98BA-42D3-9892-F92A4827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01D6-F11B-42B0-BD0C-AEFB3CD9F6E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311695-E52B-40FF-BE09-87958E7F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5AC227-4485-4B26-BFE1-927CFDA6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A08C-2510-45FC-97BC-57D20B58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076BB-EF8D-44E3-877A-1D489DAC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5392AD-87B6-42AE-8580-FB49CA9CB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458219-34DE-4384-8C86-DC8E92132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46E251-07DC-4822-80B6-BCE1B274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01D6-F11B-42B0-BD0C-AEFB3CD9F6E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1B5615-ABB5-4554-93B4-00E53E2E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B1734A-FFBA-4AB3-888A-E3EC9B96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A08C-2510-45FC-97BC-57D20B58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9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45C28D-965F-4F21-9957-5A8B138D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337C1E-A983-4211-A1FB-877DC23D7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3168D-697A-482A-9302-9FB50EE2E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01D6-F11B-42B0-BD0C-AEFB3CD9F6E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2A860-B5C5-4E55-83AF-99D4B78EF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30BA2-819A-4361-9C05-C87F52A16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1A08C-2510-45FC-97BC-57D20B58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2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5.png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5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4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의류, 셔츠, 사람이(가) 표시된 사진&#10;&#10;자동 생성된 설명">
            <a:extLst>
              <a:ext uri="{FF2B5EF4-FFF2-40B4-BE49-F238E27FC236}">
                <a16:creationId xmlns:a16="http://schemas.microsoft.com/office/drawing/2014/main" id="{F4423B52-58B3-46E8-8667-CE6286DFA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12" y="0"/>
            <a:ext cx="7337375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9DE8C2C-7103-4948-BAAE-28C3BDE1C9BD}"/>
              </a:ext>
            </a:extLst>
          </p:cNvPr>
          <p:cNvSpPr/>
          <p:nvPr/>
        </p:nvSpPr>
        <p:spPr>
          <a:xfrm>
            <a:off x="9410700" y="-800100"/>
            <a:ext cx="419100" cy="419100"/>
          </a:xfrm>
          <a:prstGeom prst="rect">
            <a:avLst/>
          </a:prstGeom>
          <a:solidFill>
            <a:srgbClr val="F8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414D48-B48C-4501-86F0-B26AA4F7A5B5}"/>
              </a:ext>
            </a:extLst>
          </p:cNvPr>
          <p:cNvSpPr/>
          <p:nvPr/>
        </p:nvSpPr>
        <p:spPr>
          <a:xfrm>
            <a:off x="10198100" y="-800100"/>
            <a:ext cx="419100" cy="419100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EC5F64-FA2D-4F0B-842A-BE3C11173CCA}"/>
              </a:ext>
            </a:extLst>
          </p:cNvPr>
          <p:cNvSpPr/>
          <p:nvPr/>
        </p:nvSpPr>
        <p:spPr>
          <a:xfrm>
            <a:off x="10985500" y="-800100"/>
            <a:ext cx="419100" cy="419100"/>
          </a:xfrm>
          <a:prstGeom prst="rect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E582DC-2770-4E41-963F-DE929E0BE66C}"/>
              </a:ext>
            </a:extLst>
          </p:cNvPr>
          <p:cNvSpPr/>
          <p:nvPr/>
        </p:nvSpPr>
        <p:spPr>
          <a:xfrm>
            <a:off x="11772900" y="-800100"/>
            <a:ext cx="419100" cy="4191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BEFFD81-9B78-43F4-9FE6-9E89AD647A52}"/>
              </a:ext>
            </a:extLst>
          </p:cNvPr>
          <p:cNvCxnSpPr>
            <a:cxnSpLocks/>
          </p:cNvCxnSpPr>
          <p:nvPr/>
        </p:nvCxnSpPr>
        <p:spPr>
          <a:xfrm>
            <a:off x="1176501" y="939800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0DB6DE7-B99F-4E0F-94B3-325FAA08E98C}"/>
              </a:ext>
            </a:extLst>
          </p:cNvPr>
          <p:cNvSpPr txBox="1"/>
          <p:nvPr/>
        </p:nvSpPr>
        <p:spPr>
          <a:xfrm>
            <a:off x="10249429" y="5470012"/>
            <a:ext cx="894797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altLang="ko-KR" sz="12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BCL WMLS</a:t>
            </a:r>
            <a:endParaRPr lang="en-US" sz="1200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6B5F9D-CD2B-42C0-91BC-8CE927D593B3}"/>
              </a:ext>
            </a:extLst>
          </p:cNvPr>
          <p:cNvSpPr txBox="1"/>
          <p:nvPr/>
        </p:nvSpPr>
        <p:spPr>
          <a:xfrm>
            <a:off x="10509209" y="5712595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spc="-50" dirty="0">
                <a:ln>
                  <a:solidFill>
                    <a:srgbClr val="313540">
                      <a:alpha val="0"/>
                    </a:srgb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Team B</a:t>
            </a:r>
            <a:endParaRPr lang="en-US" sz="1100" spc="-50" dirty="0">
              <a:ln>
                <a:solidFill>
                  <a:srgbClr val="313540">
                    <a:alpha val="0"/>
                  </a:srgbClr>
                </a:solidFill>
              </a:ln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60BE6-0219-4695-9E97-0E95B642B333}"/>
              </a:ext>
            </a:extLst>
          </p:cNvPr>
          <p:cNvSpPr txBox="1"/>
          <p:nvPr/>
        </p:nvSpPr>
        <p:spPr>
          <a:xfrm>
            <a:off x="1058836" y="1046027"/>
            <a:ext cx="3474926" cy="411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HMM(Hidden Markov Model)</a:t>
            </a:r>
            <a:endParaRPr lang="en-US" sz="2000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393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3AD9634-C42F-423B-BDEE-05D66A52B233}"/>
              </a:ext>
            </a:extLst>
          </p:cNvPr>
          <p:cNvGrpSpPr/>
          <p:nvPr/>
        </p:nvGrpSpPr>
        <p:grpSpPr>
          <a:xfrm>
            <a:off x="-719579" y="691713"/>
            <a:ext cx="7703885" cy="1128514"/>
            <a:chOff x="340647" y="1153327"/>
            <a:chExt cx="7703885" cy="112851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8F38E2E-E7F6-4102-9518-8E82C3E68794}"/>
                </a:ext>
              </a:extLst>
            </p:cNvPr>
            <p:cNvGrpSpPr/>
            <p:nvPr/>
          </p:nvGrpSpPr>
          <p:grpSpPr>
            <a:xfrm>
              <a:off x="1921563" y="1153327"/>
              <a:ext cx="1270358" cy="0"/>
              <a:chOff x="998198" y="1126433"/>
              <a:chExt cx="1270358" cy="0"/>
            </a:xfrm>
          </p:grpSpPr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D25290FF-8CFF-406F-A96D-1DBF96160F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756" y="1126433"/>
                <a:ext cx="460800" cy="0"/>
              </a:xfrm>
              <a:prstGeom prst="line">
                <a:avLst/>
              </a:prstGeom>
              <a:ln w="31750">
                <a:solidFill>
                  <a:srgbClr val="3135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2BF082C0-9C54-4F6E-9CC2-F7DC10B61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198" y="1126433"/>
                <a:ext cx="756000" cy="0"/>
              </a:xfrm>
              <a:prstGeom prst="line">
                <a:avLst/>
              </a:prstGeom>
              <a:ln w="31750">
                <a:solidFill>
                  <a:srgbClr val="CA9C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DE4EBE4-AB9A-4325-8D8A-8F3C5FF38592}"/>
                </a:ext>
              </a:extLst>
            </p:cNvPr>
            <p:cNvSpPr txBox="1"/>
            <p:nvPr/>
          </p:nvSpPr>
          <p:spPr>
            <a:xfrm>
              <a:off x="340647" y="1912509"/>
              <a:ext cx="770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	Compute likelihood : Forward Probability &amp; Backward-Probability </a:t>
              </a:r>
              <a:endParaRPr lang="ko-KR" altLang="en-US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33DC612-BAD8-4E7D-B691-57E3CFFD6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49" y="1790975"/>
            <a:ext cx="7428139" cy="49490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9071E9-0A1E-47F5-890B-9279EF1BD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39" y="2218645"/>
            <a:ext cx="2781300" cy="3524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82609DD-A894-45A1-BECF-8F5818E34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139" y="2571070"/>
            <a:ext cx="3648075" cy="11715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A7F1019-A5C9-42AB-BC1F-ADF57E42C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139" y="3925778"/>
            <a:ext cx="2943225" cy="5334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BE81C64-3FF0-445F-8B83-AB676110C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139" y="4642312"/>
            <a:ext cx="4067175" cy="7048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AB36E9-6470-4213-BC37-968BEF78367D}"/>
              </a:ext>
            </a:extLst>
          </p:cNvPr>
          <p:cNvSpPr txBox="1"/>
          <p:nvPr/>
        </p:nvSpPr>
        <p:spPr>
          <a:xfrm>
            <a:off x="245721" y="871741"/>
            <a:ext cx="2269660" cy="411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Forward Algorithm</a:t>
            </a:r>
            <a:endParaRPr lang="en-US" sz="2000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03AABB-5D8F-4F1F-A2C6-C34382B73EF9}"/>
              </a:ext>
            </a:extLst>
          </p:cNvPr>
          <p:cNvSpPr txBox="1"/>
          <p:nvPr/>
        </p:nvSpPr>
        <p:spPr>
          <a:xfrm>
            <a:off x="245721" y="474506"/>
            <a:ext cx="425116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04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FEBA6D-A06D-4C6E-A79E-6953FB797E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2086" y="5548109"/>
            <a:ext cx="978353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7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3AD9634-C42F-423B-BDEE-05D66A52B233}"/>
              </a:ext>
            </a:extLst>
          </p:cNvPr>
          <p:cNvGrpSpPr/>
          <p:nvPr/>
        </p:nvGrpSpPr>
        <p:grpSpPr>
          <a:xfrm>
            <a:off x="-421342" y="340659"/>
            <a:ext cx="7703885" cy="489939"/>
            <a:chOff x="806824" y="663388"/>
            <a:chExt cx="7703885" cy="48993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8F38E2E-E7F6-4102-9518-8E82C3E68794}"/>
                </a:ext>
              </a:extLst>
            </p:cNvPr>
            <p:cNvGrpSpPr/>
            <p:nvPr/>
          </p:nvGrpSpPr>
          <p:grpSpPr>
            <a:xfrm>
              <a:off x="1921563" y="1153327"/>
              <a:ext cx="1270358" cy="0"/>
              <a:chOff x="998198" y="1126433"/>
              <a:chExt cx="1270358" cy="0"/>
            </a:xfrm>
          </p:grpSpPr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D25290FF-8CFF-406F-A96D-1DBF96160F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756" y="1126433"/>
                <a:ext cx="460800" cy="0"/>
              </a:xfrm>
              <a:prstGeom prst="line">
                <a:avLst/>
              </a:prstGeom>
              <a:ln w="31750">
                <a:solidFill>
                  <a:srgbClr val="3135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2BF082C0-9C54-4F6E-9CC2-F7DC10B61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198" y="1126433"/>
                <a:ext cx="756000" cy="0"/>
              </a:xfrm>
              <a:prstGeom prst="line">
                <a:avLst/>
              </a:prstGeom>
              <a:ln w="31750">
                <a:solidFill>
                  <a:srgbClr val="CA9C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DE4EBE4-AB9A-4325-8D8A-8F3C5FF38592}"/>
                </a:ext>
              </a:extLst>
            </p:cNvPr>
            <p:cNvSpPr txBox="1"/>
            <p:nvPr/>
          </p:nvSpPr>
          <p:spPr>
            <a:xfrm>
              <a:off x="806824" y="663388"/>
              <a:ext cx="770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	Compute likelihood : Forward probability &amp; Backward-Probability </a:t>
              </a:r>
              <a:endParaRPr lang="ko-KR" altLang="en-US" dirty="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CA7F1019-A5C9-42AB-BC1F-ADF57E42C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318" y="1486267"/>
            <a:ext cx="2943225" cy="533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67D6F7-D5E3-4831-813C-F3842C56C514}"/>
              </a:ext>
            </a:extLst>
          </p:cNvPr>
          <p:cNvSpPr txBox="1"/>
          <p:nvPr/>
        </p:nvSpPr>
        <p:spPr>
          <a:xfrm>
            <a:off x="4717597" y="972186"/>
            <a:ext cx="356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 Algorithm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8D1044-0241-47B7-92B1-47D9C595C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087" y="2164416"/>
            <a:ext cx="77438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72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8F38E2E-E7F6-4102-9518-8E82C3E68794}"/>
              </a:ext>
            </a:extLst>
          </p:cNvPr>
          <p:cNvGrpSpPr/>
          <p:nvPr/>
        </p:nvGrpSpPr>
        <p:grpSpPr>
          <a:xfrm>
            <a:off x="693397" y="830598"/>
            <a:ext cx="1270358" cy="0"/>
            <a:chOff x="998198" y="1126433"/>
            <a:chExt cx="1270358" cy="0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D25290FF-8CFF-406F-A96D-1DBF96160F47}"/>
                </a:ext>
              </a:extLst>
            </p:cNvPr>
            <p:cNvCxnSpPr>
              <a:cxnSpLocks/>
            </p:cNvCxnSpPr>
            <p:nvPr/>
          </p:nvCxnSpPr>
          <p:spPr>
            <a:xfrm>
              <a:off x="1807756" y="1126433"/>
              <a:ext cx="460800" cy="0"/>
            </a:xfrm>
            <a:prstGeom prst="line">
              <a:avLst/>
            </a:prstGeom>
            <a:ln w="31750">
              <a:solidFill>
                <a:srgbClr val="3135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2BF082C0-9C54-4F6E-9CC2-F7DC10B612BE}"/>
                </a:ext>
              </a:extLst>
            </p:cNvPr>
            <p:cNvCxnSpPr>
              <a:cxnSpLocks/>
            </p:cNvCxnSpPr>
            <p:nvPr/>
          </p:nvCxnSpPr>
          <p:spPr>
            <a:xfrm>
              <a:off x="998198" y="1126433"/>
              <a:ext cx="756000" cy="0"/>
            </a:xfrm>
            <a:prstGeom prst="line">
              <a:avLst/>
            </a:prstGeom>
            <a:ln w="31750">
              <a:solidFill>
                <a:srgbClr val="CA9C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A089E24-5AB8-49E7-8227-F99C04649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668" y="1568185"/>
            <a:ext cx="3086100" cy="666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3D1C7E-9FE5-444D-A562-8C6C1201C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708" y="2417089"/>
            <a:ext cx="7877175" cy="43624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6A598FD-8043-438C-85F2-EC99CDD9580B}"/>
              </a:ext>
            </a:extLst>
          </p:cNvPr>
          <p:cNvSpPr txBox="1"/>
          <p:nvPr/>
        </p:nvSpPr>
        <p:spPr>
          <a:xfrm>
            <a:off x="-719579" y="1450895"/>
            <a:ext cx="770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Compute likelihood : Forward Probability &amp; Backward-Probability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646910-712D-42C0-9A98-E30CDFF0F9B6}"/>
              </a:ext>
            </a:extLst>
          </p:cNvPr>
          <p:cNvSpPr txBox="1"/>
          <p:nvPr/>
        </p:nvSpPr>
        <p:spPr>
          <a:xfrm>
            <a:off x="598525" y="958167"/>
            <a:ext cx="2412392" cy="411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Backward Algorithm</a:t>
            </a:r>
            <a:endParaRPr lang="en-US" sz="2000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0B0BE4-E5E4-49AE-85A9-007CDB3DC04D}"/>
              </a:ext>
            </a:extLst>
          </p:cNvPr>
          <p:cNvSpPr txBox="1"/>
          <p:nvPr/>
        </p:nvSpPr>
        <p:spPr>
          <a:xfrm>
            <a:off x="245721" y="474506"/>
            <a:ext cx="425116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05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50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3AD9634-C42F-423B-BDEE-05D66A52B233}"/>
              </a:ext>
            </a:extLst>
          </p:cNvPr>
          <p:cNvGrpSpPr/>
          <p:nvPr/>
        </p:nvGrpSpPr>
        <p:grpSpPr>
          <a:xfrm>
            <a:off x="-341061" y="830598"/>
            <a:ext cx="7703885" cy="904823"/>
            <a:chOff x="887105" y="1153327"/>
            <a:chExt cx="7703885" cy="90482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8F38E2E-E7F6-4102-9518-8E82C3E68794}"/>
                </a:ext>
              </a:extLst>
            </p:cNvPr>
            <p:cNvGrpSpPr/>
            <p:nvPr/>
          </p:nvGrpSpPr>
          <p:grpSpPr>
            <a:xfrm>
              <a:off x="1921563" y="1153327"/>
              <a:ext cx="1270358" cy="0"/>
              <a:chOff x="998198" y="1126433"/>
              <a:chExt cx="1270358" cy="0"/>
            </a:xfrm>
          </p:grpSpPr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D25290FF-8CFF-406F-A96D-1DBF96160F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756" y="1126433"/>
                <a:ext cx="460800" cy="0"/>
              </a:xfrm>
              <a:prstGeom prst="line">
                <a:avLst/>
              </a:prstGeom>
              <a:ln w="31750">
                <a:solidFill>
                  <a:srgbClr val="3135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2BF082C0-9C54-4F6E-9CC2-F7DC10B61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198" y="1126433"/>
                <a:ext cx="756000" cy="0"/>
              </a:xfrm>
              <a:prstGeom prst="line">
                <a:avLst/>
              </a:prstGeom>
              <a:ln w="31750">
                <a:solidFill>
                  <a:srgbClr val="CA9C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DE4EBE4-AB9A-4325-8D8A-8F3C5FF38592}"/>
                </a:ext>
              </a:extLst>
            </p:cNvPr>
            <p:cNvSpPr txBox="1"/>
            <p:nvPr/>
          </p:nvSpPr>
          <p:spPr>
            <a:xfrm>
              <a:off x="887105" y="1688818"/>
              <a:ext cx="770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	Compute likelihood : Forward Probability &amp; Backward-Probability </a:t>
              </a:r>
              <a:endParaRPr lang="ko-KR" altLang="en-US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65DDC81-AEC7-4DBF-9B87-E4392E263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92" y="2814637"/>
            <a:ext cx="2981325" cy="1228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97DE00-4581-4348-9FCD-E661F89CF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025" y="2066284"/>
            <a:ext cx="4171950" cy="3200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59AD49-DD19-4053-9506-0BB373CDE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187" y="5364133"/>
            <a:ext cx="2733675" cy="304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CD3B26-9C68-41D0-B2DA-03088ACC5E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6862" y="5258692"/>
            <a:ext cx="3971925" cy="1362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C307D1-D0A4-40A3-B294-65C3EF6DD4C3}"/>
              </a:ext>
            </a:extLst>
          </p:cNvPr>
          <p:cNvSpPr txBox="1"/>
          <p:nvPr/>
        </p:nvSpPr>
        <p:spPr>
          <a:xfrm>
            <a:off x="245721" y="474506"/>
            <a:ext cx="425116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06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92C030-D993-4281-A581-3A477A9AAE39}"/>
              </a:ext>
            </a:extLst>
          </p:cNvPr>
          <p:cNvSpPr txBox="1"/>
          <p:nvPr/>
        </p:nvSpPr>
        <p:spPr>
          <a:xfrm>
            <a:off x="598525" y="958167"/>
            <a:ext cx="3640484" cy="411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Forward - Backward Probability</a:t>
            </a:r>
            <a:endParaRPr lang="en-US" sz="2000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7841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9DE8C2C-7103-4948-BAAE-28C3BDE1C9BD}"/>
              </a:ext>
            </a:extLst>
          </p:cNvPr>
          <p:cNvSpPr/>
          <p:nvPr/>
        </p:nvSpPr>
        <p:spPr>
          <a:xfrm>
            <a:off x="9410700" y="-800100"/>
            <a:ext cx="419100" cy="419100"/>
          </a:xfrm>
          <a:prstGeom prst="rect">
            <a:avLst/>
          </a:prstGeom>
          <a:solidFill>
            <a:srgbClr val="F8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414D48-B48C-4501-86F0-B26AA4F7A5B5}"/>
              </a:ext>
            </a:extLst>
          </p:cNvPr>
          <p:cNvSpPr/>
          <p:nvPr/>
        </p:nvSpPr>
        <p:spPr>
          <a:xfrm>
            <a:off x="10198100" y="-800100"/>
            <a:ext cx="419100" cy="419100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EC5F64-FA2D-4F0B-842A-BE3C11173CCA}"/>
              </a:ext>
            </a:extLst>
          </p:cNvPr>
          <p:cNvSpPr/>
          <p:nvPr/>
        </p:nvSpPr>
        <p:spPr>
          <a:xfrm>
            <a:off x="10985500" y="-800100"/>
            <a:ext cx="419100" cy="419100"/>
          </a:xfrm>
          <a:prstGeom prst="rect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E582DC-2770-4E41-963F-DE929E0BE66C}"/>
              </a:ext>
            </a:extLst>
          </p:cNvPr>
          <p:cNvSpPr/>
          <p:nvPr/>
        </p:nvSpPr>
        <p:spPr>
          <a:xfrm>
            <a:off x="11772900" y="-800100"/>
            <a:ext cx="419100" cy="4191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C01891-A813-4F34-A5BE-C68442FB8B41}"/>
              </a:ext>
            </a:extLst>
          </p:cNvPr>
          <p:cNvGrpSpPr/>
          <p:nvPr/>
        </p:nvGrpSpPr>
        <p:grpSpPr>
          <a:xfrm>
            <a:off x="5909609" y="194859"/>
            <a:ext cx="6072841" cy="1543478"/>
            <a:chOff x="4912659" y="267909"/>
            <a:chExt cx="6072841" cy="154347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B12AE5B-251E-4345-A99D-64C1FF44C9C1}"/>
                </a:ext>
              </a:extLst>
            </p:cNvPr>
            <p:cNvSpPr/>
            <p:nvPr/>
          </p:nvSpPr>
          <p:spPr>
            <a:xfrm>
              <a:off x="4912659" y="267909"/>
              <a:ext cx="6072841" cy="15434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8F2BEB8-2B69-48F5-8214-3753139B910A}"/>
                    </a:ext>
                  </a:extLst>
                </p:cNvPr>
                <p:cNvSpPr txBox="1"/>
                <p:nvPr/>
              </p:nvSpPr>
              <p:spPr>
                <a:xfrm>
                  <a:off x="5083283" y="860371"/>
                  <a:ext cx="139613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={ 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8F2BEB8-2B69-48F5-8214-3753139B91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3283" y="860371"/>
                  <a:ext cx="139613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57" t="-2174" r="-5677" b="-369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C2A373A-7562-46E5-8701-970ECE8CD900}"/>
                    </a:ext>
                  </a:extLst>
                </p:cNvPr>
                <p:cNvSpPr txBox="1"/>
                <p:nvPr/>
              </p:nvSpPr>
              <p:spPr>
                <a:xfrm>
                  <a:off x="6622799" y="528678"/>
                  <a:ext cx="231071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𝑰𝒏𝒊𝒕𝒊𝒂𝒍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𝑷𝒓𝒐𝒃𝒂𝒃𝒊𝒍𝒊𝒕𝒚</m:t>
                        </m:r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C2A373A-7562-46E5-8701-970ECE8CD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799" y="528678"/>
                  <a:ext cx="2310711" cy="215444"/>
                </a:xfrm>
                <a:prstGeom prst="rect">
                  <a:avLst/>
                </a:prstGeom>
                <a:blipFill>
                  <a:blip r:embed="rId4"/>
                  <a:stretch>
                    <a:fillRect t="-5714" b="-3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0469A7A-E692-45E4-ABB9-141ECA643FE2}"/>
                    </a:ext>
                  </a:extLst>
                </p:cNvPr>
                <p:cNvSpPr txBox="1"/>
                <p:nvPr/>
              </p:nvSpPr>
              <p:spPr>
                <a:xfrm>
                  <a:off x="6613108" y="923124"/>
                  <a:ext cx="358499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𝑻𝒓𝒂𝒏𝒔𝒊𝒕𝒊𝒐𝒏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𝑷𝒓𝒐𝒃𝒂𝒃𝒊𝒍𝒊𝒕𝒚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𝑀𝑎𝑡𝑟𝑖𝑥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0469A7A-E692-45E4-ABB9-141ECA643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108" y="923124"/>
                  <a:ext cx="3584991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70" t="-2778" r="-850" b="-30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D38C281-9FD3-4D18-BBF0-94C83787E939}"/>
                    </a:ext>
                  </a:extLst>
                </p:cNvPr>
                <p:cNvSpPr txBox="1"/>
                <p:nvPr/>
              </p:nvSpPr>
              <p:spPr>
                <a:xfrm>
                  <a:off x="6613108" y="1314184"/>
                  <a:ext cx="428466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𝑬𝒎𝒊𝒔𝒔𝒊𝒐𝒏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𝑷𝒓𝒐𝒃𝒂𝒃𝒊𝒍𝒊𝒕𝒚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𝑀𝑎𝑡𝑟𝑖𝑥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D38C281-9FD3-4D18-BBF0-94C83787E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108" y="1314184"/>
                  <a:ext cx="4284662" cy="215444"/>
                </a:xfrm>
                <a:prstGeom prst="rect">
                  <a:avLst/>
                </a:prstGeom>
                <a:blipFill>
                  <a:blip r:embed="rId6"/>
                  <a:stretch>
                    <a:fillRect t="-5714" b="-3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그림 3" descr="공기, 시계, 걸린, 다른이(가) 표시된 사진&#10;&#10;자동 생성된 설명">
            <a:extLst>
              <a:ext uri="{FF2B5EF4-FFF2-40B4-BE49-F238E27FC236}">
                <a16:creationId xmlns:a16="http://schemas.microsoft.com/office/drawing/2014/main" id="{352700E8-085B-4681-9E20-081DEBB0F7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2" y="2085737"/>
            <a:ext cx="6401964" cy="45774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20B871-8B87-4E59-814D-2C478B2CE1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1091" y="4895850"/>
            <a:ext cx="2905125" cy="295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8ADAAE-DDF9-4B78-93F2-E9BA77E9E2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1091" y="5305425"/>
            <a:ext cx="4314825" cy="1219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741B24F-8B9A-40E6-876A-BE49ECC822BD}"/>
              </a:ext>
            </a:extLst>
          </p:cNvPr>
          <p:cNvSpPr txBox="1"/>
          <p:nvPr/>
        </p:nvSpPr>
        <p:spPr>
          <a:xfrm>
            <a:off x="598525" y="958167"/>
            <a:ext cx="3640484" cy="411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Forward - Backward Probability</a:t>
            </a:r>
            <a:endParaRPr lang="en-US" sz="2000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8ED193-ABF4-428F-8274-12918A9FC2C1}"/>
              </a:ext>
            </a:extLst>
          </p:cNvPr>
          <p:cNvSpPr txBox="1"/>
          <p:nvPr/>
        </p:nvSpPr>
        <p:spPr>
          <a:xfrm>
            <a:off x="-341061" y="1366089"/>
            <a:ext cx="770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Another expression of likelihood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914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8F38E2E-E7F6-4102-9518-8E82C3E68794}"/>
              </a:ext>
            </a:extLst>
          </p:cNvPr>
          <p:cNvGrpSpPr/>
          <p:nvPr/>
        </p:nvGrpSpPr>
        <p:grpSpPr>
          <a:xfrm>
            <a:off x="693397" y="784095"/>
            <a:ext cx="1270358" cy="0"/>
            <a:chOff x="998198" y="1126433"/>
            <a:chExt cx="1270358" cy="0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D25290FF-8CFF-406F-A96D-1DBF96160F47}"/>
                </a:ext>
              </a:extLst>
            </p:cNvPr>
            <p:cNvCxnSpPr>
              <a:cxnSpLocks/>
            </p:cNvCxnSpPr>
            <p:nvPr/>
          </p:nvCxnSpPr>
          <p:spPr>
            <a:xfrm>
              <a:off x="1807756" y="1126433"/>
              <a:ext cx="460800" cy="0"/>
            </a:xfrm>
            <a:prstGeom prst="line">
              <a:avLst/>
            </a:prstGeom>
            <a:ln w="31750">
              <a:solidFill>
                <a:srgbClr val="3135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2BF082C0-9C54-4F6E-9CC2-F7DC10B612BE}"/>
                </a:ext>
              </a:extLst>
            </p:cNvPr>
            <p:cNvCxnSpPr>
              <a:cxnSpLocks/>
            </p:cNvCxnSpPr>
            <p:nvPr/>
          </p:nvCxnSpPr>
          <p:spPr>
            <a:xfrm>
              <a:off x="998198" y="1126433"/>
              <a:ext cx="756000" cy="0"/>
            </a:xfrm>
            <a:prstGeom prst="line">
              <a:avLst/>
            </a:prstGeom>
            <a:ln w="31750">
              <a:solidFill>
                <a:srgbClr val="CA9C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9EC5BF0-E639-43E3-9570-266C6751FFBB}"/>
              </a:ext>
            </a:extLst>
          </p:cNvPr>
          <p:cNvSpPr txBox="1"/>
          <p:nvPr/>
        </p:nvSpPr>
        <p:spPr>
          <a:xfrm>
            <a:off x="693397" y="1549912"/>
            <a:ext cx="9144000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Based on the Given </a:t>
            </a:r>
            <a:r>
              <a:rPr lang="ko-KR" altLang="ko-KR" dirty="0" err="1">
                <a:solidFill>
                  <a:srgbClr val="313131"/>
                </a:solidFill>
                <a:latin typeface="Arial" panose="020B0604020202020204" pitchFamily="34" charset="0"/>
                <a:ea typeface="PT Sans"/>
              </a:rPr>
              <a:t>λ</a:t>
            </a:r>
            <a:r>
              <a:rPr lang="en-US" altLang="ko-KR" dirty="0">
                <a:solidFill>
                  <a:srgbClr val="313131"/>
                </a:solidFill>
                <a:latin typeface="Arial" panose="020B0604020202020204" pitchFamily="34" charset="0"/>
                <a:ea typeface="PT Sans"/>
              </a:rPr>
              <a:t> (</a:t>
            </a:r>
            <a:r>
              <a:rPr lang="el-GR" altLang="ko-KR" i="1" dirty="0"/>
              <a:t>π</a:t>
            </a:r>
            <a:r>
              <a:rPr lang="en-US" altLang="ko-KR" i="1" dirty="0"/>
              <a:t>,</a:t>
            </a:r>
            <a:r>
              <a:rPr lang="en-US" altLang="ko-KR" dirty="0">
                <a:solidFill>
                  <a:srgbClr val="313131"/>
                </a:solidFill>
                <a:latin typeface="Arial" panose="020B0604020202020204" pitchFamily="34" charset="0"/>
                <a:ea typeface="PT Sans"/>
              </a:rPr>
              <a:t>A,B) and </a:t>
            </a:r>
            <a:r>
              <a:rPr lang="en-US" altLang="ko-KR" dirty="0">
                <a:solidFill>
                  <a:srgbClr val="313131"/>
                </a:solidFill>
                <a:latin typeface="Calibri (본문)"/>
                <a:ea typeface="PT Sans"/>
              </a:rPr>
              <a:t>Q </a:t>
            </a:r>
            <a:r>
              <a:rPr lang="en-US" altLang="ko-KR" dirty="0">
                <a:solidFill>
                  <a:srgbClr val="313131"/>
                </a:solidFill>
                <a:latin typeface="+mj-ea"/>
                <a:ea typeface="+mj-ea"/>
              </a:rPr>
              <a:t>,</a:t>
            </a:r>
            <a:r>
              <a:rPr lang="ko-KR" altLang="en-US" dirty="0"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313131"/>
                </a:solidFill>
                <a:latin typeface="+mj-ea"/>
                <a:ea typeface="+mj-ea"/>
              </a:rPr>
              <a:t>find the optimal hidden state sequence probability</a:t>
            </a:r>
            <a:endParaRPr lang="en-US" altLang="ko-KR" sz="2000" dirty="0">
              <a:solidFill>
                <a:srgbClr val="313131"/>
              </a:solidFill>
              <a:latin typeface="PT Sans"/>
              <a:ea typeface="MathJax_Math-italic"/>
            </a:endParaRPr>
          </a:p>
          <a:p>
            <a:r>
              <a:rPr lang="ko-KR" altLang="ko-KR" sz="1050" dirty="0">
                <a:latin typeface="Arial" panose="020B0604020202020204" pitchFamily="34" charset="0"/>
              </a:rPr>
              <a:t> </a:t>
            </a:r>
            <a:endParaRPr lang="ko-KR" altLang="ko-KR" sz="2800" dirty="0"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313131"/>
                </a:solidFill>
                <a:latin typeface="Arial" panose="020B0604020202020204" pitchFamily="34" charset="0"/>
                <a:ea typeface="PT Sans"/>
              </a:rPr>
              <a:t>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2E2E90-D571-43D1-94DD-4C7A206BC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62" y="2072625"/>
            <a:ext cx="4200525" cy="838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34D1B7-1105-4936-9D64-EC3A871F6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922" y="2072625"/>
            <a:ext cx="6435538" cy="42275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E5641F-0335-4721-B18A-48D9F9BE1FFF}"/>
              </a:ext>
            </a:extLst>
          </p:cNvPr>
          <p:cNvSpPr txBox="1"/>
          <p:nvPr/>
        </p:nvSpPr>
        <p:spPr>
          <a:xfrm>
            <a:off x="245721" y="474506"/>
            <a:ext cx="425116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06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333C57-5E71-4481-B50C-5A0374374DAC}"/>
              </a:ext>
            </a:extLst>
          </p:cNvPr>
          <p:cNvSpPr txBox="1"/>
          <p:nvPr/>
        </p:nvSpPr>
        <p:spPr>
          <a:xfrm>
            <a:off x="598525" y="848439"/>
            <a:ext cx="3359702" cy="411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Decoding : Viterbi Algorithm</a:t>
            </a:r>
            <a:endParaRPr lang="en-US" sz="2000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7987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3AD9634-C42F-423B-BDEE-05D66A52B233}"/>
              </a:ext>
            </a:extLst>
          </p:cNvPr>
          <p:cNvGrpSpPr/>
          <p:nvPr/>
        </p:nvGrpSpPr>
        <p:grpSpPr>
          <a:xfrm>
            <a:off x="-421342" y="340659"/>
            <a:ext cx="5047129" cy="489939"/>
            <a:chOff x="806824" y="663388"/>
            <a:chExt cx="5047129" cy="48993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8F38E2E-E7F6-4102-9518-8E82C3E68794}"/>
                </a:ext>
              </a:extLst>
            </p:cNvPr>
            <p:cNvGrpSpPr/>
            <p:nvPr/>
          </p:nvGrpSpPr>
          <p:grpSpPr>
            <a:xfrm>
              <a:off x="1921563" y="1153327"/>
              <a:ext cx="1270358" cy="0"/>
              <a:chOff x="998198" y="1126433"/>
              <a:chExt cx="1270358" cy="0"/>
            </a:xfrm>
          </p:grpSpPr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D25290FF-8CFF-406F-A96D-1DBF96160F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756" y="1126433"/>
                <a:ext cx="460800" cy="0"/>
              </a:xfrm>
              <a:prstGeom prst="line">
                <a:avLst/>
              </a:prstGeom>
              <a:ln w="31750">
                <a:solidFill>
                  <a:srgbClr val="3135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2BF082C0-9C54-4F6E-9CC2-F7DC10B61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198" y="1126433"/>
                <a:ext cx="756000" cy="0"/>
              </a:xfrm>
              <a:prstGeom prst="line">
                <a:avLst/>
              </a:prstGeom>
              <a:ln w="31750">
                <a:solidFill>
                  <a:srgbClr val="CA9C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DE4EBE4-AB9A-4325-8D8A-8F3C5FF38592}"/>
                </a:ext>
              </a:extLst>
            </p:cNvPr>
            <p:cNvSpPr txBox="1"/>
            <p:nvPr/>
          </p:nvSpPr>
          <p:spPr>
            <a:xfrm>
              <a:off x="806824" y="663388"/>
              <a:ext cx="504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	Decoding : Viterbi Algorithm </a:t>
              </a:r>
              <a:endParaRPr lang="ko-KR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9EC5BF0-E639-43E3-9570-266C6751FFBB}"/>
              </a:ext>
            </a:extLst>
          </p:cNvPr>
          <p:cNvSpPr txBox="1"/>
          <p:nvPr/>
        </p:nvSpPr>
        <p:spPr>
          <a:xfrm>
            <a:off x="693397" y="1272988"/>
            <a:ext cx="9144000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Based on the Given </a:t>
            </a:r>
            <a:r>
              <a:rPr lang="ko-KR" altLang="ko-KR" dirty="0" err="1">
                <a:solidFill>
                  <a:srgbClr val="313131"/>
                </a:solidFill>
                <a:latin typeface="Arial" panose="020B0604020202020204" pitchFamily="34" charset="0"/>
                <a:ea typeface="PT Sans"/>
              </a:rPr>
              <a:t>λ</a:t>
            </a:r>
            <a:r>
              <a:rPr lang="en-US" altLang="ko-KR" dirty="0">
                <a:solidFill>
                  <a:srgbClr val="313131"/>
                </a:solidFill>
                <a:latin typeface="Arial" panose="020B0604020202020204" pitchFamily="34" charset="0"/>
                <a:ea typeface="PT Sans"/>
              </a:rPr>
              <a:t> (</a:t>
            </a:r>
            <a:r>
              <a:rPr lang="el-GR" altLang="ko-KR" i="1" dirty="0"/>
              <a:t>π</a:t>
            </a:r>
            <a:r>
              <a:rPr lang="en-US" altLang="ko-KR" i="1" dirty="0"/>
              <a:t>,</a:t>
            </a:r>
            <a:r>
              <a:rPr lang="en-US" altLang="ko-KR" dirty="0">
                <a:solidFill>
                  <a:srgbClr val="313131"/>
                </a:solidFill>
                <a:latin typeface="Arial" panose="020B0604020202020204" pitchFamily="34" charset="0"/>
                <a:ea typeface="PT Sans"/>
              </a:rPr>
              <a:t>A,B) and </a:t>
            </a:r>
            <a:r>
              <a:rPr lang="en-US" altLang="ko-KR" dirty="0">
                <a:solidFill>
                  <a:srgbClr val="313131"/>
                </a:solidFill>
                <a:latin typeface="Calibri (본문)"/>
                <a:ea typeface="PT Sans"/>
              </a:rPr>
              <a:t>Q </a:t>
            </a:r>
            <a:r>
              <a:rPr lang="en-US" altLang="ko-KR" dirty="0">
                <a:solidFill>
                  <a:srgbClr val="313131"/>
                </a:solidFill>
                <a:latin typeface="+mj-ea"/>
                <a:ea typeface="+mj-ea"/>
              </a:rPr>
              <a:t>,</a:t>
            </a:r>
            <a:r>
              <a:rPr lang="ko-KR" altLang="en-US" dirty="0"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313131"/>
                </a:solidFill>
                <a:latin typeface="+mj-ea"/>
                <a:ea typeface="+mj-ea"/>
              </a:rPr>
              <a:t>find the optimal hidden state sequence probability</a:t>
            </a:r>
            <a:endParaRPr lang="en-US" altLang="ko-KR" sz="2000" dirty="0">
              <a:solidFill>
                <a:srgbClr val="313131"/>
              </a:solidFill>
              <a:latin typeface="PT Sans"/>
              <a:ea typeface="MathJax_Math-italic"/>
            </a:endParaRPr>
          </a:p>
          <a:p>
            <a:r>
              <a:rPr lang="ko-KR" altLang="ko-KR" sz="1050" dirty="0">
                <a:latin typeface="Arial" panose="020B0604020202020204" pitchFamily="34" charset="0"/>
              </a:rPr>
              <a:t> </a:t>
            </a:r>
            <a:endParaRPr lang="ko-KR" altLang="ko-KR" sz="2800" dirty="0"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313131"/>
                </a:solidFill>
                <a:latin typeface="Arial" panose="020B0604020202020204" pitchFamily="34" charset="0"/>
                <a:ea typeface="PT Sans"/>
              </a:rPr>
              <a:t>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2E2E90-D571-43D1-94DD-4C7A206BC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62" y="2072625"/>
            <a:ext cx="4200525" cy="838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D3319FF-A7B0-45AE-B4E3-0A6A60F2E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547" y="3188952"/>
            <a:ext cx="9344025" cy="2838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2972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3AD9634-C42F-423B-BDEE-05D66A52B233}"/>
              </a:ext>
            </a:extLst>
          </p:cNvPr>
          <p:cNvGrpSpPr/>
          <p:nvPr/>
        </p:nvGrpSpPr>
        <p:grpSpPr>
          <a:xfrm>
            <a:off x="-421342" y="340659"/>
            <a:ext cx="5047129" cy="489939"/>
            <a:chOff x="806824" y="663388"/>
            <a:chExt cx="5047129" cy="48993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8F38E2E-E7F6-4102-9518-8E82C3E68794}"/>
                </a:ext>
              </a:extLst>
            </p:cNvPr>
            <p:cNvGrpSpPr/>
            <p:nvPr/>
          </p:nvGrpSpPr>
          <p:grpSpPr>
            <a:xfrm>
              <a:off x="1921563" y="1153327"/>
              <a:ext cx="1270358" cy="0"/>
              <a:chOff x="998198" y="1126433"/>
              <a:chExt cx="1270358" cy="0"/>
            </a:xfrm>
          </p:grpSpPr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D25290FF-8CFF-406F-A96D-1DBF96160F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756" y="1126433"/>
                <a:ext cx="460800" cy="0"/>
              </a:xfrm>
              <a:prstGeom prst="line">
                <a:avLst/>
              </a:prstGeom>
              <a:ln w="31750">
                <a:solidFill>
                  <a:srgbClr val="3135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2BF082C0-9C54-4F6E-9CC2-F7DC10B61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198" y="1126433"/>
                <a:ext cx="756000" cy="0"/>
              </a:xfrm>
              <a:prstGeom prst="line">
                <a:avLst/>
              </a:prstGeom>
              <a:ln w="31750">
                <a:solidFill>
                  <a:srgbClr val="CA9C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DE4EBE4-AB9A-4325-8D8A-8F3C5FF38592}"/>
                </a:ext>
              </a:extLst>
            </p:cNvPr>
            <p:cNvSpPr txBox="1"/>
            <p:nvPr/>
          </p:nvSpPr>
          <p:spPr>
            <a:xfrm>
              <a:off x="806824" y="663388"/>
              <a:ext cx="504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	Back-Trace Property </a:t>
              </a:r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E0C6789-9C41-49A3-A204-24B8D009A869}"/>
              </a:ext>
            </a:extLst>
          </p:cNvPr>
          <p:cNvSpPr txBox="1"/>
          <p:nvPr/>
        </p:nvSpPr>
        <p:spPr>
          <a:xfrm>
            <a:off x="693397" y="127298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Optimal hidden state Sequence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1ACB4C-66FD-4662-A35A-A8F5C4BC1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12" y="2084709"/>
            <a:ext cx="4257675" cy="647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EC1E83-E21D-4431-87E8-E48A73DE0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922" y="2072625"/>
            <a:ext cx="6435538" cy="42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63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3AD9634-C42F-423B-BDEE-05D66A52B233}"/>
              </a:ext>
            </a:extLst>
          </p:cNvPr>
          <p:cNvGrpSpPr/>
          <p:nvPr/>
        </p:nvGrpSpPr>
        <p:grpSpPr>
          <a:xfrm>
            <a:off x="-559810" y="440454"/>
            <a:ext cx="5047129" cy="990256"/>
            <a:chOff x="668356" y="763183"/>
            <a:chExt cx="5047129" cy="99025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8F38E2E-E7F6-4102-9518-8E82C3E68794}"/>
                </a:ext>
              </a:extLst>
            </p:cNvPr>
            <p:cNvGrpSpPr/>
            <p:nvPr/>
          </p:nvGrpSpPr>
          <p:grpSpPr>
            <a:xfrm>
              <a:off x="1775259" y="763183"/>
              <a:ext cx="1270358" cy="0"/>
              <a:chOff x="851894" y="736289"/>
              <a:chExt cx="1270358" cy="0"/>
            </a:xfrm>
          </p:grpSpPr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D25290FF-8CFF-406F-A96D-1DBF96160F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452" y="736289"/>
                <a:ext cx="460800" cy="0"/>
              </a:xfrm>
              <a:prstGeom prst="line">
                <a:avLst/>
              </a:prstGeom>
              <a:ln w="31750">
                <a:solidFill>
                  <a:srgbClr val="3135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2BF082C0-9C54-4F6E-9CC2-F7DC10B61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894" y="736289"/>
                <a:ext cx="756000" cy="0"/>
              </a:xfrm>
              <a:prstGeom prst="line">
                <a:avLst/>
              </a:prstGeom>
              <a:ln w="31750">
                <a:solidFill>
                  <a:srgbClr val="CA9C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DE4EBE4-AB9A-4325-8D8A-8F3C5FF38592}"/>
                </a:ext>
              </a:extLst>
            </p:cNvPr>
            <p:cNvSpPr txBox="1"/>
            <p:nvPr/>
          </p:nvSpPr>
          <p:spPr>
            <a:xfrm>
              <a:off x="668356" y="1384107"/>
              <a:ext cx="504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            Emission prob update &amp; </a:t>
              </a:r>
              <a:r>
                <a:rPr lang="el-GR" altLang="ko-KR" dirty="0"/>
                <a:t>γ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6AEF52-8BF8-4627-A585-2A6CEE18055E}"/>
              </a:ext>
            </a:extLst>
          </p:cNvPr>
          <p:cNvGrpSpPr/>
          <p:nvPr/>
        </p:nvGrpSpPr>
        <p:grpSpPr>
          <a:xfrm>
            <a:off x="6817748" y="1884830"/>
            <a:ext cx="4680855" cy="3088340"/>
            <a:chOff x="8055429" y="188259"/>
            <a:chExt cx="4680855" cy="308834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42CD3D8-8DFC-4E36-9D1E-81A5D71CB9C6}"/>
                </a:ext>
              </a:extLst>
            </p:cNvPr>
            <p:cNvSpPr/>
            <p:nvPr/>
          </p:nvSpPr>
          <p:spPr>
            <a:xfrm>
              <a:off x="8055429" y="188259"/>
              <a:ext cx="3875314" cy="30883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157BDEE-BF9F-4257-B112-1A5744D19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9600" y="979714"/>
              <a:ext cx="3314700" cy="2057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37921A-060D-452A-8C5B-774BC033AB89}"/>
                </a:ext>
              </a:extLst>
            </p:cNvPr>
            <p:cNvSpPr txBox="1"/>
            <p:nvPr/>
          </p:nvSpPr>
          <p:spPr>
            <a:xfrm>
              <a:off x="8860970" y="340659"/>
              <a:ext cx="3875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Bayesian Theorem</a:t>
              </a:r>
              <a:endParaRPr lang="ko-KR" altLang="en-US" dirty="0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D0C6396-B74B-4876-BB2A-347E75B79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280" y="2301078"/>
            <a:ext cx="2962275" cy="1743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4680CC-DFBB-431D-95BB-2B17CB7A3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851" y="5051280"/>
            <a:ext cx="3362325" cy="10858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3065CF-3247-4F03-8B2E-06D825DF900F}"/>
              </a:ext>
            </a:extLst>
          </p:cNvPr>
          <p:cNvSpPr txBox="1"/>
          <p:nvPr/>
        </p:nvSpPr>
        <p:spPr>
          <a:xfrm>
            <a:off x="1449397" y="1664264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Probability of State j at time 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B2A946-EE0E-42F8-BEBA-E7227DEF0E2F}"/>
              </a:ext>
            </a:extLst>
          </p:cNvPr>
          <p:cNvSpPr txBox="1"/>
          <p:nvPr/>
        </p:nvSpPr>
        <p:spPr>
          <a:xfrm>
            <a:off x="1449397" y="4448394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Updated emission probability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463D17-6C0D-4650-8858-0E9C3EDADD50}"/>
              </a:ext>
            </a:extLst>
          </p:cNvPr>
          <p:cNvSpPr txBox="1"/>
          <p:nvPr/>
        </p:nvSpPr>
        <p:spPr>
          <a:xfrm>
            <a:off x="135993" y="255050"/>
            <a:ext cx="425116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08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1A3C1-A990-4487-A0A2-2074B98F1ABF}"/>
              </a:ext>
            </a:extLst>
          </p:cNvPr>
          <p:cNvSpPr txBox="1"/>
          <p:nvPr/>
        </p:nvSpPr>
        <p:spPr>
          <a:xfrm>
            <a:off x="488797" y="628983"/>
            <a:ext cx="5535233" cy="411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Training : EM Algorithm(Baum-Welch Algorithm)</a:t>
            </a:r>
            <a:endParaRPr lang="en-US" sz="2000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6927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3AD9634-C42F-423B-BDEE-05D66A52B233}"/>
              </a:ext>
            </a:extLst>
          </p:cNvPr>
          <p:cNvGrpSpPr/>
          <p:nvPr/>
        </p:nvGrpSpPr>
        <p:grpSpPr>
          <a:xfrm>
            <a:off x="-421342" y="340659"/>
            <a:ext cx="5047129" cy="489939"/>
            <a:chOff x="806824" y="663388"/>
            <a:chExt cx="5047129" cy="48993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8F38E2E-E7F6-4102-9518-8E82C3E68794}"/>
                </a:ext>
              </a:extLst>
            </p:cNvPr>
            <p:cNvGrpSpPr/>
            <p:nvPr/>
          </p:nvGrpSpPr>
          <p:grpSpPr>
            <a:xfrm>
              <a:off x="1921563" y="1153327"/>
              <a:ext cx="1270358" cy="0"/>
              <a:chOff x="998198" y="1126433"/>
              <a:chExt cx="1270358" cy="0"/>
            </a:xfrm>
          </p:grpSpPr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D25290FF-8CFF-406F-A96D-1DBF96160F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756" y="1126433"/>
                <a:ext cx="460800" cy="0"/>
              </a:xfrm>
              <a:prstGeom prst="line">
                <a:avLst/>
              </a:prstGeom>
              <a:ln w="31750">
                <a:solidFill>
                  <a:srgbClr val="3135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2BF082C0-9C54-4F6E-9CC2-F7DC10B61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198" y="1126433"/>
                <a:ext cx="756000" cy="0"/>
              </a:xfrm>
              <a:prstGeom prst="line">
                <a:avLst/>
              </a:prstGeom>
              <a:ln w="31750">
                <a:solidFill>
                  <a:srgbClr val="CA9C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DE4EBE4-AB9A-4325-8D8A-8F3C5FF38592}"/>
                </a:ext>
              </a:extLst>
            </p:cNvPr>
            <p:cNvSpPr txBox="1"/>
            <p:nvPr/>
          </p:nvSpPr>
          <p:spPr>
            <a:xfrm>
              <a:off x="806824" y="663388"/>
              <a:ext cx="504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           Transition prob update &amp; </a:t>
              </a:r>
              <a:r>
                <a:rPr lang="el-GR" altLang="ko-KR" dirty="0"/>
                <a:t>ξ</a:t>
              </a:r>
              <a:endParaRPr lang="ko-KR" altLang="en-US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793E5EA-A469-4221-8580-020DFAD25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97" y="1706336"/>
            <a:ext cx="3838575" cy="1390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5A6BA4-CF73-401B-9AF3-034DC2065A78}"/>
              </a:ext>
            </a:extLst>
          </p:cNvPr>
          <p:cNvSpPr txBox="1"/>
          <p:nvPr/>
        </p:nvSpPr>
        <p:spPr>
          <a:xfrm>
            <a:off x="693397" y="1178762"/>
            <a:ext cx="581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Prob of the state(</a:t>
            </a:r>
            <a:r>
              <a:rPr lang="en-US" altLang="ko-KR" dirty="0" err="1"/>
              <a:t>i</a:t>
            </a:r>
            <a:r>
              <a:rPr lang="en-US" altLang="ko-KR" dirty="0"/>
              <a:t>) with time t and the state(j) with time t+1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D19DA9-C4F2-461C-B5CE-CD06C6896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653" y="1706336"/>
            <a:ext cx="6191250" cy="3648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29BEF1-DAD7-4B9B-A3CD-251519E45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397" y="3013302"/>
            <a:ext cx="4333875" cy="1495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8F0D99-3664-4003-B7B7-A252C31EA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397" y="5263243"/>
            <a:ext cx="3267075" cy="1104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4EAD3B-C00D-4F8C-9CF9-A8358D393A0A}"/>
              </a:ext>
            </a:extLst>
          </p:cNvPr>
          <p:cNvSpPr txBox="1"/>
          <p:nvPr/>
        </p:nvSpPr>
        <p:spPr>
          <a:xfrm>
            <a:off x="693397" y="4701319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Updated transition probability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84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9DE8C2C-7103-4948-BAAE-28C3BDE1C9BD}"/>
              </a:ext>
            </a:extLst>
          </p:cNvPr>
          <p:cNvSpPr/>
          <p:nvPr/>
        </p:nvSpPr>
        <p:spPr>
          <a:xfrm>
            <a:off x="9410700" y="-800100"/>
            <a:ext cx="419100" cy="419100"/>
          </a:xfrm>
          <a:prstGeom prst="rect">
            <a:avLst/>
          </a:prstGeom>
          <a:solidFill>
            <a:srgbClr val="F8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414D48-B48C-4501-86F0-B26AA4F7A5B5}"/>
              </a:ext>
            </a:extLst>
          </p:cNvPr>
          <p:cNvSpPr/>
          <p:nvPr/>
        </p:nvSpPr>
        <p:spPr>
          <a:xfrm>
            <a:off x="10198100" y="-800100"/>
            <a:ext cx="419100" cy="419100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EC5F64-FA2D-4F0B-842A-BE3C11173CCA}"/>
              </a:ext>
            </a:extLst>
          </p:cNvPr>
          <p:cNvSpPr/>
          <p:nvPr/>
        </p:nvSpPr>
        <p:spPr>
          <a:xfrm>
            <a:off x="10985500" y="-800100"/>
            <a:ext cx="419100" cy="419100"/>
          </a:xfrm>
          <a:prstGeom prst="rect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E582DC-2770-4E41-963F-DE929E0BE66C}"/>
              </a:ext>
            </a:extLst>
          </p:cNvPr>
          <p:cNvSpPr/>
          <p:nvPr/>
        </p:nvSpPr>
        <p:spPr>
          <a:xfrm>
            <a:off x="11772900" y="-800100"/>
            <a:ext cx="419100" cy="4191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835682-8F24-460B-8654-668A50A03E6D}"/>
              </a:ext>
            </a:extLst>
          </p:cNvPr>
          <p:cNvSpPr txBox="1"/>
          <p:nvPr/>
        </p:nvSpPr>
        <p:spPr>
          <a:xfrm>
            <a:off x="1058836" y="689229"/>
            <a:ext cx="955711" cy="422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INDEX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BEFFD81-9B78-43F4-9FE6-9E89AD647A52}"/>
              </a:ext>
            </a:extLst>
          </p:cNvPr>
          <p:cNvCxnSpPr>
            <a:cxnSpLocks/>
          </p:cNvCxnSpPr>
          <p:nvPr/>
        </p:nvCxnSpPr>
        <p:spPr>
          <a:xfrm>
            <a:off x="1138401" y="1250936"/>
            <a:ext cx="8272299" cy="12216"/>
          </a:xfrm>
          <a:prstGeom prst="line">
            <a:avLst/>
          </a:prstGeom>
          <a:ln w="190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60B4C3-E746-4C88-9C5B-F5E641636D41}"/>
              </a:ext>
            </a:extLst>
          </p:cNvPr>
          <p:cNvSpPr txBox="1"/>
          <p:nvPr/>
        </p:nvSpPr>
        <p:spPr>
          <a:xfrm>
            <a:off x="1539920" y="1583840"/>
            <a:ext cx="1077411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-50" dirty="0">
                <a:ln>
                  <a:solidFill>
                    <a:srgbClr val="313540">
                      <a:alpha val="0"/>
                    </a:srgb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Markov Chain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C75AC-CF65-419E-AB9F-DC36A0988B3F}"/>
              </a:ext>
            </a:extLst>
          </p:cNvPr>
          <p:cNvSpPr txBox="1"/>
          <p:nvPr/>
        </p:nvSpPr>
        <p:spPr>
          <a:xfrm>
            <a:off x="1058836" y="158405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>
                    <a:alpha val="85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CA9C64">
                  <a:alpha val="85000"/>
                </a:srgb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16024B-930D-49F0-837F-18E2118CB2B4}"/>
              </a:ext>
            </a:extLst>
          </p:cNvPr>
          <p:cNvSpPr txBox="1"/>
          <p:nvPr/>
        </p:nvSpPr>
        <p:spPr>
          <a:xfrm>
            <a:off x="1539920" y="3167443"/>
            <a:ext cx="1646476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spc="-50" dirty="0">
                <a:ln>
                  <a:solidFill>
                    <a:srgbClr val="313540">
                      <a:alpha val="0"/>
                    </a:srgb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Hidden Markov Model</a:t>
            </a:r>
            <a:endParaRPr lang="en-US" sz="1200" spc="-50" dirty="0">
              <a:ln>
                <a:solidFill>
                  <a:srgbClr val="313540">
                    <a:alpha val="0"/>
                  </a:srgbClr>
                </a:solidFill>
              </a:ln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F945E1-EA2E-4781-94ED-CAEB2492FD70}"/>
              </a:ext>
            </a:extLst>
          </p:cNvPr>
          <p:cNvSpPr txBox="1"/>
          <p:nvPr/>
        </p:nvSpPr>
        <p:spPr>
          <a:xfrm>
            <a:off x="1058836" y="31676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>
                    <a:alpha val="85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CA9C64">
                  <a:alpha val="85000"/>
                </a:srgb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E1994A-EF6B-470D-ABE6-010B18B40C77}"/>
              </a:ext>
            </a:extLst>
          </p:cNvPr>
          <p:cNvSpPr txBox="1"/>
          <p:nvPr/>
        </p:nvSpPr>
        <p:spPr>
          <a:xfrm>
            <a:off x="1539920" y="4751045"/>
            <a:ext cx="835357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spc="-50" dirty="0">
                <a:ln>
                  <a:solidFill>
                    <a:srgbClr val="313540">
                      <a:alpha val="0"/>
                    </a:srgb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Likelihood</a:t>
            </a:r>
            <a:endParaRPr lang="en-US" sz="1200" spc="-50" dirty="0">
              <a:ln>
                <a:solidFill>
                  <a:srgbClr val="313540">
                    <a:alpha val="0"/>
                  </a:srgbClr>
                </a:solidFill>
              </a:ln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445CAA-206C-498D-8365-14E3B89958A4}"/>
              </a:ext>
            </a:extLst>
          </p:cNvPr>
          <p:cNvSpPr txBox="1"/>
          <p:nvPr/>
        </p:nvSpPr>
        <p:spPr>
          <a:xfrm>
            <a:off x="1058836" y="475125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>
                    <a:alpha val="85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CA9C64">
                  <a:alpha val="85000"/>
                </a:srgb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B937A8D-5CA4-4992-A01D-E236192B6226}"/>
              </a:ext>
            </a:extLst>
          </p:cNvPr>
          <p:cNvCxnSpPr>
            <a:cxnSpLocks/>
          </p:cNvCxnSpPr>
          <p:nvPr/>
        </p:nvCxnSpPr>
        <p:spPr>
          <a:xfrm>
            <a:off x="1138401" y="2787832"/>
            <a:ext cx="2519199" cy="0"/>
          </a:xfrm>
          <a:prstGeom prst="line">
            <a:avLst/>
          </a:prstGeom>
          <a:ln w="63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F22619E-5CC3-4921-9129-05D4E36534FA}"/>
              </a:ext>
            </a:extLst>
          </p:cNvPr>
          <p:cNvCxnSpPr>
            <a:cxnSpLocks/>
          </p:cNvCxnSpPr>
          <p:nvPr/>
        </p:nvCxnSpPr>
        <p:spPr>
          <a:xfrm>
            <a:off x="1138401" y="4371435"/>
            <a:ext cx="2519199" cy="0"/>
          </a:xfrm>
          <a:prstGeom prst="line">
            <a:avLst/>
          </a:prstGeom>
          <a:ln w="63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55E36E3-4CAC-4907-AB6A-F0CE4A5D54B4}"/>
              </a:ext>
            </a:extLst>
          </p:cNvPr>
          <p:cNvCxnSpPr>
            <a:cxnSpLocks/>
          </p:cNvCxnSpPr>
          <p:nvPr/>
        </p:nvCxnSpPr>
        <p:spPr>
          <a:xfrm>
            <a:off x="1138401" y="5955037"/>
            <a:ext cx="2519199" cy="0"/>
          </a:xfrm>
          <a:prstGeom prst="line">
            <a:avLst/>
          </a:prstGeom>
          <a:ln w="63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062E7D-CF1E-43B3-B3FB-A6D3470461E9}"/>
              </a:ext>
            </a:extLst>
          </p:cNvPr>
          <p:cNvSpPr txBox="1"/>
          <p:nvPr/>
        </p:nvSpPr>
        <p:spPr>
          <a:xfrm>
            <a:off x="4305258" y="1583840"/>
            <a:ext cx="1396216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spc="-50" dirty="0">
                <a:ln>
                  <a:solidFill>
                    <a:srgbClr val="313540">
                      <a:alpha val="0"/>
                    </a:srgb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Forward Algorithm</a:t>
            </a:r>
            <a:endParaRPr lang="en-US" sz="1200" spc="-50" dirty="0">
              <a:ln>
                <a:solidFill>
                  <a:srgbClr val="313540">
                    <a:alpha val="0"/>
                  </a:srgbClr>
                </a:solidFill>
              </a:ln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D9F904-5AF3-4E56-9BB7-DE2004893F8B}"/>
              </a:ext>
            </a:extLst>
          </p:cNvPr>
          <p:cNvSpPr txBox="1"/>
          <p:nvPr/>
        </p:nvSpPr>
        <p:spPr>
          <a:xfrm>
            <a:off x="3824174" y="158405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>
                    <a:alpha val="85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CA9C64">
                  <a:alpha val="85000"/>
                </a:srgb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2ACB01-5C7C-4A98-9EB0-481302E68352}"/>
              </a:ext>
            </a:extLst>
          </p:cNvPr>
          <p:cNvSpPr txBox="1"/>
          <p:nvPr/>
        </p:nvSpPr>
        <p:spPr>
          <a:xfrm>
            <a:off x="4305258" y="3167443"/>
            <a:ext cx="1479316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spc="-50" dirty="0">
                <a:ln>
                  <a:solidFill>
                    <a:srgbClr val="313540">
                      <a:alpha val="0"/>
                    </a:srgb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Backward Algorithm</a:t>
            </a:r>
            <a:endParaRPr lang="en-US" sz="1200" spc="-50" dirty="0">
              <a:ln>
                <a:solidFill>
                  <a:srgbClr val="313540">
                    <a:alpha val="0"/>
                  </a:srgbClr>
                </a:solidFill>
              </a:ln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DA78FC-B3D5-4C71-B445-9F43D7F74350}"/>
              </a:ext>
            </a:extLst>
          </p:cNvPr>
          <p:cNvSpPr txBox="1"/>
          <p:nvPr/>
        </p:nvSpPr>
        <p:spPr>
          <a:xfrm>
            <a:off x="3824174" y="31676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>
                    <a:alpha val="85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CA9C64">
                  <a:alpha val="85000"/>
                </a:srgb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BD36D2-526F-4BB7-9DA7-287356131B40}"/>
              </a:ext>
            </a:extLst>
          </p:cNvPr>
          <p:cNvSpPr txBox="1"/>
          <p:nvPr/>
        </p:nvSpPr>
        <p:spPr>
          <a:xfrm>
            <a:off x="4305258" y="4751045"/>
            <a:ext cx="2093394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-50" dirty="0">
                <a:ln>
                  <a:solidFill>
                    <a:srgbClr val="313540">
                      <a:alpha val="0"/>
                    </a:srgbClr>
                  </a:solidFill>
                </a:ln>
                <a:latin typeface="Noto Sans CJK KR Regular" panose="020B0500000000000000" pitchFamily="34" charset="-127"/>
                <a:ea typeface="Noto Sans CJK KR Bold" panose="020B0800000000000000" pitchFamily="34" charset="-127"/>
              </a:rPr>
              <a:t>Forward-Backward Probability</a:t>
            </a:r>
            <a:endParaRPr lang="en-US" sz="1200" spc="-50" dirty="0">
              <a:ln>
                <a:solidFill>
                  <a:srgbClr val="313540">
                    <a:alpha val="0"/>
                  </a:srgbClr>
                </a:solidFill>
              </a:ln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6C8FEB-F00B-40E2-ADDB-C39AE743D89F}"/>
              </a:ext>
            </a:extLst>
          </p:cNvPr>
          <p:cNvSpPr txBox="1"/>
          <p:nvPr/>
        </p:nvSpPr>
        <p:spPr>
          <a:xfrm>
            <a:off x="3824174" y="475125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>
                    <a:alpha val="85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CA9C64">
                  <a:alpha val="85000"/>
                </a:srgb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0357E8E-2A1C-4411-A479-B942A36B6038}"/>
              </a:ext>
            </a:extLst>
          </p:cNvPr>
          <p:cNvCxnSpPr>
            <a:cxnSpLocks/>
          </p:cNvCxnSpPr>
          <p:nvPr/>
        </p:nvCxnSpPr>
        <p:spPr>
          <a:xfrm>
            <a:off x="3903739" y="2787832"/>
            <a:ext cx="2519199" cy="0"/>
          </a:xfrm>
          <a:prstGeom prst="line">
            <a:avLst/>
          </a:prstGeom>
          <a:ln w="63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7CD9E4F-E166-497F-8D1B-40D1102F8B69}"/>
              </a:ext>
            </a:extLst>
          </p:cNvPr>
          <p:cNvCxnSpPr>
            <a:cxnSpLocks/>
          </p:cNvCxnSpPr>
          <p:nvPr/>
        </p:nvCxnSpPr>
        <p:spPr>
          <a:xfrm>
            <a:off x="3903739" y="4371435"/>
            <a:ext cx="2519199" cy="0"/>
          </a:xfrm>
          <a:prstGeom prst="line">
            <a:avLst/>
          </a:prstGeom>
          <a:ln w="63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0FE8814-CFA4-4AC2-9C68-B17D8D47813F}"/>
              </a:ext>
            </a:extLst>
          </p:cNvPr>
          <p:cNvCxnSpPr>
            <a:cxnSpLocks/>
          </p:cNvCxnSpPr>
          <p:nvPr/>
        </p:nvCxnSpPr>
        <p:spPr>
          <a:xfrm>
            <a:off x="3903739" y="5955037"/>
            <a:ext cx="2519199" cy="0"/>
          </a:xfrm>
          <a:prstGeom prst="line">
            <a:avLst/>
          </a:prstGeom>
          <a:ln w="63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8AFE35F-68C8-4373-8FE2-5EC546180C00}"/>
              </a:ext>
            </a:extLst>
          </p:cNvPr>
          <p:cNvSpPr txBox="1"/>
          <p:nvPr/>
        </p:nvSpPr>
        <p:spPr>
          <a:xfrm>
            <a:off x="7035250" y="1583840"/>
            <a:ext cx="1281441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spc="-50" dirty="0">
                <a:ln>
                  <a:solidFill>
                    <a:srgbClr val="313540">
                      <a:alpha val="0"/>
                    </a:srgb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Viterbi Algorithm</a:t>
            </a:r>
            <a:endParaRPr lang="en-US" sz="1200" spc="-50" dirty="0">
              <a:ln>
                <a:solidFill>
                  <a:srgbClr val="313540">
                    <a:alpha val="0"/>
                  </a:srgbClr>
                </a:solidFill>
              </a:ln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AE9A1C-F5E6-430C-BBA0-04479DF9FA21}"/>
              </a:ext>
            </a:extLst>
          </p:cNvPr>
          <p:cNvSpPr txBox="1"/>
          <p:nvPr/>
        </p:nvSpPr>
        <p:spPr>
          <a:xfrm>
            <a:off x="6554166" y="158405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>
                    <a:alpha val="85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7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CA9C64">
                  <a:alpha val="85000"/>
                </a:srgb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B1BFD5-2A72-400A-8039-47399EAB2178}"/>
              </a:ext>
            </a:extLst>
          </p:cNvPr>
          <p:cNvSpPr txBox="1"/>
          <p:nvPr/>
        </p:nvSpPr>
        <p:spPr>
          <a:xfrm>
            <a:off x="7035250" y="3167443"/>
            <a:ext cx="1769267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spc="-50" dirty="0">
                <a:ln>
                  <a:solidFill>
                    <a:srgbClr val="313540">
                      <a:alpha val="0"/>
                    </a:srgb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EM Algorithm</a:t>
            </a:r>
          </a:p>
          <a:p>
            <a:pPr>
              <a:lnSpc>
                <a:spcPct val="120000"/>
              </a:lnSpc>
            </a:pPr>
            <a:r>
              <a:rPr lang="en-US" altLang="ko-KR" sz="1200" spc="-50" dirty="0">
                <a:ln>
                  <a:solidFill>
                    <a:srgbClr val="313540">
                      <a:alpha val="0"/>
                    </a:srgb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(Baum-Welch Algorithm)</a:t>
            </a:r>
            <a:endParaRPr lang="en-US" sz="1200" spc="-50" dirty="0">
              <a:ln>
                <a:solidFill>
                  <a:srgbClr val="313540">
                    <a:alpha val="0"/>
                  </a:srgbClr>
                </a:solidFill>
              </a:ln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0ADF56-C260-4A31-9E94-E9D3922405D0}"/>
              </a:ext>
            </a:extLst>
          </p:cNvPr>
          <p:cNvSpPr txBox="1"/>
          <p:nvPr/>
        </p:nvSpPr>
        <p:spPr>
          <a:xfrm>
            <a:off x="6554166" y="31676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>
                    <a:alpha val="85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8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CA9C64">
                  <a:alpha val="85000"/>
                </a:srgb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EEC304-AA50-4734-8830-BFF79E8A6D99}"/>
              </a:ext>
            </a:extLst>
          </p:cNvPr>
          <p:cNvSpPr txBox="1"/>
          <p:nvPr/>
        </p:nvSpPr>
        <p:spPr>
          <a:xfrm>
            <a:off x="7035250" y="4751045"/>
            <a:ext cx="947695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spc="-50" dirty="0">
                <a:ln>
                  <a:solidFill>
                    <a:srgbClr val="313540">
                      <a:alpha val="0"/>
                    </a:srgb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HMM Code</a:t>
            </a:r>
            <a:endParaRPr lang="en-US" sz="1200" spc="-50" dirty="0">
              <a:ln>
                <a:solidFill>
                  <a:srgbClr val="313540">
                    <a:alpha val="0"/>
                  </a:srgbClr>
                </a:solidFill>
              </a:ln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8A8277-CD50-4F35-BCA9-FE6099365CAD}"/>
              </a:ext>
            </a:extLst>
          </p:cNvPr>
          <p:cNvSpPr txBox="1"/>
          <p:nvPr/>
        </p:nvSpPr>
        <p:spPr>
          <a:xfrm>
            <a:off x="6554166" y="475125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>
                    <a:alpha val="85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CA9C64">
                  <a:alpha val="85000"/>
                </a:srgb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F3F226E-3E81-416C-8EF4-A677FA66C8E9}"/>
              </a:ext>
            </a:extLst>
          </p:cNvPr>
          <p:cNvCxnSpPr>
            <a:cxnSpLocks/>
          </p:cNvCxnSpPr>
          <p:nvPr/>
        </p:nvCxnSpPr>
        <p:spPr>
          <a:xfrm>
            <a:off x="6633731" y="2787832"/>
            <a:ext cx="2519199" cy="0"/>
          </a:xfrm>
          <a:prstGeom prst="line">
            <a:avLst/>
          </a:prstGeom>
          <a:ln w="63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D37F683-7AFE-45B9-9BD7-034BF57DEA4A}"/>
              </a:ext>
            </a:extLst>
          </p:cNvPr>
          <p:cNvCxnSpPr>
            <a:cxnSpLocks/>
          </p:cNvCxnSpPr>
          <p:nvPr/>
        </p:nvCxnSpPr>
        <p:spPr>
          <a:xfrm>
            <a:off x="6633731" y="4371435"/>
            <a:ext cx="2519199" cy="0"/>
          </a:xfrm>
          <a:prstGeom prst="line">
            <a:avLst/>
          </a:prstGeom>
          <a:ln w="63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195F872-42C4-422F-BA10-E6AF4AC33751}"/>
              </a:ext>
            </a:extLst>
          </p:cNvPr>
          <p:cNvCxnSpPr>
            <a:cxnSpLocks/>
          </p:cNvCxnSpPr>
          <p:nvPr/>
        </p:nvCxnSpPr>
        <p:spPr>
          <a:xfrm>
            <a:off x="6633731" y="5955037"/>
            <a:ext cx="2519199" cy="0"/>
          </a:xfrm>
          <a:prstGeom prst="line">
            <a:avLst/>
          </a:prstGeom>
          <a:ln w="63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114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3AD9634-C42F-423B-BDEE-05D66A52B233}"/>
              </a:ext>
            </a:extLst>
          </p:cNvPr>
          <p:cNvGrpSpPr/>
          <p:nvPr/>
        </p:nvGrpSpPr>
        <p:grpSpPr>
          <a:xfrm>
            <a:off x="-421342" y="340659"/>
            <a:ext cx="5047129" cy="489939"/>
            <a:chOff x="806824" y="663388"/>
            <a:chExt cx="5047129" cy="48993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8F38E2E-E7F6-4102-9518-8E82C3E68794}"/>
                </a:ext>
              </a:extLst>
            </p:cNvPr>
            <p:cNvGrpSpPr/>
            <p:nvPr/>
          </p:nvGrpSpPr>
          <p:grpSpPr>
            <a:xfrm>
              <a:off x="1921563" y="1153327"/>
              <a:ext cx="1270358" cy="0"/>
              <a:chOff x="998198" y="1126433"/>
              <a:chExt cx="1270358" cy="0"/>
            </a:xfrm>
          </p:grpSpPr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D25290FF-8CFF-406F-A96D-1DBF96160F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756" y="1126433"/>
                <a:ext cx="460800" cy="0"/>
              </a:xfrm>
              <a:prstGeom prst="line">
                <a:avLst/>
              </a:prstGeom>
              <a:ln w="31750">
                <a:solidFill>
                  <a:srgbClr val="3135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2BF082C0-9C54-4F6E-9CC2-F7DC10B61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198" y="1126433"/>
                <a:ext cx="756000" cy="0"/>
              </a:xfrm>
              <a:prstGeom prst="line">
                <a:avLst/>
              </a:prstGeom>
              <a:ln w="31750">
                <a:solidFill>
                  <a:srgbClr val="CA9C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DE4EBE4-AB9A-4325-8D8A-8F3C5FF38592}"/>
                </a:ext>
              </a:extLst>
            </p:cNvPr>
            <p:cNvSpPr txBox="1"/>
            <p:nvPr/>
          </p:nvSpPr>
          <p:spPr>
            <a:xfrm>
              <a:off x="806824" y="663388"/>
              <a:ext cx="504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           Transition prob update &amp; </a:t>
              </a:r>
              <a:r>
                <a:rPr lang="el-GR" altLang="ko-KR" dirty="0"/>
                <a:t>ξ</a:t>
              </a:r>
              <a:endParaRPr lang="ko-KR" altLang="en-US" dirty="0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78F0D99-3664-4003-B7B7-A252C31EA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97" y="2727260"/>
            <a:ext cx="3267075" cy="1104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4EAD3B-C00D-4F8C-9CF9-A8358D393A0A}"/>
              </a:ext>
            </a:extLst>
          </p:cNvPr>
          <p:cNvSpPr txBox="1"/>
          <p:nvPr/>
        </p:nvSpPr>
        <p:spPr>
          <a:xfrm>
            <a:off x="693397" y="2165336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Updated transition probability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1AB350A-680E-4107-9CDB-21C198709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082" y="2165336"/>
            <a:ext cx="7175726" cy="32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5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3AD9634-C42F-423B-BDEE-05D66A52B233}"/>
              </a:ext>
            </a:extLst>
          </p:cNvPr>
          <p:cNvGrpSpPr/>
          <p:nvPr/>
        </p:nvGrpSpPr>
        <p:grpSpPr>
          <a:xfrm>
            <a:off x="-421342" y="340659"/>
            <a:ext cx="8683599" cy="489939"/>
            <a:chOff x="806824" y="663388"/>
            <a:chExt cx="8683599" cy="48993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8F38E2E-E7F6-4102-9518-8E82C3E68794}"/>
                </a:ext>
              </a:extLst>
            </p:cNvPr>
            <p:cNvGrpSpPr/>
            <p:nvPr/>
          </p:nvGrpSpPr>
          <p:grpSpPr>
            <a:xfrm>
              <a:off x="1921563" y="1153327"/>
              <a:ext cx="1270358" cy="0"/>
              <a:chOff x="998198" y="1126433"/>
              <a:chExt cx="1270358" cy="0"/>
            </a:xfrm>
          </p:grpSpPr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D25290FF-8CFF-406F-A96D-1DBF96160F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756" y="1126433"/>
                <a:ext cx="460800" cy="0"/>
              </a:xfrm>
              <a:prstGeom prst="line">
                <a:avLst/>
              </a:prstGeom>
              <a:ln w="31750">
                <a:solidFill>
                  <a:srgbClr val="3135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2BF082C0-9C54-4F6E-9CC2-F7DC10B61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198" y="1126433"/>
                <a:ext cx="756000" cy="0"/>
              </a:xfrm>
              <a:prstGeom prst="line">
                <a:avLst/>
              </a:prstGeom>
              <a:ln w="31750">
                <a:solidFill>
                  <a:srgbClr val="CA9C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DE4EBE4-AB9A-4325-8D8A-8F3C5FF38592}"/>
                </a:ext>
              </a:extLst>
            </p:cNvPr>
            <p:cNvSpPr txBox="1"/>
            <p:nvPr/>
          </p:nvSpPr>
          <p:spPr>
            <a:xfrm>
              <a:off x="806824" y="663388"/>
              <a:ext cx="8683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	Training</a:t>
              </a:r>
              <a:r>
                <a:rPr lang="ko-KR" altLang="en-US" dirty="0"/>
                <a:t> </a:t>
              </a:r>
              <a:r>
                <a:rPr lang="en-US" altLang="ko-KR" dirty="0"/>
                <a:t>:</a:t>
              </a:r>
              <a:r>
                <a:rPr lang="ko-KR" altLang="en-US" dirty="0"/>
                <a:t> </a:t>
              </a:r>
              <a:r>
                <a:rPr lang="en-US" altLang="ko-KR" dirty="0"/>
                <a:t>EM Algorithm  ( Baum-Welch Algorithm , Forward-Backward Algorithm)</a:t>
              </a:r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2FCF3E4-F882-4269-9638-1370AE237FBD}"/>
              </a:ext>
            </a:extLst>
          </p:cNvPr>
          <p:cNvSpPr txBox="1"/>
          <p:nvPr/>
        </p:nvSpPr>
        <p:spPr>
          <a:xfrm>
            <a:off x="366826" y="1106116"/>
            <a:ext cx="9648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E-step: </a:t>
            </a:r>
          </a:p>
          <a:p>
            <a:r>
              <a:rPr lang="en-US" altLang="ko-KR" b="1" dirty="0"/>
              <a:t>  1.With the environment with fixed A , B, and </a:t>
            </a:r>
            <a:r>
              <a:rPr lang="ko-KR" altLang="ko-KR" b="1" dirty="0" err="1">
                <a:solidFill>
                  <a:srgbClr val="313131"/>
                </a:solidFill>
                <a:latin typeface="Calibri (본문)"/>
                <a:ea typeface="MathJax_Math-italic"/>
              </a:rPr>
              <a:t>λ</a:t>
            </a:r>
            <a:r>
              <a:rPr lang="en-US" altLang="ko-KR" b="1" dirty="0">
                <a:solidFill>
                  <a:srgbClr val="313131"/>
                </a:solidFill>
                <a:latin typeface="Calibri (본문)"/>
                <a:ea typeface="MathJax_Math-italic"/>
              </a:rPr>
              <a:t> , </a:t>
            </a:r>
            <a:r>
              <a:rPr lang="en-US" altLang="ko-KR" b="1" dirty="0"/>
              <a:t>and based on the sequence O, update α and β. </a:t>
            </a:r>
          </a:p>
          <a:p>
            <a:r>
              <a:rPr lang="en-US" altLang="ko-KR" b="1" dirty="0"/>
              <a:t>  2.And based on updated α and β,  calculate γ</a:t>
            </a:r>
            <a:r>
              <a:rPr lang="ko-KR" altLang="en-US" b="1" dirty="0"/>
              <a:t> </a:t>
            </a:r>
            <a:r>
              <a:rPr lang="en-US" altLang="ko-KR" b="1" dirty="0"/>
              <a:t>and</a:t>
            </a:r>
            <a:r>
              <a:rPr lang="ko-KR" altLang="en-US" b="1" dirty="0"/>
              <a:t> </a:t>
            </a:r>
            <a:r>
              <a:rPr lang="en-US" altLang="ko-KR" b="1" dirty="0"/>
              <a:t>ξ </a:t>
            </a:r>
            <a:r>
              <a:rPr lang="en-US" altLang="ko-KR" b="1" dirty="0">
                <a:solidFill>
                  <a:srgbClr val="313131"/>
                </a:solidFill>
                <a:latin typeface="Calibri (본문)"/>
                <a:ea typeface="MathJax_Math-italic"/>
              </a:rPr>
              <a:t>   </a:t>
            </a:r>
            <a:r>
              <a:rPr lang="en-US" altLang="ko-KR" b="1" dirty="0">
                <a:latin typeface="Calibri (본문)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8A4DA4-4748-48E5-8839-78E1AB57E237}"/>
              </a:ext>
            </a:extLst>
          </p:cNvPr>
          <p:cNvSpPr txBox="1"/>
          <p:nvPr/>
        </p:nvSpPr>
        <p:spPr>
          <a:xfrm>
            <a:off x="356667" y="2091858"/>
            <a:ext cx="964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M-step: Based on calculated γ</a:t>
            </a:r>
            <a:r>
              <a:rPr lang="ko-KR" altLang="en-US" b="1" dirty="0"/>
              <a:t> </a:t>
            </a:r>
            <a:r>
              <a:rPr lang="en-US" altLang="ko-KR" b="1" dirty="0"/>
              <a:t>and</a:t>
            </a:r>
            <a:r>
              <a:rPr lang="ko-KR" altLang="en-US" b="1" dirty="0"/>
              <a:t> </a:t>
            </a:r>
            <a:r>
              <a:rPr lang="en-US" altLang="ko-KR" b="1" dirty="0"/>
              <a:t>ξ, update the model parameters A and B </a:t>
            </a:r>
            <a:endParaRPr lang="en-US" altLang="ko-KR" b="1" dirty="0">
              <a:latin typeface="Calibri (본문)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9F8927-4807-4708-85E5-B0977BCD5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504" y="2523602"/>
            <a:ext cx="5286288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85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9DE8C2C-7103-4948-BAAE-28C3BDE1C9BD}"/>
              </a:ext>
            </a:extLst>
          </p:cNvPr>
          <p:cNvSpPr/>
          <p:nvPr/>
        </p:nvSpPr>
        <p:spPr>
          <a:xfrm>
            <a:off x="9410700" y="-800100"/>
            <a:ext cx="419100" cy="419100"/>
          </a:xfrm>
          <a:prstGeom prst="rect">
            <a:avLst/>
          </a:prstGeom>
          <a:solidFill>
            <a:srgbClr val="F8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414D48-B48C-4501-86F0-B26AA4F7A5B5}"/>
              </a:ext>
            </a:extLst>
          </p:cNvPr>
          <p:cNvSpPr/>
          <p:nvPr/>
        </p:nvSpPr>
        <p:spPr>
          <a:xfrm>
            <a:off x="10198100" y="-800100"/>
            <a:ext cx="419100" cy="419100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EC5F64-FA2D-4F0B-842A-BE3C11173CCA}"/>
              </a:ext>
            </a:extLst>
          </p:cNvPr>
          <p:cNvSpPr/>
          <p:nvPr/>
        </p:nvSpPr>
        <p:spPr>
          <a:xfrm>
            <a:off x="10985500" y="-800100"/>
            <a:ext cx="419100" cy="419100"/>
          </a:xfrm>
          <a:prstGeom prst="rect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E582DC-2770-4E41-963F-DE929E0BE66C}"/>
              </a:ext>
            </a:extLst>
          </p:cNvPr>
          <p:cNvSpPr/>
          <p:nvPr/>
        </p:nvSpPr>
        <p:spPr>
          <a:xfrm>
            <a:off x="11772900" y="-800100"/>
            <a:ext cx="419100" cy="4191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6C112E-1567-4878-A170-0ED81BF93414}"/>
              </a:ext>
            </a:extLst>
          </p:cNvPr>
          <p:cNvSpPr txBox="1"/>
          <p:nvPr/>
        </p:nvSpPr>
        <p:spPr>
          <a:xfrm>
            <a:off x="1058836" y="1046027"/>
            <a:ext cx="4335739" cy="411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HMM Code – Model class, Likelihood</a:t>
            </a:r>
            <a:endParaRPr lang="en-US" sz="2000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956213-1072-40E0-97AE-3F72DA3DB81C}"/>
              </a:ext>
            </a:extLst>
          </p:cNvPr>
          <p:cNvCxnSpPr>
            <a:cxnSpLocks/>
          </p:cNvCxnSpPr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B0CF4D7-6B99-4797-AD21-0B25469C35C3}"/>
              </a:ext>
            </a:extLst>
          </p:cNvPr>
          <p:cNvSpPr txBox="1"/>
          <p:nvPr/>
        </p:nvSpPr>
        <p:spPr>
          <a:xfrm>
            <a:off x="1058836" y="648792"/>
            <a:ext cx="425116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09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D7FFA1D-FB00-4C8A-9937-DA36C43FC753}"/>
              </a:ext>
            </a:extLst>
          </p:cNvPr>
          <p:cNvCxnSpPr/>
          <p:nvPr/>
        </p:nvCxnSpPr>
        <p:spPr>
          <a:xfrm>
            <a:off x="1058836" y="5328397"/>
            <a:ext cx="10077477" cy="0"/>
          </a:xfrm>
          <a:prstGeom prst="line">
            <a:avLst/>
          </a:prstGeom>
          <a:ln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2E162F-25A7-47EE-8436-B722D4E6FAAD}"/>
              </a:ext>
            </a:extLst>
          </p:cNvPr>
          <p:cNvSpPr txBox="1"/>
          <p:nvPr/>
        </p:nvSpPr>
        <p:spPr>
          <a:xfrm>
            <a:off x="6902824" y="14574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B8D56A-362B-40C6-A262-A6DDEC6FF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00" y="1707070"/>
            <a:ext cx="6302286" cy="143268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FF18DDB-D7E5-402D-AD00-0F244EF01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10" y="3434576"/>
            <a:ext cx="3147333" cy="174513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42C7306-1DBF-4A63-A00C-C92FB089E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721" y="3718247"/>
            <a:ext cx="6051298" cy="9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9DE8C2C-7103-4948-BAAE-28C3BDE1C9BD}"/>
              </a:ext>
            </a:extLst>
          </p:cNvPr>
          <p:cNvSpPr/>
          <p:nvPr/>
        </p:nvSpPr>
        <p:spPr>
          <a:xfrm>
            <a:off x="9410700" y="-800100"/>
            <a:ext cx="419100" cy="419100"/>
          </a:xfrm>
          <a:prstGeom prst="rect">
            <a:avLst/>
          </a:prstGeom>
          <a:solidFill>
            <a:srgbClr val="F8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414D48-B48C-4501-86F0-B26AA4F7A5B5}"/>
              </a:ext>
            </a:extLst>
          </p:cNvPr>
          <p:cNvSpPr/>
          <p:nvPr/>
        </p:nvSpPr>
        <p:spPr>
          <a:xfrm>
            <a:off x="10198100" y="-800100"/>
            <a:ext cx="419100" cy="419100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EC5F64-FA2D-4F0B-842A-BE3C11173CCA}"/>
              </a:ext>
            </a:extLst>
          </p:cNvPr>
          <p:cNvSpPr/>
          <p:nvPr/>
        </p:nvSpPr>
        <p:spPr>
          <a:xfrm>
            <a:off x="10985500" y="-800100"/>
            <a:ext cx="419100" cy="419100"/>
          </a:xfrm>
          <a:prstGeom prst="rect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E582DC-2770-4E41-963F-DE929E0BE66C}"/>
              </a:ext>
            </a:extLst>
          </p:cNvPr>
          <p:cNvSpPr/>
          <p:nvPr/>
        </p:nvSpPr>
        <p:spPr>
          <a:xfrm>
            <a:off x="11772900" y="-800100"/>
            <a:ext cx="419100" cy="4191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6C112E-1567-4878-A170-0ED81BF93414}"/>
              </a:ext>
            </a:extLst>
          </p:cNvPr>
          <p:cNvSpPr txBox="1"/>
          <p:nvPr/>
        </p:nvSpPr>
        <p:spPr>
          <a:xfrm>
            <a:off x="1058836" y="1046027"/>
            <a:ext cx="3992440" cy="411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HMM Code – Forward / Backward</a:t>
            </a:r>
            <a:endParaRPr lang="en-US" sz="2000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956213-1072-40E0-97AE-3F72DA3DB81C}"/>
              </a:ext>
            </a:extLst>
          </p:cNvPr>
          <p:cNvCxnSpPr>
            <a:cxnSpLocks/>
          </p:cNvCxnSpPr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B0CF4D7-6B99-4797-AD21-0B25469C35C3}"/>
              </a:ext>
            </a:extLst>
          </p:cNvPr>
          <p:cNvSpPr txBox="1"/>
          <p:nvPr/>
        </p:nvSpPr>
        <p:spPr>
          <a:xfrm>
            <a:off x="1058836" y="648792"/>
            <a:ext cx="425116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09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D7FFA1D-FB00-4C8A-9937-DA36C43FC753}"/>
              </a:ext>
            </a:extLst>
          </p:cNvPr>
          <p:cNvCxnSpPr/>
          <p:nvPr/>
        </p:nvCxnSpPr>
        <p:spPr>
          <a:xfrm>
            <a:off x="1058836" y="5328397"/>
            <a:ext cx="10077477" cy="0"/>
          </a:xfrm>
          <a:prstGeom prst="line">
            <a:avLst/>
          </a:prstGeom>
          <a:ln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2E162F-25A7-47EE-8436-B722D4E6FAAD}"/>
              </a:ext>
            </a:extLst>
          </p:cNvPr>
          <p:cNvSpPr txBox="1"/>
          <p:nvPr/>
        </p:nvSpPr>
        <p:spPr>
          <a:xfrm>
            <a:off x="6902824" y="14574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62F762-43C6-4D9D-9EFA-0F4C9DC2D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36" y="2139905"/>
            <a:ext cx="5520384" cy="30025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637196-8134-44B9-8E85-18C0F0D4F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799" y="2139905"/>
            <a:ext cx="4292365" cy="30025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B8DB83-7A41-4522-B19D-9C30463CB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257" y="5514350"/>
            <a:ext cx="2781541" cy="5867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C41DD46-96F1-46EC-B0D3-A87DAA81B0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771" y="5487008"/>
            <a:ext cx="2850127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98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9DE8C2C-7103-4948-BAAE-28C3BDE1C9BD}"/>
              </a:ext>
            </a:extLst>
          </p:cNvPr>
          <p:cNvSpPr/>
          <p:nvPr/>
        </p:nvSpPr>
        <p:spPr>
          <a:xfrm>
            <a:off x="9410700" y="-800100"/>
            <a:ext cx="419100" cy="419100"/>
          </a:xfrm>
          <a:prstGeom prst="rect">
            <a:avLst/>
          </a:prstGeom>
          <a:solidFill>
            <a:srgbClr val="F8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414D48-B48C-4501-86F0-B26AA4F7A5B5}"/>
              </a:ext>
            </a:extLst>
          </p:cNvPr>
          <p:cNvSpPr/>
          <p:nvPr/>
        </p:nvSpPr>
        <p:spPr>
          <a:xfrm>
            <a:off x="10198100" y="-800100"/>
            <a:ext cx="419100" cy="419100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EC5F64-FA2D-4F0B-842A-BE3C11173CCA}"/>
              </a:ext>
            </a:extLst>
          </p:cNvPr>
          <p:cNvSpPr/>
          <p:nvPr/>
        </p:nvSpPr>
        <p:spPr>
          <a:xfrm>
            <a:off x="10985500" y="-800100"/>
            <a:ext cx="419100" cy="419100"/>
          </a:xfrm>
          <a:prstGeom prst="rect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E582DC-2770-4E41-963F-DE929E0BE66C}"/>
              </a:ext>
            </a:extLst>
          </p:cNvPr>
          <p:cNvSpPr/>
          <p:nvPr/>
        </p:nvSpPr>
        <p:spPr>
          <a:xfrm>
            <a:off x="11772900" y="-800100"/>
            <a:ext cx="419100" cy="4191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6C112E-1567-4878-A170-0ED81BF93414}"/>
              </a:ext>
            </a:extLst>
          </p:cNvPr>
          <p:cNvSpPr txBox="1"/>
          <p:nvPr/>
        </p:nvSpPr>
        <p:spPr>
          <a:xfrm>
            <a:off x="1058836" y="1046027"/>
            <a:ext cx="3646126" cy="411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HMM Code </a:t>
            </a:r>
            <a:r>
              <a:rPr lang="en-US" altLang="ko-KR" sz="20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– </a:t>
            </a:r>
            <a:r>
              <a:rPr lang="en-US" sz="20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Viterbi, </a:t>
            </a:r>
            <a:r>
              <a:rPr lang="en-US" sz="2000" spc="-50" dirty="0" err="1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Backtrace</a:t>
            </a:r>
            <a:endParaRPr lang="en-US" sz="2000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956213-1072-40E0-97AE-3F72DA3DB81C}"/>
              </a:ext>
            </a:extLst>
          </p:cNvPr>
          <p:cNvCxnSpPr>
            <a:cxnSpLocks/>
          </p:cNvCxnSpPr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B0CF4D7-6B99-4797-AD21-0B25469C35C3}"/>
              </a:ext>
            </a:extLst>
          </p:cNvPr>
          <p:cNvSpPr txBox="1"/>
          <p:nvPr/>
        </p:nvSpPr>
        <p:spPr>
          <a:xfrm>
            <a:off x="1058836" y="648792"/>
            <a:ext cx="425116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09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D7FFA1D-FB00-4C8A-9937-DA36C43FC753}"/>
              </a:ext>
            </a:extLst>
          </p:cNvPr>
          <p:cNvCxnSpPr/>
          <p:nvPr/>
        </p:nvCxnSpPr>
        <p:spPr>
          <a:xfrm>
            <a:off x="1058836" y="5328397"/>
            <a:ext cx="10077477" cy="0"/>
          </a:xfrm>
          <a:prstGeom prst="line">
            <a:avLst/>
          </a:prstGeom>
          <a:ln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2E162F-25A7-47EE-8436-B722D4E6FAAD}"/>
              </a:ext>
            </a:extLst>
          </p:cNvPr>
          <p:cNvSpPr txBox="1"/>
          <p:nvPr/>
        </p:nvSpPr>
        <p:spPr>
          <a:xfrm>
            <a:off x="6902824" y="14574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BC267E-FB69-44F4-8BB1-3A657FBEF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50" y="1678640"/>
            <a:ext cx="5286208" cy="3280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0BD5AB-4D6E-4CDD-9DE0-4C3BD44F4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767" y="1678640"/>
            <a:ext cx="3848433" cy="256054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9D62227-4434-458C-9FAA-6B528D4B3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031" y="5629180"/>
            <a:ext cx="4200525" cy="838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61075A5-6E8B-4F11-8E2A-6586C3881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4145" y="5724430"/>
            <a:ext cx="4257675" cy="6477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571AEAE-805B-47DE-9F0B-0BBA433A0A40}"/>
              </a:ext>
            </a:extLst>
          </p:cNvPr>
          <p:cNvCxnSpPr/>
          <p:nvPr/>
        </p:nvCxnSpPr>
        <p:spPr>
          <a:xfrm>
            <a:off x="2163337" y="4505093"/>
            <a:ext cx="43155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711FBAB-EA51-405B-BD34-45CA9CAA58A3}"/>
              </a:ext>
            </a:extLst>
          </p:cNvPr>
          <p:cNvCxnSpPr/>
          <p:nvPr/>
        </p:nvCxnSpPr>
        <p:spPr>
          <a:xfrm>
            <a:off x="2163337" y="4650059"/>
            <a:ext cx="179534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4317206-23BE-46EB-91A4-5A2DA0140C60}"/>
              </a:ext>
            </a:extLst>
          </p:cNvPr>
          <p:cNvCxnSpPr/>
          <p:nvPr/>
        </p:nvCxnSpPr>
        <p:spPr>
          <a:xfrm>
            <a:off x="3835754" y="4650059"/>
            <a:ext cx="4248880" cy="107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A165E3F-3E01-4A49-9651-0BDF160B12FE}"/>
              </a:ext>
            </a:extLst>
          </p:cNvPr>
          <p:cNvCxnSpPr/>
          <p:nvPr/>
        </p:nvCxnSpPr>
        <p:spPr>
          <a:xfrm>
            <a:off x="3166946" y="4505093"/>
            <a:ext cx="0" cy="1124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000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9DE8C2C-7103-4948-BAAE-28C3BDE1C9BD}"/>
              </a:ext>
            </a:extLst>
          </p:cNvPr>
          <p:cNvSpPr/>
          <p:nvPr/>
        </p:nvSpPr>
        <p:spPr>
          <a:xfrm>
            <a:off x="9410700" y="-800100"/>
            <a:ext cx="419100" cy="419100"/>
          </a:xfrm>
          <a:prstGeom prst="rect">
            <a:avLst/>
          </a:prstGeom>
          <a:solidFill>
            <a:srgbClr val="F8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414D48-B48C-4501-86F0-B26AA4F7A5B5}"/>
              </a:ext>
            </a:extLst>
          </p:cNvPr>
          <p:cNvSpPr/>
          <p:nvPr/>
        </p:nvSpPr>
        <p:spPr>
          <a:xfrm>
            <a:off x="10198100" y="-800100"/>
            <a:ext cx="419100" cy="419100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EC5F64-FA2D-4F0B-842A-BE3C11173CCA}"/>
              </a:ext>
            </a:extLst>
          </p:cNvPr>
          <p:cNvSpPr/>
          <p:nvPr/>
        </p:nvSpPr>
        <p:spPr>
          <a:xfrm>
            <a:off x="10985500" y="-800100"/>
            <a:ext cx="419100" cy="419100"/>
          </a:xfrm>
          <a:prstGeom prst="rect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E582DC-2770-4E41-963F-DE929E0BE66C}"/>
              </a:ext>
            </a:extLst>
          </p:cNvPr>
          <p:cNvSpPr/>
          <p:nvPr/>
        </p:nvSpPr>
        <p:spPr>
          <a:xfrm>
            <a:off x="11772900" y="-800100"/>
            <a:ext cx="419100" cy="4191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6C112E-1567-4878-A170-0ED81BF93414}"/>
              </a:ext>
            </a:extLst>
          </p:cNvPr>
          <p:cNvSpPr txBox="1"/>
          <p:nvPr/>
        </p:nvSpPr>
        <p:spPr>
          <a:xfrm>
            <a:off x="1058836" y="1046027"/>
            <a:ext cx="2954655" cy="411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HMM Code – Train(cont.)</a:t>
            </a:r>
            <a:endParaRPr lang="en-US" sz="2000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956213-1072-40E0-97AE-3F72DA3DB81C}"/>
              </a:ext>
            </a:extLst>
          </p:cNvPr>
          <p:cNvCxnSpPr>
            <a:cxnSpLocks/>
          </p:cNvCxnSpPr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B0CF4D7-6B99-4797-AD21-0B25469C35C3}"/>
              </a:ext>
            </a:extLst>
          </p:cNvPr>
          <p:cNvSpPr txBox="1"/>
          <p:nvPr/>
        </p:nvSpPr>
        <p:spPr>
          <a:xfrm>
            <a:off x="1058836" y="648792"/>
            <a:ext cx="425116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09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D7FFA1D-FB00-4C8A-9937-DA36C43FC753}"/>
              </a:ext>
            </a:extLst>
          </p:cNvPr>
          <p:cNvCxnSpPr/>
          <p:nvPr/>
        </p:nvCxnSpPr>
        <p:spPr>
          <a:xfrm>
            <a:off x="1058836" y="5328397"/>
            <a:ext cx="10077477" cy="0"/>
          </a:xfrm>
          <a:prstGeom prst="line">
            <a:avLst/>
          </a:prstGeom>
          <a:ln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2E162F-25A7-47EE-8436-B722D4E6FAAD}"/>
              </a:ext>
            </a:extLst>
          </p:cNvPr>
          <p:cNvSpPr txBox="1"/>
          <p:nvPr/>
        </p:nvSpPr>
        <p:spPr>
          <a:xfrm>
            <a:off x="6902824" y="14574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FFC818-C8A1-4DDF-84CF-AC9449274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94" y="1576845"/>
            <a:ext cx="4487412" cy="36321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1FCE62-CEBE-4075-B5C1-D65725DC2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280" y="970973"/>
            <a:ext cx="4321920" cy="423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08096AE-3686-4D39-93C6-E75E3CC39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583" y="5551127"/>
            <a:ext cx="1966293" cy="95040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31D1423-3FEE-4649-9C63-E317E2641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920" y="5551126"/>
            <a:ext cx="1966294" cy="95040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B40984C-9F10-44BD-88AD-94E59D42D9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1080" y="5551126"/>
            <a:ext cx="1966294" cy="95039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C5476E4-F7CE-4B11-BB58-0AD0693264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4563" y="5551126"/>
            <a:ext cx="1966294" cy="95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82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9DE8C2C-7103-4948-BAAE-28C3BDE1C9BD}"/>
              </a:ext>
            </a:extLst>
          </p:cNvPr>
          <p:cNvSpPr/>
          <p:nvPr/>
        </p:nvSpPr>
        <p:spPr>
          <a:xfrm>
            <a:off x="9410700" y="-800100"/>
            <a:ext cx="419100" cy="419100"/>
          </a:xfrm>
          <a:prstGeom prst="rect">
            <a:avLst/>
          </a:prstGeom>
          <a:solidFill>
            <a:srgbClr val="F8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414D48-B48C-4501-86F0-B26AA4F7A5B5}"/>
              </a:ext>
            </a:extLst>
          </p:cNvPr>
          <p:cNvSpPr/>
          <p:nvPr/>
        </p:nvSpPr>
        <p:spPr>
          <a:xfrm>
            <a:off x="10198100" y="-800100"/>
            <a:ext cx="419100" cy="419100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EC5F64-FA2D-4F0B-842A-BE3C11173CCA}"/>
              </a:ext>
            </a:extLst>
          </p:cNvPr>
          <p:cNvSpPr/>
          <p:nvPr/>
        </p:nvSpPr>
        <p:spPr>
          <a:xfrm>
            <a:off x="10985500" y="-800100"/>
            <a:ext cx="419100" cy="419100"/>
          </a:xfrm>
          <a:prstGeom prst="rect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E582DC-2770-4E41-963F-DE929E0BE66C}"/>
              </a:ext>
            </a:extLst>
          </p:cNvPr>
          <p:cNvSpPr/>
          <p:nvPr/>
        </p:nvSpPr>
        <p:spPr>
          <a:xfrm>
            <a:off x="11772900" y="-800100"/>
            <a:ext cx="419100" cy="4191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6C112E-1567-4878-A170-0ED81BF93414}"/>
              </a:ext>
            </a:extLst>
          </p:cNvPr>
          <p:cNvSpPr txBox="1"/>
          <p:nvPr/>
        </p:nvSpPr>
        <p:spPr>
          <a:xfrm>
            <a:off x="1058836" y="1046027"/>
            <a:ext cx="2297424" cy="411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HMM Code </a:t>
            </a:r>
            <a:r>
              <a:rPr lang="en-US" altLang="ko-KR" sz="20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–</a:t>
            </a:r>
            <a:r>
              <a:rPr lang="en-US" sz="20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Train</a:t>
            </a:r>
            <a:endParaRPr lang="en-US" sz="2000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956213-1072-40E0-97AE-3F72DA3DB81C}"/>
              </a:ext>
            </a:extLst>
          </p:cNvPr>
          <p:cNvCxnSpPr>
            <a:cxnSpLocks/>
          </p:cNvCxnSpPr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B0CF4D7-6B99-4797-AD21-0B25469C35C3}"/>
              </a:ext>
            </a:extLst>
          </p:cNvPr>
          <p:cNvSpPr txBox="1"/>
          <p:nvPr/>
        </p:nvSpPr>
        <p:spPr>
          <a:xfrm>
            <a:off x="1058836" y="648792"/>
            <a:ext cx="425116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09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D7FFA1D-FB00-4C8A-9937-DA36C43FC753}"/>
              </a:ext>
            </a:extLst>
          </p:cNvPr>
          <p:cNvCxnSpPr/>
          <p:nvPr/>
        </p:nvCxnSpPr>
        <p:spPr>
          <a:xfrm>
            <a:off x="1058836" y="5328397"/>
            <a:ext cx="10077477" cy="0"/>
          </a:xfrm>
          <a:prstGeom prst="line">
            <a:avLst/>
          </a:prstGeom>
          <a:ln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2E162F-25A7-47EE-8436-B722D4E6FAAD}"/>
              </a:ext>
            </a:extLst>
          </p:cNvPr>
          <p:cNvSpPr txBox="1"/>
          <p:nvPr/>
        </p:nvSpPr>
        <p:spPr>
          <a:xfrm>
            <a:off x="6902824" y="14574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BF7E7B4-D1C5-4429-B69A-A0B140B29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676" y="1208667"/>
            <a:ext cx="2552921" cy="2057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154A5A5-74E7-4896-AE3A-17C5D23C9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676" y="1529602"/>
            <a:ext cx="3917019" cy="19813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52F2D9A-3BBF-47A7-AAA0-A19230F8F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17" y="1848444"/>
            <a:ext cx="1676545" cy="1828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F54215F-ADA2-4B93-9561-9FF0646CE2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17" y="2148198"/>
            <a:ext cx="2789162" cy="1828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F19283-1AEE-45D6-9708-FE701866C2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21" y="1505681"/>
            <a:ext cx="4366638" cy="36183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5B1562-1CCD-4E90-861C-FD21CD527D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676" y="2665140"/>
            <a:ext cx="4648603" cy="24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7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9DE8C2C-7103-4948-BAAE-28C3BDE1C9BD}"/>
              </a:ext>
            </a:extLst>
          </p:cNvPr>
          <p:cNvSpPr/>
          <p:nvPr/>
        </p:nvSpPr>
        <p:spPr>
          <a:xfrm>
            <a:off x="9410700" y="-800100"/>
            <a:ext cx="419100" cy="419100"/>
          </a:xfrm>
          <a:prstGeom prst="rect">
            <a:avLst/>
          </a:prstGeom>
          <a:solidFill>
            <a:srgbClr val="F8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414D48-B48C-4501-86F0-B26AA4F7A5B5}"/>
              </a:ext>
            </a:extLst>
          </p:cNvPr>
          <p:cNvSpPr/>
          <p:nvPr/>
        </p:nvSpPr>
        <p:spPr>
          <a:xfrm>
            <a:off x="10198100" y="-800100"/>
            <a:ext cx="419100" cy="419100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EC5F64-FA2D-4F0B-842A-BE3C11173CCA}"/>
              </a:ext>
            </a:extLst>
          </p:cNvPr>
          <p:cNvSpPr/>
          <p:nvPr/>
        </p:nvSpPr>
        <p:spPr>
          <a:xfrm>
            <a:off x="10985500" y="-800100"/>
            <a:ext cx="419100" cy="419100"/>
          </a:xfrm>
          <a:prstGeom prst="rect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E582DC-2770-4E41-963F-DE929E0BE66C}"/>
              </a:ext>
            </a:extLst>
          </p:cNvPr>
          <p:cNvSpPr/>
          <p:nvPr/>
        </p:nvSpPr>
        <p:spPr>
          <a:xfrm>
            <a:off x="11772900" y="-800100"/>
            <a:ext cx="419100" cy="4191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BEFFD81-9B78-43F4-9FE6-9E89AD647A52}"/>
              </a:ext>
            </a:extLst>
          </p:cNvPr>
          <p:cNvCxnSpPr>
            <a:cxnSpLocks/>
          </p:cNvCxnSpPr>
          <p:nvPr/>
        </p:nvCxnSpPr>
        <p:spPr>
          <a:xfrm>
            <a:off x="1176501" y="939800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F60BE6-0219-4695-9E97-0E95B642B333}"/>
              </a:ext>
            </a:extLst>
          </p:cNvPr>
          <p:cNvSpPr txBox="1"/>
          <p:nvPr/>
        </p:nvSpPr>
        <p:spPr>
          <a:xfrm>
            <a:off x="1058836" y="1046027"/>
            <a:ext cx="3649910" cy="411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GMM(Gaussian Mixture Model)</a:t>
            </a:r>
            <a:endParaRPr lang="en-US" sz="2000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4AF8DF-29A5-4F73-A495-C3F83FE48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2" y="2470150"/>
            <a:ext cx="96678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5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9DE8C2C-7103-4948-BAAE-28C3BDE1C9BD}"/>
              </a:ext>
            </a:extLst>
          </p:cNvPr>
          <p:cNvSpPr/>
          <p:nvPr/>
        </p:nvSpPr>
        <p:spPr>
          <a:xfrm>
            <a:off x="9410700" y="-800100"/>
            <a:ext cx="419100" cy="419100"/>
          </a:xfrm>
          <a:prstGeom prst="rect">
            <a:avLst/>
          </a:prstGeom>
          <a:solidFill>
            <a:srgbClr val="F8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414D48-B48C-4501-86F0-B26AA4F7A5B5}"/>
              </a:ext>
            </a:extLst>
          </p:cNvPr>
          <p:cNvSpPr/>
          <p:nvPr/>
        </p:nvSpPr>
        <p:spPr>
          <a:xfrm>
            <a:off x="10198100" y="-800100"/>
            <a:ext cx="419100" cy="419100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EC5F64-FA2D-4F0B-842A-BE3C11173CCA}"/>
              </a:ext>
            </a:extLst>
          </p:cNvPr>
          <p:cNvSpPr/>
          <p:nvPr/>
        </p:nvSpPr>
        <p:spPr>
          <a:xfrm>
            <a:off x="10985500" y="-800100"/>
            <a:ext cx="419100" cy="419100"/>
          </a:xfrm>
          <a:prstGeom prst="rect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E582DC-2770-4E41-963F-DE929E0BE66C}"/>
              </a:ext>
            </a:extLst>
          </p:cNvPr>
          <p:cNvSpPr/>
          <p:nvPr/>
        </p:nvSpPr>
        <p:spPr>
          <a:xfrm>
            <a:off x="11772900" y="-800100"/>
            <a:ext cx="419100" cy="4191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BEFFD81-9B78-43F4-9FE6-9E89AD647A52}"/>
              </a:ext>
            </a:extLst>
          </p:cNvPr>
          <p:cNvCxnSpPr>
            <a:cxnSpLocks/>
          </p:cNvCxnSpPr>
          <p:nvPr/>
        </p:nvCxnSpPr>
        <p:spPr>
          <a:xfrm>
            <a:off x="1176501" y="939800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F60BE6-0219-4695-9E97-0E95B642B333}"/>
              </a:ext>
            </a:extLst>
          </p:cNvPr>
          <p:cNvSpPr txBox="1"/>
          <p:nvPr/>
        </p:nvSpPr>
        <p:spPr>
          <a:xfrm>
            <a:off x="1058836" y="1046027"/>
            <a:ext cx="5911618" cy="411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GMM(Gaussian Mixture Model) + Temporal relation</a:t>
            </a:r>
            <a:endParaRPr lang="en-US" sz="2000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B8064B-A7F2-4A7D-B14B-FD9414B69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1799544"/>
            <a:ext cx="10915650" cy="4391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975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9DE8C2C-7103-4948-BAAE-28C3BDE1C9BD}"/>
              </a:ext>
            </a:extLst>
          </p:cNvPr>
          <p:cNvSpPr/>
          <p:nvPr/>
        </p:nvSpPr>
        <p:spPr>
          <a:xfrm>
            <a:off x="9410700" y="-800100"/>
            <a:ext cx="419100" cy="419100"/>
          </a:xfrm>
          <a:prstGeom prst="rect">
            <a:avLst/>
          </a:prstGeom>
          <a:solidFill>
            <a:srgbClr val="F8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414D48-B48C-4501-86F0-B26AA4F7A5B5}"/>
              </a:ext>
            </a:extLst>
          </p:cNvPr>
          <p:cNvSpPr/>
          <p:nvPr/>
        </p:nvSpPr>
        <p:spPr>
          <a:xfrm>
            <a:off x="10198100" y="-800100"/>
            <a:ext cx="419100" cy="419100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EC5F64-FA2D-4F0B-842A-BE3C11173CCA}"/>
              </a:ext>
            </a:extLst>
          </p:cNvPr>
          <p:cNvSpPr/>
          <p:nvPr/>
        </p:nvSpPr>
        <p:spPr>
          <a:xfrm>
            <a:off x="10985500" y="-800100"/>
            <a:ext cx="419100" cy="419100"/>
          </a:xfrm>
          <a:prstGeom prst="rect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E582DC-2770-4E41-963F-DE929E0BE66C}"/>
              </a:ext>
            </a:extLst>
          </p:cNvPr>
          <p:cNvSpPr/>
          <p:nvPr/>
        </p:nvSpPr>
        <p:spPr>
          <a:xfrm>
            <a:off x="11772900" y="-800100"/>
            <a:ext cx="419100" cy="4191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6C112E-1567-4878-A170-0ED81BF93414}"/>
              </a:ext>
            </a:extLst>
          </p:cNvPr>
          <p:cNvSpPr txBox="1"/>
          <p:nvPr/>
        </p:nvSpPr>
        <p:spPr>
          <a:xfrm>
            <a:off x="1058836" y="1046027"/>
            <a:ext cx="1718034" cy="411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Markov Chain</a:t>
            </a:r>
            <a:endParaRPr lang="en-US" sz="2000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956213-1072-40E0-97AE-3F72DA3DB81C}"/>
              </a:ext>
            </a:extLst>
          </p:cNvPr>
          <p:cNvCxnSpPr>
            <a:cxnSpLocks/>
          </p:cNvCxnSpPr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B0CF4D7-6B99-4797-AD21-0B25469C35C3}"/>
              </a:ext>
            </a:extLst>
          </p:cNvPr>
          <p:cNvSpPr txBox="1"/>
          <p:nvPr/>
        </p:nvSpPr>
        <p:spPr>
          <a:xfrm>
            <a:off x="1058836" y="648792"/>
            <a:ext cx="453970" cy="38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01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D7FFA1D-FB00-4C8A-9937-DA36C43FC753}"/>
              </a:ext>
            </a:extLst>
          </p:cNvPr>
          <p:cNvCxnSpPr/>
          <p:nvPr/>
        </p:nvCxnSpPr>
        <p:spPr>
          <a:xfrm>
            <a:off x="1058836" y="5328397"/>
            <a:ext cx="10077477" cy="0"/>
          </a:xfrm>
          <a:prstGeom prst="line">
            <a:avLst/>
          </a:prstGeom>
          <a:ln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지도, 그리기, 시계이(가) 표시된 사진&#10;&#10;자동 생성된 설명">
            <a:extLst>
              <a:ext uri="{FF2B5EF4-FFF2-40B4-BE49-F238E27FC236}">
                <a16:creationId xmlns:a16="http://schemas.microsoft.com/office/drawing/2014/main" id="{C023E96D-7B24-4539-A12A-2C0CD32FA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31" y="1512335"/>
            <a:ext cx="5116106" cy="3410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2E162F-25A7-47EE-8436-B722D4E6FAAD}"/>
              </a:ext>
            </a:extLst>
          </p:cNvPr>
          <p:cNvSpPr txBox="1"/>
          <p:nvPr/>
        </p:nvSpPr>
        <p:spPr>
          <a:xfrm>
            <a:off x="6902824" y="14574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7BF113C-EA18-4CF0-9503-6B5A16328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601" y="3657475"/>
            <a:ext cx="2399859" cy="30636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37A5062-DBF7-4046-A7D7-51C4E5A25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8601" y="3117411"/>
            <a:ext cx="2771775" cy="333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F82459-ABD8-4189-BFB1-4D9A487C9444}"/>
                  </a:ext>
                </a:extLst>
              </p:cNvPr>
              <p:cNvSpPr txBox="1"/>
              <p:nvPr/>
            </p:nvSpPr>
            <p:spPr>
              <a:xfrm>
                <a:off x="7398601" y="4087593"/>
                <a:ext cx="24691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sz="2000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F82459-ABD8-4189-BFB1-4D9A487C9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601" y="4087593"/>
                <a:ext cx="2469137" cy="307777"/>
              </a:xfrm>
              <a:prstGeom prst="rect">
                <a:avLst/>
              </a:prstGeom>
              <a:blipFill>
                <a:blip r:embed="rId6"/>
                <a:stretch>
                  <a:fillRect l="-2716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C1751A6-EB7B-4D0E-BB94-F60E8D544389}"/>
                  </a:ext>
                </a:extLst>
              </p:cNvPr>
              <p:cNvSpPr txBox="1"/>
              <p:nvPr/>
            </p:nvSpPr>
            <p:spPr>
              <a:xfrm>
                <a:off x="7398601" y="4544420"/>
                <a:ext cx="24691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sz="2000" dirty="0"/>
                  <a:t> 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C1751A6-EB7B-4D0E-BB94-F60E8D544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601" y="4544420"/>
                <a:ext cx="2469137" cy="307777"/>
              </a:xfrm>
              <a:prstGeom prst="rect">
                <a:avLst/>
              </a:prstGeom>
              <a:blipFill>
                <a:blip r:embed="rId7"/>
                <a:stretch>
                  <a:fillRect l="-2716" r="-494" b="-15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6680654-538A-4B20-989E-EE37BA23F21B}"/>
              </a:ext>
            </a:extLst>
          </p:cNvPr>
          <p:cNvSpPr txBox="1"/>
          <p:nvPr/>
        </p:nvSpPr>
        <p:spPr>
          <a:xfrm>
            <a:off x="4464423" y="2104367"/>
            <a:ext cx="67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State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986D1C-5072-430C-8503-9C0425C8F660}"/>
              </a:ext>
            </a:extLst>
          </p:cNvPr>
          <p:cNvSpPr txBox="1"/>
          <p:nvPr/>
        </p:nvSpPr>
        <p:spPr>
          <a:xfrm>
            <a:off x="4294093" y="1439019"/>
            <a:ext cx="22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Transition Probability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6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9DE8C2C-7103-4948-BAAE-28C3BDE1C9BD}"/>
              </a:ext>
            </a:extLst>
          </p:cNvPr>
          <p:cNvSpPr/>
          <p:nvPr/>
        </p:nvSpPr>
        <p:spPr>
          <a:xfrm>
            <a:off x="9410700" y="-800100"/>
            <a:ext cx="419100" cy="419100"/>
          </a:xfrm>
          <a:prstGeom prst="rect">
            <a:avLst/>
          </a:prstGeom>
          <a:solidFill>
            <a:srgbClr val="F8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414D48-B48C-4501-86F0-B26AA4F7A5B5}"/>
              </a:ext>
            </a:extLst>
          </p:cNvPr>
          <p:cNvSpPr/>
          <p:nvPr/>
        </p:nvSpPr>
        <p:spPr>
          <a:xfrm>
            <a:off x="10198100" y="-800100"/>
            <a:ext cx="419100" cy="419100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EC5F64-FA2D-4F0B-842A-BE3C11173CCA}"/>
              </a:ext>
            </a:extLst>
          </p:cNvPr>
          <p:cNvSpPr/>
          <p:nvPr/>
        </p:nvSpPr>
        <p:spPr>
          <a:xfrm>
            <a:off x="10985500" y="-800100"/>
            <a:ext cx="419100" cy="419100"/>
          </a:xfrm>
          <a:prstGeom prst="rect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E582DC-2770-4E41-963F-DE929E0BE66C}"/>
              </a:ext>
            </a:extLst>
          </p:cNvPr>
          <p:cNvSpPr/>
          <p:nvPr/>
        </p:nvSpPr>
        <p:spPr>
          <a:xfrm>
            <a:off x="11772900" y="-800100"/>
            <a:ext cx="419100" cy="4191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6C112E-1567-4878-A170-0ED81BF93414}"/>
              </a:ext>
            </a:extLst>
          </p:cNvPr>
          <p:cNvSpPr txBox="1"/>
          <p:nvPr/>
        </p:nvSpPr>
        <p:spPr>
          <a:xfrm>
            <a:off x="1058836" y="1046027"/>
            <a:ext cx="3474926" cy="411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0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HMM(Hidden Markov Model)</a:t>
            </a:r>
            <a:endParaRPr lang="en-US" sz="2000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956213-1072-40E0-97AE-3F72DA3DB81C}"/>
              </a:ext>
            </a:extLst>
          </p:cNvPr>
          <p:cNvCxnSpPr>
            <a:cxnSpLocks/>
          </p:cNvCxnSpPr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B0CF4D7-6B99-4797-AD21-0B25469C35C3}"/>
              </a:ext>
            </a:extLst>
          </p:cNvPr>
          <p:cNvSpPr txBox="1"/>
          <p:nvPr/>
        </p:nvSpPr>
        <p:spPr>
          <a:xfrm>
            <a:off x="1058836" y="648792"/>
            <a:ext cx="453970" cy="38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02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32" name="그림 31" descr="지도, 그리기, 시계이(가) 표시된 사진&#10;&#10;자동 생성된 설명">
            <a:extLst>
              <a:ext uri="{FF2B5EF4-FFF2-40B4-BE49-F238E27FC236}">
                <a16:creationId xmlns:a16="http://schemas.microsoft.com/office/drawing/2014/main" id="{F1AB7CF9-6B81-4364-BD2B-763BA2761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2" y="3255671"/>
            <a:ext cx="5116106" cy="341073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1A208B6-67F3-481B-AAFF-80393861930E}"/>
              </a:ext>
            </a:extLst>
          </p:cNvPr>
          <p:cNvSpPr txBox="1"/>
          <p:nvPr/>
        </p:nvSpPr>
        <p:spPr>
          <a:xfrm>
            <a:off x="2752164" y="3182355"/>
            <a:ext cx="22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Transition Probability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4F1141D9-C47B-41CB-A501-49D8646AB6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174" y="254747"/>
            <a:ext cx="6255047" cy="264388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A1A9FE3-FEE4-40BC-AD0F-F029E5FEB34E}"/>
              </a:ext>
            </a:extLst>
          </p:cNvPr>
          <p:cNvSpPr txBox="1"/>
          <p:nvPr/>
        </p:nvSpPr>
        <p:spPr>
          <a:xfrm>
            <a:off x="6212537" y="70081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Hidden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State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75BD72-55C8-414E-A87D-9A9C84A4D656}"/>
              </a:ext>
            </a:extLst>
          </p:cNvPr>
          <p:cNvSpPr txBox="1"/>
          <p:nvPr/>
        </p:nvSpPr>
        <p:spPr>
          <a:xfrm>
            <a:off x="8005474" y="159731"/>
            <a:ext cx="22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Transition Probability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6F58A1-C343-4D04-99F4-21407F551B94}"/>
              </a:ext>
            </a:extLst>
          </p:cNvPr>
          <p:cNvSpPr txBox="1"/>
          <p:nvPr/>
        </p:nvSpPr>
        <p:spPr>
          <a:xfrm>
            <a:off x="7569296" y="2575467"/>
            <a:ext cx="20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Observation Matrix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00C624-44AD-479D-9001-7F23DADB0EA9}"/>
              </a:ext>
            </a:extLst>
          </p:cNvPr>
          <p:cNvSpPr txBox="1"/>
          <p:nvPr/>
        </p:nvSpPr>
        <p:spPr>
          <a:xfrm>
            <a:off x="7601818" y="1929136"/>
            <a:ext cx="2123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Emission Probability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FCBB0C-A56B-4991-A7C4-BE9C04FF003E}"/>
              </a:ext>
            </a:extLst>
          </p:cNvPr>
          <p:cNvSpPr txBox="1"/>
          <p:nvPr/>
        </p:nvSpPr>
        <p:spPr>
          <a:xfrm>
            <a:off x="2934692" y="3878973"/>
            <a:ext cx="67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State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24CE01D-D89C-497A-BD92-73F76CC9416A}"/>
              </a:ext>
            </a:extLst>
          </p:cNvPr>
          <p:cNvCxnSpPr>
            <a:cxnSpLocks/>
          </p:cNvCxnSpPr>
          <p:nvPr/>
        </p:nvCxnSpPr>
        <p:spPr>
          <a:xfrm>
            <a:off x="5384529" y="3046494"/>
            <a:ext cx="341095" cy="0"/>
          </a:xfrm>
          <a:prstGeom prst="line">
            <a:avLst/>
          </a:prstGeom>
          <a:ln w="22225" cap="rnd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FD43F12-BE4D-4195-8CA9-9C42A7C71C38}"/>
              </a:ext>
            </a:extLst>
          </p:cNvPr>
          <p:cNvCxnSpPr>
            <a:cxnSpLocks/>
          </p:cNvCxnSpPr>
          <p:nvPr/>
        </p:nvCxnSpPr>
        <p:spPr>
          <a:xfrm>
            <a:off x="5612505" y="2944799"/>
            <a:ext cx="113119" cy="99314"/>
          </a:xfrm>
          <a:prstGeom prst="line">
            <a:avLst/>
          </a:prstGeom>
          <a:ln w="22225" cap="rnd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2277AE4-DCA4-4091-B643-0DAD797B8197}"/>
              </a:ext>
            </a:extLst>
          </p:cNvPr>
          <p:cNvSpPr txBox="1"/>
          <p:nvPr/>
        </p:nvSpPr>
        <p:spPr>
          <a:xfrm>
            <a:off x="1768210" y="2481807"/>
            <a:ext cx="300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Markov Model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D3690A-B2FB-43CC-A7E6-D6B314056570}"/>
              </a:ext>
            </a:extLst>
          </p:cNvPr>
          <p:cNvSpPr txBox="1"/>
          <p:nvPr/>
        </p:nvSpPr>
        <p:spPr>
          <a:xfrm>
            <a:off x="7976519" y="3329209"/>
            <a:ext cx="300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Hidden Markov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66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9DE8C2C-7103-4948-BAAE-28C3BDE1C9BD}"/>
              </a:ext>
            </a:extLst>
          </p:cNvPr>
          <p:cNvSpPr/>
          <p:nvPr/>
        </p:nvSpPr>
        <p:spPr>
          <a:xfrm>
            <a:off x="9410700" y="-800100"/>
            <a:ext cx="419100" cy="419100"/>
          </a:xfrm>
          <a:prstGeom prst="rect">
            <a:avLst/>
          </a:prstGeom>
          <a:solidFill>
            <a:srgbClr val="F8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414D48-B48C-4501-86F0-B26AA4F7A5B5}"/>
              </a:ext>
            </a:extLst>
          </p:cNvPr>
          <p:cNvSpPr/>
          <p:nvPr/>
        </p:nvSpPr>
        <p:spPr>
          <a:xfrm>
            <a:off x="10198100" y="-800100"/>
            <a:ext cx="419100" cy="419100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EC5F64-FA2D-4F0B-842A-BE3C11173CCA}"/>
              </a:ext>
            </a:extLst>
          </p:cNvPr>
          <p:cNvSpPr/>
          <p:nvPr/>
        </p:nvSpPr>
        <p:spPr>
          <a:xfrm>
            <a:off x="10985500" y="-800100"/>
            <a:ext cx="419100" cy="419100"/>
          </a:xfrm>
          <a:prstGeom prst="rect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E582DC-2770-4E41-963F-DE929E0BE66C}"/>
              </a:ext>
            </a:extLst>
          </p:cNvPr>
          <p:cNvSpPr/>
          <p:nvPr/>
        </p:nvSpPr>
        <p:spPr>
          <a:xfrm>
            <a:off x="11772900" y="-800100"/>
            <a:ext cx="419100" cy="4191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6C112E-1567-4878-A170-0ED81BF93414}"/>
              </a:ext>
            </a:extLst>
          </p:cNvPr>
          <p:cNvSpPr txBox="1"/>
          <p:nvPr/>
        </p:nvSpPr>
        <p:spPr>
          <a:xfrm>
            <a:off x="1058836" y="1046027"/>
            <a:ext cx="1157689" cy="411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0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Notation</a:t>
            </a:r>
            <a:endParaRPr lang="en-US" sz="2000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956213-1072-40E0-97AE-3F72DA3DB81C}"/>
              </a:ext>
            </a:extLst>
          </p:cNvPr>
          <p:cNvCxnSpPr>
            <a:cxnSpLocks/>
          </p:cNvCxnSpPr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83F64C-1701-48E8-888C-186984B0D88C}"/>
              </a:ext>
            </a:extLst>
          </p:cNvPr>
          <p:cNvGrpSpPr/>
          <p:nvPr/>
        </p:nvGrpSpPr>
        <p:grpSpPr>
          <a:xfrm>
            <a:off x="340659" y="2037831"/>
            <a:ext cx="11510682" cy="3774142"/>
            <a:chOff x="349624" y="1694330"/>
            <a:chExt cx="11510682" cy="377414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E8F3C50-DBDA-4A33-A865-2A4853659491}"/>
                </a:ext>
              </a:extLst>
            </p:cNvPr>
            <p:cNvSpPr/>
            <p:nvPr/>
          </p:nvSpPr>
          <p:spPr>
            <a:xfrm>
              <a:off x="349624" y="1694330"/>
              <a:ext cx="11510682" cy="3774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6A80DA2-2181-40B9-8D10-28ABB56D9C31}"/>
                    </a:ext>
                  </a:extLst>
                </p:cNvPr>
                <p:cNvSpPr txBox="1"/>
                <p:nvPr/>
              </p:nvSpPr>
              <p:spPr>
                <a:xfrm>
                  <a:off x="834993" y="2308418"/>
                  <a:ext cx="13815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={ 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6A80DA2-2181-40B9-8D10-28ABB56D9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93" y="2308418"/>
                  <a:ext cx="138153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982" t="-2222" r="-6195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26B6225-E483-472B-964E-45EA473C792C}"/>
                    </a:ext>
                  </a:extLst>
                </p:cNvPr>
                <p:cNvSpPr txBox="1"/>
                <p:nvPr/>
              </p:nvSpPr>
              <p:spPr>
                <a:xfrm>
                  <a:off x="2448640" y="1976726"/>
                  <a:ext cx="20432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𝑰𝒏𝒊𝒕𝒊𝒂𝒍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𝑷𝒓𝒐𝒃𝒂𝒃𝒊𝒍𝒊𝒕𝒚</m:t>
                        </m:r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26B6225-E483-472B-964E-45EA473C79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640" y="1976726"/>
                  <a:ext cx="2043252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597" t="-5714" r="-2985" b="-3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382A7EE-60F5-4C54-A1A6-E6A624E429A4}"/>
                    </a:ext>
                  </a:extLst>
                </p:cNvPr>
                <p:cNvSpPr txBox="1"/>
                <p:nvPr/>
              </p:nvSpPr>
              <p:spPr>
                <a:xfrm>
                  <a:off x="2430710" y="2371172"/>
                  <a:ext cx="355276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𝑻𝒓𝒂𝒏𝒔𝒊𝒕𝒊𝒐𝒏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𝑷𝒓𝒐𝒃𝒂𝒃𝒊𝒍𝒊𝒕𝒚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𝑀𝑎𝑡𝑟𝑖𝑥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382A7EE-60F5-4C54-A1A6-E6A624E42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0710" y="2371172"/>
                  <a:ext cx="3552767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686" t="-2778" r="-1372" b="-30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A3D69B1-DD54-4EAB-84A4-3E5784654B03}"/>
                    </a:ext>
                  </a:extLst>
                </p:cNvPr>
                <p:cNvSpPr txBox="1"/>
                <p:nvPr/>
              </p:nvSpPr>
              <p:spPr>
                <a:xfrm>
                  <a:off x="2430710" y="2762232"/>
                  <a:ext cx="413619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𝑬𝒎𝒊𝒔𝒔𝒊𝒐𝒏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𝑷𝒓𝒐𝒃𝒂𝒃𝒊𝒍𝒊𝒕𝒚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𝑀𝑎𝑡𝑟𝑖𝑥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A3D69B1-DD54-4EAB-84A4-3E5784654B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0710" y="2762232"/>
                  <a:ext cx="4136197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589" t="-2778" r="-1031" b="-30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C65EB0A-FA4A-4F44-855E-A2E6D55832D6}"/>
                    </a:ext>
                  </a:extLst>
                </p:cNvPr>
                <p:cNvSpPr txBox="1"/>
                <p:nvPr/>
              </p:nvSpPr>
              <p:spPr>
                <a:xfrm>
                  <a:off x="834993" y="3297913"/>
                  <a:ext cx="24449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ko-KR" dirty="0"/>
                    <a:t>,</a:t>
                  </a:r>
                  <a14:m>
                    <m:oMath xmlns:m="http://schemas.openxmlformats.org/officeDocument/2006/math">
                      <m: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altLang="ko-KR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C65EB0A-FA4A-4F44-855E-A2E6D5583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93" y="3297913"/>
                  <a:ext cx="244490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239" t="-28261" b="-5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3A931F7-12BA-486B-8138-59DF9DB8A104}"/>
                    </a:ext>
                  </a:extLst>
                </p:cNvPr>
                <p:cNvSpPr txBox="1"/>
                <p:nvPr/>
              </p:nvSpPr>
              <p:spPr>
                <a:xfrm>
                  <a:off x="3279893" y="3401490"/>
                  <a:ext cx="645151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𝑆𝑒𝑡𝑠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𝒉𝒊𝒅𝒅𝒆𝒏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𝑺𝒕𝒂𝒕𝒆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ko-KR" altLang="en-US" sz="1400" dirty="0"/>
                    <a:t> </a:t>
                  </a:r>
                  <a:r>
                    <a:rPr lang="en-US" altLang="ko-KR" sz="1400" dirty="0"/>
                    <a:t>= Start State,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𝐸𝑛𝑑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𝑆𝑡𝑎𝑡𝑒𝑠</m:t>
                      </m:r>
                    </m:oMath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3A931F7-12BA-486B-8138-59DF9DB8A1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893" y="3401490"/>
                  <a:ext cx="6451510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1229" t="-25000" b="-47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39C6597-DBF0-4DF2-B615-A554D515E816}"/>
                    </a:ext>
                  </a:extLst>
                </p:cNvPr>
                <p:cNvSpPr txBox="1"/>
                <p:nvPr/>
              </p:nvSpPr>
              <p:spPr>
                <a:xfrm>
                  <a:off x="834993" y="3842559"/>
                  <a:ext cx="26413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b="0" dirty="0"/>
                    <a:t>O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ko-KR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ko-KR" dirty="0"/>
                    <a:t>,</a:t>
                  </a:r>
                  <a14:m>
                    <m:oMath xmlns:m="http://schemas.openxmlformats.org/officeDocument/2006/math">
                      <m: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ko-KR" dirty="0"/>
                    <a:t>, </a:t>
                  </a:r>
                  <a14:m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39C6597-DBF0-4DF2-B615-A554D515E8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93" y="3842559"/>
                  <a:ext cx="264136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543" t="-28889" r="-693" b="-5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721B5BB-A233-41F9-A977-82694FE5E18F}"/>
                    </a:ext>
                  </a:extLst>
                </p:cNvPr>
                <p:cNvSpPr txBox="1"/>
                <p:nvPr/>
              </p:nvSpPr>
              <p:spPr>
                <a:xfrm>
                  <a:off x="3569657" y="3915944"/>
                  <a:ext cx="327487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ko-KR" sz="1400"/>
                          <m:t>Sequence</m:t>
                        </m:r>
                        <m:r>
                          <m:rPr>
                            <m:nor/>
                          </m:rPr>
                          <a:rPr lang="en-US" altLang="ko-KR" sz="1400"/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/>
                          <m:t>of</m:t>
                        </m:r>
                        <m:r>
                          <m:rPr>
                            <m:nor/>
                          </m:rPr>
                          <a:rPr lang="en-US" altLang="ko-KR" sz="1400"/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b="1" smtClean="0">
                            <a:solidFill>
                              <a:srgbClr val="FF0000"/>
                            </a:solidFill>
                          </a:rPr>
                          <m:t>observations</m:t>
                        </m:r>
                        <m:r>
                          <m:rPr>
                            <m:nor/>
                          </m:rPr>
                          <a:rPr lang="en-US" altLang="ko-KR" sz="1400"/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/>
                          <m:t>with</m:t>
                        </m:r>
                        <m:r>
                          <m:rPr>
                            <m:nor/>
                          </m:rPr>
                          <a:rPr lang="en-US" altLang="ko-KR" sz="1400"/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/>
                          <m:t>length</m:t>
                        </m:r>
                        <m:r>
                          <m:rPr>
                            <m:nor/>
                          </m:rPr>
                          <a:rPr lang="en-US" altLang="ko-KR" sz="1400"/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/>
                          <m:t>T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721B5BB-A233-41F9-A977-82694FE5E1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9657" y="3915944"/>
                  <a:ext cx="3274871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1117" r="-1304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41E7362-A80A-4871-8990-84D0AAE7D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34993" y="4441016"/>
              <a:ext cx="3038475" cy="2667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A89674E-EC76-49FC-885D-A0B41B76D748}"/>
                    </a:ext>
                  </a:extLst>
                </p:cNvPr>
                <p:cNvSpPr txBox="1"/>
                <p:nvPr/>
              </p:nvSpPr>
              <p:spPr>
                <a:xfrm>
                  <a:off x="3909328" y="4466623"/>
                  <a:ext cx="725538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1400" b="1" i="0" smtClean="0">
                            <a:solidFill>
                              <a:srgbClr val="FF0000"/>
                            </a:solidFill>
                          </a:rPr>
                          <m:t>Forward</m:t>
                        </m:r>
                        <m:r>
                          <m:rPr>
                            <m:nor/>
                          </m:rPr>
                          <a:rPr lang="en-US" altLang="ko-KR" sz="1400" b="1" i="0" smtClean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b="1" i="0" smtClean="0">
                            <a:solidFill>
                              <a:srgbClr val="FF0000"/>
                            </a:solidFill>
                          </a:rPr>
                          <m:t>Probability</m:t>
                        </m:r>
                        <m:r>
                          <m:rPr>
                            <m:nor/>
                          </m:rPr>
                          <a:rPr lang="en-US" altLang="ko-KR" sz="1400" b="0" i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When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model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λ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is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given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, </m:t>
                        </m:r>
                        <m:r>
                          <m:rPr>
                            <m:nor/>
                          </m:rPr>
                          <a:rPr lang="en-US" altLang="ko-KR" sz="1400" b="0" i="0" smtClean="0"/>
                          <m:t>probability</m:t>
                        </m:r>
                        <m:r>
                          <m:rPr>
                            <m:nor/>
                          </m:rPr>
                          <a:rPr lang="en-US" altLang="ko-KR" sz="1400" b="0" i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b="0" i="0" smtClean="0"/>
                          <m:t>of</m:t>
                        </m:r>
                        <m:r>
                          <m:rPr>
                            <m:nor/>
                          </m:rPr>
                          <a:rPr lang="en-US" altLang="ko-KR" sz="1400" b="0" i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the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jth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state</m:t>
                        </m:r>
                        <m:r>
                          <m:rPr>
                            <m:nor/>
                          </m:rPr>
                          <a:rPr lang="en-US" altLang="ko-KR" sz="1400" b="0" i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b="0" i="0" smtClean="0"/>
                          <m:t>and</m:t>
                        </m:r>
                        <m:r>
                          <m:rPr>
                            <m:nor/>
                          </m:rPr>
                          <a:rPr lang="en-US" altLang="ko-KR" sz="1400" b="0" i="0" smtClean="0"/>
                          <m:t>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∙∙∙</m:t>
                        </m:r>
                        <m:r>
                          <m:rPr>
                            <m:nor/>
                          </m:rPr>
                          <a:rPr lang="en-US" altLang="ko-KR" sz="1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𝑎𝑟𝑒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/>
                          <m:t>appearing</m:t>
                        </m:r>
                        <m:r>
                          <m:rPr>
                            <m:nor/>
                          </m:rPr>
                          <a:rPr lang="en-US" altLang="ko-KR" sz="1400" b="0" i="0" smtClean="0"/>
                          <m:t>)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A89674E-EC76-49FC-885D-A0B41B76D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9328" y="4466623"/>
                  <a:ext cx="7255384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672" r="-840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8DC8669-4363-49C2-B288-0D850A6CA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34993" y="4908763"/>
              <a:ext cx="3400425" cy="3048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A5122E7-B2D1-40E5-AD92-BF74CF0E73E0}"/>
                    </a:ext>
                  </a:extLst>
                </p:cNvPr>
                <p:cNvSpPr txBox="1"/>
                <p:nvPr/>
              </p:nvSpPr>
              <p:spPr>
                <a:xfrm>
                  <a:off x="4249841" y="4962553"/>
                  <a:ext cx="753238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1400" b="1" i="0" smtClean="0">
                            <a:solidFill>
                              <a:srgbClr val="FF0000"/>
                            </a:solidFill>
                          </a:rPr>
                          <m:t>Backward</m:t>
                        </m:r>
                        <m:r>
                          <m:rPr>
                            <m:nor/>
                          </m:rPr>
                          <a:rPr lang="en-US" altLang="ko-KR" sz="1400" b="1" i="0" smtClean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b="1" i="0" smtClean="0">
                            <a:solidFill>
                              <a:srgbClr val="FF0000"/>
                            </a:solidFill>
                          </a:rPr>
                          <m:t>Probability</m:t>
                        </m:r>
                        <m:r>
                          <m:rPr>
                            <m:nor/>
                          </m:rPr>
                          <a:rPr lang="en-US" altLang="ko-KR" sz="1400" b="0" i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When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model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λ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is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given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, </m:t>
                        </m:r>
                        <m:r>
                          <m:rPr>
                            <m:nor/>
                          </m:rPr>
                          <a:rPr lang="en-US" altLang="ko-KR" sz="1400" b="0" i="0" smtClean="0"/>
                          <m:t>probability</m:t>
                        </m:r>
                        <m:r>
                          <m:rPr>
                            <m:nor/>
                          </m:rPr>
                          <a:rPr lang="en-US" altLang="ko-KR" sz="1400" b="0" i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b="0" i="0" smtClean="0"/>
                          <m:t>of</m:t>
                        </m:r>
                        <m:r>
                          <m:rPr>
                            <m:nor/>
                          </m:rPr>
                          <a:rPr lang="en-US" altLang="ko-KR" sz="1400" b="0" i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the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jth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state</m:t>
                        </m:r>
                        <m:r>
                          <m:rPr>
                            <m:nor/>
                          </m:rPr>
                          <a:rPr lang="en-US" altLang="ko-KR" sz="1400" b="0" i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b="0" i="0" smtClean="0"/>
                          <m:t>and</m:t>
                        </m:r>
                        <m:r>
                          <m:rPr>
                            <m:nor/>
                          </m:rPr>
                          <a:rPr lang="en-US" altLang="ko-KR" sz="1400" b="0" i="0" smtClean="0"/>
                          <m:t>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∙∙∙</m:t>
                        </m:r>
                        <m:r>
                          <m:rPr>
                            <m:nor/>
                          </m:rPr>
                          <a:rPr lang="en-US" altLang="ko-KR" sz="1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𝑎𝑟𝑒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/>
                          <m:t>appearing</m:t>
                        </m:r>
                        <m:r>
                          <m:rPr>
                            <m:nor/>
                          </m:rPr>
                          <a:rPr lang="en-US" altLang="ko-KR" sz="1400" b="0" i="0" smtClean="0"/>
                          <m:t>)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A5122E7-B2D1-40E5-AD92-BF74CF0E7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9841" y="4962553"/>
                  <a:ext cx="7532382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810" r="-891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60EC1CE-0940-41E0-AE7B-DE522E9FA03A}"/>
              </a:ext>
            </a:extLst>
          </p:cNvPr>
          <p:cNvSpPr txBox="1"/>
          <p:nvPr/>
        </p:nvSpPr>
        <p:spPr>
          <a:xfrm>
            <a:off x="1058836" y="648792"/>
            <a:ext cx="453970" cy="38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02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65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9DE8C2C-7103-4948-BAAE-28C3BDE1C9BD}"/>
              </a:ext>
            </a:extLst>
          </p:cNvPr>
          <p:cNvSpPr/>
          <p:nvPr/>
        </p:nvSpPr>
        <p:spPr>
          <a:xfrm>
            <a:off x="9410700" y="-800100"/>
            <a:ext cx="419100" cy="419100"/>
          </a:xfrm>
          <a:prstGeom prst="rect">
            <a:avLst/>
          </a:prstGeom>
          <a:solidFill>
            <a:srgbClr val="F8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414D48-B48C-4501-86F0-B26AA4F7A5B5}"/>
              </a:ext>
            </a:extLst>
          </p:cNvPr>
          <p:cNvSpPr/>
          <p:nvPr/>
        </p:nvSpPr>
        <p:spPr>
          <a:xfrm>
            <a:off x="10198100" y="-800100"/>
            <a:ext cx="419100" cy="419100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EC5F64-FA2D-4F0B-842A-BE3C11173CCA}"/>
              </a:ext>
            </a:extLst>
          </p:cNvPr>
          <p:cNvSpPr/>
          <p:nvPr/>
        </p:nvSpPr>
        <p:spPr>
          <a:xfrm>
            <a:off x="10985500" y="-800100"/>
            <a:ext cx="419100" cy="419100"/>
          </a:xfrm>
          <a:prstGeom prst="rect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E582DC-2770-4E41-963F-DE929E0BE66C}"/>
              </a:ext>
            </a:extLst>
          </p:cNvPr>
          <p:cNvSpPr/>
          <p:nvPr/>
        </p:nvSpPr>
        <p:spPr>
          <a:xfrm>
            <a:off x="11772900" y="-800100"/>
            <a:ext cx="419100" cy="4191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6C112E-1567-4878-A170-0ED81BF93414}"/>
              </a:ext>
            </a:extLst>
          </p:cNvPr>
          <p:cNvSpPr txBox="1"/>
          <p:nvPr/>
        </p:nvSpPr>
        <p:spPr>
          <a:xfrm>
            <a:off x="1058836" y="1046027"/>
            <a:ext cx="3063018" cy="411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0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3 Root problems of HMM</a:t>
            </a:r>
            <a:endParaRPr lang="en-US" sz="2000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956213-1072-40E0-97AE-3F72DA3DB81C}"/>
              </a:ext>
            </a:extLst>
          </p:cNvPr>
          <p:cNvCxnSpPr>
            <a:cxnSpLocks/>
          </p:cNvCxnSpPr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60EC1CE-0940-41E0-AE7B-DE522E9FA03A}"/>
              </a:ext>
            </a:extLst>
          </p:cNvPr>
          <p:cNvSpPr txBox="1"/>
          <p:nvPr/>
        </p:nvSpPr>
        <p:spPr>
          <a:xfrm>
            <a:off x="1058836" y="648792"/>
            <a:ext cx="453970" cy="38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02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9EC86-2BC6-400D-A2FB-408AD59030E6}"/>
              </a:ext>
            </a:extLst>
          </p:cNvPr>
          <p:cNvSpPr txBox="1"/>
          <p:nvPr/>
        </p:nvSpPr>
        <p:spPr>
          <a:xfrm>
            <a:off x="1285821" y="2782321"/>
            <a:ext cx="936897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500" dirty="0"/>
              <a:t>Probability Evaluation</a:t>
            </a:r>
          </a:p>
          <a:p>
            <a:pPr marL="342900" indent="-342900">
              <a:buAutoNum type="arabicPeriod"/>
            </a:pPr>
            <a:r>
              <a:rPr lang="en-US" altLang="ko-KR" sz="2500" dirty="0"/>
              <a:t>Optimal State Sequence</a:t>
            </a:r>
          </a:p>
          <a:p>
            <a:pPr marL="342900" indent="-342900">
              <a:buAutoNum type="arabicPeriod"/>
            </a:pPr>
            <a:r>
              <a:rPr lang="en-US" altLang="ko-KR" sz="2500" dirty="0"/>
              <a:t>Parameter Estimation</a:t>
            </a:r>
            <a:endParaRPr lang="ko-KR" altLang="en-US" sz="25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2CF4693-8035-4BAE-84DE-E705CFDD1F66}"/>
              </a:ext>
            </a:extLst>
          </p:cNvPr>
          <p:cNvGrpSpPr/>
          <p:nvPr/>
        </p:nvGrpSpPr>
        <p:grpSpPr>
          <a:xfrm>
            <a:off x="5168389" y="2840377"/>
            <a:ext cx="4279903" cy="1177245"/>
            <a:chOff x="5130797" y="2090056"/>
            <a:chExt cx="4279903" cy="11772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CAB72E-AC25-42BD-AE94-F77B47420471}"/>
                </a:ext>
              </a:extLst>
            </p:cNvPr>
            <p:cNvSpPr txBox="1"/>
            <p:nvPr/>
          </p:nvSpPr>
          <p:spPr>
            <a:xfrm>
              <a:off x="5130797" y="2090056"/>
              <a:ext cx="3396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→ Forward - Backward Algorithm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B33BF4D-DB50-4169-BBDD-DA3339C24BE7}"/>
                </a:ext>
              </a:extLst>
            </p:cNvPr>
            <p:cNvSpPr txBox="1"/>
            <p:nvPr/>
          </p:nvSpPr>
          <p:spPr>
            <a:xfrm>
              <a:off x="5130798" y="2470581"/>
              <a:ext cx="3396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→ Viterbi Algorithm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A969AB-A372-4B9F-87E6-CF9816214793}"/>
                </a:ext>
              </a:extLst>
            </p:cNvPr>
            <p:cNvSpPr txBox="1"/>
            <p:nvPr/>
          </p:nvSpPr>
          <p:spPr>
            <a:xfrm>
              <a:off x="5130797" y="2897969"/>
              <a:ext cx="4279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→ EM Algorithm ( Baum-welch Algorithm 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35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9DE8C2C-7103-4948-BAAE-28C3BDE1C9BD}"/>
              </a:ext>
            </a:extLst>
          </p:cNvPr>
          <p:cNvSpPr/>
          <p:nvPr/>
        </p:nvSpPr>
        <p:spPr>
          <a:xfrm>
            <a:off x="9410700" y="-800100"/>
            <a:ext cx="419100" cy="419100"/>
          </a:xfrm>
          <a:prstGeom prst="rect">
            <a:avLst/>
          </a:prstGeom>
          <a:solidFill>
            <a:srgbClr val="F8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414D48-B48C-4501-86F0-B26AA4F7A5B5}"/>
              </a:ext>
            </a:extLst>
          </p:cNvPr>
          <p:cNvSpPr/>
          <p:nvPr/>
        </p:nvSpPr>
        <p:spPr>
          <a:xfrm>
            <a:off x="10198100" y="-800100"/>
            <a:ext cx="419100" cy="419100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EC5F64-FA2D-4F0B-842A-BE3C11173CCA}"/>
              </a:ext>
            </a:extLst>
          </p:cNvPr>
          <p:cNvSpPr/>
          <p:nvPr/>
        </p:nvSpPr>
        <p:spPr>
          <a:xfrm>
            <a:off x="10985500" y="-800100"/>
            <a:ext cx="419100" cy="419100"/>
          </a:xfrm>
          <a:prstGeom prst="rect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E582DC-2770-4E41-963F-DE929E0BE66C}"/>
              </a:ext>
            </a:extLst>
          </p:cNvPr>
          <p:cNvSpPr/>
          <p:nvPr/>
        </p:nvSpPr>
        <p:spPr>
          <a:xfrm>
            <a:off x="11772900" y="-800100"/>
            <a:ext cx="419100" cy="4191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6C112E-1567-4878-A170-0ED81BF93414}"/>
              </a:ext>
            </a:extLst>
          </p:cNvPr>
          <p:cNvSpPr txBox="1"/>
          <p:nvPr/>
        </p:nvSpPr>
        <p:spPr>
          <a:xfrm>
            <a:off x="1058836" y="1046027"/>
            <a:ext cx="1304460" cy="411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0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Likelihood</a:t>
            </a:r>
            <a:endParaRPr lang="en-US" sz="2000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956213-1072-40E0-97AE-3F72DA3DB81C}"/>
              </a:ext>
            </a:extLst>
          </p:cNvPr>
          <p:cNvCxnSpPr>
            <a:cxnSpLocks/>
          </p:cNvCxnSpPr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B0CF4D7-6B99-4797-AD21-0B25469C35C3}"/>
              </a:ext>
            </a:extLst>
          </p:cNvPr>
          <p:cNvSpPr txBox="1"/>
          <p:nvPr/>
        </p:nvSpPr>
        <p:spPr>
          <a:xfrm>
            <a:off x="1058836" y="648792"/>
            <a:ext cx="304892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3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D11EAD8-6581-45BF-81DE-EC15BC7C0353}"/>
              </a:ext>
            </a:extLst>
          </p:cNvPr>
          <p:cNvCxnSpPr>
            <a:cxnSpLocks/>
          </p:cNvCxnSpPr>
          <p:nvPr/>
        </p:nvCxnSpPr>
        <p:spPr>
          <a:xfrm>
            <a:off x="1113444" y="3568311"/>
            <a:ext cx="1909337" cy="0"/>
          </a:xfrm>
          <a:prstGeom prst="line">
            <a:avLst/>
          </a:prstGeom>
          <a:ln w="2540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BD79348-717D-4B13-93A5-7D661AEA1463}"/>
              </a:ext>
            </a:extLst>
          </p:cNvPr>
          <p:cNvCxnSpPr>
            <a:cxnSpLocks/>
          </p:cNvCxnSpPr>
          <p:nvPr/>
        </p:nvCxnSpPr>
        <p:spPr>
          <a:xfrm>
            <a:off x="4070038" y="3568311"/>
            <a:ext cx="2151464" cy="0"/>
          </a:xfrm>
          <a:prstGeom prst="line">
            <a:avLst/>
          </a:prstGeom>
          <a:ln w="25400">
            <a:solidFill>
              <a:srgbClr val="66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2ABC179-B293-4B22-8396-CB8FA09DCE4D}"/>
              </a:ext>
            </a:extLst>
          </p:cNvPr>
          <p:cNvCxnSpPr>
            <a:cxnSpLocks/>
          </p:cNvCxnSpPr>
          <p:nvPr/>
        </p:nvCxnSpPr>
        <p:spPr>
          <a:xfrm>
            <a:off x="6988214" y="3568311"/>
            <a:ext cx="4276323" cy="0"/>
          </a:xfrm>
          <a:prstGeom prst="line">
            <a:avLst/>
          </a:prstGeom>
          <a:ln w="25400">
            <a:solidFill>
              <a:srgbClr val="CA9C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2A137B50-B326-4466-9A47-77C36EFDDDF6}"/>
              </a:ext>
            </a:extLst>
          </p:cNvPr>
          <p:cNvSpPr/>
          <p:nvPr/>
        </p:nvSpPr>
        <p:spPr>
          <a:xfrm>
            <a:off x="1110296" y="3691741"/>
            <a:ext cx="2016900" cy="2016900"/>
          </a:xfrm>
          <a:prstGeom prst="ellipse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52019E7-F4F6-4EA9-9D32-B3F86ECE12DD}"/>
              </a:ext>
            </a:extLst>
          </p:cNvPr>
          <p:cNvSpPr/>
          <p:nvPr/>
        </p:nvSpPr>
        <p:spPr>
          <a:xfrm>
            <a:off x="4129773" y="3691741"/>
            <a:ext cx="2016900" cy="2016900"/>
          </a:xfrm>
          <a:prstGeom prst="ellipse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471D5BE-9170-4690-ABD0-44C7F6D53B37}"/>
              </a:ext>
            </a:extLst>
          </p:cNvPr>
          <p:cNvSpPr/>
          <p:nvPr/>
        </p:nvSpPr>
        <p:spPr>
          <a:xfrm>
            <a:off x="7023303" y="3691741"/>
            <a:ext cx="4132527" cy="2016900"/>
          </a:xfrm>
          <a:prstGeom prst="ellipse">
            <a:avLst/>
          </a:prstGeom>
          <a:solidFill>
            <a:srgbClr val="CA9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626227-4CDD-48C3-9E15-229EBC1A5A77}"/>
                  </a:ext>
                </a:extLst>
              </p:cNvPr>
              <p:cNvSpPr txBox="1"/>
              <p:nvPr/>
            </p:nvSpPr>
            <p:spPr>
              <a:xfrm>
                <a:off x="1437897" y="4280100"/>
                <a:ext cx="1452577" cy="937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ln>
                      <a:solidFill>
                        <a:srgbClr val="31354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Noto Sans CJK KR Black" panose="020B0A00000000000000" pitchFamily="34" charset="-127"/>
                    <a:ea typeface="Noto Sans CJK KR Black" panose="020B0A00000000000000" pitchFamily="34" charset="-127"/>
                  </a:rPr>
                  <a:t>P(Q|</a:t>
                </a:r>
                <a14:m>
                  <m:oMath xmlns:m="http://schemas.openxmlformats.org/officeDocument/2006/math">
                    <m:r>
                      <a:rPr lang="en-US" sz="1200" i="1" smtClean="0">
                        <a:ln>
                          <a:solidFill>
                            <a:srgbClr val="31354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200" dirty="0">
                    <a:ln>
                      <a:solidFill>
                        <a:srgbClr val="31354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Noto Sans CJK KR Black" panose="020B0A00000000000000" pitchFamily="34" charset="-127"/>
                    <a:ea typeface="Noto Sans CJK KR Black" panose="020B0A00000000000000" pitchFamily="34" charset="-127"/>
                  </a:rPr>
                  <a:t>) = 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n>
                            <a:solidFill>
                              <a:srgbClr val="31354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KR Black" panose="020B0A00000000000000" pitchFamily="34" charset="-127"/>
                        </a:rPr>
                        <m:t>𝜋</m:t>
                      </m:r>
                      <m:r>
                        <a:rPr lang="en-US" altLang="ko-KR" sz="1200" b="0" i="1" smtClean="0">
                          <a:ln>
                            <a:solidFill>
                              <a:srgbClr val="31354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KR Black" panose="020B0A00000000000000" pitchFamily="34" charset="-127"/>
                        </a:rPr>
                        <m:t> ∗</m:t>
                      </m:r>
                      <m:nary>
                        <m:naryPr>
                          <m:chr m:val="∏"/>
                          <m:ctrlPr>
                            <a:rPr lang="en-US" altLang="ko-KR" sz="1200" i="1" smtClean="0">
                              <a:ln>
                                <a:solidFill>
                                  <a:srgbClr val="313540">
                                    <a:alpha val="0"/>
                                  </a:srgb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KR Black" panose="020B0A00000000000000" pitchFamily="34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b="0" i="1" smtClean="0">
                              <a:ln>
                                <a:solidFill>
                                  <a:srgbClr val="313540">
                                    <a:alpha val="0"/>
                                  </a:srgb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KR Black" panose="020B0A00000000000000" pitchFamily="34" charset="-127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n>
                                <a:solidFill>
                                  <a:srgbClr val="313540">
                                    <a:alpha val="0"/>
                                  </a:srgb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KR Black" panose="020B0A00000000000000" pitchFamily="34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200" b="0" i="1" smtClean="0">
                              <a:ln>
                                <a:solidFill>
                                  <a:srgbClr val="313540">
                                    <a:alpha val="0"/>
                                  </a:srgb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KR Black" panose="020B0A00000000000000" pitchFamily="34" charset="-127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1200" b="0" i="1" smtClean="0">
                              <a:ln>
                                <a:solidFill>
                                  <a:srgbClr val="313540">
                                    <a:alpha val="0"/>
                                  </a:srgb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KR Black" panose="020B0A00000000000000" pitchFamily="34" charset="-127"/>
                            </a:rPr>
                            <m:t>𝑃</m:t>
                          </m:r>
                          <m:r>
                            <a:rPr lang="en-US" altLang="ko-KR" sz="1200" b="0" i="1" smtClean="0">
                              <a:ln>
                                <a:solidFill>
                                  <a:srgbClr val="313540">
                                    <a:alpha val="0"/>
                                  </a:srgb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KR Black" panose="020B0A00000000000000" pitchFamily="34" charset="-127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n>
                                    <a:solidFill>
                                      <a:srgbClr val="313540">
                                        <a:alpha val="0"/>
                                      </a:srgb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Noto Sans CJK KR Black" panose="020B0A00000000000000" pitchFamily="34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n>
                                    <a:solidFill>
                                      <a:srgbClr val="313540">
                                        <a:alpha val="0"/>
                                      </a:srgb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Noto Sans CJK KR Black" panose="020B0A00000000000000" pitchFamily="34" charset="-127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n>
                                    <a:solidFill>
                                      <a:srgbClr val="313540">
                                        <a:alpha val="0"/>
                                      </a:srgb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Noto Sans CJK KR Black" panose="020B0A00000000000000" pitchFamily="34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n>
                                <a:solidFill>
                                  <a:srgbClr val="313540">
                                    <a:alpha val="0"/>
                                  </a:srgb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KR Black" panose="020B0A00000000000000" pitchFamily="34" charset="-127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1200" i="1">
                                  <a:ln>
                                    <a:solidFill>
                                      <a:srgbClr val="313540">
                                        <a:alpha val="0"/>
                                      </a:srgb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Noto Sans CJK KR Black" panose="020B0A00000000000000" pitchFamily="34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n>
                                    <a:solidFill>
                                      <a:srgbClr val="313540">
                                        <a:alpha val="0"/>
                                      </a:srgb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Noto Sans CJK KR Black" panose="020B0A00000000000000" pitchFamily="34" charset="-127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200" i="1">
                                  <a:ln>
                                    <a:solidFill>
                                      <a:srgbClr val="313540">
                                        <a:alpha val="0"/>
                                      </a:srgb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Noto Sans CJK KR Black" panose="020B0A00000000000000" pitchFamily="34" charset="-127"/>
                                </a:rPr>
                                <m:t>𝑖</m:t>
                              </m:r>
                              <m:r>
                                <a:rPr lang="en-US" altLang="ko-KR" sz="1200" b="0" i="1" smtClean="0">
                                  <a:ln>
                                    <a:solidFill>
                                      <a:srgbClr val="313540">
                                        <a:alpha val="0"/>
                                      </a:srgb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Noto Sans CJK KR Black" panose="020B0A00000000000000" pitchFamily="34" charset="-127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n>
                                <a:solidFill>
                                  <a:srgbClr val="313540">
                                    <a:alpha val="0"/>
                                  </a:srgb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KR Black" panose="020B0A00000000000000" pitchFamily="34" charset="-127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200" dirty="0">
                  <a:ln>
                    <a:solidFill>
                      <a:srgbClr val="31354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626227-4CDD-48C3-9E15-229EBC1A5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897" y="4280100"/>
                <a:ext cx="1452577" cy="937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F8C9EA2-7146-4CF5-B2B3-AF90B82E8CEC}"/>
              </a:ext>
            </a:extLst>
          </p:cNvPr>
          <p:cNvCxnSpPr>
            <a:cxnSpLocks/>
          </p:cNvCxnSpPr>
          <p:nvPr/>
        </p:nvCxnSpPr>
        <p:spPr>
          <a:xfrm>
            <a:off x="3457937" y="4751039"/>
            <a:ext cx="341095" cy="0"/>
          </a:xfrm>
          <a:prstGeom prst="line">
            <a:avLst/>
          </a:prstGeom>
          <a:ln w="22225" cap="rnd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45F57BB-661F-40E7-B3A8-82F7CF36BC43}"/>
              </a:ext>
            </a:extLst>
          </p:cNvPr>
          <p:cNvCxnSpPr>
            <a:cxnSpLocks/>
          </p:cNvCxnSpPr>
          <p:nvPr/>
        </p:nvCxnSpPr>
        <p:spPr>
          <a:xfrm>
            <a:off x="3685913" y="4649344"/>
            <a:ext cx="113119" cy="99314"/>
          </a:xfrm>
          <a:prstGeom prst="line">
            <a:avLst/>
          </a:prstGeom>
          <a:ln w="22225" cap="rnd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874B30C-0CD4-45BE-9517-F2DC0B27CFD6}"/>
              </a:ext>
            </a:extLst>
          </p:cNvPr>
          <p:cNvCxnSpPr>
            <a:cxnSpLocks/>
          </p:cNvCxnSpPr>
          <p:nvPr/>
        </p:nvCxnSpPr>
        <p:spPr>
          <a:xfrm>
            <a:off x="6414441" y="4715902"/>
            <a:ext cx="341095" cy="0"/>
          </a:xfrm>
          <a:prstGeom prst="line">
            <a:avLst/>
          </a:prstGeom>
          <a:ln w="22225" cap="rnd">
            <a:solidFill>
              <a:srgbClr val="66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56F70E8-0CA1-4620-8E16-8B93DE12C550}"/>
              </a:ext>
            </a:extLst>
          </p:cNvPr>
          <p:cNvCxnSpPr>
            <a:cxnSpLocks/>
          </p:cNvCxnSpPr>
          <p:nvPr/>
        </p:nvCxnSpPr>
        <p:spPr>
          <a:xfrm>
            <a:off x="6642417" y="4614207"/>
            <a:ext cx="113119" cy="99314"/>
          </a:xfrm>
          <a:prstGeom prst="line">
            <a:avLst/>
          </a:prstGeom>
          <a:ln w="22225" cap="rnd">
            <a:solidFill>
              <a:srgbClr val="66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C01891-A813-4F34-A5BE-C68442FB8B41}"/>
              </a:ext>
            </a:extLst>
          </p:cNvPr>
          <p:cNvGrpSpPr/>
          <p:nvPr/>
        </p:nvGrpSpPr>
        <p:grpSpPr>
          <a:xfrm>
            <a:off x="5909609" y="194859"/>
            <a:ext cx="6072841" cy="1543478"/>
            <a:chOff x="4912659" y="267909"/>
            <a:chExt cx="6072841" cy="154347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B12AE5B-251E-4345-A99D-64C1FF44C9C1}"/>
                </a:ext>
              </a:extLst>
            </p:cNvPr>
            <p:cNvSpPr/>
            <p:nvPr/>
          </p:nvSpPr>
          <p:spPr>
            <a:xfrm>
              <a:off x="4912659" y="267909"/>
              <a:ext cx="6072841" cy="15434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8F2BEB8-2B69-48F5-8214-3753139B910A}"/>
                    </a:ext>
                  </a:extLst>
                </p:cNvPr>
                <p:cNvSpPr txBox="1"/>
                <p:nvPr/>
              </p:nvSpPr>
              <p:spPr>
                <a:xfrm>
                  <a:off x="5083283" y="860371"/>
                  <a:ext cx="139613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={ 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8F2BEB8-2B69-48F5-8214-3753139B91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3283" y="860371"/>
                  <a:ext cx="139613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057" t="-2174" r="-5677" b="-369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C2A373A-7562-46E5-8701-970ECE8CD900}"/>
                    </a:ext>
                  </a:extLst>
                </p:cNvPr>
                <p:cNvSpPr txBox="1"/>
                <p:nvPr/>
              </p:nvSpPr>
              <p:spPr>
                <a:xfrm>
                  <a:off x="6622799" y="528678"/>
                  <a:ext cx="231071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𝑰𝒏𝒊𝒕𝒊𝒂𝒍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𝑷𝒓𝒐𝒃𝒂𝒃𝒊𝒍𝒊𝒕𝒚</m:t>
                        </m:r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C2A373A-7562-46E5-8701-970ECE8CD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799" y="528678"/>
                  <a:ext cx="2310711" cy="215444"/>
                </a:xfrm>
                <a:prstGeom prst="rect">
                  <a:avLst/>
                </a:prstGeom>
                <a:blipFill>
                  <a:blip r:embed="rId5"/>
                  <a:stretch>
                    <a:fillRect t="-5714" b="-3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0469A7A-E692-45E4-ABB9-141ECA643FE2}"/>
                    </a:ext>
                  </a:extLst>
                </p:cNvPr>
                <p:cNvSpPr txBox="1"/>
                <p:nvPr/>
              </p:nvSpPr>
              <p:spPr>
                <a:xfrm>
                  <a:off x="6613108" y="923124"/>
                  <a:ext cx="358499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𝑻𝒓𝒂𝒏𝒔𝒊𝒕𝒊𝒐𝒏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𝑷𝒓𝒐𝒃𝒂𝒃𝒊𝒍𝒊𝒕𝒚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𝑀𝑎𝑡𝑟𝑖𝑥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0469A7A-E692-45E4-ABB9-141ECA643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108" y="923124"/>
                  <a:ext cx="3584991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70" t="-2778" r="-850" b="-30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D38C281-9FD3-4D18-BBF0-94C83787E939}"/>
                    </a:ext>
                  </a:extLst>
                </p:cNvPr>
                <p:cNvSpPr txBox="1"/>
                <p:nvPr/>
              </p:nvSpPr>
              <p:spPr>
                <a:xfrm>
                  <a:off x="6613108" y="1314184"/>
                  <a:ext cx="428466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𝑬𝒎𝒊𝒔𝒔𝒊𝒐𝒏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𝑷𝒓𝒐𝒃𝒂𝒃𝒊𝒍𝒊𝒕𝒚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𝑀𝑎𝑡𝑟𝑖𝑥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D38C281-9FD3-4D18-BBF0-94C83787E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108" y="1314184"/>
                  <a:ext cx="4284662" cy="215444"/>
                </a:xfrm>
                <a:prstGeom prst="rect">
                  <a:avLst/>
                </a:prstGeom>
                <a:blipFill>
                  <a:blip r:embed="rId7"/>
                  <a:stretch>
                    <a:fillRect t="-5714" b="-3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112526-B5EF-4A83-8A95-4CE113323461}"/>
                  </a:ext>
                </a:extLst>
              </p:cNvPr>
              <p:cNvSpPr txBox="1"/>
              <p:nvPr/>
            </p:nvSpPr>
            <p:spPr>
              <a:xfrm>
                <a:off x="4635853" y="4280100"/>
                <a:ext cx="1019831" cy="937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ln>
                      <a:solidFill>
                        <a:srgbClr val="31354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Noto Sans CJK KR Black" panose="020B0A00000000000000" pitchFamily="34" charset="-127"/>
                    <a:ea typeface="Noto Sans CJK KR Black" panose="020B0A00000000000000" pitchFamily="34" charset="-127"/>
                  </a:rPr>
                  <a:t>P(O|Q, </a:t>
                </a:r>
                <a14:m>
                  <m:oMath xmlns:m="http://schemas.openxmlformats.org/officeDocument/2006/math">
                    <m:r>
                      <a:rPr lang="en-US" sz="1200" i="1" smtClean="0">
                        <a:ln>
                          <a:solidFill>
                            <a:srgbClr val="31354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200" dirty="0">
                    <a:ln>
                      <a:solidFill>
                        <a:srgbClr val="31354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Noto Sans CJK KR Black" panose="020B0A00000000000000" pitchFamily="34" charset="-127"/>
                    <a:ea typeface="Noto Sans CJK KR Black" panose="020B0A00000000000000" pitchFamily="34" charset="-127"/>
                  </a:rPr>
                  <a:t>) = 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ko-KR" sz="1200" i="1" smtClean="0">
                              <a:ln>
                                <a:solidFill>
                                  <a:srgbClr val="313540">
                                    <a:alpha val="0"/>
                                  </a:srgb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KR Black" panose="020B0A00000000000000" pitchFamily="34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b="0" i="1" smtClean="0">
                              <a:ln>
                                <a:solidFill>
                                  <a:srgbClr val="313540">
                                    <a:alpha val="0"/>
                                  </a:srgb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KR Black" panose="020B0A00000000000000" pitchFamily="34" charset="-127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n>
                                <a:solidFill>
                                  <a:srgbClr val="313540">
                                    <a:alpha val="0"/>
                                  </a:srgb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KR Black" panose="020B0A00000000000000" pitchFamily="34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200" b="0" i="1" smtClean="0">
                              <a:ln>
                                <a:solidFill>
                                  <a:srgbClr val="313540">
                                    <a:alpha val="0"/>
                                  </a:srgb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KR Black" panose="020B0A00000000000000" pitchFamily="34" charset="-127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200" dirty="0">
                  <a:ln>
                    <a:solidFill>
                      <a:srgbClr val="31354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112526-B5EF-4A83-8A95-4CE113323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853" y="4280100"/>
                <a:ext cx="1019831" cy="9371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CA05E62-661B-4C12-8B7F-CF2AC5610164}"/>
                  </a:ext>
                </a:extLst>
              </p:cNvPr>
              <p:cNvSpPr txBox="1"/>
              <p:nvPr/>
            </p:nvSpPr>
            <p:spPr>
              <a:xfrm>
                <a:off x="7529546" y="4469351"/>
                <a:ext cx="3121938" cy="558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ln>
                      <a:solidFill>
                        <a:srgbClr val="31354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Noto Sans CJK KR Black" panose="020B0A00000000000000" pitchFamily="34" charset="-127"/>
                    <a:ea typeface="Noto Sans CJK KR Black" panose="020B0A00000000000000" pitchFamily="34" charset="-127"/>
                  </a:rPr>
                  <a:t>P(O, Q|</a:t>
                </a:r>
                <a14:m>
                  <m:oMath xmlns:m="http://schemas.openxmlformats.org/officeDocument/2006/math">
                    <m:r>
                      <a:rPr lang="en-US" sz="1200" i="1" smtClean="0">
                        <a:ln>
                          <a:solidFill>
                            <a:srgbClr val="31354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200" dirty="0">
                    <a:ln>
                      <a:solidFill>
                        <a:srgbClr val="31354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Noto Sans CJK KR Black" panose="020B0A00000000000000" pitchFamily="34" charset="-127"/>
                    <a:ea typeface="Noto Sans CJK KR Black" panose="020B0A00000000000000" pitchFamily="34" charset="-127"/>
                  </a:rPr>
                  <a:t>) = P(</a:t>
                </a:r>
                <a:r>
                  <a:rPr lang="en-US" altLang="ko-KR" sz="1200" dirty="0">
                    <a:ln>
                      <a:solidFill>
                        <a:srgbClr val="31354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Noto Sans CJK KR Black" panose="020B0A00000000000000" pitchFamily="34" charset="-127"/>
                    <a:ea typeface="Noto Sans CJK KR Black" panose="020B0A00000000000000" pitchFamily="34" charset="-127"/>
                  </a:rPr>
                  <a:t>O|Q,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n>
                          <a:solidFill>
                            <a:srgbClr val="31354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200" dirty="0">
                    <a:ln>
                      <a:solidFill>
                        <a:srgbClr val="31354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Noto Sans CJK KR Black" panose="020B0A00000000000000" pitchFamily="34" charset="-127"/>
                    <a:ea typeface="Noto Sans CJK KR Black" panose="020B0A00000000000000" pitchFamily="34" charset="-127"/>
                  </a:rPr>
                  <a:t>) * P(O|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n>
                          <a:solidFill>
                            <a:srgbClr val="31354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sz="1200" b="0" i="1" smtClean="0">
                        <a:ln>
                          <a:solidFill>
                            <a:srgbClr val="31354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ln>
                    <a:solidFill>
                      <a:srgbClr val="31354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ko-KR" sz="1200" dirty="0">
                    <a:ln>
                      <a:solidFill>
                        <a:srgbClr val="31354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ea typeface="Noto Sans CJK KR Black" panose="020B0A00000000000000" pitchFamily="34" charset="-127"/>
                  </a:rPr>
                  <a:t>     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1200" i="1" smtClean="0">
                            <a:ln>
                              <a:solidFill>
                                <a:srgbClr val="313540">
                                  <a:alpha val="0"/>
                                </a:srgbClr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to Sans CJK KR Black" panose="020B0A00000000000000" pitchFamily="34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200" b="0" i="1" smtClean="0">
                            <a:ln>
                              <a:solidFill>
                                <a:srgbClr val="313540">
                                  <a:alpha val="0"/>
                                </a:srgbClr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to Sans CJK KR Black" panose="020B0A00000000000000" pitchFamily="34" charset="-127"/>
                          </a:rPr>
                          <m:t>𝑖</m:t>
                        </m:r>
                        <m:r>
                          <a:rPr lang="en-US" altLang="ko-KR" sz="1200" b="0" i="1" smtClean="0">
                            <a:ln>
                              <a:solidFill>
                                <a:srgbClr val="313540">
                                  <a:alpha val="0"/>
                                </a:srgbClr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to Sans CJK KR Black" panose="020B0A00000000000000" pitchFamily="34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1200" b="0" i="1" smtClean="0">
                            <a:ln>
                              <a:solidFill>
                                <a:srgbClr val="313540">
                                  <a:alpha val="0"/>
                                </a:srgbClr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to Sans CJK KR Black" panose="020B0A00000000000000" pitchFamily="34" charset="-127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200" dirty="0">
                    <a:ln>
                      <a:solidFill>
                        <a:srgbClr val="31354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Noto Sans CJK KR Black" panose="020B0A00000000000000" pitchFamily="34" charset="-127"/>
                    <a:ea typeface="Noto Sans CJK KR Black" panose="020B0A00000000000000" pitchFamily="34" charset="-127"/>
                  </a:rPr>
                  <a:t> * 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n>
                          <a:solidFill>
                            <a:srgbClr val="31354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to Sans CJK KR Black" panose="020B0A00000000000000" pitchFamily="34" charset="-127"/>
                      </a:rPr>
                      <m:t>𝜋</m:t>
                    </m:r>
                    <m:r>
                      <a:rPr lang="en-US" altLang="ko-KR" sz="1200" i="1">
                        <a:ln>
                          <a:solidFill>
                            <a:srgbClr val="31354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to Sans CJK KR Black" panose="020B0A00000000000000" pitchFamily="34" charset="-127"/>
                      </a:rPr>
                      <m:t> ∗</m:t>
                    </m:r>
                    <m:nary>
                      <m:naryPr>
                        <m:chr m:val="∏"/>
                        <m:ctrlPr>
                          <a:rPr lang="en-US" altLang="ko-KR" sz="1200" i="1">
                            <a:ln>
                              <a:solidFill>
                                <a:srgbClr val="313540">
                                  <a:alpha val="0"/>
                                </a:srgbClr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to Sans CJK KR Black" panose="020B0A00000000000000" pitchFamily="34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200" i="1">
                            <a:ln>
                              <a:solidFill>
                                <a:srgbClr val="313540">
                                  <a:alpha val="0"/>
                                </a:srgbClr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to Sans CJK KR Black" panose="020B0A00000000000000" pitchFamily="34" charset="-127"/>
                          </a:rPr>
                          <m:t>𝑖</m:t>
                        </m:r>
                        <m:r>
                          <a:rPr lang="en-US" altLang="ko-KR" sz="1200" i="1">
                            <a:ln>
                              <a:solidFill>
                                <a:srgbClr val="313540">
                                  <a:alpha val="0"/>
                                </a:srgbClr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to Sans CJK KR Black" panose="020B0A00000000000000" pitchFamily="34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1200" i="1">
                            <a:ln>
                              <a:solidFill>
                                <a:srgbClr val="313540">
                                  <a:alpha val="0"/>
                                </a:srgbClr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to Sans CJK KR Black" panose="020B0A00000000000000" pitchFamily="34" charset="-127"/>
                          </a:rPr>
                          <m:t>𝑁</m:t>
                        </m:r>
                      </m:sup>
                      <m:e>
                        <m:r>
                          <a:rPr lang="en-US" altLang="ko-KR" sz="1200" i="1">
                            <a:ln>
                              <a:solidFill>
                                <a:srgbClr val="313540">
                                  <a:alpha val="0"/>
                                </a:srgbClr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to Sans CJK KR Black" panose="020B0A00000000000000" pitchFamily="34" charset="-127"/>
                          </a:rPr>
                          <m:t>𝑃</m:t>
                        </m:r>
                        <m:r>
                          <a:rPr lang="en-US" altLang="ko-KR" sz="1200" i="1">
                            <a:ln>
                              <a:solidFill>
                                <a:srgbClr val="313540">
                                  <a:alpha val="0"/>
                                </a:srgbClr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to Sans CJK KR Black" panose="020B0A00000000000000" pitchFamily="34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200" i="1">
                                <a:ln>
                                  <a:solidFill>
                                    <a:srgbClr val="31354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to Sans CJK KR Black" panose="020B0A00000000000000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n>
                                  <a:solidFill>
                                    <a:srgbClr val="31354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to Sans CJK KR Black" panose="020B0A00000000000000" pitchFamily="34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200" i="1">
                                <a:ln>
                                  <a:solidFill>
                                    <a:srgbClr val="31354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to Sans CJK KR Black" panose="020B0A00000000000000" pitchFamily="34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200" i="1">
                            <a:ln>
                              <a:solidFill>
                                <a:srgbClr val="313540">
                                  <a:alpha val="0"/>
                                </a:srgbClr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to Sans CJK KR Black" panose="020B0A00000000000000" pitchFamily="34" charset="-127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1200" i="1">
                                <a:ln>
                                  <a:solidFill>
                                    <a:srgbClr val="31354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to Sans CJK KR Black" panose="020B0A00000000000000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n>
                                  <a:solidFill>
                                    <a:srgbClr val="31354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to Sans CJK KR Black" panose="020B0A00000000000000" pitchFamily="34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200" i="1">
                                <a:ln>
                                  <a:solidFill>
                                    <a:srgbClr val="31354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to Sans CJK KR Black" panose="020B0A00000000000000" pitchFamily="34" charset="-127"/>
                              </a:rPr>
                              <m:t>𝑖</m:t>
                            </m:r>
                            <m:r>
                              <a:rPr lang="en-US" altLang="ko-KR" sz="1200" i="1">
                                <a:ln>
                                  <a:solidFill>
                                    <a:srgbClr val="31354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to Sans CJK KR Black" panose="020B0A00000000000000" pitchFamily="34" charset="-127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200" i="1">
                            <a:ln>
                              <a:solidFill>
                                <a:srgbClr val="313540">
                                  <a:alpha val="0"/>
                                </a:srgbClr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to Sans CJK KR Black" panose="020B0A00000000000000" pitchFamily="34" charset="-127"/>
                          </a:rPr>
                          <m:t>)</m:t>
                        </m:r>
                      </m:e>
                    </m:nary>
                  </m:oMath>
                </a14:m>
                <a:endParaRPr lang="en-US" sz="1200" dirty="0">
                  <a:ln>
                    <a:solidFill>
                      <a:srgbClr val="31354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CA05E62-661B-4C12-8B7F-CF2AC5610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546" y="4469351"/>
                <a:ext cx="3121938" cy="558614"/>
              </a:xfrm>
              <a:prstGeom prst="rect">
                <a:avLst/>
              </a:prstGeom>
              <a:blipFill>
                <a:blip r:embed="rId9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3CE57EF-75DD-4E9A-AD6D-8B3E3B3737EE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2118746" y="5708641"/>
            <a:ext cx="440987" cy="35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6A72CC-3F6A-40F9-B01D-F665CC836096}"/>
                  </a:ext>
                </a:extLst>
              </p:cNvPr>
              <p:cNvSpPr txBox="1"/>
              <p:nvPr/>
            </p:nvSpPr>
            <p:spPr>
              <a:xfrm>
                <a:off x="2616346" y="6059623"/>
                <a:ext cx="9278374" cy="303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>
                        <a:ln>
                          <a:solidFill>
                            <a:srgbClr val="313540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Noto Sans CJK KR Black" panose="020B0A00000000000000" pitchFamily="34" charset="-127"/>
                        <a:ea typeface="Noto Sans CJK KR Black" panose="020B0A00000000000000" pitchFamily="34" charset="-127"/>
                      </a:rPr>
                      <m:t>P</m:t>
                    </m:r>
                    <m:r>
                      <m:rPr>
                        <m:nor/>
                      </m:rPr>
                      <a:rPr lang="en-US" altLang="ko-KR" dirty="0" smtClean="0">
                        <a:ln>
                          <a:solidFill>
                            <a:srgbClr val="313540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Noto Sans CJK KR Black" panose="020B0A00000000000000" pitchFamily="34" charset="-127"/>
                        <a:ea typeface="Noto Sans CJK KR Black" panose="020B0A00000000000000" pitchFamily="34" charset="-127"/>
                      </a:rPr>
                      <m:t>(</m:t>
                    </m:r>
                    <m:r>
                      <m:rPr>
                        <m:nor/>
                      </m:rPr>
                      <a:rPr lang="en-US" altLang="ko-KR" dirty="0" smtClean="0">
                        <a:ln>
                          <a:solidFill>
                            <a:srgbClr val="313540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Noto Sans CJK KR Black" panose="020B0A00000000000000" pitchFamily="34" charset="-127"/>
                        <a:ea typeface="Noto Sans CJK KR Black" panose="020B0A00000000000000" pitchFamily="34" charset="-127"/>
                      </a:rPr>
                      <m:t>O</m:t>
                    </m:r>
                    <m:r>
                      <m:rPr>
                        <m:nor/>
                      </m:rPr>
                      <a:rPr lang="en-US" altLang="ko-KR" dirty="0" smtClean="0">
                        <a:ln>
                          <a:solidFill>
                            <a:srgbClr val="313540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Noto Sans CJK KR Black" panose="020B0A00000000000000" pitchFamily="34" charset="-127"/>
                        <a:ea typeface="Noto Sans CJK KR Black" panose="020B0A00000000000000" pitchFamily="34" charset="-127"/>
                      </a:rPr>
                      <m:t>|</m:t>
                    </m:r>
                    <m:r>
                      <a:rPr lang="en-US" altLang="ko-KR" i="1">
                        <a:ln>
                          <a:solidFill>
                            <a:srgbClr val="313540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nor/>
                      </m:rPr>
                      <a:rPr lang="en-US" altLang="ko-KR" smtClean="0">
                        <a:solidFill>
                          <a:srgbClr val="FF0000"/>
                        </a:solidFill>
                      </a:rPr>
                      <m:t>Combined</m:t>
                    </m:r>
                    <m:r>
                      <m:rPr>
                        <m:nor/>
                      </m:rPr>
                      <a:rPr lang="en-US" altLang="ko-KR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ko-KR" smtClean="0">
                        <a:solidFill>
                          <a:srgbClr val="FF0000"/>
                        </a:solidFill>
                      </a:rPr>
                      <m:t>likelihood</m:t>
                    </m:r>
                    <m:r>
                      <m:rPr>
                        <m:nor/>
                      </m:rPr>
                      <a:rPr lang="en-US" altLang="ko-KR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ko-KR" smtClean="0">
                        <a:solidFill>
                          <a:srgbClr val="FF000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altLang="ko-KR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ko-KR" smtClean="0">
                        <a:solidFill>
                          <a:srgbClr val="FF000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altLang="ko-KR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ko-KR" smtClean="0">
                        <a:solidFill>
                          <a:srgbClr val="FF0000"/>
                        </a:solidFill>
                      </a:rPr>
                      <m:t>Q</m:t>
                    </m:r>
                    <m:r>
                      <m:rPr>
                        <m:nor/>
                      </m:rPr>
                      <a:rPr lang="en-US" altLang="ko-KR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ko-KR" smtClean="0">
                        <a:solidFill>
                          <a:srgbClr val="FF0000"/>
                        </a:solidFill>
                      </a:rPr>
                      <m:t>observation</m:t>
                    </m:r>
                    <m:r>
                      <m:rPr>
                        <m:nor/>
                      </m:rPr>
                      <a:rPr lang="en-US" altLang="ko-KR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ko-KR" smtClean="0">
                        <a:solidFill>
                          <a:srgbClr val="FF0000"/>
                        </a:solidFill>
                      </a:rPr>
                      <m:t>column</m:t>
                    </m:r>
                    <m:r>
                      <m:rPr>
                        <m:nor/>
                      </m:rPr>
                      <a:rPr lang="en-US" altLang="ko-KR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ko-KR" smtClean="0">
                        <a:solidFill>
                          <a:srgbClr val="FF0000"/>
                        </a:solidFill>
                      </a:rPr>
                      <m:t>according</m:t>
                    </m:r>
                    <m:r>
                      <m:rPr>
                        <m:nor/>
                      </m:rPr>
                      <a:rPr lang="en-US" altLang="ko-KR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ko-KR" smtClean="0">
                        <a:solidFill>
                          <a:srgbClr val="FF0000"/>
                        </a:solidFill>
                      </a:rPr>
                      <m:t>to</m:t>
                    </m:r>
                    <m:r>
                      <m:rPr>
                        <m:nor/>
                      </m:rPr>
                      <a:rPr lang="en-US" altLang="ko-KR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ko-KR" smtClean="0">
                        <a:solidFill>
                          <a:srgbClr val="FF0000"/>
                        </a:solidFill>
                      </a:rPr>
                      <m:t>HMM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n>
                          <a:solidFill>
                            <a:srgbClr val="313540">
                              <a:alpha val="0"/>
                            </a:srgbClr>
                          </a:solidFill>
                        </a:ln>
                        <a:solidFill>
                          <a:srgbClr val="CA9C6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)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6A72CC-3F6A-40F9-B01D-F665CC836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346" y="6059623"/>
                <a:ext cx="9278374" cy="303866"/>
              </a:xfrm>
              <a:prstGeom prst="rect">
                <a:avLst/>
              </a:prstGeom>
              <a:blipFill>
                <a:blip r:embed="rId10"/>
                <a:stretch>
                  <a:fillRect t="-158000" r="-1445" b="-23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직사각형 65">
            <a:extLst>
              <a:ext uri="{FF2B5EF4-FFF2-40B4-BE49-F238E27FC236}">
                <a16:creationId xmlns:a16="http://schemas.microsoft.com/office/drawing/2014/main" id="{DE1F5154-1C24-4C47-83C9-29C7ED99745F}"/>
              </a:ext>
            </a:extLst>
          </p:cNvPr>
          <p:cNvSpPr/>
          <p:nvPr/>
        </p:nvSpPr>
        <p:spPr>
          <a:xfrm>
            <a:off x="1116336" y="2139206"/>
            <a:ext cx="1906445" cy="13178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Probability of a specific state sequence using 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6292D07-D876-46C1-BEDF-A4BA101CAC17}"/>
              </a:ext>
            </a:extLst>
          </p:cNvPr>
          <p:cNvSpPr/>
          <p:nvPr/>
        </p:nvSpPr>
        <p:spPr>
          <a:xfrm>
            <a:off x="4070038" y="2130240"/>
            <a:ext cx="2151464" cy="1317811"/>
          </a:xfrm>
          <a:prstGeom prst="rect">
            <a:avLst/>
          </a:prstGeom>
          <a:noFill/>
          <a:ln w="28575">
            <a:solidFill>
              <a:srgbClr val="667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67383"/>
                </a:solidFill>
              </a:rPr>
              <a:t>Emission probability for a particular state sequence using B</a:t>
            </a:r>
            <a:endParaRPr lang="ko-KR" altLang="en-US" dirty="0">
              <a:solidFill>
                <a:srgbClr val="66738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6CE6FDA-AAB3-4D1C-A9AB-6DC1DEA489CF}"/>
                  </a:ext>
                </a:extLst>
              </p:cNvPr>
              <p:cNvSpPr/>
              <p:nvPr/>
            </p:nvSpPr>
            <p:spPr>
              <a:xfrm>
                <a:off x="7014333" y="2130240"/>
                <a:ext cx="4250203" cy="1317811"/>
              </a:xfrm>
              <a:prstGeom prst="rect">
                <a:avLst/>
              </a:prstGeom>
              <a:noFill/>
              <a:ln w="28575">
                <a:solidFill>
                  <a:srgbClr val="CA9C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A9C64"/>
                    </a:solidFill>
                  </a:rPr>
                  <a:t>Likelihood that certain Q and O sequences will be generated when HMM model </a:t>
                </a:r>
                <a14:m>
                  <m:oMath xmlns:m="http://schemas.openxmlformats.org/officeDocument/2006/math">
                    <m:r>
                      <a:rPr lang="en-US" altLang="ko-KR" i="1">
                        <a:ln>
                          <a:solidFill>
                            <a:srgbClr val="313540">
                              <a:alpha val="0"/>
                            </a:srgbClr>
                          </a:solidFill>
                        </a:ln>
                        <a:solidFill>
                          <a:srgbClr val="CA9C6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n>
                          <a:solidFill>
                            <a:srgbClr val="313540">
                              <a:alpha val="0"/>
                            </a:srgbClr>
                          </a:solidFill>
                        </a:ln>
                        <a:solidFill>
                          <a:srgbClr val="CA9C6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CA9C64"/>
                    </a:solidFill>
                  </a:rPr>
                  <a:t>is given</a:t>
                </a:r>
                <a:endParaRPr lang="ko-KR" altLang="en-US" dirty="0">
                  <a:solidFill>
                    <a:srgbClr val="CA9C64"/>
                  </a:solidFill>
                </a:endParaRPr>
              </a:p>
            </p:txBody>
          </p:sp>
        </mc:Choice>
        <mc:Fallback xmlns="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6CE6FDA-AAB3-4D1C-A9AB-6DC1DEA48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333" y="2130240"/>
                <a:ext cx="4250203" cy="13178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rgbClr val="CA9C64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33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1655</Words>
  <Application>Microsoft Office PowerPoint</Application>
  <PresentationFormat>와이드스크린</PresentationFormat>
  <Paragraphs>246</Paragraphs>
  <Slides>26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Calibri (본문)</vt:lpstr>
      <vt:lpstr>Noto Sans CJK KR Black</vt:lpstr>
      <vt:lpstr>Noto Sans CJK KR Bold</vt:lpstr>
      <vt:lpstr>Noto Sans CJK KR Regular</vt:lpstr>
      <vt:lpstr>PT Sans</vt:lpstr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이종수</cp:lastModifiedBy>
  <cp:revision>27</cp:revision>
  <dcterms:created xsi:type="dcterms:W3CDTF">2020-01-12T03:02:52Z</dcterms:created>
  <dcterms:modified xsi:type="dcterms:W3CDTF">2020-02-12T04:55:01Z</dcterms:modified>
  <cp:version>1000.0000.01</cp:version>
</cp:coreProperties>
</file>