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3" r:id="rId2"/>
    <p:sldId id="264" r:id="rId3"/>
    <p:sldId id="265" r:id="rId4"/>
    <p:sldId id="276" r:id="rId5"/>
    <p:sldId id="274" r:id="rId6"/>
    <p:sldId id="275" r:id="rId7"/>
    <p:sldId id="269" r:id="rId8"/>
    <p:sldId id="267" r:id="rId9"/>
    <p:sldId id="270" r:id="rId10"/>
    <p:sldId id="271" r:id="rId11"/>
    <p:sldId id="273" r:id="rId12"/>
    <p:sldId id="257" r:id="rId13"/>
    <p:sldId id="258" r:id="rId14"/>
    <p:sldId id="259" r:id="rId15"/>
    <p:sldId id="261" r:id="rId16"/>
    <p:sldId id="260" r:id="rId17"/>
    <p:sldId id="277" r:id="rId18"/>
    <p:sldId id="262" r:id="rId19"/>
    <p:sldId id="278" r:id="rId20"/>
    <p:sldId id="279" r:id="rId21"/>
    <p:sldId id="266" r:id="rId22"/>
    <p:sldId id="268" r:id="rId23"/>
    <p:sldId id="280" r:id="rId24"/>
    <p:sldId id="281" r:id="rId25"/>
    <p:sldId id="282" r:id="rId26"/>
    <p:sldId id="283" r:id="rId27"/>
    <p:sldId id="284" r:id="rId28"/>
    <p:sldId id="272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6136" autoAdjust="0"/>
  </p:normalViewPr>
  <p:slideViewPr>
    <p:cSldViewPr snapToGrid="0" showGuides="1">
      <p:cViewPr varScale="1">
        <p:scale>
          <a:sx n="48" d="100"/>
          <a:sy n="48" d="100"/>
        </p:scale>
        <p:origin x="72" y="4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A8D61-A387-4293-A54D-86B1213B734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61B34-20E4-4BC8-AA6D-119E54D40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이미지의 각 픽셀을 </a:t>
            </a:r>
            <a:r>
              <a:rPr lang="en-US" altLang="ko-KR" dirty="0"/>
              <a:t>input layer</a:t>
            </a:r>
            <a:r>
              <a:rPr lang="ko-KR" altLang="en-US" dirty="0"/>
              <a:t>에 입력하고 </a:t>
            </a:r>
            <a:r>
              <a:rPr lang="en-US" altLang="ko-KR" dirty="0"/>
              <a:t>hidden layer</a:t>
            </a:r>
            <a:r>
              <a:rPr lang="ko-KR" altLang="en-US" dirty="0"/>
              <a:t>를 통해 </a:t>
            </a:r>
            <a:r>
              <a:rPr lang="en-US" altLang="ko-KR" dirty="0"/>
              <a:t>output layer</a:t>
            </a:r>
            <a:r>
              <a:rPr lang="ko-KR" altLang="en-US" dirty="0"/>
              <a:t>로 출력됨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연결되어 있는 형태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.(1:1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관계라고 생각하면 될 듯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dirty="0"/>
          </a:p>
          <a:p>
            <a:r>
              <a:rPr lang="ko-KR" altLang="en-US" dirty="0"/>
              <a:t>이미지의 크기가 커질수록 파라미터의 개수가 기하급수적으로 증가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이미지를 </a:t>
            </a:r>
            <a:r>
              <a:rPr lang="en-US" altLang="ko-KR" dirty="0"/>
              <a:t>1</a:t>
            </a:r>
            <a:r>
              <a:rPr lang="ko-KR" altLang="en-US" dirty="0"/>
              <a:t>차원 데이터로 학습하기 때문에 데이터의 형상이 무시됨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1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풀링은</a:t>
            </a:r>
            <a:r>
              <a:rPr lang="ko-KR" altLang="en-US" dirty="0"/>
              <a:t> 이미지 압축과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사이즈를 줄여서 </a:t>
            </a:r>
            <a:r>
              <a:rPr lang="ko-KR" altLang="en-US" dirty="0" err="1"/>
              <a:t>계산량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시간을 아낄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데이터를 입력으로 받아서 출력 데이터의 크기를 줄이거나 특정 데이터를 강조하는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91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국소부분에 최댓값만 추려낸 </a:t>
            </a:r>
            <a:r>
              <a:rPr lang="ko-KR" altLang="en-US" dirty="0" err="1"/>
              <a:t>풀링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80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국소부분에 평균값만 추려낸 </a:t>
            </a:r>
            <a:r>
              <a:rPr lang="ko-KR" altLang="en-US" dirty="0" err="1"/>
              <a:t>풀링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93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사진은 이미지에 </a:t>
            </a:r>
            <a:r>
              <a:rPr lang="en-US" altLang="ko-KR" dirty="0"/>
              <a:t>9x9</a:t>
            </a:r>
            <a:r>
              <a:rPr lang="ko-KR" altLang="en-US" dirty="0" err="1"/>
              <a:t>풀링을</a:t>
            </a:r>
            <a:r>
              <a:rPr lang="ko-KR" altLang="en-US" dirty="0"/>
              <a:t> 적용시켰을 때에 결과들이다</a:t>
            </a:r>
            <a:r>
              <a:rPr lang="en-US" altLang="ko-KR" dirty="0"/>
              <a:t>. </a:t>
            </a:r>
            <a:r>
              <a:rPr lang="ko-KR" altLang="en-US" dirty="0"/>
              <a:t>밝을수록 숫자가 크고 어두울수록 숫자가 낮기 때문에 맥스와 </a:t>
            </a:r>
            <a:r>
              <a:rPr lang="ko-KR" altLang="en-US" dirty="0" err="1"/>
              <a:t>민풀링이</a:t>
            </a:r>
            <a:r>
              <a:rPr lang="ko-KR" altLang="en-US" dirty="0"/>
              <a:t> 이렇게 보인다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잘보면</a:t>
            </a:r>
            <a:r>
              <a:rPr lang="ko-KR" altLang="en-US" dirty="0"/>
              <a:t> </a:t>
            </a:r>
            <a:r>
              <a:rPr lang="en-US" altLang="ko-KR" dirty="0"/>
              <a:t>average</a:t>
            </a:r>
            <a:r>
              <a:rPr lang="ko-KR" altLang="en-US" dirty="0" err="1"/>
              <a:t>풀링은</a:t>
            </a:r>
            <a:r>
              <a:rPr lang="ko-KR" altLang="en-US" dirty="0"/>
              <a:t> 해상도가 낮아진 것을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1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풀링을</a:t>
            </a:r>
            <a:r>
              <a:rPr lang="ko-KR" altLang="en-US" dirty="0"/>
              <a:t> 쓰느냐가 분분한데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average</a:t>
            </a:r>
            <a:r>
              <a:rPr lang="ko-KR" altLang="en-US" dirty="0" err="1"/>
              <a:t>풀링과</a:t>
            </a:r>
            <a:r>
              <a:rPr lang="en-US" altLang="ko-KR" dirty="0"/>
              <a:t>, max(min)</a:t>
            </a:r>
            <a:r>
              <a:rPr lang="ko-KR" altLang="en-US" dirty="0" err="1"/>
              <a:t>풀링을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때에 </a:t>
            </a:r>
            <a:r>
              <a:rPr lang="ko-KR" altLang="en-US" dirty="0" err="1"/>
              <a:t>따라선</a:t>
            </a:r>
            <a:r>
              <a:rPr lang="ko-KR" altLang="en-US" dirty="0"/>
              <a:t> </a:t>
            </a:r>
            <a:r>
              <a:rPr lang="en-US" altLang="ko-KR" dirty="0"/>
              <a:t>average</a:t>
            </a:r>
            <a:r>
              <a:rPr lang="ko-KR" altLang="en-US" dirty="0" err="1"/>
              <a:t>풀링이</a:t>
            </a:r>
            <a:r>
              <a:rPr lang="ko-KR" altLang="en-US" dirty="0"/>
              <a:t> 특징을 뿌옇게 하기 때문에 </a:t>
            </a:r>
            <a:r>
              <a:rPr lang="ko-KR" altLang="en-US" dirty="0" err="1"/>
              <a:t>안좋을</a:t>
            </a:r>
            <a:r>
              <a:rPr lang="ko-KR" altLang="en-US" dirty="0"/>
              <a:t>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30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에서는 </a:t>
            </a:r>
            <a:r>
              <a:rPr lang="en-US" altLang="ko-KR" dirty="0" err="1"/>
              <a:t>ReLU</a:t>
            </a:r>
            <a:r>
              <a:rPr lang="ko-KR" altLang="en-US" dirty="0"/>
              <a:t>라는 활성함수를 주로 쓰는데</a:t>
            </a:r>
            <a:r>
              <a:rPr lang="en-US" altLang="ko-KR" dirty="0"/>
              <a:t>, </a:t>
            </a:r>
            <a:r>
              <a:rPr lang="ko-KR" altLang="en-US" dirty="0"/>
              <a:t>기울기 소멸문제를 해결한 활성함수이다</a:t>
            </a:r>
            <a:r>
              <a:rPr lang="en-US" altLang="ko-KR" dirty="0"/>
              <a:t>. Sigmoid</a:t>
            </a:r>
            <a:r>
              <a:rPr lang="ko-KR" altLang="en-US" dirty="0"/>
              <a:t>에선</a:t>
            </a:r>
            <a:r>
              <a:rPr lang="en-US" altLang="ko-KR" dirty="0"/>
              <a:t> </a:t>
            </a:r>
            <a:r>
              <a:rPr lang="ko-KR" altLang="en-US" dirty="0"/>
              <a:t>모든 값들이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사이로 줄어들기 때문에 이후에 나올 오차 역전파가 불가능하며</a:t>
            </a:r>
            <a:r>
              <a:rPr lang="en-US" altLang="ko-KR" dirty="0"/>
              <a:t>, </a:t>
            </a:r>
            <a:r>
              <a:rPr lang="ko-KR" altLang="en-US" dirty="0"/>
              <a:t>학습도 잘 되지 않는다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en-US" altLang="ko-KR" dirty="0"/>
              <a:t>0</a:t>
            </a:r>
            <a:r>
              <a:rPr lang="ko-KR" altLang="en-US" dirty="0"/>
              <a:t>보다 작은 곳에선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0</a:t>
            </a:r>
            <a:r>
              <a:rPr lang="ko-KR" altLang="en-US" dirty="0"/>
              <a:t>보다 큰 값에서는 그 값이 그대로 나가는 </a:t>
            </a:r>
            <a:r>
              <a:rPr lang="en-US" altLang="ko-KR" dirty="0" err="1"/>
              <a:t>ReLU</a:t>
            </a:r>
            <a:r>
              <a:rPr lang="ko-KR" altLang="en-US" dirty="0"/>
              <a:t>함수를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21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오차 역전파는 현재 값이 결과에 얼마나 큰 영향을 미치는지 기울기를 알기 위해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순전파가 초록색 역전파가 빨강색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3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곱셈과 덧셈이 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곱셈은 곱해지는 숫자에 입력 값을 곱한 것이 역전파가 되고 덧셈은 입력 값이 그대로 역전파가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사진과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41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활용해 </a:t>
            </a:r>
            <a:r>
              <a:rPr lang="en-US" altLang="ko-KR" dirty="0" err="1"/>
              <a:t>ReLU</a:t>
            </a:r>
            <a:r>
              <a:rPr lang="ko-KR" altLang="en-US" dirty="0"/>
              <a:t>연산에서도 역전파를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100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에서 오차 역전파를 살펴본다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왼쪽은 </a:t>
            </a:r>
            <a:r>
              <a:rPr lang="en-US" altLang="ko-KR" dirty="0"/>
              <a:t>3x3</a:t>
            </a:r>
            <a:r>
              <a:rPr lang="ko-KR" altLang="en-US" dirty="0"/>
              <a:t>에 </a:t>
            </a:r>
            <a:r>
              <a:rPr lang="en-US" altLang="ko-KR" dirty="0"/>
              <a:t>2x2</a:t>
            </a:r>
            <a:r>
              <a:rPr lang="ko-KR" altLang="en-US" dirty="0"/>
              <a:t>필터를 통과시킨 연산이다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이때에 </a:t>
            </a:r>
            <a:r>
              <a:rPr lang="en-US" altLang="ko-KR" dirty="0"/>
              <a:t>x22</a:t>
            </a:r>
            <a:r>
              <a:rPr lang="ko-KR" altLang="en-US" dirty="0"/>
              <a:t>에 대하여 오차역전파를 하면 오른쪽과 같이 되고 이를 다 더하면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이를 더 쉽게 할 수는 없을까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95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노드는 인풋 이미지의 일부에만 연결되어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형상을 유지하며 이미지를 </a:t>
            </a:r>
            <a:r>
              <a:rPr lang="en-US" altLang="ko-KR" dirty="0"/>
              <a:t>3</a:t>
            </a:r>
            <a:r>
              <a:rPr lang="ko-KR" altLang="en-US" dirty="0"/>
              <a:t>차원 데이터로 입력 받음</a:t>
            </a:r>
            <a:r>
              <a:rPr lang="en-US" altLang="ko-KR" dirty="0"/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특징을 추출하는 </a:t>
            </a:r>
            <a:r>
              <a:rPr lang="en-US" altLang="ko-KR" dirty="0"/>
              <a:t>convolutional layer,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가장 </a:t>
            </a:r>
            <a:r>
              <a:rPr lang="ko-KR" altLang="en-US" dirty="0" err="1"/>
              <a:t>특징값만</a:t>
            </a:r>
            <a:r>
              <a:rPr lang="ko-KR" altLang="en-US" dirty="0"/>
              <a:t> 선택하는 </a:t>
            </a:r>
            <a:r>
              <a:rPr lang="en-US" altLang="ko-KR" dirty="0"/>
              <a:t>pooling layer</a:t>
            </a:r>
            <a:r>
              <a:rPr lang="ko-KR" altLang="en-US" dirty="0"/>
              <a:t>로 구성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9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오른쪽과 같이 필터를 거꾸로 둔 다음에 입력 값을 통과시키면 역전파가 쉽게 이뤄진다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34F7BC-C1DB-4EDD-B145-4AAD705CF0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830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fields: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입력된 이미지의 특정 영역의 특징을 추출</a:t>
            </a:r>
            <a:endParaRPr lang="ko-KR" altLang="en-US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weights: 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적용된 결과는 계속 변경되지만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filter(weight)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변하지 않는 것을 의미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중일 때 동일한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Sub-sampling: </a:t>
            </a:r>
            <a:r>
              <a:rPr lang="ko-KR" altLang="en-US" dirty="0"/>
              <a:t>추출된 </a:t>
            </a:r>
            <a:r>
              <a:rPr lang="en-US" altLang="ko-KR" dirty="0"/>
              <a:t>local feature</a:t>
            </a:r>
            <a:r>
              <a:rPr lang="ko-KR" altLang="en-US" dirty="0"/>
              <a:t>로 부터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의 크기는 </a:t>
            </a:r>
            <a:r>
              <a:rPr lang="en-US" altLang="ko-KR" dirty="0"/>
              <a:t>32*32 </a:t>
            </a:r>
            <a:r>
              <a:rPr lang="ko-KR" altLang="en-US" dirty="0"/>
              <a:t>형태를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큰 문자의 크기는 </a:t>
            </a:r>
            <a:r>
              <a:rPr lang="en-US" altLang="ko-KR" dirty="0"/>
              <a:t>20x20</a:t>
            </a:r>
            <a:r>
              <a:rPr lang="ko-KR" altLang="en-US" dirty="0"/>
              <a:t>으로 모든 문자는 해당 이미지의 중앙에 위치한다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이유는 식별 할 수 있는 가장자리나 곡선 등이 이미지의 외각에 위치할 수 있기 </a:t>
            </a:r>
            <a:r>
              <a:rPr lang="ko-KR" altLang="en-US" dirty="0" err="1"/>
              <a:t>떄문이다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픽셀의 값은 정규화 되어</a:t>
            </a:r>
            <a:r>
              <a:rPr lang="en-US" altLang="ko-KR" dirty="0"/>
              <a:t>, </a:t>
            </a:r>
            <a:r>
              <a:rPr lang="ko-KR" altLang="en-US" dirty="0"/>
              <a:t>평균이 </a:t>
            </a:r>
            <a:r>
              <a:rPr lang="en-US" altLang="ko-KR" dirty="0"/>
              <a:t>0</a:t>
            </a:r>
            <a:r>
              <a:rPr lang="ko-KR" altLang="en-US" dirty="0"/>
              <a:t>이고 표준편차가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01930-568B-4494-8FE3-C681F5AAEE4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97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크기가 </a:t>
            </a:r>
            <a:r>
              <a:rPr lang="en-US" altLang="ko-KR" dirty="0"/>
              <a:t>28*28</a:t>
            </a:r>
            <a:r>
              <a:rPr lang="ko-KR" altLang="en-US" dirty="0"/>
              <a:t>이고 특징 지도가 </a:t>
            </a:r>
            <a:r>
              <a:rPr lang="en-US" altLang="ko-KR" dirty="0"/>
              <a:t>6</a:t>
            </a:r>
            <a:r>
              <a:rPr lang="ko-KR" altLang="en-US" dirty="0"/>
              <a:t>인 </a:t>
            </a:r>
            <a:r>
              <a:rPr lang="en-US" altLang="ko-KR" dirty="0"/>
              <a:t>Convolutional layer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01930-568B-4494-8FE3-C681F5AAEE4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49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 </a:t>
            </a:r>
            <a:r>
              <a:rPr lang="en-US" altLang="ko-KR" dirty="0"/>
              <a:t>sub-sampling</a:t>
            </a:r>
            <a:r>
              <a:rPr lang="ko-KR" altLang="en-US" dirty="0"/>
              <a:t>의 경우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를 가지고 있었으나 현대에 와서 </a:t>
            </a:r>
            <a:r>
              <a:rPr lang="en-US" altLang="ko-KR" dirty="0"/>
              <a:t>pooling</a:t>
            </a:r>
            <a:r>
              <a:rPr lang="ko-KR" altLang="en-US" dirty="0"/>
              <a:t>으로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논문 구현할 때 주로 사용하는 </a:t>
            </a:r>
            <a:r>
              <a:rPr lang="en-US" altLang="ko-KR" dirty="0"/>
              <a:t>pooling</a:t>
            </a:r>
            <a:r>
              <a:rPr lang="ko-KR" altLang="en-US" dirty="0"/>
              <a:t>은 </a:t>
            </a:r>
            <a:r>
              <a:rPr lang="en-US" altLang="ko-KR" dirty="0"/>
              <a:t>max</a:t>
            </a:r>
            <a:r>
              <a:rPr lang="ko-KR" altLang="en-US" dirty="0"/>
              <a:t>와 </a:t>
            </a:r>
            <a:r>
              <a:rPr lang="en-US" altLang="ko-KR" dirty="0"/>
              <a:t>average pooling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2x2 </a:t>
            </a:r>
            <a:r>
              <a:rPr lang="ko-KR" altLang="en-US" dirty="0"/>
              <a:t>필터를 </a:t>
            </a:r>
            <a:r>
              <a:rPr lang="en-US" altLang="ko-KR" dirty="0"/>
              <a:t>stride 2</a:t>
            </a:r>
            <a:r>
              <a:rPr lang="ko-KR" altLang="en-US" dirty="0"/>
              <a:t>로 설정해서 </a:t>
            </a:r>
            <a:r>
              <a:rPr lang="ko-KR" altLang="en-US" dirty="0" err="1"/>
              <a:t>서브샘플링을</a:t>
            </a:r>
            <a:r>
              <a:rPr lang="ko-KR" altLang="en-US" dirty="0"/>
              <a:t> 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01930-568B-4494-8FE3-C681F5AAEE4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0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5x5x16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를 사용한다면 </a:t>
            </a:r>
            <a:r>
              <a:rPr lang="en-US" altLang="ko-KR" dirty="0"/>
              <a:t>6x16dls 96</a:t>
            </a:r>
            <a:r>
              <a:rPr lang="ko-KR" altLang="en-US" dirty="0"/>
              <a:t>개의 </a:t>
            </a:r>
            <a:r>
              <a:rPr lang="en-US" altLang="ko-KR" dirty="0"/>
              <a:t>feature map</a:t>
            </a:r>
            <a:r>
              <a:rPr lang="ko-KR" altLang="en-US" dirty="0"/>
              <a:t>이 만들어져야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여기서는 모든 </a:t>
            </a:r>
            <a:r>
              <a:rPr lang="en-US" altLang="ko-KR" dirty="0"/>
              <a:t>map</a:t>
            </a:r>
            <a:r>
              <a:rPr lang="ko-KR" altLang="en-US" dirty="0"/>
              <a:t>를 연결하는 것이 아니라 오른쪽 </a:t>
            </a:r>
            <a:r>
              <a:rPr lang="en-US" altLang="ko-KR" dirty="0"/>
              <a:t>Table</a:t>
            </a:r>
            <a:r>
              <a:rPr lang="ko-KR" altLang="en-US" dirty="0"/>
              <a:t>과 같이 선택적으로 연결시켜 사용하였다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01930-568B-4494-8FE3-C681F5AAEE4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09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 개수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 맵 개수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(1 + 1) * 16 = 32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01930-568B-4494-8FE3-C681F5AAEE4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38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5x5 filter 6</a:t>
            </a:r>
            <a:r>
              <a:rPr lang="ko-KR" altLang="en-US" dirty="0"/>
              <a:t>개로 </a:t>
            </a:r>
            <a:r>
              <a:rPr lang="ko-KR" altLang="en-US" dirty="0" err="1"/>
              <a:t>컨볼루션</a:t>
            </a:r>
            <a:r>
              <a:rPr lang="ko-KR" altLang="en-US" dirty="0"/>
              <a:t> 연산을 실행해준다</a:t>
            </a:r>
            <a:r>
              <a:rPr lang="en-US" altLang="ko-KR" dirty="0"/>
              <a:t>. </a:t>
            </a:r>
            <a:r>
              <a:rPr lang="ko-KR" altLang="en-US" dirty="0"/>
              <a:t>결과적으로 </a:t>
            </a:r>
            <a:r>
              <a:rPr lang="en-US" altLang="ko-KR" dirty="0"/>
              <a:t>120</a:t>
            </a:r>
            <a:r>
              <a:rPr lang="ko-KR" altLang="en-US" dirty="0"/>
              <a:t>개의 </a:t>
            </a:r>
            <a:r>
              <a:rPr lang="en-US" altLang="ko-KR" dirty="0"/>
              <a:t>1x1 </a:t>
            </a:r>
            <a:r>
              <a:rPr lang="ko-KR" altLang="en-US" dirty="0" err="1"/>
              <a:t>특징맵이</a:t>
            </a:r>
            <a:r>
              <a:rPr lang="ko-KR" altLang="en-US" dirty="0"/>
              <a:t> 산출된다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01930-568B-4494-8FE3-C681F5AAEE4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69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 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120+1)x84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01930-568B-4494-8FE3-C681F5AAEE4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5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): input</a:t>
            </a:r>
            <a:r>
              <a:rPr lang="ko-KR" altLang="en-US" dirty="0"/>
              <a:t> 이미지에서 </a:t>
            </a:r>
            <a:r>
              <a:rPr lang="en-US" altLang="ko-KR" dirty="0"/>
              <a:t>filter</a:t>
            </a:r>
            <a:r>
              <a:rPr lang="ko-KR" altLang="en-US" dirty="0"/>
              <a:t>를 이동시키면서 각 원소 값을 모두 곱하고 더해서 출력 연산을 수행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</a:t>
            </a:r>
            <a:r>
              <a:rPr lang="en-US" altLang="ko-KR" dirty="0"/>
              <a:t> Convolutional layer</a:t>
            </a:r>
            <a:r>
              <a:rPr lang="ko-KR" altLang="en-US" dirty="0"/>
              <a:t>들은 </a:t>
            </a:r>
            <a:r>
              <a:rPr lang="en-US" altLang="ko-KR" dirty="0"/>
              <a:t>pooling</a:t>
            </a:r>
            <a:r>
              <a:rPr lang="ko-KR" altLang="en-US" dirty="0"/>
              <a:t>을 통해 특정 값만 남기고 나머지 값은 버림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레이어에서는 기본적인 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수평같은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찾아내고 그 다음 레이어에서는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마지막에는 사물의 클래스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반응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고양이가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대해서만 반응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모서리에만 반응하는 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가로 줄에만 반응하는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아이디어 착안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2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신경망들은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데이터들에 각각의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결정해줘야 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한마디로 이미지 크기가 클수록 필요한 파라미터가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많아짐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결정해주면 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각 이미지 부분들에 적용함으로써 부분들에 특징이 있으면 값이 높게 나와 이미지 분석이 가능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5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Filter</a:t>
            </a:r>
            <a:r>
              <a:rPr lang="ko-KR" altLang="ko-KR" dirty="0">
                <a:solidFill>
                  <a:srgbClr val="000000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란 감지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(detect)</a:t>
            </a:r>
            <a:r>
              <a:rPr lang="ko-KR" altLang="ko-KR" dirty="0">
                <a:solidFill>
                  <a:srgbClr val="000000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하고자 하는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부분</a:t>
            </a:r>
            <a:r>
              <a:rPr lang="ko-KR" altLang="ko-KR" dirty="0">
                <a:solidFill>
                  <a:srgbClr val="000000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에 대한 내용이 담긴 사각형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필터의 각 원소가 이미지의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Feature map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과 대응되는 원소와의 곱셈을 통해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feature map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완성됨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이미지에 존재하는 일부분의 특징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뾰족함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 등등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altLang="ko-KR" dirty="0"/>
              <a:t>Filter</a:t>
            </a:r>
            <a:r>
              <a:rPr lang="ko-KR" altLang="en-US" dirty="0"/>
              <a:t>가 이미지를 훑고 지나가면서 출력데이터를 얻음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Stride:</a:t>
            </a:r>
            <a:r>
              <a:rPr lang="ko-KR" altLang="en-US" dirty="0"/>
              <a:t> 필터를 적용하는 위치의 간격</a:t>
            </a:r>
            <a:r>
              <a:rPr lang="en-US" altLang="ko-KR" dirty="0"/>
              <a:t>. Stride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이면필터를 적용하는 윈도우가 </a:t>
            </a:r>
            <a:r>
              <a:rPr lang="en-US" altLang="ko-KR" dirty="0"/>
              <a:t>1</a:t>
            </a:r>
            <a:r>
              <a:rPr lang="ko-KR" altLang="en-US" dirty="0" err="1"/>
              <a:t>칸씩</a:t>
            </a:r>
            <a:r>
              <a:rPr lang="ko-KR" altLang="en-US" dirty="0"/>
              <a:t>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4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 전에 입력 데이터 주변을 </a:t>
            </a:r>
            <a:r>
              <a:rPr lang="ko-KR" altLang="en-US" dirty="0" err="1"/>
              <a:t>특정값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0)</a:t>
            </a:r>
            <a:r>
              <a:rPr lang="ko-KR" altLang="en-US" dirty="0"/>
              <a:t>으로 채우는 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 크기를 조정할 목적으로 사용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합성곱</a:t>
            </a:r>
            <a:r>
              <a:rPr lang="ko-KR" altLang="en-US" dirty="0"/>
              <a:t> 연산을 되풀이할 때마다 크기가 줄어들면 어느 시점에는 출력 크기가 </a:t>
            </a:r>
            <a:r>
              <a:rPr lang="en-US" altLang="ko-KR" dirty="0"/>
              <a:t>1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막기 위해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이미지의 모서리를 구별하기 위해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4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이미지는 </a:t>
            </a:r>
            <a:r>
              <a:rPr lang="en-US" altLang="ko-KR" dirty="0"/>
              <a:t>convolutional layer + pooling layer</a:t>
            </a:r>
            <a:r>
              <a:rPr lang="ko-KR" altLang="en-US" dirty="0"/>
              <a:t>을 통해 이미지를 분류</a:t>
            </a:r>
            <a:r>
              <a:rPr lang="en-US" altLang="ko-KR" dirty="0"/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여러겹이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되고 레이어들을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사용함으로써 첫번째 레이어에서는 기본적인 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찾아내고 그 다음 레이어에서는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마지막에는 사물의 클래스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반응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61B34-20E4-4BC8-AA6D-119E54D402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6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3A60-D787-498F-A3E3-ACA07F79D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2F332-61CE-4D82-8D29-3371746BA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5B65C-C853-4BB5-84F9-7697318B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D14CB-25D9-40C3-A878-E1ACE5AB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A9147-D266-41B1-94E0-EF98E823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6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D808F-4C0C-4BE4-922E-A3661769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9C3B9-5264-48E4-AB10-2C64F06A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7B133-1D12-4D9A-9D62-3B1B5617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F1F35-0726-47BB-BAE6-AC91D7F4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357E7-B3AD-4D77-B8EF-A698AE2B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2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57362-F608-4BB6-BC3F-2D9CEF417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08DA4-0EF8-41C8-92AA-85A570D3C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8DC50-1476-4AAB-9A26-A096F454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8BEF2-C7C4-4C38-B833-8DE4BCD9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8D00D-6456-4DF0-808C-2CF4BE8F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936B4-0EEA-4B2D-A89B-FD0907A1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41BD9-60EB-4E33-9130-26ECE9D6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8E50D-8164-4A0C-A353-F8D0C873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809E6-C03C-4540-B599-2EF9B07A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9F00A-A5FA-4C3A-9E46-645BEBBF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1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C81B-00C0-47CB-B537-EB82474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AED6F-5BF5-45D7-AC26-11B9526A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76403-8C54-4E63-98D8-C28C1CCA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C5AF5-DEE4-4E88-BBE7-38603053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31D71-42A8-45F5-ACD5-F21C6CE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AF57-B4EB-4622-8321-07D18E5C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C313-F377-4C18-9B1B-7AAE5D7F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BD896-CE94-42FD-8FD0-46346CD99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5CFCD-FB39-40CA-B0AC-C248558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7F763-4DCB-4C47-B1D1-D70510CD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6563B-29E0-49E5-9CFB-5BB6037B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FE3D3-081D-4985-AAC4-59568215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93146-B742-469E-A6A6-8452419F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6733E-10C5-4E5A-8BDF-931E2C0A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DE1B9-5975-4AAE-9432-24674F538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77EDB-8475-4F14-965B-B802710EC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10F59F-0E26-48F3-B423-B7773197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9FCEE5-32E9-4A8E-982E-87EAE013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16051B-D282-473E-9E7F-FEC2CE29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5F9C7-3DEF-497D-BF42-B59AFDA8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B5564-A602-4E82-9984-9F757DD0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9BAEB-8F9F-470A-B425-E8854488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066030-E36B-4641-9DDE-CFAEF89E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4C648C-2972-45C7-818A-6BD99170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617904-3026-4D27-85C5-E95D0866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E3BFA-6284-4387-AD20-35A35D69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A4421-AA56-4721-A2F0-09FAD93D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EB80D-8A2D-4B21-8186-C186A65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E217F-D1D3-4F3C-8DCE-1B57AA0B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68BEE-5FD8-4169-8777-982A3179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B8E17-DE40-46D7-AFFE-D615A7A5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A8D5C-9280-4E9A-AEA1-26F482FE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2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BAA1-1DB1-4224-8D94-440987B0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9A215-A464-406C-B4D7-15BFD4821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72BC4-920B-4DFB-B96E-93AAE99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5446-A40B-4183-AE8E-8C6558EC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F316D-2F9D-4DA9-8E58-B8FA1E7F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75766-F82C-43FB-9FF7-4D1F7674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5613AA-4E00-4801-8F57-C3A3EA31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54B33-BD3F-4D18-9DBF-506B6E0B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BEF24-8461-4DB4-A237-B918AA84A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4720-617E-4CD0-B273-F70A1857DA6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3916A-6368-4555-A8F4-E3E9BCE59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74BD9-35B5-4E20-9223-280952F30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2E09-C5EC-4B84-B2A0-F6D1EFA55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0t-OCG79-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9.png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0.png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convolutional-network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RH80iQBMqQc0aft8Pf8Bk4BZwPVA2Mh#forceEdit=true&amp;sandboxMode=true" TargetMode="External"/><Relationship Id="rId2" Type="http://schemas.openxmlformats.org/officeDocument/2006/relationships/hyperlink" Target="https://colab.research.google.com/drive/1a5I75n01V7vpyZOVa9NGaqsRSMKOM9fH#scrollTo=5nAlPe4IF_oT&amp;forceEdit=true&amp;sandboxMode=tru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laonple&amp;logNo=220648539191" TargetMode="External"/><Relationship Id="rId2" Type="http://schemas.openxmlformats.org/officeDocument/2006/relationships/hyperlink" Target="https://arclab.tistory.com/15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skyvision.com/418" TargetMode="External"/><Relationship Id="rId4" Type="http://schemas.openxmlformats.org/officeDocument/2006/relationships/hyperlink" Target="https://reniew.github.io/0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1EA307-8E39-42C7-90D5-5FFECD4AE32F}"/>
              </a:ext>
            </a:extLst>
          </p:cNvPr>
          <p:cNvSpPr txBox="1"/>
          <p:nvPr/>
        </p:nvSpPr>
        <p:spPr>
          <a:xfrm>
            <a:off x="2079939" y="2078530"/>
            <a:ext cx="8032123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Convolutional Neural Network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7E399-3F38-41E3-94F1-3328A131ED2C}"/>
              </a:ext>
            </a:extLst>
          </p:cNvPr>
          <p:cNvSpPr txBox="1"/>
          <p:nvPr/>
        </p:nvSpPr>
        <p:spPr>
          <a:xfrm>
            <a:off x="3818586" y="3721994"/>
            <a:ext cx="455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Kim </a:t>
            </a:r>
            <a:r>
              <a:rPr lang="en-US" altLang="ko-KR" dirty="0" err="1"/>
              <a:t>Gwangho</a:t>
            </a:r>
            <a:r>
              <a:rPr lang="en-US" altLang="ko-KR" dirty="0"/>
              <a:t>, </a:t>
            </a:r>
            <a:r>
              <a:rPr lang="en-US" altLang="ko-KR" dirty="0" err="1"/>
              <a:t>Seo</a:t>
            </a:r>
            <a:r>
              <a:rPr lang="en-US" altLang="ko-KR" dirty="0"/>
              <a:t> </a:t>
            </a:r>
            <a:r>
              <a:rPr lang="en-US" altLang="ko-KR" dirty="0" err="1"/>
              <a:t>Youjung</a:t>
            </a:r>
            <a:r>
              <a:rPr lang="en-US" altLang="ko-KR" dirty="0"/>
              <a:t>, Lee </a:t>
            </a:r>
            <a:r>
              <a:rPr lang="en-US" altLang="ko-KR" dirty="0" err="1"/>
              <a:t>Hyunbin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DCC0EE-27BA-4AC0-A130-11B5622B6151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69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BACD02-2784-41D5-8969-33952418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57" y="717794"/>
            <a:ext cx="5666138" cy="2410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9DBE5B-9FC7-466E-86C0-046CF910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946" y="3730059"/>
            <a:ext cx="5667376" cy="2410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2A9F7-BE05-4B9F-8D5C-56CDE3F95FD9}"/>
              </a:ext>
            </a:extLst>
          </p:cNvPr>
          <p:cNvSpPr txBox="1"/>
          <p:nvPr/>
        </p:nvSpPr>
        <p:spPr>
          <a:xfrm>
            <a:off x="8313144" y="4325035"/>
            <a:ext cx="238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x 7 input spatially</a:t>
            </a:r>
          </a:p>
          <a:p>
            <a:r>
              <a:rPr lang="en-US" altLang="ko-KR" dirty="0"/>
              <a:t>Assume 3 x 3 filter</a:t>
            </a:r>
          </a:p>
          <a:p>
            <a:r>
              <a:rPr lang="en-US" altLang="ko-KR" dirty="0"/>
              <a:t>= 5 x 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4FE19-B03A-4BA5-8629-9C5DCF672256}"/>
              </a:ext>
            </a:extLst>
          </p:cNvPr>
          <p:cNvSpPr txBox="1"/>
          <p:nvPr/>
        </p:nvSpPr>
        <p:spPr>
          <a:xfrm>
            <a:off x="7860366" y="1609635"/>
            <a:ext cx="414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To try to preserve as much output as possible.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To identify the edges of the image</a:t>
            </a:r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A266D9-30F2-4393-B50B-A98832AEE294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7F590-9988-4AA8-AD01-624A0E3789D4}"/>
              </a:ext>
            </a:extLst>
          </p:cNvPr>
          <p:cNvSpPr txBox="1"/>
          <p:nvPr/>
        </p:nvSpPr>
        <p:spPr>
          <a:xfrm>
            <a:off x="487064" y="232069"/>
            <a:ext cx="10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0152F-AB7B-4C2C-AEED-867BFD691639}"/>
              </a:ext>
            </a:extLst>
          </p:cNvPr>
          <p:cNvSpPr txBox="1"/>
          <p:nvPr/>
        </p:nvSpPr>
        <p:spPr>
          <a:xfrm>
            <a:off x="344244" y="3248809"/>
            <a:ext cx="191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24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CA47CBD-C1E7-46AC-BC4C-071B374A17EB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25BB1-07B8-4A97-B043-7D341B364BB7}"/>
              </a:ext>
            </a:extLst>
          </p:cNvPr>
          <p:cNvSpPr txBox="1"/>
          <p:nvPr/>
        </p:nvSpPr>
        <p:spPr>
          <a:xfrm>
            <a:off x="1731322" y="5033056"/>
            <a:ext cx="8729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A set of convolutional layer and pooling layer are obtained of which the layer are able to identify the images.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hlinkClick r:id="rId3"/>
              </a:rPr>
              <a:t>https://www.youtube.com/watch?v</a:t>
            </a:r>
            <a:r>
              <a:rPr lang="en-US" altLang="ko-KR">
                <a:hlinkClick r:id="rId3"/>
              </a:rPr>
              <a:t>=f0t-OCG79-U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DF3771-988C-4A46-B82B-7605C03B2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412" y="1501778"/>
            <a:ext cx="4881204" cy="29756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B55860-FE5F-42CF-A6A8-28AD5FCB2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60" y="2055101"/>
            <a:ext cx="5805415" cy="24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297F7D-CA3C-4529-9A87-AFBA28BE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Pooling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834EE-C61D-47A5-BB12-685C8273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Pooling layers reduce the dimensions of the</a:t>
            </a:r>
            <a:r>
              <a:rPr lang="ko-KR" altLang="en-US" sz="2000" dirty="0"/>
              <a:t> </a:t>
            </a:r>
            <a:r>
              <a:rPr lang="en-US" altLang="ko-KR" sz="2000" dirty="0"/>
              <a:t>data by replacing data of specific area to representative value.</a:t>
            </a:r>
          </a:p>
          <a:p>
            <a:r>
              <a:rPr lang="en-US" altLang="ko-KR" sz="2000" dirty="0"/>
              <a:t>Reduction size of feature</a:t>
            </a:r>
          </a:p>
          <a:p>
            <a:r>
              <a:rPr lang="en-US" altLang="ko-KR" sz="2000" dirty="0"/>
              <a:t>Reduction amount of calculation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3E0496-DE5F-4E9D-A0CF-0C8885D21046}"/>
              </a:ext>
            </a:extLst>
          </p:cNvPr>
          <p:cNvGrpSpPr/>
          <p:nvPr/>
        </p:nvGrpSpPr>
        <p:grpSpPr>
          <a:xfrm>
            <a:off x="5810250" y="623392"/>
            <a:ext cx="2426108" cy="2425965"/>
            <a:chOff x="5616483" y="504520"/>
            <a:chExt cx="2958133" cy="29276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CBD1931-24A5-4E7D-8867-9BF66E1D4889}"/>
                </a:ext>
              </a:extLst>
            </p:cNvPr>
            <p:cNvGrpSpPr/>
            <p:nvPr/>
          </p:nvGrpSpPr>
          <p:grpSpPr>
            <a:xfrm>
              <a:off x="5616483" y="504520"/>
              <a:ext cx="2958133" cy="2927655"/>
              <a:chOff x="5616483" y="504520"/>
              <a:chExt cx="2958133" cy="2927655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D49291CB-395A-44A5-8686-CDBDAB797E23}"/>
                  </a:ext>
                </a:extLst>
              </p:cNvPr>
              <p:cNvSpPr/>
              <p:nvPr/>
            </p:nvSpPr>
            <p:spPr>
              <a:xfrm>
                <a:off x="5903976" y="504520"/>
                <a:ext cx="1920240" cy="1159688"/>
              </a:xfrm>
              <a:prstGeom prst="parallelogram">
                <a:avLst>
                  <a:gd name="adj" fmla="val 127201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02687A4-8142-4DEA-A343-304E803C1AC0}"/>
                  </a:ext>
                </a:extLst>
              </p:cNvPr>
              <p:cNvSpPr/>
              <p:nvPr/>
            </p:nvSpPr>
            <p:spPr>
              <a:xfrm>
                <a:off x="5894451" y="1667383"/>
                <a:ext cx="458724" cy="17647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3557FCD3-E47B-4612-84F0-0BDA59A9372B}"/>
                  </a:ext>
                </a:extLst>
              </p:cNvPr>
              <p:cNvSpPr/>
              <p:nvPr/>
            </p:nvSpPr>
            <p:spPr>
              <a:xfrm rot="19319724">
                <a:off x="5616483" y="1275580"/>
                <a:ext cx="2958133" cy="1396614"/>
              </a:xfrm>
              <a:prstGeom prst="parallelogram">
                <a:avLst>
                  <a:gd name="adj" fmla="val 76537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67952F6-A451-4288-8929-A7BA1FA1F23A}"/>
                </a:ext>
              </a:extLst>
            </p:cNvPr>
            <p:cNvCxnSpPr>
              <a:cxnSpLocks/>
              <a:stCxn id="13" idx="0"/>
              <a:endCxn id="12" idx="1"/>
            </p:cNvCxnSpPr>
            <p:nvPr/>
          </p:nvCxnSpPr>
          <p:spPr>
            <a:xfrm flipV="1">
              <a:off x="6123813" y="504520"/>
              <a:ext cx="1477850" cy="116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947C31-8B6F-4E3E-963B-1BACCC1A496E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6123813" y="1667383"/>
              <a:ext cx="0" cy="1764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8449E2F-2EA0-459C-B210-B95DB057CD8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V="1">
              <a:off x="6123813" y="2230452"/>
              <a:ext cx="1477850" cy="1201723"/>
            </a:xfrm>
            <a:prstGeom prst="line">
              <a:avLst/>
            </a:prstGeom>
            <a:ln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34977D5-A1B9-4987-A39C-477015B508C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7601663" y="504520"/>
              <a:ext cx="0" cy="1725932"/>
            </a:xfrm>
            <a:prstGeom prst="line">
              <a:avLst/>
            </a:prstGeom>
            <a:ln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943DA4-09A0-408C-A6FC-EF9E80796AD0}"/>
              </a:ext>
            </a:extLst>
          </p:cNvPr>
          <p:cNvSpPr/>
          <p:nvPr/>
        </p:nvSpPr>
        <p:spPr>
          <a:xfrm>
            <a:off x="5907024" y="4345854"/>
            <a:ext cx="2374777" cy="16420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B0C853-923A-4A4A-B2A2-6F4FA1D825AF}"/>
              </a:ext>
            </a:extLst>
          </p:cNvPr>
          <p:cNvSpPr/>
          <p:nvPr/>
        </p:nvSpPr>
        <p:spPr>
          <a:xfrm>
            <a:off x="9534529" y="4720308"/>
            <a:ext cx="1497465" cy="893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145F8F-2EC8-45F9-AE25-8ED244A27B81}"/>
              </a:ext>
            </a:extLst>
          </p:cNvPr>
          <p:cNvCxnSpPr>
            <a:cxnSpLocks/>
          </p:cNvCxnSpPr>
          <p:nvPr/>
        </p:nvCxnSpPr>
        <p:spPr>
          <a:xfrm>
            <a:off x="7070841" y="3429000"/>
            <a:ext cx="0" cy="66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7918B9-B138-4634-9FFB-05214EA22A27}"/>
              </a:ext>
            </a:extLst>
          </p:cNvPr>
          <p:cNvGrpSpPr/>
          <p:nvPr/>
        </p:nvGrpSpPr>
        <p:grpSpPr>
          <a:xfrm>
            <a:off x="9727170" y="1212467"/>
            <a:ext cx="1690959" cy="1682193"/>
            <a:chOff x="5616483" y="504520"/>
            <a:chExt cx="2958133" cy="2927655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1CDFE59-CE2B-4889-8E8F-359819C941B4}"/>
                </a:ext>
              </a:extLst>
            </p:cNvPr>
            <p:cNvGrpSpPr/>
            <p:nvPr/>
          </p:nvGrpSpPr>
          <p:grpSpPr>
            <a:xfrm>
              <a:off x="5616483" y="504520"/>
              <a:ext cx="2958133" cy="2927655"/>
              <a:chOff x="5616483" y="504520"/>
              <a:chExt cx="2958133" cy="2927655"/>
            </a:xfrm>
            <a:grpFill/>
          </p:grpSpPr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72D2C93A-EABB-4503-AFEA-086C7144A50D}"/>
                  </a:ext>
                </a:extLst>
              </p:cNvPr>
              <p:cNvSpPr/>
              <p:nvPr/>
            </p:nvSpPr>
            <p:spPr>
              <a:xfrm>
                <a:off x="5903976" y="504520"/>
                <a:ext cx="1920240" cy="1159688"/>
              </a:xfrm>
              <a:prstGeom prst="parallelogram">
                <a:avLst>
                  <a:gd name="adj" fmla="val 127201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2572B2-62BE-4690-89C8-058CF5E06E9D}"/>
                  </a:ext>
                </a:extLst>
              </p:cNvPr>
              <p:cNvSpPr/>
              <p:nvPr/>
            </p:nvSpPr>
            <p:spPr>
              <a:xfrm>
                <a:off x="5894451" y="1667383"/>
                <a:ext cx="458724" cy="17647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F8041A31-74A6-45B3-B28A-D83ABB13FEF2}"/>
                  </a:ext>
                </a:extLst>
              </p:cNvPr>
              <p:cNvSpPr/>
              <p:nvPr/>
            </p:nvSpPr>
            <p:spPr>
              <a:xfrm rot="19319724">
                <a:off x="5616483" y="1275580"/>
                <a:ext cx="2958133" cy="1396614"/>
              </a:xfrm>
              <a:prstGeom prst="parallelogram">
                <a:avLst>
                  <a:gd name="adj" fmla="val 76537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A1865A1-88C5-4536-B640-BE740CDED1BB}"/>
                </a:ext>
              </a:extLst>
            </p:cNvPr>
            <p:cNvCxnSpPr>
              <a:cxnSpLocks/>
              <a:stCxn id="25" idx="0"/>
              <a:endCxn id="24" idx="1"/>
            </p:cNvCxnSpPr>
            <p:nvPr/>
          </p:nvCxnSpPr>
          <p:spPr>
            <a:xfrm flipV="1">
              <a:off x="6123813" y="504520"/>
              <a:ext cx="1477850" cy="11628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700A7B0-D316-4E57-B2A8-392117E420AC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6123813" y="1667383"/>
              <a:ext cx="0" cy="176479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12E39A0-2F40-4616-9C63-B3135AF293E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6123813" y="2230452"/>
              <a:ext cx="1477850" cy="1201723"/>
            </a:xfrm>
            <a:prstGeom prst="line">
              <a:avLst/>
            </a:prstGeom>
            <a:grpFill/>
            <a:ln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E6BBF0B-B609-4440-95CF-1B4981750C47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7601663" y="504520"/>
              <a:ext cx="0" cy="1725932"/>
            </a:xfrm>
            <a:prstGeom prst="line">
              <a:avLst/>
            </a:prstGeom>
            <a:grpFill/>
            <a:ln cmpd="sng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A3D89B-0A61-49C6-B72F-B98AE0EA0975}"/>
              </a:ext>
            </a:extLst>
          </p:cNvPr>
          <p:cNvCxnSpPr>
            <a:cxnSpLocks/>
          </p:cNvCxnSpPr>
          <p:nvPr/>
        </p:nvCxnSpPr>
        <p:spPr>
          <a:xfrm>
            <a:off x="8604504" y="5166892"/>
            <a:ext cx="62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71B5843-8BE8-4B7E-AF61-7E972BF8839A}"/>
              </a:ext>
            </a:extLst>
          </p:cNvPr>
          <p:cNvCxnSpPr>
            <a:cxnSpLocks/>
          </p:cNvCxnSpPr>
          <p:nvPr/>
        </p:nvCxnSpPr>
        <p:spPr>
          <a:xfrm>
            <a:off x="7991857" y="2053564"/>
            <a:ext cx="1462119" cy="1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CB5634-A38B-40D6-8DC1-A9861B79B03C}"/>
              </a:ext>
            </a:extLst>
          </p:cNvPr>
          <p:cNvCxnSpPr>
            <a:cxnSpLocks/>
          </p:cNvCxnSpPr>
          <p:nvPr/>
        </p:nvCxnSpPr>
        <p:spPr>
          <a:xfrm flipV="1">
            <a:off x="10439567" y="3502152"/>
            <a:ext cx="0" cy="67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5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5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297F7D-CA3C-4529-9A87-AFBA28BE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892040"/>
            <a:ext cx="3767328" cy="1325880"/>
          </a:xfrm>
        </p:spPr>
        <p:txBody>
          <a:bodyPr anchor="ctr"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Max Pooling</a:t>
            </a:r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6C6F99A-0B42-410F-8920-39060DDB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54" y="424328"/>
            <a:ext cx="3658542" cy="37352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D93BF5E-A7BD-48C7-8F16-E14340757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555" y="1143457"/>
            <a:ext cx="2445743" cy="2285543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834EE-C61D-47A5-BB12-685C8273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96" y="4828032"/>
            <a:ext cx="6675120" cy="1463040"/>
          </a:xfrm>
        </p:spPr>
        <p:txBody>
          <a:bodyPr anchor="ctr">
            <a:norm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Reduce dimension of the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>
                <a:solidFill>
                  <a:schemeClr val="bg1"/>
                </a:solidFill>
              </a:rPr>
              <a:t>data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>
                <a:solidFill>
                  <a:schemeClr val="bg1"/>
                </a:solidFill>
              </a:rPr>
              <a:t>by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>
                <a:solidFill>
                  <a:schemeClr val="bg1"/>
                </a:solidFill>
              </a:rPr>
              <a:t>replacing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u="sng" dirty="0">
                <a:solidFill>
                  <a:schemeClr val="bg1"/>
                </a:solidFill>
              </a:rPr>
              <a:t>maximum</a:t>
            </a:r>
            <a:r>
              <a:rPr lang="en-US" altLang="ko-KR" sz="1700" dirty="0">
                <a:solidFill>
                  <a:schemeClr val="bg1"/>
                </a:solidFill>
              </a:rPr>
              <a:t> value of specific area.</a:t>
            </a: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D787AEF0-6427-41AC-A00E-2684EFB6C5EA}"/>
              </a:ext>
            </a:extLst>
          </p:cNvPr>
          <p:cNvSpPr/>
          <p:nvPr/>
        </p:nvSpPr>
        <p:spPr>
          <a:xfrm>
            <a:off x="5446640" y="2073128"/>
            <a:ext cx="1914525" cy="4376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03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5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297F7D-CA3C-4529-9A87-AFBA28BE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892040"/>
            <a:ext cx="3767328" cy="1325880"/>
          </a:xfrm>
        </p:spPr>
        <p:txBody>
          <a:bodyPr anchor="ctr"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Average Pooling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6C6F99A-0B42-410F-8920-39060DDB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54" y="424328"/>
            <a:ext cx="3658542" cy="3735295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834EE-C61D-47A5-BB12-685C8273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96" y="4828032"/>
            <a:ext cx="6675120" cy="1463040"/>
          </a:xfrm>
        </p:spPr>
        <p:txBody>
          <a:bodyPr anchor="ctr">
            <a:normAutofit/>
          </a:bodyPr>
          <a:lstStyle/>
          <a:p>
            <a:r>
              <a:rPr lang="en-US" altLang="ko-KR" sz="1700" dirty="0">
                <a:solidFill>
                  <a:schemeClr val="bg1"/>
                </a:solidFill>
              </a:rPr>
              <a:t>Reduce dimension of the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>
                <a:solidFill>
                  <a:schemeClr val="bg1"/>
                </a:solidFill>
              </a:rPr>
              <a:t>data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>
                <a:solidFill>
                  <a:schemeClr val="bg1"/>
                </a:solidFill>
              </a:rPr>
              <a:t>by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dirty="0">
                <a:solidFill>
                  <a:schemeClr val="bg1"/>
                </a:solidFill>
              </a:rPr>
              <a:t>replacing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en-US" altLang="ko-KR" sz="1700" u="sng" dirty="0">
                <a:solidFill>
                  <a:schemeClr val="bg1"/>
                </a:solidFill>
              </a:rPr>
              <a:t>average</a:t>
            </a:r>
            <a:r>
              <a:rPr lang="en-US" altLang="ko-KR" sz="1700" dirty="0">
                <a:solidFill>
                  <a:schemeClr val="bg1"/>
                </a:solidFill>
              </a:rPr>
              <a:t> value of specific area.</a:t>
            </a:r>
          </a:p>
          <a:p>
            <a:endParaRPr lang="ko-KR" altLang="en-US" sz="17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179DA-208A-4E0E-A981-5CFA0CB403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986" y="1204417"/>
            <a:ext cx="2256113" cy="222418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A6F4153-647E-41A3-95F9-49113A494F36}"/>
              </a:ext>
            </a:extLst>
          </p:cNvPr>
          <p:cNvSpPr/>
          <p:nvPr/>
        </p:nvSpPr>
        <p:spPr>
          <a:xfrm>
            <a:off x="5446640" y="2073128"/>
            <a:ext cx="1914525" cy="4376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75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0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시계, 다채로운, 책상, 꽃이(가) 표시된 사진&#10;&#10;자동 생성된 설명">
            <a:extLst>
              <a:ext uri="{FF2B5EF4-FFF2-40B4-BE49-F238E27FC236}">
                <a16:creationId xmlns:a16="http://schemas.microsoft.com/office/drawing/2014/main" id="{E70162A9-BE76-464F-887B-D08BBA8F0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r="1" b="39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564CD-1683-4878-91B3-EB07FA8DCC22}"/>
              </a:ext>
            </a:extLst>
          </p:cNvPr>
          <p:cNvSpPr txBox="1"/>
          <p:nvPr/>
        </p:nvSpPr>
        <p:spPr>
          <a:xfrm>
            <a:off x="2643740" y="5812393"/>
            <a:ext cx="690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Average, Max and Min pooling of size 9x9 applied on an image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2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89D49D-39DD-4567-A8E4-DF5730D8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42032"/>
            <a:ext cx="5294716" cy="35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C843A7-1DDB-4A9B-B6BC-0A273312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635416"/>
            <a:ext cx="5294715" cy="35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D527A-8B7A-4F41-BE76-C02E42F6525E}"/>
              </a:ext>
            </a:extLst>
          </p:cNvPr>
          <p:cNvSpPr txBox="1"/>
          <p:nvPr/>
        </p:nvSpPr>
        <p:spPr>
          <a:xfrm>
            <a:off x="849612" y="5372859"/>
            <a:ext cx="485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 pooling gives better result for images with white background and black 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BC8E6-254B-438B-9BEC-0F628A99F276}"/>
              </a:ext>
            </a:extLst>
          </p:cNvPr>
          <p:cNvSpPr txBox="1"/>
          <p:nvPr/>
        </p:nvSpPr>
        <p:spPr>
          <a:xfrm>
            <a:off x="6367431" y="5391834"/>
            <a:ext cx="506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 pooling gives better result for the images with black background and white 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34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297F7D-CA3C-4529-9A87-AFBA28BE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ReLU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834EE-C61D-47A5-BB12-685C8273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/>
              <a:t>To avoid Vanishing gradient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0" name="Picture 2" descr="sigmoid relu에 대한 이미지 검색결과">
            <a:extLst>
              <a:ext uri="{FF2B5EF4-FFF2-40B4-BE49-F238E27FC236}">
                <a16:creationId xmlns:a16="http://schemas.microsoft.com/office/drawing/2014/main" id="{20489DC7-38D6-48D2-9464-AA6A76CA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9025" y="3402996"/>
            <a:ext cx="5842362" cy="3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10DF87A8-FF84-4DA5-A660-6997E88F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56" y="509734"/>
            <a:ext cx="6591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9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A62987-4FED-40C6-88FC-553E9FAA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Backpropagation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DE356-EE30-47B0-BB1F-0859762B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585" y="1675227"/>
            <a:ext cx="10278830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9F1DC-C8C7-49B6-82F2-106C4E751653}"/>
              </a:ext>
            </a:extLst>
          </p:cNvPr>
          <p:cNvSpPr txBox="1"/>
          <p:nvPr/>
        </p:nvSpPr>
        <p:spPr>
          <a:xfrm>
            <a:off x="756560" y="1396588"/>
            <a:ext cx="4117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Forward propagation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5D0D-A729-41E8-97FB-4CE2798C54CE}"/>
              </a:ext>
            </a:extLst>
          </p:cNvPr>
          <p:cNvSpPr txBox="1"/>
          <p:nvPr/>
        </p:nvSpPr>
        <p:spPr>
          <a:xfrm>
            <a:off x="7407866" y="5913860"/>
            <a:ext cx="435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Backward propagation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82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39EE3F-F70C-4B06-A9E8-07DC2904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47927"/>
            <a:ext cx="5294716" cy="336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5316D068-092C-4996-8EA4-0E0B1654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688362"/>
            <a:ext cx="5294715" cy="34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77B922-3911-4762-8883-11A9E82E8A7F}"/>
                  </a:ext>
                </a:extLst>
              </p:cNvPr>
              <p:cNvSpPr txBox="1"/>
              <p:nvPr/>
            </p:nvSpPr>
            <p:spPr>
              <a:xfrm>
                <a:off x="1161605" y="5062651"/>
                <a:ext cx="1660647" cy="5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77B922-3911-4762-8883-11A9E82E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05" y="5062651"/>
                <a:ext cx="1660647" cy="574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84888E-CCBE-4FB1-8159-B40C7ED89EEC}"/>
                  </a:ext>
                </a:extLst>
              </p:cNvPr>
              <p:cNvSpPr txBox="1"/>
              <p:nvPr/>
            </p:nvSpPr>
            <p:spPr>
              <a:xfrm>
                <a:off x="1161605" y="1142998"/>
                <a:ext cx="166064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84888E-CCBE-4FB1-8159-B40C7ED8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05" y="1142998"/>
                <a:ext cx="1660647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BD4D9-6DDD-4B21-A846-2D6D16184712}"/>
                  </a:ext>
                </a:extLst>
              </p:cNvPr>
              <p:cNvSpPr txBox="1"/>
              <p:nvPr/>
            </p:nvSpPr>
            <p:spPr>
              <a:xfrm>
                <a:off x="6451999" y="1142998"/>
                <a:ext cx="193777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EBD4D9-6DDD-4B21-A846-2D6D1618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99" y="1142998"/>
                <a:ext cx="1937775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726EF6-DBCF-4D4E-8698-97D2083CE19E}"/>
                  </a:ext>
                </a:extLst>
              </p:cNvPr>
              <p:cNvSpPr txBox="1"/>
              <p:nvPr/>
            </p:nvSpPr>
            <p:spPr>
              <a:xfrm>
                <a:off x="6457923" y="5062651"/>
                <a:ext cx="1937774" cy="5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726EF6-DBCF-4D4E-8698-97D2083C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23" y="5062651"/>
                <a:ext cx="1937774" cy="5749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F8D513-B620-4146-9238-CC893FC2CFD3}"/>
                  </a:ext>
                </a:extLst>
              </p:cNvPr>
              <p:cNvSpPr txBox="1"/>
              <p:nvPr/>
            </p:nvSpPr>
            <p:spPr>
              <a:xfrm>
                <a:off x="4419774" y="2244055"/>
                <a:ext cx="756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F8D513-B620-4146-9238-CC893FC2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4" y="2244055"/>
                <a:ext cx="756554" cy="276999"/>
              </a:xfrm>
              <a:prstGeom prst="rect">
                <a:avLst/>
              </a:prstGeom>
              <a:blipFill>
                <a:blip r:embed="rId9"/>
                <a:stretch>
                  <a:fillRect l="-2419" r="-483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B43DEC-A336-4DD8-8862-8223FC51BB98}"/>
                  </a:ext>
                </a:extLst>
              </p:cNvPr>
              <p:cNvSpPr txBox="1"/>
              <p:nvPr/>
            </p:nvSpPr>
            <p:spPr>
              <a:xfrm>
                <a:off x="10030348" y="2244055"/>
                <a:ext cx="1039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B43DEC-A336-4DD8-8862-8223FC51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348" y="2244055"/>
                <a:ext cx="1039259" cy="276999"/>
              </a:xfrm>
              <a:prstGeom prst="rect">
                <a:avLst/>
              </a:prstGeom>
              <a:blipFill>
                <a:blip r:embed="rId10"/>
                <a:stretch>
                  <a:fillRect l="-1754" r="-292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8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3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92AC4-2BB4-4ECB-8418-30CB7A1519F5}"/>
              </a:ext>
            </a:extLst>
          </p:cNvPr>
          <p:cNvSpPr txBox="1"/>
          <p:nvPr/>
        </p:nvSpPr>
        <p:spPr>
          <a:xfrm>
            <a:off x="641957" y="77906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89EBD2-23FF-4CF1-A481-B103AD2E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3" y="1078273"/>
            <a:ext cx="7188199" cy="24439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D2CC05-D1D2-4782-955C-7BD92E53D8F9}"/>
              </a:ext>
            </a:extLst>
          </p:cNvPr>
          <p:cNvSpPr/>
          <p:nvPr/>
        </p:nvSpPr>
        <p:spPr>
          <a:xfrm>
            <a:off x="3850342" y="3745391"/>
            <a:ext cx="7188199" cy="2127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25000" lnSpcReduction="20000"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7200" dirty="0">
              <a:solidFill>
                <a:schemeClr val="tx1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200" dirty="0">
                <a:solidFill>
                  <a:schemeClr val="tx1"/>
                </a:solidFill>
              </a:rPr>
              <a:t>What is Convolutional Neural Network?(1-5)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200" dirty="0">
                <a:solidFill>
                  <a:schemeClr val="tx1"/>
                </a:solidFill>
              </a:rPr>
              <a:t>Feature Map(Filter, Stride, Padding, Output Size)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7200" dirty="0">
                <a:solidFill>
                  <a:schemeClr val="tx1"/>
                </a:solidFill>
              </a:rPr>
              <a:t>중간정리</a:t>
            </a:r>
            <a:endParaRPr lang="en-US" altLang="ko-KR" sz="7200" dirty="0">
              <a:solidFill>
                <a:schemeClr val="tx1"/>
              </a:solidFill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200" dirty="0">
                <a:solidFill>
                  <a:schemeClr val="tx1"/>
                </a:solidFill>
              </a:rPr>
              <a:t>Pooling(Max, Average Pooling)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200" dirty="0" err="1">
                <a:solidFill>
                  <a:schemeClr val="tx1"/>
                </a:solidFill>
              </a:rPr>
              <a:t>ReLU</a:t>
            </a:r>
            <a:r>
              <a:rPr lang="en-US" altLang="ko-KR" sz="7200" dirty="0">
                <a:solidFill>
                  <a:schemeClr val="tx1"/>
                </a:solidFill>
              </a:rPr>
              <a:t>, Training(</a:t>
            </a:r>
            <a:r>
              <a:rPr lang="ko-KR" altLang="en-US" sz="7200" dirty="0" err="1">
                <a:solidFill>
                  <a:schemeClr val="tx1"/>
                </a:solidFill>
              </a:rPr>
              <a:t>경사하강법</a:t>
            </a:r>
            <a:r>
              <a:rPr lang="en-US" altLang="ko-KR" sz="7200" dirty="0">
                <a:solidFill>
                  <a:schemeClr val="tx1"/>
                </a:solidFill>
              </a:rPr>
              <a:t>, Adam, SGD)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200" dirty="0">
                <a:solidFill>
                  <a:schemeClr val="tx1"/>
                </a:solidFill>
              </a:rPr>
              <a:t>Structure Diagram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7200" dirty="0">
                <a:solidFill>
                  <a:schemeClr val="tx1"/>
                </a:solidFill>
              </a:rPr>
              <a:t>Code(</a:t>
            </a:r>
            <a:r>
              <a:rPr lang="en-US" altLang="ko-KR" sz="7200" dirty="0" err="1">
                <a:solidFill>
                  <a:schemeClr val="tx1"/>
                </a:solidFill>
              </a:rPr>
              <a:t>Keras</a:t>
            </a:r>
            <a:r>
              <a:rPr lang="en-US" altLang="ko-KR" sz="7200" dirty="0">
                <a:solidFill>
                  <a:schemeClr val="tx1"/>
                </a:solidFill>
              </a:rPr>
              <a:t>) 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C062D-EBE3-4A01-BFFB-82D4F018C745}"/>
              </a:ext>
            </a:extLst>
          </p:cNvPr>
          <p:cNvSpPr txBox="1"/>
          <p:nvPr/>
        </p:nvSpPr>
        <p:spPr>
          <a:xfrm>
            <a:off x="10563225" y="6096000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Source: mcai</a:t>
            </a:r>
            <a:br>
              <a:rPr lang="en-US" altLang="ko-KR"/>
            </a:br>
            <a:r>
              <a:rPr lang="en-US" altLang="ko-KR"/>
              <a:t>https://mc.ai</a:t>
            </a:r>
          </a:p>
        </p:txBody>
      </p:sp>
    </p:spTree>
    <p:extLst>
      <p:ext uri="{BB962C8B-B14F-4D97-AF65-F5344CB8AC3E}">
        <p14:creationId xmlns:p14="http://schemas.microsoft.com/office/powerpoint/2010/main" val="303390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758F7E-F698-46ED-BAF6-1EAF2A73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11452"/>
            <a:ext cx="10905066" cy="34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B1D0A1-8A2E-46C3-94A3-F00A2323A09A}"/>
                  </a:ext>
                </a:extLst>
              </p:cNvPr>
              <p:cNvSpPr txBox="1"/>
              <p:nvPr/>
            </p:nvSpPr>
            <p:spPr>
              <a:xfrm>
                <a:off x="4875402" y="2588215"/>
                <a:ext cx="647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B1D0A1-8A2E-46C3-94A3-F00A2323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02" y="2588215"/>
                <a:ext cx="647357" cy="276999"/>
              </a:xfrm>
              <a:prstGeom prst="rect">
                <a:avLst/>
              </a:prstGeom>
              <a:blipFill>
                <a:blip r:embed="rId4"/>
                <a:stretch>
                  <a:fillRect l="-6604" r="-188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5E07A3-5A6A-4B27-9E53-A3A90EC6FEC0}"/>
                  </a:ext>
                </a:extLst>
              </p:cNvPr>
              <p:cNvSpPr txBox="1"/>
              <p:nvPr/>
            </p:nvSpPr>
            <p:spPr>
              <a:xfrm>
                <a:off x="10371589" y="2588507"/>
                <a:ext cx="645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5E07A3-5A6A-4B27-9E53-A3A90EC6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589" y="2588507"/>
                <a:ext cx="645177" cy="276999"/>
              </a:xfrm>
              <a:prstGeom prst="rect">
                <a:avLst/>
              </a:prstGeom>
              <a:blipFill>
                <a:blip r:embed="rId5"/>
                <a:stretch>
                  <a:fillRect l="-6604" r="-6604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64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지도이(가) 표시된 사진&#10;&#10;자동 생성된 설명">
            <a:extLst>
              <a:ext uri="{FF2B5EF4-FFF2-40B4-BE49-F238E27FC236}">
                <a16:creationId xmlns:a16="http://schemas.microsoft.com/office/drawing/2014/main" id="{2488583C-D925-4B27-BE4D-02B712D7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6" y="1761164"/>
            <a:ext cx="5294716" cy="33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809479-83A8-4DE3-8586-583BBAFAE5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7928" y="643467"/>
            <a:ext cx="442501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4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59" name="Rectangle 1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E38D83-13FA-453D-9E02-DD12C48C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6" y="1979571"/>
            <a:ext cx="5294716" cy="28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Connector 1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FAFBD4-A55B-456F-A27C-2846F73C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602" y="643467"/>
            <a:ext cx="46657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56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419C9-63E5-4C97-AEC8-BD5F2973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en-US" altLang="ko-KR" dirty="0"/>
              <a:t> 5 - Overview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D49AFD-375E-4D65-910A-E8A9E8C2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69669" cy="2478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6AF33-FC6A-4C2A-85AA-1915390E4519}"/>
              </a:ext>
            </a:extLst>
          </p:cNvPr>
          <p:cNvSpPr txBox="1"/>
          <p:nvPr/>
        </p:nvSpPr>
        <p:spPr>
          <a:xfrm>
            <a:off x="838200" y="4438897"/>
            <a:ext cx="10346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Three key ideas: Local Receptive Fields, Shared Weights, Sub-sampling(Pooling)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Input: 32x32 pixel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Largest character is 20x20</a:t>
            </a:r>
          </a:p>
          <a:p>
            <a:r>
              <a:rPr lang="en-US" altLang="ko-KR" dirty="0"/>
              <a:t>	(All important info should be in the center of the receptive field of the feature detectors)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pixel values are normalized (Mean of pixels=0, Std of pixels=1)</a:t>
            </a:r>
          </a:p>
        </p:txBody>
      </p:sp>
    </p:spTree>
    <p:extLst>
      <p:ext uri="{BB962C8B-B14F-4D97-AF65-F5344CB8AC3E}">
        <p14:creationId xmlns:p14="http://schemas.microsoft.com/office/powerpoint/2010/main" val="250290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AEB7-8F68-48AD-9A9B-C353E83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en-US" altLang="ko-KR" dirty="0"/>
              <a:t> 5 - Layer C1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BEBDF-3AB0-413B-B158-A1EAA7FE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69669" cy="2478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E4AB6-F73C-4680-B655-6300BEF42F2F}"/>
              </a:ext>
            </a:extLst>
          </p:cNvPr>
          <p:cNvSpPr txBox="1"/>
          <p:nvPr/>
        </p:nvSpPr>
        <p:spPr>
          <a:xfrm>
            <a:off x="838200" y="4438897"/>
            <a:ext cx="1034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Convolutional layer with 6 feature maps of output size 28x28.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Each unit of C1 has a 5x5 receptive field in the input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Parameters: (5x5+1)x6 = 156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Connections: {28x28}x{(5x5+1)x6} = 122304</a:t>
            </a:r>
          </a:p>
        </p:txBody>
      </p:sp>
    </p:spTree>
    <p:extLst>
      <p:ext uri="{BB962C8B-B14F-4D97-AF65-F5344CB8AC3E}">
        <p14:creationId xmlns:p14="http://schemas.microsoft.com/office/powerpoint/2010/main" val="413630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AEB7-8F68-48AD-9A9B-C353E83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en-US" altLang="ko-KR" dirty="0"/>
              <a:t> 5 - Layer S2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BEBDF-3AB0-413B-B158-A1EAA7FE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69669" cy="2478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E4AB6-F73C-4680-B655-6300BEF42F2F}"/>
              </a:ext>
            </a:extLst>
          </p:cNvPr>
          <p:cNvSpPr txBox="1"/>
          <p:nvPr/>
        </p:nvSpPr>
        <p:spPr>
          <a:xfrm>
            <a:off x="838200" y="4438897"/>
            <a:ext cx="1034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Subsampling layer with 6 feature maps of output size 14x14</a:t>
            </a:r>
          </a:p>
          <a:p>
            <a:r>
              <a:rPr lang="en-US" altLang="ko-KR" dirty="0"/>
              <a:t>	(2x2 non overlapping receptive fields in C1 Layer)</a:t>
            </a:r>
          </a:p>
        </p:txBody>
      </p:sp>
    </p:spTree>
    <p:extLst>
      <p:ext uri="{BB962C8B-B14F-4D97-AF65-F5344CB8AC3E}">
        <p14:creationId xmlns:p14="http://schemas.microsoft.com/office/powerpoint/2010/main" val="149021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AEB7-8F68-48AD-9A9B-C353E83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en-US" altLang="ko-KR" dirty="0"/>
              <a:t> 5 - Layer C3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BEBDF-3AB0-413B-B158-A1EAA7FE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69669" cy="2478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E4AB6-F73C-4680-B655-6300BEF42F2F}"/>
              </a:ext>
            </a:extLst>
          </p:cNvPr>
          <p:cNvSpPr txBox="1"/>
          <p:nvPr/>
        </p:nvSpPr>
        <p:spPr>
          <a:xfrm>
            <a:off x="838200" y="4438897"/>
            <a:ext cx="10346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Convolutional layer with 16 feature maps of </a:t>
            </a:r>
          </a:p>
          <a:p>
            <a:r>
              <a:rPr lang="en-US" altLang="ko-KR" dirty="0"/>
              <a:t>	size 10x10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Parameters: (5x5+1)x16 = 1516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Connections: 10x10x(5x5+1)x6 = 151600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76942-D2BC-41F0-AC79-BC6B29229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318" y="4133691"/>
            <a:ext cx="5486682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4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AEB7-8F68-48AD-9A9B-C353E83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en-US" altLang="ko-KR" dirty="0"/>
              <a:t> 5 - Layer S4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BEBDF-3AB0-413B-B158-A1EAA7FE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69669" cy="2478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E4AB6-F73C-4680-B655-6300BEF42F2F}"/>
              </a:ext>
            </a:extLst>
          </p:cNvPr>
          <p:cNvSpPr txBox="1"/>
          <p:nvPr/>
        </p:nvSpPr>
        <p:spPr>
          <a:xfrm>
            <a:off x="838200" y="4438897"/>
            <a:ext cx="1034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Subsampling layer with 16 feature maps of size 5x5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2x2 non overlapping receptive fields in C3 Layer</a:t>
            </a:r>
          </a:p>
        </p:txBody>
      </p:sp>
    </p:spTree>
    <p:extLst>
      <p:ext uri="{BB962C8B-B14F-4D97-AF65-F5344CB8AC3E}">
        <p14:creationId xmlns:p14="http://schemas.microsoft.com/office/powerpoint/2010/main" val="2743409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AEB7-8F68-48AD-9A9B-C353E83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en-US" altLang="ko-KR" dirty="0"/>
              <a:t> 5 - Layer C5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BEBDF-3AB0-413B-B158-A1EAA7FE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69669" cy="2478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E4AB6-F73C-4680-B655-6300BEF42F2F}"/>
              </a:ext>
            </a:extLst>
          </p:cNvPr>
          <p:cNvSpPr txBox="1"/>
          <p:nvPr/>
        </p:nvSpPr>
        <p:spPr>
          <a:xfrm>
            <a:off x="838200" y="4438897"/>
            <a:ext cx="1034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Convolutional layer with 120 feature maps of size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Parameters: 120x(16x25+1) = 48120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Connections: 120x(5x5+1)x16 = 48120</a:t>
            </a:r>
          </a:p>
        </p:txBody>
      </p:sp>
    </p:spTree>
    <p:extLst>
      <p:ext uri="{BB962C8B-B14F-4D97-AF65-F5344CB8AC3E}">
        <p14:creationId xmlns:p14="http://schemas.microsoft.com/office/powerpoint/2010/main" val="1111082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8AEB7-8F68-48AD-9A9B-C353E83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en-US" altLang="ko-KR" dirty="0"/>
              <a:t> 5 - Layer F6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BEBDF-3AB0-413B-B158-A1EAA7FE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69669" cy="2478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E4AB6-F73C-4680-B655-6300BEF42F2F}"/>
              </a:ext>
            </a:extLst>
          </p:cNvPr>
          <p:cNvSpPr txBox="1"/>
          <p:nvPr/>
        </p:nvSpPr>
        <p:spPr>
          <a:xfrm>
            <a:off x="838200" y="4438897"/>
            <a:ext cx="10346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84 Fully connected units. 84x(120+1) = 10164 is parameters and connections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Output layer: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Weight update: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11959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D25DB-B8E9-40BE-BC09-06103A278F66}"/>
              </a:ext>
            </a:extLst>
          </p:cNvPr>
          <p:cNvSpPr txBox="1"/>
          <p:nvPr/>
        </p:nvSpPr>
        <p:spPr>
          <a:xfrm>
            <a:off x="933618" y="317490"/>
            <a:ext cx="10515599" cy="7574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Regular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Neural Network(Fully Connected Layer)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13C703-E823-4DFA-B9AB-4FC34A52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25" y="1548496"/>
            <a:ext cx="9091784" cy="343376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FBAA42-23CB-4B14-9C47-CF54097E92B0}"/>
              </a:ext>
            </a:extLst>
          </p:cNvPr>
          <p:cNvSpPr/>
          <p:nvPr/>
        </p:nvSpPr>
        <p:spPr>
          <a:xfrm>
            <a:off x="8484533" y="5617180"/>
            <a:ext cx="3590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Source: CS231n</a:t>
            </a:r>
          </a:p>
          <a:p>
            <a:r>
              <a:rPr lang="en-US" altLang="ko-KR" u="sng" dirty="0">
                <a:hlinkClick r:id="rId4"/>
              </a:rPr>
              <a:t>http://cs231n.github.io/convolutional-networks/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4854E-8541-4F0A-B7CB-42F3B80D467C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546EF-0D94-46F4-862B-D4ADA5E0D094}"/>
              </a:ext>
            </a:extLst>
          </p:cNvPr>
          <p:cNvSpPr txBox="1"/>
          <p:nvPr/>
        </p:nvSpPr>
        <p:spPr>
          <a:xfrm>
            <a:off x="1645525" y="5294014"/>
            <a:ext cx="471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Connected with all of the adjacent neurons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Ignore spatial Image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Not applicable to colored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BDA3C-1CE4-4A42-BED1-94933D90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Using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59298-43F3-4EED-8C80-39DAEF0A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https://colab.research.google.com/drive/1a5I75n01V7vpyZOVa9NGaqsRSMKOM9fH#scrollTo=5nAlPe4IF_oT&amp;forceEdit=true&amp;sandboxMode=true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https://colab.research.google.com/drive/1mRH80iQBMqQc0aft8Pf8Bk4BZwPVA2Mh#forceEdit=true&amp;sandboxMode=true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52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F55C-FF87-4BCB-ACB1-E02EF6B2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CDB95-4CFF-495C-908C-812EC5A0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Y. </a:t>
            </a:r>
            <a:r>
              <a:rPr lang="en-US" altLang="ko-KR" dirty="0" err="1"/>
              <a:t>LeCun</a:t>
            </a:r>
            <a:r>
              <a:rPr lang="en-US" altLang="ko-KR" dirty="0"/>
              <a:t>, L. </a:t>
            </a:r>
            <a:r>
              <a:rPr lang="en-US" altLang="ko-KR" dirty="0" err="1"/>
              <a:t>Bottou</a:t>
            </a:r>
            <a:r>
              <a:rPr lang="en-US" altLang="ko-KR" dirty="0"/>
              <a:t>, Y. </a:t>
            </a:r>
            <a:r>
              <a:rPr lang="en-US" altLang="ko-KR" dirty="0" err="1"/>
              <a:t>Bengio</a:t>
            </a:r>
            <a:r>
              <a:rPr lang="en-US" altLang="ko-KR" dirty="0"/>
              <a:t> and P. Haffner, Gradient- Based Learning Applied to Document Recognition, Proceedings of the IEEE, 86(11):2278-2324, November 1998</a:t>
            </a:r>
            <a:endParaRPr lang="ko-KR" altLang="en-US" dirty="0"/>
          </a:p>
          <a:p>
            <a:r>
              <a:rPr lang="en-US" altLang="ko-KR" dirty="0"/>
              <a:t>Harsh Agrawal (Sept 8th, 2015) ECE: 6504, Deep Learning For Perception</a:t>
            </a:r>
          </a:p>
          <a:p>
            <a:r>
              <a:rPr lang="en-US" altLang="ko-KR" b="1" dirty="0"/>
              <a:t>Convolutional Neural Networks of deeplearning.ai hosted in Coursera</a:t>
            </a:r>
          </a:p>
          <a:p>
            <a:r>
              <a:rPr lang="en-US" altLang="ko-KR" dirty="0">
                <a:hlinkClick r:id="rId2"/>
              </a:rPr>
              <a:t>https://arclab.tistory.com/150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http://blog.naver.com/PostView.nhn?blogId=laonple&amp;logNo=220648539191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https://reniew.github.io/07/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https://bskyvision.com/418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031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FD65DE30-A385-461C-83C8-20C091F4CE8F}"/>
              </a:ext>
            </a:extLst>
          </p:cNvPr>
          <p:cNvSpPr txBox="1"/>
          <p:nvPr/>
        </p:nvSpPr>
        <p:spPr>
          <a:xfrm>
            <a:off x="3138175" y="579788"/>
            <a:ext cx="7294702" cy="757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Convolutional Neural Network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E810140-1472-462B-9044-E171A79F2046}"/>
              </a:ext>
            </a:extLst>
          </p:cNvPr>
          <p:cNvGrpSpPr/>
          <p:nvPr/>
        </p:nvGrpSpPr>
        <p:grpSpPr>
          <a:xfrm>
            <a:off x="1636438" y="1740207"/>
            <a:ext cx="8518948" cy="4218026"/>
            <a:chOff x="1810683" y="1381618"/>
            <a:chExt cx="8518948" cy="421802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DBCCFFE-2FE9-4ACB-B58D-C84EB4A38B47}"/>
                </a:ext>
              </a:extLst>
            </p:cNvPr>
            <p:cNvSpPr txBox="1"/>
            <p:nvPr/>
          </p:nvSpPr>
          <p:spPr>
            <a:xfrm>
              <a:off x="8176632" y="4151487"/>
              <a:ext cx="1883323" cy="39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Feature Map</a:t>
              </a:r>
              <a:endParaRPr lang="ko-KR" altLang="en-US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9AC920B3-5699-43A6-9960-844D383D05F2}"/>
                </a:ext>
              </a:extLst>
            </p:cNvPr>
            <p:cNvGrpSpPr/>
            <p:nvPr/>
          </p:nvGrpSpPr>
          <p:grpSpPr>
            <a:xfrm>
              <a:off x="1810683" y="1962352"/>
              <a:ext cx="4616950" cy="3637292"/>
              <a:chOff x="371638" y="1908565"/>
              <a:chExt cx="4616950" cy="3637292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7B153ED3-1B0B-40A6-A9C6-7B7CDFFAD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990" y="2103240"/>
                <a:ext cx="3320208" cy="98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39228000-A503-4606-9015-4CA2A355D3A8}"/>
                  </a:ext>
                </a:extLst>
              </p:cNvPr>
              <p:cNvGrpSpPr/>
              <p:nvPr/>
            </p:nvGrpSpPr>
            <p:grpSpPr>
              <a:xfrm>
                <a:off x="371638" y="1908565"/>
                <a:ext cx="3265016" cy="3637292"/>
                <a:chOff x="1564417" y="1997160"/>
                <a:chExt cx="3265016" cy="3637292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45852EBE-5DF1-41BD-B718-4DDE10CF8471}"/>
                    </a:ext>
                  </a:extLst>
                </p:cNvPr>
                <p:cNvGrpSpPr/>
                <p:nvPr/>
              </p:nvGrpSpPr>
              <p:grpSpPr>
                <a:xfrm>
                  <a:off x="1564417" y="1997160"/>
                  <a:ext cx="3265016" cy="3637292"/>
                  <a:chOff x="2223102" y="2027569"/>
                  <a:chExt cx="3265016" cy="3637292"/>
                </a:xfrm>
              </p:grpSpPr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6033E7AC-549A-4C61-AFE9-D3781A526DD9}"/>
                      </a:ext>
                    </a:extLst>
                  </p:cNvPr>
                  <p:cNvGrpSpPr/>
                  <p:nvPr/>
                </p:nvGrpSpPr>
                <p:grpSpPr>
                  <a:xfrm>
                    <a:off x="2223102" y="2027569"/>
                    <a:ext cx="3265016" cy="3094296"/>
                    <a:chOff x="958175" y="1491278"/>
                    <a:chExt cx="4114802" cy="3899649"/>
                  </a:xfrm>
                </p:grpSpPr>
                <p:grpSp>
                  <p:nvGrpSpPr>
                    <p:cNvPr id="36" name="그룹 35">
                      <a:extLst>
                        <a:ext uri="{FF2B5EF4-FFF2-40B4-BE49-F238E27FC236}">
                          <a16:creationId xmlns:a16="http://schemas.microsoft.com/office/drawing/2014/main" id="{5C949240-5B6C-4964-9528-1B080767ED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8175" y="1491278"/>
                      <a:ext cx="4114802" cy="3899649"/>
                      <a:chOff x="717174" y="1194546"/>
                      <a:chExt cx="4141693" cy="3899649"/>
                    </a:xfrm>
                  </p:grpSpPr>
                  <p:sp>
                    <p:nvSpPr>
                      <p:cNvPr id="17" name="직사각형 16">
                        <a:extLst>
                          <a:ext uri="{FF2B5EF4-FFF2-40B4-BE49-F238E27FC236}">
                            <a16:creationId xmlns:a16="http://schemas.microsoft.com/office/drawing/2014/main" id="{7A1871AB-D63C-4E76-A721-D573D653C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175" y="1194547"/>
                        <a:ext cx="4132730" cy="389964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cxnSp>
                    <p:nvCxnSpPr>
                      <p:cNvPr id="22" name="직선 연결선 21">
                        <a:extLst>
                          <a:ext uri="{FF2B5EF4-FFF2-40B4-BE49-F238E27FC236}">
                            <a16:creationId xmlns:a16="http://schemas.microsoft.com/office/drawing/2014/main" id="{E9D47655-4850-4AD2-BC46-A16476FFCD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98494" y="1194548"/>
                        <a:ext cx="0" cy="389964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직선 연결선 23">
                        <a:extLst>
                          <a:ext uri="{FF2B5EF4-FFF2-40B4-BE49-F238E27FC236}">
                            <a16:creationId xmlns:a16="http://schemas.microsoft.com/office/drawing/2014/main" id="{67ACE3CE-62AF-45C8-BA82-991640D39A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88776" y="1194546"/>
                        <a:ext cx="0" cy="389964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직선 연결선 24">
                        <a:extLst>
                          <a:ext uri="{FF2B5EF4-FFF2-40B4-BE49-F238E27FC236}">
                            <a16:creationId xmlns:a16="http://schemas.microsoft.com/office/drawing/2014/main" id="{DC9E3587-FBA0-41F6-9770-4E66B8752A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83540" y="1194546"/>
                        <a:ext cx="0" cy="389964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직선 연결선 26">
                        <a:extLst>
                          <a:ext uri="{FF2B5EF4-FFF2-40B4-BE49-F238E27FC236}">
                            <a16:creationId xmlns:a16="http://schemas.microsoft.com/office/drawing/2014/main" id="{94D8B0B7-438B-436B-B76C-24B7068337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27004" y="1194546"/>
                        <a:ext cx="0" cy="389964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직선 연결선 28">
                        <a:extLst>
                          <a:ext uri="{FF2B5EF4-FFF2-40B4-BE49-F238E27FC236}">
                            <a16:creationId xmlns:a16="http://schemas.microsoft.com/office/drawing/2014/main" id="{6DD9E68C-9582-4F4C-9D47-90A0AE2154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17175" y="1739155"/>
                        <a:ext cx="41327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직선 연결선 30">
                        <a:extLst>
                          <a:ext uri="{FF2B5EF4-FFF2-40B4-BE49-F238E27FC236}">
                            <a16:creationId xmlns:a16="http://schemas.microsoft.com/office/drawing/2014/main" id="{648A495D-795C-4B66-AFF0-DFEDB98D0BF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17175" y="2250143"/>
                        <a:ext cx="41327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직선 연결선 31">
                        <a:extLst>
                          <a:ext uri="{FF2B5EF4-FFF2-40B4-BE49-F238E27FC236}">
                            <a16:creationId xmlns:a16="http://schemas.microsoft.com/office/drawing/2014/main" id="{AD417596-52FF-461B-9BFC-0D499B28A55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6137" y="2814922"/>
                        <a:ext cx="41327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직선 연결선 32">
                        <a:extLst>
                          <a:ext uri="{FF2B5EF4-FFF2-40B4-BE49-F238E27FC236}">
                            <a16:creationId xmlns:a16="http://schemas.microsoft.com/office/drawing/2014/main" id="{A4D92DD3-4F67-4EB5-BCD2-F95927A0014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6136" y="3388660"/>
                        <a:ext cx="41327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직선 연결선 33">
                        <a:extLst>
                          <a:ext uri="{FF2B5EF4-FFF2-40B4-BE49-F238E27FC236}">
                            <a16:creationId xmlns:a16="http://schemas.microsoft.com/office/drawing/2014/main" id="{158325BA-DCE7-4EA7-A6F0-D4B039D6C27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17174" y="3971366"/>
                        <a:ext cx="41327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직선 연결선 34">
                        <a:extLst>
                          <a:ext uri="{FF2B5EF4-FFF2-40B4-BE49-F238E27FC236}">
                            <a16:creationId xmlns:a16="http://schemas.microsoft.com/office/drawing/2014/main" id="{DEACB121-CDCC-4FAD-8497-12B1D82619E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17175" y="4524936"/>
                        <a:ext cx="41327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BC33F33B-6D63-4675-A378-3A438C351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1622" y="1558084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1145CD3-C737-442D-8F5D-E3B565235B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2777" y="1558084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2EADF91-FC4B-40DB-9CA0-3C4AE80184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0592" y="2069071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1E69E428-04B2-48FE-B472-0FA9FE07C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5186" y="2081171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9C8D8B1-CCD2-45B9-BFC7-C577929237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3223" y="1540151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82ABA2F-C1B0-4FF6-AE49-0C432F9AEB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9949" y="2087008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AD18B401-499D-4636-9093-62B80340B4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2097" y="1558084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E772FF07-FB84-44C8-948D-89270FFBAB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1217" y="1558084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p:txBody>
                </p:sp>
                <p:cxnSp>
                  <p:nvCxnSpPr>
                    <p:cNvPr id="46" name="직선 연결선 45">
                      <a:extLst>
                        <a:ext uri="{FF2B5EF4-FFF2-40B4-BE49-F238E27FC236}">
                          <a16:creationId xmlns:a16="http://schemas.microsoft.com/office/drawing/2014/main" id="{410C4025-21A7-4A8B-B426-5B6B4B3590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75300" y="1491278"/>
                      <a:ext cx="0" cy="38996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579C9150-ACB5-4318-9391-37049EE30C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0289" y="1558084"/>
                      <a:ext cx="367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7AED6408-397C-4CBB-9BDE-8EF7F7A97F2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074" y="5295529"/>
                    <a:ext cx="19569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Original Image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C89B8F33-13A6-4447-89D6-881343E9F6FD}"/>
                    </a:ext>
                  </a:extLst>
                </p:cNvPr>
                <p:cNvSpPr/>
                <p:nvPr/>
              </p:nvSpPr>
              <p:spPr>
                <a:xfrm>
                  <a:off x="1571482" y="1997160"/>
                  <a:ext cx="1067143" cy="85595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6AA38666-6026-4FFB-AB2E-1F7DF05C3DD9}"/>
                  </a:ext>
                </a:extLst>
              </p:cNvPr>
              <p:cNvGrpSpPr/>
              <p:nvPr/>
            </p:nvGrpSpPr>
            <p:grpSpPr>
              <a:xfrm>
                <a:off x="3836011" y="1948658"/>
                <a:ext cx="1152577" cy="855951"/>
                <a:chOff x="4150659" y="1908551"/>
                <a:chExt cx="1152577" cy="855951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6CABD5E-B5CC-47F5-BB79-BEBB5C999EC8}"/>
                    </a:ext>
                  </a:extLst>
                </p:cNvPr>
                <p:cNvGrpSpPr/>
                <p:nvPr/>
              </p:nvGrpSpPr>
              <p:grpSpPr>
                <a:xfrm>
                  <a:off x="4150659" y="1908565"/>
                  <a:ext cx="1124694" cy="855924"/>
                  <a:chOff x="4150659" y="1908565"/>
                  <a:chExt cx="1124694" cy="855924"/>
                </a:xfrm>
              </p:grpSpPr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FB99EF36-1057-4394-A956-9F649E7898F6}"/>
                      </a:ext>
                    </a:extLst>
                  </p:cNvPr>
                  <p:cNvSpPr/>
                  <p:nvPr/>
                </p:nvSpPr>
                <p:spPr>
                  <a:xfrm>
                    <a:off x="4150659" y="1908565"/>
                    <a:ext cx="1124694" cy="85592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4E5B805C-C0E9-4694-A235-919431B595CE}"/>
                      </a:ext>
                    </a:extLst>
                  </p:cNvPr>
                  <p:cNvCxnSpPr>
                    <a:cxnSpLocks/>
                    <a:stCxn id="119" idx="0"/>
                    <a:endCxn id="119" idx="2"/>
                  </p:cNvCxnSpPr>
                  <p:nvPr/>
                </p:nvCxnSpPr>
                <p:spPr>
                  <a:xfrm>
                    <a:off x="4713006" y="1908565"/>
                    <a:ext cx="0" cy="8559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>
                    <a:extLst>
                      <a:ext uri="{FF2B5EF4-FFF2-40B4-BE49-F238E27FC236}">
                        <a16:creationId xmlns:a16="http://schemas.microsoft.com/office/drawing/2014/main" id="{8646CF9E-A004-45D6-B412-2666EA800AA0}"/>
                      </a:ext>
                    </a:extLst>
                  </p:cNvPr>
                  <p:cNvCxnSpPr>
                    <a:stCxn id="119" idx="1"/>
                    <a:endCxn id="119" idx="3"/>
                  </p:cNvCxnSpPr>
                  <p:nvPr/>
                </p:nvCxnSpPr>
                <p:spPr>
                  <a:xfrm>
                    <a:off x="4150659" y="2336527"/>
                    <a:ext cx="11246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34EABA2F-18C4-49C9-9597-7D2F915D42DA}"/>
                    </a:ext>
                  </a:extLst>
                </p:cNvPr>
                <p:cNvSpPr txBox="1"/>
                <p:nvPr/>
              </p:nvSpPr>
              <p:spPr>
                <a:xfrm>
                  <a:off x="4274927" y="1962696"/>
                  <a:ext cx="449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29BFFD7A-819D-4176-818A-8EECEB8C2086}"/>
                    </a:ext>
                  </a:extLst>
                </p:cNvPr>
                <p:cNvSpPr txBox="1"/>
                <p:nvPr/>
              </p:nvSpPr>
              <p:spPr>
                <a:xfrm>
                  <a:off x="4821721" y="1967195"/>
                  <a:ext cx="449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B425118-F768-48F8-B02D-24EBF1D0F6AD}"/>
                    </a:ext>
                  </a:extLst>
                </p:cNvPr>
                <p:cNvSpPr txBox="1"/>
                <p:nvPr/>
              </p:nvSpPr>
              <p:spPr>
                <a:xfrm>
                  <a:off x="4291123" y="2376634"/>
                  <a:ext cx="449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5C72851-6017-404E-9353-833DE8072AE1}"/>
                    </a:ext>
                  </a:extLst>
                </p:cNvPr>
                <p:cNvSpPr txBox="1"/>
                <p:nvPr/>
              </p:nvSpPr>
              <p:spPr>
                <a:xfrm>
                  <a:off x="4853470" y="2376634"/>
                  <a:ext cx="449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45868367-58E0-423F-B2E1-09C6D20FF526}"/>
                    </a:ext>
                  </a:extLst>
                </p:cNvPr>
                <p:cNvSpPr/>
                <p:nvPr/>
              </p:nvSpPr>
              <p:spPr>
                <a:xfrm>
                  <a:off x="4152299" y="1908551"/>
                  <a:ext cx="1116204" cy="85595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9791E704-5191-4E3C-B740-933AF2578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7999" y="2276692"/>
                <a:ext cx="3352073" cy="26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BC2FF667-ACC8-4C59-853A-75AA2554A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309" y="2572213"/>
                <a:ext cx="3218656" cy="465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2A1F6BB-0E07-4F13-A735-7459A94C3A92}"/>
                </a:ext>
              </a:extLst>
            </p:cNvPr>
            <p:cNvSpPr/>
            <p:nvPr/>
          </p:nvSpPr>
          <p:spPr>
            <a:xfrm>
              <a:off x="7512065" y="1381618"/>
              <a:ext cx="2451638" cy="21778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FE9BE6F-E8BC-4728-BB44-1E85532675BA}"/>
                </a:ext>
              </a:extLst>
            </p:cNvPr>
            <p:cNvSpPr/>
            <p:nvPr/>
          </p:nvSpPr>
          <p:spPr>
            <a:xfrm>
              <a:off x="7692053" y="1551495"/>
              <a:ext cx="2451638" cy="21778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CAA6CCD-7267-4902-A9B0-62A0E45E32D7}"/>
                </a:ext>
              </a:extLst>
            </p:cNvPr>
            <p:cNvGrpSpPr/>
            <p:nvPr/>
          </p:nvGrpSpPr>
          <p:grpSpPr>
            <a:xfrm>
              <a:off x="7840703" y="1666251"/>
              <a:ext cx="2488928" cy="2347218"/>
              <a:chOff x="7136571" y="4383583"/>
              <a:chExt cx="2461317" cy="2195933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F76624B-8646-4B35-826B-8CE098AA1B02}"/>
                  </a:ext>
                </a:extLst>
              </p:cNvPr>
              <p:cNvSpPr/>
              <p:nvPr/>
            </p:nvSpPr>
            <p:spPr>
              <a:xfrm>
                <a:off x="7145534" y="4383583"/>
                <a:ext cx="2451638" cy="2177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068E574-6341-4E02-8B73-549178793439}"/>
                  </a:ext>
                </a:extLst>
              </p:cNvPr>
              <p:cNvCxnSpPr/>
              <p:nvPr/>
            </p:nvCxnSpPr>
            <p:spPr>
              <a:xfrm>
                <a:off x="7136571" y="4770954"/>
                <a:ext cx="24523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94F40FE-0342-4B41-8D9B-C44349AA8AFF}"/>
                  </a:ext>
                </a:extLst>
              </p:cNvPr>
              <p:cNvCxnSpPr/>
              <p:nvPr/>
            </p:nvCxnSpPr>
            <p:spPr>
              <a:xfrm>
                <a:off x="7136571" y="5237119"/>
                <a:ext cx="24523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DD436C56-ADCF-4533-BCD8-91CA2836F4D9}"/>
                  </a:ext>
                </a:extLst>
              </p:cNvPr>
              <p:cNvCxnSpPr/>
              <p:nvPr/>
            </p:nvCxnSpPr>
            <p:spPr>
              <a:xfrm>
                <a:off x="7145534" y="5685355"/>
                <a:ext cx="24523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8747FF9-1017-4FB2-A5B9-315B1512319D}"/>
                  </a:ext>
                </a:extLst>
              </p:cNvPr>
              <p:cNvCxnSpPr/>
              <p:nvPr/>
            </p:nvCxnSpPr>
            <p:spPr>
              <a:xfrm>
                <a:off x="7145534" y="6108044"/>
                <a:ext cx="24523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B7F3A93D-2D6F-4DA2-95C7-E3996438B1E3}"/>
                  </a:ext>
                </a:extLst>
              </p:cNvPr>
              <p:cNvCxnSpPr/>
              <p:nvPr/>
            </p:nvCxnSpPr>
            <p:spPr>
              <a:xfrm>
                <a:off x="7607725" y="4392731"/>
                <a:ext cx="0" cy="2177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5E2FE50-4B28-4F3A-BE4C-4996735E7237}"/>
                  </a:ext>
                </a:extLst>
              </p:cNvPr>
              <p:cNvCxnSpPr/>
              <p:nvPr/>
            </p:nvCxnSpPr>
            <p:spPr>
              <a:xfrm>
                <a:off x="8100784" y="4401693"/>
                <a:ext cx="0" cy="2177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FDC212F6-1A1E-4757-BF7C-05D6EE892F1F}"/>
                  </a:ext>
                </a:extLst>
              </p:cNvPr>
              <p:cNvCxnSpPr/>
              <p:nvPr/>
            </p:nvCxnSpPr>
            <p:spPr>
              <a:xfrm>
                <a:off x="8575914" y="4401696"/>
                <a:ext cx="0" cy="2177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22D925F9-CCF5-4D47-9963-82AAB7D00320}"/>
                  </a:ext>
                </a:extLst>
              </p:cNvPr>
              <p:cNvCxnSpPr/>
              <p:nvPr/>
            </p:nvCxnSpPr>
            <p:spPr>
              <a:xfrm>
                <a:off x="9077938" y="4401693"/>
                <a:ext cx="0" cy="2177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2E36E6F-2ADA-401D-B23A-A5A3917DE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325" y="2001132"/>
              <a:ext cx="1636750" cy="255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BAD3558-2E28-46E1-8F7A-2666C1FA5405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A567F2-BA58-4687-A268-25066392B0CD}"/>
              </a:ext>
            </a:extLst>
          </p:cNvPr>
          <p:cNvSpPr txBox="1"/>
          <p:nvPr/>
        </p:nvSpPr>
        <p:spPr>
          <a:xfrm>
            <a:off x="5254883" y="3355498"/>
            <a:ext cx="78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3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B279B0-B31C-4957-8E00-D2565D29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97" y="3656990"/>
            <a:ext cx="4124325" cy="30756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CE3-ADAE-4CF7-9A9B-01B43D5364C3}"/>
              </a:ext>
            </a:extLst>
          </p:cNvPr>
          <p:cNvSpPr/>
          <p:nvPr/>
        </p:nvSpPr>
        <p:spPr>
          <a:xfrm>
            <a:off x="7489154" y="4153485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Lato"/>
              </a:rPr>
              <a:t>Hubel &amp; Wiesel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Experiment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1CD0F-C78B-4FCB-927F-7A0BCFA8838C}"/>
              </a:ext>
            </a:extLst>
          </p:cNvPr>
          <p:cNvSpPr/>
          <p:nvPr/>
        </p:nvSpPr>
        <p:spPr>
          <a:xfrm>
            <a:off x="7489154" y="4753884"/>
            <a:ext cx="3819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Different cells respond to different stimulus of an image</a:t>
            </a:r>
          </a:p>
          <a:p>
            <a:r>
              <a:rPr lang="en-US" altLang="ko-KR" dirty="0" err="1"/>
              <a:t>i.e</a:t>
            </a:r>
            <a:r>
              <a:rPr lang="en-US" altLang="ko-KR" dirty="0"/>
              <a:t>: cells that respond to edges, oriented edges, shapes.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7033823-F070-4581-BDB2-CF8107C313C8}"/>
              </a:ext>
            </a:extLst>
          </p:cNvPr>
          <p:cNvCxnSpPr/>
          <p:nvPr/>
        </p:nvCxnSpPr>
        <p:spPr>
          <a:xfrm>
            <a:off x="9525" y="3531663"/>
            <a:ext cx="121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CC77C3-687F-4109-8FC0-7251DF727FC2}"/>
              </a:ext>
            </a:extLst>
          </p:cNvPr>
          <p:cNvSpPr/>
          <p:nvPr/>
        </p:nvSpPr>
        <p:spPr>
          <a:xfrm>
            <a:off x="7053049" y="1165667"/>
            <a:ext cx="4255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Image is cut down to filters to be made as convolutional layers.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Each output is added altogether to make up a output result.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EABCB3-F88F-4947-A220-AA3134456AE9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363401-C5C4-447C-84E5-5D67BFB2B06A}"/>
              </a:ext>
            </a:extLst>
          </p:cNvPr>
          <p:cNvSpPr/>
          <p:nvPr/>
        </p:nvSpPr>
        <p:spPr>
          <a:xfrm>
            <a:off x="253659" y="174278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What is CNN?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D1D2A8-4DCA-45C8-AB34-3F4F2AE4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83" y="652001"/>
            <a:ext cx="5200916" cy="23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25A6281-D946-4FC3-8456-A16E4C5CEE16}"/>
              </a:ext>
            </a:extLst>
          </p:cNvPr>
          <p:cNvGrpSpPr/>
          <p:nvPr/>
        </p:nvGrpSpPr>
        <p:grpSpPr>
          <a:xfrm>
            <a:off x="1550193" y="1628775"/>
            <a:ext cx="9815513" cy="2571750"/>
            <a:chOff x="1890712" y="1800225"/>
            <a:chExt cx="9815513" cy="2571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07E640-01D8-4E06-B0BC-F6AA8BF0F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712" y="1838325"/>
              <a:ext cx="1209675" cy="25336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49D95EA-C21A-4AF8-B88C-AE75B3A54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5212" y="1800225"/>
              <a:ext cx="1190625" cy="2571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B08E81F-9D68-4875-A42D-3800FD5C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9225" y="3429000"/>
              <a:ext cx="1009650" cy="8953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321BACD-6AF6-4905-A459-9AEE14B5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2250" y="1914525"/>
              <a:ext cx="2133600" cy="2409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62ABEA-4C73-4407-B62E-87713C55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96350" y="1838325"/>
              <a:ext cx="2809875" cy="24479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ED9B74D-C33C-4237-843C-9BEA34D068D3}"/>
              </a:ext>
            </a:extLst>
          </p:cNvPr>
          <p:cNvSpPr txBox="1"/>
          <p:nvPr/>
        </p:nvSpPr>
        <p:spPr>
          <a:xfrm>
            <a:off x="1752600" y="459096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One variable from one filter is made that represent a part of an image.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In </a:t>
            </a:r>
            <a:r>
              <a:rPr lang="en-US" altLang="ko-KR" dirty="0" err="1"/>
              <a:t>Wx+b</a:t>
            </a:r>
            <a:r>
              <a:rPr lang="en-US" altLang="ko-KR" dirty="0"/>
              <a:t>, W indicate the filter 5x5x3 filter(using activation function)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Filter value = Wx1 + Wx2 + Wx3 + ··· + </a:t>
            </a:r>
            <a:r>
              <a:rPr lang="en-US" altLang="ko-KR" dirty="0" err="1"/>
              <a:t>WxN</a:t>
            </a:r>
            <a:r>
              <a:rPr lang="en-US" altLang="ko-KR" dirty="0"/>
              <a:t> + b + (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en-US" altLang="ko-KR" dirty="0" err="1"/>
              <a:t>Wx</a:t>
            </a:r>
            <a:r>
              <a:rPr lang="en-US" altLang="ko-KR" dirty="0"/>
              <a:t> + b)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Filter value stays fixed throughout the entire process.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C76C0D-B21E-42D4-81FC-4D5B5301D841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C5FD7-17FD-4AED-8D9E-1CCE81857059}"/>
              </a:ext>
            </a:extLst>
          </p:cNvPr>
          <p:cNvSpPr txBox="1"/>
          <p:nvPr/>
        </p:nvSpPr>
        <p:spPr>
          <a:xfrm>
            <a:off x="352425" y="219075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64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게임이(가) 표시된 사진&#10;&#10;자동 생성된 설명">
            <a:extLst>
              <a:ext uri="{FF2B5EF4-FFF2-40B4-BE49-F238E27FC236}">
                <a16:creationId xmlns:a16="http://schemas.microsoft.com/office/drawing/2014/main" id="{14123485-35EC-4275-82C7-050BAF40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8" y="521398"/>
            <a:ext cx="4563618" cy="2190535"/>
          </a:xfrm>
          <a:prstGeom prst="rect">
            <a:avLst/>
          </a:prstGeom>
        </p:spPr>
      </p:pic>
      <p:pic>
        <p:nvPicPr>
          <p:cNvPr id="8" name="그림 7" descr="하얀색이(가) 표시된 사진&#10;&#10;자동 생성된 설명">
            <a:extLst>
              <a:ext uri="{FF2B5EF4-FFF2-40B4-BE49-F238E27FC236}">
                <a16:creationId xmlns:a16="http://schemas.microsoft.com/office/drawing/2014/main" id="{1DE6FDCF-B242-46B2-9C02-003263FED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31" y="680979"/>
            <a:ext cx="4674157" cy="209168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458E43-F312-4C7A-A0A4-40BA555BFADC}"/>
              </a:ext>
            </a:extLst>
          </p:cNvPr>
          <p:cNvCxnSpPr/>
          <p:nvPr/>
        </p:nvCxnSpPr>
        <p:spPr>
          <a:xfrm>
            <a:off x="0" y="3031094"/>
            <a:ext cx="121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532C1D-0D51-44AE-A8E7-DFC9AF86ABA1}"/>
              </a:ext>
            </a:extLst>
          </p:cNvPr>
          <p:cNvSpPr txBox="1"/>
          <p:nvPr/>
        </p:nvSpPr>
        <p:spPr>
          <a:xfrm>
            <a:off x="361949" y="23810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DC02C-2923-4AF1-AB3D-8E9941B3FB8A}"/>
              </a:ext>
            </a:extLst>
          </p:cNvPr>
          <p:cNvSpPr txBox="1"/>
          <p:nvPr/>
        </p:nvSpPr>
        <p:spPr>
          <a:xfrm>
            <a:off x="264673" y="3091005"/>
            <a:ext cx="15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Map</a:t>
            </a:r>
            <a:endParaRPr lang="ko-KR" altLang="en-US" dirty="0"/>
          </a:p>
        </p:txBody>
      </p:sp>
      <p:pic>
        <p:nvPicPr>
          <p:cNvPr id="14" name="그림 13" descr="시계이(가) 표시된 사진&#10;&#10;자동 생성된 설명">
            <a:extLst>
              <a:ext uri="{FF2B5EF4-FFF2-40B4-BE49-F238E27FC236}">
                <a16:creationId xmlns:a16="http://schemas.microsoft.com/office/drawing/2014/main" id="{33E868BE-AE0E-47E0-8380-637D3064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3618272"/>
            <a:ext cx="6457951" cy="254164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4D69D9-5E85-47A2-BDE4-CDDA93800E8D}"/>
              </a:ext>
            </a:extLst>
          </p:cNvPr>
          <p:cNvSpPr/>
          <p:nvPr/>
        </p:nvSpPr>
        <p:spPr>
          <a:xfrm>
            <a:off x="6905624" y="4210768"/>
            <a:ext cx="4992783" cy="135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/>
              <a:t>Filter is images which has the contents we’d like to detect.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/>
              <a:t>Size of filter is determined by how much pixel we’d like to detect at once.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577E47-66E3-4648-A4CF-30E81B43C34A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31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7E600F20-8202-41B4-9B15-9BBA3A39B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52" y="468380"/>
            <a:ext cx="5135403" cy="37490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1F73D6-C8B9-438F-9CD4-004319F2F6D0}"/>
              </a:ext>
            </a:extLst>
          </p:cNvPr>
          <p:cNvSpPr/>
          <p:nvPr/>
        </p:nvSpPr>
        <p:spPr>
          <a:xfrm>
            <a:off x="4850086" y="4690076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bg1"/>
                </a:solidFill>
              </a:rPr>
              <a:t>Key idea is to observe parts of the image rather than the whole. </a:t>
            </a:r>
          </a:p>
          <a:p>
            <a:pPr marL="285750" indent="-228600" latinLnBrk="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bg1"/>
                </a:solidFill>
              </a:rPr>
              <a:t>Feature map indicates distinctive feature of image (</a:t>
            </a:r>
            <a:r>
              <a:rPr lang="en-US" altLang="ko-KR" sz="2200" dirty="0" err="1">
                <a:solidFill>
                  <a:schemeClr val="bg1"/>
                </a:solidFill>
              </a:rPr>
              <a:t>ex.sharpness</a:t>
            </a:r>
            <a:r>
              <a:rPr lang="en-US" altLang="ko-KR" sz="2200" dirty="0">
                <a:solidFill>
                  <a:schemeClr val="bg1"/>
                </a:solidFill>
              </a:rPr>
              <a:t>, blue, edges) </a:t>
            </a:r>
          </a:p>
          <a:p>
            <a:pPr indent="-228600" latinLnBrk="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E8527-D722-4E1D-A2BF-1595F2EDEAE2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4508A1-7D57-4C17-B090-8B45E3FFC3D8}"/>
              </a:ext>
            </a:extLst>
          </p:cNvPr>
          <p:cNvSpPr/>
          <p:nvPr/>
        </p:nvSpPr>
        <p:spPr>
          <a:xfrm>
            <a:off x="215707" y="168265"/>
            <a:ext cx="571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What happens when filter slides through the image?</a:t>
            </a:r>
          </a:p>
        </p:txBody>
      </p:sp>
    </p:spTree>
    <p:extLst>
      <p:ext uri="{BB962C8B-B14F-4D97-AF65-F5344CB8AC3E}">
        <p14:creationId xmlns:p14="http://schemas.microsoft.com/office/powerpoint/2010/main" val="92197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F5A957F-055C-4FF8-83E6-66AA4C65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3761221"/>
            <a:ext cx="7353300" cy="2247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5FEAB6-0A5F-43E0-9D72-9912971FF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848879"/>
            <a:ext cx="7448550" cy="2266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67C8D-5D30-4C70-AD73-C44C264DC484}"/>
              </a:ext>
            </a:extLst>
          </p:cNvPr>
          <p:cNvSpPr txBox="1"/>
          <p:nvPr/>
        </p:nvSpPr>
        <p:spPr>
          <a:xfrm>
            <a:off x="4738687" y="319014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 = 3 x 3, Stride = 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93D54-78CB-466B-9899-B40FE76949A5}"/>
              </a:ext>
            </a:extLst>
          </p:cNvPr>
          <p:cNvSpPr txBox="1"/>
          <p:nvPr/>
        </p:nvSpPr>
        <p:spPr>
          <a:xfrm>
            <a:off x="4856795" y="6144653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 = 3 x 3, Stride = 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D498C6-3184-477A-B1D1-B3ABA01FBE99}"/>
              </a:ext>
            </a:extLst>
          </p:cNvPr>
          <p:cNvSpPr/>
          <p:nvPr/>
        </p:nvSpPr>
        <p:spPr>
          <a:xfrm>
            <a:off x="2099308" y="452340"/>
            <a:ext cx="8515350" cy="3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dirty="0"/>
              <a:t>Stride = a value of how much we would like the filter to move(</a:t>
            </a:r>
            <a:r>
              <a:rPr lang="ko-KR" altLang="en-US" dirty="0"/>
              <a:t>이동크기</a:t>
            </a:r>
            <a:r>
              <a:rPr lang="en-US" altLang="ko-KR" dirty="0"/>
              <a:t>) 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EE15D6-90CB-42B8-A527-71D6C724096E}"/>
              </a:ext>
            </a:extLst>
          </p:cNvPr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77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1866</Words>
  <Application>Microsoft Office PowerPoint</Application>
  <PresentationFormat>와이드스크린</PresentationFormat>
  <Paragraphs>239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Lato</vt:lpstr>
      <vt:lpstr>굴림</vt:lpstr>
      <vt:lpstr>맑은 고딕</vt:lpstr>
      <vt:lpstr>Arial</vt:lpstr>
      <vt:lpstr>Calibri</vt:lpstr>
      <vt:lpstr>Cambria Math</vt:lpstr>
      <vt:lpstr>Tw Cen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Pooling</vt:lpstr>
      <vt:lpstr>Max Pooling</vt:lpstr>
      <vt:lpstr>Average Pooling</vt:lpstr>
      <vt:lpstr>PowerPoint 프레젠테이션</vt:lpstr>
      <vt:lpstr>PowerPoint 프레젠테이션</vt:lpstr>
      <vt:lpstr>ReLU</vt:lpstr>
      <vt:lpstr>Backpropagation</vt:lpstr>
      <vt:lpstr>PowerPoint 프레젠테이션</vt:lpstr>
      <vt:lpstr>PowerPoint 프레젠테이션</vt:lpstr>
      <vt:lpstr>PowerPoint 프레젠테이션</vt:lpstr>
      <vt:lpstr>PowerPoint 프레젠테이션</vt:lpstr>
      <vt:lpstr>LeNet 5 - Overview</vt:lpstr>
      <vt:lpstr>LeNet 5 - Layer C1</vt:lpstr>
      <vt:lpstr>LeNet 5 - Layer S2</vt:lpstr>
      <vt:lpstr>LeNet 5 - Layer C3</vt:lpstr>
      <vt:lpstr>LeNet 5 - Layer S4</vt:lpstr>
      <vt:lpstr>LeNet 5 - Layer C5</vt:lpstr>
      <vt:lpstr>LeNet 5 - Layer F6</vt:lpstr>
      <vt:lpstr>Code Using Colab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유정</dc:creator>
  <cp:lastModifiedBy>서 유정</cp:lastModifiedBy>
  <cp:revision>30</cp:revision>
  <dcterms:created xsi:type="dcterms:W3CDTF">2019-12-23T04:28:06Z</dcterms:created>
  <dcterms:modified xsi:type="dcterms:W3CDTF">2019-12-24T20:25:31Z</dcterms:modified>
</cp:coreProperties>
</file>