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9"/>
  </p:notesMasterIdLst>
  <p:sldIdLst>
    <p:sldId id="256" r:id="rId2"/>
    <p:sldId id="258" r:id="rId3"/>
    <p:sldId id="291" r:id="rId4"/>
    <p:sldId id="292" r:id="rId5"/>
    <p:sldId id="294" r:id="rId6"/>
    <p:sldId id="267" r:id="rId7"/>
    <p:sldId id="270" r:id="rId8"/>
    <p:sldId id="271" r:id="rId9"/>
    <p:sldId id="273" r:id="rId10"/>
    <p:sldId id="275" r:id="rId11"/>
    <p:sldId id="276" r:id="rId12"/>
    <p:sldId id="274" r:id="rId13"/>
    <p:sldId id="277" r:id="rId14"/>
    <p:sldId id="279" r:id="rId15"/>
    <p:sldId id="280" r:id="rId16"/>
    <p:sldId id="293" r:id="rId17"/>
    <p:sldId id="285" r:id="rId18"/>
    <p:sldId id="286" r:id="rId19"/>
    <p:sldId id="287" r:id="rId20"/>
    <p:sldId id="288" r:id="rId21"/>
    <p:sldId id="282" r:id="rId22"/>
    <p:sldId id="283" r:id="rId23"/>
    <p:sldId id="289" r:id="rId24"/>
    <p:sldId id="290" r:id="rId25"/>
    <p:sldId id="284" r:id="rId26"/>
    <p:sldId id="259" r:id="rId27"/>
    <p:sldId id="264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8732" autoAdjust="0"/>
  </p:normalViewPr>
  <p:slideViewPr>
    <p:cSldViewPr snapToGrid="0" snapToObjects="1">
      <p:cViewPr varScale="1">
        <p:scale>
          <a:sx n="57" d="100"/>
          <a:sy n="57" d="100"/>
        </p:scale>
        <p:origin x="1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763E-3437-4941-8C57-803ABF96592D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D6E0-3115-1C40-B912-D142BC6C243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21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91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32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11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56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02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630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39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617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537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65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009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040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2964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6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869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796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280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940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75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312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17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1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58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7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D6E0-3115-1C40-B912-D142BC6C243A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0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zobear.github.io/model%20compression/2020/01/02/KD-post.html" TargetMode="External"/><Relationship Id="rId2" Type="http://schemas.openxmlformats.org/officeDocument/2006/relationships/hyperlink" Target="http://dmqm.korea.ac.kr/activity/seminar/3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-tree.tistory.com/19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B3E6DA-F8A7-6740-BBFF-24DF6D31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267" y="1206795"/>
            <a:ext cx="5645888" cy="3119506"/>
          </a:xfrm>
        </p:spPr>
        <p:txBody>
          <a:bodyPr anchor="t">
            <a:normAutofit fontScale="90000"/>
          </a:bodyPr>
          <a:lstStyle/>
          <a:p>
            <a:r>
              <a:rPr kumimoji="1" lang="en-US" altLang="ko-Kore-KR" dirty="0"/>
              <a:t>Knowledge Distillation</a:t>
            </a:r>
            <a:br>
              <a:rPr kumimoji="1" lang="en-US" altLang="ko-Kore-KR" dirty="0"/>
            </a:br>
            <a:r>
              <a:rPr kumimoji="1" lang="en-US" altLang="ko-Kore-KR" dirty="0"/>
              <a:t>(KD)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FA696-EAF4-4B49-BDAA-EBC4AA0B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ko-Kore-KR" dirty="0"/>
              <a:t>Team </a:t>
            </a:r>
            <a:r>
              <a:rPr kumimoji="1" lang="ko-KR" altLang="en-US" dirty="0"/>
              <a:t>열려라 참깨</a:t>
            </a:r>
            <a:endParaRPr kumimoji="1" lang="ko-Kore-KR" altLang="en-US" dirty="0"/>
          </a:p>
        </p:txBody>
      </p:sp>
      <p:pic>
        <p:nvPicPr>
          <p:cNvPr id="4" name="Picture 3" descr="닫힌 흰색 정사각형 상자 사이에서 빛을 발하며 열려 있는 상자 하나">
            <a:extLst>
              <a:ext uri="{FF2B5EF4-FFF2-40B4-BE49-F238E27FC236}">
                <a16:creationId xmlns:a16="http://schemas.microsoft.com/office/drawing/2014/main" id="{07CD9A9B-B163-4834-AC95-76649CE99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507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A033C-D335-4A46-B7D6-2E594975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16" y="3860886"/>
            <a:ext cx="3130346" cy="2358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940C58-70C9-48DF-885A-686CE053D328}"/>
              </a:ext>
            </a:extLst>
          </p:cNvPr>
          <p:cNvSpPr txBox="1"/>
          <p:nvPr/>
        </p:nvSpPr>
        <p:spPr>
          <a:xfrm>
            <a:off x="1888120" y="2829491"/>
            <a:ext cx="2956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good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decision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boundary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6420E-1D1D-4CCE-9073-280ADC1ABD4D}"/>
              </a:ext>
            </a:extLst>
          </p:cNvPr>
          <p:cNvSpPr txBox="1"/>
          <p:nvPr/>
        </p:nvSpPr>
        <p:spPr>
          <a:xfrm>
            <a:off x="7249888" y="2812257"/>
            <a:ext cx="4052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good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generalization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performance</a:t>
            </a:r>
            <a:endParaRPr lang="ko-KR" altLang="en-US" sz="20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043665A-7BB0-4241-8EA7-7A271965BED0}"/>
              </a:ext>
            </a:extLst>
          </p:cNvPr>
          <p:cNvSpPr/>
          <p:nvPr/>
        </p:nvSpPr>
        <p:spPr>
          <a:xfrm>
            <a:off x="5328174" y="2864101"/>
            <a:ext cx="1306231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C27D1-D43D-423A-AF21-BDFC26D3F69A}"/>
              </a:ext>
            </a:extLst>
          </p:cNvPr>
          <p:cNvSpPr txBox="1"/>
          <p:nvPr/>
        </p:nvSpPr>
        <p:spPr>
          <a:xfrm>
            <a:off x="1010799" y="4309563"/>
            <a:ext cx="3130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Decision boundary</a:t>
            </a:r>
          </a:p>
          <a:p>
            <a:endParaRPr lang="en-US" altLang="ko-KR" dirty="0"/>
          </a:p>
          <a:p>
            <a:r>
              <a:rPr lang="ko-KR" altLang="en-US" dirty="0" err="1"/>
              <a:t>Consists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combination</a:t>
            </a:r>
            <a:r>
              <a:rPr lang="ko-KR" altLang="en-US" dirty="0"/>
              <a:t> of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b="1" dirty="0" err="1"/>
              <a:t>hidden</a:t>
            </a:r>
            <a:r>
              <a:rPr lang="ko-KR" altLang="en-US" b="1" dirty="0"/>
              <a:t> </a:t>
            </a:r>
            <a:r>
              <a:rPr lang="ko-KR" altLang="en-US" b="1" dirty="0" err="1"/>
              <a:t>layer</a:t>
            </a:r>
            <a:r>
              <a:rPr lang="ko-KR" altLang="en-US" b="1" dirty="0"/>
              <a:t> </a:t>
            </a:r>
            <a:r>
              <a:rPr lang="ko-KR" altLang="en-US" b="1" dirty="0" err="1"/>
              <a:t>boundary</a:t>
            </a:r>
            <a:r>
              <a:rPr lang="ko-KR" altLang="en-US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A66C6D-674E-A749-9C5A-D2A1A10E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4309563"/>
            <a:ext cx="3728906" cy="24610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BD54D7-1676-E24B-BD24-6CE92E0122F7}"/>
              </a:ext>
            </a:extLst>
          </p:cNvPr>
          <p:cNvSpPr/>
          <p:nvPr/>
        </p:nvSpPr>
        <p:spPr>
          <a:xfrm>
            <a:off x="9276114" y="4909727"/>
            <a:ext cx="1785896" cy="186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63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F35A64-D6A2-4780-9943-D60222AC1844}"/>
              </a:ext>
            </a:extLst>
          </p:cNvPr>
          <p:cNvSpPr/>
          <p:nvPr/>
        </p:nvSpPr>
        <p:spPr>
          <a:xfrm>
            <a:off x="7201715" y="4568263"/>
            <a:ext cx="4739093" cy="1880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B56CBD-4B88-4033-92E5-1CE1D3F7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2" y="2377506"/>
            <a:ext cx="6852008" cy="30894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11023A-0CF7-43D4-A76E-AFF7E4EF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377" y="2331405"/>
            <a:ext cx="3324689" cy="38105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D5623EF-E0C0-43E8-8DC6-CEEF9F215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377" y="1581099"/>
            <a:ext cx="2029108" cy="523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E33821-816A-43BD-ACD0-81CBE116A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34" y="3672569"/>
            <a:ext cx="3629532" cy="362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41EFCF-CC17-4248-BED2-D2A300A9F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172" y="4034570"/>
            <a:ext cx="3305636" cy="409632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8C7CD7A-75B9-42C5-97C3-969AE5F8534E}"/>
              </a:ext>
            </a:extLst>
          </p:cNvPr>
          <p:cNvSpPr/>
          <p:nvPr/>
        </p:nvSpPr>
        <p:spPr>
          <a:xfrm>
            <a:off x="9357756" y="2814455"/>
            <a:ext cx="368135" cy="7132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F034C-13C2-4BE0-91B2-1C65D6B21585}"/>
              </a:ext>
            </a:extLst>
          </p:cNvPr>
          <p:cNvSpPr txBox="1"/>
          <p:nvPr/>
        </p:nvSpPr>
        <p:spPr>
          <a:xfrm>
            <a:off x="9765496" y="293757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to differentiate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0484BB5F-1772-42A1-9CBC-CEC8E0B05B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334" y="4578563"/>
            <a:ext cx="650795" cy="17767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11D853-1CC0-4CEF-81FF-B13A259ED9F2}"/>
              </a:ext>
            </a:extLst>
          </p:cNvPr>
          <p:cNvSpPr txBox="1"/>
          <p:nvPr/>
        </p:nvSpPr>
        <p:spPr>
          <a:xfrm>
            <a:off x="7870379" y="4568263"/>
            <a:ext cx="4070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</a:p>
          <a:p>
            <a:r>
              <a:rPr lang="en-US" altLang="ko-KR" dirty="0"/>
              <a:t>element-wise multiple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Response vector of hidden layer of Teacher model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Response vector of hidden layer of Student model</a:t>
            </a:r>
          </a:p>
          <a:p>
            <a:r>
              <a:rPr lang="en-US" altLang="ko-KR" dirty="0"/>
              <a:t>Decision Boundary margin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078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B17F4E-0D56-4C13-97DC-C3023A7C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84" y="3188236"/>
            <a:ext cx="2829320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4B443-BF2C-403E-82C2-8D4161F8DAFB}"/>
              </a:ext>
            </a:extLst>
          </p:cNvPr>
          <p:cNvSpPr txBox="1"/>
          <p:nvPr/>
        </p:nvSpPr>
        <p:spPr>
          <a:xfrm>
            <a:off x="2410690" y="2728402"/>
            <a:ext cx="2220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T</a:t>
            </a:r>
            <a:r>
              <a:rPr lang="en" altLang="ko-Kore-KR" dirty="0" err="1"/>
              <a:t>raditional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4DD81-1E49-4CF5-9293-314A97F4D641}"/>
              </a:ext>
            </a:extLst>
          </p:cNvPr>
          <p:cNvSpPr txBox="1"/>
          <p:nvPr/>
        </p:nvSpPr>
        <p:spPr>
          <a:xfrm>
            <a:off x="8087096" y="2728402"/>
            <a:ext cx="222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Suggestion method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6EFD88-A775-4BFC-A03B-79F2510E521E}"/>
              </a:ext>
            </a:extLst>
          </p:cNvPr>
          <p:cNvSpPr/>
          <p:nvPr/>
        </p:nvSpPr>
        <p:spPr>
          <a:xfrm>
            <a:off x="5740961" y="4178970"/>
            <a:ext cx="1306231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1545B-A946-4A2E-8483-5CE02F670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542" y="3188235"/>
            <a:ext cx="282278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2F9CF4-76D2-4CC2-9EEE-4BFCB1C9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4" y="2333472"/>
            <a:ext cx="2972215" cy="2191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31A6C8-3B25-48AE-A1F6-22CCF4E66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24" y="4553107"/>
            <a:ext cx="2705478" cy="224821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7829C74-EE04-482F-87A3-8B8DD216B96C}"/>
              </a:ext>
            </a:extLst>
          </p:cNvPr>
          <p:cNvGrpSpPr/>
          <p:nvPr/>
        </p:nvGrpSpPr>
        <p:grpSpPr>
          <a:xfrm>
            <a:off x="8509728" y="3706107"/>
            <a:ext cx="3148143" cy="1323588"/>
            <a:chOff x="8094044" y="1753227"/>
            <a:chExt cx="3148143" cy="1323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983CB5-CC10-47E8-9FAE-86A6DC8F4798}"/>
                </a:ext>
              </a:extLst>
            </p:cNvPr>
            <p:cNvSpPr/>
            <p:nvPr/>
          </p:nvSpPr>
          <p:spPr>
            <a:xfrm>
              <a:off x="8094044" y="1753227"/>
              <a:ext cx="3148143" cy="13235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7C739F-62A4-407E-85E0-EB1C902B1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5919" y="1778904"/>
              <a:ext cx="3048425" cy="77163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DA2BFEE-1083-49FF-BC3B-8C3D1538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5919" y="2665121"/>
              <a:ext cx="285790" cy="3620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C1016-D8BB-4B37-A632-27DBFE56E817}"/>
                </a:ext>
              </a:extLst>
            </p:cNvPr>
            <p:cNvSpPr txBox="1"/>
            <p:nvPr/>
          </p:nvSpPr>
          <p:spPr>
            <a:xfrm>
              <a:off x="8356084" y="2686302"/>
              <a:ext cx="21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Relational function</a:t>
              </a:r>
              <a:endParaRPr lang="ko-KR" altLang="en-US" dirty="0"/>
            </a:p>
          </p:txBody>
        </p:sp>
      </p:grp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43304333-FEF5-4550-BF27-5AE78CF46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373" y="2760006"/>
            <a:ext cx="3753290" cy="1778811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E0743E41-5697-4E86-ABE7-358AA564D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778" y="5069643"/>
            <a:ext cx="4240680" cy="16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4952D-218F-429A-B214-FA848DF72CCE}"/>
              </a:ext>
            </a:extLst>
          </p:cNvPr>
          <p:cNvSpPr txBox="1"/>
          <p:nvPr/>
        </p:nvSpPr>
        <p:spPr>
          <a:xfrm>
            <a:off x="3944773" y="6195787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It can be mapped by itself.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4C3CF3-0239-4ADD-ADF6-6782A71C4CEF}"/>
              </a:ext>
            </a:extLst>
          </p:cNvPr>
          <p:cNvGrpSpPr/>
          <p:nvPr/>
        </p:nvGrpSpPr>
        <p:grpSpPr>
          <a:xfrm>
            <a:off x="517436" y="2630598"/>
            <a:ext cx="5578564" cy="3518876"/>
            <a:chOff x="737668" y="2347534"/>
            <a:chExt cx="7344658" cy="403045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E82582-44FF-47B5-8C95-16FBEEDFC4C6}"/>
                </a:ext>
              </a:extLst>
            </p:cNvPr>
            <p:cNvGrpSpPr/>
            <p:nvPr/>
          </p:nvGrpSpPr>
          <p:grpSpPr>
            <a:xfrm>
              <a:off x="737668" y="2347534"/>
              <a:ext cx="7344658" cy="4030459"/>
              <a:chOff x="832671" y="2475157"/>
              <a:chExt cx="7344658" cy="403045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8733D55-CF5D-4098-961F-04C2711BB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671" y="2475157"/>
                <a:ext cx="7344658" cy="374466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BB62D59-0574-45E2-BA66-A301802B2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4433" y="6219826"/>
                <a:ext cx="1581371" cy="28579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0D4A5E0-3891-4DB6-BCBF-0BB394186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1548" y="3987284"/>
                <a:ext cx="1581371" cy="285790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36FD1D-7580-4CFA-9641-1685CCA7327A}"/>
                </a:ext>
              </a:extLst>
            </p:cNvPr>
            <p:cNvSpPr/>
            <p:nvPr/>
          </p:nvSpPr>
          <p:spPr>
            <a:xfrm>
              <a:off x="4729430" y="6092203"/>
              <a:ext cx="1581371" cy="285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AE157DF-6BB0-4C57-800C-FCC6DE021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61" y="3704022"/>
            <a:ext cx="4267796" cy="3715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DBDD9C4-3E26-470E-8792-E5595660F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761" y="4535509"/>
            <a:ext cx="3448531" cy="4001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25C0FF-AD1B-4BCD-9744-799A737A7125}"/>
              </a:ext>
            </a:extLst>
          </p:cNvPr>
          <p:cNvSpPr txBox="1"/>
          <p:nvPr/>
        </p:nvSpPr>
        <p:spPr>
          <a:xfrm>
            <a:off x="9648953" y="48854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Huber 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9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6A7AF7-005A-A64E-B0FA-45D5B38E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416" y="1891529"/>
            <a:ext cx="4941167" cy="45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A5D51C33-53D3-415D-963A-2434A89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42063"/>
            <a:ext cx="9906000" cy="4024424"/>
          </a:xfrm>
        </p:spPr>
        <p:txBody>
          <a:bodyPr/>
          <a:lstStyle/>
          <a:p>
            <a:r>
              <a:rPr lang="en-US" altLang="ko-Kore-KR" dirty="0"/>
              <a:t>In addition to data parallel processing through multi-GPU, the copied networks transfer knowledge to each other.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88CAA-61D8-4441-B34E-87C550C9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66" y="3252823"/>
            <a:ext cx="6306285" cy="32408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C57861-EB5B-4601-8494-2A9800128E4C}"/>
              </a:ext>
            </a:extLst>
          </p:cNvPr>
          <p:cNvSpPr/>
          <p:nvPr/>
        </p:nvSpPr>
        <p:spPr>
          <a:xfrm>
            <a:off x="3918470" y="6493659"/>
            <a:ext cx="2363060" cy="36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859D2-6CDE-4907-8901-8B2CAB43492F}"/>
              </a:ext>
            </a:extLst>
          </p:cNvPr>
          <p:cNvSpPr txBox="1"/>
          <p:nvPr/>
        </p:nvSpPr>
        <p:spPr>
          <a:xfrm>
            <a:off x="8963032" y="4862652"/>
            <a:ext cx="2695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Improve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accuracy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and </a:t>
            </a:r>
            <a:r>
              <a:rPr lang="ko-KR" altLang="en-US" sz="2400" dirty="0" err="1">
                <a:solidFill>
                  <a:srgbClr val="FF0000"/>
                </a:solidFill>
              </a:rPr>
              <a:t>learn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faster</a:t>
            </a:r>
            <a:r>
              <a:rPr lang="ko-KR" alt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83C6FE2-6215-4CA7-A910-C7289CF4A493}"/>
              </a:ext>
            </a:extLst>
          </p:cNvPr>
          <p:cNvSpPr/>
          <p:nvPr/>
        </p:nvSpPr>
        <p:spPr>
          <a:xfrm>
            <a:off x="7785453" y="5094276"/>
            <a:ext cx="983974" cy="3677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9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C57861-EB5B-4601-8494-2A9800128E4C}"/>
              </a:ext>
            </a:extLst>
          </p:cNvPr>
          <p:cNvSpPr/>
          <p:nvPr/>
        </p:nvSpPr>
        <p:spPr>
          <a:xfrm>
            <a:off x="4465122" y="6594001"/>
            <a:ext cx="1911927" cy="263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1B0045-AFC9-4B1C-8BF0-88B9F60DF5D1}"/>
              </a:ext>
            </a:extLst>
          </p:cNvPr>
          <p:cNvGrpSpPr/>
          <p:nvPr/>
        </p:nvGrpSpPr>
        <p:grpSpPr>
          <a:xfrm>
            <a:off x="1129553" y="2472431"/>
            <a:ext cx="7398221" cy="3827459"/>
            <a:chOff x="1129553" y="2334693"/>
            <a:chExt cx="8278380" cy="4282808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4993D2D-F723-47CC-8156-DA736ACC8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553" y="2334693"/>
              <a:ext cx="4534533" cy="201958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6FAE504-1917-41F0-A5BE-99D4A0FF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9553" y="4474077"/>
              <a:ext cx="8278380" cy="2143424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176731-708A-4560-A327-A7EA87B952C5}"/>
              </a:ext>
            </a:extLst>
          </p:cNvPr>
          <p:cNvSpPr/>
          <p:nvPr/>
        </p:nvSpPr>
        <p:spPr>
          <a:xfrm>
            <a:off x="1129553" y="2472431"/>
            <a:ext cx="4187882" cy="18048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CDE652-3C4B-4014-84F0-2B26D9ECBAC1}"/>
              </a:ext>
            </a:extLst>
          </p:cNvPr>
          <p:cNvSpPr/>
          <p:nvPr/>
        </p:nvSpPr>
        <p:spPr>
          <a:xfrm>
            <a:off x="1129553" y="4384355"/>
            <a:ext cx="7467795" cy="19155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334C2-807D-4DFF-B80C-69BEB72AA79B}"/>
              </a:ext>
            </a:extLst>
          </p:cNvPr>
          <p:cNvSpPr txBox="1"/>
          <p:nvPr/>
        </p:nvSpPr>
        <p:spPr>
          <a:xfrm>
            <a:off x="7673009" y="29673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proceed in parallel.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0C3E6C-1CEA-451F-83ED-917041ADE5B6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317435" y="3198167"/>
            <a:ext cx="23555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5B7482-C399-4821-86C3-2763960E597C}"/>
              </a:ext>
            </a:extLst>
          </p:cNvPr>
          <p:cNvCxnSpPr/>
          <p:nvPr/>
        </p:nvCxnSpPr>
        <p:spPr>
          <a:xfrm>
            <a:off x="9382539" y="3374861"/>
            <a:ext cx="0" cy="223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417BDA-B977-42B5-82CB-E50459AEA332}"/>
              </a:ext>
            </a:extLst>
          </p:cNvPr>
          <p:cNvCxnSpPr/>
          <p:nvPr/>
        </p:nvCxnSpPr>
        <p:spPr>
          <a:xfrm flipH="1">
            <a:off x="8597348" y="5605670"/>
            <a:ext cx="785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0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EF753-AC16-413C-804A-AEF8F08A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37" y="2389037"/>
            <a:ext cx="9898362" cy="36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9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40995-4ADC-44CC-A6C4-81398C1E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23" y="2495136"/>
            <a:ext cx="7734300" cy="321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94E92F-D2F5-4B3D-9CDF-1FCDA26B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48" y="5407489"/>
            <a:ext cx="838317" cy="257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7135CA-A2DD-4B73-8201-5CB1DD0E1ECF}"/>
              </a:ext>
            </a:extLst>
          </p:cNvPr>
          <p:cNvSpPr/>
          <p:nvPr/>
        </p:nvSpPr>
        <p:spPr>
          <a:xfrm>
            <a:off x="3071191" y="5297557"/>
            <a:ext cx="3697357" cy="36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C1F625-AE4B-42EF-A61A-95055A2DA28B}"/>
              </a:ext>
            </a:extLst>
          </p:cNvPr>
          <p:cNvCxnSpPr/>
          <p:nvPr/>
        </p:nvCxnSpPr>
        <p:spPr>
          <a:xfrm>
            <a:off x="3498574" y="5664700"/>
            <a:ext cx="0" cy="29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A1C532-CEE3-45B7-8AA5-71532097613C}"/>
              </a:ext>
            </a:extLst>
          </p:cNvPr>
          <p:cNvCxnSpPr/>
          <p:nvPr/>
        </p:nvCxnSpPr>
        <p:spPr>
          <a:xfrm>
            <a:off x="3498574" y="5963478"/>
            <a:ext cx="4084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2BB6FA-63E2-4016-9B70-FC37B9F54B49}"/>
              </a:ext>
            </a:extLst>
          </p:cNvPr>
          <p:cNvCxnSpPr/>
          <p:nvPr/>
        </p:nvCxnSpPr>
        <p:spPr>
          <a:xfrm flipV="1">
            <a:off x="7583557" y="5664700"/>
            <a:ext cx="0" cy="29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8F315C-50BB-4ECD-B3BB-92A922C515FE}"/>
              </a:ext>
            </a:extLst>
          </p:cNvPr>
          <p:cNvCxnSpPr/>
          <p:nvPr/>
        </p:nvCxnSpPr>
        <p:spPr>
          <a:xfrm>
            <a:off x="6281530" y="5664700"/>
            <a:ext cx="0" cy="29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B1F8B0-3CB8-4CD9-900F-A5682C59121E}"/>
              </a:ext>
            </a:extLst>
          </p:cNvPr>
          <p:cNvCxnSpPr/>
          <p:nvPr/>
        </p:nvCxnSpPr>
        <p:spPr>
          <a:xfrm>
            <a:off x="4949687" y="5664700"/>
            <a:ext cx="0" cy="29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B3239FA-D7A2-4F9A-89D2-0D1863E4F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806" y="4557688"/>
            <a:ext cx="388674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572FE-61AE-41C6-BAED-91F3CFCE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3"/>
            <a:ext cx="4368452" cy="47545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What is Knowledge Distillation?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Basic Knowledge Distillation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Knowledge Research</a:t>
            </a:r>
          </a:p>
          <a:p>
            <a:pPr lvl="1"/>
            <a:r>
              <a:rPr lang="en-US" altLang="ko-KR" sz="1800" dirty="0"/>
              <a:t>Feature-Based Knowledge</a:t>
            </a:r>
          </a:p>
          <a:p>
            <a:pPr lvl="1"/>
            <a:r>
              <a:rPr lang="en-US" altLang="ko-KR" sz="1800" dirty="0"/>
              <a:t>Relation-Based Knowledge</a:t>
            </a:r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4. Distillation Research</a:t>
            </a:r>
          </a:p>
          <a:p>
            <a:pPr lvl="1"/>
            <a:r>
              <a:rPr lang="en-US" altLang="ko-KR" sz="1800" dirty="0"/>
              <a:t>Online Distillation</a:t>
            </a:r>
          </a:p>
          <a:p>
            <a:pPr lvl="1"/>
            <a:r>
              <a:rPr lang="en-US" altLang="ko-KR" sz="1800" dirty="0"/>
              <a:t>Self-Distillation</a:t>
            </a:r>
          </a:p>
          <a:p>
            <a:endParaRPr lang="ko-KR" altLang="en-US" sz="20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9418D7B-34C3-4BE7-A750-600759CFE3E9}"/>
              </a:ext>
            </a:extLst>
          </p:cNvPr>
          <p:cNvSpPr txBox="1">
            <a:spLocks/>
          </p:cNvSpPr>
          <p:nvPr/>
        </p:nvSpPr>
        <p:spPr>
          <a:xfrm>
            <a:off x="6303723" y="2009553"/>
            <a:ext cx="4368452" cy="475450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6. Distillation Algorithms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7. Applications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C08B191-79AD-4022-8251-66BFC9BC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INDEX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5614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40995-4ADC-44CC-A6C4-81398C1E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23" y="2495136"/>
            <a:ext cx="7734300" cy="321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94E92F-D2F5-4B3D-9CDF-1FCDA26B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48" y="5407489"/>
            <a:ext cx="838317" cy="257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7135CA-A2DD-4B73-8201-5CB1DD0E1ECF}"/>
              </a:ext>
            </a:extLst>
          </p:cNvPr>
          <p:cNvSpPr/>
          <p:nvPr/>
        </p:nvSpPr>
        <p:spPr>
          <a:xfrm>
            <a:off x="3071191" y="5297557"/>
            <a:ext cx="3697357" cy="36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36C870-6A02-4BCC-AE5D-54855704F0E8}"/>
              </a:ext>
            </a:extLst>
          </p:cNvPr>
          <p:cNvSpPr/>
          <p:nvPr/>
        </p:nvSpPr>
        <p:spPr>
          <a:xfrm>
            <a:off x="8368748" y="2604052"/>
            <a:ext cx="288235" cy="89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B90238-123B-4242-8138-CBFA319E6C73}"/>
              </a:ext>
            </a:extLst>
          </p:cNvPr>
          <p:cNvCxnSpPr>
            <a:stCxn id="5" idx="2"/>
          </p:cNvCxnSpPr>
          <p:nvPr/>
        </p:nvCxnSpPr>
        <p:spPr>
          <a:xfrm flipH="1">
            <a:off x="8507896" y="3498574"/>
            <a:ext cx="4970" cy="260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5AAE82-5719-4746-BFBD-4DBC6806CDE9}"/>
              </a:ext>
            </a:extLst>
          </p:cNvPr>
          <p:cNvCxnSpPr/>
          <p:nvPr/>
        </p:nvCxnSpPr>
        <p:spPr>
          <a:xfrm flipH="1">
            <a:off x="4919870" y="6102626"/>
            <a:ext cx="3592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35E60E-6774-4AC3-AFA3-AA056A3F78CB}"/>
              </a:ext>
            </a:extLst>
          </p:cNvPr>
          <p:cNvCxnSpPr/>
          <p:nvPr/>
        </p:nvCxnSpPr>
        <p:spPr>
          <a:xfrm flipV="1">
            <a:off x="4919870" y="5664700"/>
            <a:ext cx="0" cy="43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8150AEA-E161-4A08-A4FA-1470E8B4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671" y="4743452"/>
            <a:ext cx="1886213" cy="400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6018FDD-E2D6-4970-BE0B-A82F68760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848" y="3640687"/>
            <a:ext cx="53347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F02885-3FF0-48F7-9579-0C05FFE4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23" y="2495136"/>
            <a:ext cx="7734300" cy="3219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33278E-80FB-4D0F-88DC-7E4A3008EA1D}"/>
              </a:ext>
            </a:extLst>
          </p:cNvPr>
          <p:cNvSpPr/>
          <p:nvPr/>
        </p:nvSpPr>
        <p:spPr>
          <a:xfrm>
            <a:off x="3011557" y="3796748"/>
            <a:ext cx="3796747" cy="80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8BF2B-C647-4AC8-A43C-7089B6CEA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26" y="4743452"/>
            <a:ext cx="2276793" cy="476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533EDE-4E47-477A-A6F8-0160D277B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310" y="3668142"/>
            <a:ext cx="485843" cy="2572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D19BF0-8008-4E33-BBA3-AF665845C511}"/>
              </a:ext>
            </a:extLst>
          </p:cNvPr>
          <p:cNvCxnSpPr>
            <a:stCxn id="5" idx="3"/>
          </p:cNvCxnSpPr>
          <p:nvPr/>
        </p:nvCxnSpPr>
        <p:spPr>
          <a:xfrm flipV="1">
            <a:off x="6808304" y="4194313"/>
            <a:ext cx="745435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A9DCC7-177C-451C-8BE3-5AF17DD95972}"/>
              </a:ext>
            </a:extLst>
          </p:cNvPr>
          <p:cNvCxnSpPr/>
          <p:nvPr/>
        </p:nvCxnSpPr>
        <p:spPr>
          <a:xfrm flipV="1">
            <a:off x="7553739" y="3925353"/>
            <a:ext cx="0" cy="27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0E0B58-778A-48E5-832E-B66E675B324A}"/>
              </a:ext>
            </a:extLst>
          </p:cNvPr>
          <p:cNvSpPr/>
          <p:nvPr/>
        </p:nvSpPr>
        <p:spPr>
          <a:xfrm>
            <a:off x="4909930" y="6196290"/>
            <a:ext cx="1003852" cy="3379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1F168D-9E2C-48C7-A7DB-4F0D9B24C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282" y="6126829"/>
            <a:ext cx="5058481" cy="40963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7FA2604-5425-4111-A498-C08454AB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4. Distillation Research</a:t>
            </a:r>
            <a:endParaRPr kumimoji="1" lang="ko-Kore-KR" altLang="en-US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9EE36-2A45-4337-A7E2-90ED6CB68CD9}"/>
              </a:ext>
            </a:extLst>
          </p:cNvPr>
          <p:cNvSpPr txBox="1"/>
          <p:nvPr/>
        </p:nvSpPr>
        <p:spPr>
          <a:xfrm>
            <a:off x="1852551" y="1530206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 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392852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R" sz="4400" dirty="0"/>
              <a:t>5</a:t>
            </a:r>
            <a:r>
              <a:rPr kumimoji="1" lang="en-US" altLang="ko-Kore-KR" sz="4400" dirty="0"/>
              <a:t>. Distillation Algorithms</a:t>
            </a:r>
            <a:endParaRPr kumimoji="1" lang="ko-Kore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5D5FCC-6598-4061-8A20-767270B7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0" y="2743398"/>
            <a:ext cx="4657881" cy="2366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A9181-47C1-4545-9B7A-E38908260458}"/>
              </a:ext>
            </a:extLst>
          </p:cNvPr>
          <p:cNvSpPr txBox="1"/>
          <p:nvPr/>
        </p:nvSpPr>
        <p:spPr>
          <a:xfrm>
            <a:off x="2064357" y="533940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Multi-teacher Distillation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AE4486-7C22-4D3A-BE8F-775000FB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894" y="2636308"/>
            <a:ext cx="4879495" cy="2258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C43B3-A3A3-43AD-9847-3A1F5AAE9662}"/>
              </a:ext>
            </a:extLst>
          </p:cNvPr>
          <p:cNvSpPr txBox="1"/>
          <p:nvPr/>
        </p:nvSpPr>
        <p:spPr>
          <a:xfrm>
            <a:off x="7938383" y="533940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Cross-Modal Distillation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38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R" sz="4400" dirty="0"/>
              <a:t>5</a:t>
            </a:r>
            <a:r>
              <a:rPr kumimoji="1" lang="en-US" altLang="ko-Kore-KR" sz="4400" dirty="0"/>
              <a:t>. Distillation Algorithms</a:t>
            </a:r>
            <a:endParaRPr kumimoji="1" lang="ko-Kore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6148A-C018-4BC1-AD03-52B95E4F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4" y="2732276"/>
            <a:ext cx="4477375" cy="2248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A1E81F-EC53-4BE2-8725-8F6A838B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40" y="2348333"/>
            <a:ext cx="3820058" cy="2876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38ED32-60FC-48AB-AF44-595ECBE5D824}"/>
              </a:ext>
            </a:extLst>
          </p:cNvPr>
          <p:cNvSpPr txBox="1"/>
          <p:nvPr/>
        </p:nvSpPr>
        <p:spPr>
          <a:xfrm>
            <a:off x="2064357" y="5339407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Graph-Based Distillation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6864F-2302-4F7F-B729-6B2C25ABCCCE}"/>
              </a:ext>
            </a:extLst>
          </p:cNvPr>
          <p:cNvSpPr txBox="1"/>
          <p:nvPr/>
        </p:nvSpPr>
        <p:spPr>
          <a:xfrm>
            <a:off x="7938383" y="533940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Data-Free Distillation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8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R" sz="4400" dirty="0"/>
              <a:t>5</a:t>
            </a:r>
            <a:r>
              <a:rPr kumimoji="1" lang="en-US" altLang="ko-Kore-KR" sz="4400" dirty="0"/>
              <a:t>. Distillation Algorithms</a:t>
            </a:r>
            <a:endParaRPr kumimoji="1" lang="ko-Kore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9055B-D222-47B3-AF24-35726617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24" y="2784671"/>
            <a:ext cx="3839111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85B2B-5AE4-4C5B-A927-01E8ED058EA8}"/>
              </a:ext>
            </a:extLst>
          </p:cNvPr>
          <p:cNvSpPr txBox="1"/>
          <p:nvPr/>
        </p:nvSpPr>
        <p:spPr>
          <a:xfrm>
            <a:off x="2064357" y="5339407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Quantized Distillation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37BCF4D5-028F-4ACE-8C0B-D558E884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077" y="2975983"/>
            <a:ext cx="4632341" cy="2348121"/>
          </a:xfrm>
        </p:spPr>
        <p:txBody>
          <a:bodyPr>
            <a:normAutofit lnSpcReduction="10000"/>
          </a:bodyPr>
          <a:lstStyle/>
          <a:p>
            <a:r>
              <a:rPr lang="en-US" altLang="ko-Kore-KR" dirty="0"/>
              <a:t>Adversarial Distillation</a:t>
            </a:r>
          </a:p>
          <a:p>
            <a:r>
              <a:rPr lang="en-US" altLang="ko-Kore-KR" dirty="0"/>
              <a:t>Attention-Based Distillation</a:t>
            </a:r>
          </a:p>
          <a:p>
            <a:r>
              <a:rPr lang="en-US" altLang="ko-Kore-KR" dirty="0"/>
              <a:t>Lifelong Distillation</a:t>
            </a:r>
          </a:p>
          <a:p>
            <a:r>
              <a:rPr lang="en-US" altLang="ko-Kore-KR" dirty="0"/>
              <a:t>NAS-Based Distillation</a:t>
            </a:r>
          </a:p>
          <a:p>
            <a:r>
              <a:rPr lang="en-US" altLang="ko-KR" dirty="0"/>
              <a:t>etc...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73116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R"/>
              <a:t>6</a:t>
            </a:r>
            <a:r>
              <a:rPr kumimoji="1" lang="en-US" altLang="ko-Kore-KR"/>
              <a:t>. Applications</a:t>
            </a:r>
            <a:endParaRPr kumimoji="1" lang="ko-Kore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A7EABD75-C59A-4DE9-BBA9-3D2AB79D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altLang="ko-KR" dirty="0"/>
              <a:t>Visual recognition</a:t>
            </a:r>
          </a:p>
          <a:p>
            <a:r>
              <a:rPr lang="en-US" altLang="ko-KR" dirty="0"/>
              <a:t>Natural language processing</a:t>
            </a:r>
          </a:p>
          <a:p>
            <a:r>
              <a:rPr lang="en-US" altLang="ko-KR" dirty="0"/>
              <a:t>Speech recognition</a:t>
            </a:r>
          </a:p>
          <a:p>
            <a:r>
              <a:rPr lang="en-US" altLang="ko-KR" dirty="0"/>
              <a:t>etc...</a:t>
            </a:r>
            <a:endParaRPr lang="en-US" altLang="en-US" dirty="0"/>
          </a:p>
          <a:p>
            <a:pPr marL="0" indent="0">
              <a:buNone/>
            </a:pPr>
            <a:endParaRPr lang="ko-Kore-KR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스마트폰 무료 아이콘 의 Data And Devices icon pack">
            <a:extLst>
              <a:ext uri="{FF2B5EF4-FFF2-40B4-BE49-F238E27FC236}">
                <a16:creationId xmlns:a16="http://schemas.microsoft.com/office/drawing/2014/main" id="{E8CA1D8E-1AB4-B64F-804B-1F102BF6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285" y="1702985"/>
            <a:ext cx="4210052" cy="42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8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0381"/>
            <a:ext cx="9906000" cy="1382156"/>
          </a:xfrm>
        </p:spPr>
        <p:txBody>
          <a:bodyPr/>
          <a:lstStyle/>
          <a:p>
            <a:r>
              <a:rPr kumimoji="1" lang="en-US" altLang="ko-Kore-KR" dirty="0"/>
              <a:t>References.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ADE3F-E09A-4647-9644-CE490B2F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4441350"/>
          </a:xfrm>
        </p:spPr>
        <p:txBody>
          <a:bodyPr/>
          <a:lstStyle/>
          <a:p>
            <a:r>
              <a:rPr kumimoji="1" lang="ko-KR" altLang="en-US" sz="2000" dirty="0"/>
              <a:t>황하은</a:t>
            </a:r>
            <a:r>
              <a:rPr kumimoji="1" lang="en-US" altLang="ko-KR" sz="2000" dirty="0"/>
              <a:t>. 2020. </a:t>
            </a:r>
            <a:r>
              <a:rPr kumimoji="1" lang="en-US" altLang="ko-KR" sz="2000" dirty="0" err="1"/>
              <a:t>Intoroduction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to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knowledge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distillation.</a:t>
            </a:r>
            <a:r>
              <a:rPr kumimoji="1" lang="ko-KR" altLang="en-US" sz="2000" dirty="0"/>
              <a:t> </a:t>
            </a:r>
            <a:r>
              <a:rPr kumimoji="1" lang="en-US" altLang="ko-KR" sz="2000" dirty="0">
                <a:hlinkClick r:id="rId2"/>
              </a:rPr>
              <a:t>http://dmqm.korea.ac.kr/activity/seminar/304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EZOBEAR.</a:t>
            </a:r>
            <a:r>
              <a:rPr kumimoji="1" lang="en-US" altLang="ko-Kore-KR" sz="2000" dirty="0"/>
              <a:t> 2020</a:t>
            </a:r>
            <a:r>
              <a:rPr kumimoji="1" lang="en-US" altLang="ko-KR" sz="2000" dirty="0"/>
              <a:t>.</a:t>
            </a:r>
            <a:r>
              <a:rPr kumimoji="1" lang="en-US" altLang="ko-Kore-KR" sz="2000" dirty="0"/>
              <a:t> Knowle Distillation </a:t>
            </a:r>
            <a:r>
              <a:rPr kumimoji="1" lang="ko-KR" altLang="en-US" sz="2000" dirty="0"/>
              <a:t>리뷰</a:t>
            </a:r>
            <a:r>
              <a:rPr kumimoji="1" lang="en-US" altLang="ko-Kore-KR" sz="2000" dirty="0"/>
              <a:t>. </a:t>
            </a:r>
            <a:r>
              <a:rPr kumimoji="1" lang="en" altLang="ko-Kore-KR" sz="2000" dirty="0">
                <a:hlinkClick r:id="rId3"/>
              </a:rPr>
              <a:t>https://ezobear.github.io/model%20compression/2020/01/02/KD-post.html</a:t>
            </a:r>
            <a:r>
              <a:rPr kumimoji="1" lang="en" altLang="ko-Kore-KR" sz="2000" dirty="0"/>
              <a:t> </a:t>
            </a:r>
          </a:p>
          <a:p>
            <a:endParaRPr kumimoji="1" lang="en" altLang="ko-Kore-KR" sz="2000" dirty="0"/>
          </a:p>
          <a:p>
            <a:r>
              <a:rPr kumimoji="1" lang="en-US" altLang="ko-Kore-KR" sz="2000" dirty="0" err="1"/>
              <a:t>Jianping</a:t>
            </a:r>
            <a:r>
              <a:rPr kumimoji="1" lang="en-US" altLang="ko-Kore-KR" sz="2000" dirty="0"/>
              <a:t> Gou, </a:t>
            </a:r>
            <a:r>
              <a:rPr kumimoji="1" lang="en-US" altLang="ko-Kore-KR" sz="2000" dirty="0" err="1"/>
              <a:t>Baosheng</a:t>
            </a:r>
            <a:r>
              <a:rPr kumimoji="1" lang="en-US" altLang="ko-Kore-KR" sz="2000" dirty="0"/>
              <a:t> Yu, Stephen J. Maybank, </a:t>
            </a:r>
            <a:r>
              <a:rPr kumimoji="1" lang="en-US" altLang="ko-Kore-KR" sz="2000" dirty="0" err="1"/>
              <a:t>Dacheng</a:t>
            </a:r>
            <a:r>
              <a:rPr kumimoji="1" lang="en-US" altLang="ko-Kore-KR" sz="2000" dirty="0"/>
              <a:t> Tao. 2021, Knowledge Distillation: A Survey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빛나는나무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2020.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딥러닝</a:t>
            </a:r>
            <a:r>
              <a:rPr kumimoji="1" lang="ko-KR" altLang="en-US" sz="2000" dirty="0"/>
              <a:t> 용어 정리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Kknowledge</a:t>
            </a:r>
            <a:r>
              <a:rPr kumimoji="1" lang="en-US" altLang="ko-KR" sz="2000" dirty="0"/>
              <a:t> distillation </a:t>
            </a:r>
            <a:r>
              <a:rPr kumimoji="1" lang="ko-KR" altLang="en-US" sz="2000" dirty="0"/>
              <a:t>설명과 이해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" altLang="ko-KR" sz="2000" dirty="0">
                <a:hlinkClick r:id="rId4"/>
              </a:rPr>
              <a:t>https://light-tree.tistory.com/196</a:t>
            </a:r>
            <a:endParaRPr kumimoji="1" lang="en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20784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257" y="2010920"/>
            <a:ext cx="4844440" cy="2836160"/>
          </a:xfrm>
        </p:spPr>
        <p:txBody>
          <a:bodyPr/>
          <a:lstStyle/>
          <a:p>
            <a:r>
              <a:rPr kumimoji="1" lang="en-US" altLang="en-US" sz="8800" dirty="0"/>
              <a:t>Q &amp; A</a:t>
            </a:r>
            <a:endParaRPr kumimoji="1" lang="ko-Kore-KR" alt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EACFF-3635-D345-B720-5BB58795F66E}"/>
              </a:ext>
            </a:extLst>
          </p:cNvPr>
          <p:cNvSpPr txBox="1"/>
          <p:nvPr/>
        </p:nvSpPr>
        <p:spPr>
          <a:xfrm>
            <a:off x="7511143" y="-3788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32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3181AD-E123-D54E-934E-A11BD12C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40" y="2107128"/>
            <a:ext cx="6155473" cy="4480456"/>
          </a:xfrm>
        </p:spPr>
        <p:txBody>
          <a:bodyPr/>
          <a:lstStyle/>
          <a:p>
            <a:endParaRPr lang="en-US" altLang="ko-Kore-KR" b="1" dirty="0">
              <a:solidFill>
                <a:srgbClr val="002060"/>
              </a:solidFill>
            </a:endParaRPr>
          </a:p>
          <a:p>
            <a:r>
              <a:rPr lang="en-US" altLang="ko-Kore-KR" b="1" dirty="0">
                <a:solidFill>
                  <a:srgbClr val="002060"/>
                </a:solidFill>
              </a:rPr>
              <a:t>Teacher model:</a:t>
            </a:r>
            <a:r>
              <a:rPr lang="en-US" altLang="ko-Kore-KR" dirty="0">
                <a:solidFill>
                  <a:srgbClr val="002060"/>
                </a:solidFill>
              </a:rPr>
              <a:t> </a:t>
            </a:r>
            <a:r>
              <a:rPr lang="en-US" altLang="ko-Kore-KR" dirty="0"/>
              <a:t>Complex models with high predictive accuracy.</a:t>
            </a:r>
          </a:p>
          <a:p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b="1" dirty="0">
                <a:solidFill>
                  <a:srgbClr val="00B050"/>
                </a:solidFill>
              </a:rPr>
              <a:t>Student model:</a:t>
            </a:r>
            <a:r>
              <a:rPr lang="en-US" altLang="ko-Kore-KR" dirty="0"/>
              <a:t> Simple model that receives the knowledge of the Teacher model.</a:t>
            </a:r>
            <a:endParaRPr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85BF0C4-702F-4206-9580-A4057354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1. </a:t>
            </a:r>
            <a:r>
              <a:rPr kumimoji="1" lang="en-US" altLang="ko-KR" sz="4400" dirty="0"/>
              <a:t>What is Knowledge Distillation?</a:t>
            </a:r>
            <a:endParaRPr kumimoji="1" lang="ko-Kore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65306C-1E97-564D-8AE0-CB5C7BA9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2107128"/>
            <a:ext cx="3810000" cy="4171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4B1EE-0665-FB41-BDC9-9AEAAF9F424D}"/>
              </a:ext>
            </a:extLst>
          </p:cNvPr>
          <p:cNvSpPr txBox="1"/>
          <p:nvPr/>
        </p:nvSpPr>
        <p:spPr>
          <a:xfrm>
            <a:off x="5856740" y="3998622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Transfer knowledge of the teacher model.</a:t>
            </a:r>
          </a:p>
          <a:p>
            <a:r>
              <a:rPr kumimoji="1" lang="en" altLang="ko-Kore-KR" dirty="0"/>
              <a:t>have similar performance in the student model.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74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392852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2. Basic Knowledge Distillation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07904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7F60CA-1268-4602-B9CF-250FABB8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1" y="2792520"/>
            <a:ext cx="9584378" cy="25688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7076E3-A51B-4A46-AF2A-301053117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00" y="4739200"/>
            <a:ext cx="1343212" cy="3048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03EA5A-300B-4BFB-A8D5-39DB92D15BAB}"/>
              </a:ext>
            </a:extLst>
          </p:cNvPr>
          <p:cNvSpPr/>
          <p:nvPr/>
        </p:nvSpPr>
        <p:spPr>
          <a:xfrm>
            <a:off x="7148945" y="2885704"/>
            <a:ext cx="1947554" cy="2327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74676E-57D1-D547-AF70-1B641994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51" y="2446892"/>
            <a:ext cx="8094336" cy="37209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392852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2. Basic Knowledge Distillation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07904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C5E2F2-36A4-2A43-B99D-DEA5A6A2CBF3}"/>
              </a:ext>
            </a:extLst>
          </p:cNvPr>
          <p:cNvSpPr/>
          <p:nvPr/>
        </p:nvSpPr>
        <p:spPr>
          <a:xfrm>
            <a:off x="6445406" y="2832411"/>
            <a:ext cx="1360449" cy="2185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63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2. Basic Knowledge Distillation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F51ECFC-5196-475C-B51B-A6AABE47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22" y="5552236"/>
            <a:ext cx="4496427" cy="95263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8A5532-9BA0-4B2F-AA33-A4F77F939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71" y="4456186"/>
            <a:ext cx="2581635" cy="6858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C9A3EA3-5C9A-415A-9EEB-B8004B593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748" y="4320586"/>
            <a:ext cx="2857899" cy="7811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F84A11B-228B-4951-9510-76202627287A}"/>
              </a:ext>
            </a:extLst>
          </p:cNvPr>
          <p:cNvSpPr/>
          <p:nvPr/>
        </p:nvSpPr>
        <p:spPr>
          <a:xfrm>
            <a:off x="5177642" y="4613709"/>
            <a:ext cx="1448789" cy="2375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436B83E-3DBF-CC48-A22B-836D41D1C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63" y="3192599"/>
            <a:ext cx="4743450" cy="866775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F9611113-94AB-3545-AADC-6032A541F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6431" y="3006136"/>
            <a:ext cx="5172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2. Basic Knowledge Distillation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Distillation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F9E5891-F00A-4C20-A4AF-B4B90FE78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27" y="3153447"/>
            <a:ext cx="4710524" cy="2322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0F4384-973A-4EEC-B555-3D028304CB7F}"/>
              </a:ext>
            </a:extLst>
          </p:cNvPr>
          <p:cNvSpPr txBox="1"/>
          <p:nvPr/>
        </p:nvSpPr>
        <p:spPr>
          <a:xfrm>
            <a:off x="8893135" y="280889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</a:t>
            </a:r>
            <a:r>
              <a:rPr lang="en-US" altLang="ko-KR" baseline="-25000" dirty="0" err="1">
                <a:solidFill>
                  <a:srgbClr val="FF0000"/>
                </a:solidFill>
              </a:rPr>
              <a:t>student</a:t>
            </a:r>
            <a:endParaRPr lang="ko-KR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12EDB-B743-4E95-BB49-3E2F769A78EF}"/>
              </a:ext>
            </a:extLst>
          </p:cNvPr>
          <p:cNvSpPr txBox="1"/>
          <p:nvPr/>
        </p:nvSpPr>
        <p:spPr>
          <a:xfrm>
            <a:off x="10618676" y="280729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</a:t>
            </a:r>
            <a:r>
              <a:rPr lang="en-US" altLang="ko-KR" baseline="-25000" dirty="0" err="1">
                <a:solidFill>
                  <a:srgbClr val="FF0000"/>
                </a:solidFill>
              </a:rPr>
              <a:t>distillation</a:t>
            </a:r>
            <a:endParaRPr lang="ko-KR" altLang="en-US" baseline="-250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5E9E11-B303-9E46-96D5-A06EE34D9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90" y="2752263"/>
            <a:ext cx="6798207" cy="31251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A861B9-3133-2F43-BCB6-3C7E1FB1C937}"/>
              </a:ext>
            </a:extLst>
          </p:cNvPr>
          <p:cNvSpPr/>
          <p:nvPr/>
        </p:nvSpPr>
        <p:spPr>
          <a:xfrm>
            <a:off x="4059044" y="3064239"/>
            <a:ext cx="1182030" cy="1931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211EF7-EC25-D04A-BF3F-7F62CB0BCBB2}"/>
              </a:ext>
            </a:extLst>
          </p:cNvPr>
          <p:cNvSpPr/>
          <p:nvPr/>
        </p:nvSpPr>
        <p:spPr>
          <a:xfrm>
            <a:off x="6378498" y="3429000"/>
            <a:ext cx="648599" cy="18343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027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A657B6-26FA-4803-9910-7D17A86B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78" y="2114549"/>
            <a:ext cx="5932211" cy="39152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D4118E-1D8D-4A8E-BF56-021D6CE47474}"/>
              </a:ext>
            </a:extLst>
          </p:cNvPr>
          <p:cNvSpPr/>
          <p:nvPr/>
        </p:nvSpPr>
        <p:spPr>
          <a:xfrm>
            <a:off x="5005592" y="5424550"/>
            <a:ext cx="1733798" cy="627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2D55B-4644-0F43-9895-3F9471B0E1E8}"/>
              </a:ext>
            </a:extLst>
          </p:cNvPr>
          <p:cNvSpPr/>
          <p:nvPr/>
        </p:nvSpPr>
        <p:spPr>
          <a:xfrm>
            <a:off x="5005592" y="2065463"/>
            <a:ext cx="1733798" cy="627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F855-0C2D-1449-B301-FB022272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15154"/>
            <a:ext cx="10529048" cy="1476375"/>
          </a:xfrm>
        </p:spPr>
        <p:txBody>
          <a:bodyPr>
            <a:normAutofit/>
          </a:bodyPr>
          <a:lstStyle/>
          <a:p>
            <a:r>
              <a:rPr kumimoji="1" lang="en-US" altLang="ko-Kore-KR" sz="4400" dirty="0"/>
              <a:t>3. Knowledge Research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C8378-89F6-4293-9693-11CD579C1DCC}"/>
              </a:ext>
            </a:extLst>
          </p:cNvPr>
          <p:cNvSpPr txBox="1"/>
          <p:nvPr/>
        </p:nvSpPr>
        <p:spPr>
          <a:xfrm>
            <a:off x="1852551" y="1530206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Feature-Based Knowledge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 descr="텍스트, 봉투, 명함이(가) 표시된 사진&#10;&#10;자동 생성된 설명">
            <a:extLst>
              <a:ext uri="{FF2B5EF4-FFF2-40B4-BE49-F238E27FC236}">
                <a16:creationId xmlns:a16="http://schemas.microsoft.com/office/drawing/2014/main" id="{B3A31526-EFF1-46C6-954F-B761A480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3097734"/>
            <a:ext cx="9583487" cy="256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2355D-02CA-4EA2-BC49-C69AD0923815}"/>
              </a:ext>
            </a:extLst>
          </p:cNvPr>
          <p:cNvSpPr txBox="1"/>
          <p:nvPr/>
        </p:nvSpPr>
        <p:spPr>
          <a:xfrm>
            <a:off x="866900" y="5660317"/>
            <a:ext cx="127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Magnitude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99D04-89DE-4B71-B538-7EF3B474E316}"/>
              </a:ext>
            </a:extLst>
          </p:cNvPr>
          <p:cNvSpPr txBox="1"/>
          <p:nvPr/>
        </p:nvSpPr>
        <p:spPr>
          <a:xfrm>
            <a:off x="2410691" y="2728402"/>
            <a:ext cx="206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traditional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7E117-4DC7-48E6-9057-39C2FB1A0794}"/>
              </a:ext>
            </a:extLst>
          </p:cNvPr>
          <p:cNvSpPr txBox="1"/>
          <p:nvPr/>
        </p:nvSpPr>
        <p:spPr>
          <a:xfrm>
            <a:off x="8087096" y="2728402"/>
            <a:ext cx="222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Suggestion method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1D5F7B1-8212-4E10-8503-F780D3BC98C3}"/>
              </a:ext>
            </a:extLst>
          </p:cNvPr>
          <p:cNvSpPr/>
          <p:nvPr/>
        </p:nvSpPr>
        <p:spPr>
          <a:xfrm>
            <a:off x="5740961" y="4178970"/>
            <a:ext cx="1306231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0961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8E6"/>
      </a:lt2>
      <a:accent1>
        <a:srgbClr val="DE7FA0"/>
      </a:accent1>
      <a:accent2>
        <a:srgbClr val="D76962"/>
      </a:accent2>
      <a:accent3>
        <a:srgbClr val="D5975E"/>
      </a:accent3>
      <a:accent4>
        <a:srgbClr val="AEA450"/>
      </a:accent4>
      <a:accent5>
        <a:srgbClr val="93AA61"/>
      </a:accent5>
      <a:accent6>
        <a:srgbClr val="6DB452"/>
      </a:accent6>
      <a:hlink>
        <a:srgbClr val="568F7B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456</Words>
  <Application>Microsoft Macintosh PowerPoint</Application>
  <PresentationFormat>와이드스크린</PresentationFormat>
  <Paragraphs>139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Microsoft GothicNeo</vt:lpstr>
      <vt:lpstr>Microsoft GothicNeo Light</vt:lpstr>
      <vt:lpstr>Arial</vt:lpstr>
      <vt:lpstr>Calibri</vt:lpstr>
      <vt:lpstr>Noto Sans</vt:lpstr>
      <vt:lpstr>AngleLinesVTI</vt:lpstr>
      <vt:lpstr>Knowledge Distillation (KD)</vt:lpstr>
      <vt:lpstr>INDEX</vt:lpstr>
      <vt:lpstr>1. What is Knowledge Distillation?</vt:lpstr>
      <vt:lpstr>2. Basic Knowledge Distillation</vt:lpstr>
      <vt:lpstr>2. Basic Knowledge Distillation</vt:lpstr>
      <vt:lpstr>2. Basic Knowledge Distillation</vt:lpstr>
      <vt:lpstr>2. Basic Knowledge Distillation</vt:lpstr>
      <vt:lpstr>3. Knowledge Research</vt:lpstr>
      <vt:lpstr>3. Knowledge Research</vt:lpstr>
      <vt:lpstr>3. Knowledge Research</vt:lpstr>
      <vt:lpstr>3. Knowledge Research</vt:lpstr>
      <vt:lpstr>3. Knowledge Research</vt:lpstr>
      <vt:lpstr>3. Knowledge Research</vt:lpstr>
      <vt:lpstr>3. Knowledge Research</vt:lpstr>
      <vt:lpstr>4. Distillation Research</vt:lpstr>
      <vt:lpstr>4. Distillation Research</vt:lpstr>
      <vt:lpstr>4. Distillation Research</vt:lpstr>
      <vt:lpstr>4. Distillation Research</vt:lpstr>
      <vt:lpstr>4. Distillation Research</vt:lpstr>
      <vt:lpstr>4. Distillation Research</vt:lpstr>
      <vt:lpstr>4. Distillation Research</vt:lpstr>
      <vt:lpstr>5. Distillation Algorithms</vt:lpstr>
      <vt:lpstr>5. Distillation Algorithms</vt:lpstr>
      <vt:lpstr>5. Distillation Algorithms</vt:lpstr>
      <vt:lpstr>6. Applications</vt:lpstr>
      <vt:lpstr>References.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    Neural Network (RNN)</dc:title>
  <dc:creator>오형근</dc:creator>
  <cp:lastModifiedBy>오형근</cp:lastModifiedBy>
  <cp:revision>93</cp:revision>
  <dcterms:created xsi:type="dcterms:W3CDTF">2021-07-21T05:32:50Z</dcterms:created>
  <dcterms:modified xsi:type="dcterms:W3CDTF">2021-08-26T06:01:29Z</dcterms:modified>
</cp:coreProperties>
</file>