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87" r:id="rId4"/>
    <p:sldId id="326" r:id="rId5"/>
    <p:sldId id="331" r:id="rId6"/>
    <p:sldId id="323" r:id="rId7"/>
    <p:sldId id="332" r:id="rId8"/>
    <p:sldId id="325" r:id="rId9"/>
    <p:sldId id="333" r:id="rId10"/>
    <p:sldId id="334" r:id="rId11"/>
    <p:sldId id="335" r:id="rId12"/>
    <p:sldId id="336" r:id="rId13"/>
    <p:sldId id="327" r:id="rId14"/>
    <p:sldId id="337" r:id="rId15"/>
    <p:sldId id="338" r:id="rId16"/>
    <p:sldId id="329" r:id="rId17"/>
    <p:sldId id="330" r:id="rId18"/>
    <p:sldId id="340" r:id="rId19"/>
    <p:sldId id="25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798C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>
      <p:cViewPr varScale="1">
        <p:scale>
          <a:sx n="81" d="100"/>
          <a:sy n="81" d="100"/>
        </p:scale>
        <p:origin x="96" y="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04T10:54:11.36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1725 1,'8'2,"-1"0,1 1,-1 0,0 0,1 1,-2 0,1 0,0 0,8 8,2 1,5 1,0 1,-2 1,0 1,0 1,31 39,-19-17,-12-17,-2 1,0 0,-2 1,-1 1,15 34,-1 13,-4 1,30 146,-23-51,-17-99,-9-48,-1 0,3 34,8 71,-8-85,2 60,-8-75,2 0,1 0,1 0,11 31,-9-32,0 0,-2 1,-1 0,3 39,8 107,0-5,-14-140,2 1,7 30,-5-30,-1-1,2 34,-10 148,6 88,12-193,-8-68,4 59,-10-49,-1-8,1-1,3 1,10 48,-8-55,-1 1,0 56,-4-51,10 60,9 55,-16-108,2 1,2-1,18 58,-18-72,-2 1,0 0,-2 0,-2 0,-1 0,-4 44,1-37,2 0,1 0,12 67,-5-63,-3 0,1 54,-2-10,12 6,-10-67,-2 0,2 32,-3 17,-4 0,-4 0,-13 74,7-83,5-28,-2 0,-1 0,-15 39,-19 63,35-106,-1-1,-2 0,-2 0,-21 41,7-24,-26 70,43-101,0-1,-2 0,0 0,-25 27,-2 4,20-23,-1 0,-1-1,-1-1,-2-1,0-1,-40 29,52-43,1 0,0 2,1-1,-16 21,15-17,-1-1,-22 19,-13 4,0-3,-103 52,134-75,0 0,1 2,-29 23,33-24,-1 0,-1 0,0-2,0 1,0-2,-25 11,-165 48,179-61,-1 0,0-2,-43 0,38-2,-56 9,-2 2,-1-4,0-3,-100-8,33 0,37 5,-135-5,252 3,-1 0,0 0,0-1,1 1,-1-1,0 0,1 1,-1-1,0-1,1 1,0 0,-1 0,1-1,0 1,-1-1,1 0,0 0,0 0,0 0,1 0,-1 0,0 0,-1-4,2 2,-1 0,1-1,0 1,1-1,-1 1,1-1,0 1,0-1,0 1,1-1,-1 1,1 0,1-5,3-6,-1 1,2 0,0 1,1-1,0 1,1 1,17-22,-15 22,-3 3,0 1,0 0,1 0,1 1,-1 0,18-11,-26 18,1 0,0 0,-1 0,1 0,0 0,-1 1,1-1,0 0,-1 0,1 1,-1-1,1 0,-1 1,1-1,-1 1,1-1,-1 0,1 1,-1-1,1 1,-1-1,0 1,1 0,-1-1,0 1,0-1,1 1,-1 0,0-1,0 1,0-1,0 1,0 0,0-1,0 1,0 0,0-1,0 2,3 34,-2-27,13 76,-8-52,5 60,-10-59,-4 169,3-200,0-1,0 1,0-1,-1 1,1-1,-1 1,0-1,1 1,-1-1,0 1,0-1,-1 0,1 0,0 0,-1 1,1-1,-1-1,0 1,-3 3,3-4,1-1,-1 1,0-1,0 1,0-1,0 0,0 0,0 0,0 0,0 0,0 0,1 0,-1 0,0-1,0 1,0-1,0 0,0 1,-2-3,-8-3,1-1,1-1,-1 0,1 0,-17-20,16 15,1 0,0-1,1 0,1-1,0 0,1 0,1-1,-9-31,9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04T10:54:23.984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04T10:54:34.39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04T12:06:32.31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04T12:06:34.36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0 104,'29'0,"-1"-1,0-2,0-1,0-1,0-1,39-15,-38 13,1 1,0 1,1 2,48-1,50-7,-67 2,-1 4,67 1,-99 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04T12:06:35.577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0,'2'41,"2"-1,2 0,1-1,24 73,-27-98,4 26,-2-1,-2 1,-1 0,-2 0,-6 52,2 10,3-73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18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43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47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169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68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674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19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23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109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4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59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993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32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66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10.png"/><Relationship Id="rId5" Type="http://schemas.openxmlformats.org/officeDocument/2006/relationships/image" Target="../media/image39.png"/><Relationship Id="rId10" Type="http://schemas.openxmlformats.org/officeDocument/2006/relationships/customXml" Target="../ink/ink5.xml"/><Relationship Id="rId4" Type="http://schemas.openxmlformats.org/officeDocument/2006/relationships/image" Target="../media/image38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customXml" Target="../ink/ink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customXml" Target="../ink/ink2.xml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63177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S V M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FEB04-A34B-4B15-AFBF-1B332564BF26}"/>
              </a:ext>
            </a:extLst>
          </p:cNvPr>
          <p:cNvSpPr txBox="1"/>
          <p:nvPr/>
        </p:nvSpPr>
        <p:spPr>
          <a:xfrm>
            <a:off x="3203848" y="400506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>
                <a:solidFill>
                  <a:schemeClr val="bg1"/>
                </a:solidFill>
              </a:rPr>
              <a:t>Support vector machine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328" y="57016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73154-448B-4575-AC08-8595DE7A3DBA}"/>
              </a:ext>
            </a:extLst>
          </p:cNvPr>
          <p:cNvSpPr txBox="1"/>
          <p:nvPr/>
        </p:nvSpPr>
        <p:spPr>
          <a:xfrm>
            <a:off x="251520" y="140541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Hard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margin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45563A-78D0-408B-85C0-1360C064CD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85012" y="1274386"/>
            <a:ext cx="4573832" cy="552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FBBAD3-9963-4F5E-A4EB-F396249D3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08" y="2246810"/>
            <a:ext cx="2880320" cy="27272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69A5F0-3F5B-4E49-8A27-36DA2DDED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2442377"/>
            <a:ext cx="4564051" cy="151723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FEA6E1-70BE-4AE0-AB17-48FDFA466B27}"/>
              </a:ext>
            </a:extLst>
          </p:cNvPr>
          <p:cNvSpPr/>
          <p:nvPr/>
        </p:nvSpPr>
        <p:spPr>
          <a:xfrm>
            <a:off x="2762500" y="1282578"/>
            <a:ext cx="720080" cy="552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1C072A-3BA9-411F-8ADC-12C92D3571CA}"/>
              </a:ext>
            </a:extLst>
          </p:cNvPr>
          <p:cNvSpPr/>
          <p:nvPr/>
        </p:nvSpPr>
        <p:spPr>
          <a:xfrm>
            <a:off x="3526984" y="1277409"/>
            <a:ext cx="2331860" cy="55273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B72083-FCCD-4447-8D73-8D2559AD1541}"/>
              </a:ext>
            </a:extLst>
          </p:cNvPr>
          <p:cNvSpPr/>
          <p:nvPr/>
        </p:nvSpPr>
        <p:spPr>
          <a:xfrm>
            <a:off x="688643" y="2238618"/>
            <a:ext cx="2754589" cy="2727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DC112F-BE87-4C29-88D0-730DE91C2345}"/>
              </a:ext>
            </a:extLst>
          </p:cNvPr>
          <p:cNvSpPr/>
          <p:nvPr/>
        </p:nvSpPr>
        <p:spPr>
          <a:xfrm>
            <a:off x="3631016" y="2255064"/>
            <a:ext cx="4837456" cy="184856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3252AB4-9507-4636-B822-3B9AEF19B79F}"/>
              </a:ext>
            </a:extLst>
          </p:cNvPr>
          <p:cNvCxnSpPr/>
          <p:nvPr/>
        </p:nvCxnSpPr>
        <p:spPr>
          <a:xfrm>
            <a:off x="772916" y="5661248"/>
            <a:ext cx="63073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1C7414F6-398E-401C-AC41-A3192352B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524" y="5316562"/>
            <a:ext cx="4058190" cy="6893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86B711-AFA6-4A66-A8EE-8417D3E3D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3389" y="5316562"/>
            <a:ext cx="255305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2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6936" y="54553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73154-448B-4575-AC08-8595DE7A3DBA}"/>
              </a:ext>
            </a:extLst>
          </p:cNvPr>
          <p:cNvSpPr txBox="1"/>
          <p:nvPr/>
        </p:nvSpPr>
        <p:spPr>
          <a:xfrm>
            <a:off x="251520" y="140541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Hard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margin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B4FF1-AD3C-4A68-8696-2E7F3D857EEF}"/>
              </a:ext>
            </a:extLst>
          </p:cNvPr>
          <p:cNvSpPr txBox="1"/>
          <p:nvPr/>
        </p:nvSpPr>
        <p:spPr>
          <a:xfrm>
            <a:off x="683568" y="1254938"/>
            <a:ext cx="7848872" cy="2758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KKT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conditions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Complementary slackness: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943350" lvl="8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support vector</a:t>
            </a:r>
          </a:p>
          <a:p>
            <a:pPr marL="3943350" lvl="8" indent="-285750" algn="just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8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not support vector</a:t>
            </a:r>
          </a:p>
          <a:p>
            <a:pPr lvl="8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11D105B-7307-4165-B577-800213EB96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23928" y="1642916"/>
            <a:ext cx="4104456" cy="38196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EF0CF5D-4189-4CD4-A679-0995ABBC9DC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47423" y="2346303"/>
            <a:ext cx="3744416" cy="38196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BCCF192-2891-4F76-B3BC-E6E0ABFA5B1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47815" y="3294588"/>
            <a:ext cx="3580561" cy="26882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3AFE83-C07D-4DEC-8A4D-6174A5EC8194}"/>
              </a:ext>
            </a:extLst>
          </p:cNvPr>
          <p:cNvCxnSpPr/>
          <p:nvPr/>
        </p:nvCxnSpPr>
        <p:spPr>
          <a:xfrm>
            <a:off x="4671432" y="2564904"/>
            <a:ext cx="58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F48CF0A-7F82-4ED2-BEFD-92CD0B1A6C36}"/>
              </a:ext>
            </a:extLst>
          </p:cNvPr>
          <p:cNvCxnSpPr/>
          <p:nvPr/>
        </p:nvCxnSpPr>
        <p:spPr>
          <a:xfrm>
            <a:off x="4671824" y="3419395"/>
            <a:ext cx="58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78DDD339-B7EA-4886-8888-7CDA2A933B5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30064" y="4335065"/>
            <a:ext cx="2619375" cy="6477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331D3D-4316-4FD2-8DE2-D582B39F1E98}"/>
              </a:ext>
            </a:extLst>
          </p:cNvPr>
          <p:cNvSpPr txBox="1"/>
          <p:nvPr/>
        </p:nvSpPr>
        <p:spPr>
          <a:xfrm>
            <a:off x="503548" y="4460565"/>
            <a:ext cx="7848872" cy="1561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1.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/>
              <a:t>2.  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z="1800" baseline="30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800" kern="100" baseline="-250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sv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+b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en-US" altLang="ko-KR" sz="1800" kern="100" baseline="-250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sv</a:t>
            </a:r>
            <a:r>
              <a:rPr lang="ko-KR" altLang="en-US" kern="100" baseline="-25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F150E6D-58EF-44B3-95E9-F464D25C91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5295" y="5122833"/>
            <a:ext cx="2250761" cy="6481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CC6FBEB-10D0-4A0E-845D-5B4A852536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9661" y="5122834"/>
            <a:ext cx="2152699" cy="64812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B6464FE-E640-43EA-95E1-E2F01E8DAA63}"/>
              </a:ext>
            </a:extLst>
          </p:cNvPr>
          <p:cNvCxnSpPr/>
          <p:nvPr/>
        </p:nvCxnSpPr>
        <p:spPr>
          <a:xfrm>
            <a:off x="2339752" y="5445224"/>
            <a:ext cx="413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D2871D-CFEC-46B7-B66D-931DB2B684E9}"/>
              </a:ext>
            </a:extLst>
          </p:cNvPr>
          <p:cNvCxnSpPr/>
          <p:nvPr/>
        </p:nvCxnSpPr>
        <p:spPr>
          <a:xfrm>
            <a:off x="5076056" y="5458912"/>
            <a:ext cx="413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2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6936" y="54553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73154-448B-4575-AC08-8595DE7A3DBA}"/>
              </a:ext>
            </a:extLst>
          </p:cNvPr>
          <p:cNvSpPr txBox="1"/>
          <p:nvPr/>
        </p:nvSpPr>
        <p:spPr>
          <a:xfrm>
            <a:off x="251520" y="140541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Hard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margin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C0F5F7-EDCB-442F-9F04-AD79C75726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59885" y="1375115"/>
            <a:ext cx="2024230" cy="4616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DE3C5E2-16A1-4C0A-8926-7F2434971C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43608" y="2636912"/>
            <a:ext cx="2304256" cy="4320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F17ED2E-8980-4643-BA7A-FE5ED6DAF3B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79400" y="4189553"/>
            <a:ext cx="2304256" cy="43204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691EB0E-FFD3-4CB3-B435-4D84874ABF3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107280" y="2666359"/>
            <a:ext cx="1264920" cy="43204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9D8DCE-5191-4B12-BEEF-3C5E22791C5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170104" y="4134681"/>
            <a:ext cx="1453912" cy="48691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08C847B-C69F-491E-BC91-1B10BC6C166D}"/>
              </a:ext>
            </a:extLst>
          </p:cNvPr>
          <p:cNvCxnSpPr/>
          <p:nvPr/>
        </p:nvCxnSpPr>
        <p:spPr>
          <a:xfrm>
            <a:off x="3995936" y="292494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2C21AD6-D6E4-4E42-A079-51FD159F8ECF}"/>
              </a:ext>
            </a:extLst>
          </p:cNvPr>
          <p:cNvCxnSpPr/>
          <p:nvPr/>
        </p:nvCxnSpPr>
        <p:spPr>
          <a:xfrm>
            <a:off x="4031728" y="440557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8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66" y="56509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528B8-41CC-4D28-870D-D0895FB81249}"/>
              </a:ext>
            </a:extLst>
          </p:cNvPr>
          <p:cNvSpPr txBox="1"/>
          <p:nvPr/>
        </p:nvSpPr>
        <p:spPr>
          <a:xfrm>
            <a:off x="251520" y="140541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Soft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margin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7AB0B-670F-44A2-8E69-9C12C845EE88}"/>
              </a:ext>
            </a:extLst>
          </p:cNvPr>
          <p:cNvSpPr txBox="1"/>
          <p:nvPr/>
        </p:nvSpPr>
        <p:spPr>
          <a:xfrm>
            <a:off x="2087724" y="1264405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Soft margin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B39303-CAA6-467C-95C2-B85ABE03BD5D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F83F29C-140E-40EE-8CC1-9ED69F3E1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762" y="2062522"/>
            <a:ext cx="1850475" cy="16135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ED21C5-A007-4F87-96CD-327C5C64C3F3}"/>
              </a:ext>
            </a:extLst>
          </p:cNvPr>
          <p:cNvSpPr txBox="1"/>
          <p:nvPr/>
        </p:nvSpPr>
        <p:spPr>
          <a:xfrm>
            <a:off x="1644448" y="4377217"/>
            <a:ext cx="4392488" cy="116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D512F31-44F7-411D-932B-4EFDC1BB0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500" y="4274842"/>
            <a:ext cx="2110922" cy="5882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C3A654-0DB6-46C1-B20D-1DD3AD2D235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087724" y="5008821"/>
            <a:ext cx="5425376" cy="104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40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66" y="56509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528B8-41CC-4D28-870D-D0895FB81249}"/>
              </a:ext>
            </a:extLst>
          </p:cNvPr>
          <p:cNvSpPr txBox="1"/>
          <p:nvPr/>
        </p:nvSpPr>
        <p:spPr>
          <a:xfrm>
            <a:off x="251520" y="140541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Soft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margin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5FB12F-01A9-4583-AAC6-2090F45188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1333178"/>
            <a:ext cx="6696744" cy="17357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AFBB88-4EE4-4459-BF5B-33745A633ED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7624" y="3542122"/>
            <a:ext cx="7193518" cy="29383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D2B4B9-6E3E-4F2C-BFAC-0C059F6610CA}"/>
              </a:ext>
            </a:extLst>
          </p:cNvPr>
          <p:cNvSpPr txBox="1"/>
          <p:nvPr/>
        </p:nvSpPr>
        <p:spPr>
          <a:xfrm>
            <a:off x="683568" y="1254938"/>
            <a:ext cx="7848872" cy="2758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15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66" y="56509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528B8-41CC-4D28-870D-D0895FB81249}"/>
              </a:ext>
            </a:extLst>
          </p:cNvPr>
          <p:cNvSpPr txBox="1"/>
          <p:nvPr/>
        </p:nvSpPr>
        <p:spPr>
          <a:xfrm>
            <a:off x="251520" y="140541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Soft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margin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D2B4B9-6E3E-4F2C-BFAC-0C059F6610CA}"/>
              </a:ext>
            </a:extLst>
          </p:cNvPr>
          <p:cNvSpPr txBox="1"/>
          <p:nvPr/>
        </p:nvSpPr>
        <p:spPr>
          <a:xfrm>
            <a:off x="643710" y="1228527"/>
            <a:ext cx="7848872" cy="4354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	not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support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vector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				    support vector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71C71A2-51CA-4CC0-BEF6-BED2F7E1D2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1026760"/>
            <a:ext cx="3113251" cy="20258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8D8F38-5BD7-4673-8634-FDCD94911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302" y="3270911"/>
            <a:ext cx="3245682" cy="49419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18566A0-EF4B-46A7-8EA9-19FE7C9B1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160" y="4127579"/>
            <a:ext cx="1940656" cy="64268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5EBAD1E-D32C-4E6C-92B3-9621912DE5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280" y="4988587"/>
            <a:ext cx="2309579" cy="69156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B5A9767-9EF0-4C95-9D4B-5E40081C7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1880" y="5008922"/>
            <a:ext cx="2700300" cy="641321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0374554-F6C5-466E-B824-536CEC9D2503}"/>
              </a:ext>
            </a:extLst>
          </p:cNvPr>
          <p:cNvCxnSpPr/>
          <p:nvPr/>
        </p:nvCxnSpPr>
        <p:spPr>
          <a:xfrm>
            <a:off x="2555776" y="4221088"/>
            <a:ext cx="7650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3A7612-DA47-4CB9-A93C-0941E29321C7}"/>
              </a:ext>
            </a:extLst>
          </p:cNvPr>
          <p:cNvCxnSpPr/>
          <p:nvPr/>
        </p:nvCxnSpPr>
        <p:spPr>
          <a:xfrm>
            <a:off x="5632900" y="5338334"/>
            <a:ext cx="7650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9B30D58-D478-484D-98DD-7CF512406A79}"/>
              </a:ext>
            </a:extLst>
          </p:cNvPr>
          <p:cNvGrpSpPr/>
          <p:nvPr/>
        </p:nvGrpSpPr>
        <p:grpSpPr>
          <a:xfrm>
            <a:off x="3120984" y="5156736"/>
            <a:ext cx="304200" cy="254880"/>
            <a:chOff x="3120984" y="5156736"/>
            <a:chExt cx="30420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68FB85D-F5AB-40CF-8BAA-7BC5E74B76E8}"/>
                    </a:ext>
                  </a:extLst>
                </p14:cNvPr>
                <p14:cNvContentPartPr/>
                <p14:nvPr/>
              </p14:nvContentPartPr>
              <p14:xfrm>
                <a:off x="3132864" y="5339616"/>
                <a:ext cx="360" cy="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68FB85D-F5AB-40CF-8BAA-7BC5E74B76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15224" y="53219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8A86BC5-9C4E-45A8-A078-64A88F9F3C8B}"/>
                    </a:ext>
                  </a:extLst>
                </p14:cNvPr>
                <p14:cNvContentPartPr/>
                <p14:nvPr/>
              </p14:nvContentPartPr>
              <p14:xfrm>
                <a:off x="3120984" y="5290296"/>
                <a:ext cx="304200" cy="378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8A86BC5-9C4E-45A8-A078-64A88F9F3C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02984" y="5272656"/>
                  <a:ext cx="339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CD07403-3982-4E9C-B371-8C10DF81D87A}"/>
                    </a:ext>
                  </a:extLst>
                </p14:cNvPr>
                <p14:cNvContentPartPr/>
                <p14:nvPr/>
              </p14:nvContentPartPr>
              <p14:xfrm>
                <a:off x="3267144" y="5156736"/>
                <a:ext cx="27720" cy="2548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CD07403-3982-4E9C-B371-8C10DF81D8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49144" y="5138736"/>
                  <a:ext cx="63360" cy="29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2267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66" y="56509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528B8-41CC-4D28-870D-D0895FB81249}"/>
              </a:ext>
            </a:extLst>
          </p:cNvPr>
          <p:cNvSpPr txBox="1"/>
          <p:nvPr/>
        </p:nvSpPr>
        <p:spPr>
          <a:xfrm>
            <a:off x="251520" y="140541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Nonlinear classification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E61661-9EEF-479E-A24C-FF50EE8E4234}"/>
              </a:ext>
            </a:extLst>
          </p:cNvPr>
          <p:cNvSpPr txBox="1"/>
          <p:nvPr/>
        </p:nvSpPr>
        <p:spPr>
          <a:xfrm>
            <a:off x="827584" y="2158748"/>
            <a:ext cx="7416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SVM nonlinear classification makes it possible to classify by converting it to high-dimensional data when it cannot be classified linearly.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-  In order to prevent an increase in the amount of computation when converting data to a higher dimension, an SVM structure that defines a kernel function can be designed to efficiently calculate the dot product operation.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95F6F-A7FD-4987-A913-B4020277A19E}"/>
              </a:ext>
            </a:extLst>
          </p:cNvPr>
          <p:cNvSpPr txBox="1"/>
          <p:nvPr/>
        </p:nvSpPr>
        <p:spPr>
          <a:xfrm>
            <a:off x="251520" y="1196752"/>
            <a:ext cx="8572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7AB0B-670F-44A2-8E69-9C12C845EE88}"/>
              </a:ext>
            </a:extLst>
          </p:cNvPr>
          <p:cNvSpPr txBox="1"/>
          <p:nvPr/>
        </p:nvSpPr>
        <p:spPr>
          <a:xfrm>
            <a:off x="2087724" y="1264405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Nonlinear classification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B39303-CAA6-467C-95C2-B85ABE03BD5D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A96F3714-1E86-41DF-8C06-41DB623F35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71262" y="3978038"/>
            <a:ext cx="2652395" cy="20574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CF8067A-A22F-4C6A-BE2C-8A02E1E44D8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801" y="4138693"/>
            <a:ext cx="2400300" cy="18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66" y="56509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528B8-41CC-4D28-870D-D0895FB81249}"/>
              </a:ext>
            </a:extLst>
          </p:cNvPr>
          <p:cNvSpPr txBox="1"/>
          <p:nvPr/>
        </p:nvSpPr>
        <p:spPr>
          <a:xfrm>
            <a:off x="251520" y="140541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Nonlinear classification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4A0CB2-33A5-4D9D-9E6A-D711C4465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49887"/>
            <a:ext cx="3117004" cy="13906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763063-EEE4-4A2D-BA86-6E76E2F80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77" y="1484784"/>
            <a:ext cx="2706914" cy="132107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CA185D-D86E-4401-A556-20E005BA0C64}"/>
              </a:ext>
            </a:extLst>
          </p:cNvPr>
          <p:cNvCxnSpPr/>
          <p:nvPr/>
        </p:nvCxnSpPr>
        <p:spPr>
          <a:xfrm>
            <a:off x="3851920" y="2145323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05D482-6690-4AE2-B8A9-84B70930CDC7}"/>
              </a:ext>
            </a:extLst>
          </p:cNvPr>
          <p:cNvSpPr txBox="1"/>
          <p:nvPr/>
        </p:nvSpPr>
        <p:spPr>
          <a:xfrm>
            <a:off x="827584" y="3410371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Linear kernel	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Polynomial kernel</a:t>
            </a:r>
          </a:p>
          <a:p>
            <a:endParaRPr lang="en-US" altLang="ko-KR" sz="1600" b="1" dirty="0"/>
          </a:p>
          <a:p>
            <a:pPr marL="285750" indent="-285750">
              <a:buFontTx/>
              <a:buChar char="-"/>
            </a:pP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Sigmoid kernel (Hyperbolic tangent kernel)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Gaussian kernel (radial basis function (RBF) kernel)</a:t>
            </a:r>
            <a:endParaRPr lang="ko-KR" altLang="en-US" sz="16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569D309-FCE7-4A9D-8093-5AAB88982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323" y="3351428"/>
            <a:ext cx="1752005" cy="42797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D808D2D-D9CB-47C7-AFA2-6A929F08F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8738" y="4028498"/>
            <a:ext cx="2418492" cy="5003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A00AF82-E564-4529-9B84-8CA794F7D0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1850" y="4876142"/>
            <a:ext cx="2879294" cy="44510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CACDB23-E5FB-4A81-8C59-A071756CF6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0502" y="5508639"/>
            <a:ext cx="2575818" cy="54227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FB7574-9923-496A-A624-C31B82E90E1F}"/>
              </a:ext>
            </a:extLst>
          </p:cNvPr>
          <p:cNvSpPr/>
          <p:nvPr/>
        </p:nvSpPr>
        <p:spPr>
          <a:xfrm>
            <a:off x="2915816" y="1628331"/>
            <a:ext cx="388766" cy="34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BF475D-CE19-4F77-BB2A-D5F8DDE00628}"/>
              </a:ext>
            </a:extLst>
          </p:cNvPr>
          <p:cNvSpPr/>
          <p:nvPr/>
        </p:nvSpPr>
        <p:spPr>
          <a:xfrm>
            <a:off x="6732240" y="1628331"/>
            <a:ext cx="720080" cy="34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7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66" y="56509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528B8-41CC-4D28-870D-D0895FB81249}"/>
              </a:ext>
            </a:extLst>
          </p:cNvPr>
          <p:cNvSpPr txBox="1"/>
          <p:nvPr/>
        </p:nvSpPr>
        <p:spPr>
          <a:xfrm>
            <a:off x="251520" y="140541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Nonlinear classification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E0677FB-1566-442C-905A-3C7C75AC4B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12994" y="1911393"/>
            <a:ext cx="5420360" cy="10858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9011A5-609D-4B88-81E0-F298652492DD}"/>
              </a:ext>
            </a:extLst>
          </p:cNvPr>
          <p:cNvSpPr txBox="1"/>
          <p:nvPr/>
        </p:nvSpPr>
        <p:spPr>
          <a:xfrm>
            <a:off x="920387" y="1293826"/>
            <a:ext cx="7416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			      Kernel function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1.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3.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75B379B-6EED-44E7-9306-86E8C251085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12994" y="3083243"/>
            <a:ext cx="4601210" cy="657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99B8D4-CED4-40EC-BB79-4E1FCA38B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398" y="4066532"/>
            <a:ext cx="6652803" cy="5237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B54B35-FFD0-421F-976D-7E6EDB7D8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818" y="4762714"/>
            <a:ext cx="3249514" cy="5237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2CB97F4-D7B3-4053-A129-ADC5E09284C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746821" y="5646271"/>
            <a:ext cx="3362325" cy="42862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C1461F-A3A4-4227-BD81-599A340A4862}"/>
              </a:ext>
            </a:extLst>
          </p:cNvPr>
          <p:cNvCxnSpPr/>
          <p:nvPr/>
        </p:nvCxnSpPr>
        <p:spPr>
          <a:xfrm>
            <a:off x="1985464" y="586861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54D97B8-348E-467B-868E-656225438A1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9" y="1164188"/>
            <a:ext cx="2524125" cy="5619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03163F-A898-40FE-8203-3E256DEF5995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444208" y="1264056"/>
            <a:ext cx="1611809" cy="33855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496DE99-4085-4A33-9F76-C075409A703B}"/>
              </a:ext>
            </a:extLst>
          </p:cNvPr>
          <p:cNvCxnSpPr/>
          <p:nvPr/>
        </p:nvCxnSpPr>
        <p:spPr>
          <a:xfrm>
            <a:off x="5741316" y="146918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171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목차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2276872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01    02     03     04 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175253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930384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050732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7241" y="357301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SVM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41140" y="356372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Hard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margin SVM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26090" y="356372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Soft margin SVM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D2AF4F9-2F8A-4658-8996-07648BEFD121}"/>
              </a:ext>
            </a:extLst>
          </p:cNvPr>
          <p:cNvCxnSpPr/>
          <p:nvPr/>
        </p:nvCxnSpPr>
        <p:spPr>
          <a:xfrm>
            <a:off x="6924631" y="342900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B7333D-DD18-4D09-B557-23D621EC4821}"/>
              </a:ext>
            </a:extLst>
          </p:cNvPr>
          <p:cNvSpPr txBox="1"/>
          <p:nvPr/>
        </p:nvSpPr>
        <p:spPr>
          <a:xfrm>
            <a:off x="6599989" y="3563724"/>
            <a:ext cx="176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Nonlinear classification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66" y="56509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528B8-41CC-4D28-870D-D0895FB81249}"/>
              </a:ext>
            </a:extLst>
          </p:cNvPr>
          <p:cNvSpPr txBox="1"/>
          <p:nvPr/>
        </p:nvSpPr>
        <p:spPr>
          <a:xfrm>
            <a:off x="251520" y="140541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SVM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E61661-9EEF-479E-A24C-FF50EE8E4234}"/>
              </a:ext>
            </a:extLst>
          </p:cNvPr>
          <p:cNvSpPr txBox="1"/>
          <p:nvPr/>
        </p:nvSpPr>
        <p:spPr>
          <a:xfrm>
            <a:off x="827584" y="2644929"/>
            <a:ext cx="7416824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The SVM algorithm creates a model that determines which class the new data belongs to based on the training data.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- If the data is given as a p-dimensional vector, check whether the data can be classified as a (p-1)-dimensional hyperplane.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95F6F-A7FD-4987-A913-B4020277A19E}"/>
              </a:ext>
            </a:extLst>
          </p:cNvPr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7AB0B-670F-44A2-8E69-9C12C845EE88}"/>
              </a:ext>
            </a:extLst>
          </p:cNvPr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SVM </a:t>
            </a:r>
            <a:r>
              <a:rPr lang="en-US" altLang="ko-KR" sz="1600" spc="-150" dirty="0">
                <a:solidFill>
                  <a:schemeClr val="tx2">
                    <a:lumMod val="75000"/>
                  </a:schemeClr>
                </a:solidFill>
                <a:ea typeface="HY헤드라인M" pitchFamily="18" charset="-127"/>
              </a:rPr>
              <a:t>(support vector machine)</a:t>
            </a:r>
            <a:endParaRPr lang="ko-KR" altLang="en-US" sz="1600" spc="-150" dirty="0">
              <a:solidFill>
                <a:schemeClr val="tx2">
                  <a:lumMod val="75000"/>
                </a:schemeClr>
              </a:solidFill>
              <a:ea typeface="HY헤드라인M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B39303-CAA6-467C-95C2-B85ABE03BD5D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66" y="56509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528B8-41CC-4D28-870D-D0895FB81249}"/>
              </a:ext>
            </a:extLst>
          </p:cNvPr>
          <p:cNvSpPr txBox="1"/>
          <p:nvPr/>
        </p:nvSpPr>
        <p:spPr>
          <a:xfrm>
            <a:off x="251520" y="140541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SVM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12C8D3-6133-4004-9A24-5703CFB296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4438" y="1147268"/>
            <a:ext cx="5275123" cy="25488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4B525C-DA1B-45ED-9722-FACFD4BAFF29}"/>
              </a:ext>
            </a:extLst>
          </p:cNvPr>
          <p:cNvSpPr txBox="1"/>
          <p:nvPr/>
        </p:nvSpPr>
        <p:spPr>
          <a:xfrm>
            <a:off x="827584" y="3995605"/>
            <a:ext cx="7416824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Decision boundary(hyperplane) is boundary that separates classes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Support vector is the data closest to the hyperplane in each class.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Margin is the sum of the distance between the support vector of each class and the hyperplane.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152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0536" y="555302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528B8-41CC-4D28-870D-D0895FB81249}"/>
              </a:ext>
            </a:extLst>
          </p:cNvPr>
          <p:cNvSpPr txBox="1"/>
          <p:nvPr/>
        </p:nvSpPr>
        <p:spPr>
          <a:xfrm>
            <a:off x="251520" y="140541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SVM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D2F38D-35CE-44F1-B811-37F3BF80E1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2294159"/>
            <a:ext cx="4486275" cy="40085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C8C965-BDE8-47B9-B5BD-9167C946FB3D}"/>
              </a:ext>
            </a:extLst>
          </p:cNvPr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Best hyperplane</a:t>
            </a:r>
            <a:endParaRPr lang="ko-KR" altLang="en-US" sz="1600" spc="-150" dirty="0">
              <a:solidFill>
                <a:schemeClr val="tx2">
                  <a:lumMod val="75000"/>
                </a:schemeClr>
              </a:solidFill>
              <a:ea typeface="HY헤드라인M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97030D-947C-4C07-A305-5FC5BE6D0665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460355-D034-441E-97F1-7E08F1D5EFD3}"/>
              </a:ext>
            </a:extLst>
          </p:cNvPr>
          <p:cNvSpPr txBox="1"/>
          <p:nvPr/>
        </p:nvSpPr>
        <p:spPr>
          <a:xfrm>
            <a:off x="5184068" y="3094058"/>
            <a:ext cx="334837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A, B, and C are close to blue.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D and E are closer to red and blue than F.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▶</a:t>
            </a:r>
            <a:r>
              <a:rPr lang="en-US" altLang="ko-KR" sz="1600" dirty="0"/>
              <a:t> At F, the margin is maximum.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451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66" y="56509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528B8-41CC-4D28-870D-D0895FB81249}"/>
              </a:ext>
            </a:extLst>
          </p:cNvPr>
          <p:cNvSpPr txBox="1"/>
          <p:nvPr/>
        </p:nvSpPr>
        <p:spPr>
          <a:xfrm>
            <a:off x="251520" y="140541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Hard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margin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E61661-9EEF-479E-A24C-FF50EE8E4234}"/>
              </a:ext>
            </a:extLst>
          </p:cNvPr>
          <p:cNvSpPr txBox="1"/>
          <p:nvPr/>
        </p:nvSpPr>
        <p:spPr>
          <a:xfrm>
            <a:off x="827584" y="2398963"/>
            <a:ext cx="7416824" cy="4053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 classification without errors when it can be classified linearly is called a hard margin.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In three dimensions, 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normal vector =(</a:t>
            </a:r>
            <a:r>
              <a:rPr lang="en-US" altLang="ko-KR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a,b,c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), distance from the origin </a:t>
            </a:r>
            <a:r>
              <a:rPr lang="en-US" alt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=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d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en-US" altLang="ko-KR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ax+by+cz+d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=0.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in two dimensions, for a vector w=(</a:t>
            </a:r>
            <a:r>
              <a:rPr lang="en-US" altLang="ko-KR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a,b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 perpendicular to the straight line, the equation of a straight line with a distance d from the origin becomes </a:t>
            </a:r>
            <a:endParaRPr lang="en-US" altLang="ko-KR" sz="160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en-US" altLang="ko-KR" sz="1600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ax+by+d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=0.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dirty="0"/>
              <a:t>▶ </a:t>
            </a:r>
            <a:r>
              <a:rPr lang="en-US" altLang="ko-KR" sz="16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Using a normal vector and an arbitrary real number we can define a hyperplane.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95F6F-A7FD-4987-A913-B4020277A19E}"/>
              </a:ext>
            </a:extLst>
          </p:cNvPr>
          <p:cNvSpPr txBox="1"/>
          <p:nvPr/>
        </p:nvSpPr>
        <p:spPr>
          <a:xfrm>
            <a:off x="251520" y="1196752"/>
            <a:ext cx="8572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D7AB0B-670F-44A2-8E69-9C12C845EE88}"/>
              </a:ext>
            </a:extLst>
          </p:cNvPr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Hard margin</a:t>
            </a:r>
            <a:endParaRPr lang="ko-KR" altLang="en-US" sz="3200" b="1" spc="-150" dirty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B39303-CAA6-467C-95C2-B85ABE03BD5D}"/>
              </a:ext>
            </a:extLst>
          </p:cNvPr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26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7016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73154-448B-4575-AC08-8595DE7A3DBA}"/>
              </a:ext>
            </a:extLst>
          </p:cNvPr>
          <p:cNvSpPr txBox="1"/>
          <p:nvPr/>
        </p:nvSpPr>
        <p:spPr>
          <a:xfrm>
            <a:off x="251520" y="140541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Hard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margin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FD0E3-C64C-4FA0-837C-52CAFA473B0F}"/>
              </a:ext>
            </a:extLst>
          </p:cNvPr>
          <p:cNvSpPr txBox="1"/>
          <p:nvPr/>
        </p:nvSpPr>
        <p:spPr>
          <a:xfrm>
            <a:off x="4876223" y="1786710"/>
            <a:ext cx="4392488" cy="362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Hyperplane: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z="1600" baseline="30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x+b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=0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600" kern="100" baseline="-25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+b&gt;=q ,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600" kern="100" baseline="-25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+b&lt;=q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 </a:t>
            </a:r>
            <a:r>
              <a:rPr lang="en-US" altLang="ko-KR" sz="1400" kern="100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normalization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600" kern="100" baseline="-25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+b&gt;=1 , (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en-US" altLang="ko-KR" sz="1600" kern="100" baseline="-25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=1)</a:t>
            </a:r>
            <a:endParaRPr lang="en-US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z="1600" baseline="300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r>
              <a:rPr lang="en-US" altLang="ko-KR" sz="1600" kern="100" baseline="-25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+b&lt;=-1 , (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en-US" altLang="ko-KR" sz="1600" kern="100" baseline="-25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=-1)</a:t>
            </a:r>
            <a:endParaRPr lang="en-US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en-US" altLang="ko-KR" sz="1600" kern="100" baseline="-250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w</a:t>
            </a:r>
            <a:r>
              <a:rPr lang="en-US" altLang="ko-KR" sz="1600" baseline="300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</a:t>
            </a:r>
            <a:r>
              <a:rPr lang="en-US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x+b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)-1&gt;=0</a:t>
            </a:r>
            <a:endParaRPr lang="ko-KR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64A923C-88AB-478F-985E-2CD6FD6F4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70" y="2259695"/>
            <a:ext cx="3006707" cy="2674387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23366A-96C6-4951-8E56-25767D2E4028}"/>
              </a:ext>
            </a:extLst>
          </p:cNvPr>
          <p:cNvCxnSpPr/>
          <p:nvPr/>
        </p:nvCxnSpPr>
        <p:spPr>
          <a:xfrm>
            <a:off x="5652120" y="3248980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B99A2F-A008-40AF-9000-10E9E3146B5A}"/>
              </a:ext>
            </a:extLst>
          </p:cNvPr>
          <p:cNvCxnSpPr/>
          <p:nvPr/>
        </p:nvCxnSpPr>
        <p:spPr>
          <a:xfrm>
            <a:off x="5652120" y="4293096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48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7666" y="565095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73154-448B-4575-AC08-8595DE7A3DBA}"/>
              </a:ext>
            </a:extLst>
          </p:cNvPr>
          <p:cNvSpPr txBox="1"/>
          <p:nvPr/>
        </p:nvSpPr>
        <p:spPr>
          <a:xfrm>
            <a:off x="251520" y="140541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Hard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margin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9B73BCC-F8BD-480E-9C8A-B13EA1884D4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5164" y="1096204"/>
            <a:ext cx="3772982" cy="144016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50AD9F0-409A-4168-AB9D-723DF339E4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50307" y="3567131"/>
            <a:ext cx="1364885" cy="28800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7F00D58-363D-4E75-830B-2CFFF4F8603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833" y="3461368"/>
            <a:ext cx="1894799" cy="19704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45589B-FB7F-4C0A-937A-3F674C69DE8F}"/>
              </a:ext>
            </a:extLst>
          </p:cNvPr>
          <p:cNvSpPr txBox="1"/>
          <p:nvPr/>
        </p:nvSpPr>
        <p:spPr>
          <a:xfrm>
            <a:off x="1541883" y="3014976"/>
            <a:ext cx="605252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1			2		            3		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018A97-B8CC-43AD-A926-3EDE775E97F8}"/>
              </a:ext>
            </a:extLst>
          </p:cNvPr>
          <p:cNvSpPr/>
          <p:nvPr/>
        </p:nvSpPr>
        <p:spPr>
          <a:xfrm>
            <a:off x="3779912" y="4869160"/>
            <a:ext cx="1152128" cy="648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311FBB2-F41C-42F7-94E4-D4E206F0751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638" y="3588196"/>
            <a:ext cx="2237066" cy="249494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492988-0ABB-4E16-A217-B9F6FBC00F83}"/>
              </a:ext>
            </a:extLst>
          </p:cNvPr>
          <p:cNvSpPr/>
          <p:nvPr/>
        </p:nvSpPr>
        <p:spPr>
          <a:xfrm>
            <a:off x="6624800" y="5630294"/>
            <a:ext cx="792088" cy="486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F411AF4-4707-40A1-BEA3-BAE355E2025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140181" y="1518786"/>
            <a:ext cx="3208655" cy="5949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BA290F5-B477-435C-9BA4-4D37C7E4DF27}"/>
                  </a:ext>
                </a:extLst>
              </p14:cNvPr>
              <p14:cNvContentPartPr/>
              <p14:nvPr/>
            </p14:nvContentPartPr>
            <p14:xfrm>
              <a:off x="7559784" y="2060016"/>
              <a:ext cx="975600" cy="26042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BA290F5-B477-435C-9BA4-4D37C7E4DF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42144" y="2042376"/>
                <a:ext cx="1011240" cy="26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8AC18ECB-8E61-4ABB-B17A-D020320EF82C}"/>
                  </a:ext>
                </a:extLst>
              </p14:cNvPr>
              <p14:cNvContentPartPr/>
              <p14:nvPr/>
            </p14:nvContentPartPr>
            <p14:xfrm>
              <a:off x="3596184" y="-878304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8AC18ECB-8E61-4ABB-B17A-D020320EF8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78184" y="-89630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7A3D3FEE-D0A4-4C51-BE5D-A5866FFB1496}"/>
                  </a:ext>
                </a:extLst>
              </p14:cNvPr>
              <p14:cNvContentPartPr/>
              <p14:nvPr/>
            </p14:nvContentPartPr>
            <p14:xfrm>
              <a:off x="3218184" y="-1048944"/>
              <a:ext cx="360" cy="3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7A3D3FEE-D0A4-4C51-BE5D-A5866FFB14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00184" y="-10665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895FE3-74ED-4903-8A89-172F3281FA8A}"/>
              </a:ext>
            </a:extLst>
          </p:cNvPr>
          <p:cNvSpPr/>
          <p:nvPr/>
        </p:nvSpPr>
        <p:spPr>
          <a:xfrm>
            <a:off x="5136326" y="1513714"/>
            <a:ext cx="3208655" cy="59499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5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5516" y="570166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73154-448B-4575-AC08-8595DE7A3DBA}"/>
              </a:ext>
            </a:extLst>
          </p:cNvPr>
          <p:cNvSpPr txBox="1"/>
          <p:nvPr/>
        </p:nvSpPr>
        <p:spPr>
          <a:xfrm>
            <a:off x="251520" y="140541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Hard</a:t>
            </a:r>
            <a:r>
              <a:rPr lang="ko-KR" altLang="en-US" sz="1600" b="1" spc="-150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ko-KR" sz="1600" b="1" spc="-150" dirty="0">
                <a:solidFill>
                  <a:schemeClr val="bg1"/>
                </a:solidFill>
                <a:latin typeface="+mj-ea"/>
              </a:rPr>
              <a:t>margin</a:t>
            </a:r>
            <a:endParaRPr lang="ko-KR" altLang="en-US" sz="1600" b="1" spc="-15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30A773F-1049-4C0F-8EB3-5D8CA4C456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8176" y="1713354"/>
            <a:ext cx="2160240" cy="5767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A1AFD0-D17F-422A-B856-06FC26FD94D5}"/>
              </a:ext>
            </a:extLst>
          </p:cNvPr>
          <p:cNvSpPr txBox="1"/>
          <p:nvPr/>
        </p:nvSpPr>
        <p:spPr>
          <a:xfrm>
            <a:off x="575556" y="1850170"/>
            <a:ext cx="7704856" cy="435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			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KKT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conditions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Stationarity</a:t>
            </a: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B0F7E8-CB33-4846-BD17-BBB403817B3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78288" y="2535908"/>
            <a:ext cx="3997768" cy="5527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4968D35-A501-4E71-AD2E-C86177B1179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069840" y="4516219"/>
            <a:ext cx="1656186" cy="63817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38EA982-FBD2-4FA6-95EF-2A23A59DDE76}"/>
              </a:ext>
            </a:extLst>
          </p:cNvPr>
          <p:cNvCxnSpPr/>
          <p:nvPr/>
        </p:nvCxnSpPr>
        <p:spPr>
          <a:xfrm>
            <a:off x="3646756" y="4797152"/>
            <a:ext cx="349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D0039811-3580-459A-A880-BD9661981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288" y="5436171"/>
            <a:ext cx="2125560" cy="55240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AA95109-B4B8-4D9A-B59F-E77DA5391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418" y="4630490"/>
            <a:ext cx="2299454" cy="475368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D0D02C5-2BC2-44CC-AAA1-76FF2A4CFE66}"/>
              </a:ext>
            </a:extLst>
          </p:cNvPr>
          <p:cNvCxnSpPr/>
          <p:nvPr/>
        </p:nvCxnSpPr>
        <p:spPr>
          <a:xfrm>
            <a:off x="3646756" y="5661248"/>
            <a:ext cx="3491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4562A446-A0C1-40D7-A4F6-0D417D39C9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3968" y="5357828"/>
            <a:ext cx="1172850" cy="5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6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761</Words>
  <Application>Microsoft Office PowerPoint</Application>
  <PresentationFormat>화면 슬라이드 쇼(4:3)</PresentationFormat>
  <Paragraphs>193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 택건</cp:lastModifiedBy>
  <cp:revision>121</cp:revision>
  <dcterms:created xsi:type="dcterms:W3CDTF">2016-11-03T20:47:04Z</dcterms:created>
  <dcterms:modified xsi:type="dcterms:W3CDTF">2021-08-05T05:17:25Z</dcterms:modified>
</cp:coreProperties>
</file>