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76" r:id="rId3"/>
    <p:sldId id="284" r:id="rId4"/>
    <p:sldId id="288" r:id="rId5"/>
    <p:sldId id="292" r:id="rId6"/>
    <p:sldId id="285" r:id="rId7"/>
    <p:sldId id="293" r:id="rId8"/>
    <p:sldId id="287" r:id="rId9"/>
    <p:sldId id="277" r:id="rId10"/>
    <p:sldId id="278" r:id="rId11"/>
    <p:sldId id="291" r:id="rId12"/>
    <p:sldId id="280" r:id="rId13"/>
    <p:sldId id="279" r:id="rId14"/>
    <p:sldId id="281" r:id="rId15"/>
    <p:sldId id="282" r:id="rId16"/>
    <p:sldId id="290" r:id="rId17"/>
    <p:sldId id="289" r:id="rId18"/>
    <p:sldId id="29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2" clrIdx="0">
    <p:extLst>
      <p:ext uri="{19B8F6BF-5375-455C-9EA6-DF929625EA0E}">
        <p15:presenceInfo xmlns:p15="http://schemas.microsoft.com/office/powerpoint/2012/main" userId="1a57649d618ab8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4B76E-B62E-4812-BA7D-825654688684}"/>
              </a:ext>
            </a:extLst>
          </p:cNvPr>
          <p:cNvSpPr/>
          <p:nvPr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EF05D1-197A-4EB5-A82C-7DC2425B571D}"/>
              </a:ext>
            </a:extLst>
          </p:cNvPr>
          <p:cNvSpPr/>
          <p:nvPr/>
        </p:nvSpPr>
        <p:spPr>
          <a:xfrm>
            <a:off x="639413" y="2818150"/>
            <a:ext cx="10913175" cy="25718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CFFE35-CB40-419E-BEDE-1E852C7CC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6424" y="3154680"/>
            <a:ext cx="9994392" cy="1335024"/>
          </a:xfrm>
        </p:spPr>
        <p:txBody>
          <a:bodyPr lIns="109728" tIns="109728" rIns="109728" bIns="91440" anchor="b">
            <a:normAutofit/>
          </a:bodyPr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66B81-8E0E-4B31-9B8A-AD8615CF52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1184" y="4489704"/>
            <a:ext cx="10009632" cy="768096"/>
          </a:xfrm>
        </p:spPr>
        <p:txBody>
          <a:bodyPr lIns="109728" tIns="109728" rIns="109728" bIns="91440" anchor="ctr"/>
          <a:lstStyle>
            <a:lvl1pPr marL="0" indent="0" algn="l">
              <a:buNone/>
              <a:defRPr sz="24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E3122-8086-4B62-A94B-822FD6B44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B18AD-F44F-484C-A3D2-C5EF8D94DE24}" type="datetime1">
              <a:rPr lang="en-US" smtClean="0"/>
              <a:t>8/25/2021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D9890-8F9E-40E4-9E32-1481709B2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C4A2E-05AC-44E3-B11A-086CA9066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6B81F-97CD-4934-852B-F0AECFD05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42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EAAC2-5C8E-4AC4-A655-1BBB12DEF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ADEA25-8853-4480-B177-F6FB3A913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30C9A-FAAB-4907-9074-ED83F291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97D3-3687-4972-B93C-3CFDF36BF9D2}" type="datetime1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E74C0-6AA6-4DAA-B696-21A593BFA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C47E9-9A55-415E-8340-5E2B5BD2D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37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5E48E5-4047-441F-8F68-CAA0E5D312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39413" y="365125"/>
            <a:ext cx="7933087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2861A-99E0-4DD2-8956-9C3A8BCA2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CAA46-D730-4A32-BF6D-5880ED7B6ED6}" type="datetime1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9F9A7-D5EB-4CB0-ADF9-A2D67864A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34A46-E778-48F1-85FB-88A260599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987D44-2EFA-42B2-8345-F3CB14FC88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827687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779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999A3-430D-4D78-9DF7-56578715E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B09F0-EED8-49A3-8DEB-65D7E568F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33971-B6D0-433D-83AE-34616CE6E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0D2D1-B868-4347-B796-3B5A5EB129FF}" type="datetime1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CA778-7EAA-41F9-B37D-C8E67AE79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7F5B-F40C-4ECA-9FD3-760EAA21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51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D79C4-5B2D-490C-A3A9-EB977CFAD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1709738"/>
            <a:ext cx="10913175" cy="2852737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D5857-FA4D-4A9B-856D-701234DE6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9413" y="4589463"/>
            <a:ext cx="1091317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7F6E9-7983-40C8-AB5B-67D364A5F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03C2D-6745-47B6-A29E-FE249DBCE96C}" type="datetime1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F873F-0C78-4B75-A7F3-78AAA3811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F4A66-FCCD-4CC0-955A-6FF62FECD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6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A81E-979B-46D7-9D93-0797856AE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3245F-4511-4B93-8CB3-0EC22FD629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9413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B029B-9D0E-4CB2-9A69-10A2F8C12E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22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89C47-F724-4908-A6AD-806E765B2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44C2-3623-4BFB-B9A0-94542302335A}" type="datetime1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700E8-4086-4363-88E6-CA24CE39E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4F54F-F3CE-42F0-ADD3-F174B9BB0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39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4BAB1-26FD-44BF-86E8-57ED04D74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75488"/>
            <a:ext cx="10908792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FCB96-93C7-4E74-8285-0327A1A26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9412" y="1904474"/>
            <a:ext cx="5120640" cy="838726"/>
          </a:xfrm>
        </p:spPr>
        <p:txBody>
          <a:bodyPr anchor="b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8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ADF5A1-7F2F-4B53-9402-85306B933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9413" y="2969917"/>
            <a:ext cx="5157787" cy="32197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775651-3077-40D2-B167-CAB37859E1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27565" y="1904474"/>
            <a:ext cx="5120640" cy="83872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cap="all" spc="15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6D45EC-3B0F-49DC-91BC-2B4E4DA046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27565" y="2969915"/>
            <a:ext cx="5120639" cy="32197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2B7364-544C-427F-8C26-40E48F77C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03B92-D160-4899-8AEB-23E2AB3EBB07}" type="datetime1">
              <a:rPr lang="en-US" smtClean="0"/>
              <a:t>8/25/2021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D7AF57-EA04-49AA-91E0-7393B8DB0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A6F2-A8DC-49B2-B9D6-7A001FF3F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E567CAD-C446-4819-8D43-D93D35E7998F}"/>
              </a:ext>
            </a:extLst>
          </p:cNvPr>
          <p:cNvCxnSpPr>
            <a:cxnSpLocks/>
          </p:cNvCxnSpPr>
          <p:nvPr/>
        </p:nvCxnSpPr>
        <p:spPr>
          <a:xfrm>
            <a:off x="6096000" y="1613647"/>
            <a:ext cx="0" cy="4515986"/>
          </a:xfrm>
          <a:prstGeom prst="line">
            <a:avLst/>
          </a:prstGeom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196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09AB5-A960-4D82-97A6-922633B79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FFEF6C-EDD1-4573-A6D1-D55824570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A71B3-2886-4196-8AEE-F25AFF1977D5}" type="datetime1">
              <a:rPr lang="en-US" smtClean="0"/>
              <a:t>8/25/2021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28429F-6359-4950-8C39-80E03A2D2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4B98F5-EE2F-4214-975A-76719DBD2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50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239CD7-DA28-4950-958A-9781728CF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7A954-8CB7-411C-B9F4-2C7BBA3637E7}" type="datetime1">
              <a:rPr lang="en-US" smtClean="0"/>
              <a:t>8/25/2021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5345F2-29FF-4A4D-A577-8FED65D0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6B79A-87C1-4CB8-BC9B-8705CEC4E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04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01454-EF5C-4D4A-95D3-B320D15CA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75488"/>
            <a:ext cx="10908792" cy="685800"/>
          </a:xfrm>
        </p:spPr>
        <p:txBody>
          <a:bodyPr anchor="ctr">
            <a:normAutofit/>
          </a:bodyPr>
          <a:lstStyle>
            <a:lvl1pPr>
              <a:defRPr sz="2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7D4B9-4A42-478A-AEFB-3F5D0629F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1656589"/>
            <a:ext cx="6245352" cy="4204462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A2F622-E127-4877-8F61-E5FAE62CD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9414" y="1656588"/>
            <a:ext cx="4132612" cy="42124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03E8C1-6159-4F82-A5F4-35DDE51E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1446A-20B5-4264-B561-E7D9C581BFC4}" type="datetime1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C603F-9904-472E-86B9-D7223CAB1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50828B-5598-4BB2-9FC6-86BDC5ECF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551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0E4FD-3561-45A0-82BC-1E0F73996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75488"/>
            <a:ext cx="10908792" cy="685800"/>
          </a:xfrm>
        </p:spPr>
        <p:txBody>
          <a:bodyPr anchor="ctr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019FD7-F525-433A-BC5B-E8251F514F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645666"/>
            <a:ext cx="6365684" cy="4215384"/>
          </a:xfrm>
          <a:solidFill>
            <a:srgbClr val="DDDDDD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CCAD49-8534-4DA7-91E6-D2827CBEB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9414" y="1655064"/>
            <a:ext cx="4132612" cy="421538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F16CE-96E3-44EC-B9C8-F7FEDA170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C44C-94B9-4BA1-95A5-21C59D41B284}" type="datetime1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4BBD5-FCB5-45FF-A806-445007BA0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43AF2-82EC-4A16-9E91-742792F0A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94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E79F0E-E6F3-4029-A461-CBE56588470B}"/>
              </a:ext>
            </a:extLst>
          </p:cNvPr>
          <p:cNvSpPr/>
          <p:nvPr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5D58A2-1B1F-4DF4-936E-885ECC73E6F0}"/>
              </a:ext>
            </a:extLst>
          </p:cNvPr>
          <p:cNvSpPr/>
          <p:nvPr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endParaRPr lang="en-US" sz="24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D9B9AA-BDD3-49A4-84E0-99DC3EF10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76086"/>
            <a:ext cx="10904435" cy="68960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B1D57-5959-4202-BB86-AFBA794FA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9412" y="1639615"/>
            <a:ext cx="10904435" cy="4537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0E3D2-19DD-4BA8-81DE-A095DB31E1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95738" y="6356350"/>
            <a:ext cx="30338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8262A92C-3DD6-4D28-BA90-423F0C949F16}" type="datetime1">
              <a:rPr lang="en-US" smtClean="0"/>
              <a:t>8/25/2021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62D90-3DF7-4BB4-808C-F89E354103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9413" y="6356350"/>
            <a:ext cx="62911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76974-1464-4D58-B215-6330057767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07939" y="6356350"/>
            <a:ext cx="84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20EFF4B-E35B-4DE6-97A9-05E54E649A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264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hf sldNum="0" hdr="0" ftr="0" dt="0"/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2400" b="1" kern="1200" spc="150" baseline="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500"/>
        </a:spcBef>
        <a:buClr>
          <a:schemeClr val="accent2"/>
        </a:buClr>
        <a:buFontTx/>
        <a:buNone/>
        <a:defRPr sz="1500" b="1" kern="1200" spc="15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Tx/>
        <a:buNone/>
        <a:defRPr sz="1500" kern="1200" spc="150" baseline="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Tx/>
        <a:buNone/>
        <a:defRPr sz="1400" kern="1200" spc="150" baseline="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Tx/>
        <a:buNone/>
        <a:defRPr sz="1400" kern="1200" spc="150" baseline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Tx/>
        <a:buNone/>
        <a:defRPr sz="1400" kern="1200" spc="1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lgopoolja.tistory.com/50" TargetMode="External"/><Relationship Id="rId2" Type="http://schemas.openxmlformats.org/officeDocument/2006/relationships/hyperlink" Target="https://velog.io/@jooh95/%EB%94%A5%EB%9F%AC%EB%8B%9D-Quantization%EC%96%91%EC%9E%90%ED%99%94-%EC%A0%95%EB%A6%A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ik.netlify.app/BoostCamp/U_stage/45_pruning/" TargetMode="External"/><Relationship Id="rId5" Type="http://schemas.openxmlformats.org/officeDocument/2006/relationships/hyperlink" Target="https://da2so.github.io/2020-12-27-Master_TFlite3/" TargetMode="External"/><Relationship Id="rId4" Type="http://schemas.openxmlformats.org/officeDocument/2006/relationships/hyperlink" Target="https://velog.io/@ganta/Quantization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5B289C-FFBC-4DA1-9048-5AB172C33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716371-C2C1-4A26-BF94-FA7B8E1F2F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44" b="2286"/>
          <a:stretch/>
        </p:blipFill>
        <p:spPr>
          <a:xfrm>
            <a:off x="-162540" y="-72135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F7823A9-C4F6-4119-AB3F-79E976C03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4" y="914400"/>
            <a:ext cx="8132065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16FB5ED3-B527-45A8-988C-E896E0DEB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143" y="1236133"/>
            <a:ext cx="7811857" cy="43857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E6F089A-1C54-41B5-A53D-482B9C713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19580" y="1672331"/>
            <a:ext cx="6532981" cy="1299464"/>
          </a:xfrm>
        </p:spPr>
        <p:txBody>
          <a:bodyPr>
            <a:normAutofit/>
          </a:bodyPr>
          <a:lstStyle/>
          <a:p>
            <a:pPr algn="ctr"/>
            <a:r>
              <a:rPr lang="ko-KR" altLang="en-US" sz="2800" dirty="0">
                <a:solidFill>
                  <a:srgbClr val="C00000"/>
                </a:solidFill>
              </a:rPr>
              <a:t>딥러닝 스터디</a:t>
            </a:r>
            <a:br>
              <a:rPr lang="en-US" altLang="ko-KR" sz="2800" dirty="0">
                <a:solidFill>
                  <a:srgbClr val="C00000"/>
                </a:solidFill>
              </a:rPr>
            </a:br>
            <a:r>
              <a:rPr lang="en-US" altLang="ko-KR" sz="2800" dirty="0">
                <a:solidFill>
                  <a:srgbClr val="C00000"/>
                </a:solidFill>
              </a:rPr>
              <a:t>(Model-Compression)</a:t>
            </a:r>
            <a:r>
              <a:rPr lang="ko-KR" altLang="en-US" sz="2800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313CA34-0B75-4002-8337-D51F659AB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76750" y="3428995"/>
            <a:ext cx="7552690" cy="768096"/>
          </a:xfrm>
        </p:spPr>
        <p:txBody>
          <a:bodyPr anchor="t">
            <a:normAutofit/>
          </a:bodyPr>
          <a:lstStyle/>
          <a:p>
            <a:pPr algn="ctr"/>
            <a:r>
              <a:rPr lang="ko-KR" altLang="en-US" sz="2000" dirty="0"/>
              <a:t>열려라 </a:t>
            </a:r>
            <a:r>
              <a:rPr lang="ko-KR" altLang="en-US" sz="2000" dirty="0" err="1"/>
              <a:t>참깨팀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임서진</a:t>
            </a:r>
            <a:r>
              <a:rPr lang="ko-KR" altLang="en-US" sz="2000" dirty="0"/>
              <a:t> 조원</a:t>
            </a:r>
          </a:p>
        </p:txBody>
      </p:sp>
    </p:spTree>
    <p:extLst>
      <p:ext uri="{BB962C8B-B14F-4D97-AF65-F5344CB8AC3E}">
        <p14:creationId xmlns:p14="http://schemas.microsoft.com/office/powerpoint/2010/main" val="210331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1C2FBC-7AE7-4710-BE97-86F52A818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Pruning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1303C5-B39A-41CE-BECC-7AB7952407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6249" y="1441342"/>
            <a:ext cx="6076951" cy="5178533"/>
          </a:xfrm>
        </p:spPr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i="0" dirty="0">
                <a:solidFill>
                  <a:srgbClr val="000000"/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A popular method in the discussion tree as well as the neural network.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“ </a:t>
            </a:r>
            <a:r>
              <a:rPr lang="en-US" altLang="ko-KR" dirty="0">
                <a:solidFill>
                  <a:srgbClr val="00B050"/>
                </a:solidFill>
              </a:rPr>
              <a:t>Weight Sum</a:t>
            </a:r>
            <a:r>
              <a:rPr lang="en-US" altLang="ko-KR" dirty="0"/>
              <a:t>” =  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Means averaging with weights</a:t>
            </a:r>
            <a:endParaRPr lang="en-US" altLang="ko-KR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&lt; </a:t>
            </a:r>
            <a:r>
              <a:rPr lang="en-US" altLang="ko-KR" i="0" dirty="0">
                <a:solidFill>
                  <a:srgbClr val="000000"/>
                </a:solidFill>
                <a:effectLst/>
              </a:rPr>
              <a:t>Advantages </a:t>
            </a:r>
            <a:r>
              <a:rPr lang="en-US" altLang="ko-KR" dirty="0"/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Speeds inference (because parameters are reduced)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Regularization increases generalization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&lt;</a:t>
            </a:r>
            <a:r>
              <a:rPr lang="ko-KR" altLang="en-US" dirty="0"/>
              <a:t> </a:t>
            </a:r>
            <a:r>
              <a:rPr lang="en-US" altLang="ko-KR" dirty="0"/>
              <a:t>weakness 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Loss of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Granularity affects the effectiveness of hardware acceleration designs (too sparse to reduce hardware acceleration efficiency)</a:t>
            </a:r>
            <a:endParaRPr lang="en-US" altLang="ko-KR" b="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868180E-1976-44E2-A45B-8916E44042C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8292" y="2426659"/>
            <a:ext cx="5407940" cy="320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346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D3C49C9A-2499-40C9-96B0-E699B8F5108A}"/>
              </a:ext>
            </a:extLst>
          </p:cNvPr>
          <p:cNvSpPr/>
          <p:nvPr/>
        </p:nvSpPr>
        <p:spPr>
          <a:xfrm>
            <a:off x="8148939" y="5106654"/>
            <a:ext cx="3197757" cy="99609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1C5D484-3293-4B36-9A93-823FDEF0A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Pruning – How to proceed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F334F1-C3A4-41C8-8A98-C50967E21D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6418" y="1825625"/>
            <a:ext cx="5844300" cy="4351338"/>
          </a:xfrm>
        </p:spPr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(1) Restrict Properties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0" dirty="0"/>
              <a:t>Depth of the tree, maximum number of Leaf Nodes, maximum number of nodes partitioned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0" dirty="0"/>
              <a:t>: Limit tree depth through </a:t>
            </a:r>
            <a:r>
              <a:rPr lang="en-US" altLang="ko-KR" b="0" dirty="0" err="1"/>
              <a:t>max_depth</a:t>
            </a:r>
            <a:r>
              <a:rPr lang="en-US" altLang="ko-KR" b="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(2) Adjusting “</a:t>
            </a:r>
            <a:r>
              <a:rPr lang="en-US" altLang="ko-KR" dirty="0" err="1"/>
              <a:t>min_sample_split</a:t>
            </a:r>
            <a:r>
              <a:rPr lang="en-US" altLang="ko-KR" dirty="0"/>
              <a:t>”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0" dirty="0"/>
              <a:t>: Determines the minimum number of data contained in a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&lt;ex&gt; * </a:t>
            </a:r>
            <a:r>
              <a:rPr lang="en-US" altLang="ko-KR" b="0" dirty="0" err="1"/>
              <a:t>max_depth</a:t>
            </a:r>
            <a:r>
              <a:rPr lang="en-US" altLang="ko-KR" b="0" dirty="0"/>
              <a:t> : 4</a:t>
            </a:r>
          </a:p>
          <a:p>
            <a:r>
              <a:rPr lang="en-US" altLang="ko-KR" dirty="0"/>
              <a:t>        *  </a:t>
            </a:r>
            <a:r>
              <a:rPr lang="en-US" altLang="ko-KR" b="0" dirty="0" err="1"/>
              <a:t>min_sample_split</a:t>
            </a:r>
            <a:r>
              <a:rPr lang="en-US" altLang="ko-KR" b="0" dirty="0"/>
              <a:t> : 8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AF742A-B339-482F-A5A4-4FA3E397A5D6}"/>
              </a:ext>
            </a:extLst>
          </p:cNvPr>
          <p:cNvSpPr/>
          <p:nvPr/>
        </p:nvSpPr>
        <p:spPr>
          <a:xfrm>
            <a:off x="8395268" y="1579517"/>
            <a:ext cx="135255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AFE48EC-6C95-4E8E-B3E1-B93CC04D1ABA}"/>
              </a:ext>
            </a:extLst>
          </p:cNvPr>
          <p:cNvSpPr/>
          <p:nvPr/>
        </p:nvSpPr>
        <p:spPr>
          <a:xfrm>
            <a:off x="7196589" y="2749784"/>
            <a:ext cx="1009650" cy="790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70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8CAB56C-7CFB-4C28-84A4-AC1526231085}"/>
              </a:ext>
            </a:extLst>
          </p:cNvPr>
          <p:cNvSpPr/>
          <p:nvPr/>
        </p:nvSpPr>
        <p:spPr>
          <a:xfrm>
            <a:off x="10029373" y="5154564"/>
            <a:ext cx="1009650" cy="790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EADADD1-020A-4F83-B05A-E8C262A5EC99}"/>
              </a:ext>
            </a:extLst>
          </p:cNvPr>
          <p:cNvSpPr/>
          <p:nvPr/>
        </p:nvSpPr>
        <p:spPr>
          <a:xfrm>
            <a:off x="9242993" y="3948580"/>
            <a:ext cx="1009650" cy="790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0A1FD66-D618-48A7-B253-C40111346B22}"/>
              </a:ext>
            </a:extLst>
          </p:cNvPr>
          <p:cNvSpPr/>
          <p:nvPr/>
        </p:nvSpPr>
        <p:spPr>
          <a:xfrm>
            <a:off x="6492140" y="3880318"/>
            <a:ext cx="1009650" cy="790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40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7455CD0-F993-4AAE-8BEC-7F938F42D8B4}"/>
              </a:ext>
            </a:extLst>
          </p:cNvPr>
          <p:cNvSpPr/>
          <p:nvPr/>
        </p:nvSpPr>
        <p:spPr>
          <a:xfrm>
            <a:off x="7890443" y="3933498"/>
            <a:ext cx="1009650" cy="790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30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AB52644-6FE0-40E9-B6B7-1E633AA6B804}"/>
              </a:ext>
            </a:extLst>
          </p:cNvPr>
          <p:cNvSpPr/>
          <p:nvPr/>
        </p:nvSpPr>
        <p:spPr>
          <a:xfrm>
            <a:off x="10534198" y="3948580"/>
            <a:ext cx="1009650" cy="790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40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12B4BF1-0D2B-47AA-814F-EAF83E311919}"/>
              </a:ext>
            </a:extLst>
          </p:cNvPr>
          <p:cNvSpPr/>
          <p:nvPr/>
        </p:nvSpPr>
        <p:spPr>
          <a:xfrm>
            <a:off x="8325785" y="5172074"/>
            <a:ext cx="1009650" cy="790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FEF5C88-A113-47E6-A1F6-E641443F4BC3}"/>
              </a:ext>
            </a:extLst>
          </p:cNvPr>
          <p:cNvSpPr/>
          <p:nvPr/>
        </p:nvSpPr>
        <p:spPr>
          <a:xfrm>
            <a:off x="9866769" y="2709302"/>
            <a:ext cx="1009650" cy="790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60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D430FB0-C9EE-4FC4-BEBD-6D1609EEBF49}"/>
              </a:ext>
            </a:extLst>
          </p:cNvPr>
          <p:cNvCxnSpPr/>
          <p:nvPr/>
        </p:nvCxnSpPr>
        <p:spPr>
          <a:xfrm flipH="1">
            <a:off x="8174321" y="2409825"/>
            <a:ext cx="302929" cy="3399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392F489-DC60-4BF7-9472-9478EDADD1EE}"/>
              </a:ext>
            </a:extLst>
          </p:cNvPr>
          <p:cNvCxnSpPr/>
          <p:nvPr/>
        </p:nvCxnSpPr>
        <p:spPr>
          <a:xfrm>
            <a:off x="9553575" y="2409825"/>
            <a:ext cx="313194" cy="339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44F27FD-6A2E-471B-A243-641ADFA67B2C}"/>
              </a:ext>
            </a:extLst>
          </p:cNvPr>
          <p:cNvCxnSpPr/>
          <p:nvPr/>
        </p:nvCxnSpPr>
        <p:spPr>
          <a:xfrm flipH="1">
            <a:off x="7038975" y="3540359"/>
            <a:ext cx="228600" cy="2886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3156F1A-E482-4F35-BEF0-9354CF693235}"/>
              </a:ext>
            </a:extLst>
          </p:cNvPr>
          <p:cNvCxnSpPr/>
          <p:nvPr/>
        </p:nvCxnSpPr>
        <p:spPr>
          <a:xfrm>
            <a:off x="8086725" y="3540359"/>
            <a:ext cx="239060" cy="288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2A3EBC3-869E-45B5-B2BF-992642729C30}"/>
              </a:ext>
            </a:extLst>
          </p:cNvPr>
          <p:cNvCxnSpPr/>
          <p:nvPr/>
        </p:nvCxnSpPr>
        <p:spPr>
          <a:xfrm flipH="1">
            <a:off x="9866769" y="3540359"/>
            <a:ext cx="134481" cy="288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5535C0D-EFEB-4ABB-8032-3DDB543ADD19}"/>
              </a:ext>
            </a:extLst>
          </p:cNvPr>
          <p:cNvCxnSpPr/>
          <p:nvPr/>
        </p:nvCxnSpPr>
        <p:spPr>
          <a:xfrm>
            <a:off x="10753725" y="3540359"/>
            <a:ext cx="285298" cy="288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351EFCF-71B3-4D9C-9886-17D68BAC0AF1}"/>
              </a:ext>
            </a:extLst>
          </p:cNvPr>
          <p:cNvCxnSpPr>
            <a:cxnSpLocks/>
          </p:cNvCxnSpPr>
          <p:nvPr/>
        </p:nvCxnSpPr>
        <p:spPr>
          <a:xfrm flipH="1">
            <a:off x="9065761" y="4761936"/>
            <a:ext cx="285750" cy="270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2EE3C03-8C33-45B4-AA9E-B50B06E449C1}"/>
              </a:ext>
            </a:extLst>
          </p:cNvPr>
          <p:cNvCxnSpPr/>
          <p:nvPr/>
        </p:nvCxnSpPr>
        <p:spPr>
          <a:xfrm>
            <a:off x="10109768" y="4754396"/>
            <a:ext cx="285750" cy="286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26ED05A8-D823-42F3-B657-38674F1DC2E0}"/>
              </a:ext>
            </a:extLst>
          </p:cNvPr>
          <p:cNvSpPr/>
          <p:nvPr/>
        </p:nvSpPr>
        <p:spPr>
          <a:xfrm>
            <a:off x="5723589" y="5154563"/>
            <a:ext cx="1009650" cy="790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70</a:t>
            </a:r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7CE5B704-28D0-4EAE-97EC-A566C8AE09A1}"/>
              </a:ext>
            </a:extLst>
          </p:cNvPr>
          <p:cNvSpPr/>
          <p:nvPr/>
        </p:nvSpPr>
        <p:spPr>
          <a:xfrm>
            <a:off x="6740809" y="5962649"/>
            <a:ext cx="1009650" cy="790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70</a:t>
            </a:r>
            <a:endParaRPr lang="ko-KR" altLang="en-US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EA728472-48FD-46BE-9122-59C17A3E8312}"/>
              </a:ext>
            </a:extLst>
          </p:cNvPr>
          <p:cNvCxnSpPr/>
          <p:nvPr/>
        </p:nvCxnSpPr>
        <p:spPr>
          <a:xfrm flipH="1">
            <a:off x="6638925" y="4761936"/>
            <a:ext cx="161925" cy="3447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F797610B-1CC8-4B17-8B1D-5659C8F6C830}"/>
              </a:ext>
            </a:extLst>
          </p:cNvPr>
          <p:cNvCxnSpPr/>
          <p:nvPr/>
        </p:nvCxnSpPr>
        <p:spPr>
          <a:xfrm>
            <a:off x="6800850" y="5604699"/>
            <a:ext cx="295275" cy="2627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949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AFB877-8A88-4731-ADD3-F752E6942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Pruning – Regularization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3C2FFD-D0B2-43EE-8213-C1C2CC8319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9973" y="1828800"/>
            <a:ext cx="6700462" cy="4629150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i="0" dirty="0">
                <a:solidFill>
                  <a:srgbClr val="000000"/>
                </a:solidFill>
                <a:effectLst/>
              </a:rPr>
              <a:t>&lt;Regularization &gt;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000000"/>
                </a:solidFill>
                <a:effectLst/>
              </a:rPr>
              <a:t>= Reduces complexity to reduce overfitting or variance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i="0" dirty="0">
                <a:solidFill>
                  <a:srgbClr val="000000"/>
                </a:solidFill>
                <a:effectLst/>
              </a:rPr>
              <a:t>L1 normalization </a:t>
            </a:r>
            <a:r>
              <a:rPr lang="en-US" altLang="ko-KR" b="0" i="0" dirty="0">
                <a:solidFill>
                  <a:srgbClr val="000000"/>
                </a:solidFill>
                <a:effectLst/>
              </a:rPr>
              <a:t>and </a:t>
            </a:r>
            <a:r>
              <a:rPr lang="en-US" altLang="ko-KR" i="0" dirty="0">
                <a:solidFill>
                  <a:srgbClr val="000000"/>
                </a:solidFill>
                <a:effectLst/>
              </a:rPr>
              <a:t>L2 normalization </a:t>
            </a:r>
            <a:r>
              <a:rPr lang="en-US" altLang="ko-KR" b="0" i="0" dirty="0">
                <a:solidFill>
                  <a:srgbClr val="000000"/>
                </a:solidFill>
                <a:effectLst/>
              </a:rPr>
              <a:t>can be applied and overall L2 normalization yields good pruning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</a:rPr>
              <a:t>&gt; </a:t>
            </a:r>
            <a:r>
              <a:rPr lang="en-US" altLang="ko-KR" i="0" dirty="0">
                <a:solidFill>
                  <a:srgbClr val="000000"/>
                </a:solidFill>
                <a:effectLst/>
              </a:rPr>
              <a:t>L1 normalization </a:t>
            </a:r>
            <a:r>
              <a:rPr lang="en-US" altLang="ko-KR" b="0" i="0" dirty="0">
                <a:solidFill>
                  <a:srgbClr val="000000"/>
                </a:solidFill>
                <a:effectLst/>
              </a:rPr>
              <a:t>removes many connections, which does not compensate well for accuracy loss in the retraining phase.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i="0" dirty="0">
                <a:solidFill>
                  <a:srgbClr val="000000"/>
                </a:solidFill>
                <a:effectLst/>
              </a:rPr>
              <a:t>-&gt; L2 normalization </a:t>
            </a:r>
            <a:r>
              <a:rPr lang="en-US" altLang="ko-KR" b="0" i="0" dirty="0">
                <a:solidFill>
                  <a:srgbClr val="000000"/>
                </a:solidFill>
                <a:effectLst/>
              </a:rPr>
              <a:t>is a relatively large weight if the loss function is constrained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i="0" dirty="0">
                <a:solidFill>
                  <a:srgbClr val="000000"/>
                </a:solidFill>
                <a:effectLst/>
              </a:rPr>
              <a:t>L1 normalization </a:t>
            </a:r>
            <a:r>
              <a:rPr lang="en-US" altLang="ko-KR" b="0" i="0" dirty="0">
                <a:solidFill>
                  <a:srgbClr val="000000"/>
                </a:solidFill>
                <a:effectLst/>
              </a:rPr>
              <a:t>penalizes weights in proportion to the sum of the absolute weights and causes the lower-importance weights to zero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0340155-A083-4CDA-A3F1-FD05C2308C8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10435" y="2295613"/>
            <a:ext cx="4790677" cy="305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699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40A428-5743-433B-87F3-20FFDA881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Pruning – (ex)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773330-F434-475F-B846-1FAC3536B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9413" y="3061066"/>
            <a:ext cx="6133346" cy="1603375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Photos before and after Pruning significantly reduce the weight distribution around zero.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= &gt; Truncating information around 0 that you think is meaningless.</a:t>
            </a:r>
            <a:endParaRPr lang="ko-KR" altLang="en-US" dirty="0">
              <a:latin typeface="Meiryo UI" panose="020B0604030504040204" pitchFamily="34" charset="-128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3BCD8DA-DB31-4491-99AB-D7082D2C04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31632" y="2179054"/>
            <a:ext cx="5634818" cy="336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49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FFC007-31DB-42A6-B22B-F2BFEB31B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Pruning - </a:t>
            </a:r>
            <a:r>
              <a:rPr lang="en-US" altLang="ko-KR" i="0" dirty="0">
                <a:solidFill>
                  <a:srgbClr val="000000"/>
                </a:solidFill>
                <a:effectLst/>
              </a:rPr>
              <a:t>Techniques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721C4E-F61E-4DF1-870B-69D195F36E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9863" y="1466366"/>
            <a:ext cx="5916370" cy="5238427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B050"/>
                </a:solidFill>
              </a:rPr>
              <a:t>What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en-US" altLang="ko-KR" dirty="0">
                <a:solidFill>
                  <a:srgbClr val="00B050"/>
                </a:solidFill>
              </a:rPr>
              <a:t>to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en-US" altLang="ko-KR" dirty="0">
                <a:solidFill>
                  <a:srgbClr val="00B050"/>
                </a:solidFill>
              </a:rPr>
              <a:t>prune </a:t>
            </a:r>
            <a:r>
              <a:rPr lang="en-US" altLang="ko-KR" dirty="0"/>
              <a:t>: </a:t>
            </a:r>
            <a:r>
              <a:rPr lang="en-US" altLang="ko-KR" b="0" i="0" dirty="0">
                <a:solidFill>
                  <a:srgbClr val="000000"/>
                </a:solidFill>
                <a:effectLst/>
              </a:rPr>
              <a:t>What to cut out.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(1) </a:t>
            </a:r>
            <a:r>
              <a:rPr lang="en-US" altLang="ko-KR" dirty="0">
                <a:solidFill>
                  <a:srgbClr val="00B0F0"/>
                </a:solidFill>
              </a:rPr>
              <a:t>Unstructured</a:t>
            </a:r>
            <a:r>
              <a:rPr lang="en-US" altLang="ko-KR" dirty="0"/>
              <a:t> : </a:t>
            </a:r>
            <a:r>
              <a:rPr lang="en-US" altLang="ko-KR" b="0" i="0" dirty="0">
                <a:solidFill>
                  <a:srgbClr val="000000"/>
                </a:solidFill>
                <a:effectLst/>
              </a:rPr>
              <a:t>Randomly cut individual weights</a:t>
            </a:r>
            <a:endParaRPr lang="en-US" altLang="ko-KR" dirty="0"/>
          </a:p>
          <a:p>
            <a:r>
              <a:rPr lang="en-US" altLang="ko-KR" b="0" i="0" dirty="0">
                <a:solidFill>
                  <a:srgbClr val="000000"/>
                </a:solidFill>
                <a:effectLst/>
              </a:rPr>
              <a:t>= Weight of 0 is usually removed after pruning.</a:t>
            </a:r>
          </a:p>
          <a:p>
            <a:r>
              <a:rPr lang="en-US" altLang="ko-KR" dirty="0"/>
              <a:t>(2)</a:t>
            </a:r>
            <a:r>
              <a:rPr lang="en-US" altLang="ko-KR" dirty="0">
                <a:solidFill>
                  <a:srgbClr val="00B0F0"/>
                </a:solidFill>
              </a:rPr>
              <a:t> Structured </a:t>
            </a:r>
            <a:r>
              <a:rPr lang="en-US" altLang="ko-KR" dirty="0"/>
              <a:t>: </a:t>
            </a:r>
            <a:r>
              <a:rPr lang="en-US" altLang="ko-KR" b="0" i="0" dirty="0">
                <a:solidFill>
                  <a:srgbClr val="000000"/>
                </a:solidFill>
                <a:effectLst/>
              </a:rPr>
              <a:t>Hold the unit and cut it at once.</a:t>
            </a:r>
          </a:p>
          <a:p>
            <a:r>
              <a:rPr lang="en-US" altLang="ko-KR" b="0" i="0" dirty="0">
                <a:solidFill>
                  <a:srgbClr val="000000"/>
                </a:solidFill>
                <a:effectLst/>
              </a:rPr>
              <a:t>= Produces good optimization per hardware unit because it is pruned and cut by specification unit</a:t>
            </a:r>
          </a:p>
          <a:p>
            <a:r>
              <a:rPr lang="en-US" altLang="ko-KR" b="0" i="0" dirty="0">
                <a:solidFill>
                  <a:srgbClr val="000000"/>
                </a:solidFill>
                <a:effectLst/>
              </a:rPr>
              <a:t>= After pruning, there will be some left with zero weight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B050"/>
                </a:solidFill>
              </a:rPr>
              <a:t>How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en-US" altLang="ko-KR" dirty="0">
                <a:solidFill>
                  <a:srgbClr val="00B050"/>
                </a:solidFill>
              </a:rPr>
              <a:t>to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en-US" altLang="ko-KR" dirty="0">
                <a:solidFill>
                  <a:srgbClr val="00B050"/>
                </a:solidFill>
              </a:rPr>
              <a:t>prune </a:t>
            </a:r>
            <a:r>
              <a:rPr lang="en-US" altLang="ko-KR" dirty="0"/>
              <a:t>:  </a:t>
            </a:r>
            <a:r>
              <a:rPr lang="en-US" altLang="ko-KR" b="0" i="0" dirty="0">
                <a:solidFill>
                  <a:srgbClr val="000000"/>
                </a:solidFill>
                <a:effectLst/>
              </a:rPr>
              <a:t>How to cut out.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B050"/>
                </a:solidFill>
              </a:rPr>
              <a:t>When to prune </a:t>
            </a:r>
            <a:r>
              <a:rPr lang="en-US" altLang="ko-KR" dirty="0"/>
              <a:t>: </a:t>
            </a:r>
            <a:r>
              <a:rPr lang="en-US" altLang="ko-KR" b="0" i="0" dirty="0">
                <a:solidFill>
                  <a:srgbClr val="000000"/>
                </a:solidFill>
                <a:effectLst/>
              </a:rPr>
              <a:t>When to cut.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B050"/>
                </a:solidFill>
              </a:rPr>
              <a:t>How often : </a:t>
            </a:r>
            <a:r>
              <a:rPr lang="en-US" altLang="ko-KR" b="0" i="0" dirty="0">
                <a:solidFill>
                  <a:srgbClr val="000000"/>
                </a:solidFill>
                <a:effectLst/>
              </a:rPr>
              <a:t>How often are you going to cut it out?</a:t>
            </a:r>
            <a:endParaRPr lang="en-US" altLang="ko-KR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2904C77-E199-40BB-95E2-1C38773678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1630" y="2483305"/>
            <a:ext cx="5916370" cy="344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824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4791FF-DAC3-46F0-8B47-DFDDC8A04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How often – iterative pruning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5F6EBB-F5F9-4569-9B89-E0D1EA3485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0030" y="2090326"/>
            <a:ext cx="5181600" cy="3821934"/>
          </a:xfrm>
        </p:spPr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Pruning is not performed at once, but after pruning, it goes through retaining (fine tuning or from scratch) several times.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If performed at once, all the weights will be cut off and performance will be reduced dramatically.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To avoid performance degradation, the method of restoring performance over and over again and then pruning metallurgical is primarily used.</a:t>
            </a:r>
            <a:endParaRPr lang="ko-KR" altLang="en-US" dirty="0">
              <a:latin typeface="Meiryo UI" panose="020B0604030504040204" pitchFamily="34" charset="-128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880CB8C-92B0-4BEB-BA48-90BFC20CFE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0489" y="2465784"/>
            <a:ext cx="5678806" cy="307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411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78BCC1-0AF7-4718-8E65-0DD9C3F86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Dropout Ratio Adjustment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78BEF3-AAE6-4AF3-A105-5A1363AB2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7270" y="1973624"/>
            <a:ext cx="5573363" cy="408658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</a:rPr>
              <a:t>Pruning has already reduced the capacity of the model, so it applies a lower </a:t>
            </a:r>
            <a:r>
              <a:rPr lang="en-US" altLang="ko-KR" i="0" dirty="0">
                <a:solidFill>
                  <a:srgbClr val="000000"/>
                </a:solidFill>
                <a:effectLst/>
              </a:rPr>
              <a:t>dropout ratio </a:t>
            </a:r>
            <a:r>
              <a:rPr lang="en-US" altLang="ko-KR" b="0" i="0" dirty="0">
                <a:solidFill>
                  <a:srgbClr val="000000"/>
                </a:solidFill>
                <a:effectLst/>
              </a:rPr>
              <a:t>to reduce the dropout during retraining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i="0" dirty="0">
                <a:solidFill>
                  <a:srgbClr val="000000"/>
                </a:solidFill>
                <a:effectLst/>
              </a:rPr>
              <a:t>Dropout</a:t>
            </a:r>
            <a:r>
              <a:rPr lang="en-US" altLang="ko-KR" b="0" i="0" dirty="0">
                <a:solidFill>
                  <a:srgbClr val="000000"/>
                </a:solidFill>
                <a:effectLst/>
              </a:rPr>
              <a:t>: One of the ways to solve the overfitting of a model by partially omitting neurons in the neural network.</a:t>
            </a:r>
            <a:br>
              <a:rPr lang="en-US" altLang="ko-KR" dirty="0"/>
            </a:br>
            <a:r>
              <a:rPr lang="en-US" altLang="ko-KR" i="0" dirty="0">
                <a:solidFill>
                  <a:srgbClr val="000000"/>
                </a:solidFill>
                <a:effectLst/>
              </a:rPr>
              <a:t>(Dropout's weight changes frequently)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</a:rPr>
              <a:t>This means zeroing out the rest of the neurons by participating only a fraction of the weights contained in the layer.</a:t>
            </a:r>
            <a:endParaRPr lang="ko-KR" altLang="en-US" dirty="0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6E7381B2-FDF8-41A9-9080-5FF631FCAE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68461" y="1973624"/>
            <a:ext cx="5181600" cy="92492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7100CE5-103C-418C-8B1A-A018CA3BC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793" y="3426413"/>
            <a:ext cx="5970937" cy="229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305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761C07-887F-4644-B729-ED0F2FDED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reference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53A23D-885B-4764-8B85-95DD1437A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hlinkClick r:id="rId2"/>
              </a:rPr>
              <a:t>딥러닝 </a:t>
            </a:r>
            <a:r>
              <a:rPr lang="en-US" altLang="ko-KR" dirty="0">
                <a:hlinkClick r:id="rId2"/>
              </a:rPr>
              <a:t>Quantization(</a:t>
            </a:r>
            <a:r>
              <a:rPr lang="ko-KR" altLang="en-US" dirty="0">
                <a:hlinkClick r:id="rId2"/>
              </a:rPr>
              <a:t>양자화</a:t>
            </a:r>
            <a:r>
              <a:rPr lang="en-US" altLang="ko-KR" dirty="0">
                <a:hlinkClick r:id="rId2"/>
              </a:rPr>
              <a:t>) </a:t>
            </a:r>
            <a:r>
              <a:rPr lang="ko-KR" altLang="en-US" dirty="0">
                <a:hlinkClick r:id="rId2"/>
              </a:rPr>
              <a:t>정리 </a:t>
            </a:r>
            <a:r>
              <a:rPr lang="en-US" altLang="ko-KR" dirty="0">
                <a:hlinkClick r:id="rId2"/>
              </a:rPr>
              <a:t>(velog.io)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3"/>
              </a:rPr>
              <a:t>Dropout </a:t>
            </a:r>
            <a:r>
              <a:rPr lang="ko-KR" altLang="en-US" dirty="0">
                <a:hlinkClick r:id="rId3"/>
              </a:rPr>
              <a:t>이란 무엇인가 </a:t>
            </a:r>
            <a:r>
              <a:rPr lang="en-US" altLang="ko-KR" dirty="0">
                <a:hlinkClick r:id="rId3"/>
              </a:rPr>
              <a:t>:: </a:t>
            </a:r>
            <a:r>
              <a:rPr lang="ko-KR" altLang="en-US" dirty="0" err="1">
                <a:hlinkClick r:id="rId3"/>
              </a:rPr>
              <a:t>알고풀자</a:t>
            </a:r>
            <a:r>
              <a:rPr lang="ko-KR" altLang="en-US" dirty="0">
                <a:hlinkClick r:id="rId3"/>
              </a:rPr>
              <a:t> </a:t>
            </a:r>
            <a:r>
              <a:rPr lang="en-US" altLang="ko-KR" dirty="0">
                <a:hlinkClick r:id="rId3"/>
              </a:rPr>
              <a:t>(tistory.com)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4"/>
              </a:rPr>
              <a:t>Quantization (velog.io)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hlinkClick r:id="rId5"/>
              </a:rPr>
              <a:t>TFLite</a:t>
            </a:r>
            <a:r>
              <a:rPr lang="en-US" altLang="ko-KR" dirty="0">
                <a:hlinkClick r:id="rId5"/>
              </a:rPr>
              <a:t> </a:t>
            </a:r>
            <a:r>
              <a:rPr lang="ko-KR" altLang="en-US" dirty="0" err="1">
                <a:hlinkClick r:id="rId5"/>
              </a:rPr>
              <a:t>뽀개기</a:t>
            </a:r>
            <a:r>
              <a:rPr lang="ko-KR" altLang="en-US" dirty="0">
                <a:hlinkClick r:id="rId5"/>
              </a:rPr>
              <a:t> </a:t>
            </a:r>
            <a:r>
              <a:rPr lang="en-US" altLang="ko-KR" dirty="0">
                <a:hlinkClick r:id="rId5"/>
              </a:rPr>
              <a:t>(3) - Quantization (da2so.github.io)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hlinkClick r:id="rId6"/>
              </a:rPr>
              <a:t>모델 경량화 </a:t>
            </a:r>
            <a:r>
              <a:rPr lang="en-US" altLang="ko-KR" dirty="0">
                <a:hlinkClick r:id="rId6"/>
              </a:rPr>
              <a:t>1 - Pruning(</a:t>
            </a:r>
            <a:r>
              <a:rPr lang="ko-KR" altLang="en-US" dirty="0">
                <a:hlinkClick r:id="rId6"/>
              </a:rPr>
              <a:t>가지치기</a:t>
            </a:r>
            <a:r>
              <a:rPr lang="en-US" altLang="ko-KR" dirty="0">
                <a:hlinkClick r:id="rId6"/>
              </a:rPr>
              <a:t>) | </a:t>
            </a:r>
            <a:r>
              <a:rPr lang="en-US" altLang="ko-KR" dirty="0" err="1">
                <a:hlinkClick r:id="rId6"/>
              </a:rPr>
              <a:t>aalphaca's</a:t>
            </a:r>
            <a:r>
              <a:rPr lang="en-US" altLang="ko-KR" dirty="0">
                <a:hlinkClick r:id="rId6"/>
              </a:rPr>
              <a:t> </a:t>
            </a:r>
            <a:r>
              <a:rPr lang="en-US" altLang="ko-KR" dirty="0" err="1">
                <a:hlinkClick r:id="rId6"/>
              </a:rPr>
              <a:t>devlog</a:t>
            </a:r>
            <a:r>
              <a:rPr lang="en-US" altLang="ko-KR" dirty="0">
                <a:hlinkClick r:id="rId6"/>
              </a:rPr>
              <a:t> (</a:t>
            </a:r>
            <a:r>
              <a:rPr lang="en-US" altLang="ko-KR" dirty="0" err="1">
                <a:hlinkClick r:id="rId6"/>
              </a:rPr>
              <a:t>blogik.netlify.app</a:t>
            </a:r>
            <a:r>
              <a:rPr lang="en-US" altLang="ko-KR" dirty="0">
                <a:hlinkClick r:id="rId6"/>
              </a:rPr>
              <a:t>)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3706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DBA897-35A8-4A0C-AED3-BE73CD9238E2}"/>
              </a:ext>
            </a:extLst>
          </p:cNvPr>
          <p:cNvSpPr txBox="1"/>
          <p:nvPr/>
        </p:nvSpPr>
        <p:spPr>
          <a:xfrm>
            <a:off x="3181350" y="2952750"/>
            <a:ext cx="55530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Thank you!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854164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847479-2507-44F9-94BA-55D742A6A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Model Compression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DB4EAB-2500-40B7-B213-7A3D382F40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5698" y="1534332"/>
            <a:ext cx="11467202" cy="515221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[ Model Compression ]</a:t>
            </a:r>
          </a:p>
          <a:p>
            <a:r>
              <a:rPr lang="en-US" altLang="ko-KR" dirty="0"/>
              <a:t>=</a:t>
            </a:r>
            <a:r>
              <a:rPr lang="en-US" altLang="ko-KR" b="0" i="0" dirty="0">
                <a:solidFill>
                  <a:srgbClr val="000000"/>
                </a:solidFill>
                <a:effectLst/>
              </a:rPr>
              <a:t> It is a method of reducing redundancy or increasing efficiency to improve model efficiency.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[ Model Compression kinds 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(1)</a:t>
            </a:r>
            <a:r>
              <a:rPr lang="en-US" altLang="ko-KR" dirty="0">
                <a:solidFill>
                  <a:srgbClr val="00B050"/>
                </a:solidFill>
              </a:rPr>
              <a:t> Pruning </a:t>
            </a:r>
            <a:r>
              <a:rPr lang="en-US" altLang="ko-KR" dirty="0"/>
              <a:t>: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</a:rPr>
              <a:t>It is a method of reducing direct model size by removing neurons of low importance from the model.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(1-1) </a:t>
            </a:r>
            <a:r>
              <a:rPr lang="en-US" altLang="ko-KR" b="0" i="0" dirty="0">
                <a:solidFill>
                  <a:srgbClr val="000000"/>
                </a:solidFill>
                <a:effectLst/>
              </a:rPr>
              <a:t>The computational volume reduction and model size reduction rate are significant due to model optimization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(1-2) </a:t>
            </a:r>
            <a:r>
              <a:rPr lang="en-US" altLang="ko-KR" b="0" i="0" dirty="0">
                <a:solidFill>
                  <a:srgbClr val="000000"/>
                </a:solidFill>
                <a:effectLst/>
              </a:rPr>
              <a:t>Model learning and pruning processes are complex and take a very long time, and different application methods are required for each task.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(2) </a:t>
            </a:r>
            <a:r>
              <a:rPr lang="en-US" altLang="ko-KR" dirty="0">
                <a:solidFill>
                  <a:srgbClr val="00B050"/>
                </a:solidFill>
              </a:rPr>
              <a:t>Quantization </a:t>
            </a:r>
            <a:r>
              <a:rPr lang="en-US" altLang="ko-KR" dirty="0"/>
              <a:t>:</a:t>
            </a:r>
            <a:r>
              <a:rPr lang="en-US" altLang="ko-KR" b="0" i="0" dirty="0">
                <a:solidFill>
                  <a:srgbClr val="000000"/>
                </a:solidFill>
                <a:effectLst/>
              </a:rPr>
              <a:t> It is a lightweight technique that speeds up calculation and memory access by expressing the parameters of the model in lower bits.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1441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E353F-FA98-41A4-9F28-8E8ED8FF7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Quantization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EC25F-1583-4937-B261-9936B54963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1731" y="1596325"/>
            <a:ext cx="9486448" cy="4785589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</a:rPr>
              <a:t>Lighten calculation and memory access by expressing the model's parameters in lower bits.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rgbClr val="000000"/>
                </a:solidFill>
                <a:effectLst/>
              </a:rPr>
              <a:t>keras</a:t>
            </a:r>
            <a:r>
              <a:rPr lang="en-US" altLang="ko-KR" b="0" i="0" dirty="0">
                <a:solidFill>
                  <a:srgbClr val="000000"/>
                </a:solidFill>
                <a:effectLst/>
              </a:rPr>
              <a:t> model’s parameters(i.e. weights, bias, …) are each represented by a float32. Since float32 has 32 bits of memory, Quantization makes it lighter by expressing it lower than 32 bits.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i="0" dirty="0">
                <a:solidFill>
                  <a:srgbClr val="000000"/>
                </a:solidFill>
                <a:effectLst/>
              </a:rPr>
              <a:t>&lt;Objectives and Features 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</a:rPr>
              <a:t>To reduce the model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</a:rPr>
              <a:t>Decrease Memory bandwidth requirement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</a:rPr>
              <a:t>Int8 operation is much faster than float32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</a:rPr>
              <a:t>Supports only forward passes for quantified operators rather than speeding up trains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3935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14EEC-EE4B-40E6-B706-8DF357889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Quantization – advantages/disadvantages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535D84-37CB-423A-8A10-CA12F79C32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90600" y="2305050"/>
            <a:ext cx="4475018" cy="306943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i="0" dirty="0">
                <a:solidFill>
                  <a:srgbClr val="000000"/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&lt; Advantages 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Model Size Reduction (Storage Capacity Efficiency)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RAM memory bandwidth savings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Speed up inference speed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Streamline power consumption</a:t>
            </a:r>
            <a:endParaRPr lang="ko-KR" altLang="en-US" dirty="0">
              <a:latin typeface="Meiryo UI" panose="020B0604030504040204" pitchFamily="34" charset="-128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98FD93-3606-4100-870E-C21B5E52B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50159" y="2305050"/>
            <a:ext cx="3592243" cy="114617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i="0" dirty="0">
                <a:solidFill>
                  <a:srgbClr val="000000"/>
                </a:solidFill>
                <a:effectLst/>
              </a:rPr>
              <a:t>&lt; Disadvantages &gt;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000000"/>
                </a:solidFill>
                <a:effectLst/>
              </a:rPr>
              <a:t>Model accuracy degraded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2867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E5F8E-F409-4731-8A2D-92558F6A0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Quantization - 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Types of techniques</a:t>
            </a:r>
            <a:endParaRPr lang="ko-KR" altLang="en-US" dirty="0">
              <a:latin typeface="Meiryo UI" panose="020B0604030504040204" pitchFamily="34" charset="-128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A30202-F2C1-4E75-92B6-678039C7B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412" y="1639614"/>
            <a:ext cx="6132863" cy="4846911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Post Training Quantization</a:t>
            </a:r>
          </a:p>
          <a:p>
            <a:r>
              <a:rPr lang="en-US" altLang="ko-KR" dirty="0"/>
              <a:t>= </a:t>
            </a:r>
            <a:r>
              <a:rPr lang="en-US" altLang="ko-KR" b="0" i="0" dirty="0">
                <a:solidFill>
                  <a:srgbClr val="000000"/>
                </a:solidFill>
                <a:effectLst/>
              </a:rPr>
              <a:t>To quantize the Post Training mode</a:t>
            </a:r>
          </a:p>
          <a:p>
            <a:r>
              <a:rPr lang="en-US" altLang="ko-KR" dirty="0">
                <a:solidFill>
                  <a:srgbClr val="000000"/>
                </a:solidFill>
              </a:rPr>
              <a:t>= </a:t>
            </a:r>
            <a:r>
              <a:rPr lang="en-US" altLang="ko-KR" b="0" i="0" dirty="0">
                <a:solidFill>
                  <a:srgbClr val="000000"/>
                </a:solidFill>
                <a:effectLst/>
              </a:rPr>
              <a:t> A technique to apply quantize after training. Parameter size Small drop in accuracy in large models and parameter size Not suitable in small models.</a:t>
            </a:r>
          </a:p>
          <a:p>
            <a:r>
              <a:rPr lang="en-US" altLang="ko-KR" b="0" dirty="0">
                <a:solidFill>
                  <a:srgbClr val="000000"/>
                </a:solidFill>
              </a:rPr>
              <a:t>- Dynamic quantization / Static quantization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Quantization Aware Training</a:t>
            </a:r>
          </a:p>
          <a:p>
            <a:r>
              <a:rPr lang="en-US" altLang="ko-KR" dirty="0"/>
              <a:t>= </a:t>
            </a:r>
            <a:r>
              <a:rPr lang="en-US" altLang="ko-KR" b="0" i="0" dirty="0">
                <a:solidFill>
                  <a:srgbClr val="000000"/>
                </a:solidFill>
                <a:effectLst/>
              </a:rPr>
              <a:t>Simulate quantization through learning</a:t>
            </a:r>
          </a:p>
          <a:p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b="0" dirty="0">
                <a:solidFill>
                  <a:srgbClr val="000000"/>
                </a:solidFill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</a:rPr>
              <a:t>Quantize during the training process.</a:t>
            </a:r>
            <a:endParaRPr lang="en-US" altLang="ko-KR" b="0" dirty="0">
              <a:solidFill>
                <a:srgbClr val="000000"/>
              </a:solidFill>
            </a:endParaRPr>
          </a:p>
          <a:p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b="0" dirty="0">
                <a:solidFill>
                  <a:srgbClr val="000000"/>
                </a:solidFill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</a:rPr>
              <a:t>Simulate how it behaves when quantified by adding Fake quantization node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.</a:t>
            </a:r>
            <a:endParaRPr lang="en-US" altLang="ko-KR" b="0" dirty="0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A1208D-DF8D-4B14-8776-D8E3E5B44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2275" y="2257509"/>
            <a:ext cx="5024438" cy="361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245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E69035-8D23-4694-9F20-7071354CE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Quantization – Dynamic Quantization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08BD3F-0326-4AB4-8165-C4316F6632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9412" y="1514475"/>
            <a:ext cx="11268570" cy="497205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The simplest quantization technique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Quantification progresses only for the weight of the model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Activations are dynamically quantified when inferring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&lt; Process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</a:p>
          <a:p>
            <a:pPr marL="285750" indent="-285750">
              <a:buFontTx/>
              <a:buChar char="-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Activations read, write to memory in floating point form</a:t>
            </a:r>
          </a:p>
          <a:p>
            <a:pPr marL="285750" indent="-285750">
              <a:buFontTx/>
              <a:buChar char="-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This technique uses quantified kernels to change only the weights in the model from float32 to int8. In addition, weights are converted from int8 to float32 using floating-point kernel only at the time of inference.</a:t>
            </a:r>
          </a:p>
          <a:p>
            <a:pPr marL="285750" indent="-285750">
              <a:buFontTx/>
              <a:buChar char="-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Activation is always stored as a floating point. Therefore, operators that support quantified kernels processing dynamically quantified the activation to 8 bits before processing, and then dequantized again after processing.</a:t>
            </a:r>
            <a:endParaRPr lang="ko-KR" altLang="en-US" dirty="0">
              <a:latin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88039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C0D727-8735-4416-A573-EE1AF0B3D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Quantization – Dynamic Quantization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E7DF13-D7ED-4977-AA43-D21418C9DF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5797" y="3044537"/>
            <a:ext cx="1639795" cy="384463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Inference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0A96988-865A-44CE-A453-191FFE07AE07}"/>
              </a:ext>
            </a:extLst>
          </p:cNvPr>
          <p:cNvSpPr/>
          <p:nvPr/>
        </p:nvSpPr>
        <p:spPr>
          <a:xfrm>
            <a:off x="1922875" y="2484291"/>
            <a:ext cx="2863561" cy="264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Quantized Kernels</a:t>
            </a:r>
          </a:p>
          <a:p>
            <a:pPr algn="ctr"/>
            <a:r>
              <a:rPr lang="en-US" altLang="ko-KR" dirty="0"/>
              <a:t>(model’s weight)</a:t>
            </a:r>
          </a:p>
          <a:p>
            <a:pPr algn="ctr"/>
            <a:r>
              <a:rPr lang="en-US" altLang="ko-KR" dirty="0"/>
              <a:t>(Float32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Int8)</a:t>
            </a:r>
            <a:endParaRPr lang="ko-KR" altLang="en-US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5D0D6D96-4262-4CC3-935E-4A2E5460F15E}"/>
              </a:ext>
            </a:extLst>
          </p:cNvPr>
          <p:cNvSpPr/>
          <p:nvPr/>
        </p:nvSpPr>
        <p:spPr>
          <a:xfrm>
            <a:off x="5689571" y="3616033"/>
            <a:ext cx="951262" cy="384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3D3ABF5-9180-47E4-A048-A024B1B6E003}"/>
              </a:ext>
            </a:extLst>
          </p:cNvPr>
          <p:cNvSpPr/>
          <p:nvPr/>
        </p:nvSpPr>
        <p:spPr>
          <a:xfrm>
            <a:off x="7405566" y="2484290"/>
            <a:ext cx="2863561" cy="264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Floating-point kernel</a:t>
            </a:r>
          </a:p>
          <a:p>
            <a:pPr algn="ctr"/>
            <a:r>
              <a:rPr lang="en-US" altLang="ko-KR" dirty="0"/>
              <a:t>(model’s weight)</a:t>
            </a:r>
          </a:p>
          <a:p>
            <a:pPr algn="ctr"/>
            <a:r>
              <a:rPr lang="en-US" altLang="ko-KR" dirty="0"/>
              <a:t>(Int8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Float32)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CE77EE12-C90F-4F3D-B22E-6128585D128C}"/>
              </a:ext>
            </a:extLst>
          </p:cNvPr>
          <p:cNvSpPr txBox="1">
            <a:spLocks/>
          </p:cNvSpPr>
          <p:nvPr/>
        </p:nvSpPr>
        <p:spPr>
          <a:xfrm>
            <a:off x="1197914" y="5562600"/>
            <a:ext cx="10470211" cy="581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2"/>
              </a:buClr>
              <a:buFontTx/>
              <a:buNone/>
              <a:defRPr sz="1500" b="1" kern="1200" spc="1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Tx/>
              <a:buNone/>
              <a:defRPr sz="1500" kern="1200" spc="1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Tx/>
              <a:buNone/>
              <a:defRPr sz="1400" kern="1200" spc="1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Tx/>
              <a:buNone/>
              <a:defRPr sz="1400" kern="1200" spc="1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Tx/>
              <a:buNone/>
              <a:defRPr sz="1400" kern="1200" spc="1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i="0" dirty="0">
                <a:solidFill>
                  <a:srgbClr val="000000"/>
                </a:solidFill>
                <a:effectLst/>
              </a:rPr>
              <a:t>Weights are quantified after training and activations are dynamically quantified at the reference time.</a:t>
            </a: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9436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8CB7E3-6CF4-4673-A11E-65356EBA3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Quantization Aware Training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B127C2-E85B-4E59-B925-152D863BA2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9413" y="1609726"/>
            <a:ext cx="5181600" cy="4848224"/>
          </a:xfrm>
        </p:spPr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i="0" dirty="0">
                <a:solidFill>
                  <a:srgbClr val="000000"/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Quantification while learning the weights and activations of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Quantize the training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ko-KR" b="0" i="0" dirty="0">
                <a:solidFill>
                  <a:srgbClr val="000000"/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Place Fake-quantification modules/modes where quantization occurs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Rewind the simulation to see how it is done afterwards.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At this time, the accuracy of the training quantization model is minimized considering that the original training loss is performed badly and has been quantified.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i="0" dirty="0">
                <a:solidFill>
                  <a:srgbClr val="000000"/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Has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the most accurate accuracy</a:t>
            </a:r>
            <a:endParaRPr lang="ko-KR" altLang="en-US" dirty="0">
              <a:latin typeface="Meiryo UI" panose="020B0604030504040204" pitchFamily="34" charset="-128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B99AF58-C7EA-4491-8C93-1E649601C53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70989" y="1520984"/>
            <a:ext cx="4500658" cy="253353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F6084C0-D9A7-4E92-ACA9-5E0B15021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455" y="3348037"/>
            <a:ext cx="4852595" cy="294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221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EE3959-F5C6-40FA-93CA-B87A6DF72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Pruning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87F621-37A5-4924-BD90-1C229616A4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150" y="1559089"/>
            <a:ext cx="11401425" cy="48228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</a:rPr>
              <a:t>It is a way to remove unimportant parameters out of many of the network's parameters.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(1) </a:t>
            </a:r>
            <a:r>
              <a:rPr lang="en-US" altLang="ko-KR" i="0" dirty="0">
                <a:solidFill>
                  <a:srgbClr val="000000"/>
                </a:solidFill>
                <a:effectLst/>
              </a:rPr>
              <a:t>Sorting neurons to create a rank by setting certain criteria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(2) </a:t>
            </a:r>
            <a:r>
              <a:rPr lang="en-US" altLang="ko-KR" i="0" dirty="0">
                <a:solidFill>
                  <a:srgbClr val="000000"/>
                </a:solidFill>
                <a:effectLst/>
              </a:rPr>
              <a:t>Eliminates neurons that cannot exceed a certain threshold depending on the ranking</a:t>
            </a:r>
            <a:endParaRPr lang="en-US" altLang="ko-KR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altLang="ko-KR" dirty="0"/>
              <a:t> 	</a:t>
            </a:r>
            <a:r>
              <a:rPr lang="en-US" altLang="ko-KR" b="1" dirty="0"/>
              <a:t>(2-1) </a:t>
            </a:r>
            <a:r>
              <a:rPr lang="en-US" altLang="ko-KR" b="0" i="0" dirty="0">
                <a:solidFill>
                  <a:srgbClr val="000000"/>
                </a:solidFill>
                <a:effectLst/>
              </a:rPr>
              <a:t>During this process, many parameters are removed because it affects all the neurons 			connected to the back.</a:t>
            </a:r>
            <a:endParaRPr lang="en-US" altLang="ko-KR" b="1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 	(2-2)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This results in a slightly less accurate Pruned network than before.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 	(2-3)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Too much pruning will compromise the network, making it impossible</a:t>
            </a:r>
            <a:endParaRPr lang="en-US" altLang="ko-KR" b="1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(3) </a:t>
            </a:r>
            <a:r>
              <a:rPr lang="en-US" altLang="ko-KR" b="1" i="0" dirty="0">
                <a:solidFill>
                  <a:srgbClr val="000000"/>
                </a:solidFill>
                <a:effectLst/>
              </a:rPr>
              <a:t>Corrupt networks are re-trained after pruning to restore accuracy</a:t>
            </a:r>
            <a:endParaRPr lang="en-US" altLang="ko-KR" b="1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000000"/>
                </a:solidFill>
                <a:effectLst/>
              </a:rPr>
              <a:t>Pruning also does not store neurons that have been cut off once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869216334"/>
      </p:ext>
    </p:extLst>
  </p:cSld>
  <p:clrMapOvr>
    <a:masterClrMapping/>
  </p:clrMapOvr>
</p:sld>
</file>

<file path=ppt/theme/theme1.xml><?xml version="1.0" encoding="utf-8"?>
<a:theme xmlns:a="http://schemas.openxmlformats.org/drawingml/2006/main" name="MeiryoVTI">
  <a:themeElements>
    <a:clrScheme name="AnalogousFromLightSeedRightStep">
      <a:dk1>
        <a:srgbClr val="000000"/>
      </a:dk1>
      <a:lt1>
        <a:srgbClr val="FFFFFF"/>
      </a:lt1>
      <a:dk2>
        <a:srgbClr val="243541"/>
      </a:dk2>
      <a:lt2>
        <a:srgbClr val="E8E4E2"/>
      </a:lt2>
      <a:accent1>
        <a:srgbClr val="83A6BC"/>
      </a:accent1>
      <a:accent2>
        <a:srgbClr val="7F8BBA"/>
      </a:accent2>
      <a:accent3>
        <a:srgbClr val="A196C6"/>
      </a:accent3>
      <a:accent4>
        <a:srgbClr val="A47FBA"/>
      </a:accent4>
      <a:accent5>
        <a:srgbClr val="C492C2"/>
      </a:accent5>
      <a:accent6>
        <a:srgbClr val="BA7F9E"/>
      </a:accent6>
      <a:hlink>
        <a:srgbClr val="A6775A"/>
      </a:hlink>
      <a:folHlink>
        <a:srgbClr val="7F7F7F"/>
      </a:folHlink>
    </a:clrScheme>
    <a:fontScheme name="Meiryo UI">
      <a:majorFont>
        <a:latin typeface="Meiryo UI"/>
        <a:ea typeface=""/>
        <a:cs typeface=""/>
      </a:majorFont>
      <a:minorFont>
        <a:latin typeface="Meiryo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iryoVTI" id="{3EF0B2FA-4C70-4C56-AE0C-16E6000BE750}" vid="{C80AAF17-7084-4B19-8ADF-AE8F46812F2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10843</TotalTime>
  <Words>1260</Words>
  <Application>Microsoft Office PowerPoint</Application>
  <PresentationFormat>와이드스크린</PresentationFormat>
  <Paragraphs>130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Meiryo</vt:lpstr>
      <vt:lpstr>Meiryo UI</vt:lpstr>
      <vt:lpstr>Noto Sans</vt:lpstr>
      <vt:lpstr>Arial</vt:lpstr>
      <vt:lpstr>Wingdings</vt:lpstr>
      <vt:lpstr>MeiryoVTI</vt:lpstr>
      <vt:lpstr>딥러닝 스터디 (Model-Compression) </vt:lpstr>
      <vt:lpstr>Model Compression</vt:lpstr>
      <vt:lpstr>Quantization</vt:lpstr>
      <vt:lpstr>Quantization – advantages/disadvantages</vt:lpstr>
      <vt:lpstr>Quantization - Types of techniques</vt:lpstr>
      <vt:lpstr>Quantization – Dynamic Quantization</vt:lpstr>
      <vt:lpstr>Quantization – Dynamic Quantization</vt:lpstr>
      <vt:lpstr>Quantization Aware Training</vt:lpstr>
      <vt:lpstr>Pruning</vt:lpstr>
      <vt:lpstr>Pruning</vt:lpstr>
      <vt:lpstr>Pruning – How to proceed</vt:lpstr>
      <vt:lpstr>Pruning – Regularization</vt:lpstr>
      <vt:lpstr>Pruning – (ex)</vt:lpstr>
      <vt:lpstr>Pruning - Techniques</vt:lpstr>
      <vt:lpstr>How often – iterative pruning</vt:lpstr>
      <vt:lpstr>Dropout Ratio Adjustment</vt:lpstr>
      <vt:lpstr>reference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공학 설계 입문 프로젝트 중간보고서</dc:title>
  <dc:creator>Administrator</dc:creator>
  <cp:lastModifiedBy>isj7069@naver.com</cp:lastModifiedBy>
  <cp:revision>196</cp:revision>
  <dcterms:created xsi:type="dcterms:W3CDTF">2020-10-10T08:28:04Z</dcterms:created>
  <dcterms:modified xsi:type="dcterms:W3CDTF">2021-08-25T13:11:52Z</dcterms:modified>
</cp:coreProperties>
</file>