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80" r:id="rId3"/>
    <p:sldId id="289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340" autoAdjust="0"/>
  </p:normalViewPr>
  <p:slideViewPr>
    <p:cSldViewPr snapToGrid="0">
      <p:cViewPr varScale="1">
        <p:scale>
          <a:sx n="85" d="100"/>
          <a:sy n="85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2021-07-29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2021-07-29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LSTM GRU </a:t>
            </a:r>
            <a:endParaRPr lang="ko" sz="80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785706" cy="201493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열려라 참깨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rtl="0"/>
            <a:r>
              <a:rPr lang="en-US" altLang="ko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2017202021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김재원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2017202012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노선영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ko-KR" altLang="ko-KR" sz="1400" b="0" i="0" u="none" strike="noStrike" cap="none" dirty="0">
                <a:latin typeface="+mj-ea"/>
                <a:ea typeface="+mj-ea"/>
                <a:cs typeface="Malgun Gothic"/>
                <a:sym typeface="Malgun Gothic"/>
              </a:rPr>
              <a:t>2015722014</a:t>
            </a:r>
            <a:r>
              <a:rPr lang="en-US" altLang="ko-KR" sz="1400" b="0" i="0" u="none" strike="noStrike" cap="none" dirty="0"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ko-KR" sz="1400" b="0" i="0" u="none" strike="noStrike" cap="none" dirty="0">
                <a:latin typeface="+mj-ea"/>
                <a:ea typeface="+mj-ea"/>
                <a:cs typeface="Malgun Gothic"/>
                <a:sym typeface="Malgun Gothic"/>
              </a:rPr>
              <a:t>오형근 </a:t>
            </a:r>
            <a:r>
              <a:rPr lang="en-US" altLang="ko-KR" sz="1400" b="0" i="0" u="none" strike="noStrike" cap="none" dirty="0">
                <a:latin typeface="+mj-ea"/>
                <a:ea typeface="+mj-ea"/>
                <a:cs typeface="Malgun Gothic"/>
                <a:sym typeface="Malgun Gothic"/>
              </a:rPr>
              <a:t>2018202105 </a:t>
            </a:r>
            <a:r>
              <a:rPr lang="ko-KR" altLang="en-US" sz="1400" b="0" i="0" u="none" strike="noStrike" cap="none" dirty="0" err="1">
                <a:latin typeface="+mj-ea"/>
                <a:ea typeface="+mj-ea"/>
                <a:cs typeface="Malgun Gothic"/>
                <a:sym typeface="Malgun Gothic"/>
              </a:rPr>
              <a:t>임서진</a:t>
            </a:r>
            <a:endParaRPr lang="ko-KR" altLang="en-US" sz="1400" b="0" i="0" u="none" strike="noStrike" cap="none" dirty="0">
              <a:latin typeface="+mj-ea"/>
              <a:ea typeface="+mj-ea"/>
              <a:cs typeface="Malgun Gothic"/>
              <a:sym typeface="Malgun Gothic"/>
            </a:endParaRPr>
          </a:p>
          <a:p>
            <a:pPr rtl="0"/>
            <a:r>
              <a:rPr lang="en-US" altLang="ko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2017202053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장준혜</a:t>
            </a:r>
            <a:endParaRPr lang="ko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1B58E-13E3-42F0-B339-214AE88C7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56"/>
          <a:stretch/>
        </p:blipFill>
        <p:spPr bwMode="auto">
          <a:xfrm>
            <a:off x="0" y="-1"/>
            <a:ext cx="48196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0E667A-CD68-43F9-AB3C-C12EB35E0D8C}"/>
              </a:ext>
            </a:extLst>
          </p:cNvPr>
          <p:cNvCxnSpPr>
            <a:cxnSpLocks/>
          </p:cNvCxnSpPr>
          <p:nvPr/>
        </p:nvCxnSpPr>
        <p:spPr>
          <a:xfrm>
            <a:off x="796031" y="1091955"/>
            <a:ext cx="10599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9451D8D-CE39-42F2-BCBA-5D534E6C44AD}"/>
              </a:ext>
            </a:extLst>
          </p:cNvPr>
          <p:cNvSpPr txBox="1">
            <a:spLocks/>
          </p:cNvSpPr>
          <p:nvPr/>
        </p:nvSpPr>
        <p:spPr>
          <a:xfrm>
            <a:off x="744876" y="44997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Long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Short-Term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Memory(LSTM)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860B4BA-398D-45E1-973D-C1536B2A2F6D}"/>
              </a:ext>
            </a:extLst>
          </p:cNvPr>
          <p:cNvSpPr txBox="1">
            <a:spLocks/>
          </p:cNvSpPr>
          <p:nvPr/>
        </p:nvSpPr>
        <p:spPr>
          <a:xfrm>
            <a:off x="396520" y="1537870"/>
            <a:ext cx="10058400" cy="3760891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45259-1484-46F1-8836-95FE37DA2AB0}"/>
              </a:ext>
            </a:extLst>
          </p:cNvPr>
          <p:cNvSpPr txBox="1"/>
          <p:nvPr/>
        </p:nvSpPr>
        <p:spPr>
          <a:xfrm>
            <a:off x="963914" y="1627249"/>
            <a:ext cx="5030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Back propagation</a:t>
            </a:r>
            <a:endParaRPr lang="en-US" altLang="ko-KR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891BAD3-0C0E-45E0-86ED-9B1FF2B15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607" y="2088914"/>
            <a:ext cx="6422785" cy="4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9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0E667A-CD68-43F9-AB3C-C12EB35E0D8C}"/>
              </a:ext>
            </a:extLst>
          </p:cNvPr>
          <p:cNvCxnSpPr>
            <a:cxnSpLocks/>
          </p:cNvCxnSpPr>
          <p:nvPr/>
        </p:nvCxnSpPr>
        <p:spPr>
          <a:xfrm>
            <a:off x="796031" y="1091955"/>
            <a:ext cx="10599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9451D8D-CE39-42F2-BCBA-5D534E6C44AD}"/>
              </a:ext>
            </a:extLst>
          </p:cNvPr>
          <p:cNvSpPr txBox="1">
            <a:spLocks/>
          </p:cNvSpPr>
          <p:nvPr/>
        </p:nvSpPr>
        <p:spPr>
          <a:xfrm>
            <a:off x="744876" y="44997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Long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Short-Term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Memory(LSTM)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860B4BA-398D-45E1-973D-C1536B2A2F6D}"/>
              </a:ext>
            </a:extLst>
          </p:cNvPr>
          <p:cNvSpPr txBox="1">
            <a:spLocks/>
          </p:cNvSpPr>
          <p:nvPr/>
        </p:nvSpPr>
        <p:spPr>
          <a:xfrm>
            <a:off x="396520" y="1537870"/>
            <a:ext cx="10058400" cy="3760891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45259-1484-46F1-8836-95FE37DA2AB0}"/>
              </a:ext>
            </a:extLst>
          </p:cNvPr>
          <p:cNvSpPr txBox="1"/>
          <p:nvPr/>
        </p:nvSpPr>
        <p:spPr>
          <a:xfrm>
            <a:off x="963914" y="1627249"/>
            <a:ext cx="5030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Back propagation</a:t>
            </a:r>
            <a:endParaRPr lang="en-US" altLang="ko-KR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C715226-31F5-4B05-8310-B6DA3AA6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41" y="2088914"/>
            <a:ext cx="6735269" cy="422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6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0E667A-CD68-43F9-AB3C-C12EB35E0D8C}"/>
              </a:ext>
            </a:extLst>
          </p:cNvPr>
          <p:cNvCxnSpPr>
            <a:cxnSpLocks/>
          </p:cNvCxnSpPr>
          <p:nvPr/>
        </p:nvCxnSpPr>
        <p:spPr>
          <a:xfrm>
            <a:off x="796031" y="1091955"/>
            <a:ext cx="10599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9451D8D-CE39-42F2-BCBA-5D534E6C44AD}"/>
              </a:ext>
            </a:extLst>
          </p:cNvPr>
          <p:cNvSpPr txBox="1">
            <a:spLocks/>
          </p:cNvSpPr>
          <p:nvPr/>
        </p:nvSpPr>
        <p:spPr>
          <a:xfrm>
            <a:off x="744876" y="44997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Gated Recurrent Unit(GRU)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860B4BA-398D-45E1-973D-C1536B2A2F6D}"/>
              </a:ext>
            </a:extLst>
          </p:cNvPr>
          <p:cNvSpPr txBox="1">
            <a:spLocks/>
          </p:cNvSpPr>
          <p:nvPr/>
        </p:nvSpPr>
        <p:spPr>
          <a:xfrm>
            <a:off x="396520" y="1537870"/>
            <a:ext cx="10058400" cy="3760891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45259-1484-46F1-8836-95FE37DA2AB0}"/>
              </a:ext>
            </a:extLst>
          </p:cNvPr>
          <p:cNvSpPr txBox="1"/>
          <p:nvPr/>
        </p:nvSpPr>
        <p:spPr>
          <a:xfrm>
            <a:off x="963914" y="1627249"/>
            <a:ext cx="5030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Simplified version of LSTM cell</a:t>
            </a:r>
            <a:endParaRPr lang="en-US" altLang="ko-KR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0504A98-F2A4-4285-A55B-8EAF3C43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18" y="2296636"/>
            <a:ext cx="5029193" cy="333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88B5E8-BC5A-4D3B-A753-B0D0645762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84"/>
          <a:stretch/>
        </p:blipFill>
        <p:spPr>
          <a:xfrm>
            <a:off x="564768" y="2296636"/>
            <a:ext cx="5307116" cy="34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DFF499-B157-4CCC-BE9B-786E6DDDF317}"/>
              </a:ext>
            </a:extLst>
          </p:cNvPr>
          <p:cNvSpPr txBox="1"/>
          <p:nvPr/>
        </p:nvSpPr>
        <p:spPr>
          <a:xfrm>
            <a:off x="3006200" y="5872861"/>
            <a:ext cx="9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004EA-8D1C-4DEB-A169-79A4F9AB3F1D}"/>
              </a:ext>
            </a:extLst>
          </p:cNvPr>
          <p:cNvSpPr txBox="1"/>
          <p:nvPr/>
        </p:nvSpPr>
        <p:spPr>
          <a:xfrm>
            <a:off x="8514038" y="5776636"/>
            <a:ext cx="9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161410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0E667A-CD68-43F9-AB3C-C12EB35E0D8C}"/>
              </a:ext>
            </a:extLst>
          </p:cNvPr>
          <p:cNvCxnSpPr>
            <a:cxnSpLocks/>
          </p:cNvCxnSpPr>
          <p:nvPr/>
        </p:nvCxnSpPr>
        <p:spPr>
          <a:xfrm>
            <a:off x="796031" y="1091955"/>
            <a:ext cx="10599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9451D8D-CE39-42F2-BCBA-5D534E6C44AD}"/>
              </a:ext>
            </a:extLst>
          </p:cNvPr>
          <p:cNvSpPr txBox="1">
            <a:spLocks/>
          </p:cNvSpPr>
          <p:nvPr/>
        </p:nvSpPr>
        <p:spPr>
          <a:xfrm>
            <a:off x="744876" y="44997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Gated Recurrent Unit(GRU)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860B4BA-398D-45E1-973D-C1536B2A2F6D}"/>
              </a:ext>
            </a:extLst>
          </p:cNvPr>
          <p:cNvSpPr txBox="1">
            <a:spLocks/>
          </p:cNvSpPr>
          <p:nvPr/>
        </p:nvSpPr>
        <p:spPr>
          <a:xfrm>
            <a:off x="396520" y="1537870"/>
            <a:ext cx="10058400" cy="3760891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45259-1484-46F1-8836-95FE37DA2AB0}"/>
              </a:ext>
            </a:extLst>
          </p:cNvPr>
          <p:cNvSpPr txBox="1"/>
          <p:nvPr/>
        </p:nvSpPr>
        <p:spPr>
          <a:xfrm>
            <a:off x="963914" y="1627249"/>
            <a:ext cx="5030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Simplified version of LSTM cell</a:t>
            </a:r>
            <a:endParaRPr lang="en-US" altLang="ko-KR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934FD44-1A4B-44F8-8185-40871227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6636"/>
            <a:ext cx="54483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285989-F74E-43EA-B396-2A9ECBB2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03" y="3429000"/>
            <a:ext cx="5455521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1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4488A9-9BC6-4C7C-A6BB-AD511816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2021-07-29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710BE12-436E-4908-96A1-39A21DD2AC36}"/>
              </a:ext>
            </a:extLst>
          </p:cNvPr>
          <p:cNvSpPr txBox="1">
            <a:spLocks/>
          </p:cNvSpPr>
          <p:nvPr/>
        </p:nvSpPr>
        <p:spPr>
          <a:xfrm>
            <a:off x="1066799" y="45185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Recurrent Neural Network(RNN)</a:t>
            </a:r>
            <a:endParaRPr lang="ko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48ED2-4D1D-4126-80A2-EF636872F472}"/>
              </a:ext>
            </a:extLst>
          </p:cNvPr>
          <p:cNvSpPr txBox="1"/>
          <p:nvPr/>
        </p:nvSpPr>
        <p:spPr>
          <a:xfrm>
            <a:off x="831611" y="2475794"/>
            <a:ext cx="117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weakness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B6D9A-B3BE-404C-BBE9-20D8AE33D82F}"/>
              </a:ext>
            </a:extLst>
          </p:cNvPr>
          <p:cNvSpPr txBox="1"/>
          <p:nvPr/>
        </p:nvSpPr>
        <p:spPr>
          <a:xfrm>
            <a:off x="2036431" y="2475794"/>
            <a:ext cx="351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Over time, historical information becomes diluted and forgotten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(</a:t>
            </a:r>
            <a:r>
              <a:rPr lang="en-US" altLang="ko-KR" dirty="0">
                <a:solidFill>
                  <a:schemeClr val="accent2"/>
                </a:solidFill>
                <a:latin typeface="Noto Sans"/>
              </a:rPr>
              <a:t>Vanishing Gradient Problem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)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5506A06-FBD9-437C-B47C-66100BD26072}"/>
              </a:ext>
            </a:extLst>
          </p:cNvPr>
          <p:cNvSpPr/>
          <p:nvPr/>
        </p:nvSpPr>
        <p:spPr>
          <a:xfrm rot="5400000">
            <a:off x="5887698" y="4118193"/>
            <a:ext cx="416603" cy="768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B775FA2-7A86-4E8D-ACBC-8F2AC905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63" y="1465475"/>
            <a:ext cx="5025013" cy="256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E9E4A171-DEA8-4314-AB4C-8A6C170A8C56}"/>
              </a:ext>
            </a:extLst>
          </p:cNvPr>
          <p:cNvSpPr txBox="1">
            <a:spLocks/>
          </p:cNvSpPr>
          <p:nvPr/>
        </p:nvSpPr>
        <p:spPr>
          <a:xfrm>
            <a:off x="1066799" y="4811966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Long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Short-Term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Memory(LSTM)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069CCD1-AF83-4D0A-81AF-081B6C0B75E2}"/>
              </a:ext>
            </a:extLst>
          </p:cNvPr>
          <p:cNvSpPr txBox="1">
            <a:spLocks/>
          </p:cNvSpPr>
          <p:nvPr/>
        </p:nvSpPr>
        <p:spPr>
          <a:xfrm>
            <a:off x="1066799" y="5507024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Gated Recurrent Unit(GRU)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4060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4488A9-9BC6-4C7C-A6BB-AD511816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2021-07-29</a:t>
            </a:fld>
            <a:endParaRPr 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0E667A-CD68-43F9-AB3C-C12EB35E0D8C}"/>
              </a:ext>
            </a:extLst>
          </p:cNvPr>
          <p:cNvCxnSpPr>
            <a:cxnSpLocks/>
          </p:cNvCxnSpPr>
          <p:nvPr/>
        </p:nvCxnSpPr>
        <p:spPr>
          <a:xfrm>
            <a:off x="796031" y="1091955"/>
            <a:ext cx="10599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9451D8D-CE39-42F2-BCBA-5D534E6C44AD}"/>
              </a:ext>
            </a:extLst>
          </p:cNvPr>
          <p:cNvSpPr txBox="1">
            <a:spLocks/>
          </p:cNvSpPr>
          <p:nvPr/>
        </p:nvSpPr>
        <p:spPr>
          <a:xfrm>
            <a:off x="744876" y="44997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Long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Short-Term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Memory(LSTM)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E53689D-BC39-48AA-A3D0-1C737949A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52" y="2347698"/>
            <a:ext cx="5389493" cy="284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33D8F8A-ADE5-4500-8477-00B38CF2CA2C}"/>
              </a:ext>
            </a:extLst>
          </p:cNvPr>
          <p:cNvSpPr/>
          <p:nvPr/>
        </p:nvSpPr>
        <p:spPr>
          <a:xfrm>
            <a:off x="1665372" y="3237137"/>
            <a:ext cx="635628" cy="7143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1BC98-E658-427E-9FF8-02616BF9AE11}"/>
              </a:ext>
            </a:extLst>
          </p:cNvPr>
          <p:cNvSpPr txBox="1"/>
          <p:nvPr/>
        </p:nvSpPr>
        <p:spPr>
          <a:xfrm>
            <a:off x="1090052" y="2938399"/>
            <a:ext cx="98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gate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7D948-E59B-4139-81CA-BBF36BCF4E48}"/>
              </a:ext>
            </a:extLst>
          </p:cNvPr>
          <p:cNvSpPr txBox="1"/>
          <p:nvPr/>
        </p:nvSpPr>
        <p:spPr>
          <a:xfrm>
            <a:off x="6940565" y="3030019"/>
            <a:ext cx="5030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"/>
              </a:rPr>
              <a:t>In a basic RNN structure, 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Noto Sans"/>
              </a:rPr>
              <a:t>gate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"/>
              </a:rPr>
              <a:t> is installed 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"/>
              </a:rPr>
              <a:t>to 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Noto Sans"/>
              </a:rPr>
              <a:t>control the input and output of information 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"/>
              </a:rPr>
              <a:t>in the path through which it flows to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Noto Sans"/>
              </a:rPr>
              <a:t>control </a:t>
            </a:r>
          </a:p>
          <a:p>
            <a:r>
              <a:rPr lang="en-US" altLang="ko-KR" b="0" i="0" dirty="0">
                <a:solidFill>
                  <a:schemeClr val="accent1"/>
                </a:solidFill>
                <a:effectLst/>
                <a:latin typeface="Noto Sans"/>
              </a:rPr>
              <a:t>the retention of historical information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4488A9-9BC6-4C7C-A6BB-AD511816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2021-07-29</a:t>
            </a:fld>
            <a:endParaRPr 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0E667A-CD68-43F9-AB3C-C12EB35E0D8C}"/>
              </a:ext>
            </a:extLst>
          </p:cNvPr>
          <p:cNvCxnSpPr>
            <a:cxnSpLocks/>
          </p:cNvCxnSpPr>
          <p:nvPr/>
        </p:nvCxnSpPr>
        <p:spPr>
          <a:xfrm>
            <a:off x="796031" y="1091955"/>
            <a:ext cx="10599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9451D8D-CE39-42F2-BCBA-5D534E6C44AD}"/>
              </a:ext>
            </a:extLst>
          </p:cNvPr>
          <p:cNvSpPr txBox="1">
            <a:spLocks/>
          </p:cNvSpPr>
          <p:nvPr/>
        </p:nvSpPr>
        <p:spPr>
          <a:xfrm>
            <a:off x="744876" y="44997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Long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Short-Term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Memory(LSTM)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860B4BA-398D-45E1-973D-C1536B2A2F6D}"/>
              </a:ext>
            </a:extLst>
          </p:cNvPr>
          <p:cNvSpPr txBox="1">
            <a:spLocks/>
          </p:cNvSpPr>
          <p:nvPr/>
        </p:nvSpPr>
        <p:spPr>
          <a:xfrm>
            <a:off x="396520" y="1537870"/>
            <a:ext cx="10058400" cy="3760891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1C5F9D-2968-4C5F-A414-C7AD8D850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14" y="1830542"/>
            <a:ext cx="8055019" cy="38777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CDF70A-8C9B-46A6-9C1D-9F3E59953A13}"/>
              </a:ext>
            </a:extLst>
          </p:cNvPr>
          <p:cNvSpPr txBox="1"/>
          <p:nvPr/>
        </p:nvSpPr>
        <p:spPr>
          <a:xfrm>
            <a:off x="1641212" y="2985924"/>
            <a:ext cx="185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Long-term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state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DD5DF-318C-46E7-A04E-87C10407896B}"/>
              </a:ext>
            </a:extLst>
          </p:cNvPr>
          <p:cNvSpPr txBox="1"/>
          <p:nvPr/>
        </p:nvSpPr>
        <p:spPr>
          <a:xfrm>
            <a:off x="963914" y="1627249"/>
            <a:ext cx="5030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Structure of LSTM Cells</a:t>
            </a:r>
            <a:endParaRPr lang="en-US" altLang="ko-KR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B72CD2-3388-4A91-8A06-E7088C59D89E}"/>
              </a:ext>
            </a:extLst>
          </p:cNvPr>
          <p:cNvSpPr txBox="1"/>
          <p:nvPr/>
        </p:nvSpPr>
        <p:spPr>
          <a:xfrm>
            <a:off x="1624764" y="4486670"/>
            <a:ext cx="185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Short-term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state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13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4488A9-9BC6-4C7C-A6BB-AD511816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2021-07-29</a:t>
            </a:fld>
            <a:endParaRPr 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0E667A-CD68-43F9-AB3C-C12EB35E0D8C}"/>
              </a:ext>
            </a:extLst>
          </p:cNvPr>
          <p:cNvCxnSpPr>
            <a:cxnSpLocks/>
          </p:cNvCxnSpPr>
          <p:nvPr/>
        </p:nvCxnSpPr>
        <p:spPr>
          <a:xfrm>
            <a:off x="796031" y="1091955"/>
            <a:ext cx="10599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9451D8D-CE39-42F2-BCBA-5D534E6C44AD}"/>
              </a:ext>
            </a:extLst>
          </p:cNvPr>
          <p:cNvSpPr txBox="1">
            <a:spLocks/>
          </p:cNvSpPr>
          <p:nvPr/>
        </p:nvSpPr>
        <p:spPr>
          <a:xfrm>
            <a:off x="744876" y="44997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Long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Short-Term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Memory(LSTM)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860B4BA-398D-45E1-973D-C1536B2A2F6D}"/>
              </a:ext>
            </a:extLst>
          </p:cNvPr>
          <p:cNvSpPr txBox="1">
            <a:spLocks/>
          </p:cNvSpPr>
          <p:nvPr/>
        </p:nvSpPr>
        <p:spPr>
          <a:xfrm>
            <a:off x="396520" y="1537870"/>
            <a:ext cx="10058400" cy="3760891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7757C-51DC-4EAC-BA01-82E76630B2DA}"/>
              </a:ext>
            </a:extLst>
          </p:cNvPr>
          <p:cNvSpPr txBox="1"/>
          <p:nvPr/>
        </p:nvSpPr>
        <p:spPr>
          <a:xfrm>
            <a:off x="963914" y="1627249"/>
            <a:ext cx="5030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Core Structure of LSTM Cells</a:t>
            </a:r>
            <a:endParaRPr lang="en-US" altLang="ko-KR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"/>
            </a:endParaRPr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37042A2-6B12-4C3D-94A0-C5C66E0D7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0" r="25584"/>
          <a:stretch/>
        </p:blipFill>
        <p:spPr>
          <a:xfrm>
            <a:off x="3204199" y="2142961"/>
            <a:ext cx="6036054" cy="3583517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921902D-C916-46EB-9D78-6E7A3F8453CA}"/>
              </a:ext>
            </a:extLst>
          </p:cNvPr>
          <p:cNvSpPr/>
          <p:nvPr/>
        </p:nvSpPr>
        <p:spPr>
          <a:xfrm>
            <a:off x="3479276" y="2767565"/>
            <a:ext cx="5485899" cy="71687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19F8D-3A41-4D1D-8BD6-7B4934F94D23}"/>
              </a:ext>
            </a:extLst>
          </p:cNvPr>
          <p:cNvSpPr txBox="1"/>
          <p:nvPr/>
        </p:nvSpPr>
        <p:spPr>
          <a:xfrm>
            <a:off x="1185940" y="2895171"/>
            <a:ext cx="26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Long-term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state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4488A9-9BC6-4C7C-A6BB-AD511816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2021-07-29</a:t>
            </a:fld>
            <a:endParaRPr 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0E667A-CD68-43F9-AB3C-C12EB35E0D8C}"/>
              </a:ext>
            </a:extLst>
          </p:cNvPr>
          <p:cNvCxnSpPr>
            <a:cxnSpLocks/>
          </p:cNvCxnSpPr>
          <p:nvPr/>
        </p:nvCxnSpPr>
        <p:spPr>
          <a:xfrm>
            <a:off x="796031" y="1091955"/>
            <a:ext cx="10599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9451D8D-CE39-42F2-BCBA-5D534E6C44AD}"/>
              </a:ext>
            </a:extLst>
          </p:cNvPr>
          <p:cNvSpPr txBox="1">
            <a:spLocks/>
          </p:cNvSpPr>
          <p:nvPr/>
        </p:nvSpPr>
        <p:spPr>
          <a:xfrm>
            <a:off x="744876" y="44997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Long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Short-Term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Memory(LSTM)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860B4BA-398D-45E1-973D-C1536B2A2F6D}"/>
              </a:ext>
            </a:extLst>
          </p:cNvPr>
          <p:cNvSpPr txBox="1">
            <a:spLocks/>
          </p:cNvSpPr>
          <p:nvPr/>
        </p:nvSpPr>
        <p:spPr>
          <a:xfrm>
            <a:off x="396520" y="1537870"/>
            <a:ext cx="10058400" cy="3760891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4BD56E-4EB7-40BC-AE49-61C39EC3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38" y="1880493"/>
            <a:ext cx="7092748" cy="2190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789271-97DD-465F-A186-7C35B0AFCA85}"/>
              </a:ext>
            </a:extLst>
          </p:cNvPr>
          <p:cNvSpPr txBox="1"/>
          <p:nvPr/>
        </p:nvSpPr>
        <p:spPr>
          <a:xfrm>
            <a:off x="1389682" y="2832432"/>
            <a:ext cx="204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Forget gate layer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EEDC1-CF73-4CC7-B980-70FB65AF4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38" y="4140684"/>
            <a:ext cx="7092748" cy="2190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F25A2F-63EB-44AC-B779-8A68FFDBE417}"/>
              </a:ext>
            </a:extLst>
          </p:cNvPr>
          <p:cNvSpPr txBox="1"/>
          <p:nvPr/>
        </p:nvSpPr>
        <p:spPr>
          <a:xfrm>
            <a:off x="1429482" y="5046085"/>
            <a:ext cx="204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gate 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45259-1484-46F1-8836-95FE37DA2AB0}"/>
              </a:ext>
            </a:extLst>
          </p:cNvPr>
          <p:cNvSpPr txBox="1"/>
          <p:nvPr/>
        </p:nvSpPr>
        <p:spPr>
          <a:xfrm>
            <a:off x="963914" y="1627249"/>
            <a:ext cx="5030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LSTM step-by-step algorithm</a:t>
            </a:r>
            <a:endParaRPr lang="en-US" altLang="ko-KR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283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0E667A-CD68-43F9-AB3C-C12EB35E0D8C}"/>
              </a:ext>
            </a:extLst>
          </p:cNvPr>
          <p:cNvCxnSpPr>
            <a:cxnSpLocks/>
          </p:cNvCxnSpPr>
          <p:nvPr/>
        </p:nvCxnSpPr>
        <p:spPr>
          <a:xfrm>
            <a:off x="796031" y="1091955"/>
            <a:ext cx="10599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9451D8D-CE39-42F2-BCBA-5D534E6C44AD}"/>
              </a:ext>
            </a:extLst>
          </p:cNvPr>
          <p:cNvSpPr txBox="1">
            <a:spLocks/>
          </p:cNvSpPr>
          <p:nvPr/>
        </p:nvSpPr>
        <p:spPr>
          <a:xfrm>
            <a:off x="744876" y="44997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Long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Short-Term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Memory(LSTM)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860B4BA-398D-45E1-973D-C1536B2A2F6D}"/>
              </a:ext>
            </a:extLst>
          </p:cNvPr>
          <p:cNvSpPr txBox="1">
            <a:spLocks/>
          </p:cNvSpPr>
          <p:nvPr/>
        </p:nvSpPr>
        <p:spPr>
          <a:xfrm>
            <a:off x="396520" y="1537870"/>
            <a:ext cx="10058400" cy="3760891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45259-1484-46F1-8836-95FE37DA2AB0}"/>
              </a:ext>
            </a:extLst>
          </p:cNvPr>
          <p:cNvSpPr txBox="1"/>
          <p:nvPr/>
        </p:nvSpPr>
        <p:spPr>
          <a:xfrm>
            <a:off x="963914" y="1627249"/>
            <a:ext cx="5030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LSTM step-by-step algorithm</a:t>
            </a:r>
            <a:endParaRPr lang="en-US" altLang="ko-KR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96467E-832A-44DC-A571-B7A202DD9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21" y="1867210"/>
            <a:ext cx="7178759" cy="2217316"/>
          </a:xfrm>
          <a:prstGeom prst="rect">
            <a:avLst/>
          </a:prstGeom>
        </p:spPr>
      </p:pic>
      <p:pic>
        <p:nvPicPr>
          <p:cNvPr id="19" name="그림 1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7A8D00B-BC6E-42C9-9E75-AD4AAC1A9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21" y="4094931"/>
            <a:ext cx="7264725" cy="22438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EC5445-0028-422E-8AB0-31DB35446456}"/>
              </a:ext>
            </a:extLst>
          </p:cNvPr>
          <p:cNvSpPr txBox="1"/>
          <p:nvPr/>
        </p:nvSpPr>
        <p:spPr>
          <a:xfrm>
            <a:off x="1389682" y="2832432"/>
            <a:ext cx="204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state update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0F744-027E-411F-B22C-3D393354E5F2}"/>
              </a:ext>
            </a:extLst>
          </p:cNvPr>
          <p:cNvSpPr txBox="1"/>
          <p:nvPr/>
        </p:nvSpPr>
        <p:spPr>
          <a:xfrm>
            <a:off x="1429482" y="5046085"/>
            <a:ext cx="204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gate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28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0E667A-CD68-43F9-AB3C-C12EB35E0D8C}"/>
              </a:ext>
            </a:extLst>
          </p:cNvPr>
          <p:cNvCxnSpPr>
            <a:cxnSpLocks/>
          </p:cNvCxnSpPr>
          <p:nvPr/>
        </p:nvCxnSpPr>
        <p:spPr>
          <a:xfrm>
            <a:off x="796031" y="1091955"/>
            <a:ext cx="10599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9451D8D-CE39-42F2-BCBA-5D534E6C44AD}"/>
              </a:ext>
            </a:extLst>
          </p:cNvPr>
          <p:cNvSpPr txBox="1">
            <a:spLocks/>
          </p:cNvSpPr>
          <p:nvPr/>
        </p:nvSpPr>
        <p:spPr>
          <a:xfrm>
            <a:off x="744876" y="44997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Long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Short-Term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Memory(LSTM)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860B4BA-398D-45E1-973D-C1536B2A2F6D}"/>
              </a:ext>
            </a:extLst>
          </p:cNvPr>
          <p:cNvSpPr txBox="1">
            <a:spLocks/>
          </p:cNvSpPr>
          <p:nvPr/>
        </p:nvSpPr>
        <p:spPr>
          <a:xfrm>
            <a:off x="396520" y="1537870"/>
            <a:ext cx="10058400" cy="3760891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45259-1484-46F1-8836-95FE37DA2AB0}"/>
              </a:ext>
            </a:extLst>
          </p:cNvPr>
          <p:cNvSpPr txBox="1"/>
          <p:nvPr/>
        </p:nvSpPr>
        <p:spPr>
          <a:xfrm>
            <a:off x="963914" y="1627249"/>
            <a:ext cx="5030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Forward propagation</a:t>
            </a:r>
            <a:endParaRPr lang="en-US" altLang="ko-KR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165B7DC-D992-459E-8931-8F94977E8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49" y="2088914"/>
            <a:ext cx="6769853" cy="42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0E667A-CD68-43F9-AB3C-C12EB35E0D8C}"/>
              </a:ext>
            </a:extLst>
          </p:cNvPr>
          <p:cNvCxnSpPr>
            <a:cxnSpLocks/>
          </p:cNvCxnSpPr>
          <p:nvPr/>
        </p:nvCxnSpPr>
        <p:spPr>
          <a:xfrm>
            <a:off x="796031" y="1091955"/>
            <a:ext cx="105999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9451D8D-CE39-42F2-BCBA-5D534E6C44AD}"/>
              </a:ext>
            </a:extLst>
          </p:cNvPr>
          <p:cNvSpPr txBox="1">
            <a:spLocks/>
          </p:cNvSpPr>
          <p:nvPr/>
        </p:nvSpPr>
        <p:spPr>
          <a:xfrm>
            <a:off x="744876" y="449970"/>
            <a:ext cx="10058400" cy="64198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Long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Short-Term</a:t>
            </a:r>
            <a:r>
              <a:rPr lang="ko-KR" altLang="en-US" sz="3600" i="1" dirty="0">
                <a:latin typeface="AppleSDGothicNeoEB00" panose="02000503000000000000"/>
                <a:ea typeface="AppleSDGothicNeoEB00" panose="02000503000000000000"/>
              </a:rPr>
              <a:t> </a:t>
            </a:r>
            <a:r>
              <a:rPr lang="en-US" altLang="ko-KR" sz="3600" i="1" dirty="0">
                <a:latin typeface="AppleSDGothicNeoEB00" panose="02000503000000000000"/>
                <a:ea typeface="AppleSDGothicNeoEB00" panose="02000503000000000000"/>
              </a:rPr>
              <a:t>Memory(LSTM)</a:t>
            </a:r>
            <a:endParaRPr lang="ko-KR" altLang="en-US" sz="3600" i="1" dirty="0">
              <a:latin typeface="AppleSDGothicNeoEB00" panose="02000503000000000000"/>
              <a:ea typeface="AppleSDGothicNeoEB00" panose="02000503000000000000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9860B4BA-398D-45E1-973D-C1536B2A2F6D}"/>
              </a:ext>
            </a:extLst>
          </p:cNvPr>
          <p:cNvSpPr txBox="1">
            <a:spLocks/>
          </p:cNvSpPr>
          <p:nvPr/>
        </p:nvSpPr>
        <p:spPr>
          <a:xfrm>
            <a:off x="396520" y="1537870"/>
            <a:ext cx="10058400" cy="3760891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45259-1484-46F1-8836-95FE37DA2AB0}"/>
              </a:ext>
            </a:extLst>
          </p:cNvPr>
          <p:cNvSpPr txBox="1"/>
          <p:nvPr/>
        </p:nvSpPr>
        <p:spPr>
          <a:xfrm>
            <a:off x="963914" y="1627249"/>
            <a:ext cx="5030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Back propagation</a:t>
            </a:r>
            <a:endParaRPr lang="en-US" altLang="ko-KR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D92F083-C329-4F76-99BC-6398EEA94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07" y="2088914"/>
            <a:ext cx="6551062" cy="407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6EDBE2AE-3BDE-412C-A9C5-8B29AC10914E}"/>
              </a:ext>
            </a:extLst>
          </p:cNvPr>
          <p:cNvSpPr txBox="1">
            <a:spLocks/>
          </p:cNvSpPr>
          <p:nvPr/>
        </p:nvSpPr>
        <p:spPr>
          <a:xfrm>
            <a:off x="3432838" y="1335085"/>
            <a:ext cx="6258387" cy="2907306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Noto Sans"/>
              </a:rPr>
              <a:t>Back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 propagation through differentiation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18952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{91FE1D50-4E32-4329-B969-4101787CE779}tf56160789_win32</Template>
  <TotalTime>1504</TotalTime>
  <Words>207</Words>
  <Application>Microsoft Office PowerPoint</Application>
  <PresentationFormat>와이드스크린</PresentationFormat>
  <Paragraphs>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AppleSDGothicNeoB00</vt:lpstr>
      <vt:lpstr>AppleSDGothicNeoEB00</vt:lpstr>
      <vt:lpstr>Noto Sans</vt:lpstr>
      <vt:lpstr>Malgun Gothic</vt:lpstr>
      <vt:lpstr>Malgun Gothic</vt:lpstr>
      <vt:lpstr>Calibri</vt:lpstr>
      <vt:lpstr>Franklin Gothic Book</vt:lpstr>
      <vt:lpstr>1_RetrospectVTI</vt:lpstr>
      <vt:lpstr>LSTM GRU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장준혜</dc:creator>
  <cp:lastModifiedBy>노 선영</cp:lastModifiedBy>
  <cp:revision>24</cp:revision>
  <dcterms:created xsi:type="dcterms:W3CDTF">2021-07-23T02:07:19Z</dcterms:created>
  <dcterms:modified xsi:type="dcterms:W3CDTF">2021-07-29T05:17:03Z</dcterms:modified>
</cp:coreProperties>
</file>