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78" r:id="rId3"/>
    <p:sldId id="279" r:id="rId4"/>
    <p:sldId id="281" r:id="rId5"/>
    <p:sldId id="283" r:id="rId6"/>
    <p:sldId id="280" r:id="rId7"/>
    <p:sldId id="282" r:id="rId8"/>
    <p:sldId id="284" r:id="rId9"/>
    <p:sldId id="288" r:id="rId10"/>
    <p:sldId id="291" r:id="rId11"/>
    <p:sldId id="292" r:id="rId12"/>
    <p:sldId id="290" r:id="rId13"/>
    <p:sldId id="287" r:id="rId14"/>
    <p:sldId id="285" r:id="rId15"/>
    <p:sldId id="286"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1a57649d618ab8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lIns="109728" tIns="109728" rIns="109728" bIns="91440" anchor="b">
            <a:normAutofit/>
          </a:bodyPr>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8/5/2021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95094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8/5/2021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28413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8/5/2021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304477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8/5/2021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00345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8/5/2021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8300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8/5/2021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63343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8/5/2021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19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8/5/2021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93185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8/5/2021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46200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8/5/2021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53755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8/5/2021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87969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8262A92C-3DD6-4D28-BA90-423F0C949F16}" type="datetime1">
              <a:rPr lang="en-US" smtClean="0"/>
              <a:t>8/5/2021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3026415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5B289C-FFBC-4DA1-9048-5AB172C33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716371-C2C1-4A26-BF94-FA7B8E1F2FC6}"/>
              </a:ext>
            </a:extLst>
          </p:cNvPr>
          <p:cNvPicPr>
            <a:picLocks noChangeAspect="1"/>
          </p:cNvPicPr>
          <p:nvPr/>
        </p:nvPicPr>
        <p:blipFill rotWithShape="1">
          <a:blip r:embed="rId2"/>
          <a:srcRect t="13444" b="2286"/>
          <a:stretch/>
        </p:blipFill>
        <p:spPr>
          <a:xfrm>
            <a:off x="-124440" y="-721350"/>
            <a:ext cx="12191980" cy="6857990"/>
          </a:xfrm>
          <a:prstGeom prst="rect">
            <a:avLst/>
          </a:prstGeom>
        </p:spPr>
      </p:pic>
      <p:sp>
        <p:nvSpPr>
          <p:cNvPr id="11" name="Rectangle 10">
            <a:extLst>
              <a:ext uri="{FF2B5EF4-FFF2-40B4-BE49-F238E27FC236}">
                <a16:creationId xmlns:a16="http://schemas.microsoft.com/office/drawing/2014/main" id="{CF7823A9-C4F6-4119-AB3F-79E976C03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914400"/>
            <a:ext cx="8132065"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16FB5ED3-B527-45A8-988C-E896E0DEB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143" y="1236133"/>
            <a:ext cx="7811857" cy="43857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2E6F089A-1C54-41B5-A53D-482B9C713F19}"/>
              </a:ext>
            </a:extLst>
          </p:cNvPr>
          <p:cNvSpPr>
            <a:spLocks noGrp="1"/>
          </p:cNvSpPr>
          <p:nvPr>
            <p:ph type="ctrTitle"/>
          </p:nvPr>
        </p:nvSpPr>
        <p:spPr>
          <a:xfrm>
            <a:off x="4859475" y="2451439"/>
            <a:ext cx="6532981" cy="1299464"/>
          </a:xfrm>
        </p:spPr>
        <p:txBody>
          <a:bodyPr>
            <a:normAutofit/>
          </a:bodyPr>
          <a:lstStyle/>
          <a:p>
            <a:pPr algn="ctr"/>
            <a:r>
              <a:rPr lang="ko-KR" altLang="en-US" sz="2800" dirty="0">
                <a:solidFill>
                  <a:srgbClr val="C00000"/>
                </a:solidFill>
              </a:rPr>
              <a:t> </a:t>
            </a:r>
            <a:r>
              <a:rPr lang="en-US" altLang="ko-KR" sz="3600" dirty="0">
                <a:solidFill>
                  <a:srgbClr val="C00000"/>
                </a:solidFill>
              </a:rPr>
              <a:t>RNN</a:t>
            </a:r>
            <a:endParaRPr lang="ko-KR" altLang="en-US" sz="3600" dirty="0">
              <a:solidFill>
                <a:srgbClr val="C00000"/>
              </a:solidFill>
            </a:endParaRPr>
          </a:p>
        </p:txBody>
      </p:sp>
    </p:spTree>
    <p:extLst>
      <p:ext uri="{BB962C8B-B14F-4D97-AF65-F5344CB8AC3E}">
        <p14:creationId xmlns:p14="http://schemas.microsoft.com/office/powerpoint/2010/main" val="21033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585E6D-51A0-4FAC-B34F-5E076A5691E5}"/>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Back propagation</a:t>
            </a:r>
            <a:endParaRPr lang="ko-KR" altLang="en-US" dirty="0"/>
          </a:p>
        </p:txBody>
      </p:sp>
      <p:sp>
        <p:nvSpPr>
          <p:cNvPr id="3" name="내용 개체 틀 2">
            <a:extLst>
              <a:ext uri="{FF2B5EF4-FFF2-40B4-BE49-F238E27FC236}">
                <a16:creationId xmlns:a16="http://schemas.microsoft.com/office/drawing/2014/main" id="{1B03BF0F-44F7-4B40-B87A-B4B3A4FC7E35}"/>
              </a:ext>
            </a:extLst>
          </p:cNvPr>
          <p:cNvSpPr>
            <a:spLocks noGrp="1"/>
          </p:cNvSpPr>
          <p:nvPr>
            <p:ph sz="half" idx="1"/>
          </p:nvPr>
        </p:nvSpPr>
        <p:spPr/>
        <p:txBody>
          <a:bodyPr/>
          <a:lstStyle/>
          <a:p>
            <a:endParaRPr lang="ko-KR" altLang="en-US" dirty="0"/>
          </a:p>
        </p:txBody>
      </p:sp>
      <p:pic>
        <p:nvPicPr>
          <p:cNvPr id="6" name="내용 개체 틀 5">
            <a:extLst>
              <a:ext uri="{FF2B5EF4-FFF2-40B4-BE49-F238E27FC236}">
                <a16:creationId xmlns:a16="http://schemas.microsoft.com/office/drawing/2014/main" id="{CA25777E-7135-4A91-B929-8C3345AB4709}"/>
              </a:ext>
            </a:extLst>
          </p:cNvPr>
          <p:cNvPicPr>
            <a:picLocks noGrp="1" noChangeAspect="1"/>
          </p:cNvPicPr>
          <p:nvPr>
            <p:ph sz="half" idx="2"/>
          </p:nvPr>
        </p:nvPicPr>
        <p:blipFill>
          <a:blip r:embed="rId2"/>
          <a:stretch>
            <a:fillRect/>
          </a:stretch>
        </p:blipFill>
        <p:spPr>
          <a:xfrm>
            <a:off x="253737" y="1761003"/>
            <a:ext cx="5567276" cy="3789363"/>
          </a:xfrm>
        </p:spPr>
      </p:pic>
      <p:pic>
        <p:nvPicPr>
          <p:cNvPr id="8" name="그림 7">
            <a:extLst>
              <a:ext uri="{FF2B5EF4-FFF2-40B4-BE49-F238E27FC236}">
                <a16:creationId xmlns:a16="http://schemas.microsoft.com/office/drawing/2014/main" id="{131142DC-9E7C-49CF-8C3F-EAE6F72AFE86}"/>
              </a:ext>
            </a:extLst>
          </p:cNvPr>
          <p:cNvPicPr>
            <a:picLocks noChangeAspect="1"/>
          </p:cNvPicPr>
          <p:nvPr/>
        </p:nvPicPr>
        <p:blipFill>
          <a:blip r:embed="rId3"/>
          <a:stretch>
            <a:fillRect/>
          </a:stretch>
        </p:blipFill>
        <p:spPr>
          <a:xfrm>
            <a:off x="5948598" y="1761003"/>
            <a:ext cx="5989665" cy="3789363"/>
          </a:xfrm>
          <a:prstGeom prst="rect">
            <a:avLst/>
          </a:prstGeom>
        </p:spPr>
      </p:pic>
    </p:spTree>
    <p:extLst>
      <p:ext uri="{BB962C8B-B14F-4D97-AF65-F5344CB8AC3E}">
        <p14:creationId xmlns:p14="http://schemas.microsoft.com/office/powerpoint/2010/main" val="182187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585E6D-51A0-4FAC-B34F-5E076A5691E5}"/>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Back propagation</a:t>
            </a:r>
            <a:endParaRPr lang="ko-KR" altLang="en-US" dirty="0"/>
          </a:p>
        </p:txBody>
      </p:sp>
      <p:pic>
        <p:nvPicPr>
          <p:cNvPr id="9" name="내용 개체 틀 8">
            <a:extLst>
              <a:ext uri="{FF2B5EF4-FFF2-40B4-BE49-F238E27FC236}">
                <a16:creationId xmlns:a16="http://schemas.microsoft.com/office/drawing/2014/main" id="{7C9C98A1-CF86-4D88-A09C-0FCAE37CE8F9}"/>
              </a:ext>
            </a:extLst>
          </p:cNvPr>
          <p:cNvPicPr>
            <a:picLocks noGrp="1" noChangeAspect="1"/>
          </p:cNvPicPr>
          <p:nvPr>
            <p:ph sz="half" idx="1"/>
          </p:nvPr>
        </p:nvPicPr>
        <p:blipFill>
          <a:blip r:embed="rId2"/>
          <a:stretch>
            <a:fillRect/>
          </a:stretch>
        </p:blipFill>
        <p:spPr>
          <a:xfrm>
            <a:off x="394002" y="2206625"/>
            <a:ext cx="5768673" cy="3248359"/>
          </a:xfrm>
        </p:spPr>
      </p:pic>
      <p:pic>
        <p:nvPicPr>
          <p:cNvPr id="11" name="내용 개체 틀 10">
            <a:extLst>
              <a:ext uri="{FF2B5EF4-FFF2-40B4-BE49-F238E27FC236}">
                <a16:creationId xmlns:a16="http://schemas.microsoft.com/office/drawing/2014/main" id="{057F43F8-59FB-4E43-AE76-5721AA8AA99B}"/>
              </a:ext>
            </a:extLst>
          </p:cNvPr>
          <p:cNvPicPr>
            <a:picLocks noGrp="1" noChangeAspect="1"/>
          </p:cNvPicPr>
          <p:nvPr>
            <p:ph sz="half" idx="2"/>
          </p:nvPr>
        </p:nvPicPr>
        <p:blipFill>
          <a:blip r:embed="rId3"/>
          <a:stretch>
            <a:fillRect/>
          </a:stretch>
        </p:blipFill>
        <p:spPr>
          <a:xfrm>
            <a:off x="6401604" y="2206625"/>
            <a:ext cx="5514171" cy="3248359"/>
          </a:xfrm>
        </p:spPr>
      </p:pic>
    </p:spTree>
    <p:extLst>
      <p:ext uri="{BB962C8B-B14F-4D97-AF65-F5344CB8AC3E}">
        <p14:creationId xmlns:p14="http://schemas.microsoft.com/office/powerpoint/2010/main" val="402233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E73BAB-5943-4799-BAAA-80CEF0BE20D9}"/>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Back propagation</a:t>
            </a:r>
            <a:endParaRPr lang="ko-KR" altLang="en-US" dirty="0"/>
          </a:p>
        </p:txBody>
      </p:sp>
      <p:sp>
        <p:nvSpPr>
          <p:cNvPr id="3" name="내용 개체 틀 2">
            <a:extLst>
              <a:ext uri="{FF2B5EF4-FFF2-40B4-BE49-F238E27FC236}">
                <a16:creationId xmlns:a16="http://schemas.microsoft.com/office/drawing/2014/main" id="{895652A7-381E-43F9-A684-CDC87CB0C1B8}"/>
              </a:ext>
            </a:extLst>
          </p:cNvPr>
          <p:cNvSpPr>
            <a:spLocks noGrp="1"/>
          </p:cNvSpPr>
          <p:nvPr>
            <p:ph sz="half" idx="1"/>
          </p:nvPr>
        </p:nvSpPr>
        <p:spPr>
          <a:xfrm>
            <a:off x="734663" y="3328194"/>
            <a:ext cx="5181600" cy="965200"/>
          </a:xfrm>
        </p:spPr>
        <p:txBody>
          <a:bodyPr/>
          <a:lstStyle/>
          <a:p>
            <a:pPr marL="285750" indent="-285750">
              <a:buFont typeface="Arial" panose="020B0604020202020204" pitchFamily="34" charset="0"/>
              <a:buChar char="•"/>
            </a:pPr>
            <a:r>
              <a:rPr lang="en-US" altLang="ko-KR" b="0" i="0" dirty="0">
                <a:solidFill>
                  <a:srgbClr val="000000"/>
                </a:solidFill>
                <a:effectLst/>
                <a:latin typeface="Meiryo UI" panose="020B0604030504040204" pitchFamily="34" charset="-128"/>
                <a:ea typeface="Meiryo UI" panose="020B0604030504040204" pitchFamily="34" charset="-128"/>
              </a:rPr>
              <a:t>Calculate the backpropagation by dividing each weight by the hidden state.</a:t>
            </a:r>
            <a:endParaRPr lang="ko-KR" altLang="en-US" dirty="0">
              <a:latin typeface="Meiryo UI" panose="020B0604030504040204" pitchFamily="34" charset="-128"/>
            </a:endParaRPr>
          </a:p>
        </p:txBody>
      </p:sp>
      <p:pic>
        <p:nvPicPr>
          <p:cNvPr id="6" name="내용 개체 틀 5">
            <a:extLst>
              <a:ext uri="{FF2B5EF4-FFF2-40B4-BE49-F238E27FC236}">
                <a16:creationId xmlns:a16="http://schemas.microsoft.com/office/drawing/2014/main" id="{A674829C-2247-4947-9F6C-A359B6A78287}"/>
              </a:ext>
            </a:extLst>
          </p:cNvPr>
          <p:cNvPicPr>
            <a:picLocks noGrp="1" noChangeAspect="1"/>
          </p:cNvPicPr>
          <p:nvPr>
            <p:ph sz="half" idx="2"/>
          </p:nvPr>
        </p:nvPicPr>
        <p:blipFill>
          <a:blip r:embed="rId2"/>
          <a:stretch>
            <a:fillRect/>
          </a:stretch>
        </p:blipFill>
        <p:spPr>
          <a:xfrm>
            <a:off x="6091630" y="1755396"/>
            <a:ext cx="5181600" cy="4110796"/>
          </a:xfrm>
        </p:spPr>
      </p:pic>
    </p:spTree>
    <p:extLst>
      <p:ext uri="{BB962C8B-B14F-4D97-AF65-F5344CB8AC3E}">
        <p14:creationId xmlns:p14="http://schemas.microsoft.com/office/powerpoint/2010/main" val="204326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4CF3AE-3B1A-4968-9585-D90A0CEC0217}"/>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Back propagation</a:t>
            </a:r>
            <a:endParaRPr lang="ko-KR" altLang="en-US" dirty="0"/>
          </a:p>
        </p:txBody>
      </p:sp>
      <p:pic>
        <p:nvPicPr>
          <p:cNvPr id="7" name="내용 개체 틀 6">
            <a:extLst>
              <a:ext uri="{FF2B5EF4-FFF2-40B4-BE49-F238E27FC236}">
                <a16:creationId xmlns:a16="http://schemas.microsoft.com/office/drawing/2014/main" id="{D9183A89-6B00-4865-B9B7-D9FC992A8771}"/>
              </a:ext>
            </a:extLst>
          </p:cNvPr>
          <p:cNvPicPr>
            <a:picLocks noGrp="1" noChangeAspect="1"/>
          </p:cNvPicPr>
          <p:nvPr>
            <p:ph sz="half" idx="2"/>
          </p:nvPr>
        </p:nvPicPr>
        <p:blipFill>
          <a:blip r:embed="rId2"/>
          <a:stretch>
            <a:fillRect/>
          </a:stretch>
        </p:blipFill>
        <p:spPr>
          <a:xfrm>
            <a:off x="6081894" y="2390776"/>
            <a:ext cx="5461954" cy="3009418"/>
          </a:xfrm>
          <a:prstGeom prst="rect">
            <a:avLst/>
          </a:prstGeom>
        </p:spPr>
      </p:pic>
      <p:sp>
        <p:nvSpPr>
          <p:cNvPr id="10" name="내용 개체 틀 9">
            <a:extLst>
              <a:ext uri="{FF2B5EF4-FFF2-40B4-BE49-F238E27FC236}">
                <a16:creationId xmlns:a16="http://schemas.microsoft.com/office/drawing/2014/main" id="{398C39FA-1574-4570-AA15-43E037A69C65}"/>
              </a:ext>
            </a:extLst>
          </p:cNvPr>
          <p:cNvSpPr>
            <a:spLocks noGrp="1"/>
          </p:cNvSpPr>
          <p:nvPr>
            <p:ph sz="half" idx="1"/>
          </p:nvPr>
        </p:nvSpPr>
        <p:spPr>
          <a:xfrm>
            <a:off x="543377" y="3008072"/>
            <a:ext cx="5181600" cy="1603375"/>
          </a:xfrm>
        </p:spPr>
        <p:txBody>
          <a:bodyPr/>
          <a:lstStyle/>
          <a:p>
            <a:pPr marL="285750" indent="-285750">
              <a:buFont typeface="Arial" panose="020B0604020202020204" pitchFamily="34" charset="0"/>
              <a:buChar char="•"/>
            </a:pPr>
            <a:r>
              <a:rPr lang="en-US" altLang="ko-KR" b="0" i="0" dirty="0">
                <a:solidFill>
                  <a:srgbClr val="000000"/>
                </a:solidFill>
                <a:effectLst/>
                <a:latin typeface="Meiryo UI" panose="020B0604030504040204" pitchFamily="34" charset="-128"/>
                <a:ea typeface="Meiryo UI" panose="020B0604030504040204" pitchFamily="34" charset="-128"/>
              </a:rPr>
              <a:t>This update allows the error of the current time to be reversed to the state of the past time. If this is represented in a picture, it is the same as on the right.</a:t>
            </a:r>
          </a:p>
          <a:p>
            <a:endParaRPr lang="ko-KR" altLang="en-US" dirty="0"/>
          </a:p>
        </p:txBody>
      </p:sp>
    </p:spTree>
    <p:extLst>
      <p:ext uri="{BB962C8B-B14F-4D97-AF65-F5344CB8AC3E}">
        <p14:creationId xmlns:p14="http://schemas.microsoft.com/office/powerpoint/2010/main" val="318302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507121-9781-4184-8ED0-5955CC27E329}"/>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problem</a:t>
            </a:r>
            <a:endParaRPr lang="ko-KR" altLang="en-US" dirty="0"/>
          </a:p>
        </p:txBody>
      </p:sp>
      <p:sp>
        <p:nvSpPr>
          <p:cNvPr id="3" name="내용 개체 틀 2">
            <a:extLst>
              <a:ext uri="{FF2B5EF4-FFF2-40B4-BE49-F238E27FC236}">
                <a16:creationId xmlns:a16="http://schemas.microsoft.com/office/drawing/2014/main" id="{81A4820E-1E2D-4D32-8199-B5F0DDDC8EDF}"/>
              </a:ext>
            </a:extLst>
          </p:cNvPr>
          <p:cNvSpPr>
            <a:spLocks noGrp="1"/>
          </p:cNvSpPr>
          <p:nvPr>
            <p:ph sz="half" idx="1"/>
          </p:nvPr>
        </p:nvSpPr>
        <p:spPr>
          <a:xfrm>
            <a:off x="639412" y="1463040"/>
            <a:ext cx="5456587" cy="5101389"/>
          </a:xfrm>
        </p:spPr>
        <p:txBody>
          <a:bodyPr>
            <a:normAutofit/>
          </a:bodyPr>
          <a:lstStyle/>
          <a:p>
            <a:pPr marL="285750" indent="-285750">
              <a:buFont typeface="Arial" panose="020B0604020202020204" pitchFamily="34" charset="0"/>
              <a:buChar char="•"/>
            </a:pPr>
            <a:r>
              <a:rPr lang="en-US" altLang="ko-KR" dirty="0"/>
              <a:t>&lt; vanishing Gradient &gt;</a:t>
            </a:r>
          </a:p>
          <a:p>
            <a:r>
              <a:rPr lang="en-US" altLang="ko-KR" dirty="0"/>
              <a:t>= </a:t>
            </a:r>
            <a:r>
              <a:rPr lang="en-US" altLang="ko-KR" sz="1400" b="0" i="0" dirty="0">
                <a:solidFill>
                  <a:srgbClr val="000000"/>
                </a:solidFill>
                <a:effectLst/>
              </a:rPr>
              <a:t>Based on previous data, RNN proceeds with learning when new data comes in. However, as you go back to the past, the gradient calculation is made up of multiplication operations, so the calculation does not work properly</a:t>
            </a:r>
          </a:p>
          <a:p>
            <a:pPr marL="171450" indent="-171450">
              <a:buFont typeface="Arial" panose="020B0604020202020204" pitchFamily="34" charset="0"/>
              <a:buChar char="•"/>
            </a:pPr>
            <a:r>
              <a:rPr lang="en-US" altLang="ko-KR" sz="1400" b="0" dirty="0">
                <a:solidFill>
                  <a:srgbClr val="000000"/>
                </a:solidFill>
              </a:rPr>
              <a:t>a</a:t>
            </a:r>
            <a:r>
              <a:rPr lang="en-US" altLang="ko-KR" sz="1400" b="0" i="0" dirty="0">
                <a:solidFill>
                  <a:srgbClr val="000000"/>
                </a:solidFill>
                <a:effectLst/>
              </a:rPr>
              <a:t>ccording to the figure, if you multiply the values greater than 1, it will dissipate, and if you multiply the values less than 1, it will converge to zero and disappear</a:t>
            </a:r>
          </a:p>
          <a:p>
            <a:pPr marL="171450" indent="-171450">
              <a:buFont typeface="Arial" panose="020B0604020202020204" pitchFamily="34" charset="0"/>
              <a:buChar char="•"/>
            </a:pPr>
            <a:r>
              <a:rPr lang="en-US" altLang="ko-KR" sz="1600" b="0" i="0" dirty="0">
                <a:solidFill>
                  <a:srgbClr val="000000"/>
                </a:solidFill>
                <a:effectLst/>
                <a:latin typeface="Noto Sans"/>
              </a:rPr>
              <a:t>In other words, long-term memory, which can be remembered recently, but not the old, becomes a bad model. It's the LSTM that secures this.</a:t>
            </a:r>
            <a:endParaRPr lang="en-US" altLang="ko-KR" sz="1400" b="0" i="0" dirty="0">
              <a:solidFill>
                <a:srgbClr val="000000"/>
              </a:solidFill>
              <a:effectLst/>
            </a:endParaRPr>
          </a:p>
          <a:p>
            <a:pPr marL="171450" indent="-171450">
              <a:buFont typeface="Arial" panose="020B0604020202020204" pitchFamily="34" charset="0"/>
              <a:buChar char="•"/>
            </a:pPr>
            <a:endParaRPr lang="en-US" altLang="ko-KR" sz="1400" b="0" i="0" dirty="0">
              <a:solidFill>
                <a:srgbClr val="000000"/>
              </a:solidFill>
              <a:effectLst/>
            </a:endParaRPr>
          </a:p>
          <a:p>
            <a:pPr marL="171450" indent="-171450">
              <a:buFont typeface="Arial" panose="020B0604020202020204" pitchFamily="34" charset="0"/>
              <a:buChar char="•"/>
            </a:pPr>
            <a:endParaRPr lang="ko-KR" altLang="en-US" sz="1200" dirty="0"/>
          </a:p>
        </p:txBody>
      </p:sp>
      <p:pic>
        <p:nvPicPr>
          <p:cNvPr id="5" name="내용 개체 틀 4">
            <a:extLst>
              <a:ext uri="{FF2B5EF4-FFF2-40B4-BE49-F238E27FC236}">
                <a16:creationId xmlns:a16="http://schemas.microsoft.com/office/drawing/2014/main" id="{E4123B1D-752E-4B52-B3BA-E796594706C9}"/>
              </a:ext>
            </a:extLst>
          </p:cNvPr>
          <p:cNvPicPr>
            <a:picLocks noGrp="1" noChangeAspect="1"/>
          </p:cNvPicPr>
          <p:nvPr>
            <p:ph sz="half" idx="2"/>
          </p:nvPr>
        </p:nvPicPr>
        <p:blipFill>
          <a:blip r:embed="rId2"/>
          <a:stretch>
            <a:fillRect/>
          </a:stretch>
        </p:blipFill>
        <p:spPr>
          <a:xfrm>
            <a:off x="6362700" y="2035035"/>
            <a:ext cx="5181600" cy="3932518"/>
          </a:xfrm>
          <a:prstGeom prst="rect">
            <a:avLst/>
          </a:prstGeom>
        </p:spPr>
      </p:pic>
    </p:spTree>
    <p:extLst>
      <p:ext uri="{BB962C8B-B14F-4D97-AF65-F5344CB8AC3E}">
        <p14:creationId xmlns:p14="http://schemas.microsoft.com/office/powerpoint/2010/main" val="65560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5E9A1-C65F-4754-AFBE-9E0EE299D876}"/>
              </a:ext>
            </a:extLst>
          </p:cNvPr>
          <p:cNvSpPr txBox="1"/>
          <p:nvPr/>
        </p:nvSpPr>
        <p:spPr>
          <a:xfrm>
            <a:off x="644892" y="2555292"/>
            <a:ext cx="11059427" cy="1077218"/>
          </a:xfrm>
          <a:prstGeom prst="rect">
            <a:avLst/>
          </a:prstGeom>
          <a:noFill/>
        </p:spPr>
        <p:txBody>
          <a:bodyPr wrap="square" rtlCol="0">
            <a:spAutoFit/>
          </a:bodyPr>
          <a:lstStyle/>
          <a:p>
            <a:pPr algn="ctr"/>
            <a:r>
              <a:rPr lang="en-US" altLang="ko-KR" sz="3200" b="0" i="0" dirty="0">
                <a:solidFill>
                  <a:srgbClr val="000000"/>
                </a:solidFill>
                <a:effectLst/>
                <a:latin typeface="Noto Sans"/>
              </a:rPr>
              <a:t>This is the end of the presentation on RNN!</a:t>
            </a:r>
          </a:p>
          <a:p>
            <a:pPr algn="ctr"/>
            <a:r>
              <a:rPr lang="en-US" altLang="ko-KR" sz="3200" b="0" i="0" dirty="0">
                <a:solidFill>
                  <a:srgbClr val="000000"/>
                </a:solidFill>
                <a:effectLst/>
                <a:latin typeface="Noto Sans"/>
              </a:rPr>
              <a:t>There will be an explanation of the LSTM afterwards.</a:t>
            </a:r>
            <a:endParaRPr lang="ko-KR" altLang="en-US" sz="3200" dirty="0"/>
          </a:p>
        </p:txBody>
      </p:sp>
    </p:spTree>
    <p:extLst>
      <p:ext uri="{BB962C8B-B14F-4D97-AF65-F5344CB8AC3E}">
        <p14:creationId xmlns:p14="http://schemas.microsoft.com/office/powerpoint/2010/main" val="98085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39275A-2089-4A11-A8D4-7BBFBD9107FC}"/>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Recurrent Neural Network )</a:t>
            </a:r>
            <a:endParaRPr lang="ko-KR" altLang="en-US" dirty="0"/>
          </a:p>
        </p:txBody>
      </p:sp>
      <p:sp>
        <p:nvSpPr>
          <p:cNvPr id="3" name="내용 개체 틀 2">
            <a:extLst>
              <a:ext uri="{FF2B5EF4-FFF2-40B4-BE49-F238E27FC236}">
                <a16:creationId xmlns:a16="http://schemas.microsoft.com/office/drawing/2014/main" id="{189043D2-B325-4158-985E-6C2E1D6BF178}"/>
              </a:ext>
            </a:extLst>
          </p:cNvPr>
          <p:cNvSpPr>
            <a:spLocks noGrp="1"/>
          </p:cNvSpPr>
          <p:nvPr>
            <p:ph sz="half" idx="1"/>
          </p:nvPr>
        </p:nvSpPr>
        <p:spPr>
          <a:xfrm>
            <a:off x="511218" y="1414914"/>
            <a:ext cx="5580412" cy="5303520"/>
          </a:xfrm>
        </p:spPr>
        <p:txBody>
          <a:bodyPr>
            <a:normAutofit lnSpcReduction="10000"/>
          </a:bodyPr>
          <a:lstStyle/>
          <a:p>
            <a:pPr marL="285750" indent="-285750">
              <a:buFont typeface="Arial" panose="020B0604020202020204" pitchFamily="34" charset="0"/>
              <a:buChar char="•"/>
            </a:pPr>
            <a:r>
              <a:rPr lang="en-US" altLang="ko-KR" dirty="0"/>
              <a:t>RNN = </a:t>
            </a:r>
            <a:r>
              <a:rPr lang="en-US" altLang="ko-KR" b="0" i="0" dirty="0">
                <a:solidFill>
                  <a:srgbClr val="000000"/>
                </a:solidFill>
                <a:effectLst/>
                <a:latin typeface="Meiryo UI" panose="020B0604030504040204" pitchFamily="34" charset="-128"/>
                <a:ea typeface="Meiryo UI" panose="020B0604030504040204" pitchFamily="34" charset="-128"/>
              </a:rPr>
              <a:t>Models that receive sequential or time series data to learn the entire content</a:t>
            </a:r>
          </a:p>
          <a:p>
            <a:pPr marL="285750" indent="-285750">
              <a:buFont typeface="Arial" panose="020B0604020202020204" pitchFamily="34" charset="0"/>
              <a:buChar char="•"/>
            </a:pPr>
            <a:r>
              <a:rPr lang="en-US" altLang="ko-KR" dirty="0">
                <a:solidFill>
                  <a:srgbClr val="000000"/>
                </a:solidFill>
                <a:latin typeface="Meiryo UI" panose="020B0604030504040204" pitchFamily="34" charset="-128"/>
                <a:ea typeface="Meiryo UI" panose="020B0604030504040204" pitchFamily="34" charset="-128"/>
              </a:rPr>
              <a:t>Sequential data : (ex) </a:t>
            </a:r>
            <a:r>
              <a:rPr lang="en-US" altLang="ko-KR" b="0" dirty="0">
                <a:solidFill>
                  <a:srgbClr val="000000"/>
                </a:solidFill>
                <a:latin typeface="Meiryo UI" panose="020B0604030504040204" pitchFamily="34" charset="-128"/>
                <a:ea typeface="Meiryo UI" panose="020B0604030504040204" pitchFamily="34" charset="-128"/>
              </a:rPr>
              <a:t>Language</a:t>
            </a:r>
          </a:p>
          <a:p>
            <a:pPr marL="285750" indent="-285750">
              <a:buFont typeface="Arial" panose="020B0604020202020204" pitchFamily="34" charset="0"/>
              <a:buChar char="•"/>
            </a:pPr>
            <a:r>
              <a:rPr lang="en-US" altLang="ko-KR" dirty="0">
                <a:solidFill>
                  <a:srgbClr val="000000"/>
                </a:solidFill>
                <a:latin typeface="Meiryo UI" panose="020B0604030504040204" pitchFamily="34" charset="-128"/>
                <a:ea typeface="Meiryo UI" panose="020B0604030504040204" pitchFamily="34" charset="-128"/>
              </a:rPr>
              <a:t>Time Series data : (ex) </a:t>
            </a:r>
            <a:r>
              <a:rPr lang="en-US" altLang="ko-KR" b="0" i="0" dirty="0">
                <a:solidFill>
                  <a:srgbClr val="000000"/>
                </a:solidFill>
                <a:effectLst/>
                <a:latin typeface="Meiryo UI" panose="020B0604030504040204" pitchFamily="34" charset="-128"/>
                <a:ea typeface="Meiryo UI" panose="020B0604030504040204" pitchFamily="34" charset="-128"/>
              </a:rPr>
              <a:t>stock prices</a:t>
            </a:r>
          </a:p>
          <a:p>
            <a:pPr marL="285750" indent="-285750">
              <a:buFont typeface="Arial" panose="020B0604020202020204" pitchFamily="34" charset="0"/>
              <a:buChar char="•"/>
            </a:pPr>
            <a:r>
              <a:rPr lang="en-US" altLang="ko-KR" b="0" i="0" dirty="0">
                <a:solidFill>
                  <a:srgbClr val="000000"/>
                </a:solidFill>
                <a:effectLst/>
              </a:rPr>
              <a:t>It is impossible to remember on a network before RNN. </a:t>
            </a:r>
          </a:p>
          <a:p>
            <a:pPr marL="285750" indent="-285750">
              <a:buFont typeface="Arial" panose="020B0604020202020204" pitchFamily="34" charset="0"/>
              <a:buChar char="•"/>
            </a:pPr>
            <a:r>
              <a:rPr lang="en-US" altLang="ko-KR" b="0" i="0" dirty="0">
                <a:solidFill>
                  <a:srgbClr val="000000"/>
                </a:solidFill>
                <a:effectLst/>
              </a:rPr>
              <a:t>RNNs are connected to edges with directions to form a mild structure.</a:t>
            </a:r>
          </a:p>
          <a:p>
            <a:pPr marL="285750" indent="-285750">
              <a:buFont typeface="Arial" panose="020B0604020202020204" pitchFamily="34" charset="0"/>
              <a:buChar char="•"/>
            </a:pPr>
            <a:r>
              <a:rPr lang="en-US" altLang="ko-KR" b="0" i="0" dirty="0">
                <a:solidFill>
                  <a:srgbClr val="000000"/>
                </a:solidFill>
                <a:effectLst/>
              </a:rPr>
              <a:t>RNN stores sequence information of previously entered data in a hidden state and outputs the resulting value considering the previous sequence information when new data is entered.</a:t>
            </a:r>
            <a:endParaRPr lang="en-US" altLang="ko-KR" dirty="0">
              <a:ea typeface="Meiryo UI" panose="020B0604030504040204" pitchFamily="34" charset="-128"/>
            </a:endParaRPr>
          </a:p>
          <a:p>
            <a:endParaRPr lang="en-US" altLang="ko-KR" dirty="0"/>
          </a:p>
          <a:p>
            <a:endParaRPr lang="en-US" altLang="ko-KR" dirty="0"/>
          </a:p>
          <a:p>
            <a:endParaRPr lang="ko-KR" altLang="en-US" dirty="0"/>
          </a:p>
        </p:txBody>
      </p:sp>
      <p:pic>
        <p:nvPicPr>
          <p:cNvPr id="5" name="내용 개체 틀 4">
            <a:extLst>
              <a:ext uri="{FF2B5EF4-FFF2-40B4-BE49-F238E27FC236}">
                <a16:creationId xmlns:a16="http://schemas.microsoft.com/office/drawing/2014/main" id="{927D6902-6E24-4334-9640-326E9C6D3F6D}"/>
              </a:ext>
            </a:extLst>
          </p:cNvPr>
          <p:cNvPicPr>
            <a:picLocks noGrp="1" noChangeAspect="1"/>
          </p:cNvPicPr>
          <p:nvPr>
            <p:ph sz="half" idx="2"/>
          </p:nvPr>
        </p:nvPicPr>
        <p:blipFill>
          <a:blip r:embed="rId2"/>
          <a:stretch>
            <a:fillRect/>
          </a:stretch>
        </p:blipFill>
        <p:spPr>
          <a:xfrm>
            <a:off x="6426302" y="1730144"/>
            <a:ext cx="4749196" cy="1816765"/>
          </a:xfrm>
          <a:prstGeom prst="rect">
            <a:avLst/>
          </a:prstGeom>
        </p:spPr>
      </p:pic>
      <p:sp>
        <p:nvSpPr>
          <p:cNvPr id="7" name="내용 개체 틀 2">
            <a:extLst>
              <a:ext uri="{FF2B5EF4-FFF2-40B4-BE49-F238E27FC236}">
                <a16:creationId xmlns:a16="http://schemas.microsoft.com/office/drawing/2014/main" id="{7428133C-B67B-4632-B4BF-EC6D1C62B8D0}"/>
              </a:ext>
            </a:extLst>
          </p:cNvPr>
          <p:cNvSpPr txBox="1">
            <a:spLocks/>
          </p:cNvSpPr>
          <p:nvPr/>
        </p:nvSpPr>
        <p:spPr>
          <a:xfrm>
            <a:off x="6284770" y="3871533"/>
            <a:ext cx="5396011" cy="270252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ko-KR" dirty="0"/>
              <a:t>X(t) = </a:t>
            </a:r>
            <a:r>
              <a:rPr lang="en-US" altLang="ko-KR" b="0" i="0" dirty="0">
                <a:solidFill>
                  <a:srgbClr val="000000"/>
                </a:solidFill>
                <a:effectLst/>
              </a:rPr>
              <a:t>Input data at a specific time t</a:t>
            </a:r>
          </a:p>
          <a:p>
            <a:pPr marL="285750" indent="-285750">
              <a:buFont typeface="Arial" panose="020B0604020202020204" pitchFamily="34" charset="0"/>
              <a:buChar char="•"/>
            </a:pPr>
            <a:r>
              <a:rPr lang="en-US" altLang="ko-KR" dirty="0">
                <a:solidFill>
                  <a:srgbClr val="000000"/>
                </a:solidFill>
              </a:rPr>
              <a:t>S(t) = </a:t>
            </a:r>
            <a:r>
              <a:rPr lang="en-US" altLang="ko-KR" b="0" i="0" dirty="0">
                <a:solidFill>
                  <a:srgbClr val="000000"/>
                </a:solidFill>
                <a:effectLst/>
              </a:rPr>
              <a:t>A hidden layer of time t has a value of S(t-1)</a:t>
            </a:r>
          </a:p>
          <a:p>
            <a:pPr marL="285750" indent="-285750">
              <a:buFont typeface="Arial" panose="020B0604020202020204" pitchFamily="34" charset="0"/>
              <a:buChar char="•"/>
            </a:pPr>
            <a:r>
              <a:rPr lang="en-US" altLang="ko-KR" dirty="0">
                <a:solidFill>
                  <a:srgbClr val="000000"/>
                </a:solidFill>
              </a:rPr>
              <a:t>S(t) =</a:t>
            </a:r>
            <a:r>
              <a:rPr lang="en-US" altLang="ko-KR" b="0" dirty="0">
                <a:solidFill>
                  <a:srgbClr val="000000"/>
                </a:solidFill>
              </a:rPr>
              <a:t>                               </a:t>
            </a:r>
          </a:p>
          <a:p>
            <a:pPr marL="285750" indent="-285750">
              <a:buFont typeface="Arial" panose="020B0604020202020204" pitchFamily="34" charset="0"/>
              <a:buChar char="•"/>
            </a:pPr>
            <a:r>
              <a:rPr lang="en-US" altLang="ko-KR" dirty="0">
                <a:solidFill>
                  <a:srgbClr val="000000"/>
                </a:solidFill>
              </a:rPr>
              <a:t>O(t) =</a:t>
            </a:r>
            <a:r>
              <a:rPr lang="en-US" altLang="ko-KR" b="0" dirty="0">
                <a:solidFill>
                  <a:srgbClr val="000000"/>
                </a:solidFill>
              </a:rPr>
              <a:t>  </a:t>
            </a:r>
            <a:endParaRPr lang="en-US" altLang="ko-KR" dirty="0"/>
          </a:p>
          <a:p>
            <a:endParaRPr lang="en-US" altLang="ko-KR" dirty="0"/>
          </a:p>
          <a:p>
            <a:endParaRPr lang="ko-KR" altLang="en-US" dirty="0"/>
          </a:p>
        </p:txBody>
      </p:sp>
      <p:pic>
        <p:nvPicPr>
          <p:cNvPr id="10" name="그림 9">
            <a:extLst>
              <a:ext uri="{FF2B5EF4-FFF2-40B4-BE49-F238E27FC236}">
                <a16:creationId xmlns:a16="http://schemas.microsoft.com/office/drawing/2014/main" id="{DDF3DC74-2348-48C1-8E85-31BCD726E02B}"/>
              </a:ext>
            </a:extLst>
          </p:cNvPr>
          <p:cNvPicPr>
            <a:picLocks noChangeAspect="1"/>
          </p:cNvPicPr>
          <p:nvPr/>
        </p:nvPicPr>
        <p:blipFill>
          <a:blip r:embed="rId3"/>
          <a:stretch>
            <a:fillRect/>
          </a:stretch>
        </p:blipFill>
        <p:spPr>
          <a:xfrm>
            <a:off x="7566809" y="5318568"/>
            <a:ext cx="2219325" cy="447675"/>
          </a:xfrm>
          <a:prstGeom prst="rect">
            <a:avLst/>
          </a:prstGeom>
        </p:spPr>
      </p:pic>
      <p:pic>
        <p:nvPicPr>
          <p:cNvPr id="11" name="그림 10">
            <a:extLst>
              <a:ext uri="{FF2B5EF4-FFF2-40B4-BE49-F238E27FC236}">
                <a16:creationId xmlns:a16="http://schemas.microsoft.com/office/drawing/2014/main" id="{21461444-08C6-4AEE-AAC3-A1BA65D8AE9B}"/>
              </a:ext>
            </a:extLst>
          </p:cNvPr>
          <p:cNvPicPr>
            <a:picLocks noChangeAspect="1"/>
          </p:cNvPicPr>
          <p:nvPr/>
        </p:nvPicPr>
        <p:blipFill>
          <a:blip r:embed="rId4"/>
          <a:stretch>
            <a:fillRect/>
          </a:stretch>
        </p:blipFill>
        <p:spPr>
          <a:xfrm>
            <a:off x="7566809" y="5881783"/>
            <a:ext cx="1876425" cy="352425"/>
          </a:xfrm>
          <a:prstGeom prst="rect">
            <a:avLst/>
          </a:prstGeom>
        </p:spPr>
      </p:pic>
    </p:spTree>
    <p:extLst>
      <p:ext uri="{BB962C8B-B14F-4D97-AF65-F5344CB8AC3E}">
        <p14:creationId xmlns:p14="http://schemas.microsoft.com/office/powerpoint/2010/main" val="147728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463250-41AC-4511-85D8-9AFDDB8B9449}"/>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a:t>
            </a:r>
            <a:r>
              <a:rPr lang="en-US" altLang="ko-KR" kern="100" dirty="0">
                <a:solidFill>
                  <a:srgbClr val="002060"/>
                </a:solidFill>
                <a:latin typeface="맑은 고딕" panose="020B0503020000020004" pitchFamily="50" charset="-127"/>
                <a:ea typeface="맑은 고딕" panose="020B0503020000020004" pitchFamily="50" charset="-127"/>
                <a:cs typeface="Times New Roman" panose="02020603050405020304" pitchFamily="18" charset="0"/>
              </a:rPr>
              <a:t>Structure</a:t>
            </a:r>
            <a:endParaRPr lang="ko-KR" altLang="en-US" dirty="0"/>
          </a:p>
        </p:txBody>
      </p:sp>
      <p:sp>
        <p:nvSpPr>
          <p:cNvPr id="3" name="내용 개체 틀 2">
            <a:extLst>
              <a:ext uri="{FF2B5EF4-FFF2-40B4-BE49-F238E27FC236}">
                <a16:creationId xmlns:a16="http://schemas.microsoft.com/office/drawing/2014/main" id="{7F2DC7B4-9C2B-4E50-BBD6-2E8AF5B1A79A}"/>
              </a:ext>
            </a:extLst>
          </p:cNvPr>
          <p:cNvSpPr>
            <a:spLocks noGrp="1"/>
          </p:cNvSpPr>
          <p:nvPr>
            <p:ph sz="half" idx="1"/>
          </p:nvPr>
        </p:nvSpPr>
        <p:spPr/>
        <p:txBody>
          <a:bodyPr>
            <a:normAutofit fontScale="92500"/>
          </a:bodyPr>
          <a:lstStyle/>
          <a:p>
            <a:pPr marL="285750" indent="-285750">
              <a:buFont typeface="Arial" panose="020B0604020202020204" pitchFamily="34" charset="0"/>
              <a:buChar char="•"/>
            </a:pPr>
            <a:r>
              <a:rPr lang="en-US" altLang="ko-KR" dirty="0"/>
              <a:t>&lt; Simple Structure &gt;</a:t>
            </a:r>
          </a:p>
          <a:p>
            <a:pPr marL="285750" indent="-285750">
              <a:buFont typeface="Arial" panose="020B0604020202020204" pitchFamily="34" charset="0"/>
              <a:buChar char="•"/>
            </a:pPr>
            <a:endParaRPr lang="ko-KR" altLang="en-US" dirty="0"/>
          </a:p>
        </p:txBody>
      </p:sp>
      <p:sp>
        <p:nvSpPr>
          <p:cNvPr id="4" name="내용 개체 틀 3">
            <a:extLst>
              <a:ext uri="{FF2B5EF4-FFF2-40B4-BE49-F238E27FC236}">
                <a16:creationId xmlns:a16="http://schemas.microsoft.com/office/drawing/2014/main" id="{1ED3ED2E-1944-4D46-BE41-647D4C9ABC56}"/>
              </a:ext>
            </a:extLst>
          </p:cNvPr>
          <p:cNvSpPr>
            <a:spLocks noGrp="1"/>
          </p:cNvSpPr>
          <p:nvPr>
            <p:ph sz="half" idx="2"/>
          </p:nvPr>
        </p:nvSpPr>
        <p:spPr>
          <a:xfrm>
            <a:off x="6266046" y="1655545"/>
            <a:ext cx="5277801" cy="4726369"/>
          </a:xfrm>
        </p:spPr>
        <p:txBody>
          <a:bodyPr>
            <a:normAutofit fontScale="92500"/>
          </a:bodyPr>
          <a:lstStyle/>
          <a:p>
            <a:pPr marL="285750" indent="-285750">
              <a:buFont typeface="Arial" panose="020B0604020202020204" pitchFamily="34" charset="0"/>
              <a:buChar char="•"/>
            </a:pPr>
            <a:r>
              <a:rPr lang="en-US" altLang="ko-KR" dirty="0"/>
              <a:t>&lt; calculation &gt;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0" i="0" dirty="0">
                <a:solidFill>
                  <a:srgbClr val="000000"/>
                </a:solidFill>
                <a:effectLst/>
              </a:rPr>
              <a:t>The expression consists of the weights </a:t>
            </a:r>
            <a:r>
              <a:rPr lang="en-US" altLang="ko-KR" i="0" dirty="0" err="1">
                <a:solidFill>
                  <a:srgbClr val="000000"/>
                </a:solidFill>
                <a:effectLst/>
              </a:rPr>
              <a:t>Wxh</a:t>
            </a:r>
            <a:r>
              <a:rPr lang="en-US" altLang="ko-KR" b="0" i="0" dirty="0">
                <a:solidFill>
                  <a:srgbClr val="000000"/>
                </a:solidFill>
                <a:effectLst/>
              </a:rPr>
              <a:t> for converting inputs into outputs and the weights </a:t>
            </a:r>
            <a:r>
              <a:rPr lang="en-US" altLang="ko-KR" i="0" dirty="0" err="1">
                <a:solidFill>
                  <a:srgbClr val="000000"/>
                </a:solidFill>
                <a:effectLst/>
              </a:rPr>
              <a:t>Whh</a:t>
            </a:r>
            <a:r>
              <a:rPr lang="en-US" altLang="ko-KR" b="0" i="0" dirty="0">
                <a:solidFill>
                  <a:srgbClr val="000000"/>
                </a:solidFill>
                <a:effectLst/>
              </a:rPr>
              <a:t> and bias </a:t>
            </a:r>
            <a:r>
              <a:rPr lang="en-US" altLang="ko-KR" i="0" dirty="0">
                <a:solidFill>
                  <a:srgbClr val="000000"/>
                </a:solidFill>
                <a:effectLst/>
              </a:rPr>
              <a:t>by</a:t>
            </a:r>
            <a:r>
              <a:rPr lang="en-US" altLang="ko-KR" b="0" i="0" dirty="0">
                <a:solidFill>
                  <a:srgbClr val="000000"/>
                </a:solidFill>
                <a:effectLst/>
              </a:rPr>
              <a:t> for converting outputs from RNNs into outputs for time t.</a:t>
            </a:r>
            <a:endParaRPr lang="en-US" altLang="ko-KR" dirty="0"/>
          </a:p>
          <a:p>
            <a:endParaRPr lang="ko-KR" altLang="en-US" dirty="0"/>
          </a:p>
        </p:txBody>
      </p:sp>
      <p:pic>
        <p:nvPicPr>
          <p:cNvPr id="6" name="그림 5">
            <a:extLst>
              <a:ext uri="{FF2B5EF4-FFF2-40B4-BE49-F238E27FC236}">
                <a16:creationId xmlns:a16="http://schemas.microsoft.com/office/drawing/2014/main" id="{D9E493BF-41C4-436D-8085-7F869EC9E180}"/>
              </a:ext>
            </a:extLst>
          </p:cNvPr>
          <p:cNvPicPr>
            <a:picLocks noChangeAspect="1"/>
          </p:cNvPicPr>
          <p:nvPr/>
        </p:nvPicPr>
        <p:blipFill>
          <a:blip r:embed="rId2"/>
          <a:stretch>
            <a:fillRect/>
          </a:stretch>
        </p:blipFill>
        <p:spPr>
          <a:xfrm>
            <a:off x="359107" y="2730399"/>
            <a:ext cx="5470646" cy="2872089"/>
          </a:xfrm>
          <a:prstGeom prst="rect">
            <a:avLst/>
          </a:prstGeom>
        </p:spPr>
      </p:pic>
      <p:pic>
        <p:nvPicPr>
          <p:cNvPr id="11" name="그림 10">
            <a:extLst>
              <a:ext uri="{FF2B5EF4-FFF2-40B4-BE49-F238E27FC236}">
                <a16:creationId xmlns:a16="http://schemas.microsoft.com/office/drawing/2014/main" id="{4BB6C600-5008-4702-B4AD-B1EBC181FDFE}"/>
              </a:ext>
            </a:extLst>
          </p:cNvPr>
          <p:cNvPicPr>
            <a:picLocks noChangeAspect="1"/>
          </p:cNvPicPr>
          <p:nvPr/>
        </p:nvPicPr>
        <p:blipFill>
          <a:blip r:embed="rId3"/>
          <a:stretch>
            <a:fillRect/>
          </a:stretch>
        </p:blipFill>
        <p:spPr>
          <a:xfrm>
            <a:off x="6257306" y="2096742"/>
            <a:ext cx="3886715" cy="2417929"/>
          </a:xfrm>
          <a:prstGeom prst="rect">
            <a:avLst/>
          </a:prstGeom>
        </p:spPr>
      </p:pic>
    </p:spTree>
    <p:extLst>
      <p:ext uri="{BB962C8B-B14F-4D97-AF65-F5344CB8AC3E}">
        <p14:creationId xmlns:p14="http://schemas.microsoft.com/office/powerpoint/2010/main" val="200749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8D7E2D-4594-4155-B24D-F03B6853013B}"/>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a:t>
            </a:r>
            <a:r>
              <a:rPr lang="en-US" altLang="ko-KR" kern="100" dirty="0">
                <a:solidFill>
                  <a:srgbClr val="002060"/>
                </a:solidFill>
                <a:latin typeface="맑은 고딕" panose="020B0503020000020004" pitchFamily="50" charset="-127"/>
                <a:ea typeface="맑은 고딕" panose="020B0503020000020004" pitchFamily="50" charset="-127"/>
                <a:cs typeface="Times New Roman" panose="02020603050405020304" pitchFamily="18" charset="0"/>
              </a:rPr>
              <a:t>Structure</a:t>
            </a:r>
            <a:endParaRPr lang="ko-KR" altLang="en-US" dirty="0"/>
          </a:p>
        </p:txBody>
      </p:sp>
      <p:sp>
        <p:nvSpPr>
          <p:cNvPr id="3" name="내용 개체 틀 2">
            <a:extLst>
              <a:ext uri="{FF2B5EF4-FFF2-40B4-BE49-F238E27FC236}">
                <a16:creationId xmlns:a16="http://schemas.microsoft.com/office/drawing/2014/main" id="{CDFD48E4-EA31-4299-AAC0-6B08EF57AE1A}"/>
              </a:ext>
            </a:extLst>
          </p:cNvPr>
          <p:cNvSpPr>
            <a:spLocks noGrp="1"/>
          </p:cNvSpPr>
          <p:nvPr>
            <p:ph sz="half" idx="1"/>
          </p:nvPr>
        </p:nvSpPr>
        <p:spPr/>
        <p:txBody>
          <a:bodyPr/>
          <a:lstStyle/>
          <a:p>
            <a:r>
              <a:rPr lang="en-US" altLang="ko-KR" dirty="0"/>
              <a:t>* </a:t>
            </a:r>
            <a:endParaRPr lang="ko-KR" altLang="en-US" dirty="0"/>
          </a:p>
        </p:txBody>
      </p:sp>
      <p:sp>
        <p:nvSpPr>
          <p:cNvPr id="4" name="내용 개체 틀 3">
            <a:extLst>
              <a:ext uri="{FF2B5EF4-FFF2-40B4-BE49-F238E27FC236}">
                <a16:creationId xmlns:a16="http://schemas.microsoft.com/office/drawing/2014/main" id="{A8E50BA4-B7DB-4885-9594-94524FEBEBC2}"/>
              </a:ext>
            </a:extLst>
          </p:cNvPr>
          <p:cNvSpPr>
            <a:spLocks noGrp="1"/>
          </p:cNvSpPr>
          <p:nvPr>
            <p:ph sz="half" idx="2"/>
          </p:nvPr>
        </p:nvSpPr>
        <p:spPr/>
        <p:txBody>
          <a:bodyPr/>
          <a:lstStyle/>
          <a:p>
            <a:pPr marL="285750" indent="-285750">
              <a:buFont typeface="Arial" panose="020B0604020202020204" pitchFamily="34" charset="0"/>
              <a:buChar char="•"/>
            </a:pPr>
            <a:r>
              <a:rPr lang="en-US" altLang="ko-KR" b="0" i="0" dirty="0">
                <a:solidFill>
                  <a:srgbClr val="000000"/>
                </a:solidFill>
                <a:effectLst/>
                <a:latin typeface="Meiryo UI" panose="020B0604030504040204" pitchFamily="34" charset="-128"/>
                <a:ea typeface="Meiryo UI" panose="020B0604030504040204" pitchFamily="34" charset="-128"/>
              </a:rPr>
              <a:t>The entered </a:t>
            </a:r>
            <a:r>
              <a:rPr lang="en-US" altLang="ko-KR" i="0" dirty="0">
                <a:solidFill>
                  <a:srgbClr val="000000"/>
                </a:solidFill>
                <a:effectLst/>
                <a:latin typeface="Meiryo UI" panose="020B0604030504040204" pitchFamily="34" charset="-128"/>
                <a:ea typeface="Meiryo UI" panose="020B0604030504040204" pitchFamily="34" charset="-128"/>
              </a:rPr>
              <a:t>x1</a:t>
            </a:r>
            <a:r>
              <a:rPr lang="en-US" altLang="ko-KR" b="0" i="0" dirty="0">
                <a:solidFill>
                  <a:srgbClr val="000000"/>
                </a:solidFill>
                <a:effectLst/>
                <a:latin typeface="Meiryo UI" panose="020B0604030504040204" pitchFamily="34" charset="-128"/>
                <a:ea typeface="Meiryo UI" panose="020B0604030504040204" pitchFamily="34" charset="-128"/>
              </a:rPr>
              <a:t> is multiplied by the weight </a:t>
            </a:r>
            <a:r>
              <a:rPr lang="en-US" altLang="ko-KR" i="0" dirty="0" err="1">
                <a:solidFill>
                  <a:srgbClr val="000000"/>
                </a:solidFill>
                <a:effectLst/>
                <a:latin typeface="Meiryo UI" panose="020B0604030504040204" pitchFamily="34" charset="-128"/>
                <a:ea typeface="Meiryo UI" panose="020B0604030504040204" pitchFamily="34" charset="-128"/>
              </a:rPr>
              <a:t>Wxh</a:t>
            </a:r>
            <a:r>
              <a:rPr lang="en-US" altLang="ko-KR" b="0" i="0" dirty="0">
                <a:solidFill>
                  <a:srgbClr val="000000"/>
                </a:solidFill>
                <a:effectLst/>
                <a:latin typeface="Meiryo UI" panose="020B0604030504040204" pitchFamily="34" charset="-128"/>
                <a:ea typeface="Meiryo UI" panose="020B0604030504040204" pitchFamily="34" charset="-128"/>
              </a:rPr>
              <a:t> for it and added to the subsequent deviation </a:t>
            </a:r>
            <a:r>
              <a:rPr lang="en-US" altLang="ko-KR" i="0" dirty="0">
                <a:solidFill>
                  <a:srgbClr val="000000"/>
                </a:solidFill>
                <a:effectLst/>
                <a:latin typeface="Meiryo UI" panose="020B0604030504040204" pitchFamily="34" charset="-128"/>
                <a:ea typeface="Meiryo UI" panose="020B0604030504040204" pitchFamily="34" charset="-128"/>
              </a:rPr>
              <a:t>by</a:t>
            </a:r>
            <a:endParaRPr lang="en-US" altLang="ko-KR" b="0" dirty="0">
              <a:solidFill>
                <a:srgbClr val="000000"/>
              </a:solidFill>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lang="en-US" altLang="ko-KR" b="0" i="0" dirty="0">
                <a:solidFill>
                  <a:srgbClr val="000000"/>
                </a:solidFill>
                <a:effectLst/>
              </a:rPr>
              <a:t>Subsequently, the result obtained by applying the activation function tanh is passed to the next layer by multiplying the weight </a:t>
            </a:r>
            <a:r>
              <a:rPr lang="en-US" altLang="ko-KR" i="0" dirty="0" err="1">
                <a:solidFill>
                  <a:srgbClr val="000000"/>
                </a:solidFill>
                <a:effectLst/>
              </a:rPr>
              <a:t>Whh</a:t>
            </a:r>
            <a:r>
              <a:rPr lang="en-US" altLang="ko-KR" b="0" i="0" dirty="0">
                <a:solidFill>
                  <a:srgbClr val="000000"/>
                </a:solidFill>
                <a:effectLst/>
              </a:rPr>
              <a:t> for converting the result into an output for time </a:t>
            </a:r>
            <a:r>
              <a:rPr lang="en-US" altLang="ko-KR" i="0" dirty="0">
                <a:solidFill>
                  <a:srgbClr val="000000"/>
                </a:solidFill>
                <a:effectLst/>
              </a:rPr>
              <a:t>t</a:t>
            </a:r>
          </a:p>
          <a:p>
            <a:pPr marL="285750" indent="-285750">
              <a:buFont typeface="Arial" panose="020B0604020202020204" pitchFamily="34" charset="0"/>
              <a:buChar char="•"/>
            </a:pPr>
            <a:r>
              <a:rPr lang="en-US" altLang="ko-KR" b="0" i="0" dirty="0">
                <a:solidFill>
                  <a:srgbClr val="000000"/>
                </a:solidFill>
                <a:effectLst/>
              </a:rPr>
              <a:t>The next layer continues to repeat this process</a:t>
            </a:r>
            <a:endParaRPr lang="en-US" altLang="ko-KR" i="0" dirty="0">
              <a:solidFill>
                <a:srgbClr val="000000"/>
              </a:solidFill>
              <a:effectLst/>
              <a:ea typeface="Meiryo UI" panose="020B0604030504040204" pitchFamily="34" charset="-128"/>
            </a:endParaRPr>
          </a:p>
          <a:p>
            <a:pPr marL="285750" indent="-285750">
              <a:buFont typeface="Arial" panose="020B0604020202020204" pitchFamily="34" charset="0"/>
              <a:buChar char="•"/>
            </a:pPr>
            <a:endParaRPr lang="ko-KR" altLang="en-US" dirty="0">
              <a:latin typeface="Meiryo UI" panose="020B0604030504040204" pitchFamily="34" charset="-128"/>
            </a:endParaRPr>
          </a:p>
        </p:txBody>
      </p:sp>
      <p:pic>
        <p:nvPicPr>
          <p:cNvPr id="6" name="그림 5">
            <a:extLst>
              <a:ext uri="{FF2B5EF4-FFF2-40B4-BE49-F238E27FC236}">
                <a16:creationId xmlns:a16="http://schemas.microsoft.com/office/drawing/2014/main" id="{87AD6BC7-6104-46E5-836A-9131D05C1E65}"/>
              </a:ext>
            </a:extLst>
          </p:cNvPr>
          <p:cNvPicPr>
            <a:picLocks noChangeAspect="1"/>
          </p:cNvPicPr>
          <p:nvPr/>
        </p:nvPicPr>
        <p:blipFill>
          <a:blip r:embed="rId2"/>
          <a:stretch>
            <a:fillRect/>
          </a:stretch>
        </p:blipFill>
        <p:spPr>
          <a:xfrm>
            <a:off x="168624" y="1825625"/>
            <a:ext cx="6068547" cy="3911032"/>
          </a:xfrm>
          <a:prstGeom prst="rect">
            <a:avLst/>
          </a:prstGeom>
        </p:spPr>
      </p:pic>
    </p:spTree>
    <p:extLst>
      <p:ext uri="{BB962C8B-B14F-4D97-AF65-F5344CB8AC3E}">
        <p14:creationId xmlns:p14="http://schemas.microsoft.com/office/powerpoint/2010/main" val="355900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A6BE2F-3894-4257-9AD1-87F6D6FCE103}"/>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Activation function ( </a:t>
            </a:r>
            <a:r>
              <a:rPr lang="en-US" altLang="ko-KR" sz="2400" kern="100" dirty="0" err="1">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relu</a:t>
            </a: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en-US" dirty="0"/>
          </a:p>
        </p:txBody>
      </p:sp>
      <p:sp>
        <p:nvSpPr>
          <p:cNvPr id="3" name="내용 개체 틀 2">
            <a:extLst>
              <a:ext uri="{FF2B5EF4-FFF2-40B4-BE49-F238E27FC236}">
                <a16:creationId xmlns:a16="http://schemas.microsoft.com/office/drawing/2014/main" id="{BDA95A26-2397-4771-8ADC-501967DE5A60}"/>
              </a:ext>
            </a:extLst>
          </p:cNvPr>
          <p:cNvSpPr>
            <a:spLocks noGrp="1"/>
          </p:cNvSpPr>
          <p:nvPr>
            <p:ph sz="half" idx="1"/>
          </p:nvPr>
        </p:nvSpPr>
        <p:spPr/>
        <p:txBody>
          <a:bodyPr>
            <a:normAutofit lnSpcReduction="10000"/>
          </a:bodyPr>
          <a:lstStyle/>
          <a:p>
            <a:pPr marL="285750" indent="-285750">
              <a:buFont typeface="Arial" panose="020B0604020202020204" pitchFamily="34" charset="0"/>
              <a:buChar char="•"/>
            </a:pPr>
            <a:r>
              <a:rPr lang="en-US" altLang="ko-KR" b="0" i="0" dirty="0">
                <a:solidFill>
                  <a:srgbClr val="000000"/>
                </a:solidFill>
                <a:effectLst/>
              </a:rPr>
              <a:t>In a deep learning network, the values entered into a node pass through a nonlinear function and pass it to the next layer, which is called an activation function</a:t>
            </a:r>
          </a:p>
          <a:p>
            <a:pPr marL="285750" indent="-285750">
              <a:buFont typeface="Arial" panose="020B0604020202020204" pitchFamily="34" charset="0"/>
              <a:buChar char="•"/>
            </a:pPr>
            <a:r>
              <a:rPr lang="en-US" altLang="ko-KR" b="0" i="0" dirty="0">
                <a:solidFill>
                  <a:srgbClr val="000000"/>
                </a:solidFill>
                <a:effectLst/>
                <a:latin typeface="Meiryo UI" panose="020B0604030504040204" pitchFamily="34" charset="-128"/>
                <a:ea typeface="Meiryo UI" panose="020B0604030504040204" pitchFamily="34" charset="-128"/>
              </a:rPr>
              <a:t>We use nonlinear functions rather than linear functions because we can take deep layer layers of deep learning models</a:t>
            </a:r>
          </a:p>
          <a:p>
            <a:pPr marL="285750" indent="-285750">
              <a:buFont typeface="Arial" panose="020B0604020202020204" pitchFamily="34" charset="0"/>
              <a:buChar char="•"/>
            </a:pPr>
            <a:r>
              <a:rPr lang="en-US" altLang="ko-KR" b="0" i="0" dirty="0">
                <a:solidFill>
                  <a:srgbClr val="000000"/>
                </a:solidFill>
                <a:effectLst/>
              </a:rPr>
              <a:t>The activation function in an artificial neural network is crucial because it is the role of determining how to output input data to the next layer</a:t>
            </a:r>
            <a:endParaRPr lang="ko-KR" altLang="en-US" dirty="0"/>
          </a:p>
        </p:txBody>
      </p:sp>
      <p:pic>
        <p:nvPicPr>
          <p:cNvPr id="6" name="내용 개체 틀 5">
            <a:extLst>
              <a:ext uri="{FF2B5EF4-FFF2-40B4-BE49-F238E27FC236}">
                <a16:creationId xmlns:a16="http://schemas.microsoft.com/office/drawing/2014/main" id="{E22373B7-093C-4EF8-9DDE-1B90517290B6}"/>
              </a:ext>
            </a:extLst>
          </p:cNvPr>
          <p:cNvPicPr>
            <a:picLocks noGrp="1" noChangeAspect="1"/>
          </p:cNvPicPr>
          <p:nvPr>
            <p:ph sz="half" idx="2"/>
          </p:nvPr>
        </p:nvPicPr>
        <p:blipFill>
          <a:blip r:embed="rId2"/>
          <a:stretch>
            <a:fillRect/>
          </a:stretch>
        </p:blipFill>
        <p:spPr>
          <a:xfrm>
            <a:off x="5968065" y="1866532"/>
            <a:ext cx="5181600" cy="3210114"/>
          </a:xfrm>
        </p:spPr>
      </p:pic>
      <p:pic>
        <p:nvPicPr>
          <p:cNvPr id="7" name="그림 6">
            <a:extLst>
              <a:ext uri="{FF2B5EF4-FFF2-40B4-BE49-F238E27FC236}">
                <a16:creationId xmlns:a16="http://schemas.microsoft.com/office/drawing/2014/main" id="{85CBED4B-A582-4E6F-A0BC-79B9697E9184}"/>
              </a:ext>
            </a:extLst>
          </p:cNvPr>
          <p:cNvPicPr>
            <a:picLocks noChangeAspect="1"/>
          </p:cNvPicPr>
          <p:nvPr/>
        </p:nvPicPr>
        <p:blipFill>
          <a:blip r:embed="rId3"/>
          <a:stretch>
            <a:fillRect/>
          </a:stretch>
        </p:blipFill>
        <p:spPr>
          <a:xfrm>
            <a:off x="7528660" y="5476728"/>
            <a:ext cx="1771650" cy="409575"/>
          </a:xfrm>
          <a:prstGeom prst="rect">
            <a:avLst/>
          </a:prstGeom>
        </p:spPr>
      </p:pic>
    </p:spTree>
    <p:extLst>
      <p:ext uri="{BB962C8B-B14F-4D97-AF65-F5344CB8AC3E}">
        <p14:creationId xmlns:p14="http://schemas.microsoft.com/office/powerpoint/2010/main" val="427579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81A4CB-2317-44A6-AEAA-01571AB498E7}"/>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Activation function (sigmoid, tanh)</a:t>
            </a:r>
            <a:endParaRPr lang="ko-KR" altLang="en-US" dirty="0"/>
          </a:p>
        </p:txBody>
      </p:sp>
      <p:sp>
        <p:nvSpPr>
          <p:cNvPr id="3" name="내용 개체 틀 2">
            <a:extLst>
              <a:ext uri="{FF2B5EF4-FFF2-40B4-BE49-F238E27FC236}">
                <a16:creationId xmlns:a16="http://schemas.microsoft.com/office/drawing/2014/main" id="{77AD81DC-7C26-4413-99CA-4CC94117A256}"/>
              </a:ext>
            </a:extLst>
          </p:cNvPr>
          <p:cNvSpPr>
            <a:spLocks noGrp="1"/>
          </p:cNvSpPr>
          <p:nvPr>
            <p:ph sz="half" idx="1"/>
          </p:nvPr>
        </p:nvSpPr>
        <p:spPr/>
        <p:txBody>
          <a:bodyPr>
            <a:normAutofit lnSpcReduction="10000"/>
          </a:bodyPr>
          <a:lstStyle/>
          <a:p>
            <a:r>
              <a:rPr lang="en-US" altLang="ko-KR" dirty="0"/>
              <a:t>* </a:t>
            </a:r>
            <a:endParaRPr lang="ko-KR" altLang="en-US" dirty="0"/>
          </a:p>
        </p:txBody>
      </p:sp>
      <p:sp>
        <p:nvSpPr>
          <p:cNvPr id="4" name="내용 개체 틀 3">
            <a:extLst>
              <a:ext uri="{FF2B5EF4-FFF2-40B4-BE49-F238E27FC236}">
                <a16:creationId xmlns:a16="http://schemas.microsoft.com/office/drawing/2014/main" id="{3AD737C9-FB8D-4868-A929-C0839863339E}"/>
              </a:ext>
            </a:extLst>
          </p:cNvPr>
          <p:cNvSpPr>
            <a:spLocks noGrp="1"/>
          </p:cNvSpPr>
          <p:nvPr>
            <p:ph sz="half" idx="2"/>
          </p:nvPr>
        </p:nvSpPr>
        <p:spPr>
          <a:xfrm>
            <a:off x="3385961" y="5212091"/>
            <a:ext cx="7810692" cy="1295781"/>
          </a:xfrm>
        </p:spPr>
        <p:txBody>
          <a:bodyPr>
            <a:normAutofit lnSpcReduction="10000"/>
          </a:bodyPr>
          <a:lstStyle/>
          <a:p>
            <a:pPr marL="285750" indent="-285750">
              <a:buFont typeface="Arial" panose="020B0604020202020204" pitchFamily="34" charset="0"/>
              <a:buChar char="•"/>
            </a:pPr>
            <a:r>
              <a:rPr lang="en-US" altLang="ko-KR" b="0" i="0" dirty="0">
                <a:solidFill>
                  <a:srgbClr val="000000"/>
                </a:solidFill>
                <a:effectLst/>
              </a:rPr>
              <a:t>In one RNN model, the weights and activation functions do not change</a:t>
            </a:r>
            <a:endParaRPr lang="en-US" altLang="ko-KR" b="0" dirty="0">
              <a:solidFill>
                <a:srgbClr val="000000"/>
              </a:solidFill>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lang="en-US" altLang="ko-KR" b="0" i="0" dirty="0">
                <a:solidFill>
                  <a:srgbClr val="000000"/>
                </a:solidFill>
                <a:effectLst/>
                <a:latin typeface="Meiryo UI" panose="020B0604030504040204" pitchFamily="34" charset="-128"/>
                <a:ea typeface="Meiryo UI" panose="020B0604030504040204" pitchFamily="34" charset="-128"/>
              </a:rPr>
              <a:t>The activation function </a:t>
            </a:r>
            <a:r>
              <a:rPr lang="en-US" altLang="ko-KR" i="0" dirty="0">
                <a:solidFill>
                  <a:srgbClr val="000000"/>
                </a:solidFill>
                <a:effectLst/>
                <a:latin typeface="Meiryo UI" panose="020B0604030504040204" pitchFamily="34" charset="-128"/>
                <a:ea typeface="Meiryo UI" panose="020B0604030504040204" pitchFamily="34" charset="-128"/>
              </a:rPr>
              <a:t>f</a:t>
            </a:r>
            <a:r>
              <a:rPr lang="en-US" altLang="ko-KR" b="0" i="0" dirty="0">
                <a:solidFill>
                  <a:srgbClr val="000000"/>
                </a:solidFill>
                <a:effectLst/>
                <a:latin typeface="Meiryo UI" panose="020B0604030504040204" pitchFamily="34" charset="-128"/>
                <a:ea typeface="Meiryo UI" panose="020B0604030504040204" pitchFamily="34" charset="-128"/>
              </a:rPr>
              <a:t> is primarily used as </a:t>
            </a:r>
            <a:r>
              <a:rPr lang="en-US" altLang="ko-KR" i="0" dirty="0">
                <a:solidFill>
                  <a:srgbClr val="000000"/>
                </a:solidFill>
                <a:effectLst/>
                <a:latin typeface="Meiryo UI" panose="020B0604030504040204" pitchFamily="34" charset="-128"/>
                <a:ea typeface="Meiryo UI" panose="020B0604030504040204" pitchFamily="34" charset="-128"/>
              </a:rPr>
              <a:t>tanh</a:t>
            </a:r>
          </a:p>
          <a:p>
            <a:pPr marL="285750" indent="-285750">
              <a:buFont typeface="Arial" panose="020B0604020202020204" pitchFamily="34" charset="0"/>
              <a:buChar char="•"/>
            </a:pPr>
            <a:endParaRPr lang="ko-KR" altLang="en-US" dirty="0">
              <a:latin typeface="Meiryo UI" panose="020B0604030504040204" pitchFamily="34" charset="-128"/>
            </a:endParaRPr>
          </a:p>
        </p:txBody>
      </p:sp>
      <p:pic>
        <p:nvPicPr>
          <p:cNvPr id="6" name="그림 5">
            <a:extLst>
              <a:ext uri="{FF2B5EF4-FFF2-40B4-BE49-F238E27FC236}">
                <a16:creationId xmlns:a16="http://schemas.microsoft.com/office/drawing/2014/main" id="{CD7D2E8A-98ED-4FD8-816D-B3E9888A2BD4}"/>
              </a:ext>
            </a:extLst>
          </p:cNvPr>
          <p:cNvPicPr>
            <a:picLocks noChangeAspect="1"/>
          </p:cNvPicPr>
          <p:nvPr/>
        </p:nvPicPr>
        <p:blipFill>
          <a:blip r:embed="rId2"/>
          <a:stretch>
            <a:fillRect/>
          </a:stretch>
        </p:blipFill>
        <p:spPr>
          <a:xfrm>
            <a:off x="453376" y="1494716"/>
            <a:ext cx="2645957" cy="4682247"/>
          </a:xfrm>
          <a:prstGeom prst="rect">
            <a:avLst/>
          </a:prstGeom>
        </p:spPr>
      </p:pic>
      <p:pic>
        <p:nvPicPr>
          <p:cNvPr id="7" name="그림 6">
            <a:extLst>
              <a:ext uri="{FF2B5EF4-FFF2-40B4-BE49-F238E27FC236}">
                <a16:creationId xmlns:a16="http://schemas.microsoft.com/office/drawing/2014/main" id="{0DE01FD9-55A1-4E06-992B-C94AECA0BB94}"/>
              </a:ext>
            </a:extLst>
          </p:cNvPr>
          <p:cNvPicPr>
            <a:picLocks noChangeAspect="1"/>
          </p:cNvPicPr>
          <p:nvPr/>
        </p:nvPicPr>
        <p:blipFill>
          <a:blip r:embed="rId3"/>
          <a:stretch>
            <a:fillRect/>
          </a:stretch>
        </p:blipFill>
        <p:spPr>
          <a:xfrm>
            <a:off x="3099333" y="1613268"/>
            <a:ext cx="4119233" cy="2057006"/>
          </a:xfrm>
          <a:prstGeom prst="rect">
            <a:avLst/>
          </a:prstGeom>
        </p:spPr>
      </p:pic>
      <p:pic>
        <p:nvPicPr>
          <p:cNvPr id="8" name="그림 7">
            <a:extLst>
              <a:ext uri="{FF2B5EF4-FFF2-40B4-BE49-F238E27FC236}">
                <a16:creationId xmlns:a16="http://schemas.microsoft.com/office/drawing/2014/main" id="{529A1F5B-A9E3-4D96-993D-7D866E467827}"/>
              </a:ext>
            </a:extLst>
          </p:cNvPr>
          <p:cNvPicPr>
            <a:picLocks noChangeAspect="1"/>
          </p:cNvPicPr>
          <p:nvPr/>
        </p:nvPicPr>
        <p:blipFill>
          <a:blip r:embed="rId4"/>
          <a:stretch>
            <a:fillRect/>
          </a:stretch>
        </p:blipFill>
        <p:spPr>
          <a:xfrm>
            <a:off x="7374642" y="1613268"/>
            <a:ext cx="4035897" cy="2057006"/>
          </a:xfrm>
          <a:prstGeom prst="rect">
            <a:avLst/>
          </a:prstGeom>
        </p:spPr>
      </p:pic>
      <p:pic>
        <p:nvPicPr>
          <p:cNvPr id="9" name="그림 8">
            <a:extLst>
              <a:ext uri="{FF2B5EF4-FFF2-40B4-BE49-F238E27FC236}">
                <a16:creationId xmlns:a16="http://schemas.microsoft.com/office/drawing/2014/main" id="{35F9BD6C-2E1D-491F-99BD-FA54B7A01710}"/>
              </a:ext>
            </a:extLst>
          </p:cNvPr>
          <p:cNvPicPr>
            <a:picLocks noChangeAspect="1"/>
          </p:cNvPicPr>
          <p:nvPr/>
        </p:nvPicPr>
        <p:blipFill>
          <a:blip r:embed="rId5"/>
          <a:stretch>
            <a:fillRect/>
          </a:stretch>
        </p:blipFill>
        <p:spPr>
          <a:xfrm>
            <a:off x="8211130" y="4165974"/>
            <a:ext cx="2362920" cy="662865"/>
          </a:xfrm>
          <a:prstGeom prst="rect">
            <a:avLst/>
          </a:prstGeom>
        </p:spPr>
      </p:pic>
      <p:pic>
        <p:nvPicPr>
          <p:cNvPr id="10" name="그림 9">
            <a:extLst>
              <a:ext uri="{FF2B5EF4-FFF2-40B4-BE49-F238E27FC236}">
                <a16:creationId xmlns:a16="http://schemas.microsoft.com/office/drawing/2014/main" id="{83239681-37CB-44E3-BE9C-F6CBC4AAC280}"/>
              </a:ext>
            </a:extLst>
          </p:cNvPr>
          <p:cNvPicPr>
            <a:picLocks noChangeAspect="1"/>
          </p:cNvPicPr>
          <p:nvPr/>
        </p:nvPicPr>
        <p:blipFill>
          <a:blip r:embed="rId6"/>
          <a:stretch>
            <a:fillRect/>
          </a:stretch>
        </p:blipFill>
        <p:spPr>
          <a:xfrm>
            <a:off x="4434516" y="3788826"/>
            <a:ext cx="1850781" cy="1264465"/>
          </a:xfrm>
          <a:prstGeom prst="rect">
            <a:avLst/>
          </a:prstGeom>
        </p:spPr>
      </p:pic>
    </p:spTree>
    <p:extLst>
      <p:ext uri="{BB962C8B-B14F-4D97-AF65-F5344CB8AC3E}">
        <p14:creationId xmlns:p14="http://schemas.microsoft.com/office/powerpoint/2010/main" val="412525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17C486-DE5D-4E47-9E33-EFA2CA5644C6}"/>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a:t>
            </a:r>
            <a:r>
              <a:rPr lang="en-US" altLang="ko-KR" sz="2400" kern="100" dirty="0" err="1">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Softmax</a:t>
            </a:r>
            <a:endParaRPr lang="ko-KR" altLang="en-US" dirty="0"/>
          </a:p>
        </p:txBody>
      </p:sp>
      <p:sp>
        <p:nvSpPr>
          <p:cNvPr id="3" name="내용 개체 틀 2">
            <a:extLst>
              <a:ext uri="{FF2B5EF4-FFF2-40B4-BE49-F238E27FC236}">
                <a16:creationId xmlns:a16="http://schemas.microsoft.com/office/drawing/2014/main" id="{C7919BB3-BB1E-4189-B2DF-F88FDE851942}"/>
              </a:ext>
            </a:extLst>
          </p:cNvPr>
          <p:cNvSpPr>
            <a:spLocks noGrp="1"/>
          </p:cNvSpPr>
          <p:nvPr>
            <p:ph sz="half" idx="1"/>
          </p:nvPr>
        </p:nvSpPr>
        <p:spPr/>
        <p:txBody>
          <a:bodyPr>
            <a:noAutofit/>
          </a:bodyPr>
          <a:lstStyle/>
          <a:p>
            <a:pPr marL="285750" indent="-285750">
              <a:buFont typeface="Arial" panose="020B0604020202020204" pitchFamily="34" charset="0"/>
              <a:buChar char="•"/>
            </a:pPr>
            <a:r>
              <a:rPr lang="en-US" altLang="ko-KR" sz="1200" dirty="0"/>
              <a:t>&lt; </a:t>
            </a:r>
            <a:r>
              <a:rPr lang="en-US" altLang="ko-KR" sz="1200" dirty="0" err="1"/>
              <a:t>Softmax</a:t>
            </a:r>
            <a:r>
              <a:rPr lang="en-US" altLang="ko-KR" sz="1200" dirty="0"/>
              <a:t> layer &gt;</a:t>
            </a:r>
          </a:p>
          <a:p>
            <a:r>
              <a:rPr lang="en-US" altLang="ko-KR" sz="1200" b="0" dirty="0"/>
              <a:t>=</a:t>
            </a:r>
            <a:r>
              <a:rPr lang="en-US" altLang="ko-KR" sz="1200" dirty="0"/>
              <a:t> </a:t>
            </a:r>
            <a:r>
              <a:rPr lang="en-US" altLang="ko-KR" sz="1200" b="0" i="0" dirty="0">
                <a:solidFill>
                  <a:srgbClr val="000000"/>
                </a:solidFill>
                <a:effectLst/>
              </a:rPr>
              <a:t>A function that normalizes the output value in the last step for classification of the class for the output value of a neuron</a:t>
            </a:r>
          </a:p>
          <a:p>
            <a:r>
              <a:rPr lang="en-US" altLang="ko-KR" sz="1200" b="0" i="0" dirty="0">
                <a:solidFill>
                  <a:srgbClr val="000000"/>
                </a:solidFill>
                <a:effectLst/>
              </a:rPr>
              <a:t>=</a:t>
            </a:r>
            <a:r>
              <a:rPr lang="en-US" altLang="ko-KR" sz="1200" b="0" i="0" dirty="0">
                <a:solidFill>
                  <a:srgbClr val="000000"/>
                </a:solidFill>
                <a:effectLst/>
                <a:latin typeface="Meiryo UI" panose="020B0604030504040204" pitchFamily="34" charset="-128"/>
                <a:ea typeface="Meiryo UI" panose="020B0604030504040204" pitchFamily="34" charset="-128"/>
              </a:rPr>
              <a:t>Use a function called </a:t>
            </a:r>
            <a:r>
              <a:rPr lang="en-US" altLang="ko-KR" sz="1200" b="0" i="0" dirty="0" err="1">
                <a:solidFill>
                  <a:srgbClr val="000000"/>
                </a:solidFill>
                <a:effectLst/>
                <a:latin typeface="Meiryo UI" panose="020B0604030504040204" pitchFamily="34" charset="-128"/>
                <a:ea typeface="Meiryo UI" panose="020B0604030504040204" pitchFamily="34" charset="-128"/>
              </a:rPr>
              <a:t>softmax</a:t>
            </a:r>
            <a:r>
              <a:rPr lang="en-US" altLang="ko-KR" sz="1200" b="0" i="0" dirty="0">
                <a:solidFill>
                  <a:srgbClr val="000000"/>
                </a:solidFill>
                <a:effectLst/>
                <a:latin typeface="Meiryo UI" panose="020B0604030504040204" pitchFamily="34" charset="-128"/>
                <a:ea typeface="Meiryo UI" panose="020B0604030504040204" pitchFamily="34" charset="-128"/>
              </a:rPr>
              <a:t> for the output value if you need to select from a variety of categories</a:t>
            </a:r>
          </a:p>
          <a:p>
            <a:pPr marL="285750" indent="-285750">
              <a:buFont typeface="Arial" panose="020B0604020202020204" pitchFamily="34" charset="0"/>
              <a:buChar char="•"/>
            </a:pPr>
            <a:r>
              <a:rPr lang="en-US" altLang="ko-KR" sz="1200" b="0" i="0" dirty="0">
                <a:solidFill>
                  <a:srgbClr val="000000"/>
                </a:solidFill>
                <a:effectLst/>
              </a:rPr>
              <a:t>When you use a </a:t>
            </a:r>
            <a:r>
              <a:rPr lang="en-US" altLang="ko-KR" sz="1200" b="0" i="0" dirty="0" err="1">
                <a:solidFill>
                  <a:srgbClr val="000000"/>
                </a:solidFill>
                <a:effectLst/>
              </a:rPr>
              <a:t>softmax</a:t>
            </a:r>
            <a:r>
              <a:rPr lang="en-US" altLang="ko-KR" sz="1200" b="0" i="0" dirty="0">
                <a:solidFill>
                  <a:srgbClr val="000000"/>
                </a:solidFill>
                <a:effectLst/>
              </a:rPr>
              <a:t> function, it generates a probability score when there are N numbers</a:t>
            </a:r>
          </a:p>
          <a:p>
            <a:pPr marL="285750" indent="-285750">
              <a:buFont typeface="Arial" panose="020B0604020202020204" pitchFamily="34" charset="0"/>
              <a:buChar char="•"/>
            </a:pPr>
            <a:r>
              <a:rPr lang="en-US" altLang="ko-KR" sz="1200" b="0" i="0" dirty="0">
                <a:solidFill>
                  <a:srgbClr val="000000"/>
                </a:solidFill>
                <a:effectLst/>
                <a:latin typeface="Meiryo UI" panose="020B0604030504040204" pitchFamily="34" charset="-128"/>
                <a:ea typeface="Meiryo UI" panose="020B0604030504040204" pitchFamily="34" charset="-128"/>
              </a:rPr>
              <a:t>(Probability score: 1.0, each of which is above zero or higher)</a:t>
            </a:r>
          </a:p>
          <a:p>
            <a:pPr marL="285750" indent="-285750">
              <a:buFont typeface="Arial" panose="020B0604020202020204" pitchFamily="34" charset="0"/>
              <a:buChar char="•"/>
            </a:pPr>
            <a:r>
              <a:rPr lang="en-US" altLang="ko-KR" sz="1200" b="0" i="0" dirty="0">
                <a:solidFill>
                  <a:srgbClr val="000000"/>
                </a:solidFill>
                <a:effectLst/>
                <a:latin typeface="Meiryo UI" panose="020B0604030504040204" pitchFamily="34" charset="-128"/>
                <a:ea typeface="Meiryo UI" panose="020B0604030504040204" pitchFamily="34" charset="-128"/>
              </a:rPr>
              <a:t>In the hidden state, the weights are multiplied and the highest probability is chosen.</a:t>
            </a:r>
            <a:endParaRPr lang="en-US" altLang="ko-KR" sz="1200"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endParaRPr lang="en-US" altLang="ko-KR" sz="1200" dirty="0"/>
          </a:p>
          <a:p>
            <a:r>
              <a:rPr lang="en-US" altLang="ko-KR" sz="1200" dirty="0"/>
              <a:t>  </a:t>
            </a:r>
            <a:endParaRPr lang="ko-KR" altLang="en-US" sz="1200" dirty="0"/>
          </a:p>
        </p:txBody>
      </p:sp>
      <p:pic>
        <p:nvPicPr>
          <p:cNvPr id="6" name="내용 개체 틀 5">
            <a:extLst>
              <a:ext uri="{FF2B5EF4-FFF2-40B4-BE49-F238E27FC236}">
                <a16:creationId xmlns:a16="http://schemas.microsoft.com/office/drawing/2014/main" id="{88C881EF-7CD8-48B8-9740-72C83A7C594B}"/>
              </a:ext>
            </a:extLst>
          </p:cNvPr>
          <p:cNvPicPr>
            <a:picLocks noGrp="1" noChangeAspect="1"/>
          </p:cNvPicPr>
          <p:nvPr>
            <p:ph sz="half" idx="2"/>
          </p:nvPr>
        </p:nvPicPr>
        <p:blipFill>
          <a:blip r:embed="rId2"/>
          <a:stretch>
            <a:fillRect/>
          </a:stretch>
        </p:blipFill>
        <p:spPr>
          <a:xfrm>
            <a:off x="5855211" y="1907607"/>
            <a:ext cx="6336789" cy="3994484"/>
          </a:xfrm>
        </p:spPr>
      </p:pic>
    </p:spTree>
    <p:extLst>
      <p:ext uri="{BB962C8B-B14F-4D97-AF65-F5344CB8AC3E}">
        <p14:creationId xmlns:p14="http://schemas.microsoft.com/office/powerpoint/2010/main" val="289344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7D2CB0-AD81-4460-93DF-BA32188BE75F}"/>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Back propagation</a:t>
            </a:r>
            <a:endParaRPr lang="ko-KR" altLang="en-US" dirty="0"/>
          </a:p>
        </p:txBody>
      </p:sp>
      <p:sp>
        <p:nvSpPr>
          <p:cNvPr id="3" name="내용 개체 틀 2">
            <a:extLst>
              <a:ext uri="{FF2B5EF4-FFF2-40B4-BE49-F238E27FC236}">
                <a16:creationId xmlns:a16="http://schemas.microsoft.com/office/drawing/2014/main" id="{1A5367C7-8208-4399-A30D-86634B9650F4}"/>
              </a:ext>
            </a:extLst>
          </p:cNvPr>
          <p:cNvSpPr>
            <a:spLocks noGrp="1"/>
          </p:cNvSpPr>
          <p:nvPr>
            <p:ph sz="half" idx="1"/>
          </p:nvPr>
        </p:nvSpPr>
        <p:spPr>
          <a:xfrm>
            <a:off x="620266" y="2239169"/>
            <a:ext cx="4943240" cy="3524250"/>
          </a:xfrm>
        </p:spPr>
        <p:txBody>
          <a:bodyPr>
            <a:normAutofit/>
          </a:bodyPr>
          <a:lstStyle/>
          <a:p>
            <a:pPr marL="285750" indent="-285750">
              <a:buFont typeface="Arial" panose="020B0604020202020204" pitchFamily="34" charset="0"/>
              <a:buChar char="•"/>
            </a:pPr>
            <a:r>
              <a:rPr lang="en-US" altLang="ko-KR" dirty="0"/>
              <a:t>&lt; Bach propagation &gt; </a:t>
            </a:r>
          </a:p>
          <a:p>
            <a:pPr algn="ctr"/>
            <a:r>
              <a:rPr lang="en-US" altLang="ko-KR" dirty="0"/>
              <a:t>= </a:t>
            </a:r>
            <a:r>
              <a:rPr lang="en-US" altLang="ko-KR" b="0" i="0" dirty="0">
                <a:solidFill>
                  <a:srgbClr val="000000"/>
                </a:solidFill>
                <a:effectLst/>
                <a:latin typeface="Meiryo UI" panose="020B0604030504040204" pitchFamily="34" charset="-128"/>
                <a:ea typeface="Meiryo UI" panose="020B0604030504040204" pitchFamily="34" charset="-128"/>
              </a:rPr>
              <a:t>One of the common algorithms for learning artificial neural networks is to multiply the local derivatives of the function in reverse directions</a:t>
            </a:r>
          </a:p>
          <a:p>
            <a:pPr marL="285750" indent="-285750">
              <a:buFont typeface="Arial" panose="020B0604020202020204" pitchFamily="34" charset="0"/>
              <a:buChar char="•"/>
            </a:pPr>
            <a:r>
              <a:rPr lang="en-US" altLang="ko-KR" b="0" i="0" dirty="0">
                <a:solidFill>
                  <a:srgbClr val="000000"/>
                </a:solidFill>
                <a:effectLst/>
                <a:latin typeface="Meiryo UI" panose="020B0604030504040204" pitchFamily="34" charset="-128"/>
                <a:ea typeface="Meiryo UI" panose="020B0604030504040204" pitchFamily="34" charset="-128"/>
              </a:rPr>
              <a:t>The gradient of </a:t>
            </a:r>
            <a:r>
              <a:rPr lang="en-US" altLang="ko-KR" i="0" dirty="0" err="1">
                <a:solidFill>
                  <a:srgbClr val="000000"/>
                </a:solidFill>
                <a:effectLst/>
                <a:latin typeface="Meiryo UI" panose="020B0604030504040204" pitchFamily="34" charset="-128"/>
                <a:ea typeface="Meiryo UI" panose="020B0604030504040204" pitchFamily="34" charset="-128"/>
              </a:rPr>
              <a:t>yt</a:t>
            </a:r>
            <a:r>
              <a:rPr lang="en-US" altLang="ko-KR" b="0" i="0" dirty="0">
                <a:solidFill>
                  <a:srgbClr val="000000"/>
                </a:solidFill>
                <a:effectLst/>
                <a:latin typeface="Meiryo UI" panose="020B0604030504040204" pitchFamily="34" charset="-128"/>
                <a:ea typeface="Meiryo UI" panose="020B0604030504040204" pitchFamily="34" charset="-128"/>
              </a:rPr>
              <a:t> for the final loss is expressed in </a:t>
            </a:r>
            <a:r>
              <a:rPr lang="en-US" altLang="ko-KR" i="0" dirty="0" err="1">
                <a:solidFill>
                  <a:srgbClr val="000000"/>
                </a:solidFill>
                <a:effectLst/>
                <a:latin typeface="Meiryo UI" panose="020B0604030504040204" pitchFamily="34" charset="-128"/>
                <a:ea typeface="Meiryo UI" panose="020B0604030504040204" pitchFamily="34" charset="-128"/>
              </a:rPr>
              <a:t>dyt</a:t>
            </a:r>
            <a:r>
              <a:rPr lang="en-US" altLang="ko-KR" b="0" i="0" dirty="0">
                <a:solidFill>
                  <a:srgbClr val="000000"/>
                </a:solidFill>
                <a:effectLst/>
                <a:latin typeface="Meiryo UI" panose="020B0604030504040204" pitchFamily="34" charset="-128"/>
                <a:ea typeface="Meiryo UI" panose="020B0604030504040204" pitchFamily="34" charset="-128"/>
              </a:rPr>
              <a:t>, which is calculated in the opposite direction</a:t>
            </a:r>
          </a:p>
          <a:p>
            <a:pPr marL="285750" indent="-285750">
              <a:buFont typeface="Arial" panose="020B0604020202020204" pitchFamily="34" charset="0"/>
              <a:buChar char="•"/>
            </a:pPr>
            <a:endParaRPr lang="en-US" altLang="ko-KR" b="0" i="0" dirty="0">
              <a:solidFill>
                <a:srgbClr val="000000"/>
              </a:solidFill>
              <a:effectLst/>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endParaRPr lang="ko-KR" altLang="en-US" dirty="0">
              <a:latin typeface="Meiryo UI" panose="020B0604030504040204" pitchFamily="34" charset="-128"/>
            </a:endParaRPr>
          </a:p>
        </p:txBody>
      </p:sp>
      <p:sp>
        <p:nvSpPr>
          <p:cNvPr id="4" name="내용 개체 틀 3">
            <a:extLst>
              <a:ext uri="{FF2B5EF4-FFF2-40B4-BE49-F238E27FC236}">
                <a16:creationId xmlns:a16="http://schemas.microsoft.com/office/drawing/2014/main" id="{9C4B15D7-1AEE-47F9-9167-0D2EB23E71C4}"/>
              </a:ext>
            </a:extLst>
          </p:cNvPr>
          <p:cNvSpPr>
            <a:spLocks noGrp="1"/>
          </p:cNvSpPr>
          <p:nvPr>
            <p:ph sz="half" idx="2"/>
          </p:nvPr>
        </p:nvSpPr>
        <p:spPr/>
        <p:txBody>
          <a:bodyPr>
            <a:normAutofit/>
          </a:bodyPr>
          <a:lstStyle/>
          <a:p>
            <a:r>
              <a:rPr lang="en-US" altLang="ko-KR" dirty="0"/>
              <a:t>* </a:t>
            </a:r>
            <a:endParaRPr lang="ko-KR" altLang="en-US" dirty="0"/>
          </a:p>
        </p:txBody>
      </p:sp>
      <p:pic>
        <p:nvPicPr>
          <p:cNvPr id="8" name="그림 7">
            <a:extLst>
              <a:ext uri="{FF2B5EF4-FFF2-40B4-BE49-F238E27FC236}">
                <a16:creationId xmlns:a16="http://schemas.microsoft.com/office/drawing/2014/main" id="{BF477415-640B-4705-A2A3-443AB2B47BDD}"/>
              </a:ext>
            </a:extLst>
          </p:cNvPr>
          <p:cNvPicPr>
            <a:picLocks noChangeAspect="1"/>
          </p:cNvPicPr>
          <p:nvPr/>
        </p:nvPicPr>
        <p:blipFill>
          <a:blip r:embed="rId2"/>
          <a:stretch>
            <a:fillRect/>
          </a:stretch>
        </p:blipFill>
        <p:spPr>
          <a:xfrm>
            <a:off x="5829753" y="1825625"/>
            <a:ext cx="5901550" cy="3981614"/>
          </a:xfrm>
          <a:prstGeom prst="rect">
            <a:avLst/>
          </a:prstGeom>
        </p:spPr>
      </p:pic>
    </p:spTree>
    <p:extLst>
      <p:ext uri="{BB962C8B-B14F-4D97-AF65-F5344CB8AC3E}">
        <p14:creationId xmlns:p14="http://schemas.microsoft.com/office/powerpoint/2010/main" val="118579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18891E-BC25-4F1F-A8B8-139F0C291381}"/>
              </a:ext>
            </a:extLst>
          </p:cNvPr>
          <p:cNvSpPr>
            <a:spLocks noGrp="1"/>
          </p:cNvSpPr>
          <p:nvPr>
            <p:ph type="title"/>
          </p:nvPr>
        </p:nvSpPr>
        <p:spPr/>
        <p:txBody>
          <a:bodyPr/>
          <a:lstStyle/>
          <a:p>
            <a:pPr algn="ctr"/>
            <a:r>
              <a:rPr lang="en-US" altLang="ko-KR" sz="2400" kern="100" dirty="0">
                <a:solidFill>
                  <a:srgbClr val="002060"/>
                </a:solidFill>
                <a:effectLst/>
                <a:latin typeface="맑은 고딕" panose="020B0503020000020004" pitchFamily="50" charset="-127"/>
                <a:ea typeface="맑은 고딕" panose="020B0503020000020004" pitchFamily="50" charset="-127"/>
                <a:cs typeface="Times New Roman" panose="02020603050405020304" pitchFamily="18" charset="0"/>
              </a:rPr>
              <a:t>RNN – Back propagation</a:t>
            </a:r>
            <a:endParaRPr lang="ko-KR" altLang="en-US" dirty="0"/>
          </a:p>
        </p:txBody>
      </p:sp>
      <p:sp>
        <p:nvSpPr>
          <p:cNvPr id="3" name="내용 개체 틀 2">
            <a:extLst>
              <a:ext uri="{FF2B5EF4-FFF2-40B4-BE49-F238E27FC236}">
                <a16:creationId xmlns:a16="http://schemas.microsoft.com/office/drawing/2014/main" id="{793FEADC-6D2C-4947-856E-068B89319B62}"/>
              </a:ext>
            </a:extLst>
          </p:cNvPr>
          <p:cNvSpPr>
            <a:spLocks noGrp="1"/>
          </p:cNvSpPr>
          <p:nvPr>
            <p:ph sz="half" idx="1"/>
          </p:nvPr>
        </p:nvSpPr>
        <p:spPr>
          <a:xfrm>
            <a:off x="639413" y="2307431"/>
            <a:ext cx="5181600" cy="3746500"/>
          </a:xfrm>
        </p:spPr>
        <p:txBody>
          <a:bodyPr>
            <a:normAutofit/>
          </a:bodyPr>
          <a:lstStyle/>
          <a:p>
            <a:pPr marL="285750" indent="-285750">
              <a:buFont typeface="Arial" panose="020B0604020202020204" pitchFamily="34" charset="0"/>
              <a:buChar char="•"/>
            </a:pPr>
            <a:r>
              <a:rPr lang="en-US" altLang="ko-KR" b="0" i="0" dirty="0">
                <a:solidFill>
                  <a:srgbClr val="000000"/>
                </a:solidFill>
                <a:effectLst/>
              </a:rPr>
              <a:t>However, you need to pay attention to the picture below. RNN is a neural network in which hidden nodes have a circular structure. That is, </a:t>
            </a:r>
            <a:r>
              <a:rPr lang="en-US" altLang="ko-KR" i="0" dirty="0">
                <a:solidFill>
                  <a:srgbClr val="000000"/>
                </a:solidFill>
                <a:effectLst/>
              </a:rPr>
              <a:t>ht-1</a:t>
            </a:r>
            <a:r>
              <a:rPr lang="en-US" altLang="ko-KR" b="0" i="0" dirty="0">
                <a:solidFill>
                  <a:srgbClr val="000000"/>
                </a:solidFill>
                <a:effectLst/>
              </a:rPr>
              <a:t> is reflected when </a:t>
            </a:r>
            <a:r>
              <a:rPr lang="en-US" altLang="ko-KR" i="0" dirty="0" err="1">
                <a:solidFill>
                  <a:srgbClr val="000000"/>
                </a:solidFill>
                <a:effectLst/>
              </a:rPr>
              <a:t>ht</a:t>
            </a:r>
            <a:r>
              <a:rPr lang="en-US" altLang="ko-KR" b="0" i="0" dirty="0">
                <a:solidFill>
                  <a:srgbClr val="000000"/>
                </a:solidFill>
                <a:effectLst/>
              </a:rPr>
              <a:t> is created. In other words, dht-1 in the figure below means that not only the gradient that flowed from </a:t>
            </a:r>
            <a:r>
              <a:rPr lang="en-US" altLang="ko-KR" i="0" dirty="0">
                <a:solidFill>
                  <a:srgbClr val="000000"/>
                </a:solidFill>
                <a:effectLst/>
              </a:rPr>
              <a:t>Loss at t-1 </a:t>
            </a:r>
            <a:r>
              <a:rPr lang="en-US" altLang="ko-KR" b="0" i="0" dirty="0">
                <a:solidFill>
                  <a:srgbClr val="000000"/>
                </a:solidFill>
                <a:effectLst/>
              </a:rPr>
              <a:t>but also the gradient that corresponds to ★ is added and reflected simultaneously.</a:t>
            </a:r>
          </a:p>
        </p:txBody>
      </p:sp>
      <p:pic>
        <p:nvPicPr>
          <p:cNvPr id="6" name="내용 개체 틀 5">
            <a:extLst>
              <a:ext uri="{FF2B5EF4-FFF2-40B4-BE49-F238E27FC236}">
                <a16:creationId xmlns:a16="http://schemas.microsoft.com/office/drawing/2014/main" id="{230D7A11-BE8F-4D1C-94D3-BCBE82423E68}"/>
              </a:ext>
            </a:extLst>
          </p:cNvPr>
          <p:cNvPicPr>
            <a:picLocks noGrp="1" noChangeAspect="1"/>
          </p:cNvPicPr>
          <p:nvPr>
            <p:ph sz="half" idx="2"/>
          </p:nvPr>
        </p:nvPicPr>
        <p:blipFill>
          <a:blip r:embed="rId2"/>
          <a:stretch>
            <a:fillRect/>
          </a:stretch>
        </p:blipFill>
        <p:spPr>
          <a:xfrm>
            <a:off x="6091630" y="1948656"/>
            <a:ext cx="5672301" cy="4105275"/>
          </a:xfrm>
        </p:spPr>
      </p:pic>
    </p:spTree>
    <p:extLst>
      <p:ext uri="{BB962C8B-B14F-4D97-AF65-F5344CB8AC3E}">
        <p14:creationId xmlns:p14="http://schemas.microsoft.com/office/powerpoint/2010/main" val="1596697978"/>
      </p:ext>
    </p:extLst>
  </p:cSld>
  <p:clrMapOvr>
    <a:masterClrMapping/>
  </p:clrMapOvr>
</p:sld>
</file>

<file path=ppt/theme/theme1.xml><?xml version="1.0" encoding="utf-8"?>
<a:theme xmlns:a="http://schemas.openxmlformats.org/drawingml/2006/main" name="MeiryoVTI">
  <a:themeElements>
    <a:clrScheme name="AnalogousFromLightSeedRightStep">
      <a:dk1>
        <a:srgbClr val="000000"/>
      </a:dk1>
      <a:lt1>
        <a:srgbClr val="FFFFFF"/>
      </a:lt1>
      <a:dk2>
        <a:srgbClr val="243541"/>
      </a:dk2>
      <a:lt2>
        <a:srgbClr val="E8E4E2"/>
      </a:lt2>
      <a:accent1>
        <a:srgbClr val="83A6BC"/>
      </a:accent1>
      <a:accent2>
        <a:srgbClr val="7F8BBA"/>
      </a:accent2>
      <a:accent3>
        <a:srgbClr val="A196C6"/>
      </a:accent3>
      <a:accent4>
        <a:srgbClr val="A47FBA"/>
      </a:accent4>
      <a:accent5>
        <a:srgbClr val="C492C2"/>
      </a:accent5>
      <a:accent6>
        <a:srgbClr val="BA7F9E"/>
      </a:accent6>
      <a:hlink>
        <a:srgbClr val="A6775A"/>
      </a:hlink>
      <a:folHlink>
        <a:srgbClr val="7F7F7F"/>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docProps/app.xml><?xml version="1.0" encoding="utf-8"?>
<Properties xmlns="http://schemas.openxmlformats.org/officeDocument/2006/extended-properties" xmlns:vt="http://schemas.openxmlformats.org/officeDocument/2006/docPropsVTypes">
  <TotalTime>11820</TotalTime>
  <Words>777</Words>
  <Application>Microsoft Office PowerPoint</Application>
  <PresentationFormat>와이드스크린</PresentationFormat>
  <Paragraphs>64</Paragraphs>
  <Slides>15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15</vt:i4>
      </vt:variant>
    </vt:vector>
  </HeadingPairs>
  <TitlesOfParts>
    <vt:vector size="22" baseType="lpstr">
      <vt:lpstr>Meiryo</vt:lpstr>
      <vt:lpstr>Meiryo UI</vt:lpstr>
      <vt:lpstr>Noto Sans</vt:lpstr>
      <vt:lpstr>맑은 고딕</vt:lpstr>
      <vt:lpstr>Arial</vt:lpstr>
      <vt:lpstr>Wingdings</vt:lpstr>
      <vt:lpstr>MeiryoVTI</vt:lpstr>
      <vt:lpstr> RNN</vt:lpstr>
      <vt:lpstr>RNN ( Recurrent Neural Network )</vt:lpstr>
      <vt:lpstr>RNN – Structure</vt:lpstr>
      <vt:lpstr>RNN – Structure</vt:lpstr>
      <vt:lpstr>RNN – Activation function ( relu )</vt:lpstr>
      <vt:lpstr>RNN – Activation function (sigmoid, tanh)</vt:lpstr>
      <vt:lpstr>RNN – Softmax</vt:lpstr>
      <vt:lpstr>RNN – Back propagation</vt:lpstr>
      <vt:lpstr>RNN – Back propagation</vt:lpstr>
      <vt:lpstr>RNN – Back propagation</vt:lpstr>
      <vt:lpstr>RNN – Back propagation</vt:lpstr>
      <vt:lpstr>RNN – Back propagation</vt:lpstr>
      <vt:lpstr>RNN – Back propagation</vt:lpstr>
      <vt:lpstr>RNN – problem</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공학 설계 입문 프로젝트 중간보고서</dc:title>
  <dc:creator>Administrator</dc:creator>
  <cp:lastModifiedBy>isj7069@naver.com</cp:lastModifiedBy>
  <cp:revision>170</cp:revision>
  <dcterms:created xsi:type="dcterms:W3CDTF">2020-10-10T08:28:04Z</dcterms:created>
  <dcterms:modified xsi:type="dcterms:W3CDTF">2021-08-05T09:24:07Z</dcterms:modified>
</cp:coreProperties>
</file>