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E0E0E0"/>
    <a:srgbClr val="4B0B66"/>
    <a:srgbClr val="3D0755"/>
    <a:srgbClr val="2C003E"/>
    <a:srgbClr val="E4D1F7"/>
    <a:srgbClr val="F5F0FF"/>
    <a:srgbClr val="000000"/>
    <a:srgbClr val="1A1A2E"/>
    <a:srgbClr val="0A2F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6" autoAdjust="0"/>
  </p:normalViewPr>
  <p:slideViewPr>
    <p:cSldViewPr snapToGrid="0">
      <p:cViewPr varScale="1">
        <p:scale>
          <a:sx n="75" d="100"/>
          <a:sy n="75" d="100"/>
        </p:scale>
        <p:origin x="2100" y="54"/>
      </p:cViewPr>
      <p:guideLst>
        <p:guide orient="horz" pos="3120"/>
        <p:guide pos="216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EBB154-822D-4C34-9582-B82001A842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421246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EBB154-822D-4C34-9582-B82001A842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2038697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EBB154-822D-4C34-9582-B82001A842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14360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EBB154-822D-4C34-9582-B82001A842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3960243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EBB154-822D-4C34-9582-B82001A842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419538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EBB154-822D-4C34-9582-B82001A842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824014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472381" y="3618442"/>
            <a:ext cx="2901255"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3471863" y="3618442"/>
            <a:ext cx="2915543" cy="532218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EBB154-822D-4C34-9582-B82001A842B1}"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74919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EBB154-822D-4C34-9582-B82001A842B1}"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237342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BB154-822D-4C34-9582-B82001A842B1}"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34321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EBB154-822D-4C34-9582-B82001A842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79953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EBB154-822D-4C34-9582-B82001A842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64211-D4D8-4A61-A740-A0CA9BFE7A50}" type="slidenum">
              <a:rPr lang="en-US" smtClean="0"/>
              <a:t>‹nº›</a:t>
            </a:fld>
            <a:endParaRPr lang="en-US"/>
          </a:p>
        </p:txBody>
      </p:sp>
    </p:spTree>
    <p:extLst>
      <p:ext uri="{BB962C8B-B14F-4D97-AF65-F5344CB8AC3E}">
        <p14:creationId xmlns:p14="http://schemas.microsoft.com/office/powerpoint/2010/main" val="91069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BFEBB154-822D-4C34-9582-B82001A842B1}" type="datetimeFigureOut">
              <a:rPr lang="en-US" smtClean="0"/>
              <a:t>5/22/2025</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24464211-D4D8-4A61-A740-A0CA9BFE7A50}" type="slidenum">
              <a:rPr lang="en-US" smtClean="0"/>
              <a:t>‹nº›</a:t>
            </a:fld>
            <a:endParaRPr lang="en-US"/>
          </a:p>
        </p:txBody>
      </p:sp>
    </p:spTree>
    <p:extLst>
      <p:ext uri="{BB962C8B-B14F-4D97-AF65-F5344CB8AC3E}">
        <p14:creationId xmlns:p14="http://schemas.microsoft.com/office/powerpoint/2010/main" val="17508535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Homem em frente a montanha&#10;&#10;O conteúdo gerado por IA pode estar incorreto.">
            <a:extLst>
              <a:ext uri="{FF2B5EF4-FFF2-40B4-BE49-F238E27FC236}">
                <a16:creationId xmlns:a16="http://schemas.microsoft.com/office/drawing/2014/main" id="{D54AD4C9-07A7-2530-674E-C9AA5321AD76}"/>
              </a:ext>
            </a:extLst>
          </p:cNvPr>
          <p:cNvPicPr>
            <a:picLocks noChangeAspect="1"/>
          </p:cNvPicPr>
          <p:nvPr/>
        </p:nvPicPr>
        <p:blipFill>
          <a:blip r:embed="rId2"/>
          <a:stretch>
            <a:fillRect/>
          </a:stretch>
        </p:blipFill>
        <p:spPr>
          <a:xfrm>
            <a:off x="0" y="0"/>
            <a:ext cx="6858000" cy="10287000"/>
          </a:xfrm>
          <a:prstGeom prst="rect">
            <a:avLst/>
          </a:prstGeom>
        </p:spPr>
      </p:pic>
    </p:spTree>
    <p:extLst>
      <p:ext uri="{BB962C8B-B14F-4D97-AF65-F5344CB8AC3E}">
        <p14:creationId xmlns:p14="http://schemas.microsoft.com/office/powerpoint/2010/main" val="355160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DB57E04-E921-8BEC-D00A-CAFB0B3474AC}"/>
              </a:ext>
            </a:extLst>
          </p:cNvPr>
          <p:cNvSpPr/>
          <p:nvPr/>
        </p:nvSpPr>
        <p:spPr>
          <a:xfrm>
            <a:off x="0" y="0"/>
            <a:ext cx="6858000" cy="9906000"/>
          </a:xfrm>
          <a:prstGeom prst="rect">
            <a:avLst/>
          </a:prstGeom>
          <a:gradFill flip="none" rotWithShape="1">
            <a:gsLst>
              <a:gs pos="57000">
                <a:schemeClr val="bg2">
                  <a:lumMod val="75000"/>
                </a:schemeClr>
              </a:gs>
              <a:gs pos="0">
                <a:srgbClr val="E0E0E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6577A3E-7006-6E2B-D4B1-AC1569899CE8}"/>
              </a:ext>
            </a:extLst>
          </p:cNvPr>
          <p:cNvSpPr>
            <a:spLocks noGrp="1"/>
          </p:cNvSpPr>
          <p:nvPr>
            <p:ph type="title"/>
          </p:nvPr>
        </p:nvSpPr>
        <p:spPr>
          <a:xfrm>
            <a:off x="725489" y="393700"/>
            <a:ext cx="5180011" cy="914400"/>
          </a:xfrm>
        </p:spPr>
        <p:txBody>
          <a:bodyPr>
            <a:normAutofit fontScale="90000"/>
          </a:bodyPr>
          <a:lstStyle/>
          <a:p>
            <a:r>
              <a:rPr lang="en-US" dirty="0">
                <a:latin typeface="Exo 2" pitchFamily="2" charset="0"/>
                <a:ea typeface="Exo 2" pitchFamily="2" charset="0"/>
              </a:rPr>
              <a:t>Epilogue: The Journey Begins</a:t>
            </a:r>
            <a:endParaRPr lang="en-US" i="1" dirty="0">
              <a:latin typeface="Exo 2" pitchFamily="2" charset="0"/>
              <a:ea typeface="Exo 2" pitchFamily="2" charset="0"/>
            </a:endParaRPr>
          </a:p>
        </p:txBody>
      </p:sp>
      <p:sp>
        <p:nvSpPr>
          <p:cNvPr id="3" name="Espaço Reservado para Conteúdo 2">
            <a:extLst>
              <a:ext uri="{FF2B5EF4-FFF2-40B4-BE49-F238E27FC236}">
                <a16:creationId xmlns:a16="http://schemas.microsoft.com/office/drawing/2014/main" id="{11A1CC23-200E-1765-A29D-1D749705BA75}"/>
              </a:ext>
            </a:extLst>
          </p:cNvPr>
          <p:cNvSpPr>
            <a:spLocks noGrp="1"/>
          </p:cNvSpPr>
          <p:nvPr>
            <p:ph idx="1"/>
          </p:nvPr>
        </p:nvSpPr>
        <p:spPr>
          <a:xfrm>
            <a:off x="406400" y="1752601"/>
            <a:ext cx="6146799" cy="3632200"/>
          </a:xfrm>
        </p:spPr>
        <p:txBody>
          <a:bodyPr>
            <a:normAutofit/>
          </a:bodyPr>
          <a:lstStyle/>
          <a:p>
            <a:pPr marL="0" indent="0" algn="just">
              <a:buNone/>
            </a:pPr>
            <a:r>
              <a:rPr lang="en-US" dirty="0"/>
              <a:t>	</a:t>
            </a:r>
            <a:r>
              <a:rPr lang="en-US" dirty="0">
                <a:latin typeface="Roboto" panose="02000000000000000000" pitchFamily="2" charset="0"/>
                <a:ea typeface="Roboto" panose="02000000000000000000" pitchFamily="2" charset="0"/>
              </a:rPr>
              <a:t>The </a:t>
            </a:r>
            <a:r>
              <a:rPr lang="en-US" i="1" dirty="0">
                <a:latin typeface="Roboto" panose="02000000000000000000" pitchFamily="2" charset="0"/>
                <a:ea typeface="Roboto" panose="02000000000000000000" pitchFamily="2" charset="0"/>
              </a:rPr>
              <a:t>Nomad II</a:t>
            </a:r>
            <a:r>
              <a:rPr lang="en-US" dirty="0">
                <a:latin typeface="Roboto" panose="02000000000000000000" pitchFamily="2" charset="0"/>
                <a:ea typeface="Roboto" panose="02000000000000000000" pitchFamily="2" charset="0"/>
              </a:rPr>
              <a:t> launched six months later, with Elara at its helm and a new crew of explorers behind her. </a:t>
            </a:r>
          </a:p>
          <a:p>
            <a:pPr marL="0" indent="0" algn="just">
              <a:buNone/>
            </a:pPr>
            <a:r>
              <a:rPr lang="en-US" dirty="0">
                <a:latin typeface="Roboto" panose="02000000000000000000" pitchFamily="2" charset="0"/>
                <a:ea typeface="Roboto" panose="02000000000000000000" pitchFamily="2" charset="0"/>
              </a:rPr>
              <a:t>	As they slipped into hyperspace, heading toward the next mysterious signal, she looked at the stars not as a void to conquer—but as a library to read.</a:t>
            </a:r>
          </a:p>
          <a:p>
            <a:pPr marL="0" indent="0" algn="just">
              <a:buNone/>
            </a:pPr>
            <a:r>
              <a:rPr lang="en-US" dirty="0">
                <a:latin typeface="Roboto" panose="02000000000000000000" pitchFamily="2" charset="0"/>
                <a:ea typeface="Roboto" panose="02000000000000000000" pitchFamily="2" charset="0"/>
              </a:rPr>
              <a:t>	And somewhere out there, the Archivists watched and waited, ready to reveal the next chapter of the universe.</a:t>
            </a:r>
          </a:p>
        </p:txBody>
      </p:sp>
    </p:spTree>
    <p:extLst>
      <p:ext uri="{BB962C8B-B14F-4D97-AF65-F5344CB8AC3E}">
        <p14:creationId xmlns:p14="http://schemas.microsoft.com/office/powerpoint/2010/main" val="403760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7C78F-0A4E-D71D-E3B1-E44DE1CD1AB5}"/>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05FC7AEA-B839-987F-5AD1-605005A46878}"/>
              </a:ext>
            </a:extLst>
          </p:cNvPr>
          <p:cNvSpPr/>
          <p:nvPr/>
        </p:nvSpPr>
        <p:spPr>
          <a:xfrm>
            <a:off x="0" y="0"/>
            <a:ext cx="6858000" cy="9906000"/>
          </a:xfrm>
          <a:prstGeom prst="rect">
            <a:avLst/>
          </a:prstGeom>
          <a:gradFill flip="none" rotWithShape="1">
            <a:gsLst>
              <a:gs pos="57000">
                <a:schemeClr val="bg2">
                  <a:lumMod val="75000"/>
                </a:schemeClr>
              </a:gs>
              <a:gs pos="0">
                <a:srgbClr val="E0E0E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A5B5E4-C6B5-CD43-1218-A9E0FDCBC69A}"/>
              </a:ext>
            </a:extLst>
          </p:cNvPr>
          <p:cNvSpPr>
            <a:spLocks noGrp="1"/>
          </p:cNvSpPr>
          <p:nvPr>
            <p:ph type="title"/>
          </p:nvPr>
        </p:nvSpPr>
        <p:spPr>
          <a:xfrm>
            <a:off x="725489" y="393700"/>
            <a:ext cx="4392611" cy="914400"/>
          </a:xfrm>
        </p:spPr>
        <p:txBody>
          <a:bodyPr>
            <a:normAutofit fontScale="90000"/>
          </a:bodyPr>
          <a:lstStyle/>
          <a:p>
            <a:r>
              <a:rPr lang="en-US" i="1" dirty="0">
                <a:latin typeface="Exo 2" pitchFamily="2" charset="0"/>
                <a:ea typeface="Exo 2" pitchFamily="2" charset="0"/>
              </a:rPr>
              <a:t>Chapter One: The Signal</a:t>
            </a:r>
          </a:p>
        </p:txBody>
      </p:sp>
      <p:sp>
        <p:nvSpPr>
          <p:cNvPr id="3" name="Espaço Reservado para Conteúdo 2">
            <a:extLst>
              <a:ext uri="{FF2B5EF4-FFF2-40B4-BE49-F238E27FC236}">
                <a16:creationId xmlns:a16="http://schemas.microsoft.com/office/drawing/2014/main" id="{D25983E5-699D-E3D7-9721-DE1A5FEDAA9C}"/>
              </a:ext>
            </a:extLst>
          </p:cNvPr>
          <p:cNvSpPr>
            <a:spLocks noGrp="1"/>
          </p:cNvSpPr>
          <p:nvPr>
            <p:ph idx="1"/>
          </p:nvPr>
        </p:nvSpPr>
        <p:spPr>
          <a:xfrm>
            <a:off x="406400" y="1752600"/>
            <a:ext cx="6146799" cy="7645399"/>
          </a:xfrm>
        </p:spPr>
        <p:txBody>
          <a:bodyPr>
            <a:normAutofit/>
          </a:bodyPr>
          <a:lstStyle/>
          <a:p>
            <a:pPr marL="0" indent="0">
              <a:buNone/>
            </a:pPr>
            <a:r>
              <a:rPr lang="en-US" dirty="0">
                <a:latin typeface="Roboto" panose="02000000000000000000" pitchFamily="2" charset="0"/>
                <a:ea typeface="Roboto" panose="02000000000000000000" pitchFamily="2" charset="0"/>
              </a:rPr>
              <a:t>	Commander Elara Voss tightened her grip on the controls as the scout ship Nomad sliced through the dense atmosphere of Kepler-186f. Lightning arced across the crimson sky. </a:t>
            </a:r>
          </a:p>
          <a:p>
            <a:pPr marL="0" indent="0">
              <a:buNone/>
            </a:pPr>
            <a:r>
              <a:rPr lang="en-US" dirty="0">
                <a:latin typeface="Roboto" panose="02000000000000000000" pitchFamily="2" charset="0"/>
                <a:ea typeface="Roboto" panose="02000000000000000000" pitchFamily="2" charset="0"/>
              </a:rPr>
              <a:t>	Below, the alien terrain sprawled endlessly—jagged spires, fluorescent forests, and rivers glowing with bioluminescence. They had come chasing a signal—an ancient transmission, pulsing on a frequency long forgotten. </a:t>
            </a:r>
          </a:p>
          <a:p>
            <a:pPr marL="0" indent="0">
              <a:buNone/>
            </a:pPr>
            <a:r>
              <a:rPr lang="en-US" dirty="0">
                <a:latin typeface="Roboto" panose="02000000000000000000" pitchFamily="2" charset="0"/>
                <a:ea typeface="Roboto" panose="02000000000000000000" pitchFamily="2" charset="0"/>
              </a:rPr>
              <a:t>	The crew of the Nomad were the first humans to reach this distant corner of the galaxy, tasked with exploration and, maybe, first contact. Elara was alone now. </a:t>
            </a:r>
          </a:p>
          <a:p>
            <a:pPr marL="0" indent="0">
              <a:buNone/>
            </a:pPr>
            <a:r>
              <a:rPr lang="en-US" dirty="0">
                <a:latin typeface="Roboto" panose="02000000000000000000" pitchFamily="2" charset="0"/>
                <a:ea typeface="Roboto" panose="02000000000000000000" pitchFamily="2" charset="0"/>
              </a:rPr>
              <a:t>	The rest of her team had remained on Outpost Nova, the orbiting station above the planet. She volunteered for the descent—she needed to see it for herself. As the ship touched down in a clearing, she felt a hum—not through her ears, but her bones. The signal was close.</a:t>
            </a:r>
          </a:p>
        </p:txBody>
      </p:sp>
    </p:spTree>
    <p:extLst>
      <p:ext uri="{BB962C8B-B14F-4D97-AF65-F5344CB8AC3E}">
        <p14:creationId xmlns:p14="http://schemas.microsoft.com/office/powerpoint/2010/main" val="264804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DF307-B80F-81BC-9B1C-72D69C8AC91A}"/>
            </a:ext>
          </a:extLst>
        </p:cNvPr>
        <p:cNvGrpSpPr/>
        <p:nvPr/>
      </p:nvGrpSpPr>
      <p:grpSpPr>
        <a:xfrm>
          <a:off x="0" y="0"/>
          <a:ext cx="0" cy="0"/>
          <a:chOff x="0" y="0"/>
          <a:chExt cx="0" cy="0"/>
        </a:xfrm>
      </p:grpSpPr>
      <p:sp>
        <p:nvSpPr>
          <p:cNvPr id="6" name="Retângulo 5">
            <a:extLst>
              <a:ext uri="{FF2B5EF4-FFF2-40B4-BE49-F238E27FC236}">
                <a16:creationId xmlns:a16="http://schemas.microsoft.com/office/drawing/2014/main" id="{824F2173-C7A2-6461-11F8-244FA5C0306E}"/>
              </a:ext>
            </a:extLst>
          </p:cNvPr>
          <p:cNvSpPr/>
          <p:nvPr/>
        </p:nvSpPr>
        <p:spPr>
          <a:xfrm>
            <a:off x="0" y="0"/>
            <a:ext cx="6858000" cy="9906000"/>
          </a:xfrm>
          <a:prstGeom prst="rect">
            <a:avLst/>
          </a:prstGeom>
          <a:gradFill flip="none" rotWithShape="1">
            <a:gsLst>
              <a:gs pos="57000">
                <a:schemeClr val="bg2">
                  <a:lumMod val="75000"/>
                </a:schemeClr>
              </a:gs>
              <a:gs pos="0">
                <a:srgbClr val="E0E0E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DC5DE6A-10F3-6209-B660-ED4315CDE362}"/>
              </a:ext>
            </a:extLst>
          </p:cNvPr>
          <p:cNvSpPr>
            <a:spLocks noGrp="1"/>
          </p:cNvSpPr>
          <p:nvPr>
            <p:ph type="title"/>
          </p:nvPr>
        </p:nvSpPr>
        <p:spPr>
          <a:xfrm>
            <a:off x="725489" y="393700"/>
            <a:ext cx="5497511" cy="914400"/>
          </a:xfrm>
        </p:spPr>
        <p:txBody>
          <a:bodyPr>
            <a:normAutofit/>
          </a:bodyPr>
          <a:lstStyle/>
          <a:p>
            <a:r>
              <a:rPr lang="en-US" dirty="0">
                <a:latin typeface="Exo 2" pitchFamily="2" charset="0"/>
                <a:ea typeface="Exo 2" pitchFamily="2" charset="0"/>
              </a:rPr>
              <a:t>Chapter Two: The Monolith</a:t>
            </a:r>
            <a:endParaRPr lang="en-US" i="1" dirty="0">
              <a:latin typeface="Exo 2" pitchFamily="2" charset="0"/>
              <a:ea typeface="Exo 2" pitchFamily="2" charset="0"/>
            </a:endParaRPr>
          </a:p>
        </p:txBody>
      </p:sp>
      <p:sp>
        <p:nvSpPr>
          <p:cNvPr id="3" name="Espaço Reservado para Conteúdo 2">
            <a:extLst>
              <a:ext uri="{FF2B5EF4-FFF2-40B4-BE49-F238E27FC236}">
                <a16:creationId xmlns:a16="http://schemas.microsoft.com/office/drawing/2014/main" id="{EED1FB37-4528-8964-EA36-13B90C870C3E}"/>
              </a:ext>
            </a:extLst>
          </p:cNvPr>
          <p:cNvSpPr>
            <a:spLocks noGrp="1"/>
          </p:cNvSpPr>
          <p:nvPr>
            <p:ph idx="1"/>
          </p:nvPr>
        </p:nvSpPr>
        <p:spPr>
          <a:xfrm>
            <a:off x="406400" y="1752600"/>
            <a:ext cx="6146799" cy="7645399"/>
          </a:xfrm>
        </p:spPr>
        <p:txBody>
          <a:bodyPr>
            <a:normAutofit/>
          </a:bodyPr>
          <a:lstStyle/>
          <a:p>
            <a:pPr marL="0" indent="0">
              <a:buNone/>
            </a:pPr>
            <a:r>
              <a:rPr lang="en-US" dirty="0">
                <a:latin typeface="Roboto" panose="02000000000000000000" pitchFamily="2" charset="0"/>
                <a:ea typeface="Roboto" panose="02000000000000000000" pitchFamily="2" charset="0"/>
              </a:rPr>
              <a:t>	The planet was alive in a way Earth never was. Trees swayed with no wind, and stones rearranged themselves when she wasn’t looking. </a:t>
            </a:r>
          </a:p>
          <a:p>
            <a:pPr marL="0" indent="0">
              <a:buNone/>
            </a:pPr>
            <a:r>
              <a:rPr lang="en-US" dirty="0">
                <a:latin typeface="Roboto" panose="02000000000000000000" pitchFamily="2" charset="0"/>
                <a:ea typeface="Roboto" panose="02000000000000000000" pitchFamily="2" charset="0"/>
              </a:rPr>
              <a:t>	Her boots crunched over iridescent soil as she followed the coordinates deeper into the forest.</a:t>
            </a:r>
          </a:p>
          <a:p>
            <a:pPr marL="0" indent="0">
              <a:buNone/>
            </a:pPr>
            <a:r>
              <a:rPr lang="en-US" dirty="0">
                <a:latin typeface="Roboto" panose="02000000000000000000" pitchFamily="2" charset="0"/>
                <a:ea typeface="Roboto" panose="02000000000000000000" pitchFamily="2" charset="0"/>
              </a:rPr>
              <a:t>	Then she saw it—a towering black structure rising from the earth like a buried skyscraper. The monolith.</a:t>
            </a:r>
          </a:p>
          <a:p>
            <a:pPr marL="0" indent="0">
              <a:buNone/>
            </a:pPr>
            <a:r>
              <a:rPr lang="en-US" dirty="0">
                <a:latin typeface="Roboto" panose="02000000000000000000" pitchFamily="2" charset="0"/>
                <a:ea typeface="Roboto" panose="02000000000000000000" pitchFamily="2" charset="0"/>
              </a:rPr>
              <a:t>	It pulsed faintly, emitting the same rhythm as the signal they’d picked up. Elara approached it, and her suit’s sensors lit up. No radiation. No known composition. No entrance.</a:t>
            </a:r>
          </a:p>
          <a:p>
            <a:pPr marL="0" indent="0">
              <a:buNone/>
            </a:pPr>
            <a:r>
              <a:rPr lang="en-US" dirty="0">
                <a:latin typeface="Roboto" panose="02000000000000000000" pitchFamily="2" charset="0"/>
                <a:ea typeface="Roboto" panose="02000000000000000000" pitchFamily="2" charset="0"/>
              </a:rPr>
              <a:t>	Until suddenly, there was one.</a:t>
            </a:r>
          </a:p>
          <a:p>
            <a:pPr marL="0" indent="0">
              <a:buNone/>
            </a:pPr>
            <a:r>
              <a:rPr lang="en-US" dirty="0">
                <a:latin typeface="Roboto" panose="02000000000000000000" pitchFamily="2" charset="0"/>
                <a:ea typeface="Roboto" panose="02000000000000000000" pitchFamily="2" charset="0"/>
              </a:rPr>
              <a:t>	A doorway blinked into existence, perfectly rectangular, just tall enough for a human. Against protocol—but driven by something deeper—Elara stepped through.</a:t>
            </a:r>
          </a:p>
        </p:txBody>
      </p:sp>
    </p:spTree>
    <p:extLst>
      <p:ext uri="{BB962C8B-B14F-4D97-AF65-F5344CB8AC3E}">
        <p14:creationId xmlns:p14="http://schemas.microsoft.com/office/powerpoint/2010/main" val="220354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DFD9C-9F8C-E3D7-0CE3-6B349C662DA4}"/>
            </a:ext>
          </a:extLst>
        </p:cNvPr>
        <p:cNvGrpSpPr/>
        <p:nvPr/>
      </p:nvGrpSpPr>
      <p:grpSpPr>
        <a:xfrm>
          <a:off x="0" y="0"/>
          <a:ext cx="0" cy="0"/>
          <a:chOff x="0" y="0"/>
          <a:chExt cx="0" cy="0"/>
        </a:xfrm>
      </p:grpSpPr>
      <p:sp>
        <p:nvSpPr>
          <p:cNvPr id="5" name="Retângulo 4">
            <a:extLst>
              <a:ext uri="{FF2B5EF4-FFF2-40B4-BE49-F238E27FC236}">
                <a16:creationId xmlns:a16="http://schemas.microsoft.com/office/drawing/2014/main" id="{229BB48A-8288-A26A-A4C6-E5B1614CB2BD}"/>
              </a:ext>
            </a:extLst>
          </p:cNvPr>
          <p:cNvSpPr/>
          <p:nvPr/>
        </p:nvSpPr>
        <p:spPr>
          <a:xfrm>
            <a:off x="0" y="0"/>
            <a:ext cx="6858000" cy="9906000"/>
          </a:xfrm>
          <a:prstGeom prst="rect">
            <a:avLst/>
          </a:prstGeom>
          <a:gradFill flip="none" rotWithShape="1">
            <a:gsLst>
              <a:gs pos="57000">
                <a:schemeClr val="bg2">
                  <a:lumMod val="75000"/>
                </a:schemeClr>
              </a:gs>
              <a:gs pos="0">
                <a:srgbClr val="E0E0E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4FC6C5-77C6-55F0-0ABD-7B2943046293}"/>
              </a:ext>
            </a:extLst>
          </p:cNvPr>
          <p:cNvSpPr>
            <a:spLocks noGrp="1"/>
          </p:cNvSpPr>
          <p:nvPr>
            <p:ph type="title"/>
          </p:nvPr>
        </p:nvSpPr>
        <p:spPr>
          <a:xfrm>
            <a:off x="725489" y="393700"/>
            <a:ext cx="5611811" cy="914400"/>
          </a:xfrm>
        </p:spPr>
        <p:txBody>
          <a:bodyPr>
            <a:normAutofit/>
          </a:bodyPr>
          <a:lstStyle/>
          <a:p>
            <a:r>
              <a:rPr lang="en-US" dirty="0">
                <a:latin typeface="Exo 2" pitchFamily="2" charset="0"/>
                <a:ea typeface="Exo 2" pitchFamily="2" charset="0"/>
              </a:rPr>
              <a:t>Chapter Three: The Archive</a:t>
            </a:r>
            <a:endParaRPr lang="en-US" i="1" dirty="0">
              <a:latin typeface="Exo 2" pitchFamily="2" charset="0"/>
              <a:ea typeface="Exo 2" pitchFamily="2" charset="0"/>
            </a:endParaRPr>
          </a:p>
        </p:txBody>
      </p:sp>
      <p:sp>
        <p:nvSpPr>
          <p:cNvPr id="3" name="Espaço Reservado para Conteúdo 2">
            <a:extLst>
              <a:ext uri="{FF2B5EF4-FFF2-40B4-BE49-F238E27FC236}">
                <a16:creationId xmlns:a16="http://schemas.microsoft.com/office/drawing/2014/main" id="{92EE18CE-BC21-8F6B-FB18-AEFB6CE5E307}"/>
              </a:ext>
            </a:extLst>
          </p:cNvPr>
          <p:cNvSpPr>
            <a:spLocks noGrp="1"/>
          </p:cNvSpPr>
          <p:nvPr>
            <p:ph idx="1"/>
          </p:nvPr>
        </p:nvSpPr>
        <p:spPr>
          <a:xfrm>
            <a:off x="406400" y="1752600"/>
            <a:ext cx="6146799" cy="7645399"/>
          </a:xfrm>
        </p:spPr>
        <p:txBody>
          <a:bodyPr>
            <a:normAutofit/>
          </a:bodyPr>
          <a:lstStyle/>
          <a:p>
            <a:pPr marL="0" indent="0">
              <a:buNone/>
            </a:pPr>
            <a:r>
              <a:rPr lang="en-US" dirty="0">
                <a:latin typeface="Roboto" panose="02000000000000000000" pitchFamily="2" charset="0"/>
                <a:ea typeface="Roboto" panose="02000000000000000000" pitchFamily="2" charset="0"/>
              </a:rPr>
              <a:t>	Commander Elara Voss tightened her grip on the controls as the scout ship Nomad sliced through the dense atmosphere of Kepler-186f. Lightning arced across the crimson sky. </a:t>
            </a:r>
          </a:p>
          <a:p>
            <a:pPr marL="0" indent="0">
              <a:buNone/>
            </a:pPr>
            <a:r>
              <a:rPr lang="en-US" dirty="0">
                <a:latin typeface="Roboto" panose="02000000000000000000" pitchFamily="2" charset="0"/>
                <a:ea typeface="Roboto" panose="02000000000000000000" pitchFamily="2" charset="0"/>
              </a:rPr>
              <a:t>	Below, the alien terrain sprawled endlessly—jagged spires, fluorescent forests, and rivers glowing with bioluminescence. They had come chasing a signal—an ancient transmission, pulsing on a frequency long forgotten. </a:t>
            </a:r>
          </a:p>
          <a:p>
            <a:pPr marL="0" indent="0">
              <a:buNone/>
            </a:pPr>
            <a:r>
              <a:rPr lang="en-US" dirty="0">
                <a:latin typeface="Roboto" panose="02000000000000000000" pitchFamily="2" charset="0"/>
                <a:ea typeface="Roboto" panose="02000000000000000000" pitchFamily="2" charset="0"/>
              </a:rPr>
              <a:t>	The crew of the Nomad were the first humans to reach this distant corner of the galaxy, tasked with exploration and, maybe, first contact. Elara was alone now. </a:t>
            </a:r>
          </a:p>
          <a:p>
            <a:pPr marL="0" indent="0">
              <a:buNone/>
            </a:pPr>
            <a:r>
              <a:rPr lang="en-US" dirty="0">
                <a:latin typeface="Roboto" panose="02000000000000000000" pitchFamily="2" charset="0"/>
                <a:ea typeface="Roboto" panose="02000000000000000000" pitchFamily="2" charset="0"/>
              </a:rPr>
              <a:t>	The rest of her team had remained on Outpost Nova, the orbiting station above the planet. She volunteered for the descent—she needed to see it for herself. As the ship touched down in a clearing, she felt a hum—not through her ears, but her bones. The signal was close.</a:t>
            </a:r>
          </a:p>
        </p:txBody>
      </p:sp>
    </p:spTree>
    <p:extLst>
      <p:ext uri="{BB962C8B-B14F-4D97-AF65-F5344CB8AC3E}">
        <p14:creationId xmlns:p14="http://schemas.microsoft.com/office/powerpoint/2010/main" val="2818999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61943-3CDD-1E8F-0CA7-E630BAB0B223}"/>
            </a:ext>
          </a:extLst>
        </p:cNvPr>
        <p:cNvGrpSpPr/>
        <p:nvPr/>
      </p:nvGrpSpPr>
      <p:grpSpPr>
        <a:xfrm>
          <a:off x="0" y="0"/>
          <a:ext cx="0" cy="0"/>
          <a:chOff x="0" y="0"/>
          <a:chExt cx="0" cy="0"/>
        </a:xfrm>
      </p:grpSpPr>
      <p:sp>
        <p:nvSpPr>
          <p:cNvPr id="5" name="Retângulo 4">
            <a:extLst>
              <a:ext uri="{FF2B5EF4-FFF2-40B4-BE49-F238E27FC236}">
                <a16:creationId xmlns:a16="http://schemas.microsoft.com/office/drawing/2014/main" id="{14DCAAD1-19D1-330E-0EFA-34DB44F2BB3E}"/>
              </a:ext>
            </a:extLst>
          </p:cNvPr>
          <p:cNvSpPr/>
          <p:nvPr/>
        </p:nvSpPr>
        <p:spPr>
          <a:xfrm>
            <a:off x="0" y="0"/>
            <a:ext cx="6858000" cy="9906000"/>
          </a:xfrm>
          <a:prstGeom prst="rect">
            <a:avLst/>
          </a:prstGeom>
          <a:gradFill flip="none" rotWithShape="1">
            <a:gsLst>
              <a:gs pos="57000">
                <a:schemeClr val="bg2">
                  <a:lumMod val="75000"/>
                </a:schemeClr>
              </a:gs>
              <a:gs pos="0">
                <a:srgbClr val="E0E0E0"/>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B71746B-3D55-A7FF-AB55-4C52A4EA583B}"/>
              </a:ext>
            </a:extLst>
          </p:cNvPr>
          <p:cNvSpPr>
            <a:spLocks noGrp="1"/>
          </p:cNvSpPr>
          <p:nvPr>
            <p:ph type="title"/>
          </p:nvPr>
        </p:nvSpPr>
        <p:spPr>
          <a:xfrm>
            <a:off x="725489" y="393700"/>
            <a:ext cx="4392611" cy="914400"/>
          </a:xfrm>
        </p:spPr>
        <p:txBody>
          <a:bodyPr/>
          <a:lstStyle/>
          <a:p>
            <a:r>
              <a:rPr lang="en-US" dirty="0">
                <a:latin typeface="Exo 2" pitchFamily="2" charset="0"/>
                <a:ea typeface="Exo 2" pitchFamily="2" charset="0"/>
              </a:rPr>
              <a:t>Chapter Four: Return</a:t>
            </a:r>
            <a:endParaRPr lang="en-US" i="1" dirty="0">
              <a:latin typeface="Exo 2" pitchFamily="2" charset="0"/>
              <a:ea typeface="Exo 2" pitchFamily="2" charset="0"/>
            </a:endParaRPr>
          </a:p>
        </p:txBody>
      </p:sp>
      <p:sp>
        <p:nvSpPr>
          <p:cNvPr id="3" name="Espaço Reservado para Conteúdo 2">
            <a:extLst>
              <a:ext uri="{FF2B5EF4-FFF2-40B4-BE49-F238E27FC236}">
                <a16:creationId xmlns:a16="http://schemas.microsoft.com/office/drawing/2014/main" id="{4D3926BA-59F1-F63B-5840-0806E2EF5186}"/>
              </a:ext>
            </a:extLst>
          </p:cNvPr>
          <p:cNvSpPr>
            <a:spLocks noGrp="1"/>
          </p:cNvSpPr>
          <p:nvPr>
            <p:ph idx="1"/>
          </p:nvPr>
        </p:nvSpPr>
        <p:spPr>
          <a:xfrm>
            <a:off x="406400" y="1308100"/>
            <a:ext cx="6146799" cy="8089899"/>
          </a:xfrm>
        </p:spPr>
        <p:txBody>
          <a:bodyPr>
            <a:normAutofit/>
          </a:bodyPr>
          <a:lstStyle/>
          <a:p>
            <a:pPr marL="0" indent="0">
              <a:buNone/>
            </a:pPr>
            <a:r>
              <a:rPr lang="en-US" dirty="0">
                <a:latin typeface="Roboto" panose="02000000000000000000" pitchFamily="2" charset="0"/>
                <a:ea typeface="Roboto" panose="02000000000000000000" pitchFamily="2" charset="0"/>
              </a:rPr>
              <a:t>	Elara awoke back in her ship. Hours had passed—yet she remembered everything.</a:t>
            </a:r>
          </a:p>
          <a:p>
            <a:pPr marL="0" indent="0">
              <a:buNone/>
            </a:pPr>
            <a:r>
              <a:rPr lang="en-US" dirty="0">
                <a:latin typeface="Roboto" panose="02000000000000000000" pitchFamily="2" charset="0"/>
                <a:ea typeface="Roboto" panose="02000000000000000000" pitchFamily="2" charset="0"/>
              </a:rPr>
              <a:t>In her hand was a crystal disk, humming softly. A key, she assumed. Proof.</a:t>
            </a:r>
          </a:p>
          <a:p>
            <a:pPr marL="0" indent="0">
              <a:buNone/>
            </a:pPr>
            <a:r>
              <a:rPr lang="en-US" dirty="0">
                <a:latin typeface="Roboto" panose="02000000000000000000" pitchFamily="2" charset="0"/>
                <a:ea typeface="Roboto" panose="02000000000000000000" pitchFamily="2" charset="0"/>
              </a:rPr>
              <a:t>	Back on </a:t>
            </a:r>
            <a:r>
              <a:rPr lang="en-US" i="1" dirty="0">
                <a:latin typeface="Roboto" panose="02000000000000000000" pitchFamily="2" charset="0"/>
                <a:ea typeface="Roboto" panose="02000000000000000000" pitchFamily="2" charset="0"/>
              </a:rPr>
              <a:t>Outpost Nova</a:t>
            </a:r>
            <a:r>
              <a:rPr lang="en-US" dirty="0">
                <a:latin typeface="Roboto" panose="02000000000000000000" pitchFamily="2" charset="0"/>
                <a:ea typeface="Roboto" panose="02000000000000000000" pitchFamily="2" charset="0"/>
              </a:rPr>
              <a:t>, she uploaded her findings. The data was undeniable. The signal, the structure, the Archive—it was all real. Her discovery would change the course of human history.</a:t>
            </a:r>
          </a:p>
          <a:p>
            <a:pPr marL="0" indent="0">
              <a:buNone/>
            </a:pPr>
            <a:r>
              <a:rPr lang="en-US" dirty="0">
                <a:latin typeface="Roboto" panose="02000000000000000000" pitchFamily="2" charset="0"/>
                <a:ea typeface="Roboto" panose="02000000000000000000" pitchFamily="2" charset="0"/>
              </a:rPr>
              <a:t>	Exploration was no longer about finding habitable worlds.</a:t>
            </a:r>
          </a:p>
          <a:p>
            <a:pPr marL="0" indent="0">
              <a:buNone/>
            </a:pPr>
            <a:r>
              <a:rPr lang="en-US" dirty="0">
                <a:latin typeface="Roboto" panose="02000000000000000000" pitchFamily="2" charset="0"/>
                <a:ea typeface="Roboto" panose="02000000000000000000" pitchFamily="2" charset="0"/>
              </a:rPr>
              <a:t>	It was about unlocking ancient knowledge, left behind by cosmic librarians.</a:t>
            </a:r>
          </a:p>
          <a:p>
            <a:pPr marL="0" indent="0">
              <a:buNone/>
            </a:pPr>
            <a:r>
              <a:rPr lang="en-US" dirty="0">
                <a:latin typeface="Roboto" panose="02000000000000000000" pitchFamily="2" charset="0"/>
                <a:ea typeface="Roboto" panose="02000000000000000000" pitchFamily="2" charset="0"/>
              </a:rPr>
              <a:t>	As Earth buzzed with the news, Elara stood before the stars once again. There were more signals. More monoliths. More Archives.</a:t>
            </a:r>
          </a:p>
          <a:p>
            <a:pPr marL="0" indent="0">
              <a:buNone/>
            </a:pPr>
            <a:r>
              <a:rPr lang="en-US" dirty="0">
                <a:latin typeface="Roboto" panose="02000000000000000000" pitchFamily="2" charset="0"/>
                <a:ea typeface="Roboto" panose="02000000000000000000" pitchFamily="2" charset="0"/>
              </a:rPr>
              <a:t>	And she would find them.</a:t>
            </a:r>
          </a:p>
          <a:p>
            <a:pPr>
              <a:buNone/>
            </a:pPr>
            <a:r>
              <a:rPr lang="en-US" b="1" dirty="0">
                <a:latin typeface="Roboto" panose="02000000000000000000" pitchFamily="2" charset="0"/>
                <a:ea typeface="Roboto" panose="02000000000000000000" pitchFamily="2" charset="0"/>
              </a:rPr>
              <a:t>Thank You, Explorer.</a:t>
            </a:r>
            <a:endParaRPr lang="en-US" dirty="0">
              <a:latin typeface="Roboto" panose="02000000000000000000" pitchFamily="2" charset="0"/>
              <a:ea typeface="Roboto" panose="02000000000000000000" pitchFamily="2" charset="0"/>
            </a:endParaRPr>
          </a:p>
          <a:p>
            <a:pPr>
              <a:buNone/>
            </a:pPr>
            <a:r>
              <a:rPr lang="en-US" dirty="0">
                <a:latin typeface="Roboto" panose="02000000000000000000" pitchFamily="2" charset="0"/>
                <a:ea typeface="Roboto" panose="02000000000000000000" pitchFamily="2" charset="0"/>
              </a:rPr>
              <a:t>Your curiosity fuels the future.</a:t>
            </a:r>
          </a:p>
          <a:p>
            <a:pPr>
              <a:buNone/>
            </a:pPr>
            <a:r>
              <a:rPr lang="en-US" dirty="0">
                <a:latin typeface="Roboto" panose="02000000000000000000" pitchFamily="2" charset="0"/>
                <a:ea typeface="Roboto" panose="02000000000000000000" pitchFamily="2" charset="0"/>
              </a:rPr>
              <a:t>May your path be lit by the stars, and your journey never end.</a:t>
            </a:r>
          </a:p>
          <a:p>
            <a:pPr>
              <a:buNone/>
            </a:pPr>
            <a:r>
              <a:rPr lang="en-US" i="1" dirty="0">
                <a:latin typeface="Roboto" panose="02000000000000000000" pitchFamily="2" charset="0"/>
                <a:ea typeface="Roboto" panose="02000000000000000000" pitchFamily="2" charset="0"/>
              </a:rPr>
              <a:t>Until the next signal…</a:t>
            </a:r>
            <a:endParaRPr lang="en-US"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 </a:t>
            </a:r>
            <a:r>
              <a:rPr lang="en-US" i="1" dirty="0">
                <a:latin typeface="Roboto" panose="02000000000000000000" pitchFamily="2" charset="0"/>
                <a:ea typeface="Roboto" panose="02000000000000000000" pitchFamily="2" charset="0"/>
              </a:rPr>
              <a:t>Lucas Gabriel Nordio</a:t>
            </a:r>
            <a:endParaRPr lang="en-US" dirty="0">
              <a:latin typeface="Roboto" panose="02000000000000000000" pitchFamily="2" charset="0"/>
              <a:ea typeface="Roboto" panose="02000000000000000000" pitchFamily="2" charset="0"/>
            </a:endParaRPr>
          </a:p>
          <a:p>
            <a:pPr marL="0" indent="0">
              <a:buNone/>
            </a:pPr>
            <a:endParaRPr lang="en-US"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37479817"/>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82</TotalTime>
  <Words>740</Words>
  <Application>Microsoft Office PowerPoint</Application>
  <PresentationFormat>Papel A4 (210 x 297 mm)</PresentationFormat>
  <Paragraphs>34</Paragraphs>
  <Slides>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Aptos</vt:lpstr>
      <vt:lpstr>Aptos Display</vt:lpstr>
      <vt:lpstr>Arial</vt:lpstr>
      <vt:lpstr>Exo 2</vt:lpstr>
      <vt:lpstr>Roboto</vt:lpstr>
      <vt:lpstr>Tema do Office</vt:lpstr>
      <vt:lpstr>Apresentação do PowerPoint</vt:lpstr>
      <vt:lpstr>Epilogue: The Journey Begins</vt:lpstr>
      <vt:lpstr>Chapter One: The Signal</vt:lpstr>
      <vt:lpstr>Chapter Two: The Monolith</vt:lpstr>
      <vt:lpstr>Chapter Three: The Archive</vt:lpstr>
      <vt:lpstr>Chapter Four: Return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Nordio</dc:creator>
  <cp:lastModifiedBy>Lucas Nordio</cp:lastModifiedBy>
  <cp:revision>4</cp:revision>
  <dcterms:created xsi:type="dcterms:W3CDTF">2025-05-22T12:20:19Z</dcterms:created>
  <dcterms:modified xsi:type="dcterms:W3CDTF">2025-05-22T13:43:43Z</dcterms:modified>
</cp:coreProperties>
</file>