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39" indent="-372339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39" indent="-372339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sz="half" idx="21" hasCustomPrompt="1"/>
          </p:nvPr>
        </p:nvSpPr>
        <p:spPr>
          <a:xfrm>
            <a:off x="1219200" y="4214482"/>
            <a:ext cx="21945600" cy="4269711"/>
          </a:xfrm>
          <a:prstGeom prst="rect">
            <a:avLst/>
          </a:prstGeom>
        </p:spPr>
        <p:txBody>
          <a:bodyPr anchor="b"/>
          <a:lstStyle/>
          <a:p>
            <a:pPr lvl="4" marL="0" indent="1166774" algn="ctr" defTabSz="565708">
              <a:lnSpc>
                <a:spcPct val="80000"/>
              </a:lnSpc>
              <a:spcBef>
                <a:spcPts val="0"/>
              </a:spcBef>
              <a:buSzTx/>
              <a:buNone/>
              <a:defRPr sz="5162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19200" y="11100051"/>
            <a:ext cx="21945602" cy="832615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26151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1"/>
            <a:ext cx="7365408" cy="8280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4585101"/>
            <a:ext cx="9757340" cy="254000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2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19198" y="4023221"/>
            <a:ext cx="9757573" cy="838468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68"/>
            <a:ext cx="21945600" cy="6604004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3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enry, Kaleem, Ivo and Lukman"/>
          <p:cNvSpPr txBox="1"/>
          <p:nvPr>
            <p:ph type="body" sz="quarter" idx="1"/>
          </p:nvPr>
        </p:nvSpPr>
        <p:spPr>
          <a:xfrm>
            <a:off x="1219199" y="11986162"/>
            <a:ext cx="21945601" cy="605793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Henry, Kaleem, Ivo and Lukman</a:t>
            </a:r>
          </a:p>
        </p:txBody>
      </p:sp>
      <p:sp>
        <p:nvSpPr>
          <p:cNvPr id="152" name="Food Order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Food Order System</a:t>
            </a:r>
          </a:p>
        </p:txBody>
      </p:sp>
      <p:sp>
        <p:nvSpPr>
          <p:cNvPr id="153" name="Doughnut Store"/>
          <p:cNvSpPr txBox="1"/>
          <p:nvPr/>
        </p:nvSpPr>
        <p:spPr>
          <a:xfrm>
            <a:off x="1219200" y="7567579"/>
            <a:ext cx="21945600" cy="22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Doughnut Store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esign"/>
          <p:cNvSpPr txBox="1"/>
          <p:nvPr>
            <p:ph type="title"/>
          </p:nvPr>
        </p:nvSpPr>
        <p:spPr>
          <a:xfrm>
            <a:off x="1219200" y="3242268"/>
            <a:ext cx="21945600" cy="6604004"/>
          </a:xfrm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Design</a:t>
            </a:r>
          </a:p>
        </p:txBody>
      </p:sp>
      <p:sp>
        <p:nvSpPr>
          <p:cNvPr id="188" name="Long winded Process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Long winded Process </a:t>
            </a:r>
          </a:p>
          <a:p>
            <a:pPr/>
            <a:r>
              <a:t>Unable to see a copy of the menu when ordering</a:t>
            </a:r>
          </a:p>
          <a:p>
            <a:pPr/>
            <a:r>
              <a:t>No validation possible that the items were sent to the correct address</a:t>
            </a:r>
          </a:p>
        </p:txBody>
      </p:sp>
      <p:sp>
        <p:nvSpPr>
          <p:cNvPr id="189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Problems With Existing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Design</a:t>
            </a:r>
          </a:p>
        </p:txBody>
      </p:sp>
      <p:sp>
        <p:nvSpPr>
          <p:cNvPr id="192" name="Slide Subtitle"/>
          <p:cNvSpPr txBox="1"/>
          <p:nvPr>
            <p:ph type="body" sz="quarter" idx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Flow Chart for the Ordering Process in the New System</a:t>
            </a:r>
          </a:p>
        </p:txBody>
      </p:sp>
      <p:pic>
        <p:nvPicPr>
          <p:cNvPr id="193" name="Diagram, engineering drawingDescription automatically generated" descr="Diagram, engineering drawingDescription automatically generat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8438" y="3501680"/>
            <a:ext cx="13467124" cy="9578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Design</a:t>
            </a:r>
          </a:p>
        </p:txBody>
      </p:sp>
      <p:sp>
        <p:nvSpPr>
          <p:cNvPr id="196" name="Slide Subtitle"/>
          <p:cNvSpPr txBox="1"/>
          <p:nvPr>
            <p:ph type="body" sz="quarter" idx="1"/>
          </p:nvPr>
        </p:nvSpPr>
        <p:spPr>
          <a:xfrm>
            <a:off x="1219200" y="2384648"/>
            <a:ext cx="21945602" cy="832615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ER Diagram for the New System</a:t>
            </a:r>
          </a:p>
        </p:txBody>
      </p:sp>
      <p:pic>
        <p:nvPicPr>
          <p:cNvPr id="19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3170" y="3428670"/>
            <a:ext cx="12877660" cy="91310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User Acceptance Criteria"/>
          <p:cNvSpPr txBox="1"/>
          <p:nvPr>
            <p:ph type="title"/>
          </p:nvPr>
        </p:nvSpPr>
        <p:spPr>
          <a:xfrm>
            <a:off x="1219200" y="3242268"/>
            <a:ext cx="21945600" cy="6604004"/>
          </a:xfrm>
          <a:prstGeom prst="rect">
            <a:avLst/>
          </a:prstGeom>
        </p:spPr>
        <p:txBody>
          <a:bodyPr/>
          <a:lstStyle/>
          <a:p>
            <a:pPr/>
            <a:r>
              <a:t>User Acceptance Criteria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User Acceptance Crit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Acceptance Criteria</a:t>
            </a:r>
          </a:p>
        </p:txBody>
      </p:sp>
      <p:sp>
        <p:nvSpPr>
          <p:cNvPr id="202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graphicFrame>
        <p:nvGraphicFramePr>
          <p:cNvPr id="203" name="Table"/>
          <p:cNvGraphicFramePr/>
          <p:nvPr/>
        </p:nvGraphicFramePr>
        <p:xfrm>
          <a:off x="5151738" y="2497204"/>
          <a:ext cx="14086874" cy="99542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693507"/>
                <a:gridCol w="4693507"/>
                <a:gridCol w="4693507"/>
              </a:tblGrid>
              <a:tr h="524934">
                <a:tc>
                  <a:txBody>
                    <a:bodyPr/>
                    <a:lstStyle/>
                    <a:p>
                      <a:pPr algn="l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System Requirements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How were going to test it?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Why?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solidFill>
                      <a:srgbClr val="BFBFBF"/>
                    </a:solidFill>
                  </a:tcPr>
                </a:tc>
              </a:tr>
              <a:tr h="1240544"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Update website design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Yes, or no?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This does not require a test because you can easily identify if the website has been updated.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598348"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Include company TypeFace and Colour Scheme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Yes, or no?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This does not require a test because you can see if we have implemented the FaceType and Colour Scheme to the website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313958"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Simplify user experience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will create a survey and ask current customers to take the survey and answer it, this survey will have questions about if the user experience has become simpler.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have chosen to test it with a survey because it allows us to get feedback from current customers.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313958"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Improve user experience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will create a survey and ask current customers to take the survey and answer it, this survey will have questions about if the user experience has been improved.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have chosen to test it with a survey because it allows us to get feedback from current customers.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956153"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Food ordering system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will test this by making test orders and test every product to make sure they can be purchased using the ordering system.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have chosen this method because it is simple and can be done during the development process.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User Acceptance Criteri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Acceptance Criteria</a:t>
            </a:r>
          </a:p>
        </p:txBody>
      </p:sp>
      <p:sp>
        <p:nvSpPr>
          <p:cNvPr id="206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graphicFrame>
        <p:nvGraphicFramePr>
          <p:cNvPr id="207" name="Table"/>
          <p:cNvGraphicFramePr/>
          <p:nvPr/>
        </p:nvGraphicFramePr>
        <p:xfrm>
          <a:off x="4398253" y="3137486"/>
          <a:ext cx="15593844" cy="1000831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195831"/>
                <a:gridCol w="5195831"/>
                <a:gridCol w="5195831"/>
              </a:tblGrid>
              <a:tr h="1914670"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Store customer details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will test this by adding fake customer information such as email, name, etc and see if it works.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This method has been chosen because it can be done during the development phase.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914670"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Users can create accounts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will test this by adding fake customer information to make a fake account.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This method has been chosen because it can be done during the development phase.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914670"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Users can view previous orders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will test this by making an account and make fake purchases to see if they appear on the previous orders section.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This will be tested this way because it can be done quickly and will show if this works or not.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1914670"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Website usable on computer and mobile phone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will test this by accessing the website on computer using multiple browsers and do the same but on mobile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chose this method of testing because it will allow us to see if it works or not.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2343286"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Allow online payment methods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will make a purchase using all the online methods the website will have.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25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We chose this method of testing because it lets us see if the purchase has been made and if the payment has been processed and how long it takes to process.</a:t>
                      </a:r>
                    </a:p>
                  </a:txBody>
                  <a:tcPr marL="50800" marR="50800" marT="50800" marB="50800" anchor="t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am Working Strategy"/>
          <p:cNvSpPr txBox="1"/>
          <p:nvPr>
            <p:ph type="title"/>
          </p:nvPr>
        </p:nvSpPr>
        <p:spPr>
          <a:xfrm>
            <a:off x="1219200" y="3242268"/>
            <a:ext cx="21945600" cy="6604004"/>
          </a:xfrm>
          <a:prstGeom prst="rect">
            <a:avLst/>
          </a:prstGeom>
        </p:spPr>
        <p:txBody>
          <a:bodyPr/>
          <a:lstStyle/>
          <a:p>
            <a:pPr/>
            <a:r>
              <a:t>Team Working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Team Working Strategy</a:t>
            </a:r>
          </a:p>
        </p:txBody>
      </p:sp>
      <p:sp>
        <p:nvSpPr>
          <p:cNvPr id="212" name="One (sometimes more) needs to make the calls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One (sometimes more) needs to make the calls</a:t>
            </a:r>
          </a:p>
          <a:p>
            <a:pPr/>
            <a:r>
              <a:t>To split the weight of the project</a:t>
            </a:r>
          </a:p>
          <a:p>
            <a:pPr/>
            <a:r>
              <a:t>Coach each team member</a:t>
            </a:r>
          </a:p>
          <a:p>
            <a:pPr/>
            <a:r>
              <a:t>Henry</a:t>
            </a:r>
          </a:p>
        </p:txBody>
      </p:sp>
      <p:sp>
        <p:nvSpPr>
          <p:cNvPr id="213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Team Leader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Team Working Strategy</a:t>
            </a:r>
          </a:p>
        </p:txBody>
      </p:sp>
      <p:sp>
        <p:nvSpPr>
          <p:cNvPr id="216" name="Requirements Analysis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Requirements Analysis</a:t>
            </a:r>
          </a:p>
          <a:p>
            <a:pPr/>
            <a:r>
              <a:t>Design</a:t>
            </a:r>
          </a:p>
          <a:p>
            <a:pPr/>
            <a:r>
              <a:t>User Acceptance</a:t>
            </a:r>
          </a:p>
          <a:p>
            <a:pPr/>
            <a:r>
              <a:t>Team Working Strategy </a:t>
            </a:r>
          </a:p>
          <a:p>
            <a:pPr/>
            <a:r>
              <a:t>Even split without disagreements</a:t>
            </a:r>
          </a:p>
        </p:txBody>
      </p:sp>
      <p:sp>
        <p:nvSpPr>
          <p:cNvPr id="217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Assigning Roles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ood Order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Food Order System</a:t>
            </a:r>
          </a:p>
        </p:txBody>
      </p:sp>
      <p:sp>
        <p:nvSpPr>
          <p:cNvPr id="156" name="Requirements Analysis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Requirements Analysis</a:t>
            </a:r>
          </a:p>
          <a:p>
            <a:pPr/>
            <a:r>
              <a:t>Design</a:t>
            </a:r>
          </a:p>
          <a:p>
            <a:pPr/>
            <a:r>
              <a:t>User Acceptance</a:t>
            </a:r>
          </a:p>
          <a:p>
            <a:pPr/>
            <a:r>
              <a:t>Team working Strategy </a:t>
            </a:r>
          </a:p>
        </p:txBody>
      </p:sp>
      <p:sp>
        <p:nvSpPr>
          <p:cNvPr id="157" name="Sec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Team Working Strategy</a:t>
            </a:r>
          </a:p>
        </p:txBody>
      </p:sp>
      <p:sp>
        <p:nvSpPr>
          <p:cNvPr id="220" name="Teams for calls some shared files and notes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Teams for calls some shared files and notes</a:t>
            </a:r>
          </a:p>
          <a:p>
            <a:pPr/>
            <a:r>
              <a:t>Scheduled group call</a:t>
            </a:r>
          </a:p>
          <a:p>
            <a:pPr/>
            <a:r>
              <a:t>No face to face currently</a:t>
            </a:r>
          </a:p>
          <a:p>
            <a:pPr/>
            <a:r>
              <a:t>Forced to work remotely</a:t>
            </a:r>
          </a:p>
        </p:txBody>
      </p:sp>
      <p:sp>
        <p:nvSpPr>
          <p:cNvPr id="221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Communication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am Working Strate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Team Working Strategy</a:t>
            </a:r>
          </a:p>
        </p:txBody>
      </p:sp>
      <p:sp>
        <p:nvSpPr>
          <p:cNvPr id="224" name="Github…"/>
          <p:cNvSpPr txBox="1"/>
          <p:nvPr>
            <p:ph type="body" idx="1"/>
          </p:nvPr>
        </p:nvSpPr>
        <p:spPr>
          <a:xfrm>
            <a:off x="1219199" y="4013200"/>
            <a:ext cx="21948578" cy="8483600"/>
          </a:xfrm>
          <a:prstGeom prst="rect">
            <a:avLst/>
          </a:prstGeom>
        </p:spPr>
        <p:txBody>
          <a:bodyPr/>
          <a:lstStyle/>
          <a:p>
            <a:pPr/>
            <a:r>
              <a:t>Github </a:t>
            </a:r>
          </a:p>
          <a:p>
            <a:pPr/>
            <a:r>
              <a:t>Sharing the file we are working in</a:t>
            </a:r>
          </a:p>
          <a:p>
            <a:pPr/>
            <a:r>
              <a:t>Share work part at a time</a:t>
            </a:r>
          </a:p>
        </p:txBody>
      </p:sp>
      <p:sp>
        <p:nvSpPr>
          <p:cNvPr id="225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Working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quirements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/>
          <a:lstStyle/>
          <a:p>
            <a:pPr/>
            <a:r>
              <a:t>Requirements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62" name="Split Sections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Split Sections</a:t>
            </a:r>
          </a:p>
          <a:p>
            <a:pPr/>
            <a:r>
              <a:t>Noted down ideas within each section</a:t>
            </a:r>
          </a:p>
          <a:p>
            <a:pPr/>
            <a:r>
              <a:t>Expanded points and provided evidence</a:t>
            </a:r>
          </a:p>
        </p:txBody>
      </p:sp>
      <p:sp>
        <p:nvSpPr>
          <p:cNvPr id="163" name="Our proce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Our process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66" name="Customer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Customer</a:t>
            </a:r>
          </a:p>
          <a:p>
            <a:pPr/>
            <a:r>
              <a:t>Chef</a:t>
            </a:r>
          </a:p>
          <a:p>
            <a:pPr/>
            <a:r>
              <a:t>Driver/Checkout Staff</a:t>
            </a:r>
          </a:p>
          <a:p>
            <a:pPr/>
            <a:r>
              <a:t>Admin</a:t>
            </a:r>
          </a:p>
        </p:txBody>
      </p:sp>
      <p:sp>
        <p:nvSpPr>
          <p:cNvPr id="167" name="Stakehold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Stakeholders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70" name="Product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 marL="486029" indent="-486029" defTabSz="2170121">
              <a:spcBef>
                <a:spcPts val="2100"/>
              </a:spcBef>
              <a:defRPr sz="3900"/>
            </a:pPr>
            <a:r>
              <a:t>Product 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Speed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Navigable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Functional on both desktop and mobile</a:t>
            </a:r>
          </a:p>
          <a:p>
            <a:pPr marL="486029" indent="-486029" defTabSz="2170121">
              <a:spcBef>
                <a:spcPts val="2100"/>
              </a:spcBef>
              <a:defRPr sz="3900"/>
            </a:pPr>
            <a:r>
              <a:t>Organisational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Companies typeface and colour scheme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Precept of purchase</a:t>
            </a:r>
          </a:p>
          <a:p>
            <a:pPr marL="486029" indent="-486029" defTabSz="2170121">
              <a:spcBef>
                <a:spcPts val="2100"/>
              </a:spcBef>
              <a:defRPr sz="3900"/>
            </a:pPr>
            <a:r>
              <a:t>External</a:t>
            </a:r>
          </a:p>
          <a:p>
            <a:pPr lvl="1" marL="972058" indent="-486029" defTabSz="2170121">
              <a:spcBef>
                <a:spcPts val="2100"/>
              </a:spcBef>
              <a:defRPr sz="3900"/>
            </a:pPr>
            <a:r>
              <a:t>GDPR</a:t>
            </a:r>
          </a:p>
        </p:txBody>
      </p:sp>
      <p:sp>
        <p:nvSpPr>
          <p:cNvPr id="171" name="Non-Function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Non-Functional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74" name="Ordering food from website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Ordering food from website</a:t>
            </a:r>
          </a:p>
          <a:p>
            <a:pPr/>
            <a:r>
              <a:t>Storing Customer accounts</a:t>
            </a:r>
          </a:p>
          <a:p>
            <a:pPr/>
            <a:r>
              <a:t>Payment For Orders</a:t>
            </a:r>
          </a:p>
          <a:p>
            <a:pPr/>
            <a:r>
              <a:t>Viewing previous orders</a:t>
            </a:r>
          </a:p>
        </p:txBody>
      </p:sp>
      <p:sp>
        <p:nvSpPr>
          <p:cNvPr id="175" name="Functional - Customer Si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Functional - Customer 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78" name="Chefs and view current orders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/>
            <a:r>
              <a:t>Chefs and view current orders</a:t>
            </a:r>
          </a:p>
          <a:p>
            <a:pPr/>
            <a:r>
              <a:t>Customer details</a:t>
            </a:r>
          </a:p>
          <a:p>
            <a:pPr/>
            <a:r>
              <a:t>Confirming Completion</a:t>
            </a:r>
          </a:p>
          <a:p>
            <a:pPr/>
            <a:r>
              <a:t>Amending meu items</a:t>
            </a:r>
          </a:p>
          <a:p>
            <a:pPr/>
            <a:r>
              <a:t>Add/ Remove menu items</a:t>
            </a:r>
          </a:p>
        </p:txBody>
      </p:sp>
      <p:sp>
        <p:nvSpPr>
          <p:cNvPr id="179" name="Functional - Store Si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Functional - Store 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quir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Requirements</a:t>
            </a:r>
          </a:p>
        </p:txBody>
      </p:sp>
      <p:sp>
        <p:nvSpPr>
          <p:cNvPr id="182" name="Customer…"/>
          <p:cNvSpPr txBox="1"/>
          <p:nvPr>
            <p:ph type="body" idx="1"/>
          </p:nvPr>
        </p:nvSpPr>
        <p:spPr>
          <a:xfrm>
            <a:off x="1219198" y="4013200"/>
            <a:ext cx="21948580" cy="8483600"/>
          </a:xfrm>
          <a:prstGeom prst="rect">
            <a:avLst/>
          </a:prstGeom>
        </p:spPr>
        <p:txBody>
          <a:bodyPr/>
          <a:lstStyle/>
          <a:p>
            <a:pPr marL="436880" indent="-436880" defTabSz="1950671">
              <a:spcBef>
                <a:spcPts val="1900"/>
              </a:spcBef>
              <a:defRPr sz="3500"/>
            </a:pPr>
            <a:r>
              <a:t>Customer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Order Food</a:t>
            </a:r>
          </a:p>
          <a:p>
            <a:pPr marL="436880" indent="-436880" defTabSz="1950671">
              <a:spcBef>
                <a:spcPts val="1900"/>
              </a:spcBef>
              <a:defRPr sz="3500"/>
            </a:pPr>
            <a:r>
              <a:t>Chef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View Order</a:t>
            </a:r>
          </a:p>
          <a:p>
            <a:pPr marL="436880" indent="-436880" defTabSz="1950671">
              <a:spcBef>
                <a:spcPts val="1900"/>
              </a:spcBef>
              <a:defRPr sz="3500"/>
            </a:pPr>
            <a:r>
              <a:t>Driver/Checkout Staff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Complete Order</a:t>
            </a:r>
          </a:p>
          <a:p>
            <a:pPr marL="436880" indent="-436880" defTabSz="1950671">
              <a:spcBef>
                <a:spcPts val="1900"/>
              </a:spcBef>
              <a:defRPr sz="3500"/>
            </a:pPr>
            <a:r>
              <a:t>Admin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Amend Item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Add item</a:t>
            </a:r>
          </a:p>
          <a:p>
            <a:pPr lvl="1" marL="873760" indent="-436880" defTabSz="1950671">
              <a:spcBef>
                <a:spcPts val="1900"/>
              </a:spcBef>
              <a:defRPr sz="3500"/>
            </a:pPr>
            <a:r>
              <a:t>Remove Item</a:t>
            </a:r>
          </a:p>
        </p:txBody>
      </p:sp>
      <p:sp>
        <p:nvSpPr>
          <p:cNvPr id="183" name="Use Cas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Use Cases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