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AB87935A-3F23-4A44-A23F-F7F3716987EF}" type="datetimeFigureOut">
              <a:rPr lang="uk-UA" smtClean="0"/>
              <a:t>23.02.2019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204281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AB87935A-3F23-4A44-A23F-F7F3716987EF}" type="datetimeFigureOut">
              <a:rPr lang="uk-UA" smtClean="0"/>
              <a:t>23.02.2019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285861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AB87935A-3F23-4A44-A23F-F7F3716987EF}" type="datetimeFigureOut">
              <a:rPr lang="uk-UA" smtClean="0"/>
              <a:t>23.02.2019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316073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AB87935A-3F23-4A44-A23F-F7F3716987EF}" type="datetimeFigureOut">
              <a:rPr lang="uk-UA" smtClean="0"/>
              <a:t>23.02.2019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394821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B87935A-3F23-4A44-A23F-F7F3716987EF}" type="datetimeFigureOut">
              <a:rPr lang="uk-UA" smtClean="0"/>
              <a:t>23.02.2019</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46916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AB87935A-3F23-4A44-A23F-F7F3716987EF}" type="datetimeFigureOut">
              <a:rPr lang="uk-UA" smtClean="0"/>
              <a:t>23.02.2019</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181543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AB87935A-3F23-4A44-A23F-F7F3716987EF}" type="datetimeFigureOut">
              <a:rPr lang="uk-UA" smtClean="0"/>
              <a:t>23.02.2019</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254878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AB87935A-3F23-4A44-A23F-F7F3716987EF}" type="datetimeFigureOut">
              <a:rPr lang="uk-UA" smtClean="0"/>
              <a:t>23.02.2019</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203879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B87935A-3F23-4A44-A23F-F7F3716987EF}" type="datetimeFigureOut">
              <a:rPr lang="uk-UA" smtClean="0"/>
              <a:t>23.02.2019</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136870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B87935A-3F23-4A44-A23F-F7F3716987EF}" type="datetimeFigureOut">
              <a:rPr lang="uk-UA" smtClean="0"/>
              <a:t>23.02.2019</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94643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B87935A-3F23-4A44-A23F-F7F3716987EF}" type="datetimeFigureOut">
              <a:rPr lang="uk-UA" smtClean="0"/>
              <a:t>23.02.2019</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BEC49DB-5C20-41FB-B691-F0BCFC4F24E4}" type="slidenum">
              <a:rPr lang="uk-UA" smtClean="0"/>
              <a:t>‹#›</a:t>
            </a:fld>
            <a:endParaRPr lang="uk-UA"/>
          </a:p>
        </p:txBody>
      </p:sp>
    </p:spTree>
    <p:extLst>
      <p:ext uri="{BB962C8B-B14F-4D97-AF65-F5344CB8AC3E}">
        <p14:creationId xmlns:p14="http://schemas.microsoft.com/office/powerpoint/2010/main" val="23267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7935A-3F23-4A44-A23F-F7F3716987EF}" type="datetimeFigureOut">
              <a:rPr lang="uk-UA" smtClean="0"/>
              <a:t>23.02.2019</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49DB-5C20-41FB-B691-F0BCFC4F24E4}" type="slidenum">
              <a:rPr lang="uk-UA" smtClean="0"/>
              <a:t>‹#›</a:t>
            </a:fld>
            <a:endParaRPr lang="uk-UA"/>
          </a:p>
        </p:txBody>
      </p:sp>
    </p:spTree>
    <p:extLst>
      <p:ext uri="{BB962C8B-B14F-4D97-AF65-F5344CB8AC3E}">
        <p14:creationId xmlns:p14="http://schemas.microsoft.com/office/powerpoint/2010/main" val="416581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normAutofit/>
          </a:bodyPr>
          <a:lstStyle/>
          <a:p>
            <a:pPr algn="ctr"/>
            <a:r>
              <a:rPr lang="en-US" sz="4000" b="1" dirty="0" smtClean="0">
                <a:solidFill>
                  <a:srgbClr val="0070C0"/>
                </a:solidFill>
              </a:rPr>
              <a:t>Comparative analysis of software lifecycle models</a:t>
            </a:r>
            <a:endParaRPr lang="uk-UA" sz="4000" b="1" dirty="0">
              <a:solidFill>
                <a:srgbClr val="0070C0"/>
              </a:solidFill>
            </a:endParaRPr>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75" y="2096294"/>
            <a:ext cx="7639050" cy="3810000"/>
          </a:xfrm>
        </p:spPr>
      </p:pic>
    </p:spTree>
    <p:extLst>
      <p:ext uri="{BB962C8B-B14F-4D97-AF65-F5344CB8AC3E}">
        <p14:creationId xmlns:p14="http://schemas.microsoft.com/office/powerpoint/2010/main" val="303694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000" b="1" dirty="0" smtClean="0">
                <a:solidFill>
                  <a:srgbClr val="0070C0"/>
                </a:solidFill>
              </a:rPr>
              <a:t>Contents of the presentation</a:t>
            </a:r>
            <a:endParaRPr lang="uk-UA" sz="4000" b="1" dirty="0">
              <a:solidFill>
                <a:srgbClr val="0070C0"/>
              </a:solidFill>
            </a:endParaRPr>
          </a:p>
        </p:txBody>
      </p:sp>
      <p:sp>
        <p:nvSpPr>
          <p:cNvPr id="3" name="Объект 2"/>
          <p:cNvSpPr>
            <a:spLocks noGrp="1"/>
          </p:cNvSpPr>
          <p:nvPr>
            <p:ph idx="1"/>
          </p:nvPr>
        </p:nvSpPr>
        <p:spPr/>
        <p:txBody>
          <a:bodyPr/>
          <a:lstStyle/>
          <a:p>
            <a:r>
              <a:rPr lang="en-US" dirty="0" smtClean="0"/>
              <a:t>Brief descriptions of 4 software lifecycle models</a:t>
            </a:r>
          </a:p>
          <a:p>
            <a:pPr marL="0" indent="0">
              <a:buNone/>
            </a:pPr>
            <a:r>
              <a:rPr lang="en-US" dirty="0" smtClean="0"/>
              <a:t>   - waterfall model</a:t>
            </a:r>
          </a:p>
          <a:p>
            <a:pPr marL="0" indent="0">
              <a:buNone/>
            </a:pPr>
            <a:r>
              <a:rPr lang="en-US" dirty="0"/>
              <a:t> </a:t>
            </a:r>
            <a:r>
              <a:rPr lang="en-US" dirty="0" smtClean="0"/>
              <a:t>  - iterative model</a:t>
            </a:r>
          </a:p>
          <a:p>
            <a:pPr marL="0" indent="0">
              <a:buNone/>
            </a:pPr>
            <a:r>
              <a:rPr lang="en-US" dirty="0"/>
              <a:t> </a:t>
            </a:r>
            <a:r>
              <a:rPr lang="en-US" dirty="0" smtClean="0"/>
              <a:t>  - spiral model</a:t>
            </a:r>
          </a:p>
          <a:p>
            <a:pPr marL="0" indent="0">
              <a:buNone/>
            </a:pPr>
            <a:r>
              <a:rPr lang="en-US" dirty="0"/>
              <a:t> </a:t>
            </a:r>
            <a:r>
              <a:rPr lang="en-US" dirty="0" smtClean="0"/>
              <a:t>  - V-model</a:t>
            </a:r>
          </a:p>
          <a:p>
            <a:r>
              <a:rPr lang="en-US" dirty="0" smtClean="0"/>
              <a:t>Pros and cons</a:t>
            </a:r>
            <a:r>
              <a:rPr lang="en-US" dirty="0" smtClean="0"/>
              <a:t> </a:t>
            </a:r>
            <a:r>
              <a:rPr lang="en-US" dirty="0" smtClean="0"/>
              <a:t>of each model</a:t>
            </a:r>
          </a:p>
          <a:p>
            <a:r>
              <a:rPr lang="en-US" dirty="0" smtClean="0"/>
              <a:t>Result </a:t>
            </a:r>
          </a:p>
        </p:txBody>
      </p:sp>
    </p:spTree>
    <p:extLst>
      <p:ext uri="{BB962C8B-B14F-4D97-AF65-F5344CB8AC3E}">
        <p14:creationId xmlns:p14="http://schemas.microsoft.com/office/powerpoint/2010/main" val="328028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3600" b="1" dirty="0" smtClean="0">
                <a:solidFill>
                  <a:srgbClr val="0070C0"/>
                </a:solidFill>
              </a:rPr>
              <a:t>Brief description of Waterfall model</a:t>
            </a:r>
            <a:endParaRPr lang="uk-UA" sz="3600" b="1" dirty="0">
              <a:solidFill>
                <a:srgbClr val="0070C0"/>
              </a:solidFill>
            </a:endParaRPr>
          </a:p>
        </p:txBody>
      </p:sp>
      <p:sp>
        <p:nvSpPr>
          <p:cNvPr id="4" name="Объект 3"/>
          <p:cNvSpPr>
            <a:spLocks noGrp="1"/>
          </p:cNvSpPr>
          <p:nvPr>
            <p:ph sz="half" idx="2"/>
          </p:nvPr>
        </p:nvSpPr>
        <p:spPr/>
        <p:txBody>
          <a:bodyPr>
            <a:normAutofit lnSpcReduction="10000"/>
          </a:bodyPr>
          <a:lstStyle/>
          <a:p>
            <a:pPr marL="0" indent="0">
              <a:buNone/>
            </a:pPr>
            <a:r>
              <a:rPr lang="en-US" i="1" dirty="0"/>
              <a:t>The waterfall model is a relatively linear </a:t>
            </a:r>
            <a:r>
              <a:rPr lang="en-US" i="1" dirty="0" smtClean="0"/>
              <a:t>approach </a:t>
            </a:r>
            <a:r>
              <a:rPr lang="en-US" i="1" dirty="0"/>
              <a:t>for development of the software. </a:t>
            </a:r>
            <a:endParaRPr lang="en-US" i="1" dirty="0" smtClean="0"/>
          </a:p>
          <a:p>
            <a:pPr marL="0" indent="0">
              <a:buNone/>
            </a:pPr>
            <a:r>
              <a:rPr lang="en-US" i="1" dirty="0" smtClean="0"/>
              <a:t>The </a:t>
            </a:r>
            <a:r>
              <a:rPr lang="en-US" i="1" dirty="0"/>
              <a:t>process looks like flow, which sequentially moves "down" through the phases of requirements analysis, development, implementation, testing, integration and support. </a:t>
            </a:r>
            <a:endParaRPr lang="en-US" i="1" dirty="0" smtClean="0"/>
          </a:p>
          <a:p>
            <a:pPr marL="0" indent="0">
              <a:buNone/>
            </a:pPr>
            <a:r>
              <a:rPr lang="en-US" i="1" dirty="0" smtClean="0"/>
              <a:t>This approach </a:t>
            </a:r>
            <a:r>
              <a:rPr lang="en-US" i="1" dirty="0"/>
              <a:t>isn't enough </a:t>
            </a:r>
            <a:r>
              <a:rPr lang="en-US" i="1" dirty="0" smtClean="0"/>
              <a:t>flexible and iterative.</a:t>
            </a:r>
            <a:endParaRPr lang="uk-UA" i="1" dirty="0"/>
          </a:p>
        </p:txBody>
      </p:sp>
      <p:pic>
        <p:nvPicPr>
          <p:cNvPr id="7" name="Объект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4937" y="1825625"/>
            <a:ext cx="5176032" cy="4351338"/>
          </a:xfrm>
        </p:spPr>
      </p:pic>
    </p:spTree>
    <p:extLst>
      <p:ext uri="{BB962C8B-B14F-4D97-AF65-F5344CB8AC3E}">
        <p14:creationId xmlns:p14="http://schemas.microsoft.com/office/powerpoint/2010/main" val="45702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3600" b="1" dirty="0" smtClean="0">
                <a:solidFill>
                  <a:srgbClr val="0070C0"/>
                </a:solidFill>
              </a:rPr>
              <a:t>Brief description of Iterative model</a:t>
            </a:r>
            <a:endParaRPr lang="uk-UA" sz="3600" b="1" dirty="0">
              <a:solidFill>
                <a:srgbClr val="0070C0"/>
              </a:solidFill>
            </a:endParaRPr>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1821" y="1983345"/>
            <a:ext cx="5874962" cy="3760631"/>
          </a:xfrm>
        </p:spPr>
      </p:pic>
      <p:sp>
        <p:nvSpPr>
          <p:cNvPr id="4" name="Объект 3"/>
          <p:cNvSpPr>
            <a:spLocks noGrp="1"/>
          </p:cNvSpPr>
          <p:nvPr>
            <p:ph sz="half" idx="2"/>
          </p:nvPr>
        </p:nvSpPr>
        <p:spPr/>
        <p:txBody>
          <a:bodyPr>
            <a:normAutofit lnSpcReduction="10000"/>
          </a:bodyPr>
          <a:lstStyle/>
          <a:p>
            <a:pPr marL="0" indent="0">
              <a:buNone/>
            </a:pPr>
            <a:r>
              <a:rPr lang="en-US" i="1" dirty="0"/>
              <a:t>The iterative model is approach, where works are in progress parallel with </a:t>
            </a:r>
            <a:r>
              <a:rPr lang="en-US" i="1" dirty="0" smtClean="0"/>
              <a:t>uninterrupted </a:t>
            </a:r>
            <a:r>
              <a:rPr lang="en-US" i="1" dirty="0"/>
              <a:t>analysis of results and correction previous phases of work. </a:t>
            </a:r>
            <a:endParaRPr lang="en-US" i="1" dirty="0" smtClean="0"/>
          </a:p>
          <a:p>
            <a:pPr marL="0" indent="0">
              <a:buNone/>
            </a:pPr>
            <a:r>
              <a:rPr lang="en-US" i="1" dirty="0" smtClean="0"/>
              <a:t>The </a:t>
            </a:r>
            <a:r>
              <a:rPr lang="en-US" i="1" dirty="0"/>
              <a:t>project with such approach in each phase of evolution pass repeating cycle PDCA (plan-do-check-art cycle)</a:t>
            </a:r>
          </a:p>
          <a:p>
            <a:pPr marL="0" indent="0">
              <a:buNone/>
            </a:pPr>
            <a:r>
              <a:rPr lang="en-US" i="1" dirty="0"/>
              <a:t>This approach is variability and flexible.</a:t>
            </a:r>
            <a:endParaRPr lang="uk-UA" i="1" dirty="0"/>
          </a:p>
        </p:txBody>
      </p:sp>
    </p:spTree>
    <p:extLst>
      <p:ext uri="{BB962C8B-B14F-4D97-AF65-F5344CB8AC3E}">
        <p14:creationId xmlns:p14="http://schemas.microsoft.com/office/powerpoint/2010/main" val="40802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3600" b="1" dirty="0" smtClean="0">
                <a:solidFill>
                  <a:srgbClr val="0070C0"/>
                </a:solidFill>
              </a:rPr>
              <a:t>Brief description of Spiral model</a:t>
            </a:r>
            <a:endParaRPr lang="uk-UA" sz="3600" b="1" dirty="0">
              <a:solidFill>
                <a:srgbClr val="0070C0"/>
              </a:solidFill>
            </a:endParaRPr>
          </a:p>
        </p:txBody>
      </p:sp>
      <p:sp>
        <p:nvSpPr>
          <p:cNvPr id="4" name="Объект 3"/>
          <p:cNvSpPr>
            <a:spLocks noGrp="1"/>
          </p:cNvSpPr>
          <p:nvPr>
            <p:ph sz="half" idx="2"/>
          </p:nvPr>
        </p:nvSpPr>
        <p:spPr/>
        <p:txBody>
          <a:bodyPr/>
          <a:lstStyle/>
          <a:p>
            <a:pPr marL="0" indent="0">
              <a:buNone/>
            </a:pPr>
            <a:r>
              <a:rPr lang="en-US" i="1" dirty="0"/>
              <a:t>The spiral model is combination of linear and iterative approach with special attention to the risks, which are affect for project. </a:t>
            </a:r>
          </a:p>
          <a:p>
            <a:pPr marL="0" indent="0">
              <a:buNone/>
            </a:pPr>
            <a:r>
              <a:rPr lang="en-US" i="1" dirty="0"/>
              <a:t>The goals and characteristics of project are revision on each turn of spiral. Thus details of project become more deepen, what allow to choose the most reasonable variant. </a:t>
            </a:r>
            <a:endParaRPr lang="uk-UA" i="1" dirty="0"/>
          </a:p>
        </p:txBody>
      </p:sp>
      <p:pic>
        <p:nvPicPr>
          <p:cNvPr id="7" name="Объект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41214"/>
            <a:ext cx="5181600" cy="4320159"/>
          </a:xfrm>
        </p:spPr>
      </p:pic>
    </p:spTree>
    <p:extLst>
      <p:ext uri="{BB962C8B-B14F-4D97-AF65-F5344CB8AC3E}">
        <p14:creationId xmlns:p14="http://schemas.microsoft.com/office/powerpoint/2010/main" val="338173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3600" b="1" dirty="0" smtClean="0">
                <a:solidFill>
                  <a:srgbClr val="0070C0"/>
                </a:solidFill>
              </a:rPr>
              <a:t>Brief description of V-model</a:t>
            </a:r>
            <a:endParaRPr lang="uk-UA" sz="3600" b="1" dirty="0">
              <a:solidFill>
                <a:srgbClr val="0070C0"/>
              </a:solidFill>
            </a:endParaRPr>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334000" cy="4351338"/>
          </a:xfrm>
        </p:spPr>
      </p:pic>
      <p:sp>
        <p:nvSpPr>
          <p:cNvPr id="4" name="Объект 3"/>
          <p:cNvSpPr>
            <a:spLocks noGrp="1"/>
          </p:cNvSpPr>
          <p:nvPr>
            <p:ph sz="half" idx="2"/>
          </p:nvPr>
        </p:nvSpPr>
        <p:spPr/>
        <p:txBody>
          <a:bodyPr/>
          <a:lstStyle/>
          <a:p>
            <a:pPr marL="0" indent="0">
              <a:buNone/>
            </a:pPr>
            <a:r>
              <a:rPr lang="en-US" i="1" dirty="0"/>
              <a:t>In software development, V-model is use for </a:t>
            </a:r>
            <a:r>
              <a:rPr lang="en-US" i="1" dirty="0" smtClean="0"/>
              <a:t>definition </a:t>
            </a:r>
            <a:r>
              <a:rPr lang="en-US" i="1" dirty="0"/>
              <a:t>of software development unified procedure</a:t>
            </a:r>
            <a:r>
              <a:rPr lang="en-US" i="1" dirty="0" smtClean="0"/>
              <a:t>.</a:t>
            </a:r>
          </a:p>
          <a:p>
            <a:pPr marL="0" indent="0">
              <a:buNone/>
            </a:pPr>
            <a:r>
              <a:rPr lang="en-US" i="1" dirty="0" smtClean="0"/>
              <a:t>This </a:t>
            </a:r>
            <a:r>
              <a:rPr lang="en-US" i="1" dirty="0"/>
              <a:t>model may be considered as variation of the waterfall model, where development tasks go from top to bottom on the left side of the letter V, and testing tasks go upwards on the right side of the letter V. </a:t>
            </a:r>
          </a:p>
        </p:txBody>
      </p:sp>
    </p:spTree>
    <p:extLst>
      <p:ext uri="{BB962C8B-B14F-4D97-AF65-F5344CB8AC3E}">
        <p14:creationId xmlns:p14="http://schemas.microsoft.com/office/powerpoint/2010/main" val="277006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3600" b="1" dirty="0" smtClean="0">
                <a:solidFill>
                  <a:srgbClr val="0070C0"/>
                </a:solidFill>
              </a:rPr>
              <a:t>Pros and cons of each model</a:t>
            </a:r>
            <a:endParaRPr lang="uk-UA" sz="3600" b="1" dirty="0">
              <a:solidFill>
                <a:srgbClr val="0070C0"/>
              </a:solidFill>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3230084454"/>
              </p:ext>
            </p:extLst>
          </p:nvPr>
        </p:nvGraphicFramePr>
        <p:xfrm>
          <a:off x="838200" y="1584101"/>
          <a:ext cx="10515600" cy="512199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42058023"/>
                    </a:ext>
                  </a:extLst>
                </a:gridCol>
                <a:gridCol w="3505200">
                  <a:extLst>
                    <a:ext uri="{9D8B030D-6E8A-4147-A177-3AD203B41FA5}">
                      <a16:colId xmlns:a16="http://schemas.microsoft.com/office/drawing/2014/main" val="502245503"/>
                    </a:ext>
                  </a:extLst>
                </a:gridCol>
                <a:gridCol w="3505200">
                  <a:extLst>
                    <a:ext uri="{9D8B030D-6E8A-4147-A177-3AD203B41FA5}">
                      <a16:colId xmlns:a16="http://schemas.microsoft.com/office/drawing/2014/main" val="2054518925"/>
                    </a:ext>
                  </a:extLst>
                </a:gridCol>
              </a:tblGrid>
              <a:tr h="367118">
                <a:tc>
                  <a:txBody>
                    <a:bodyPr/>
                    <a:lstStyle/>
                    <a:p>
                      <a:endParaRPr lang="uk-UA" dirty="0"/>
                    </a:p>
                  </a:txBody>
                  <a:tcPr/>
                </a:tc>
                <a:tc>
                  <a:txBody>
                    <a:bodyPr/>
                    <a:lstStyle/>
                    <a:p>
                      <a:r>
                        <a:rPr lang="en-US" dirty="0" smtClean="0"/>
                        <a:t>Pros</a:t>
                      </a:r>
                      <a:endParaRPr lang="uk-UA" dirty="0"/>
                    </a:p>
                  </a:txBody>
                  <a:tcPr/>
                </a:tc>
                <a:tc>
                  <a:txBody>
                    <a:bodyPr/>
                    <a:lstStyle/>
                    <a:p>
                      <a:r>
                        <a:rPr lang="en-US" dirty="0" smtClean="0"/>
                        <a:t>Cons</a:t>
                      </a:r>
                      <a:endParaRPr lang="uk-UA" dirty="0"/>
                    </a:p>
                  </a:txBody>
                  <a:tcPr/>
                </a:tc>
                <a:extLst>
                  <a:ext uri="{0D108BD9-81ED-4DB2-BD59-A6C34878D82A}">
                    <a16:rowId xmlns:a16="http://schemas.microsoft.com/office/drawing/2014/main" val="2185261999"/>
                  </a:ext>
                </a:extLst>
              </a:tr>
              <a:tr h="1056093">
                <a:tc>
                  <a:txBody>
                    <a:bodyPr/>
                    <a:lstStyle/>
                    <a:p>
                      <a:r>
                        <a:rPr lang="en-US" dirty="0" smtClean="0"/>
                        <a:t>Waterfall model</a:t>
                      </a:r>
                      <a:endParaRPr lang="uk-UA" dirty="0"/>
                    </a:p>
                  </a:txBody>
                  <a:tcPr/>
                </a:tc>
                <a:tc>
                  <a:txBody>
                    <a:bodyPr/>
                    <a:lstStyle/>
                    <a:p>
                      <a:r>
                        <a:rPr lang="en-US" sz="1600" dirty="0" smtClean="0"/>
                        <a:t>The formalization of this model may reduce risks of the project</a:t>
                      </a:r>
                      <a:endParaRPr lang="uk-UA" sz="1600" dirty="0"/>
                    </a:p>
                  </a:txBody>
                  <a:tcPr/>
                </a:tc>
                <a:tc>
                  <a:txBody>
                    <a:bodyPr/>
                    <a:lstStyle/>
                    <a:p>
                      <a:r>
                        <a:rPr lang="en-US" sz="1600" dirty="0" smtClean="0"/>
                        <a:t>Not enough flexible and </a:t>
                      </a:r>
                      <a:r>
                        <a:rPr lang="en-US" sz="1600" dirty="0" smtClean="0"/>
                        <a:t>visibility, lack communication</a:t>
                      </a:r>
                      <a:r>
                        <a:rPr lang="en-US" sz="1600" baseline="0" dirty="0" smtClean="0"/>
                        <a:t> between phases, impossibility to start next phase without finally end of the previous phase.</a:t>
                      </a:r>
                      <a:endParaRPr lang="uk-UA" sz="1600" dirty="0"/>
                    </a:p>
                  </a:txBody>
                  <a:tcPr/>
                </a:tc>
                <a:extLst>
                  <a:ext uri="{0D108BD9-81ED-4DB2-BD59-A6C34878D82A}">
                    <a16:rowId xmlns:a16="http://schemas.microsoft.com/office/drawing/2014/main" val="689193234"/>
                  </a:ext>
                </a:extLst>
              </a:tr>
              <a:tr h="1056093">
                <a:tc>
                  <a:txBody>
                    <a:bodyPr/>
                    <a:lstStyle/>
                    <a:p>
                      <a:r>
                        <a:rPr lang="en-US" dirty="0" smtClean="0"/>
                        <a:t>Iterative model</a:t>
                      </a:r>
                      <a:endParaRPr lang="uk-UA" dirty="0"/>
                    </a:p>
                  </a:txBody>
                  <a:tcPr/>
                </a:tc>
                <a:tc>
                  <a:txBody>
                    <a:bodyPr/>
                    <a:lstStyle/>
                    <a:p>
                      <a:r>
                        <a:rPr lang="en-US" sz="1600" dirty="0" smtClean="0"/>
                        <a:t>Flexibility and adaptability, less human resource and time for project, estimate of risks is</a:t>
                      </a:r>
                      <a:r>
                        <a:rPr lang="en-US" sz="1600" baseline="0" dirty="0" smtClean="0"/>
                        <a:t> adequate and timely</a:t>
                      </a:r>
                      <a:endParaRPr lang="uk-UA" sz="1600" dirty="0"/>
                    </a:p>
                  </a:txBody>
                  <a:tcPr/>
                </a:tc>
                <a:tc>
                  <a:txBody>
                    <a:bodyPr/>
                    <a:lstStyle/>
                    <a:p>
                      <a:r>
                        <a:rPr lang="en-US" sz="1600" dirty="0" smtClean="0"/>
                        <a:t>The main problem is</a:t>
                      </a:r>
                      <a:r>
                        <a:rPr lang="en-US" sz="1600" baseline="0" dirty="0" smtClean="0"/>
                        <a:t> definition right moment to transition on the next phase – must be define the time limit for each phase</a:t>
                      </a:r>
                      <a:endParaRPr lang="uk-UA" sz="1600" dirty="0"/>
                    </a:p>
                  </a:txBody>
                  <a:tcPr/>
                </a:tc>
                <a:extLst>
                  <a:ext uri="{0D108BD9-81ED-4DB2-BD59-A6C34878D82A}">
                    <a16:rowId xmlns:a16="http://schemas.microsoft.com/office/drawing/2014/main" val="1101290366"/>
                  </a:ext>
                </a:extLst>
              </a:tr>
              <a:tr h="1297485">
                <a:tc>
                  <a:txBody>
                    <a:bodyPr/>
                    <a:lstStyle/>
                    <a:p>
                      <a:r>
                        <a:rPr lang="en-US" dirty="0" smtClean="0"/>
                        <a:t>Spiral model</a:t>
                      </a:r>
                      <a:endParaRPr lang="uk-UA" dirty="0"/>
                    </a:p>
                  </a:txBody>
                  <a:tcPr/>
                </a:tc>
                <a:tc>
                  <a:txBody>
                    <a:bodyPr/>
                    <a:lstStyle/>
                    <a:p>
                      <a:r>
                        <a:rPr lang="en-US" sz="1600" dirty="0" smtClean="0"/>
                        <a:t>Flexibility and adaptability, less human resource and time for project, estimate of risks is adequate and timely, not complete</a:t>
                      </a:r>
                      <a:r>
                        <a:rPr lang="en-US" sz="1600" baseline="0" dirty="0" smtClean="0"/>
                        <a:t> work will be finish on the next iteration</a:t>
                      </a:r>
                      <a:endParaRPr lang="uk-UA" sz="1600" dirty="0"/>
                    </a:p>
                  </a:txBody>
                  <a:tcPr/>
                </a:tc>
                <a:tc>
                  <a:txBody>
                    <a:bodyPr/>
                    <a:lstStyle/>
                    <a:p>
                      <a:r>
                        <a:rPr lang="en-US" sz="1600" dirty="0" smtClean="0"/>
                        <a:t>The main problem is</a:t>
                      </a:r>
                      <a:r>
                        <a:rPr lang="en-US" sz="1600" baseline="0" dirty="0" smtClean="0"/>
                        <a:t> definition right moment to transition on the next phase – must be define the time limit for each phase</a:t>
                      </a:r>
                      <a:endParaRPr lang="uk-UA" sz="1600" dirty="0"/>
                    </a:p>
                  </a:txBody>
                  <a:tcPr/>
                </a:tc>
                <a:extLst>
                  <a:ext uri="{0D108BD9-81ED-4DB2-BD59-A6C34878D82A}">
                    <a16:rowId xmlns:a16="http://schemas.microsoft.com/office/drawing/2014/main" val="2126114217"/>
                  </a:ext>
                </a:extLst>
              </a:tr>
              <a:tr h="1297485">
                <a:tc>
                  <a:txBody>
                    <a:bodyPr/>
                    <a:lstStyle/>
                    <a:p>
                      <a:r>
                        <a:rPr lang="en-US" dirty="0" smtClean="0"/>
                        <a:t>V-model</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formalization of this model may reduce risks of the project</a:t>
                      </a:r>
                      <a:endParaRPr lang="uk-UA" sz="1600" dirty="0" smtClean="0"/>
                    </a:p>
                    <a:p>
                      <a:endParaRPr lang="uk-UA" sz="1600" dirty="0"/>
                    </a:p>
                  </a:txBody>
                  <a:tcPr/>
                </a:tc>
                <a:tc>
                  <a:txBody>
                    <a:bodyPr/>
                    <a:lstStyle/>
                    <a:p>
                      <a:r>
                        <a:rPr lang="en-US" sz="1600" dirty="0" smtClean="0"/>
                        <a:t>Not enough flexible and visibility, lack communication</a:t>
                      </a:r>
                      <a:r>
                        <a:rPr lang="en-US" sz="1600" baseline="0" dirty="0" smtClean="0"/>
                        <a:t> between phases, impossibility to start next phase without finally end of the previous phase.</a:t>
                      </a:r>
                      <a:endParaRPr lang="uk-UA" sz="1600" dirty="0" smtClean="0"/>
                    </a:p>
                    <a:p>
                      <a:endParaRPr lang="uk-UA" sz="1600" dirty="0"/>
                    </a:p>
                  </a:txBody>
                  <a:tcPr/>
                </a:tc>
                <a:extLst>
                  <a:ext uri="{0D108BD9-81ED-4DB2-BD59-A6C34878D82A}">
                    <a16:rowId xmlns:a16="http://schemas.microsoft.com/office/drawing/2014/main" val="904441456"/>
                  </a:ext>
                </a:extLst>
              </a:tr>
            </a:tbl>
          </a:graphicData>
        </a:graphic>
      </p:graphicFrame>
    </p:spTree>
    <p:extLst>
      <p:ext uri="{BB962C8B-B14F-4D97-AF65-F5344CB8AC3E}">
        <p14:creationId xmlns:p14="http://schemas.microsoft.com/office/powerpoint/2010/main" val="306782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solidFill>
                  <a:srgbClr val="0070C0"/>
                </a:solidFill>
              </a:rPr>
              <a:t>Result</a:t>
            </a:r>
            <a:endParaRPr lang="uk-UA" b="1" dirty="0">
              <a:solidFill>
                <a:srgbClr val="0070C0"/>
              </a:solidFill>
            </a:endParaRPr>
          </a:p>
        </p:txBody>
      </p:sp>
      <p:graphicFrame>
        <p:nvGraphicFramePr>
          <p:cNvPr id="6" name="Объект 5"/>
          <p:cNvGraphicFramePr>
            <a:graphicFrameLocks noGrp="1"/>
          </p:cNvGraphicFramePr>
          <p:nvPr>
            <p:ph idx="1"/>
            <p:extLst>
              <p:ext uri="{D42A27DB-BD31-4B8C-83A1-F6EECF244321}">
                <p14:modId xmlns:p14="http://schemas.microsoft.com/office/powerpoint/2010/main" val="3988609660"/>
              </p:ext>
            </p:extLst>
          </p:nvPr>
        </p:nvGraphicFramePr>
        <p:xfrm>
          <a:off x="838200" y="1825625"/>
          <a:ext cx="10515600" cy="4683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9051224"/>
                    </a:ext>
                  </a:extLst>
                </a:gridCol>
                <a:gridCol w="2103120">
                  <a:extLst>
                    <a:ext uri="{9D8B030D-6E8A-4147-A177-3AD203B41FA5}">
                      <a16:colId xmlns:a16="http://schemas.microsoft.com/office/drawing/2014/main" val="3474857065"/>
                    </a:ext>
                  </a:extLst>
                </a:gridCol>
                <a:gridCol w="2103120">
                  <a:extLst>
                    <a:ext uri="{9D8B030D-6E8A-4147-A177-3AD203B41FA5}">
                      <a16:colId xmlns:a16="http://schemas.microsoft.com/office/drawing/2014/main" val="1959770700"/>
                    </a:ext>
                  </a:extLst>
                </a:gridCol>
                <a:gridCol w="2103120">
                  <a:extLst>
                    <a:ext uri="{9D8B030D-6E8A-4147-A177-3AD203B41FA5}">
                      <a16:colId xmlns:a16="http://schemas.microsoft.com/office/drawing/2014/main" val="2778521453"/>
                    </a:ext>
                  </a:extLst>
                </a:gridCol>
                <a:gridCol w="2103120">
                  <a:extLst>
                    <a:ext uri="{9D8B030D-6E8A-4147-A177-3AD203B41FA5}">
                      <a16:colId xmlns:a16="http://schemas.microsoft.com/office/drawing/2014/main" val="3154774516"/>
                    </a:ext>
                  </a:extLst>
                </a:gridCol>
              </a:tblGrid>
              <a:tr h="370840">
                <a:tc>
                  <a:txBody>
                    <a:bodyPr/>
                    <a:lstStyle/>
                    <a:p>
                      <a:r>
                        <a:rPr lang="en-US" dirty="0" smtClean="0"/>
                        <a:t>Model and criteria</a:t>
                      </a:r>
                      <a:endParaRPr lang="uk-UA" dirty="0"/>
                    </a:p>
                  </a:txBody>
                  <a:tcPr>
                    <a:solidFill>
                      <a:srgbClr val="C00000"/>
                    </a:solidFill>
                  </a:tcPr>
                </a:tc>
                <a:tc>
                  <a:txBody>
                    <a:bodyPr/>
                    <a:lstStyle/>
                    <a:p>
                      <a:r>
                        <a:rPr lang="en-US" dirty="0" smtClean="0"/>
                        <a:t>Waterfall model</a:t>
                      </a:r>
                      <a:endParaRPr lang="uk-UA" dirty="0"/>
                    </a:p>
                  </a:txBody>
                  <a:tcPr/>
                </a:tc>
                <a:tc>
                  <a:txBody>
                    <a:bodyPr/>
                    <a:lstStyle/>
                    <a:p>
                      <a:r>
                        <a:rPr lang="en-US" dirty="0" smtClean="0"/>
                        <a:t>Iterative</a:t>
                      </a:r>
                      <a:r>
                        <a:rPr lang="en-US" baseline="0" dirty="0" smtClean="0"/>
                        <a:t> model</a:t>
                      </a:r>
                      <a:endParaRPr lang="uk-UA" dirty="0"/>
                    </a:p>
                  </a:txBody>
                  <a:tcPr/>
                </a:tc>
                <a:tc>
                  <a:txBody>
                    <a:bodyPr/>
                    <a:lstStyle/>
                    <a:p>
                      <a:r>
                        <a:rPr lang="en-US" dirty="0" smtClean="0"/>
                        <a:t>Spiral model</a:t>
                      </a:r>
                      <a:endParaRPr lang="uk-UA" dirty="0"/>
                    </a:p>
                  </a:txBody>
                  <a:tcPr/>
                </a:tc>
                <a:tc>
                  <a:txBody>
                    <a:bodyPr/>
                    <a:lstStyle/>
                    <a:p>
                      <a:r>
                        <a:rPr lang="en-US" dirty="0" smtClean="0"/>
                        <a:t>V-model</a:t>
                      </a:r>
                      <a:endParaRPr lang="uk-UA" dirty="0"/>
                    </a:p>
                  </a:txBody>
                  <a:tcPr/>
                </a:tc>
                <a:extLst>
                  <a:ext uri="{0D108BD9-81ED-4DB2-BD59-A6C34878D82A}">
                    <a16:rowId xmlns:a16="http://schemas.microsoft.com/office/drawing/2014/main" val="4191670699"/>
                  </a:ext>
                </a:extLst>
              </a:tr>
              <a:tr h="370840">
                <a:tc>
                  <a:txBody>
                    <a:bodyPr/>
                    <a:lstStyle/>
                    <a:p>
                      <a:r>
                        <a:rPr lang="en-US" dirty="0" smtClean="0"/>
                        <a:t>Approach</a:t>
                      </a:r>
                      <a:endParaRPr lang="uk-UA" dirty="0"/>
                    </a:p>
                  </a:txBody>
                  <a:tcPr/>
                </a:tc>
                <a:tc>
                  <a:txBody>
                    <a:bodyPr/>
                    <a:lstStyle/>
                    <a:p>
                      <a:r>
                        <a:rPr lang="en-US" dirty="0" smtClean="0"/>
                        <a:t>Linear</a:t>
                      </a:r>
                      <a:endParaRPr lang="uk-UA" dirty="0"/>
                    </a:p>
                  </a:txBody>
                  <a:tcPr/>
                </a:tc>
                <a:tc>
                  <a:txBody>
                    <a:bodyPr/>
                    <a:lstStyle/>
                    <a:p>
                      <a:r>
                        <a:rPr lang="en-US" dirty="0" smtClean="0"/>
                        <a:t>Iterative</a:t>
                      </a:r>
                      <a:endParaRPr lang="uk-UA" dirty="0"/>
                    </a:p>
                  </a:txBody>
                  <a:tcPr/>
                </a:tc>
                <a:tc>
                  <a:txBody>
                    <a:bodyPr/>
                    <a:lstStyle/>
                    <a:p>
                      <a:r>
                        <a:rPr lang="en-US" dirty="0" smtClean="0"/>
                        <a:t>Linear+Iterative</a:t>
                      </a:r>
                      <a:endParaRPr lang="uk-UA" dirty="0"/>
                    </a:p>
                  </a:txBody>
                  <a:tcPr/>
                </a:tc>
                <a:tc>
                  <a:txBody>
                    <a:bodyPr/>
                    <a:lstStyle/>
                    <a:p>
                      <a:r>
                        <a:rPr lang="en-US" dirty="0" smtClean="0"/>
                        <a:t>Linear</a:t>
                      </a:r>
                      <a:endParaRPr lang="uk-UA" dirty="0"/>
                    </a:p>
                  </a:txBody>
                  <a:tcPr/>
                </a:tc>
                <a:extLst>
                  <a:ext uri="{0D108BD9-81ED-4DB2-BD59-A6C34878D82A}">
                    <a16:rowId xmlns:a16="http://schemas.microsoft.com/office/drawing/2014/main" val="1725745187"/>
                  </a:ext>
                </a:extLst>
              </a:tr>
              <a:tr h="370840">
                <a:tc>
                  <a:txBody>
                    <a:bodyPr/>
                    <a:lstStyle/>
                    <a:p>
                      <a:r>
                        <a:rPr lang="en-US" dirty="0" smtClean="0"/>
                        <a:t>Visibility</a:t>
                      </a:r>
                      <a:endParaRPr lang="uk-UA" dirty="0"/>
                    </a:p>
                  </a:txBody>
                  <a:tcPr/>
                </a:tc>
                <a:tc>
                  <a:txBody>
                    <a:bodyPr/>
                    <a:lstStyle/>
                    <a:p>
                      <a:r>
                        <a:rPr lang="en-US" dirty="0" smtClean="0"/>
                        <a:t>Low</a:t>
                      </a:r>
                      <a:endParaRPr lang="uk-UA" dirty="0"/>
                    </a:p>
                  </a:txBody>
                  <a:tcPr/>
                </a:tc>
                <a:tc>
                  <a:txBody>
                    <a:bodyPr/>
                    <a:lstStyle/>
                    <a:p>
                      <a:r>
                        <a:rPr lang="en-US" dirty="0" smtClean="0"/>
                        <a:t>High</a:t>
                      </a:r>
                      <a:endParaRPr lang="uk-UA" dirty="0"/>
                    </a:p>
                  </a:txBody>
                  <a:tcPr/>
                </a:tc>
                <a:tc>
                  <a:txBody>
                    <a:bodyPr/>
                    <a:lstStyle/>
                    <a:p>
                      <a:r>
                        <a:rPr lang="en-US" dirty="0" smtClean="0"/>
                        <a:t>High</a:t>
                      </a:r>
                      <a:endParaRPr lang="uk-UA" dirty="0"/>
                    </a:p>
                  </a:txBody>
                  <a:tcPr/>
                </a:tc>
                <a:tc>
                  <a:txBody>
                    <a:bodyPr/>
                    <a:lstStyle/>
                    <a:p>
                      <a:r>
                        <a:rPr lang="en-US" dirty="0" smtClean="0"/>
                        <a:t>Low</a:t>
                      </a:r>
                      <a:endParaRPr lang="uk-UA" dirty="0"/>
                    </a:p>
                  </a:txBody>
                  <a:tcPr/>
                </a:tc>
                <a:extLst>
                  <a:ext uri="{0D108BD9-81ED-4DB2-BD59-A6C34878D82A}">
                    <a16:rowId xmlns:a16="http://schemas.microsoft.com/office/drawing/2014/main" val="4242468489"/>
                  </a:ext>
                </a:extLst>
              </a:tr>
              <a:tr h="370840">
                <a:tc>
                  <a:txBody>
                    <a:bodyPr/>
                    <a:lstStyle/>
                    <a:p>
                      <a:r>
                        <a:rPr lang="en-US" dirty="0" smtClean="0"/>
                        <a:t>Quality</a:t>
                      </a:r>
                      <a:endParaRPr lang="uk-UA" dirty="0"/>
                    </a:p>
                  </a:txBody>
                  <a:tcPr/>
                </a:tc>
                <a:tc>
                  <a:txBody>
                    <a:bodyPr/>
                    <a:lstStyle/>
                    <a:p>
                      <a:r>
                        <a:rPr lang="en-US" dirty="0" smtClean="0"/>
                        <a:t>Low </a:t>
                      </a:r>
                      <a:r>
                        <a:rPr lang="en-US" sz="1200" dirty="0" smtClean="0"/>
                        <a:t>(due to the lack actual communication between stages)</a:t>
                      </a:r>
                      <a:endParaRPr lang="uk-UA" sz="1200" dirty="0"/>
                    </a:p>
                  </a:txBody>
                  <a:tcPr/>
                </a:tc>
                <a:tc>
                  <a:txBody>
                    <a:bodyPr/>
                    <a:lstStyle/>
                    <a:p>
                      <a:r>
                        <a:rPr lang="en-US" dirty="0" smtClean="0"/>
                        <a:t>High </a:t>
                      </a:r>
                      <a:r>
                        <a:rPr lang="en-US" sz="1200" dirty="0" smtClean="0"/>
                        <a:t>(due to the continuous connection between stages)</a:t>
                      </a:r>
                      <a:endParaRPr lang="uk-UA" sz="1200" dirty="0"/>
                    </a:p>
                  </a:txBody>
                  <a:tcPr/>
                </a:tc>
                <a:tc>
                  <a:txBody>
                    <a:bodyPr/>
                    <a:lstStyle/>
                    <a:p>
                      <a:r>
                        <a:rPr lang="en-US" dirty="0" smtClean="0"/>
                        <a:t>High </a:t>
                      </a:r>
                      <a:r>
                        <a:rPr lang="en-US" sz="1200" dirty="0" smtClean="0"/>
                        <a:t>(due to the combination waterfall model and iterative</a:t>
                      </a:r>
                      <a:r>
                        <a:rPr lang="en-US" sz="1200" baseline="0" dirty="0" smtClean="0"/>
                        <a:t> model)</a:t>
                      </a:r>
                      <a:endParaRPr lang="uk-UA" sz="1200" dirty="0"/>
                    </a:p>
                  </a:txBody>
                  <a:tcPr/>
                </a:tc>
                <a:tc>
                  <a:txBody>
                    <a:bodyPr/>
                    <a:lstStyle/>
                    <a:p>
                      <a:r>
                        <a:rPr lang="en-US" dirty="0" smtClean="0"/>
                        <a:t>Low </a:t>
                      </a:r>
                      <a:r>
                        <a:rPr lang="en-US" sz="1200" dirty="0" smtClean="0"/>
                        <a:t>(due to the lack actual communication between </a:t>
                      </a:r>
                      <a:r>
                        <a:rPr lang="en-US" sz="1200" dirty="0" smtClean="0"/>
                        <a:t>phases)</a:t>
                      </a:r>
                      <a:endParaRPr lang="uk-UA" sz="1200" dirty="0"/>
                    </a:p>
                  </a:txBody>
                  <a:tcPr/>
                </a:tc>
                <a:extLst>
                  <a:ext uri="{0D108BD9-81ED-4DB2-BD59-A6C34878D82A}">
                    <a16:rowId xmlns:a16="http://schemas.microsoft.com/office/drawing/2014/main" val="2392954740"/>
                  </a:ext>
                </a:extLst>
              </a:tr>
              <a:tr h="370840">
                <a:tc>
                  <a:txBody>
                    <a:bodyPr/>
                    <a:lstStyle/>
                    <a:p>
                      <a:r>
                        <a:rPr lang="en-US" dirty="0" smtClean="0"/>
                        <a:t>Risks</a:t>
                      </a:r>
                      <a:endParaRPr lang="uk-UA" dirty="0"/>
                    </a:p>
                  </a:txBody>
                  <a:tcPr/>
                </a:tc>
                <a:tc>
                  <a:txBody>
                    <a:bodyPr/>
                    <a:lstStyle/>
                    <a:p>
                      <a:r>
                        <a:rPr lang="en-US" dirty="0" smtClean="0"/>
                        <a:t>High</a:t>
                      </a:r>
                      <a:endParaRPr lang="uk-UA" dirty="0"/>
                    </a:p>
                  </a:txBody>
                  <a:tcPr/>
                </a:tc>
                <a:tc>
                  <a:txBody>
                    <a:bodyPr/>
                    <a:lstStyle/>
                    <a:p>
                      <a:r>
                        <a:rPr lang="en-US" dirty="0" smtClean="0"/>
                        <a:t>Low</a:t>
                      </a:r>
                      <a:endParaRPr lang="uk-UA" dirty="0"/>
                    </a:p>
                  </a:txBody>
                  <a:tcPr/>
                </a:tc>
                <a:tc>
                  <a:txBody>
                    <a:bodyPr/>
                    <a:lstStyle/>
                    <a:p>
                      <a:r>
                        <a:rPr lang="en-US" dirty="0" smtClean="0"/>
                        <a:t>Low</a:t>
                      </a:r>
                      <a:endParaRPr lang="uk-UA" dirty="0"/>
                    </a:p>
                  </a:txBody>
                  <a:tcPr/>
                </a:tc>
                <a:tc>
                  <a:txBody>
                    <a:bodyPr/>
                    <a:lstStyle/>
                    <a:p>
                      <a:r>
                        <a:rPr lang="en-US" dirty="0" smtClean="0"/>
                        <a:t>High</a:t>
                      </a:r>
                      <a:endParaRPr lang="uk-UA" dirty="0"/>
                    </a:p>
                  </a:txBody>
                  <a:tcPr/>
                </a:tc>
                <a:extLst>
                  <a:ext uri="{0D108BD9-81ED-4DB2-BD59-A6C34878D82A}">
                    <a16:rowId xmlns:a16="http://schemas.microsoft.com/office/drawing/2014/main" val="2118141064"/>
                  </a:ext>
                </a:extLst>
              </a:tr>
              <a:tr h="370840">
                <a:tc>
                  <a:txBody>
                    <a:bodyPr/>
                    <a:lstStyle/>
                    <a:p>
                      <a:r>
                        <a:rPr lang="en-US" dirty="0" smtClean="0"/>
                        <a:t>Ability to handling changes</a:t>
                      </a:r>
                      <a:endParaRPr lang="uk-UA" dirty="0"/>
                    </a:p>
                  </a:txBody>
                  <a:tcPr/>
                </a:tc>
                <a:tc>
                  <a:txBody>
                    <a:bodyPr/>
                    <a:lstStyle/>
                    <a:p>
                      <a:r>
                        <a:rPr lang="en-US" dirty="0" smtClean="0"/>
                        <a:t>Low </a:t>
                      </a:r>
                      <a:r>
                        <a:rPr lang="en-US" sz="1200" dirty="0" smtClean="0"/>
                        <a:t>(any change on the development or testing </a:t>
                      </a:r>
                      <a:r>
                        <a:rPr lang="en-US" sz="1200" dirty="0" smtClean="0"/>
                        <a:t>phase </a:t>
                      </a:r>
                      <a:r>
                        <a:rPr lang="en-US" sz="1200" dirty="0" smtClean="0"/>
                        <a:t>is cause to return on the development </a:t>
                      </a:r>
                      <a:r>
                        <a:rPr lang="en-US" sz="1200" dirty="0" smtClean="0"/>
                        <a:t>phase)</a:t>
                      </a:r>
                      <a:endParaRPr lang="uk-UA" sz="1200" dirty="0"/>
                    </a:p>
                  </a:txBody>
                  <a:tcPr/>
                </a:tc>
                <a:tc>
                  <a:txBody>
                    <a:bodyPr/>
                    <a:lstStyle/>
                    <a:p>
                      <a:r>
                        <a:rPr lang="en-US" dirty="0" smtClean="0"/>
                        <a:t>High </a:t>
                      </a:r>
                      <a:r>
                        <a:rPr lang="en-US" sz="1200" dirty="0" smtClean="0"/>
                        <a:t>(any change may be add, develop and testing practically at the same time without stopping of process)</a:t>
                      </a:r>
                      <a:endParaRPr lang="uk-UA" sz="1200" dirty="0"/>
                    </a:p>
                  </a:txBody>
                  <a:tcPr/>
                </a:tc>
                <a:tc>
                  <a:txBody>
                    <a:bodyPr/>
                    <a:lstStyle/>
                    <a:p>
                      <a:r>
                        <a:rPr lang="en-US" dirty="0" smtClean="0"/>
                        <a:t>High </a:t>
                      </a:r>
                      <a:r>
                        <a:rPr lang="en-US" sz="1200" dirty="0" smtClean="0"/>
                        <a:t>(by</a:t>
                      </a:r>
                      <a:r>
                        <a:rPr lang="en-US" sz="1200" baseline="0" dirty="0" smtClean="0"/>
                        <a:t> reason of the combination waterfall model and iterative model)</a:t>
                      </a:r>
                      <a:endParaRPr lang="uk-U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Low </a:t>
                      </a:r>
                      <a:r>
                        <a:rPr lang="en-US" sz="1200" dirty="0" smtClean="0"/>
                        <a:t>(any change on the development or testing </a:t>
                      </a:r>
                      <a:r>
                        <a:rPr lang="en-US" sz="1200" dirty="0" smtClean="0"/>
                        <a:t>phase </a:t>
                      </a:r>
                      <a:r>
                        <a:rPr lang="en-US" sz="1200" dirty="0" smtClean="0"/>
                        <a:t>is cause to return on the development </a:t>
                      </a:r>
                      <a:r>
                        <a:rPr lang="en-US" sz="1200" dirty="0" smtClean="0"/>
                        <a:t>phase)</a:t>
                      </a:r>
                      <a:endParaRPr lang="uk-UA" sz="1200" dirty="0" smtClean="0"/>
                    </a:p>
                    <a:p>
                      <a:endParaRPr lang="uk-UA" dirty="0"/>
                    </a:p>
                  </a:txBody>
                  <a:tcPr/>
                </a:tc>
                <a:extLst>
                  <a:ext uri="{0D108BD9-81ED-4DB2-BD59-A6C34878D82A}">
                    <a16:rowId xmlns:a16="http://schemas.microsoft.com/office/drawing/2014/main" val="561949780"/>
                  </a:ext>
                </a:extLst>
              </a:tr>
              <a:tr h="370840">
                <a:tc>
                  <a:txBody>
                    <a:bodyPr/>
                    <a:lstStyle/>
                    <a:p>
                      <a:r>
                        <a:rPr lang="en-US" dirty="0" smtClean="0"/>
                        <a:t>Project time</a:t>
                      </a:r>
                      <a:endParaRPr lang="uk-UA" dirty="0"/>
                    </a:p>
                  </a:txBody>
                  <a:tcPr/>
                </a:tc>
                <a:tc>
                  <a:txBody>
                    <a:bodyPr/>
                    <a:lstStyle/>
                    <a:p>
                      <a:r>
                        <a:rPr lang="en-US" dirty="0" smtClean="0"/>
                        <a:t>Can’t be estimated </a:t>
                      </a:r>
                      <a:r>
                        <a:rPr lang="en-US" sz="1200" dirty="0" smtClean="0"/>
                        <a:t>(by reason of the previous item and impossibility to start next</a:t>
                      </a:r>
                      <a:r>
                        <a:rPr lang="en-US" sz="1200" baseline="0" dirty="0" smtClean="0"/>
                        <a:t> </a:t>
                      </a:r>
                      <a:r>
                        <a:rPr lang="en-US" sz="1200" baseline="0" dirty="0" smtClean="0"/>
                        <a:t>phase </a:t>
                      </a:r>
                      <a:r>
                        <a:rPr lang="en-US" sz="1200" baseline="0" dirty="0" smtClean="0"/>
                        <a:t>without finally end of the previous </a:t>
                      </a:r>
                      <a:r>
                        <a:rPr lang="en-US" sz="1200" baseline="0" dirty="0" smtClean="0"/>
                        <a:t>phase)</a:t>
                      </a:r>
                      <a:endParaRPr lang="uk-UA" sz="1200" dirty="0"/>
                    </a:p>
                  </a:txBody>
                  <a:tcPr/>
                </a:tc>
                <a:tc>
                  <a:txBody>
                    <a:bodyPr/>
                    <a:lstStyle/>
                    <a:p>
                      <a:r>
                        <a:rPr lang="en-US" dirty="0" smtClean="0"/>
                        <a:t>May be estimated</a:t>
                      </a:r>
                      <a:r>
                        <a:rPr lang="en-US" baseline="0" dirty="0" smtClean="0"/>
                        <a:t>  </a:t>
                      </a:r>
                      <a:r>
                        <a:rPr lang="en-US" sz="1200" baseline="0" dirty="0" smtClean="0"/>
                        <a:t>(by reason of the previous item and customer’s possibility to get the product by iterations)</a:t>
                      </a:r>
                      <a:endParaRPr lang="uk-U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 be estimated  </a:t>
                      </a:r>
                      <a:r>
                        <a:rPr lang="en-US" sz="1200" dirty="0" smtClean="0"/>
                        <a:t>(by</a:t>
                      </a:r>
                      <a:r>
                        <a:rPr lang="en-US" sz="1200" baseline="0" dirty="0" smtClean="0"/>
                        <a:t> reason of the combination waterfall model and iterative model)</a:t>
                      </a:r>
                      <a:endParaRPr lang="uk-UA" sz="1200" dirty="0" smtClean="0"/>
                    </a:p>
                    <a:p>
                      <a:endParaRPr lang="uk-UA" dirty="0"/>
                    </a:p>
                  </a:txBody>
                  <a:tcPr/>
                </a:tc>
                <a:tc>
                  <a:txBody>
                    <a:bodyPr/>
                    <a:lstStyle/>
                    <a:p>
                      <a:r>
                        <a:rPr lang="en-US" dirty="0" smtClean="0"/>
                        <a:t>Can’t be estimated </a:t>
                      </a:r>
                      <a:r>
                        <a:rPr lang="en-US" sz="1200" dirty="0" smtClean="0"/>
                        <a:t>(by reason of the previous item and impossibility to </a:t>
                      </a:r>
                      <a:r>
                        <a:rPr lang="en-US" sz="1200" dirty="0" smtClean="0"/>
                        <a:t>phase </a:t>
                      </a:r>
                      <a:r>
                        <a:rPr lang="en-US" sz="1200" dirty="0" smtClean="0"/>
                        <a:t>next stage without finally end</a:t>
                      </a:r>
                      <a:r>
                        <a:rPr lang="en-US" sz="1200" baseline="0" dirty="0" smtClean="0"/>
                        <a:t> of the previous </a:t>
                      </a:r>
                      <a:r>
                        <a:rPr lang="en-US" sz="1200" baseline="0" dirty="0" smtClean="0"/>
                        <a:t>phase)</a:t>
                      </a:r>
                      <a:endParaRPr lang="uk-UA" sz="1200" dirty="0"/>
                    </a:p>
                  </a:txBody>
                  <a:tcPr/>
                </a:tc>
                <a:extLst>
                  <a:ext uri="{0D108BD9-81ED-4DB2-BD59-A6C34878D82A}">
                    <a16:rowId xmlns:a16="http://schemas.microsoft.com/office/drawing/2014/main" val="2520307671"/>
                  </a:ext>
                </a:extLst>
              </a:tr>
            </a:tbl>
          </a:graphicData>
        </a:graphic>
      </p:graphicFrame>
    </p:spTree>
    <p:extLst>
      <p:ext uri="{BB962C8B-B14F-4D97-AF65-F5344CB8AC3E}">
        <p14:creationId xmlns:p14="http://schemas.microsoft.com/office/powerpoint/2010/main" val="42726820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682</Words>
  <Application>Microsoft Office PowerPoint</Application>
  <PresentationFormat>Широкоэкранный</PresentationFormat>
  <Paragraphs>74</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Comparative analysis of software lifecycle models</vt:lpstr>
      <vt:lpstr>Contents of the presentation</vt:lpstr>
      <vt:lpstr>Brief description of Waterfall model</vt:lpstr>
      <vt:lpstr>Brief description of Iterative model</vt:lpstr>
      <vt:lpstr>Brief description of Spiral model</vt:lpstr>
      <vt:lpstr>Brief description of V-model</vt:lpstr>
      <vt:lpstr>Pros and cons of each model</vt:lpstr>
      <vt:lpstr>Result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software lifecycle models</dc:title>
  <dc:creator>Ира</dc:creator>
  <cp:lastModifiedBy>Ира</cp:lastModifiedBy>
  <cp:revision>34</cp:revision>
  <dcterms:created xsi:type="dcterms:W3CDTF">2019-02-13T19:10:05Z</dcterms:created>
  <dcterms:modified xsi:type="dcterms:W3CDTF">2019-02-23T13:15:19Z</dcterms:modified>
</cp:coreProperties>
</file>