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en-US" dirty="0" smtClean="0"/>
              <a:t>KANBAN</a:t>
            </a:r>
            <a:endParaRPr lang="uk-UA" dirty="0"/>
          </a:p>
        </p:txBody>
      </p:sp>
      <p:sp>
        <p:nvSpPr>
          <p:cNvPr id="3" name="Подзаголовок 2"/>
          <p:cNvSpPr>
            <a:spLocks noGrp="1"/>
          </p:cNvSpPr>
          <p:nvPr>
            <p:ph type="subTitle" idx="1"/>
          </p:nvPr>
        </p:nvSpPr>
        <p:spPr/>
        <p:txBody>
          <a:bodyPr>
            <a:normAutofit/>
          </a:bodyPr>
          <a:lstStyle/>
          <a:p>
            <a:pPr algn="ctr"/>
            <a:r>
              <a:rPr lang="en-US" sz="2400" b="1" dirty="0" smtClean="0"/>
              <a:t>Just in time</a:t>
            </a:r>
            <a:endParaRPr lang="uk-UA" sz="2400" b="1" dirty="0"/>
          </a:p>
        </p:txBody>
      </p:sp>
    </p:spTree>
    <p:extLst>
      <p:ext uri="{BB962C8B-B14F-4D97-AF65-F5344CB8AC3E}">
        <p14:creationId xmlns:p14="http://schemas.microsoft.com/office/powerpoint/2010/main" val="2724446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Main practices</a:t>
            </a:r>
            <a:endParaRPr lang="uk-UA" dirty="0"/>
          </a:p>
        </p:txBody>
      </p:sp>
      <p:sp>
        <p:nvSpPr>
          <p:cNvPr id="3" name="Объект 2"/>
          <p:cNvSpPr>
            <a:spLocks noGrp="1"/>
          </p:cNvSpPr>
          <p:nvPr>
            <p:ph idx="1"/>
          </p:nvPr>
        </p:nvSpPr>
        <p:spPr/>
        <p:txBody>
          <a:bodyPr/>
          <a:lstStyle/>
          <a:p>
            <a:pPr marL="0" indent="0">
              <a:buNone/>
            </a:pPr>
            <a:r>
              <a:rPr lang="en-US" sz="2000" dirty="0"/>
              <a:t>There are three core practices that need to be present to successful </a:t>
            </a:r>
            <a:r>
              <a:rPr lang="en-US" sz="2000" dirty="0" smtClean="0"/>
              <a:t>implementation:</a:t>
            </a:r>
          </a:p>
          <a:p>
            <a:pPr marL="0" indent="0">
              <a:buNone/>
            </a:pPr>
            <a:endParaRPr lang="en-US" sz="2000" dirty="0" smtClean="0"/>
          </a:p>
          <a:p>
            <a:pPr>
              <a:buFont typeface="Wingdings" panose="05000000000000000000" pitchFamily="2" charset="2"/>
              <a:buChar char="Ø"/>
            </a:pPr>
            <a:r>
              <a:rPr lang="en-US" sz="2000" dirty="0" smtClean="0"/>
              <a:t>Visualize </a:t>
            </a:r>
            <a:r>
              <a:rPr lang="en-US" sz="2000" dirty="0"/>
              <a:t>the Workflow</a:t>
            </a:r>
          </a:p>
          <a:p>
            <a:pPr>
              <a:buFont typeface="Wingdings" panose="05000000000000000000" pitchFamily="2" charset="2"/>
              <a:buChar char="Ø"/>
            </a:pPr>
            <a:r>
              <a:rPr lang="en-US" sz="2000" dirty="0" smtClean="0"/>
              <a:t>Limit </a:t>
            </a:r>
            <a:r>
              <a:rPr lang="en-US" sz="2000" dirty="0"/>
              <a:t>Work in Progress</a:t>
            </a:r>
          </a:p>
          <a:p>
            <a:pPr>
              <a:buFont typeface="Wingdings" panose="05000000000000000000" pitchFamily="2" charset="2"/>
              <a:buChar char="Ø"/>
            </a:pPr>
            <a:r>
              <a:rPr lang="en-US" sz="2000" dirty="0" smtClean="0"/>
              <a:t>Manage </a:t>
            </a:r>
            <a:r>
              <a:rPr lang="en-US" sz="2000" dirty="0"/>
              <a:t>Flow</a:t>
            </a:r>
          </a:p>
          <a:p>
            <a:pPr marL="0" indent="0">
              <a:buNone/>
            </a:pPr>
            <a:endParaRPr lang="uk-UA" dirty="0"/>
          </a:p>
        </p:txBody>
      </p:sp>
    </p:spTree>
    <p:extLst>
      <p:ext uri="{BB962C8B-B14F-4D97-AF65-F5344CB8AC3E}">
        <p14:creationId xmlns:p14="http://schemas.microsoft.com/office/powerpoint/2010/main" val="120775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Main practices</a:t>
            </a:r>
            <a:endParaRPr lang="uk-UA" dirty="0"/>
          </a:p>
        </p:txBody>
      </p:sp>
      <p:sp>
        <p:nvSpPr>
          <p:cNvPr id="3" name="Объект 2"/>
          <p:cNvSpPr>
            <a:spLocks noGrp="1"/>
          </p:cNvSpPr>
          <p:nvPr>
            <p:ph idx="1"/>
          </p:nvPr>
        </p:nvSpPr>
        <p:spPr/>
        <p:txBody>
          <a:bodyPr>
            <a:normAutofit lnSpcReduction="10000"/>
          </a:bodyPr>
          <a:lstStyle/>
          <a:p>
            <a:pPr>
              <a:buFont typeface="Wingdings" panose="05000000000000000000" pitchFamily="2" charset="2"/>
              <a:buChar char="Ø"/>
            </a:pPr>
            <a:r>
              <a:rPr lang="en-US" sz="2000" b="1" dirty="0"/>
              <a:t>Visualize the </a:t>
            </a:r>
            <a:r>
              <a:rPr lang="en-US" sz="2000" b="1" dirty="0" smtClean="0"/>
              <a:t>Workflow</a:t>
            </a:r>
          </a:p>
          <a:p>
            <a:pPr>
              <a:buFont typeface="Wingdings" panose="05000000000000000000" pitchFamily="2" charset="2"/>
              <a:buChar char="Ø"/>
            </a:pPr>
            <a:endParaRPr lang="en-US" sz="2000" b="1" dirty="0"/>
          </a:p>
          <a:p>
            <a:pPr marL="0" indent="0">
              <a:buNone/>
            </a:pPr>
            <a:r>
              <a:rPr lang="en-US" sz="2000" dirty="0" smtClean="0"/>
              <a:t>The </a:t>
            </a:r>
            <a:r>
              <a:rPr lang="en-US" sz="2000" dirty="0"/>
              <a:t>first and most important thing for you is to understand  how the flow of work currently functions.</a:t>
            </a:r>
          </a:p>
          <a:p>
            <a:pPr marL="0" indent="0">
              <a:buNone/>
            </a:pPr>
            <a:r>
              <a:rPr lang="en-US" sz="2000" dirty="0"/>
              <a:t>To visualize your process with a Kanban system, you will need a board with cards and columns. Each column on the board represents a step in your workflow. Each Kanban card represents a work item.</a:t>
            </a:r>
          </a:p>
          <a:p>
            <a:pPr marL="0" indent="0">
              <a:buNone/>
            </a:pPr>
            <a:endParaRPr lang="en-US" sz="2000" dirty="0"/>
          </a:p>
          <a:p>
            <a:pPr marL="0" indent="0">
              <a:buNone/>
            </a:pPr>
            <a:r>
              <a:rPr lang="en-US" sz="2000" dirty="0"/>
              <a:t>When you start working on item X, you pull it from “To Do” column and when it is completed, you move it to “Done”. This way you can easily track progress and spot bottlenecks.</a:t>
            </a:r>
            <a:endParaRPr lang="uk-UA" sz="2000" dirty="0"/>
          </a:p>
        </p:txBody>
      </p:sp>
    </p:spTree>
    <p:extLst>
      <p:ext uri="{BB962C8B-B14F-4D97-AF65-F5344CB8AC3E}">
        <p14:creationId xmlns:p14="http://schemas.microsoft.com/office/powerpoint/2010/main" val="206538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Main practices</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Ø"/>
            </a:pPr>
            <a:r>
              <a:rPr lang="en-US" sz="2000" b="1" dirty="0"/>
              <a:t>Visualize the </a:t>
            </a:r>
            <a:r>
              <a:rPr lang="en-US" sz="2000" b="1" dirty="0" smtClean="0"/>
              <a:t>Workflow – Kanban board</a:t>
            </a:r>
          </a:p>
          <a:p>
            <a:pPr marL="0" indent="0">
              <a:buNone/>
            </a:pPr>
            <a:endParaRPr lang="en-US" sz="2000" b="1"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977" y="2672403"/>
            <a:ext cx="7392473" cy="3213242"/>
          </a:xfrm>
          <a:prstGeom prst="rect">
            <a:avLst/>
          </a:prstGeom>
        </p:spPr>
      </p:pic>
    </p:spTree>
    <p:extLst>
      <p:ext uri="{BB962C8B-B14F-4D97-AF65-F5344CB8AC3E}">
        <p14:creationId xmlns:p14="http://schemas.microsoft.com/office/powerpoint/2010/main" val="406930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Main practices</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Ø"/>
            </a:pPr>
            <a:r>
              <a:rPr lang="en-US" sz="2000" b="1" dirty="0"/>
              <a:t>Limit Work in </a:t>
            </a:r>
            <a:r>
              <a:rPr lang="en-US" sz="2000" b="1" dirty="0" smtClean="0"/>
              <a:t>Progress - WIP</a:t>
            </a:r>
          </a:p>
          <a:p>
            <a:pPr marL="0" indent="0">
              <a:buNone/>
            </a:pPr>
            <a:r>
              <a:rPr lang="en-US" sz="2000" dirty="0"/>
              <a:t>A primary function of Kanban is to ensure a manageable number of active items in progress at any one time. If there are no work-in-progress limits, you are not doing Kanban.</a:t>
            </a:r>
          </a:p>
          <a:p>
            <a:pPr marL="0" indent="0">
              <a:buNone/>
            </a:pPr>
            <a:endParaRPr lang="en-US" sz="2000" dirty="0"/>
          </a:p>
          <a:p>
            <a:pPr marL="0" indent="0">
              <a:buNone/>
            </a:pPr>
            <a:r>
              <a:rPr lang="en-US" sz="2000" dirty="0"/>
              <a:t>Limiting WIP means that a pull system is implemented on parts or all of the workflow. Setting maximum items per stage ensures that a card is only “pulled” into the next step when there is available capacity. Such constraints will quickly illuminate problem areas in your flow so you can identify and resolve them.</a:t>
            </a:r>
          </a:p>
          <a:p>
            <a:pPr marL="0" indent="0">
              <a:buNone/>
            </a:pPr>
            <a:endParaRPr lang="uk-UA" sz="2000" dirty="0"/>
          </a:p>
        </p:txBody>
      </p:sp>
    </p:spTree>
    <p:extLst>
      <p:ext uri="{BB962C8B-B14F-4D97-AF65-F5344CB8AC3E}">
        <p14:creationId xmlns:p14="http://schemas.microsoft.com/office/powerpoint/2010/main" val="1940767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Main practices</a:t>
            </a:r>
            <a:endParaRPr lang="uk-UA" dirty="0"/>
          </a:p>
        </p:txBody>
      </p:sp>
      <p:sp>
        <p:nvSpPr>
          <p:cNvPr id="3" name="Объект 2"/>
          <p:cNvSpPr>
            <a:spLocks noGrp="1"/>
          </p:cNvSpPr>
          <p:nvPr>
            <p:ph idx="1"/>
          </p:nvPr>
        </p:nvSpPr>
        <p:spPr/>
        <p:txBody>
          <a:bodyPr/>
          <a:lstStyle/>
          <a:p>
            <a:pPr>
              <a:buFont typeface="Wingdings" panose="05000000000000000000" pitchFamily="2" charset="2"/>
              <a:buChar char="Ø"/>
            </a:pPr>
            <a:r>
              <a:rPr lang="en-US" sz="2000" b="1" dirty="0"/>
              <a:t>Limit Work in Progress </a:t>
            </a:r>
            <a:r>
              <a:rPr lang="en-US" sz="2000" b="1" dirty="0" smtClean="0"/>
              <a:t>– WIP</a:t>
            </a:r>
          </a:p>
          <a:p>
            <a:pPr marL="0" indent="0">
              <a:buNone/>
            </a:pPr>
            <a:endParaRPr lang="en-US" sz="2000" b="1" dirty="0"/>
          </a:p>
          <a:p>
            <a:pPr marL="0" indent="0">
              <a:buNone/>
            </a:pP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970" y="2558754"/>
            <a:ext cx="6714286" cy="3466667"/>
          </a:xfrm>
          <a:prstGeom prst="rect">
            <a:avLst/>
          </a:prstGeom>
        </p:spPr>
      </p:pic>
    </p:spTree>
    <p:extLst>
      <p:ext uri="{BB962C8B-B14F-4D97-AF65-F5344CB8AC3E}">
        <p14:creationId xmlns:p14="http://schemas.microsoft.com/office/powerpoint/2010/main" val="309261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Main practices</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Ø"/>
            </a:pPr>
            <a:r>
              <a:rPr lang="en-US" sz="2000" b="1" dirty="0"/>
              <a:t>Manage Flow</a:t>
            </a:r>
          </a:p>
          <a:p>
            <a:pPr marL="0" indent="0">
              <a:buNone/>
            </a:pPr>
            <a:r>
              <a:rPr lang="en-US" sz="2000" dirty="0"/>
              <a:t>The whole idea of implementing a Kanban system is to create a smooth healthy flow. By flow, we mean the movement of work items through the production process. </a:t>
            </a:r>
          </a:p>
          <a:p>
            <a:pPr marL="0" indent="0">
              <a:buNone/>
            </a:pPr>
            <a:endParaRPr lang="en-US" sz="2000" dirty="0"/>
          </a:p>
          <a:p>
            <a:pPr marL="0" indent="0">
              <a:buNone/>
            </a:pPr>
            <a:r>
              <a:rPr lang="en-US" sz="2000" dirty="0"/>
              <a:t>So, managing the flow is about managing the work but not the people. So instead of micro-managing people and trying to keep them busy all the time, we should focus on managing the work processes and understanding how to get that work through the system faster.</a:t>
            </a:r>
            <a:endParaRPr lang="uk-UA" sz="2000" dirty="0"/>
          </a:p>
        </p:txBody>
      </p:sp>
    </p:spTree>
    <p:extLst>
      <p:ext uri="{BB962C8B-B14F-4D97-AF65-F5344CB8AC3E}">
        <p14:creationId xmlns:p14="http://schemas.microsoft.com/office/powerpoint/2010/main" val="1968754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Main roles</a:t>
            </a:r>
            <a:endParaRPr lang="uk-UA" dirty="0"/>
          </a:p>
        </p:txBody>
      </p:sp>
      <p:sp>
        <p:nvSpPr>
          <p:cNvPr id="3" name="Объект 2"/>
          <p:cNvSpPr>
            <a:spLocks noGrp="1"/>
          </p:cNvSpPr>
          <p:nvPr>
            <p:ph idx="1"/>
          </p:nvPr>
        </p:nvSpPr>
        <p:spPr/>
        <p:txBody>
          <a:bodyPr>
            <a:noAutofit/>
          </a:bodyPr>
          <a:lstStyle/>
          <a:p>
            <a:pPr marL="0" indent="0">
              <a:buNone/>
            </a:pPr>
            <a:r>
              <a:rPr lang="en-US" sz="2000" dirty="0"/>
              <a:t>The roles have a lot less significance to Kanban compared to the roles in Scrum.</a:t>
            </a:r>
          </a:p>
          <a:p>
            <a:pPr marL="0" indent="0">
              <a:buNone/>
            </a:pPr>
            <a:r>
              <a:rPr lang="en-US" sz="2000" dirty="0" smtClean="0"/>
              <a:t>A </a:t>
            </a:r>
            <a:r>
              <a:rPr lang="en-US" sz="2000" dirty="0"/>
              <a:t>major proof of this is the fact that although these roles have been present from the early days of the Kanban method, they are almost never mentioned.</a:t>
            </a:r>
          </a:p>
          <a:p>
            <a:pPr marL="0" indent="0">
              <a:buNone/>
            </a:pPr>
            <a:r>
              <a:rPr lang="en-US" sz="2000" dirty="0" smtClean="0"/>
              <a:t>There </a:t>
            </a:r>
            <a:r>
              <a:rPr lang="en-US" sz="2000" dirty="0"/>
              <a:t>are two primary roles that can be implemented by teams practicing Kanban:</a:t>
            </a:r>
          </a:p>
          <a:p>
            <a:pPr>
              <a:buFont typeface="Wingdings" panose="05000000000000000000" pitchFamily="2" charset="2"/>
              <a:buChar char="Ø"/>
            </a:pPr>
            <a:r>
              <a:rPr lang="en-US" sz="2000" dirty="0" smtClean="0"/>
              <a:t>Service </a:t>
            </a:r>
            <a:r>
              <a:rPr lang="en-US" sz="2000" dirty="0"/>
              <a:t>Delivery Manager (SDM)</a:t>
            </a:r>
          </a:p>
          <a:p>
            <a:pPr>
              <a:buFont typeface="Wingdings" panose="05000000000000000000" pitchFamily="2" charset="2"/>
              <a:buChar char="Ø"/>
            </a:pPr>
            <a:r>
              <a:rPr lang="en-US" sz="2000" dirty="0"/>
              <a:t>Service Request Manager (SRM)</a:t>
            </a:r>
            <a:endParaRPr lang="uk-UA" sz="2000" dirty="0"/>
          </a:p>
        </p:txBody>
      </p:sp>
    </p:spTree>
    <p:extLst>
      <p:ext uri="{BB962C8B-B14F-4D97-AF65-F5344CB8AC3E}">
        <p14:creationId xmlns:p14="http://schemas.microsoft.com/office/powerpoint/2010/main" val="3178578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Main roles</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Ø"/>
            </a:pPr>
            <a:r>
              <a:rPr lang="en-US" sz="2000" dirty="0"/>
              <a:t>The Service Delivery Manager in Kanban</a:t>
            </a:r>
          </a:p>
          <a:p>
            <a:pPr marL="0" indent="0">
              <a:buNone/>
            </a:pPr>
            <a:r>
              <a:rPr lang="en-US" sz="2000" dirty="0"/>
              <a:t>The Service Delivery Manager is a role dedicated to improving the efficiency of your workflow. Also known as Flow manager, it is not meant to be an equivalent to the scrum master, although the roles have some similarities</a:t>
            </a:r>
            <a:r>
              <a:rPr lang="en-US" sz="2000" dirty="0" smtClean="0"/>
              <a:t>.</a:t>
            </a:r>
            <a:endParaRPr lang="en-US" sz="2000" dirty="0"/>
          </a:p>
          <a:p>
            <a:pPr marL="0" indent="0">
              <a:buNone/>
            </a:pPr>
            <a:r>
              <a:rPr lang="en-US" sz="2000" dirty="0"/>
              <a:t>The service delivery manager has to make sure that work items flow and facilitate change and continuous </a:t>
            </a:r>
            <a:r>
              <a:rPr lang="en-US" sz="2000" dirty="0" smtClean="0"/>
              <a:t>improvement.</a:t>
            </a:r>
            <a:endParaRPr lang="en-US" sz="2000" dirty="0"/>
          </a:p>
          <a:p>
            <a:pPr marL="0" indent="0">
              <a:buNone/>
            </a:pPr>
            <a:endParaRPr lang="en-US" sz="2000" dirty="0"/>
          </a:p>
          <a:p>
            <a:pPr marL="0" indent="0">
              <a:buNone/>
            </a:pPr>
            <a:r>
              <a:rPr lang="en-US" sz="2000" dirty="0"/>
              <a:t>In this context, the SDM shouldn’t be a distinctive job title, but an add-on to the current responsibilities of a team member.</a:t>
            </a:r>
            <a:endParaRPr lang="uk-UA" sz="2000" dirty="0"/>
          </a:p>
        </p:txBody>
      </p:sp>
    </p:spTree>
    <p:extLst>
      <p:ext uri="{BB962C8B-B14F-4D97-AF65-F5344CB8AC3E}">
        <p14:creationId xmlns:p14="http://schemas.microsoft.com/office/powerpoint/2010/main" val="2440641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Main roles</a:t>
            </a:r>
            <a:endParaRPr lang="uk-UA" dirty="0"/>
          </a:p>
        </p:txBody>
      </p:sp>
      <p:sp>
        <p:nvSpPr>
          <p:cNvPr id="3" name="Объект 2"/>
          <p:cNvSpPr>
            <a:spLocks noGrp="1"/>
          </p:cNvSpPr>
          <p:nvPr>
            <p:ph idx="1"/>
          </p:nvPr>
        </p:nvSpPr>
        <p:spPr>
          <a:xfrm>
            <a:off x="677334" y="2160589"/>
            <a:ext cx="8596668" cy="4484910"/>
          </a:xfrm>
        </p:spPr>
        <p:txBody>
          <a:bodyPr>
            <a:noAutofit/>
          </a:bodyPr>
          <a:lstStyle/>
          <a:p>
            <a:pPr>
              <a:buFont typeface="Wingdings" panose="05000000000000000000" pitchFamily="2" charset="2"/>
              <a:buChar char="Ø"/>
            </a:pPr>
            <a:r>
              <a:rPr lang="en-US" sz="2000" dirty="0"/>
              <a:t>The Service Delivery Manager in Kanban</a:t>
            </a:r>
          </a:p>
          <a:p>
            <a:pPr marL="0" indent="0">
              <a:buNone/>
            </a:pPr>
            <a:r>
              <a:rPr lang="en-US" sz="2000" dirty="0"/>
              <a:t>The Service Delivery Manager usually has two primary functions:</a:t>
            </a:r>
          </a:p>
          <a:p>
            <a:pPr marL="0" indent="0">
              <a:buNone/>
            </a:pPr>
            <a:r>
              <a:rPr lang="en-US" sz="2000" dirty="0" smtClean="0"/>
              <a:t>To </a:t>
            </a:r>
            <a:r>
              <a:rPr lang="en-US" sz="2000" dirty="0"/>
              <a:t>make sure that work items flow</a:t>
            </a:r>
          </a:p>
          <a:p>
            <a:pPr marL="0" indent="0">
              <a:buNone/>
            </a:pPr>
            <a:r>
              <a:rPr lang="en-US" sz="2000" dirty="0"/>
              <a:t>To facilitate change and continuous improvement activities</a:t>
            </a:r>
          </a:p>
          <a:p>
            <a:pPr marL="0" indent="0">
              <a:buNone/>
            </a:pPr>
            <a:r>
              <a:rPr lang="en-US" sz="2000" dirty="0" smtClean="0"/>
              <a:t>The </a:t>
            </a:r>
            <a:r>
              <a:rPr lang="en-US" sz="2000" dirty="0"/>
              <a:t>responsibilities may vary depending on the needs of your specific organization but here’s a summary of what they can be:</a:t>
            </a:r>
          </a:p>
          <a:p>
            <a:pPr>
              <a:buFont typeface="Arial" panose="020B0604020202020204" pitchFamily="34" charset="0"/>
              <a:buChar char="•"/>
            </a:pPr>
            <a:r>
              <a:rPr lang="en-US" sz="2000" dirty="0" smtClean="0"/>
              <a:t>Collecting </a:t>
            </a:r>
            <a:r>
              <a:rPr lang="en-US" sz="2000" dirty="0"/>
              <a:t>data about the work items on the Kanban board and discussing it with the team</a:t>
            </a:r>
          </a:p>
          <a:p>
            <a:pPr>
              <a:buFont typeface="Arial" panose="020B0604020202020204" pitchFamily="34" charset="0"/>
              <a:buChar char="•"/>
            </a:pPr>
            <a:r>
              <a:rPr lang="en-US" sz="2000" dirty="0"/>
              <a:t>Asking questions until the team has identified a true root cause for a given problem</a:t>
            </a:r>
          </a:p>
          <a:p>
            <a:pPr>
              <a:buFont typeface="Arial" panose="020B0604020202020204" pitchFamily="34" charset="0"/>
              <a:buChar char="•"/>
            </a:pPr>
            <a:r>
              <a:rPr lang="en-US" sz="2000" dirty="0"/>
              <a:t>Making sure that errors are not repeated more than once</a:t>
            </a:r>
            <a:endParaRPr lang="uk-UA" sz="2000" dirty="0"/>
          </a:p>
        </p:txBody>
      </p:sp>
    </p:spTree>
    <p:extLst>
      <p:ext uri="{BB962C8B-B14F-4D97-AF65-F5344CB8AC3E}">
        <p14:creationId xmlns:p14="http://schemas.microsoft.com/office/powerpoint/2010/main" val="363965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Main roles</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Ø"/>
            </a:pPr>
            <a:r>
              <a:rPr lang="en-US" sz="2000" dirty="0"/>
              <a:t>Service Request Manager</a:t>
            </a:r>
          </a:p>
          <a:p>
            <a:pPr marL="0" indent="0">
              <a:buNone/>
            </a:pPr>
            <a:endParaRPr lang="en-US" sz="2000" dirty="0" smtClean="0"/>
          </a:p>
          <a:p>
            <a:pPr marL="0" indent="0">
              <a:buNone/>
            </a:pPr>
            <a:r>
              <a:rPr lang="en-US" sz="2000" dirty="0" smtClean="0"/>
              <a:t>The </a:t>
            </a:r>
            <a:r>
              <a:rPr lang="en-US" sz="2000" dirty="0"/>
              <a:t>Service Request Manager is another under-the-radar Kanban role that can be assigned as an add-on to a team member. It has similar functions to those of the product owner in Scrum, as she is responsible for understanding the clients’ needs and expectations.</a:t>
            </a:r>
            <a:endParaRPr lang="uk-UA" sz="2000" dirty="0"/>
          </a:p>
        </p:txBody>
      </p:sp>
    </p:spTree>
    <p:extLst>
      <p:ext uri="{BB962C8B-B14F-4D97-AF65-F5344CB8AC3E}">
        <p14:creationId xmlns:p14="http://schemas.microsoft.com/office/powerpoint/2010/main" val="382905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Contents of the presentation</a:t>
            </a:r>
            <a:endParaRPr lang="uk-UA" dirty="0"/>
          </a:p>
        </p:txBody>
      </p:sp>
      <p:sp>
        <p:nvSpPr>
          <p:cNvPr id="3" name="Объект 2"/>
          <p:cNvSpPr>
            <a:spLocks noGrp="1"/>
          </p:cNvSpPr>
          <p:nvPr>
            <p:ph idx="1"/>
          </p:nvPr>
        </p:nvSpPr>
        <p:spPr/>
        <p:txBody>
          <a:bodyPr/>
          <a:lstStyle/>
          <a:p>
            <a:pPr marL="0" indent="0">
              <a:buNone/>
            </a:pPr>
            <a:endParaRPr lang="en-US" sz="2000" dirty="0" smtClean="0"/>
          </a:p>
          <a:p>
            <a:pPr marL="0" indent="0">
              <a:buNone/>
            </a:pPr>
            <a:r>
              <a:rPr lang="en-US" sz="2000" dirty="0" smtClean="0"/>
              <a:t>1. What is Kanban</a:t>
            </a:r>
          </a:p>
          <a:p>
            <a:pPr marL="0" indent="0">
              <a:buNone/>
            </a:pPr>
            <a:r>
              <a:rPr lang="en-US" sz="2000" dirty="0" smtClean="0"/>
              <a:t>2. Main principles</a:t>
            </a:r>
          </a:p>
          <a:p>
            <a:pPr marL="0" indent="0">
              <a:buNone/>
            </a:pPr>
            <a:r>
              <a:rPr lang="en-US" sz="2000" dirty="0" smtClean="0"/>
              <a:t>3. Main </a:t>
            </a:r>
            <a:r>
              <a:rPr lang="en-US" sz="2000" dirty="0" smtClean="0"/>
              <a:t>practices</a:t>
            </a:r>
          </a:p>
          <a:p>
            <a:pPr marL="0" indent="0">
              <a:buNone/>
            </a:pPr>
            <a:r>
              <a:rPr lang="en-US" sz="2000" dirty="0" smtClean="0"/>
              <a:t>4. Main roles</a:t>
            </a:r>
            <a:endParaRPr lang="en-US" sz="2000" dirty="0" smtClean="0"/>
          </a:p>
          <a:p>
            <a:pPr marL="0" indent="0">
              <a:buNone/>
            </a:pPr>
            <a:r>
              <a:rPr lang="en-US" sz="2000" dirty="0"/>
              <a:t>5</a:t>
            </a:r>
            <a:r>
              <a:rPr lang="en-US" sz="2000" dirty="0" smtClean="0"/>
              <a:t>. </a:t>
            </a:r>
            <a:r>
              <a:rPr lang="en-US" sz="2000" dirty="0" smtClean="0"/>
              <a:t>Modern-Day Kanban</a:t>
            </a:r>
          </a:p>
          <a:p>
            <a:pPr marL="0" indent="0">
              <a:buNone/>
            </a:pPr>
            <a:r>
              <a:rPr lang="en-US" sz="2000" dirty="0"/>
              <a:t>6</a:t>
            </a:r>
            <a:r>
              <a:rPr lang="en-US" sz="2000" dirty="0" smtClean="0"/>
              <a:t>. </a:t>
            </a:r>
            <a:r>
              <a:rPr lang="en-US" sz="2000" dirty="0" smtClean="0"/>
              <a:t>Summary</a:t>
            </a:r>
          </a:p>
          <a:p>
            <a:pPr marL="0" indent="0">
              <a:buNone/>
            </a:pPr>
            <a:endParaRPr lang="en-US" dirty="0" smtClean="0"/>
          </a:p>
          <a:p>
            <a:pPr marL="0" indent="0">
              <a:buNone/>
            </a:pP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659" y="2224087"/>
            <a:ext cx="4919729" cy="3817275"/>
          </a:xfrm>
          <a:prstGeom prst="rect">
            <a:avLst/>
          </a:prstGeom>
        </p:spPr>
      </p:pic>
    </p:spTree>
    <p:extLst>
      <p:ext uri="{BB962C8B-B14F-4D97-AF65-F5344CB8AC3E}">
        <p14:creationId xmlns:p14="http://schemas.microsoft.com/office/powerpoint/2010/main" val="32457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Main roles</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Ø"/>
            </a:pPr>
            <a:r>
              <a:rPr lang="en-US" sz="2000" dirty="0"/>
              <a:t>Service Request </a:t>
            </a:r>
            <a:r>
              <a:rPr lang="en-US" sz="2000" dirty="0" smtClean="0"/>
              <a:t>Manager</a:t>
            </a:r>
          </a:p>
          <a:p>
            <a:pPr marL="0" indent="0">
              <a:buNone/>
            </a:pPr>
            <a:r>
              <a:rPr lang="en-US" sz="2000" dirty="0"/>
              <a:t>The primary goal of an SRM should be to serve as a risk manager and facilitator. </a:t>
            </a:r>
            <a:endParaRPr lang="en-US" sz="2000" dirty="0" smtClean="0"/>
          </a:p>
          <a:p>
            <a:pPr marL="0" indent="0">
              <a:buNone/>
            </a:pPr>
            <a:r>
              <a:rPr lang="en-US" sz="2000" dirty="0" smtClean="0"/>
              <a:t>To </a:t>
            </a:r>
            <a:r>
              <a:rPr lang="en-US" sz="2000" dirty="0"/>
              <a:t>describe it with actual responsibilities, it is associated with:</a:t>
            </a:r>
          </a:p>
          <a:p>
            <a:pPr>
              <a:buFont typeface="Arial" panose="020B0604020202020204" pitchFamily="34" charset="0"/>
              <a:buChar char="•"/>
            </a:pPr>
            <a:r>
              <a:rPr lang="en-US" sz="2000" dirty="0" smtClean="0"/>
              <a:t>Ordering </a:t>
            </a:r>
            <a:r>
              <a:rPr lang="en-US" sz="2000" dirty="0"/>
              <a:t>work items from the backlog and facilitating prioritization of what comes </a:t>
            </a:r>
            <a:r>
              <a:rPr lang="en-US" sz="2000" dirty="0" smtClean="0"/>
              <a:t>next</a:t>
            </a:r>
            <a:endParaRPr lang="en-US" sz="2000" dirty="0"/>
          </a:p>
          <a:p>
            <a:pPr>
              <a:buFont typeface="Arial" panose="020B0604020202020204" pitchFamily="34" charset="0"/>
              <a:buChar char="•"/>
            </a:pPr>
            <a:r>
              <a:rPr lang="en-US" sz="2000" dirty="0"/>
              <a:t>Owning the policies for the system which frame decisions together</a:t>
            </a:r>
          </a:p>
          <a:p>
            <a:pPr>
              <a:buFont typeface="Arial" panose="020B0604020202020204" pitchFamily="34" charset="0"/>
              <a:buChar char="•"/>
            </a:pPr>
            <a:r>
              <a:rPr lang="en-US" sz="2000" dirty="0"/>
              <a:t>Improving corporate governance, consistency of process, and reducing personnel risk associated with a single individual</a:t>
            </a:r>
            <a:endParaRPr lang="uk-UA" sz="2000" dirty="0"/>
          </a:p>
        </p:txBody>
      </p:sp>
    </p:spTree>
    <p:extLst>
      <p:ext uri="{BB962C8B-B14F-4D97-AF65-F5344CB8AC3E}">
        <p14:creationId xmlns:p14="http://schemas.microsoft.com/office/powerpoint/2010/main" val="3100138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5</a:t>
            </a:r>
            <a:r>
              <a:rPr lang="en-US" dirty="0" smtClean="0"/>
              <a:t>. </a:t>
            </a:r>
            <a:r>
              <a:rPr lang="en-US" dirty="0" smtClean="0"/>
              <a:t>Modern-Day Kanban</a:t>
            </a:r>
            <a:br>
              <a:rPr lang="en-US" dirty="0" smtClean="0"/>
            </a:br>
            <a:endParaRPr lang="uk-UA" dirty="0"/>
          </a:p>
        </p:txBody>
      </p:sp>
      <p:sp>
        <p:nvSpPr>
          <p:cNvPr id="3" name="Объект 2"/>
          <p:cNvSpPr>
            <a:spLocks noGrp="1"/>
          </p:cNvSpPr>
          <p:nvPr>
            <p:ph idx="1"/>
          </p:nvPr>
        </p:nvSpPr>
        <p:spPr/>
        <p:txBody>
          <a:bodyPr/>
          <a:lstStyle/>
          <a:p>
            <a:pPr marL="0" indent="0">
              <a:buNone/>
            </a:pPr>
            <a:r>
              <a:rPr lang="en-US" dirty="0" smtClean="0"/>
              <a:t>With </a:t>
            </a:r>
            <a:r>
              <a:rPr lang="en-US" dirty="0"/>
              <a:t>the development </a:t>
            </a:r>
            <a:endParaRPr lang="en-US" dirty="0" smtClean="0"/>
          </a:p>
          <a:p>
            <a:pPr marL="0" indent="0">
              <a:buNone/>
            </a:pPr>
            <a:r>
              <a:rPr lang="en-US" dirty="0" smtClean="0"/>
              <a:t>of </a:t>
            </a:r>
            <a:r>
              <a:rPr lang="en-US" dirty="0"/>
              <a:t>technology, </a:t>
            </a:r>
            <a:endParaRPr lang="en-US" dirty="0" smtClean="0"/>
          </a:p>
          <a:p>
            <a:pPr marL="0" indent="0">
              <a:buNone/>
            </a:pPr>
            <a:r>
              <a:rPr lang="en-US" dirty="0" smtClean="0"/>
              <a:t>Kanban </a:t>
            </a:r>
            <a:r>
              <a:rPr lang="en-US" dirty="0"/>
              <a:t>has been also </a:t>
            </a:r>
            <a:endParaRPr lang="en-US" dirty="0" smtClean="0"/>
          </a:p>
          <a:p>
            <a:pPr marL="0" indent="0">
              <a:buNone/>
            </a:pPr>
            <a:r>
              <a:rPr lang="en-US" dirty="0" smtClean="0"/>
              <a:t>continuously </a:t>
            </a:r>
            <a:r>
              <a:rPr lang="en-US" dirty="0"/>
              <a:t>improving. </a:t>
            </a:r>
            <a:endParaRPr lang="en-US" dirty="0" smtClean="0"/>
          </a:p>
          <a:p>
            <a:pPr marL="0" indent="0">
              <a:buNone/>
            </a:pPr>
            <a:r>
              <a:rPr lang="en-US" dirty="0" smtClean="0"/>
              <a:t>Digital </a:t>
            </a:r>
            <a:r>
              <a:rPr lang="en-US" dirty="0"/>
              <a:t>Kanban board </a:t>
            </a:r>
            <a:endParaRPr lang="en-US" dirty="0" smtClean="0"/>
          </a:p>
          <a:p>
            <a:pPr marL="0" indent="0">
              <a:buNone/>
            </a:pPr>
            <a:r>
              <a:rPr lang="en-US" dirty="0" smtClean="0"/>
              <a:t>solutions </a:t>
            </a:r>
            <a:r>
              <a:rPr lang="en-US" dirty="0"/>
              <a:t>have been </a:t>
            </a:r>
            <a:endParaRPr lang="en-US" dirty="0" smtClean="0"/>
          </a:p>
          <a:p>
            <a:pPr marL="0" indent="0">
              <a:buNone/>
            </a:pPr>
            <a:r>
              <a:rPr lang="en-US" dirty="0" smtClean="0"/>
              <a:t>developed </a:t>
            </a:r>
            <a:r>
              <a:rPr lang="en-US" dirty="0"/>
              <a:t>to overcome </a:t>
            </a:r>
            <a:endParaRPr lang="en-US" dirty="0" smtClean="0"/>
          </a:p>
          <a:p>
            <a:pPr marL="0" indent="0">
              <a:buNone/>
            </a:pPr>
            <a:r>
              <a:rPr lang="en-US" dirty="0" smtClean="0"/>
              <a:t>the </a:t>
            </a:r>
            <a:r>
              <a:rPr lang="en-US" dirty="0"/>
              <a:t>problems arising </a:t>
            </a:r>
            <a:endParaRPr lang="en-US" dirty="0" smtClean="0"/>
          </a:p>
          <a:p>
            <a:pPr marL="0" indent="0">
              <a:buNone/>
            </a:pPr>
            <a:r>
              <a:rPr lang="en-US" dirty="0" smtClean="0"/>
              <a:t>in </a:t>
            </a:r>
            <a:r>
              <a:rPr lang="en-US" dirty="0"/>
              <a:t>remote teams.</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506" y="2160589"/>
            <a:ext cx="7239000" cy="3541556"/>
          </a:xfrm>
          <a:prstGeom prst="rect">
            <a:avLst/>
          </a:prstGeom>
        </p:spPr>
      </p:pic>
    </p:spTree>
    <p:extLst>
      <p:ext uri="{BB962C8B-B14F-4D97-AF65-F5344CB8AC3E}">
        <p14:creationId xmlns:p14="http://schemas.microsoft.com/office/powerpoint/2010/main" val="292930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6</a:t>
            </a:r>
            <a:r>
              <a:rPr lang="en-US" dirty="0" smtClean="0"/>
              <a:t>. </a:t>
            </a:r>
            <a:r>
              <a:rPr lang="en-US" dirty="0" smtClean="0"/>
              <a:t>Summary</a:t>
            </a:r>
            <a:endParaRPr lang="uk-UA" dirty="0"/>
          </a:p>
        </p:txBody>
      </p:sp>
      <p:sp>
        <p:nvSpPr>
          <p:cNvPr id="3" name="Объект 2"/>
          <p:cNvSpPr>
            <a:spLocks noGrp="1"/>
          </p:cNvSpPr>
          <p:nvPr>
            <p:ph idx="1"/>
          </p:nvPr>
        </p:nvSpPr>
        <p:spPr/>
        <p:txBody>
          <a:bodyPr>
            <a:normAutofit/>
          </a:bodyPr>
          <a:lstStyle/>
          <a:p>
            <a:pPr marL="0" indent="0">
              <a:buNone/>
            </a:pPr>
            <a:r>
              <a:rPr lang="en-US" sz="2000" dirty="0"/>
              <a:t>Trying to learn what is Kanban could be hard at first but now that you know what it is, you can make the most out of the main benefits of Kanban:</a:t>
            </a:r>
          </a:p>
          <a:p>
            <a:pPr marL="0" indent="0">
              <a:buNone/>
            </a:pPr>
            <a:endParaRPr lang="en-US" sz="2000" dirty="0"/>
          </a:p>
          <a:p>
            <a:pPr>
              <a:buFont typeface="Wingdings" panose="05000000000000000000" pitchFamily="2" charset="2"/>
              <a:buChar char="§"/>
            </a:pPr>
            <a:r>
              <a:rPr lang="en-US" sz="2000" dirty="0"/>
              <a:t>Physical and digital Kanban boards help you visualize your work</a:t>
            </a:r>
          </a:p>
          <a:p>
            <a:pPr>
              <a:buFont typeface="Wingdings" panose="05000000000000000000" pitchFamily="2" charset="2"/>
              <a:buChar char="§"/>
            </a:pPr>
            <a:r>
              <a:rPr lang="en-US" sz="2000" dirty="0"/>
              <a:t>Kanban is easy to adopt and - just start with what you have</a:t>
            </a:r>
          </a:p>
          <a:p>
            <a:pPr>
              <a:buFont typeface="Wingdings" panose="05000000000000000000" pitchFamily="2" charset="2"/>
              <a:buChar char="§"/>
            </a:pPr>
            <a:r>
              <a:rPr lang="en-US" sz="2000" dirty="0"/>
              <a:t>WIP limits empower you to become more </a:t>
            </a:r>
            <a:r>
              <a:rPr lang="en-US" sz="2000" dirty="0" smtClean="0"/>
              <a:t>efficient</a:t>
            </a:r>
            <a:endParaRPr lang="uk-UA" sz="2000" dirty="0"/>
          </a:p>
        </p:txBody>
      </p:sp>
    </p:spTree>
    <p:extLst>
      <p:ext uri="{BB962C8B-B14F-4D97-AF65-F5344CB8AC3E}">
        <p14:creationId xmlns:p14="http://schemas.microsoft.com/office/powerpoint/2010/main" val="97226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 What is Kanban</a:t>
            </a:r>
            <a:endParaRPr lang="uk-UA" dirty="0"/>
          </a:p>
        </p:txBody>
      </p:sp>
      <p:sp>
        <p:nvSpPr>
          <p:cNvPr id="3" name="Объект 2"/>
          <p:cNvSpPr>
            <a:spLocks noGrp="1"/>
          </p:cNvSpPr>
          <p:nvPr>
            <p:ph idx="1"/>
          </p:nvPr>
        </p:nvSpPr>
        <p:spPr>
          <a:xfrm>
            <a:off x="677334" y="1930400"/>
            <a:ext cx="8596668" cy="4110962"/>
          </a:xfrm>
        </p:spPr>
        <p:txBody>
          <a:bodyPr>
            <a:normAutofit/>
          </a:bodyPr>
          <a:lstStyle/>
          <a:p>
            <a:pPr marL="0" indent="0">
              <a:buNone/>
            </a:pPr>
            <a:endParaRPr lang="en-US" sz="2000" dirty="0" smtClean="0"/>
          </a:p>
          <a:p>
            <a:pPr marL="0" indent="0">
              <a:buNone/>
            </a:pPr>
            <a:r>
              <a:rPr lang="en-US" sz="2000" dirty="0"/>
              <a:t>Kanban is a workflow management method designed to help you visualize your work, maximize efficiency and be agile. </a:t>
            </a:r>
            <a:endParaRPr lang="en-US" sz="2000" dirty="0" smtClean="0"/>
          </a:p>
          <a:p>
            <a:pPr marL="0" indent="0">
              <a:buNone/>
            </a:pPr>
            <a:r>
              <a:rPr lang="en-US" sz="2000" dirty="0" smtClean="0"/>
              <a:t>From </a:t>
            </a:r>
            <a:r>
              <a:rPr lang="en-US" sz="2000" dirty="0"/>
              <a:t>Japanese</a:t>
            </a:r>
            <a:r>
              <a:rPr lang="en-US" sz="2000"/>
              <a:t>, </a:t>
            </a:r>
            <a:r>
              <a:rPr lang="en-US" sz="2000" smtClean="0"/>
              <a:t>Kanban </a:t>
            </a:r>
            <a:r>
              <a:rPr lang="en-US" sz="2000" dirty="0"/>
              <a:t>is literally translated as billboard or signboard. Originating from manufacturing, it later became a territory claimed by agile software development teams. </a:t>
            </a:r>
            <a:endParaRPr lang="en-US" sz="2000" dirty="0" smtClean="0"/>
          </a:p>
          <a:p>
            <a:pPr marL="0" indent="0">
              <a:buNone/>
            </a:pPr>
            <a:r>
              <a:rPr lang="en-US" sz="2000" dirty="0" smtClean="0"/>
              <a:t>Work items are visualized to give participants a view of progress and process, from start to finish. </a:t>
            </a:r>
            <a:endParaRPr lang="en-US" sz="2000" dirty="0"/>
          </a:p>
        </p:txBody>
      </p:sp>
    </p:spTree>
    <p:extLst>
      <p:ext uri="{BB962C8B-B14F-4D97-AF65-F5344CB8AC3E}">
        <p14:creationId xmlns:p14="http://schemas.microsoft.com/office/powerpoint/2010/main" val="386731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 What is Kanban</a:t>
            </a:r>
            <a:endParaRPr lang="uk-UA" dirty="0"/>
          </a:p>
        </p:txBody>
      </p:sp>
      <p:sp>
        <p:nvSpPr>
          <p:cNvPr id="3" name="Объект 2"/>
          <p:cNvSpPr>
            <a:spLocks noGrp="1"/>
          </p:cNvSpPr>
          <p:nvPr>
            <p:ph idx="1"/>
          </p:nvPr>
        </p:nvSpPr>
        <p:spPr/>
        <p:txBody>
          <a:bodyPr/>
          <a:lstStyle/>
          <a:p>
            <a:pPr marL="0" indent="0">
              <a:buNone/>
            </a:pPr>
            <a:endParaRPr lang="en-US" dirty="0" smtClean="0"/>
          </a:p>
          <a:p>
            <a:pPr marL="0" indent="0">
              <a:buNone/>
            </a:pPr>
            <a:r>
              <a:rPr lang="en-US" sz="2000" dirty="0" err="1" smtClean="0"/>
              <a:t>Taiichi</a:t>
            </a:r>
            <a:r>
              <a:rPr lang="en-US" sz="2000" dirty="0" smtClean="0"/>
              <a:t> </a:t>
            </a:r>
            <a:r>
              <a:rPr lang="en-US" sz="2000" dirty="0" err="1"/>
              <a:t>Ohno</a:t>
            </a:r>
            <a:r>
              <a:rPr lang="en-US" sz="2000" dirty="0"/>
              <a:t>, an industrial engineer at Toyota, developed </a:t>
            </a:r>
            <a:r>
              <a:rPr lang="en-US" sz="2000" dirty="0" smtClean="0"/>
              <a:t>Kanban </a:t>
            </a:r>
            <a:r>
              <a:rPr lang="en-US" sz="2000" dirty="0"/>
              <a:t>to improve manufacturing efficiency</a:t>
            </a:r>
            <a:r>
              <a:rPr lang="en-US" sz="2000" dirty="0" smtClean="0"/>
              <a:t>.</a:t>
            </a:r>
          </a:p>
          <a:p>
            <a:pPr marL="0" indent="0">
              <a:buNone/>
            </a:pPr>
            <a:endParaRPr lang="en-US" sz="2000" dirty="0"/>
          </a:p>
          <a:p>
            <a:pPr marL="0" indent="0">
              <a:buNone/>
            </a:pPr>
            <a:r>
              <a:rPr lang="en-US" sz="2000" dirty="0"/>
              <a:t>In software development, the aim is to provide a visual process management system which aids decision-making about what, when, and how much to produce. Kanban is commonly used in software development in combination with other methods and frameworks such as Scrum.</a:t>
            </a:r>
            <a:endParaRPr lang="uk-UA" sz="2000" dirty="0"/>
          </a:p>
        </p:txBody>
      </p:sp>
    </p:spTree>
    <p:extLst>
      <p:ext uri="{BB962C8B-B14F-4D97-AF65-F5344CB8AC3E}">
        <p14:creationId xmlns:p14="http://schemas.microsoft.com/office/powerpoint/2010/main" val="366661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2</a:t>
            </a:r>
            <a:r>
              <a:rPr lang="en-US" dirty="0" smtClean="0"/>
              <a:t>. Main principles</a:t>
            </a:r>
            <a:endParaRPr lang="uk-UA" dirty="0"/>
          </a:p>
        </p:txBody>
      </p:sp>
      <p:sp>
        <p:nvSpPr>
          <p:cNvPr id="3" name="Объект 2"/>
          <p:cNvSpPr>
            <a:spLocks noGrp="1"/>
          </p:cNvSpPr>
          <p:nvPr>
            <p:ph idx="1"/>
          </p:nvPr>
        </p:nvSpPr>
        <p:spPr/>
        <p:txBody>
          <a:bodyPr/>
          <a:lstStyle/>
          <a:p>
            <a:pPr marL="0" indent="0">
              <a:buNone/>
            </a:pPr>
            <a:r>
              <a:rPr lang="en-US" sz="2000" dirty="0"/>
              <a:t>Kanban is based on </a:t>
            </a:r>
            <a:r>
              <a:rPr lang="en-US" sz="2000" dirty="0" smtClean="0"/>
              <a:t>4 </a:t>
            </a:r>
            <a:r>
              <a:rPr lang="en-US" sz="2000" dirty="0"/>
              <a:t>basic </a:t>
            </a:r>
            <a:r>
              <a:rPr lang="en-US" sz="2000" dirty="0" smtClean="0"/>
              <a:t>principles</a:t>
            </a:r>
            <a:r>
              <a:rPr lang="en-US" sz="2000" dirty="0"/>
              <a:t>.</a:t>
            </a:r>
            <a:endParaRPr lang="en-US" sz="2000" dirty="0" smtClean="0"/>
          </a:p>
          <a:p>
            <a:pPr marL="0" indent="0">
              <a:buNone/>
            </a:pPr>
            <a:endParaRPr lang="en-US" sz="2000" b="1" dirty="0" smtClean="0"/>
          </a:p>
          <a:p>
            <a:pPr>
              <a:buFont typeface="Wingdings" panose="05000000000000000000" pitchFamily="2" charset="2"/>
              <a:buChar char="Ø"/>
            </a:pPr>
            <a:r>
              <a:rPr lang="en-US" sz="2000" dirty="0" smtClean="0"/>
              <a:t>Start </a:t>
            </a:r>
            <a:r>
              <a:rPr lang="en-US" sz="2000" dirty="0"/>
              <a:t>With What You Do Now</a:t>
            </a:r>
          </a:p>
          <a:p>
            <a:pPr>
              <a:buFont typeface="Wingdings" panose="05000000000000000000" pitchFamily="2" charset="2"/>
              <a:buChar char="Ø"/>
            </a:pPr>
            <a:r>
              <a:rPr lang="en-US" sz="2000" dirty="0" smtClean="0"/>
              <a:t>Agree </a:t>
            </a:r>
            <a:r>
              <a:rPr lang="en-US" sz="2000" dirty="0"/>
              <a:t>to Pursue Incremental, Evolutionary Change</a:t>
            </a:r>
          </a:p>
          <a:p>
            <a:pPr>
              <a:buFont typeface="Wingdings" panose="05000000000000000000" pitchFamily="2" charset="2"/>
              <a:buChar char="Ø"/>
            </a:pPr>
            <a:r>
              <a:rPr lang="en-US" sz="2000" dirty="0" smtClean="0"/>
              <a:t>Respect </a:t>
            </a:r>
            <a:r>
              <a:rPr lang="en-US" sz="2000" dirty="0"/>
              <a:t>the Current Process, Roles &amp; Responsibilities</a:t>
            </a:r>
          </a:p>
          <a:p>
            <a:pPr>
              <a:buFont typeface="Wingdings" panose="05000000000000000000" pitchFamily="2" charset="2"/>
              <a:buChar char="Ø"/>
            </a:pPr>
            <a:r>
              <a:rPr lang="en-US" sz="2000" dirty="0" smtClean="0"/>
              <a:t>Encourage </a:t>
            </a:r>
            <a:r>
              <a:rPr lang="en-US" sz="2000" dirty="0"/>
              <a:t>Acts of Leadership at All Levels</a:t>
            </a:r>
          </a:p>
          <a:p>
            <a:pPr marL="0" indent="0">
              <a:buNone/>
            </a:pPr>
            <a:endParaRPr lang="uk-UA" dirty="0"/>
          </a:p>
        </p:txBody>
      </p:sp>
    </p:spTree>
    <p:extLst>
      <p:ext uri="{BB962C8B-B14F-4D97-AF65-F5344CB8AC3E}">
        <p14:creationId xmlns:p14="http://schemas.microsoft.com/office/powerpoint/2010/main" val="346436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Main principles</a:t>
            </a:r>
            <a:endParaRPr lang="uk-UA" dirty="0"/>
          </a:p>
        </p:txBody>
      </p:sp>
      <p:sp>
        <p:nvSpPr>
          <p:cNvPr id="3" name="Объект 2"/>
          <p:cNvSpPr>
            <a:spLocks noGrp="1"/>
          </p:cNvSpPr>
          <p:nvPr>
            <p:ph idx="1"/>
          </p:nvPr>
        </p:nvSpPr>
        <p:spPr/>
        <p:txBody>
          <a:bodyPr/>
          <a:lstStyle/>
          <a:p>
            <a:pPr>
              <a:buFont typeface="Wingdings" panose="05000000000000000000" pitchFamily="2" charset="2"/>
              <a:buChar char="Ø"/>
            </a:pPr>
            <a:r>
              <a:rPr lang="en-US" sz="2000" b="1" dirty="0"/>
              <a:t>Start With What You Do Now</a:t>
            </a:r>
          </a:p>
          <a:p>
            <a:pPr marL="0" indent="0">
              <a:buNone/>
            </a:pPr>
            <a:endParaRPr lang="en-US" dirty="0" smtClean="0"/>
          </a:p>
          <a:p>
            <a:pPr marL="0" indent="0">
              <a:buNone/>
            </a:pPr>
            <a:r>
              <a:rPr lang="en-US" sz="2000" dirty="0"/>
              <a:t>Kanban’s flexibility allows it to be overlaid on existing workflows, systems and processes without disrupting what is already successfully being done.</a:t>
            </a:r>
          </a:p>
          <a:p>
            <a:pPr marL="0" indent="0">
              <a:buNone/>
            </a:pPr>
            <a:r>
              <a:rPr lang="en-US" sz="2000" dirty="0"/>
              <a:t>It will highlight issues that need to be addressed and help to assess and plan changes so their implementation is as non-disruptive as possible.</a:t>
            </a:r>
            <a:endParaRPr lang="uk-UA" sz="2000" dirty="0"/>
          </a:p>
        </p:txBody>
      </p:sp>
    </p:spTree>
    <p:extLst>
      <p:ext uri="{BB962C8B-B14F-4D97-AF65-F5344CB8AC3E}">
        <p14:creationId xmlns:p14="http://schemas.microsoft.com/office/powerpoint/2010/main" val="75326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Main principles</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Ø"/>
            </a:pPr>
            <a:r>
              <a:rPr lang="en-US" sz="2000" b="1" dirty="0"/>
              <a:t>Agree to Pursue Incremental, Evolutionary </a:t>
            </a:r>
            <a:r>
              <a:rPr lang="en-US" sz="2000" b="1" dirty="0" smtClean="0"/>
              <a:t>Change</a:t>
            </a:r>
          </a:p>
          <a:p>
            <a:pPr marL="0" indent="0">
              <a:buNone/>
            </a:pPr>
            <a:endParaRPr lang="en-US" sz="2000" dirty="0" smtClean="0"/>
          </a:p>
          <a:p>
            <a:pPr marL="0" indent="0">
              <a:buNone/>
            </a:pPr>
            <a:r>
              <a:rPr lang="en-US" sz="2000" dirty="0"/>
              <a:t>The Kanban methodology is designed to meet minimal resistance and thus encourages continuous small incremental and evolutionary changes to the current process. </a:t>
            </a:r>
            <a:endParaRPr lang="en-US" sz="2000" dirty="0" smtClean="0"/>
          </a:p>
          <a:p>
            <a:pPr marL="0" indent="0">
              <a:buNone/>
            </a:pPr>
            <a:r>
              <a:rPr lang="en-US" sz="2000" dirty="0" smtClean="0"/>
              <a:t>In </a:t>
            </a:r>
            <a:r>
              <a:rPr lang="en-US" sz="2000" dirty="0"/>
              <a:t>general, sweeping changes are discouraged because they usually encounter resistance due to fear or uncertainty.</a:t>
            </a:r>
            <a:endParaRPr lang="uk-UA" sz="2000" dirty="0"/>
          </a:p>
        </p:txBody>
      </p:sp>
    </p:spTree>
    <p:extLst>
      <p:ext uri="{BB962C8B-B14F-4D97-AF65-F5344CB8AC3E}">
        <p14:creationId xmlns:p14="http://schemas.microsoft.com/office/powerpoint/2010/main" val="329725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Main principles</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Ø"/>
            </a:pPr>
            <a:r>
              <a:rPr lang="en-US" sz="2000" b="1" dirty="0"/>
              <a:t>Respect the Current Process, Roles &amp; Responsibilities</a:t>
            </a:r>
          </a:p>
          <a:p>
            <a:pPr marL="0" indent="0">
              <a:buNone/>
            </a:pPr>
            <a:endParaRPr lang="en-US" sz="2000" dirty="0" smtClean="0"/>
          </a:p>
          <a:p>
            <a:pPr marL="0" indent="0">
              <a:buNone/>
            </a:pPr>
            <a:r>
              <a:rPr lang="en-US" sz="2000" dirty="0" smtClean="0"/>
              <a:t>Kanban </a:t>
            </a:r>
            <a:r>
              <a:rPr lang="en-US" sz="2000" dirty="0"/>
              <a:t>recognizes that existing processes, roles, responsibilities, and titles have value and are, generally, worth preserving. The Kanban method does not prohibit change, but neither does it prescribe it as a ‘universal panacea’. </a:t>
            </a:r>
            <a:endParaRPr lang="en-US" sz="2000" dirty="0" smtClean="0"/>
          </a:p>
          <a:p>
            <a:pPr marL="0" indent="0">
              <a:buNone/>
            </a:pPr>
            <a:r>
              <a:rPr lang="en-US" sz="2000" dirty="0" smtClean="0"/>
              <a:t>It </a:t>
            </a:r>
            <a:r>
              <a:rPr lang="en-US" sz="2000" dirty="0"/>
              <a:t>is designed to promote and encourage incremental, logical, changes without triggering a fear of change itself.</a:t>
            </a:r>
            <a:endParaRPr lang="uk-UA" sz="2000" dirty="0"/>
          </a:p>
        </p:txBody>
      </p:sp>
    </p:spTree>
    <p:extLst>
      <p:ext uri="{BB962C8B-B14F-4D97-AF65-F5344CB8AC3E}">
        <p14:creationId xmlns:p14="http://schemas.microsoft.com/office/powerpoint/2010/main" val="108385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Main principles</a:t>
            </a:r>
            <a:endParaRPr lang="uk-UA" dirty="0"/>
          </a:p>
        </p:txBody>
      </p:sp>
      <p:sp>
        <p:nvSpPr>
          <p:cNvPr id="3" name="Объект 2"/>
          <p:cNvSpPr>
            <a:spLocks noGrp="1"/>
          </p:cNvSpPr>
          <p:nvPr>
            <p:ph idx="1"/>
          </p:nvPr>
        </p:nvSpPr>
        <p:spPr/>
        <p:txBody>
          <a:bodyPr>
            <a:normAutofit/>
          </a:bodyPr>
          <a:lstStyle/>
          <a:p>
            <a:pPr>
              <a:buFont typeface="Wingdings" panose="05000000000000000000" pitchFamily="2" charset="2"/>
              <a:buChar char="Ø"/>
            </a:pPr>
            <a:r>
              <a:rPr lang="en-US" sz="2000" b="1" dirty="0"/>
              <a:t>Encourage Acts of Leadership at All </a:t>
            </a:r>
            <a:r>
              <a:rPr lang="en-US" sz="2000" b="1" dirty="0" smtClean="0"/>
              <a:t>Levels</a:t>
            </a:r>
          </a:p>
          <a:p>
            <a:pPr marL="0" indent="0">
              <a:buNone/>
            </a:pPr>
            <a:endParaRPr lang="en-US" sz="2000" dirty="0" smtClean="0"/>
          </a:p>
          <a:p>
            <a:pPr marL="0" indent="0">
              <a:buNone/>
            </a:pPr>
            <a:r>
              <a:rPr lang="en-US" sz="2000" dirty="0"/>
              <a:t>It reminds you that some of the best leadership comes from everyday acts of people on the front line of their teams. </a:t>
            </a:r>
            <a:endParaRPr lang="en-US" sz="2000" dirty="0" smtClean="0"/>
          </a:p>
          <a:p>
            <a:pPr marL="0" indent="0">
              <a:buNone/>
            </a:pPr>
            <a:r>
              <a:rPr lang="en-US" sz="2000" dirty="0" smtClean="0"/>
              <a:t>It </a:t>
            </a:r>
            <a:r>
              <a:rPr lang="en-US" sz="2000" dirty="0"/>
              <a:t>is important that everyone fosters a mindset of continuous improvement in order to reach optimal performance on a team/department/company level. This can’t be a management level activity.</a:t>
            </a:r>
          </a:p>
          <a:p>
            <a:pPr marL="0" indent="0">
              <a:buNone/>
            </a:pPr>
            <a:endParaRPr lang="uk-UA" sz="2000" dirty="0"/>
          </a:p>
        </p:txBody>
      </p:sp>
    </p:spTree>
    <p:extLst>
      <p:ext uri="{BB962C8B-B14F-4D97-AF65-F5344CB8AC3E}">
        <p14:creationId xmlns:p14="http://schemas.microsoft.com/office/powerpoint/2010/main" val="3528111906"/>
      </p:ext>
    </p:extLst>
  </p:cSld>
  <p:clrMapOvr>
    <a:masterClrMapping/>
  </p:clrMapOvr>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225</TotalTime>
  <Words>1299</Words>
  <Application>Microsoft Office PowerPoint</Application>
  <PresentationFormat>Широкоэкранный</PresentationFormat>
  <Paragraphs>122</Paragraphs>
  <Slides>22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22</vt:i4>
      </vt:variant>
    </vt:vector>
  </HeadingPairs>
  <TitlesOfParts>
    <vt:vector size="27" baseType="lpstr">
      <vt:lpstr>Arial</vt:lpstr>
      <vt:lpstr>Trebuchet MS</vt:lpstr>
      <vt:lpstr>Wingdings</vt:lpstr>
      <vt:lpstr>Wingdings 3</vt:lpstr>
      <vt:lpstr>Аспект</vt:lpstr>
      <vt:lpstr>KANBAN</vt:lpstr>
      <vt:lpstr>Contents of the presentation</vt:lpstr>
      <vt:lpstr>1. What is Kanban</vt:lpstr>
      <vt:lpstr>1. What is Kanban</vt:lpstr>
      <vt:lpstr>2. Main principles</vt:lpstr>
      <vt:lpstr>2. Main principles</vt:lpstr>
      <vt:lpstr>2. Main principles</vt:lpstr>
      <vt:lpstr>2. Main principles</vt:lpstr>
      <vt:lpstr>2. Main principles</vt:lpstr>
      <vt:lpstr>3. Main practices</vt:lpstr>
      <vt:lpstr>3. Main practices</vt:lpstr>
      <vt:lpstr>Main practices</vt:lpstr>
      <vt:lpstr>3. Main practices</vt:lpstr>
      <vt:lpstr>3. Main practices</vt:lpstr>
      <vt:lpstr>3. Main practices</vt:lpstr>
      <vt:lpstr>4. Main roles</vt:lpstr>
      <vt:lpstr>4. Main roles</vt:lpstr>
      <vt:lpstr>4. Main roles</vt:lpstr>
      <vt:lpstr>4. Main roles</vt:lpstr>
      <vt:lpstr>4. Main roles</vt:lpstr>
      <vt:lpstr>5. Modern-Day Kanban </vt:lpstr>
      <vt:lpstr>6. Summary</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KANBAN</dc:title>
  <dc:creator>Ира</dc:creator>
  <cp:lastModifiedBy>Ира</cp:lastModifiedBy>
  <cp:revision>20</cp:revision>
  <dcterms:created xsi:type="dcterms:W3CDTF">2019-11-20T11:26:33Z</dcterms:created>
  <dcterms:modified xsi:type="dcterms:W3CDTF">2019-11-22T09:38:40Z</dcterms:modified>
</cp:coreProperties>
</file>