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4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en-US" dirty="0" err="1" smtClean="0"/>
              <a:t>SAFe</a:t>
            </a:r>
            <a:endParaRPr lang="uk-UA" dirty="0"/>
          </a:p>
        </p:txBody>
      </p:sp>
      <p:sp>
        <p:nvSpPr>
          <p:cNvPr id="3" name="Подзаголовок 2"/>
          <p:cNvSpPr>
            <a:spLocks noGrp="1"/>
          </p:cNvSpPr>
          <p:nvPr>
            <p:ph type="subTitle" idx="1"/>
          </p:nvPr>
        </p:nvSpPr>
        <p:spPr/>
        <p:txBody>
          <a:bodyPr/>
          <a:lstStyle/>
          <a:p>
            <a:pPr algn="ctr"/>
            <a:r>
              <a:rPr lang="en-US" sz="2400" b="1" dirty="0"/>
              <a:t>Scaled Agile Framework</a:t>
            </a:r>
          </a:p>
          <a:p>
            <a:endParaRPr lang="uk-UA" dirty="0"/>
          </a:p>
        </p:txBody>
      </p:sp>
    </p:spTree>
    <p:extLst>
      <p:ext uri="{BB962C8B-B14F-4D97-AF65-F5344CB8AC3E}">
        <p14:creationId xmlns:p14="http://schemas.microsoft.com/office/powerpoint/2010/main" val="288079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Team level</a:t>
            </a:r>
            <a:endParaRPr lang="uk-UA" dirty="0"/>
          </a:p>
        </p:txBody>
      </p:sp>
      <p:sp>
        <p:nvSpPr>
          <p:cNvPr id="3" name="Объект 2"/>
          <p:cNvSpPr>
            <a:spLocks noGrp="1"/>
          </p:cNvSpPr>
          <p:nvPr>
            <p:ph idx="1"/>
          </p:nvPr>
        </p:nvSpPr>
        <p:spPr>
          <a:xfrm>
            <a:off x="677334" y="2160589"/>
            <a:ext cx="8596668" cy="4394757"/>
          </a:xfrm>
        </p:spPr>
        <p:txBody>
          <a:bodyPr>
            <a:noAutofit/>
          </a:bodyPr>
          <a:lstStyle/>
          <a:p>
            <a:pPr>
              <a:buFont typeface="Wingdings" panose="05000000000000000000" pitchFamily="2" charset="2"/>
              <a:buChar char="§"/>
            </a:pPr>
            <a:r>
              <a:rPr lang="en-US" sz="2000" dirty="0"/>
              <a:t>All different teams in the ART (Agile Release Trains) will create an integrated and tested system. Stakeholders will evaluate and respond with fast </a:t>
            </a:r>
            <a:r>
              <a:rPr lang="en-US" sz="2000" dirty="0" smtClean="0"/>
              <a:t>feedback.</a:t>
            </a:r>
            <a:endParaRPr lang="en-US" sz="2000" dirty="0"/>
          </a:p>
          <a:p>
            <a:pPr>
              <a:buFont typeface="Wingdings" panose="05000000000000000000" pitchFamily="2" charset="2"/>
              <a:buChar char="§"/>
            </a:pPr>
            <a:r>
              <a:rPr lang="en-US" sz="2000" dirty="0"/>
              <a:t>They apply Built-in Quality practices.</a:t>
            </a:r>
          </a:p>
          <a:p>
            <a:pPr>
              <a:buFont typeface="Wingdings" panose="05000000000000000000" pitchFamily="2" charset="2"/>
              <a:buChar char="§"/>
            </a:pPr>
            <a:r>
              <a:rPr lang="en-US" sz="2000" dirty="0"/>
              <a:t>Each </a:t>
            </a:r>
            <a:r>
              <a:rPr lang="en-US" sz="2000" dirty="0" err="1"/>
              <a:t>ScrumXP</a:t>
            </a:r>
            <a:r>
              <a:rPr lang="en-US" sz="2000" dirty="0"/>
              <a:t> team will have 5-9 team members, which includes all the roles necessary to build a quality incremental value in each Iteration.</a:t>
            </a:r>
          </a:p>
          <a:p>
            <a:pPr>
              <a:buFont typeface="Wingdings" panose="05000000000000000000" pitchFamily="2" charset="2"/>
              <a:buChar char="§"/>
            </a:pPr>
            <a:r>
              <a:rPr lang="en-US" sz="2000" dirty="0" err="1" smtClean="0"/>
              <a:t>ScrumXP</a:t>
            </a:r>
            <a:r>
              <a:rPr lang="en-US" sz="2000" dirty="0" smtClean="0"/>
              <a:t> </a:t>
            </a:r>
            <a:r>
              <a:rPr lang="en-US" sz="2000" dirty="0"/>
              <a:t>roles includes:</a:t>
            </a:r>
          </a:p>
          <a:p>
            <a:pPr marL="0" indent="0">
              <a:buNone/>
            </a:pPr>
            <a:r>
              <a:rPr lang="en-US" sz="2000" dirty="0" smtClean="0"/>
              <a:t>         Team(</a:t>
            </a:r>
            <a:r>
              <a:rPr lang="en-US" sz="2000" dirty="0" err="1" smtClean="0"/>
              <a:t>Dev+QA</a:t>
            </a:r>
            <a:r>
              <a:rPr lang="en-US" sz="2000" dirty="0"/>
              <a:t>)</a:t>
            </a:r>
          </a:p>
          <a:p>
            <a:pPr marL="0" indent="0">
              <a:buNone/>
            </a:pPr>
            <a:r>
              <a:rPr lang="en-US" sz="2000" dirty="0" smtClean="0"/>
              <a:t>         Scrum </a:t>
            </a:r>
            <a:r>
              <a:rPr lang="en-US" sz="2000" dirty="0"/>
              <a:t>Master</a:t>
            </a:r>
          </a:p>
          <a:p>
            <a:pPr marL="0" indent="0">
              <a:buNone/>
            </a:pPr>
            <a:r>
              <a:rPr lang="en-US" sz="2000" dirty="0" smtClean="0"/>
              <a:t>         Product Owner and etc</a:t>
            </a:r>
            <a:r>
              <a:rPr lang="en-US" sz="2000" dirty="0"/>
              <a:t>..</a:t>
            </a:r>
            <a:endParaRPr lang="uk-UA" sz="2000" dirty="0"/>
          </a:p>
        </p:txBody>
      </p:sp>
    </p:spTree>
    <p:extLst>
      <p:ext uri="{BB962C8B-B14F-4D97-AF65-F5344CB8AC3E}">
        <p14:creationId xmlns:p14="http://schemas.microsoft.com/office/powerpoint/2010/main" val="1086633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Team level</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
            </a:pPr>
            <a:r>
              <a:rPr lang="en-US" sz="2000" dirty="0" err="1" smtClean="0"/>
              <a:t>SAFe</a:t>
            </a:r>
            <a:r>
              <a:rPr lang="en-US" sz="2000" dirty="0" smtClean="0"/>
              <a:t> </a:t>
            </a:r>
            <a:r>
              <a:rPr lang="en-US" sz="2000" dirty="0"/>
              <a:t>divides the development timeline into a set of iterations within a PI (Program Increment).</a:t>
            </a:r>
          </a:p>
          <a:p>
            <a:pPr>
              <a:buFont typeface="Wingdings" panose="05000000000000000000" pitchFamily="2" charset="2"/>
              <a:buChar char="§"/>
            </a:pPr>
            <a:r>
              <a:rPr lang="en-US" sz="2000" dirty="0"/>
              <a:t>PI duration is between 8 -12 weeks.</a:t>
            </a:r>
          </a:p>
          <a:p>
            <a:pPr>
              <a:buFont typeface="Wingdings" panose="05000000000000000000" pitchFamily="2" charset="2"/>
              <a:buChar char="§"/>
            </a:pPr>
            <a:r>
              <a:rPr lang="en-US" sz="2000" dirty="0"/>
              <a:t>The team will use stories to deliver the value. The Product Owner will have content authority over their creation and acceptance of the stories.</a:t>
            </a:r>
          </a:p>
          <a:p>
            <a:pPr>
              <a:buFont typeface="Wingdings" panose="05000000000000000000" pitchFamily="2" charset="2"/>
              <a:buChar char="§"/>
            </a:pPr>
            <a:r>
              <a:rPr lang="en-US" sz="2000" dirty="0"/>
              <a:t>Stories contain Customer's requirements.</a:t>
            </a:r>
          </a:p>
          <a:p>
            <a:pPr>
              <a:buFont typeface="Wingdings" panose="05000000000000000000" pitchFamily="2" charset="2"/>
              <a:buChar char="§"/>
            </a:pPr>
            <a:r>
              <a:rPr lang="en-US" sz="2000" dirty="0"/>
              <a:t>Team Backlog includes user and enabler stories, which are identified during PI planning. </a:t>
            </a:r>
            <a:endParaRPr lang="uk-UA" sz="2000" dirty="0"/>
          </a:p>
        </p:txBody>
      </p:sp>
    </p:spTree>
    <p:extLst>
      <p:ext uri="{BB962C8B-B14F-4D97-AF65-F5344CB8AC3E}">
        <p14:creationId xmlns:p14="http://schemas.microsoft.com/office/powerpoint/2010/main" val="394900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Team level</a:t>
            </a:r>
            <a:endParaRPr lang="uk-UA" dirty="0"/>
          </a:p>
        </p:txBody>
      </p:sp>
      <p:sp>
        <p:nvSpPr>
          <p:cNvPr id="3" name="Объект 2"/>
          <p:cNvSpPr>
            <a:spLocks noGrp="1"/>
          </p:cNvSpPr>
          <p:nvPr>
            <p:ph idx="1"/>
          </p:nvPr>
        </p:nvSpPr>
        <p:spPr/>
        <p:txBody>
          <a:bodyPr>
            <a:normAutofit/>
          </a:bodyPr>
          <a:lstStyle/>
          <a:p>
            <a:pPr marL="0" indent="0">
              <a:buNone/>
            </a:pPr>
            <a:r>
              <a:rPr lang="en-US" sz="2000" dirty="0"/>
              <a:t>Each iteration provides:</a:t>
            </a:r>
          </a:p>
          <a:p>
            <a:pPr marL="0" indent="0">
              <a:buNone/>
            </a:pPr>
            <a:r>
              <a:rPr lang="en-US" sz="2000" dirty="0" smtClean="0"/>
              <a:t>- A </a:t>
            </a:r>
            <a:r>
              <a:rPr lang="en-US" sz="2000" dirty="0"/>
              <a:t>valuable increment of new functionality</a:t>
            </a:r>
          </a:p>
          <a:p>
            <a:pPr marL="0" indent="0">
              <a:buNone/>
            </a:pPr>
            <a:r>
              <a:rPr lang="en-US" sz="2000" dirty="0" smtClean="0"/>
              <a:t>- Accomplish </a:t>
            </a:r>
            <a:r>
              <a:rPr lang="en-US" sz="2000" dirty="0"/>
              <a:t>via constantly repeating pattern</a:t>
            </a:r>
          </a:p>
          <a:p>
            <a:pPr marL="0" indent="0">
              <a:buNone/>
            </a:pPr>
            <a:r>
              <a:rPr lang="en-US" sz="2000" dirty="0" smtClean="0"/>
              <a:t>- Plan </a:t>
            </a:r>
            <a:r>
              <a:rPr lang="en-US" sz="2000" dirty="0"/>
              <a:t>the iteration</a:t>
            </a:r>
          </a:p>
          <a:p>
            <a:pPr marL="0" indent="0">
              <a:buNone/>
            </a:pPr>
            <a:r>
              <a:rPr lang="en-US" sz="2000" dirty="0" smtClean="0"/>
              <a:t>- Commit </a:t>
            </a:r>
            <a:r>
              <a:rPr lang="en-US" sz="2000" dirty="0"/>
              <a:t>to some functionality</a:t>
            </a:r>
          </a:p>
          <a:p>
            <a:pPr marL="0" indent="0">
              <a:buNone/>
            </a:pPr>
            <a:r>
              <a:rPr lang="en-US" sz="2000" dirty="0" smtClean="0"/>
              <a:t>- Execute </a:t>
            </a:r>
            <a:r>
              <a:rPr lang="en-US" sz="2000" dirty="0"/>
              <a:t>the iteration by building and testing Stories</a:t>
            </a:r>
          </a:p>
          <a:p>
            <a:pPr marL="0" indent="0">
              <a:buNone/>
            </a:pPr>
            <a:r>
              <a:rPr lang="en-US" sz="2000" dirty="0" smtClean="0"/>
              <a:t>- Demo </a:t>
            </a:r>
            <a:r>
              <a:rPr lang="en-US" sz="2000" dirty="0"/>
              <a:t>the new functionality</a:t>
            </a:r>
          </a:p>
          <a:p>
            <a:pPr marL="0" indent="0">
              <a:buNone/>
            </a:pPr>
            <a:r>
              <a:rPr lang="en-US" sz="2000" dirty="0" smtClean="0"/>
              <a:t>- Retrospective</a:t>
            </a:r>
            <a:endParaRPr lang="en-US" sz="2000" dirty="0"/>
          </a:p>
          <a:p>
            <a:pPr marL="0" indent="0">
              <a:buNone/>
            </a:pPr>
            <a:r>
              <a:rPr lang="en-US" sz="2000" dirty="0" smtClean="0"/>
              <a:t>- Repeat </a:t>
            </a:r>
            <a:r>
              <a:rPr lang="en-US" sz="2000" dirty="0"/>
              <a:t>for the next iteration</a:t>
            </a:r>
            <a:endParaRPr lang="uk-UA" sz="2000" dirty="0"/>
          </a:p>
        </p:txBody>
      </p:sp>
    </p:spTree>
    <p:extLst>
      <p:ext uri="{BB962C8B-B14F-4D97-AF65-F5344CB8AC3E}">
        <p14:creationId xmlns:p14="http://schemas.microsoft.com/office/powerpoint/2010/main" val="373071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Team level</a:t>
            </a:r>
            <a:endParaRPr lang="uk-UA" dirty="0"/>
          </a:p>
        </p:txBody>
      </p:sp>
      <p:sp>
        <p:nvSpPr>
          <p:cNvPr id="3" name="Объект 2"/>
          <p:cNvSpPr>
            <a:spLocks noGrp="1"/>
          </p:cNvSpPr>
          <p:nvPr>
            <p:ph idx="1"/>
          </p:nvPr>
        </p:nvSpPr>
        <p:spPr/>
        <p:txBody>
          <a:bodyPr>
            <a:normAutofit/>
          </a:bodyPr>
          <a:lstStyle/>
          <a:p>
            <a:pPr marL="0" indent="0">
              <a:buNone/>
            </a:pPr>
            <a:endParaRPr lang="en-US" sz="2000" dirty="0" smtClean="0"/>
          </a:p>
          <a:p>
            <a:pPr marL="0" indent="0">
              <a:buNone/>
            </a:pPr>
            <a:endParaRPr lang="en-US" sz="2000" dirty="0" smtClean="0"/>
          </a:p>
          <a:p>
            <a:pPr marL="0" indent="0">
              <a:buNone/>
            </a:pPr>
            <a:r>
              <a:rPr lang="en-US" sz="2000" dirty="0" smtClean="0"/>
              <a:t>Teams </a:t>
            </a:r>
            <a:r>
              <a:rPr lang="en-US" sz="2000" dirty="0"/>
              <a:t>also support the System Demo at the end of each Iteration. which is the critical integration point for the ART.</a:t>
            </a:r>
          </a:p>
          <a:p>
            <a:pPr marL="0" indent="0">
              <a:buNone/>
            </a:pPr>
            <a:r>
              <a:rPr lang="en-US" sz="2000" dirty="0"/>
              <a:t>Larger Value Streams will have multiple ARTs</a:t>
            </a:r>
            <a:r>
              <a:rPr lang="en-US" sz="2000" dirty="0" smtClean="0"/>
              <a:t>.</a:t>
            </a:r>
            <a:endParaRPr lang="en-US" sz="2000" dirty="0"/>
          </a:p>
        </p:txBody>
      </p:sp>
    </p:spTree>
    <p:extLst>
      <p:ext uri="{BB962C8B-B14F-4D97-AF65-F5344CB8AC3E}">
        <p14:creationId xmlns:p14="http://schemas.microsoft.com/office/powerpoint/2010/main" val="109485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Program level</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At </a:t>
            </a:r>
            <a:r>
              <a:rPr lang="en-US" sz="2000" dirty="0"/>
              <a:t>Program level, Value of </a:t>
            </a:r>
            <a:r>
              <a:rPr lang="en-US" sz="2000" dirty="0" err="1"/>
              <a:t>SAFe</a:t>
            </a:r>
            <a:r>
              <a:rPr lang="en-US" sz="2000" dirty="0"/>
              <a:t> is delivered by long-lived Agile Release Trains (ART). Iteration is for team and train is for the program.</a:t>
            </a:r>
          </a:p>
          <a:p>
            <a:pPr>
              <a:buFont typeface="Wingdings" panose="05000000000000000000" pitchFamily="2" charset="2"/>
              <a:buChar char="§"/>
            </a:pPr>
            <a:r>
              <a:rPr lang="en-US" sz="2000" dirty="0"/>
              <a:t>Agile Release Trains (ART) is the primary vehicle for value delivery at the program level. It delivers a value stream to the organization.</a:t>
            </a:r>
          </a:p>
          <a:p>
            <a:pPr>
              <a:buFont typeface="Wingdings" panose="05000000000000000000" pitchFamily="2" charset="2"/>
              <a:buChar char="§"/>
            </a:pPr>
            <a:r>
              <a:rPr lang="en-US" sz="2000" dirty="0"/>
              <a:t>The Program Increments (</a:t>
            </a:r>
            <a:r>
              <a:rPr lang="en-US" sz="2000" dirty="0" smtClean="0"/>
              <a:t>PI) </a:t>
            </a:r>
            <a:r>
              <a:rPr lang="en-US" sz="2000" dirty="0"/>
              <a:t>duration is of 8 to 12 weeks.</a:t>
            </a:r>
          </a:p>
          <a:p>
            <a:pPr>
              <a:buFont typeface="Wingdings" panose="05000000000000000000" pitchFamily="2" charset="2"/>
              <a:buChar char="§"/>
            </a:pPr>
            <a:r>
              <a:rPr lang="en-US" sz="2000" dirty="0"/>
              <a:t>ART is of 5 - 12 Agile Teams (~50 – 125+ people) which includes all the roles and infrastructure needed to deliver fully tested, working, system-level software.</a:t>
            </a:r>
            <a:endParaRPr lang="uk-UA" sz="2000" dirty="0"/>
          </a:p>
        </p:txBody>
      </p:sp>
    </p:spTree>
    <p:extLst>
      <p:ext uri="{BB962C8B-B14F-4D97-AF65-F5344CB8AC3E}">
        <p14:creationId xmlns:p14="http://schemas.microsoft.com/office/powerpoint/2010/main" val="164264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Program level</a:t>
            </a:r>
            <a:endParaRPr lang="uk-UA" dirty="0"/>
          </a:p>
        </p:txBody>
      </p:sp>
      <p:sp>
        <p:nvSpPr>
          <p:cNvPr id="3" name="Объект 2"/>
          <p:cNvSpPr>
            <a:spLocks noGrp="1"/>
          </p:cNvSpPr>
          <p:nvPr>
            <p:ph idx="1"/>
          </p:nvPr>
        </p:nvSpPr>
        <p:spPr>
          <a:xfrm>
            <a:off x="677334" y="2160589"/>
            <a:ext cx="8596668" cy="4111422"/>
          </a:xfrm>
        </p:spPr>
        <p:txBody>
          <a:bodyPr>
            <a:noAutofit/>
          </a:bodyPr>
          <a:lstStyle/>
          <a:p>
            <a:pPr>
              <a:buFont typeface="Wingdings" panose="05000000000000000000" pitchFamily="2" charset="2"/>
              <a:buChar char="§"/>
            </a:pPr>
            <a:r>
              <a:rPr lang="en-US" sz="2000" dirty="0"/>
              <a:t>At a Program level, Product Manager/Program Manager has content authority. He defines and prioritizes the program backlog.</a:t>
            </a:r>
          </a:p>
          <a:p>
            <a:pPr>
              <a:buFont typeface="Wingdings" panose="05000000000000000000" pitchFamily="2" charset="2"/>
              <a:buChar char="§"/>
            </a:pPr>
            <a:r>
              <a:rPr lang="en-US" sz="2000" dirty="0"/>
              <a:t>Program backlog is a prioritized list of features.</a:t>
            </a:r>
          </a:p>
          <a:p>
            <a:pPr>
              <a:buFont typeface="Wingdings" panose="05000000000000000000" pitchFamily="2" charset="2"/>
              <a:buChar char="§"/>
            </a:pPr>
            <a:r>
              <a:rPr lang="en-US" sz="2000" dirty="0"/>
              <a:t>System Architect role at the program level is to collaborate day to day work with the teams. It ensures that non-functional requirements are met. </a:t>
            </a:r>
          </a:p>
          <a:p>
            <a:pPr>
              <a:buFont typeface="Wingdings" panose="05000000000000000000" pitchFamily="2" charset="2"/>
              <a:buChar char="§"/>
            </a:pPr>
            <a:r>
              <a:rPr lang="en-US" sz="2000" dirty="0"/>
              <a:t>Chief-Scrum Master role is played by 'Release Train Engineer'.</a:t>
            </a:r>
          </a:p>
          <a:p>
            <a:pPr>
              <a:buFont typeface="Wingdings" panose="05000000000000000000" pitchFamily="2" charset="2"/>
              <a:buChar char="§"/>
            </a:pPr>
            <a:r>
              <a:rPr lang="en-US" sz="2000" dirty="0"/>
              <a:t>Various team forms 'Release Management Team'. They will approve routine releases of quality solutions to customers.</a:t>
            </a:r>
          </a:p>
          <a:p>
            <a:pPr>
              <a:buFont typeface="Wingdings" panose="05000000000000000000" pitchFamily="2" charset="2"/>
              <a:buChar char="§"/>
            </a:pPr>
            <a:r>
              <a:rPr lang="en-US" sz="2000" dirty="0"/>
              <a:t>Deployment of software into customer environments and successful delivery is taken care of by DevOps team.</a:t>
            </a:r>
            <a:endParaRPr lang="uk-UA" sz="2000" dirty="0"/>
          </a:p>
        </p:txBody>
      </p:sp>
    </p:spTree>
    <p:extLst>
      <p:ext uri="{BB962C8B-B14F-4D97-AF65-F5344CB8AC3E}">
        <p14:creationId xmlns:p14="http://schemas.microsoft.com/office/powerpoint/2010/main" val="195865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Portfolio level</a:t>
            </a:r>
            <a:endParaRPr lang="uk-UA" dirty="0"/>
          </a:p>
        </p:txBody>
      </p:sp>
      <p:sp>
        <p:nvSpPr>
          <p:cNvPr id="3" name="Объект 2"/>
          <p:cNvSpPr>
            <a:spLocks noGrp="1"/>
          </p:cNvSpPr>
          <p:nvPr>
            <p:ph idx="1"/>
          </p:nvPr>
        </p:nvSpPr>
        <p:spPr/>
        <p:txBody>
          <a:bodyPr/>
          <a:lstStyle/>
          <a:p>
            <a:pPr marL="0" indent="0">
              <a:buNone/>
            </a:pPr>
            <a:endParaRPr lang="en-US" dirty="0" smtClean="0"/>
          </a:p>
          <a:p>
            <a:pPr>
              <a:buFont typeface="Wingdings" panose="05000000000000000000" pitchFamily="2" charset="2"/>
              <a:buChar char="§"/>
            </a:pPr>
            <a:r>
              <a:rPr lang="en-US" sz="2000" dirty="0" smtClean="0"/>
              <a:t>Highest </a:t>
            </a:r>
            <a:r>
              <a:rPr lang="en-US" sz="2000" dirty="0"/>
              <a:t>level of interest/ concern /involvement/ in </a:t>
            </a:r>
            <a:r>
              <a:rPr lang="en-US" sz="2000" dirty="0" err="1"/>
              <a:t>SAFe</a:t>
            </a:r>
            <a:r>
              <a:rPr lang="en-US" sz="2000" dirty="0"/>
              <a:t> is </a:t>
            </a:r>
            <a:r>
              <a:rPr lang="en-US" sz="2000" dirty="0" err="1"/>
              <a:t>SAFe</a:t>
            </a:r>
            <a:r>
              <a:rPr lang="en-US" sz="2000" dirty="0"/>
              <a:t> </a:t>
            </a:r>
            <a:r>
              <a:rPr lang="en-US" sz="2000" dirty="0" smtClean="0"/>
              <a:t>Portfolio.</a:t>
            </a:r>
            <a:endParaRPr lang="en-US" sz="2000" dirty="0"/>
          </a:p>
          <a:p>
            <a:pPr>
              <a:buFont typeface="Wingdings" panose="05000000000000000000" pitchFamily="2" charset="2"/>
              <a:buChar char="§"/>
            </a:pPr>
            <a:r>
              <a:rPr lang="en-US" sz="2000" dirty="0"/>
              <a:t>The portfolio provides the basic blocks for organizing the Lean-Agile Enterprise flow of value via one or more Value Streams.</a:t>
            </a:r>
          </a:p>
          <a:p>
            <a:pPr>
              <a:buFont typeface="Wingdings" panose="05000000000000000000" pitchFamily="2" charset="2"/>
              <a:buChar char="§"/>
            </a:pPr>
            <a:r>
              <a:rPr lang="en-US" sz="2000" dirty="0"/>
              <a:t>The portfolio helps to develop systems and solutions which are described in strategic themes (links a </a:t>
            </a:r>
            <a:r>
              <a:rPr lang="en-US" sz="2000" dirty="0" err="1"/>
              <a:t>SAFe</a:t>
            </a:r>
            <a:r>
              <a:rPr lang="en-US" sz="2000" dirty="0"/>
              <a:t> portfolio to the changing business strategy of an enterprise).</a:t>
            </a:r>
            <a:endParaRPr lang="uk-UA" sz="2000" dirty="0"/>
          </a:p>
        </p:txBody>
      </p:sp>
    </p:spTree>
    <p:extLst>
      <p:ext uri="{BB962C8B-B14F-4D97-AF65-F5344CB8AC3E}">
        <p14:creationId xmlns:p14="http://schemas.microsoft.com/office/powerpoint/2010/main" val="205543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2. Different levels in </a:t>
            </a:r>
            <a:r>
              <a:rPr lang="en-US" dirty="0" err="1" smtClean="0"/>
              <a:t>SAFe</a:t>
            </a:r>
            <a:r>
              <a:rPr lang="en-US" dirty="0" smtClean="0"/>
              <a:t> –</a:t>
            </a:r>
            <a:br>
              <a:rPr lang="en-US" dirty="0" smtClean="0"/>
            </a:br>
            <a:r>
              <a:rPr lang="en-US" dirty="0" smtClean="0"/>
              <a:t>Portfolio level</a:t>
            </a:r>
            <a:endParaRPr lang="uk-UA" dirty="0"/>
          </a:p>
        </p:txBody>
      </p:sp>
      <p:sp>
        <p:nvSpPr>
          <p:cNvPr id="3" name="Объект 2"/>
          <p:cNvSpPr>
            <a:spLocks noGrp="1"/>
          </p:cNvSpPr>
          <p:nvPr>
            <p:ph idx="1"/>
          </p:nvPr>
        </p:nvSpPr>
        <p:spPr/>
        <p:txBody>
          <a:bodyPr/>
          <a:lstStyle/>
          <a:p>
            <a:pPr marL="0" indent="0">
              <a:buNone/>
            </a:pPr>
            <a:endParaRPr lang="en-US" sz="2000" dirty="0" smtClean="0"/>
          </a:p>
          <a:p>
            <a:pPr>
              <a:buFont typeface="Wingdings" panose="05000000000000000000" pitchFamily="2" charset="2"/>
              <a:buChar char="§"/>
            </a:pPr>
            <a:r>
              <a:rPr lang="en-US" sz="2000" dirty="0" err="1" smtClean="0"/>
              <a:t>SAFe</a:t>
            </a:r>
            <a:r>
              <a:rPr lang="en-US" sz="2000" dirty="0" smtClean="0"/>
              <a:t> </a:t>
            </a:r>
            <a:r>
              <a:rPr lang="en-US" sz="2000" dirty="0"/>
              <a:t>Portfolio </a:t>
            </a:r>
            <a:r>
              <a:rPr lang="en-US" sz="2000" dirty="0" smtClean="0"/>
              <a:t>level </a:t>
            </a:r>
            <a:r>
              <a:rPr lang="en-US" sz="2000" dirty="0"/>
              <a:t>contains people, processes and necessary build systems and solutions that an enterprise needs to meet its strategic objectives.</a:t>
            </a:r>
          </a:p>
          <a:p>
            <a:pPr>
              <a:buFont typeface="Wingdings" panose="05000000000000000000" pitchFamily="2" charset="2"/>
              <a:buChar char="§"/>
            </a:pPr>
            <a:r>
              <a:rPr lang="en-US" sz="2000" dirty="0"/>
              <a:t>Value Streams are the primary objectives in Portfolio, with which funding for the people and other resources required to build the Solutions.</a:t>
            </a:r>
          </a:p>
          <a:p>
            <a:pPr marL="0" indent="0">
              <a:buNone/>
            </a:pPr>
            <a:endParaRPr lang="uk-UA" dirty="0"/>
          </a:p>
        </p:txBody>
      </p:sp>
    </p:spTree>
    <p:extLst>
      <p:ext uri="{BB962C8B-B14F-4D97-AF65-F5344CB8AC3E}">
        <p14:creationId xmlns:p14="http://schemas.microsoft.com/office/powerpoint/2010/main" val="341037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Value Stream level</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
            </a:pPr>
            <a:r>
              <a:rPr lang="en-US" sz="2000" dirty="0"/>
              <a:t>The Value Stream </a:t>
            </a:r>
            <a:r>
              <a:rPr lang="en-US" sz="2000" dirty="0" smtClean="0"/>
              <a:t>level </a:t>
            </a:r>
            <a:r>
              <a:rPr lang="en-US" sz="2000" dirty="0"/>
              <a:t>is optional in </a:t>
            </a:r>
            <a:r>
              <a:rPr lang="en-US" sz="2000" dirty="0" err="1"/>
              <a:t>SAFe</a:t>
            </a:r>
            <a:r>
              <a:rPr lang="en-US" sz="2000" dirty="0"/>
              <a:t>.</a:t>
            </a:r>
          </a:p>
          <a:p>
            <a:pPr>
              <a:buFont typeface="Wingdings" panose="05000000000000000000" pitchFamily="2" charset="2"/>
              <a:buChar char="§"/>
            </a:pPr>
            <a:r>
              <a:rPr lang="en-US" sz="2000" dirty="0"/>
              <a:t>The Value Stream </a:t>
            </a:r>
            <a:r>
              <a:rPr lang="en-US" sz="2000" dirty="0" smtClean="0"/>
              <a:t>level </a:t>
            </a:r>
            <a:r>
              <a:rPr lang="en-US" sz="2000" dirty="0"/>
              <a:t>is designed for organizations who are:</a:t>
            </a:r>
          </a:p>
          <a:p>
            <a:pPr marL="0" indent="0">
              <a:buNone/>
            </a:pPr>
            <a:r>
              <a:rPr lang="en-US" sz="2000" dirty="0" smtClean="0"/>
              <a:t>     - Large </a:t>
            </a:r>
            <a:r>
              <a:rPr lang="en-US" sz="2000" dirty="0"/>
              <a:t>in size</a:t>
            </a:r>
          </a:p>
          <a:p>
            <a:pPr marL="0" indent="0">
              <a:buNone/>
            </a:pPr>
            <a:r>
              <a:rPr lang="en-US" sz="2000" dirty="0" smtClean="0"/>
              <a:t>     - Independent</a:t>
            </a:r>
            <a:endParaRPr lang="en-US" sz="2000" dirty="0"/>
          </a:p>
          <a:p>
            <a:pPr marL="0" indent="0">
              <a:buNone/>
            </a:pPr>
            <a:r>
              <a:rPr lang="en-US" sz="2000" dirty="0" smtClean="0"/>
              <a:t>     - Have </a:t>
            </a:r>
            <a:r>
              <a:rPr lang="en-US" sz="2000" dirty="0"/>
              <a:t>complex solutions</a:t>
            </a:r>
          </a:p>
          <a:p>
            <a:pPr marL="0" indent="0">
              <a:buNone/>
            </a:pPr>
            <a:r>
              <a:rPr lang="en-US" sz="2000" dirty="0" smtClean="0"/>
              <a:t>     - Their </a:t>
            </a:r>
            <a:r>
              <a:rPr lang="en-US" sz="2000" dirty="0"/>
              <a:t>solutions typically require multiple ARTs</a:t>
            </a:r>
          </a:p>
          <a:p>
            <a:pPr marL="0" indent="0">
              <a:buNone/>
            </a:pPr>
            <a:r>
              <a:rPr lang="en-US" sz="2000" dirty="0" smtClean="0"/>
              <a:t>     - They </a:t>
            </a:r>
            <a:r>
              <a:rPr lang="en-US" sz="2000" dirty="0"/>
              <a:t>face the largest systems challenges</a:t>
            </a:r>
            <a:endParaRPr lang="uk-UA" sz="2000" dirty="0"/>
          </a:p>
        </p:txBody>
      </p:sp>
    </p:spTree>
    <p:extLst>
      <p:ext uri="{BB962C8B-B14F-4D97-AF65-F5344CB8AC3E}">
        <p14:creationId xmlns:p14="http://schemas.microsoft.com/office/powerpoint/2010/main" val="3653795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Value Stream level</a:t>
            </a:r>
            <a:endParaRPr lang="uk-UA" dirty="0"/>
          </a:p>
        </p:txBody>
      </p:sp>
      <p:sp>
        <p:nvSpPr>
          <p:cNvPr id="3" name="Объект 2"/>
          <p:cNvSpPr>
            <a:spLocks noGrp="1"/>
          </p:cNvSpPr>
          <p:nvPr>
            <p:ph idx="1"/>
          </p:nvPr>
        </p:nvSpPr>
        <p:spPr/>
        <p:txBody>
          <a:bodyPr/>
          <a:lstStyle/>
          <a:p>
            <a:pPr marL="0" indent="0">
              <a:buNone/>
            </a:pPr>
            <a:endParaRPr lang="en-US" dirty="0" smtClean="0"/>
          </a:p>
          <a:p>
            <a:pPr>
              <a:buFont typeface="Wingdings" panose="05000000000000000000" pitchFamily="2" charset="2"/>
              <a:buChar char="§"/>
            </a:pPr>
            <a:r>
              <a:rPr lang="en-US" sz="2000" dirty="0" smtClean="0"/>
              <a:t>Building </a:t>
            </a:r>
            <a:r>
              <a:rPr lang="en-US" sz="2000" dirty="0"/>
              <a:t>this kind of systems often takes hundreds, even thousands of practitioners, external and internal suppliers.</a:t>
            </a:r>
          </a:p>
          <a:p>
            <a:pPr>
              <a:buFont typeface="Wingdings" panose="05000000000000000000" pitchFamily="2" charset="2"/>
              <a:buChar char="§"/>
            </a:pPr>
            <a:r>
              <a:rPr lang="en-US" sz="2000" dirty="0"/>
              <a:t>The Value Stream level supports synchronization for multiple ARTs and Suppliers. It includes Pre-and Post-PI Planning meetings and Solution Demo.</a:t>
            </a:r>
          </a:p>
          <a:p>
            <a:pPr>
              <a:buFont typeface="Wingdings" panose="05000000000000000000" pitchFamily="2" charset="2"/>
              <a:buChar char="§"/>
            </a:pPr>
            <a:r>
              <a:rPr lang="en-US" sz="2000" dirty="0"/>
              <a:t>It gives additional roles which are: Value Stream Engineer, Solution Architect/Engineering, and Solution Management.</a:t>
            </a:r>
            <a:endParaRPr lang="uk-UA" sz="2000" dirty="0"/>
          </a:p>
        </p:txBody>
      </p:sp>
    </p:spTree>
    <p:extLst>
      <p:ext uri="{BB962C8B-B14F-4D97-AF65-F5344CB8AC3E}">
        <p14:creationId xmlns:p14="http://schemas.microsoft.com/office/powerpoint/2010/main" val="159302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Contents of the presentation</a:t>
            </a:r>
            <a:endParaRPr lang="uk-UA" dirty="0"/>
          </a:p>
        </p:txBody>
      </p:sp>
      <p:sp>
        <p:nvSpPr>
          <p:cNvPr id="3" name="Объект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sz="2000" dirty="0" smtClean="0"/>
              <a:t>1. What is </a:t>
            </a:r>
            <a:r>
              <a:rPr lang="en-US" sz="2000" dirty="0" err="1" smtClean="0"/>
              <a:t>SAFe</a:t>
            </a:r>
            <a:r>
              <a:rPr lang="en-US" sz="2000" dirty="0" smtClean="0"/>
              <a:t> </a:t>
            </a:r>
          </a:p>
          <a:p>
            <a:pPr marL="0" indent="0">
              <a:buNone/>
            </a:pPr>
            <a:r>
              <a:rPr lang="en-US" sz="2000" dirty="0" smtClean="0"/>
              <a:t>2. Different levels in </a:t>
            </a:r>
            <a:r>
              <a:rPr lang="en-US" sz="2000" dirty="0" err="1" smtClean="0"/>
              <a:t>SAFe</a:t>
            </a:r>
            <a:endParaRPr lang="en-US" sz="2000" dirty="0" smtClean="0"/>
          </a:p>
          <a:p>
            <a:pPr marL="0" indent="0">
              <a:buNone/>
            </a:pPr>
            <a:r>
              <a:rPr lang="en-US" sz="2000" dirty="0" smtClean="0"/>
              <a:t>3. Summary</a:t>
            </a:r>
          </a:p>
          <a:p>
            <a:pPr>
              <a:buAutoNum type="arabicPeriod"/>
            </a:pPr>
            <a:endParaRPr lang="en-US" dirty="0" smtClean="0"/>
          </a:p>
          <a:p>
            <a:pPr>
              <a:buAutoNum type="arabicPeriod"/>
            </a:pP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716" y="2422618"/>
            <a:ext cx="4714286" cy="2914286"/>
          </a:xfrm>
          <a:prstGeom prst="rect">
            <a:avLst/>
          </a:prstGeom>
        </p:spPr>
      </p:pic>
    </p:spTree>
    <p:extLst>
      <p:ext uri="{BB962C8B-B14F-4D97-AF65-F5344CB8AC3E}">
        <p14:creationId xmlns:p14="http://schemas.microsoft.com/office/powerpoint/2010/main" val="2375309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a:t>
            </a:r>
            <a:br>
              <a:rPr lang="en-US" dirty="0" smtClean="0"/>
            </a:br>
            <a:r>
              <a:rPr lang="en-US" dirty="0" smtClean="0"/>
              <a:t>all levels </a:t>
            </a:r>
            <a:endParaRPr lang="uk-UA"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977" y="1790164"/>
            <a:ext cx="8203843" cy="4597758"/>
          </a:xfrm>
        </p:spPr>
      </p:pic>
    </p:spTree>
    <p:extLst>
      <p:ext uri="{BB962C8B-B14F-4D97-AF65-F5344CB8AC3E}">
        <p14:creationId xmlns:p14="http://schemas.microsoft.com/office/powerpoint/2010/main" val="293963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Summary</a:t>
            </a:r>
            <a:endParaRPr lang="uk-UA" dirty="0"/>
          </a:p>
        </p:txBody>
      </p:sp>
      <p:sp>
        <p:nvSpPr>
          <p:cNvPr id="3" name="Объект 2"/>
          <p:cNvSpPr>
            <a:spLocks noGrp="1"/>
          </p:cNvSpPr>
          <p:nvPr>
            <p:ph idx="1"/>
          </p:nvPr>
        </p:nvSpPr>
        <p:spPr/>
        <p:txBody>
          <a:bodyPr>
            <a:noAutofit/>
          </a:bodyPr>
          <a:lstStyle/>
          <a:p>
            <a:pPr marL="0" indent="0">
              <a:buNone/>
            </a:pPr>
            <a:r>
              <a:rPr lang="en-US" sz="2000" dirty="0" err="1"/>
              <a:t>SAFe</a:t>
            </a:r>
            <a:r>
              <a:rPr lang="en-US" sz="2000" dirty="0"/>
              <a:t> is an industry-proven, value-focused method for scaling Agile at the Enterprise level.</a:t>
            </a:r>
          </a:p>
          <a:p>
            <a:pPr marL="0" indent="0">
              <a:buNone/>
            </a:pPr>
            <a:r>
              <a:rPr lang="en-US" sz="2000" dirty="0"/>
              <a:t>It answers the questions like "How do we plan?", "How do we budget?", and "How do we become cross-functional in architecture and DevOps?"</a:t>
            </a:r>
          </a:p>
          <a:p>
            <a:pPr marL="0" indent="0">
              <a:buNone/>
            </a:pPr>
            <a:r>
              <a:rPr lang="en-US" sz="2000" dirty="0" err="1"/>
              <a:t>SAFe</a:t>
            </a:r>
            <a:r>
              <a:rPr lang="en-US" sz="2000" dirty="0"/>
              <a:t> helps large organization teams to meet an organization's strategic goals, not just individual project goals.</a:t>
            </a:r>
          </a:p>
          <a:p>
            <a:pPr marL="0" indent="0">
              <a:buNone/>
            </a:pPr>
            <a:r>
              <a:rPr lang="en-US" sz="2000" dirty="0"/>
              <a:t>The framework offers the ability to maintain and create a centralized strategy to deliver value</a:t>
            </a:r>
            <a:r>
              <a:rPr lang="en-US" sz="2000" dirty="0" smtClean="0"/>
              <a:t>.</a:t>
            </a:r>
          </a:p>
          <a:p>
            <a:pPr marL="0" indent="0">
              <a:buNone/>
            </a:pPr>
            <a:r>
              <a:rPr lang="en-US" sz="2000" dirty="0"/>
              <a:t>The </a:t>
            </a:r>
            <a:r>
              <a:rPr lang="en-US" sz="2000" dirty="0" err="1"/>
              <a:t>SAFe</a:t>
            </a:r>
            <a:r>
              <a:rPr lang="en-US" sz="2000" dirty="0"/>
              <a:t> model has three/four levels that centralize the strategic themes of an organization</a:t>
            </a:r>
            <a:r>
              <a:rPr lang="en-US" sz="2000" dirty="0" smtClean="0"/>
              <a:t>.</a:t>
            </a:r>
            <a:endParaRPr lang="en-US" sz="2000" dirty="0"/>
          </a:p>
        </p:txBody>
      </p:sp>
    </p:spTree>
    <p:extLst>
      <p:ext uri="{BB962C8B-B14F-4D97-AF65-F5344CB8AC3E}">
        <p14:creationId xmlns:p14="http://schemas.microsoft.com/office/powerpoint/2010/main" val="235487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 What is </a:t>
            </a:r>
            <a:r>
              <a:rPr lang="en-US" dirty="0" err="1" smtClean="0"/>
              <a:t>SAFe</a:t>
            </a:r>
            <a:endParaRPr lang="uk-UA" dirty="0"/>
          </a:p>
        </p:txBody>
      </p:sp>
      <p:sp>
        <p:nvSpPr>
          <p:cNvPr id="3" name="Объект 2"/>
          <p:cNvSpPr>
            <a:spLocks noGrp="1"/>
          </p:cNvSpPr>
          <p:nvPr>
            <p:ph idx="1"/>
          </p:nvPr>
        </p:nvSpPr>
        <p:spPr/>
        <p:txBody>
          <a:bodyPr>
            <a:normAutofit/>
          </a:bodyPr>
          <a:lstStyle/>
          <a:p>
            <a:pPr marL="0" indent="0">
              <a:buNone/>
            </a:pPr>
            <a:endParaRPr lang="en-US" sz="2000" dirty="0" smtClean="0"/>
          </a:p>
          <a:p>
            <a:pPr marL="0" indent="0">
              <a:buNone/>
            </a:pPr>
            <a:r>
              <a:rPr lang="en-US" sz="2000" dirty="0" smtClean="0"/>
              <a:t>The </a:t>
            </a:r>
            <a:r>
              <a:rPr lang="en-US" sz="2000" dirty="0"/>
              <a:t>Scaled Agile Framework, or </a:t>
            </a:r>
            <a:r>
              <a:rPr lang="en-US" sz="2000" dirty="0" err="1"/>
              <a:t>SAFe</a:t>
            </a:r>
            <a:r>
              <a:rPr lang="en-US" sz="2000" dirty="0"/>
              <a:t>, methodology is an agile framework for development teams built on three pillars: Team, Program, and Portfolio. </a:t>
            </a:r>
            <a:endParaRPr lang="en-US" sz="2000" dirty="0" smtClean="0"/>
          </a:p>
          <a:p>
            <a:pPr marL="0" indent="0">
              <a:buNone/>
            </a:pPr>
            <a:r>
              <a:rPr lang="en-US" sz="2000" dirty="0" err="1" smtClean="0"/>
              <a:t>SAFe</a:t>
            </a:r>
            <a:r>
              <a:rPr lang="en-US" sz="2000" dirty="0" smtClean="0"/>
              <a:t> </a:t>
            </a:r>
            <a:r>
              <a:rPr lang="en-US" sz="2000" dirty="0"/>
              <a:t>is designed to give a team flexibility and to help manage some of the challenges larger organizations have when practicing agile. </a:t>
            </a:r>
            <a:endParaRPr lang="en-US" sz="2000" dirty="0" smtClean="0"/>
          </a:p>
          <a:p>
            <a:pPr marL="0" indent="0">
              <a:buNone/>
            </a:pPr>
            <a:r>
              <a:rPr lang="en-US" sz="2000" dirty="0" smtClean="0"/>
              <a:t>It </a:t>
            </a:r>
            <a:r>
              <a:rPr lang="en-US" sz="2000" dirty="0"/>
              <a:t>is designed not so much as a single methodology, but as a broad knowledge base of proven best practices that real teams have used to deliver successful software products.</a:t>
            </a:r>
            <a:endParaRPr lang="uk-UA" sz="2000" dirty="0"/>
          </a:p>
        </p:txBody>
      </p:sp>
    </p:spTree>
    <p:extLst>
      <p:ext uri="{BB962C8B-B14F-4D97-AF65-F5344CB8AC3E}">
        <p14:creationId xmlns:p14="http://schemas.microsoft.com/office/powerpoint/2010/main" val="37643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 What is </a:t>
            </a:r>
            <a:r>
              <a:rPr lang="en-US" dirty="0" err="1" smtClean="0"/>
              <a:t>SAFe</a:t>
            </a:r>
            <a:endParaRPr lang="uk-UA" dirty="0"/>
          </a:p>
        </p:txBody>
      </p:sp>
      <p:sp>
        <p:nvSpPr>
          <p:cNvPr id="3" name="Объект 2"/>
          <p:cNvSpPr>
            <a:spLocks noGrp="1"/>
          </p:cNvSpPr>
          <p:nvPr>
            <p:ph idx="1"/>
          </p:nvPr>
        </p:nvSpPr>
        <p:spPr/>
        <p:txBody>
          <a:bodyPr>
            <a:normAutofit/>
          </a:bodyPr>
          <a:lstStyle/>
          <a:p>
            <a:pPr marL="0" indent="0">
              <a:buNone/>
            </a:pPr>
            <a:r>
              <a:rPr lang="en-US" sz="2000" dirty="0"/>
              <a:t>The </a:t>
            </a:r>
            <a:r>
              <a:rPr lang="en-US" sz="2000" dirty="0" err="1"/>
              <a:t>SAFe</a:t>
            </a:r>
            <a:r>
              <a:rPr lang="en-US" sz="2000" dirty="0"/>
              <a:t> framework was introduced in 2011. It was originally called the “Agile Enterprise Big Picture” by software-industry veteran Dean </a:t>
            </a:r>
            <a:r>
              <a:rPr lang="en-US" sz="2000" dirty="0" err="1"/>
              <a:t>Leffingwell</a:t>
            </a:r>
            <a:r>
              <a:rPr lang="en-US" sz="2000" dirty="0"/>
              <a:t>, who published the bestselling book Agile Software Requirements. The Big Picture described how to leverage existing agile frameworks such as Lean, Kanban, Scrum, and XP—and apply them at the Team, Program, and Portfolio.</a:t>
            </a:r>
          </a:p>
          <a:p>
            <a:pPr marL="0" indent="0">
              <a:buNone/>
            </a:pPr>
            <a:endParaRPr lang="en-US" sz="2000" dirty="0"/>
          </a:p>
          <a:p>
            <a:pPr marL="0" indent="0">
              <a:buNone/>
            </a:pPr>
            <a:r>
              <a:rPr lang="en-US" sz="2000" dirty="0"/>
              <a:t>Today, </a:t>
            </a:r>
            <a:r>
              <a:rPr lang="en-US" sz="2000" dirty="0" err="1"/>
              <a:t>SAFe’s</a:t>
            </a:r>
            <a:r>
              <a:rPr lang="en-US" sz="2000" dirty="0"/>
              <a:t> entire catalog of knowledge and success patterns is all available for free, and it has become one of the most popular agile frameworks.</a:t>
            </a:r>
            <a:endParaRPr lang="uk-UA" sz="2000" dirty="0"/>
          </a:p>
        </p:txBody>
      </p:sp>
    </p:spTree>
    <p:extLst>
      <p:ext uri="{BB962C8B-B14F-4D97-AF65-F5344CB8AC3E}">
        <p14:creationId xmlns:p14="http://schemas.microsoft.com/office/powerpoint/2010/main" val="126072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 What is </a:t>
            </a:r>
            <a:r>
              <a:rPr lang="en-US" dirty="0" err="1" smtClean="0"/>
              <a:t>SAFe</a:t>
            </a:r>
            <a:endParaRPr lang="uk-UA" dirty="0"/>
          </a:p>
        </p:txBody>
      </p:sp>
      <p:sp>
        <p:nvSpPr>
          <p:cNvPr id="3" name="Объект 2"/>
          <p:cNvSpPr>
            <a:spLocks noGrp="1"/>
          </p:cNvSpPr>
          <p:nvPr>
            <p:ph idx="1"/>
          </p:nvPr>
        </p:nvSpPr>
        <p:spPr>
          <a:xfrm>
            <a:off x="677334" y="2160589"/>
            <a:ext cx="8596668" cy="4059907"/>
          </a:xfrm>
        </p:spPr>
        <p:txBody>
          <a:bodyPr>
            <a:noAutofit/>
          </a:bodyPr>
          <a:lstStyle/>
          <a:p>
            <a:pPr marL="0" indent="0">
              <a:buNone/>
            </a:pPr>
            <a:r>
              <a:rPr lang="en-US" sz="2000" b="1" dirty="0" err="1"/>
              <a:t>SAFe’s</a:t>
            </a:r>
            <a:r>
              <a:rPr lang="en-US" sz="2000" b="1" dirty="0"/>
              <a:t> strengths include</a:t>
            </a:r>
            <a:r>
              <a:rPr lang="en-US" sz="2000" b="1" dirty="0" smtClean="0"/>
              <a:t>:</a:t>
            </a:r>
            <a:endParaRPr lang="en-US" sz="2000" b="1" dirty="0"/>
          </a:p>
          <a:p>
            <a:pPr marL="0" indent="0">
              <a:buNone/>
            </a:pPr>
            <a:r>
              <a:rPr lang="en-US" sz="2000" dirty="0"/>
              <a:t>Helps cross-functional teams collaborate more effectively</a:t>
            </a:r>
          </a:p>
          <a:p>
            <a:pPr marL="0" indent="0">
              <a:buNone/>
            </a:pPr>
            <a:r>
              <a:rPr lang="en-US" sz="2000" dirty="0"/>
              <a:t>Helps organizations achieve greater transparency</a:t>
            </a:r>
          </a:p>
          <a:p>
            <a:pPr marL="0" indent="0">
              <a:buNone/>
            </a:pPr>
            <a:r>
              <a:rPr lang="en-US" sz="2000" dirty="0"/>
              <a:t>Aligns all aspects of a project to the broader business </a:t>
            </a:r>
            <a:r>
              <a:rPr lang="en-US" sz="2000" dirty="0" smtClean="0"/>
              <a:t>goals</a:t>
            </a:r>
          </a:p>
          <a:p>
            <a:pPr marL="0" indent="0">
              <a:buNone/>
            </a:pPr>
            <a:endParaRPr lang="en-US" sz="2000" dirty="0"/>
          </a:p>
          <a:p>
            <a:pPr marL="0" indent="0">
              <a:buNone/>
            </a:pPr>
            <a:r>
              <a:rPr lang="en-US" sz="2000" b="1" dirty="0" err="1"/>
              <a:t>SAFe’s</a:t>
            </a:r>
            <a:r>
              <a:rPr lang="en-US" sz="2000" b="1" dirty="0"/>
              <a:t> weaknesses include</a:t>
            </a:r>
            <a:r>
              <a:rPr lang="en-US" sz="2000" b="1" dirty="0" smtClean="0"/>
              <a:t>:</a:t>
            </a:r>
            <a:endParaRPr lang="en-US" sz="2000" b="1" dirty="0"/>
          </a:p>
          <a:p>
            <a:pPr marL="0" indent="0">
              <a:buNone/>
            </a:pPr>
            <a:r>
              <a:rPr lang="en-US" sz="2000" dirty="0"/>
              <a:t>Some believe the framework is not pure agile, because requires too much upfront planning and process definition</a:t>
            </a:r>
          </a:p>
          <a:p>
            <a:pPr marL="0" indent="0">
              <a:buNone/>
            </a:pPr>
            <a:r>
              <a:rPr lang="en-US" sz="2000" dirty="0"/>
              <a:t>Also takes more of a top-down approach rather than a team-based approach</a:t>
            </a:r>
            <a:endParaRPr lang="uk-UA" sz="2000" dirty="0"/>
          </a:p>
        </p:txBody>
      </p:sp>
    </p:spTree>
    <p:extLst>
      <p:ext uri="{BB962C8B-B14F-4D97-AF65-F5344CB8AC3E}">
        <p14:creationId xmlns:p14="http://schemas.microsoft.com/office/powerpoint/2010/main" val="348233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 What is </a:t>
            </a:r>
            <a:r>
              <a:rPr lang="en-US" dirty="0" err="1" smtClean="0"/>
              <a:t>SAFe</a:t>
            </a:r>
            <a:endParaRPr lang="uk-UA" dirty="0"/>
          </a:p>
        </p:txBody>
      </p:sp>
      <p:sp>
        <p:nvSpPr>
          <p:cNvPr id="3" name="Объект 2"/>
          <p:cNvSpPr>
            <a:spLocks noGrp="1"/>
          </p:cNvSpPr>
          <p:nvPr>
            <p:ph idx="1"/>
          </p:nvPr>
        </p:nvSpPr>
        <p:spPr/>
        <p:txBody>
          <a:bodyPr/>
          <a:lstStyle/>
          <a:p>
            <a:pPr marL="0" indent="0">
              <a:buNone/>
            </a:pPr>
            <a:endParaRPr lang="en-US" dirty="0" smtClean="0"/>
          </a:p>
          <a:p>
            <a:pPr marL="0" indent="0">
              <a:buNone/>
            </a:pPr>
            <a:r>
              <a:rPr lang="en-US" sz="2000" dirty="0" smtClean="0"/>
              <a:t>There </a:t>
            </a:r>
            <a:r>
              <a:rPr lang="en-US" sz="2000" dirty="0"/>
              <a:t>are two different types of </a:t>
            </a:r>
            <a:r>
              <a:rPr lang="en-US" sz="2000" dirty="0" err="1"/>
              <a:t>SAFe</a:t>
            </a:r>
            <a:r>
              <a:rPr lang="en-US" sz="2000" dirty="0"/>
              <a:t> implementation</a:t>
            </a:r>
            <a:r>
              <a:rPr lang="en-US" sz="2000" dirty="0" smtClean="0"/>
              <a:t>:</a:t>
            </a:r>
          </a:p>
          <a:p>
            <a:pPr marL="0" indent="0">
              <a:buNone/>
            </a:pPr>
            <a:endParaRPr lang="en-US" sz="2000" dirty="0" smtClean="0"/>
          </a:p>
          <a:p>
            <a:pPr>
              <a:buFont typeface="Wingdings" panose="05000000000000000000" pitchFamily="2" charset="2"/>
              <a:buChar char="Ø"/>
            </a:pPr>
            <a:r>
              <a:rPr lang="en-US" sz="2000" dirty="0" smtClean="0"/>
              <a:t> </a:t>
            </a:r>
            <a:r>
              <a:rPr lang="en-US" sz="2000" dirty="0" err="1" smtClean="0"/>
              <a:t>SAFe</a:t>
            </a:r>
            <a:r>
              <a:rPr lang="en-US" sz="2000" dirty="0" smtClean="0"/>
              <a:t> 4.0 implementation</a:t>
            </a:r>
          </a:p>
          <a:p>
            <a:pPr>
              <a:buFont typeface="Wingdings" panose="05000000000000000000" pitchFamily="2" charset="2"/>
              <a:buChar char="Ø"/>
            </a:pPr>
            <a:r>
              <a:rPr lang="en-US" sz="2000" dirty="0" smtClean="0"/>
              <a:t> </a:t>
            </a:r>
            <a:r>
              <a:rPr lang="en-US" sz="2000" dirty="0" err="1" smtClean="0"/>
              <a:t>SAFe</a:t>
            </a:r>
            <a:r>
              <a:rPr lang="en-US" sz="2000" dirty="0" smtClean="0"/>
              <a:t> 3.0 implementation</a:t>
            </a:r>
            <a:endParaRPr lang="en-US" sz="2000" dirty="0"/>
          </a:p>
        </p:txBody>
      </p:sp>
    </p:spTree>
    <p:extLst>
      <p:ext uri="{BB962C8B-B14F-4D97-AF65-F5344CB8AC3E}">
        <p14:creationId xmlns:p14="http://schemas.microsoft.com/office/powerpoint/2010/main" val="164425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endParaRPr lang="uk-UA" dirty="0"/>
          </a:p>
        </p:txBody>
      </p:sp>
      <p:sp>
        <p:nvSpPr>
          <p:cNvPr id="3" name="Объект 2"/>
          <p:cNvSpPr>
            <a:spLocks noGrp="1"/>
          </p:cNvSpPr>
          <p:nvPr>
            <p:ph idx="1"/>
          </p:nvPr>
        </p:nvSpPr>
        <p:spPr/>
        <p:txBody>
          <a:bodyPr>
            <a:normAutofit/>
          </a:bodyPr>
          <a:lstStyle/>
          <a:p>
            <a:pPr marL="0" indent="0">
              <a:buNone/>
            </a:pPr>
            <a:r>
              <a:rPr lang="en-US" sz="2000" b="1" dirty="0" err="1" smtClean="0"/>
              <a:t>SAFe</a:t>
            </a:r>
            <a:r>
              <a:rPr lang="en-US" sz="2000" b="1" dirty="0" smtClean="0"/>
              <a:t> 3.0 </a:t>
            </a:r>
            <a:r>
              <a:rPr lang="en-US" sz="2000" dirty="0"/>
              <a:t>is for smaller implementations with 100 or fewer people. Programs that do not require significant collaboration</a:t>
            </a:r>
            <a:r>
              <a:rPr lang="en-US" sz="2000" dirty="0" smtClean="0"/>
              <a:t>.</a:t>
            </a:r>
          </a:p>
          <a:p>
            <a:pPr marL="0" indent="0">
              <a:buNone/>
            </a:pPr>
            <a:r>
              <a:rPr lang="en-US" sz="2000" b="1" dirty="0" err="1" smtClean="0"/>
              <a:t>SAFe</a:t>
            </a:r>
            <a:r>
              <a:rPr lang="en-US" sz="2000" b="1" dirty="0" smtClean="0"/>
              <a:t> 4.0 </a:t>
            </a:r>
            <a:r>
              <a:rPr lang="en-US" sz="2000" dirty="0"/>
              <a:t>is for solutions that typically require many hundreds of practitioners to develop deploy and maintain software.</a:t>
            </a:r>
            <a:endParaRPr lang="uk-UA" sz="20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688" y="3490174"/>
            <a:ext cx="3200400" cy="3200400"/>
          </a:xfrm>
          <a:prstGeom prst="rect">
            <a:avLst/>
          </a:prstGeom>
        </p:spPr>
      </p:pic>
    </p:spTree>
    <p:extLst>
      <p:ext uri="{BB962C8B-B14F-4D97-AF65-F5344CB8AC3E}">
        <p14:creationId xmlns:p14="http://schemas.microsoft.com/office/powerpoint/2010/main" val="37555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a:t>
            </a:r>
            <a:r>
              <a:rPr lang="en-US" dirty="0"/>
              <a:t>Different </a:t>
            </a:r>
            <a:r>
              <a:rPr lang="en-US" dirty="0" smtClean="0"/>
              <a:t>levels </a:t>
            </a:r>
            <a:r>
              <a:rPr lang="en-US" dirty="0"/>
              <a:t>in </a:t>
            </a:r>
            <a:r>
              <a:rPr lang="en-US" dirty="0" err="1" smtClean="0"/>
              <a:t>SAFe</a:t>
            </a:r>
            <a:r>
              <a:rPr lang="en-US" dirty="0"/>
              <a:t/>
            </a:r>
            <a:br>
              <a:rPr lang="en-US" dirty="0"/>
            </a:br>
            <a:endParaRPr lang="uk-UA" dirty="0"/>
          </a:p>
        </p:txBody>
      </p:sp>
      <p:sp>
        <p:nvSpPr>
          <p:cNvPr id="3" name="Объект 2"/>
          <p:cNvSpPr>
            <a:spLocks noGrp="1"/>
          </p:cNvSpPr>
          <p:nvPr>
            <p:ph idx="1"/>
          </p:nvPr>
        </p:nvSpPr>
        <p:spPr/>
        <p:txBody>
          <a:bodyPr>
            <a:normAutofit/>
          </a:bodyPr>
          <a:lstStyle/>
          <a:p>
            <a:pPr marL="0" indent="0">
              <a:buNone/>
            </a:pPr>
            <a:r>
              <a:rPr lang="en-US" sz="2000" dirty="0"/>
              <a:t>In </a:t>
            </a:r>
            <a:r>
              <a:rPr lang="en-US" sz="2000" dirty="0" err="1"/>
              <a:t>SAFe</a:t>
            </a:r>
            <a:r>
              <a:rPr lang="en-US" sz="2000" dirty="0"/>
              <a:t> 3.0 implementation we have </a:t>
            </a:r>
            <a:r>
              <a:rPr lang="en-US" sz="2000" dirty="0" smtClean="0"/>
              <a:t>3-levels</a:t>
            </a:r>
            <a:r>
              <a:rPr lang="en-US" sz="2000" dirty="0"/>
              <a:t>: </a:t>
            </a:r>
          </a:p>
          <a:p>
            <a:pPr>
              <a:buFont typeface="Wingdings" panose="05000000000000000000" pitchFamily="2" charset="2"/>
              <a:buChar char="Ø"/>
            </a:pPr>
            <a:r>
              <a:rPr lang="en-US" sz="2000" dirty="0"/>
              <a:t>Team</a:t>
            </a:r>
          </a:p>
          <a:p>
            <a:pPr>
              <a:buFont typeface="Wingdings" panose="05000000000000000000" pitchFamily="2" charset="2"/>
              <a:buChar char="Ø"/>
            </a:pPr>
            <a:r>
              <a:rPr lang="en-US" sz="2000" dirty="0"/>
              <a:t>Portfolio</a:t>
            </a:r>
          </a:p>
          <a:p>
            <a:pPr>
              <a:buFont typeface="Wingdings" panose="05000000000000000000" pitchFamily="2" charset="2"/>
              <a:buChar char="Ø"/>
            </a:pPr>
            <a:r>
              <a:rPr lang="en-US" sz="2000" dirty="0"/>
              <a:t>Program</a:t>
            </a:r>
          </a:p>
          <a:p>
            <a:pPr marL="0" indent="0">
              <a:buNone/>
            </a:pPr>
            <a:r>
              <a:rPr lang="en-US" sz="2000" dirty="0" smtClean="0"/>
              <a:t>In </a:t>
            </a:r>
            <a:r>
              <a:rPr lang="en-US" sz="2000" dirty="0" err="1"/>
              <a:t>SAFe</a:t>
            </a:r>
            <a:r>
              <a:rPr lang="en-US" sz="2000" dirty="0"/>
              <a:t> 4.0 implementation we have </a:t>
            </a:r>
            <a:r>
              <a:rPr lang="en-US" sz="2000" dirty="0" smtClean="0"/>
              <a:t>4-levels</a:t>
            </a:r>
            <a:r>
              <a:rPr lang="en-US" sz="2000" dirty="0"/>
              <a:t>: </a:t>
            </a:r>
            <a:endParaRPr lang="en-US" sz="2000" dirty="0" smtClean="0"/>
          </a:p>
          <a:p>
            <a:pPr>
              <a:buFont typeface="Wingdings" panose="05000000000000000000" pitchFamily="2" charset="2"/>
              <a:buChar char="Ø"/>
            </a:pPr>
            <a:r>
              <a:rPr lang="en-US" sz="2000" dirty="0"/>
              <a:t>Team</a:t>
            </a:r>
          </a:p>
          <a:p>
            <a:pPr>
              <a:buFont typeface="Wingdings" panose="05000000000000000000" pitchFamily="2" charset="2"/>
              <a:buChar char="Ø"/>
            </a:pPr>
            <a:r>
              <a:rPr lang="en-US" sz="2000" dirty="0" smtClean="0"/>
              <a:t>Portfolio</a:t>
            </a:r>
          </a:p>
          <a:p>
            <a:pPr>
              <a:buFont typeface="Wingdings" panose="05000000000000000000" pitchFamily="2" charset="2"/>
              <a:buChar char="Ø"/>
            </a:pPr>
            <a:r>
              <a:rPr lang="en-US" sz="2000" dirty="0" smtClean="0"/>
              <a:t>Program</a:t>
            </a:r>
          </a:p>
          <a:p>
            <a:pPr>
              <a:buFont typeface="Wingdings" panose="05000000000000000000" pitchFamily="2" charset="2"/>
              <a:buChar char="Ø"/>
            </a:pPr>
            <a:r>
              <a:rPr lang="en-US" sz="2000" dirty="0" smtClean="0"/>
              <a:t>Value Stream</a:t>
            </a:r>
          </a:p>
          <a:p>
            <a:pPr marL="0" indent="0">
              <a:buNone/>
            </a:pP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211" y="2936384"/>
            <a:ext cx="2587848" cy="2550016"/>
          </a:xfrm>
          <a:prstGeom prst="rect">
            <a:avLst/>
          </a:prstGeom>
        </p:spPr>
      </p:pic>
    </p:spTree>
    <p:extLst>
      <p:ext uri="{BB962C8B-B14F-4D97-AF65-F5344CB8AC3E}">
        <p14:creationId xmlns:p14="http://schemas.microsoft.com/office/powerpoint/2010/main" val="167960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Different levels in </a:t>
            </a:r>
            <a:r>
              <a:rPr lang="en-US" dirty="0" err="1" smtClean="0"/>
              <a:t>SAFe</a:t>
            </a:r>
            <a:r>
              <a:rPr lang="en-US" dirty="0" smtClean="0"/>
              <a:t> – </a:t>
            </a:r>
            <a:br>
              <a:rPr lang="en-US" dirty="0" smtClean="0"/>
            </a:br>
            <a:r>
              <a:rPr lang="en-US" dirty="0" smtClean="0"/>
              <a:t>Team level</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
            </a:pPr>
            <a:r>
              <a:rPr lang="en-US" sz="2000" dirty="0" smtClean="0"/>
              <a:t>All </a:t>
            </a:r>
            <a:r>
              <a:rPr lang="en-US" sz="2000" dirty="0" err="1"/>
              <a:t>SAFe</a:t>
            </a:r>
            <a:r>
              <a:rPr lang="en-US" sz="2000" dirty="0"/>
              <a:t> teams are part of one or other Agile Release Train (ART).</a:t>
            </a:r>
          </a:p>
          <a:p>
            <a:pPr>
              <a:buFont typeface="Wingdings" panose="05000000000000000000" pitchFamily="2" charset="2"/>
              <a:buChar char="§"/>
            </a:pPr>
            <a:r>
              <a:rPr lang="en-US" sz="2000" dirty="0" err="1" smtClean="0"/>
              <a:t>SAFe</a:t>
            </a:r>
            <a:r>
              <a:rPr lang="en-US" sz="2000" dirty="0" smtClean="0"/>
              <a:t> </a:t>
            </a:r>
            <a:r>
              <a:rPr lang="en-US" sz="2000" dirty="0"/>
              <a:t>teams are empowered, self-organizing, self-managing, cross-functional </a:t>
            </a:r>
            <a:r>
              <a:rPr lang="en-US" sz="2000" dirty="0" smtClean="0"/>
              <a:t>teams.</a:t>
            </a:r>
            <a:endParaRPr lang="en-US" sz="2000" dirty="0"/>
          </a:p>
          <a:p>
            <a:pPr>
              <a:buFont typeface="Wingdings" panose="05000000000000000000" pitchFamily="2" charset="2"/>
              <a:buChar char="§"/>
            </a:pPr>
            <a:r>
              <a:rPr lang="en-US" sz="2000" dirty="0"/>
              <a:t>Each team is equally responsible for defining, building and testing stories from their Team Backlog in a fixed-length </a:t>
            </a:r>
            <a:r>
              <a:rPr lang="en-US" sz="2000" dirty="0" smtClean="0"/>
              <a:t>Iterations.</a:t>
            </a:r>
            <a:endParaRPr lang="en-US" sz="2000" dirty="0"/>
          </a:p>
          <a:p>
            <a:pPr>
              <a:buFont typeface="Wingdings" panose="05000000000000000000" pitchFamily="2" charset="2"/>
              <a:buChar char="§"/>
            </a:pPr>
            <a:r>
              <a:rPr lang="en-US" sz="2000" dirty="0"/>
              <a:t>Teams plan and execute two-week time-boxed iterations in accordance with agreed-to Iteration Goals.</a:t>
            </a:r>
          </a:p>
          <a:p>
            <a:pPr>
              <a:buFont typeface="Wingdings" panose="05000000000000000000" pitchFamily="2" charset="2"/>
              <a:buChar char="§"/>
            </a:pPr>
            <a:r>
              <a:rPr lang="en-US" sz="2000" dirty="0"/>
              <a:t>Teams will use </a:t>
            </a:r>
            <a:r>
              <a:rPr lang="en-US" sz="2000" dirty="0" err="1"/>
              <a:t>ScrumXP</a:t>
            </a:r>
            <a:r>
              <a:rPr lang="en-US" sz="2000" dirty="0"/>
              <a:t>/Team Kanban routine to deliver high-quality systems to produce a System Demo on every two weeks.</a:t>
            </a:r>
            <a:endParaRPr lang="uk-UA" sz="2000" dirty="0"/>
          </a:p>
        </p:txBody>
      </p:sp>
    </p:spTree>
    <p:extLst>
      <p:ext uri="{BB962C8B-B14F-4D97-AF65-F5344CB8AC3E}">
        <p14:creationId xmlns:p14="http://schemas.microsoft.com/office/powerpoint/2010/main" val="2515929665"/>
      </p:ext>
    </p:extLst>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243</TotalTime>
  <Words>1263</Words>
  <Application>Microsoft Office PowerPoint</Application>
  <PresentationFormat>Широкоэкранный</PresentationFormat>
  <Paragraphs>122</Paragraphs>
  <Slides>21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21</vt:i4>
      </vt:variant>
    </vt:vector>
  </HeadingPairs>
  <TitlesOfParts>
    <vt:vector size="26" baseType="lpstr">
      <vt:lpstr>Arial</vt:lpstr>
      <vt:lpstr>Trebuchet MS</vt:lpstr>
      <vt:lpstr>Wingdings</vt:lpstr>
      <vt:lpstr>Wingdings 3</vt:lpstr>
      <vt:lpstr>Аспект</vt:lpstr>
      <vt:lpstr>SAFe</vt:lpstr>
      <vt:lpstr>Contents of the presentation</vt:lpstr>
      <vt:lpstr>1. What is SAFe</vt:lpstr>
      <vt:lpstr>1. What is SAFe</vt:lpstr>
      <vt:lpstr>1. What is SAFe</vt:lpstr>
      <vt:lpstr>1. What is SAFe</vt:lpstr>
      <vt:lpstr>2. Different levels in SAFe</vt:lpstr>
      <vt:lpstr>2. Different levels in SAFe </vt:lpstr>
      <vt:lpstr>2. Different levels in SAFe –  Team level</vt:lpstr>
      <vt:lpstr>2. Different levels in SAFe –  Team level</vt:lpstr>
      <vt:lpstr>2. Different levels in SAFe –  Team level</vt:lpstr>
      <vt:lpstr>2. Different levels in SAFe –  Team level</vt:lpstr>
      <vt:lpstr>2. Different levels in SAFe –  Team level</vt:lpstr>
      <vt:lpstr>2. Different levels in SAFe –  Program level</vt:lpstr>
      <vt:lpstr>2. Different levels in SAFe –  Program level</vt:lpstr>
      <vt:lpstr>2. Different levels in SAFe –  Portfolio level</vt:lpstr>
      <vt:lpstr>2. Different levels in SAFe – Portfolio level</vt:lpstr>
      <vt:lpstr>2. Different levels in SAFe –  Value Stream level</vt:lpstr>
      <vt:lpstr>2. Different levels in SAFe –  Value Stream level</vt:lpstr>
      <vt:lpstr>2. Different levels in SAFe – all levels </vt:lpstr>
      <vt:lpstr>3. Summary</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dc:title>
  <dc:creator>Ира</dc:creator>
  <cp:lastModifiedBy>Ира</cp:lastModifiedBy>
  <cp:revision>14</cp:revision>
  <dcterms:created xsi:type="dcterms:W3CDTF">2019-11-22T09:39:14Z</dcterms:created>
  <dcterms:modified xsi:type="dcterms:W3CDTF">2019-11-25T14:12:16Z</dcterms:modified>
</cp:coreProperties>
</file>