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46C117F-5CCF-4837-BE5F-2B92066CAFAF}"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EB90BD-B6CE-46B7-997F-7313B992CCDC}"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DB9D11F-B188-461D-B23F-39381795C052}"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2E6D8D9-55A2-4063-B0F3-121F44549695}"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D4B24536-994D-4021-A283-9F449C0DB509}" type="datetimeFigureOut">
              <a:rPr lang="en-US" dirty="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CBBBB78-C96F-47B7-AB17-D852CA960AC9}" type="datetimeFigureOut">
              <a:rPr lang="en-US" dirty="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11/20/2019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0578ACC-22D6-47C1-A373-4FD133E34F3C}"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331444B-B92B-4E27-8C94-BB93EAF5CB18}"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63EFA5E-FA76-400D-B3DC-F0BA90E6D107}"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11/20/2019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en-US" dirty="0" smtClean="0"/>
              <a:t>SCRUM</a:t>
            </a:r>
            <a:endParaRPr lang="uk-UA" dirty="0"/>
          </a:p>
        </p:txBody>
      </p:sp>
      <p:sp>
        <p:nvSpPr>
          <p:cNvPr id="3" name="Подзаголовок 2"/>
          <p:cNvSpPr>
            <a:spLocks noGrp="1"/>
          </p:cNvSpPr>
          <p:nvPr>
            <p:ph type="subTitle" idx="1"/>
          </p:nvPr>
        </p:nvSpPr>
        <p:spPr/>
        <p:txBody>
          <a:bodyPr/>
          <a:lstStyle/>
          <a:p>
            <a:pPr algn="ctr"/>
            <a:r>
              <a:rPr lang="en-US" dirty="0" smtClean="0"/>
              <a:t>The agile method to manage the projects</a:t>
            </a:r>
            <a:endParaRPr lang="uk-UA" dirty="0"/>
          </a:p>
        </p:txBody>
      </p:sp>
    </p:spTree>
    <p:extLst>
      <p:ext uri="{BB962C8B-B14F-4D97-AF65-F5344CB8AC3E}">
        <p14:creationId xmlns:p14="http://schemas.microsoft.com/office/powerpoint/2010/main" val="278191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artefacts</a:t>
            </a:r>
            <a:endParaRPr lang="uk-UA" dirty="0"/>
          </a:p>
        </p:txBody>
      </p:sp>
      <p:sp>
        <p:nvSpPr>
          <p:cNvPr id="3" name="Объект 2"/>
          <p:cNvSpPr>
            <a:spLocks noGrp="1"/>
          </p:cNvSpPr>
          <p:nvPr>
            <p:ph idx="1"/>
          </p:nvPr>
        </p:nvSpPr>
        <p:spPr/>
        <p:txBody>
          <a:bodyPr/>
          <a:lstStyle/>
          <a:p>
            <a:pPr>
              <a:buFont typeface="Wingdings" panose="05000000000000000000" pitchFamily="2" charset="2"/>
              <a:buChar char="Ø"/>
            </a:pPr>
            <a:r>
              <a:rPr lang="en-US" dirty="0"/>
              <a:t>Increment (or Sprint Goal) </a:t>
            </a:r>
            <a:endParaRPr lang="en-US" dirty="0" smtClean="0"/>
          </a:p>
          <a:p>
            <a:pPr marL="0" indent="0">
              <a:buNone/>
            </a:pPr>
            <a:endParaRPr lang="en-US" dirty="0" smtClean="0"/>
          </a:p>
          <a:p>
            <a:pPr marL="0" indent="0">
              <a:buNone/>
            </a:pPr>
            <a:r>
              <a:rPr lang="en-US" dirty="0" smtClean="0"/>
              <a:t>It is </a:t>
            </a:r>
            <a:r>
              <a:rPr lang="en-US" dirty="0"/>
              <a:t>the usable end-product from a sprint. </a:t>
            </a:r>
          </a:p>
          <a:p>
            <a:pPr marL="0" indent="0">
              <a:buNone/>
            </a:pPr>
            <a:r>
              <a:rPr lang="en-US" dirty="0"/>
              <a:t>It is up to the Product Owner to decide on when an increment is released, it is the team's responsibility to make sure everything that is included in an increment is ready to be released. </a:t>
            </a:r>
            <a:endParaRPr lang="uk-UA" dirty="0"/>
          </a:p>
        </p:txBody>
      </p:sp>
    </p:spTree>
    <p:extLst>
      <p:ext uri="{BB962C8B-B14F-4D97-AF65-F5344CB8AC3E}">
        <p14:creationId xmlns:p14="http://schemas.microsoft.com/office/powerpoint/2010/main" val="209898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p:txBody>
          <a:bodyPr/>
          <a:lstStyle/>
          <a:p>
            <a:pPr marL="0" indent="0">
              <a:buNone/>
            </a:pPr>
            <a:r>
              <a:rPr lang="en-US" dirty="0"/>
              <a:t>A </a:t>
            </a:r>
            <a:r>
              <a:rPr lang="en-US" dirty="0" smtClean="0"/>
              <a:t>Scrum </a:t>
            </a:r>
            <a:r>
              <a:rPr lang="en-US" dirty="0"/>
              <a:t>team needs three specific roles: product owner, </a:t>
            </a:r>
            <a:r>
              <a:rPr lang="en-US" dirty="0" smtClean="0"/>
              <a:t>Scrum </a:t>
            </a:r>
            <a:r>
              <a:rPr lang="en-US" dirty="0"/>
              <a:t>master, and the development team. </a:t>
            </a:r>
            <a:endParaRPr lang="en-US" dirty="0" smtClean="0"/>
          </a:p>
          <a:p>
            <a:pPr marL="0" indent="0">
              <a:buNone/>
            </a:pPr>
            <a:endParaRPr lang="en-US" dirty="0"/>
          </a:p>
          <a:p>
            <a:pPr marL="0" indent="0">
              <a:buNone/>
            </a:pPr>
            <a:r>
              <a:rPr lang="en-US" dirty="0"/>
              <a:t>The team model in Scrum is designed to optimize flexibility, creativity, and productivity.</a:t>
            </a:r>
          </a:p>
          <a:p>
            <a:pPr marL="0" indent="0">
              <a:buNone/>
            </a:pPr>
            <a:r>
              <a:rPr lang="en-US" dirty="0"/>
              <a:t>And because </a:t>
            </a:r>
            <a:r>
              <a:rPr lang="en-US" dirty="0" smtClean="0"/>
              <a:t>Scrum </a:t>
            </a:r>
            <a:r>
              <a:rPr lang="en-US" dirty="0"/>
              <a:t>teams are self-organizing and cross-functional, the development team includes testers, designers, UX specialists, and ops engineers in addition to developers.</a:t>
            </a:r>
            <a:endParaRPr lang="uk-UA" dirty="0"/>
          </a:p>
        </p:txBody>
      </p:sp>
    </p:spTree>
    <p:extLst>
      <p:ext uri="{BB962C8B-B14F-4D97-AF65-F5344CB8AC3E}">
        <p14:creationId xmlns:p14="http://schemas.microsoft.com/office/powerpoint/2010/main" val="35439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a:xfrm>
            <a:off x="680321" y="2336872"/>
            <a:ext cx="9613861" cy="3973775"/>
          </a:xfrm>
        </p:spPr>
        <p:txBody>
          <a:bodyPr>
            <a:normAutofit lnSpcReduction="10000"/>
          </a:bodyPr>
          <a:lstStyle/>
          <a:p>
            <a:pPr>
              <a:buFont typeface="Wingdings" panose="05000000000000000000" pitchFamily="2" charset="2"/>
              <a:buChar char="Ø"/>
            </a:pPr>
            <a:r>
              <a:rPr lang="en-US" dirty="0"/>
              <a:t>The </a:t>
            </a:r>
            <a:r>
              <a:rPr lang="en-US" dirty="0" smtClean="0"/>
              <a:t>Scrum </a:t>
            </a:r>
            <a:r>
              <a:rPr lang="en-US" dirty="0"/>
              <a:t>product owner</a:t>
            </a:r>
          </a:p>
          <a:p>
            <a:pPr marL="0" indent="0">
              <a:buNone/>
            </a:pPr>
            <a:r>
              <a:rPr lang="en-US" dirty="0"/>
              <a:t>Product owner is the champion for their product. </a:t>
            </a:r>
            <a:r>
              <a:rPr lang="en-US" dirty="0" smtClean="0"/>
              <a:t>He/she </a:t>
            </a:r>
            <a:r>
              <a:rPr lang="en-US" dirty="0"/>
              <a:t>is focused on understanding business, customer, and market requirements, then prioritizing the work to be done by the engineering team accordingly. </a:t>
            </a:r>
          </a:p>
          <a:p>
            <a:pPr marL="0" indent="0">
              <a:buNone/>
            </a:pPr>
            <a:endParaRPr lang="en-US" dirty="0"/>
          </a:p>
          <a:p>
            <a:pPr marL="0" indent="0">
              <a:buNone/>
            </a:pPr>
            <a:r>
              <a:rPr lang="en-US" dirty="0"/>
              <a:t>The product owner is not always the product manager. Product owners focus on ensuring the development team delivers the most value to the business. Also, it's important that the product owner be an individual. No development team wants mixed guidance from multiple product owners. </a:t>
            </a:r>
            <a:endParaRPr lang="uk-UA" dirty="0"/>
          </a:p>
        </p:txBody>
      </p:sp>
    </p:spTree>
    <p:extLst>
      <p:ext uri="{BB962C8B-B14F-4D97-AF65-F5344CB8AC3E}">
        <p14:creationId xmlns:p14="http://schemas.microsoft.com/office/powerpoint/2010/main" val="407563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p:txBody>
          <a:bodyPr>
            <a:normAutofit lnSpcReduction="10000"/>
          </a:bodyPr>
          <a:lstStyle/>
          <a:p>
            <a:pPr>
              <a:buFont typeface="Wingdings" panose="05000000000000000000" pitchFamily="2" charset="2"/>
              <a:buChar char="Ø"/>
            </a:pPr>
            <a:r>
              <a:rPr lang="en-US" dirty="0"/>
              <a:t>The </a:t>
            </a:r>
            <a:r>
              <a:rPr lang="en-US" dirty="0" smtClean="0"/>
              <a:t>Scrum </a:t>
            </a:r>
            <a:r>
              <a:rPr lang="en-US" dirty="0"/>
              <a:t>master</a:t>
            </a:r>
          </a:p>
          <a:p>
            <a:pPr marL="0" indent="0">
              <a:buNone/>
            </a:pPr>
            <a:r>
              <a:rPr lang="en-US" dirty="0"/>
              <a:t>Scrum master is the champion for </a:t>
            </a:r>
            <a:r>
              <a:rPr lang="en-US" dirty="0" smtClean="0"/>
              <a:t>Scrum </a:t>
            </a:r>
            <a:r>
              <a:rPr lang="en-US" dirty="0"/>
              <a:t>within their team. He/she coach teams, product owners, and the business on the </a:t>
            </a:r>
            <a:r>
              <a:rPr lang="en-US" dirty="0" smtClean="0"/>
              <a:t>Scrum </a:t>
            </a:r>
            <a:r>
              <a:rPr lang="en-US" dirty="0"/>
              <a:t>process, and look for ways to fine-tune their practice of it.</a:t>
            </a:r>
          </a:p>
          <a:p>
            <a:pPr marL="0" indent="0">
              <a:buNone/>
            </a:pPr>
            <a:endParaRPr lang="en-US" dirty="0"/>
          </a:p>
          <a:p>
            <a:pPr marL="0" indent="0">
              <a:buNone/>
            </a:pPr>
            <a:r>
              <a:rPr lang="en-US" dirty="0"/>
              <a:t>An effective </a:t>
            </a:r>
            <a:r>
              <a:rPr lang="en-US" dirty="0" smtClean="0"/>
              <a:t>Scrum </a:t>
            </a:r>
            <a:r>
              <a:rPr lang="en-US" dirty="0"/>
              <a:t>master deeply understands the work being done by the team and can help the team optimize their transparency and delivery flow. As the facilitator-in-chief, he/she schedules the needed resources (both human and logistical) for sprint planning, stand-up, sprint review, and the sprint retrospective.</a:t>
            </a:r>
            <a:endParaRPr lang="uk-UA" dirty="0"/>
          </a:p>
        </p:txBody>
      </p:sp>
    </p:spTree>
    <p:extLst>
      <p:ext uri="{BB962C8B-B14F-4D97-AF65-F5344CB8AC3E}">
        <p14:creationId xmlns:p14="http://schemas.microsoft.com/office/powerpoint/2010/main" val="153907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p:txBody>
          <a:bodyPr/>
          <a:lstStyle/>
          <a:p>
            <a:pPr>
              <a:buFont typeface="Wingdings" panose="05000000000000000000" pitchFamily="2" charset="2"/>
              <a:buChar char="Ø"/>
            </a:pPr>
            <a:r>
              <a:rPr lang="en-US" dirty="0"/>
              <a:t>The </a:t>
            </a:r>
            <a:r>
              <a:rPr lang="en-US" dirty="0" smtClean="0"/>
              <a:t>Scrum </a:t>
            </a:r>
            <a:r>
              <a:rPr lang="en-US" dirty="0"/>
              <a:t>development team</a:t>
            </a:r>
          </a:p>
          <a:p>
            <a:pPr marL="0" indent="0">
              <a:buNone/>
            </a:pPr>
            <a:r>
              <a:rPr lang="en-US" dirty="0"/>
              <a:t>Scrum teams are the champions for sustainable development practices. The most effective </a:t>
            </a:r>
            <a:r>
              <a:rPr lang="en-US" dirty="0" smtClean="0"/>
              <a:t>Scrum </a:t>
            </a:r>
            <a:r>
              <a:rPr lang="en-US" dirty="0"/>
              <a:t>teams are tight-knit, co-located, and usually five to seven members. One way to work out the team size is to use the famous ‘two pizza rule’ coined by Jeff Bezos, the CEO of Amazon (the team should be small enough to share two pizzas).</a:t>
            </a:r>
          </a:p>
          <a:p>
            <a:pPr marL="0" indent="0">
              <a:buNone/>
            </a:pPr>
            <a:endParaRPr lang="uk-UA" dirty="0"/>
          </a:p>
        </p:txBody>
      </p:sp>
    </p:spTree>
    <p:extLst>
      <p:ext uri="{BB962C8B-B14F-4D97-AF65-F5344CB8AC3E}">
        <p14:creationId xmlns:p14="http://schemas.microsoft.com/office/powerpoint/2010/main" val="292085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Main roles</a:t>
            </a:r>
            <a:endParaRPr lang="uk-UA" dirty="0"/>
          </a:p>
        </p:txBody>
      </p:sp>
      <p:sp>
        <p:nvSpPr>
          <p:cNvPr id="3" name="Объект 2"/>
          <p:cNvSpPr>
            <a:spLocks noGrp="1"/>
          </p:cNvSpPr>
          <p:nvPr>
            <p:ph idx="1"/>
          </p:nvPr>
        </p:nvSpPr>
        <p:spPr>
          <a:xfrm>
            <a:off x="680321" y="2336873"/>
            <a:ext cx="9613861" cy="4115442"/>
          </a:xfrm>
        </p:spPr>
        <p:txBody>
          <a:bodyPr>
            <a:normAutofit/>
          </a:bodyPr>
          <a:lstStyle/>
          <a:p>
            <a:pPr>
              <a:buFont typeface="Wingdings" panose="05000000000000000000" pitchFamily="2" charset="2"/>
              <a:buChar char="Ø"/>
            </a:pPr>
            <a:r>
              <a:rPr lang="en-US" dirty="0"/>
              <a:t>The </a:t>
            </a:r>
            <a:r>
              <a:rPr lang="en-US" dirty="0" smtClean="0"/>
              <a:t>Scrum </a:t>
            </a:r>
            <a:r>
              <a:rPr lang="en-US" dirty="0"/>
              <a:t>development team</a:t>
            </a:r>
          </a:p>
          <a:p>
            <a:pPr marL="0" indent="0">
              <a:buNone/>
            </a:pPr>
            <a:r>
              <a:rPr lang="en-US" dirty="0"/>
              <a:t>Team members have differing skill sets, and cross-train each other. Strong </a:t>
            </a:r>
            <a:r>
              <a:rPr lang="en-US" dirty="0" smtClean="0"/>
              <a:t>Scrum </a:t>
            </a:r>
            <a:r>
              <a:rPr lang="en-US" dirty="0"/>
              <a:t>teams are self-</a:t>
            </a:r>
            <a:r>
              <a:rPr lang="en-US" dirty="0" err="1"/>
              <a:t>organising</a:t>
            </a:r>
            <a:r>
              <a:rPr lang="en-US" dirty="0"/>
              <a:t> and approach their projects with a clear ‘we’ attitude. All members of the team help one another to ensure a successful sprint </a:t>
            </a:r>
            <a:r>
              <a:rPr lang="en-US" dirty="0" smtClean="0"/>
              <a:t>completion.</a:t>
            </a:r>
            <a:endParaRPr lang="en-US" dirty="0"/>
          </a:p>
          <a:p>
            <a:pPr marL="0" indent="0">
              <a:buNone/>
            </a:pPr>
            <a:r>
              <a:rPr lang="en-US" dirty="0"/>
              <a:t>The </a:t>
            </a:r>
            <a:r>
              <a:rPr lang="en-US" dirty="0" smtClean="0"/>
              <a:t>Scrum </a:t>
            </a:r>
            <a:r>
              <a:rPr lang="en-US" dirty="0"/>
              <a:t>team drives the plan for each sprint. They forecast how much work they believe they can complete over the iteration using their historical velocity as a guide. Keeping the iteration length fixed gives the development team important feedback on their estimation and delivery process, which in turn makes their forecasts increasingly accurate over time.</a:t>
            </a:r>
            <a:endParaRPr lang="uk-UA" dirty="0"/>
          </a:p>
        </p:txBody>
      </p:sp>
    </p:spTree>
    <p:extLst>
      <p:ext uri="{BB962C8B-B14F-4D97-AF65-F5344CB8AC3E}">
        <p14:creationId xmlns:p14="http://schemas.microsoft.com/office/powerpoint/2010/main" val="3205538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Main activities</a:t>
            </a:r>
            <a:endParaRPr lang="uk-UA" dirty="0"/>
          </a:p>
        </p:txBody>
      </p:sp>
      <p:sp>
        <p:nvSpPr>
          <p:cNvPr id="3" name="Объект 2"/>
          <p:cNvSpPr>
            <a:spLocks noGrp="1"/>
          </p:cNvSpPr>
          <p:nvPr>
            <p:ph idx="1"/>
          </p:nvPr>
        </p:nvSpPr>
        <p:spPr>
          <a:xfrm>
            <a:off x="680321" y="2336873"/>
            <a:ext cx="9613861" cy="4076806"/>
          </a:xfrm>
        </p:spPr>
        <p:txBody>
          <a:bodyPr/>
          <a:lstStyle/>
          <a:p>
            <a:pPr marL="0" indent="0">
              <a:buNone/>
            </a:pPr>
            <a:r>
              <a:rPr lang="en-US" dirty="0"/>
              <a:t>Some of the more well known components of the Scrum framework are the set of sequential </a:t>
            </a:r>
            <a:r>
              <a:rPr lang="en-US" dirty="0" smtClean="0"/>
              <a:t>activities that </a:t>
            </a:r>
            <a:r>
              <a:rPr lang="en-US" dirty="0" smtClean="0"/>
              <a:t>Scrum </a:t>
            </a:r>
            <a:r>
              <a:rPr lang="en-US" dirty="0"/>
              <a:t>teams perform on a regular basis. </a:t>
            </a:r>
          </a:p>
          <a:p>
            <a:pPr marL="0" indent="0">
              <a:buNone/>
            </a:pPr>
            <a:r>
              <a:rPr lang="en-US" dirty="0"/>
              <a:t>Prescribed </a:t>
            </a:r>
            <a:r>
              <a:rPr lang="en-US" dirty="0" smtClean="0"/>
              <a:t>activities </a:t>
            </a:r>
            <a:r>
              <a:rPr lang="en-US" dirty="0"/>
              <a:t>are used in Scrum to create regularity and to minimize the need for meetings not defined in Scrum. All </a:t>
            </a:r>
            <a:r>
              <a:rPr lang="en-US" dirty="0" smtClean="0"/>
              <a:t>activities </a:t>
            </a:r>
            <a:r>
              <a:rPr lang="en-US" dirty="0"/>
              <a:t>are time-boxed. Once a Sprint begins, its duration is fixed and cannot be shortened or lengthened. The remaining </a:t>
            </a:r>
            <a:r>
              <a:rPr lang="en-US" dirty="0" smtClean="0"/>
              <a:t>activities </a:t>
            </a:r>
            <a:r>
              <a:rPr lang="en-US" dirty="0"/>
              <a:t>may end whenever the purpose of the </a:t>
            </a:r>
            <a:r>
              <a:rPr lang="en-US" dirty="0" smtClean="0"/>
              <a:t>activity </a:t>
            </a:r>
            <a:r>
              <a:rPr lang="en-US" dirty="0"/>
              <a:t>is achieved, ensuring an appropriate amount of time is spent without allowing waste in the process. </a:t>
            </a:r>
            <a:endParaRPr lang="uk-UA" dirty="0"/>
          </a:p>
        </p:txBody>
      </p:sp>
    </p:spTree>
    <p:extLst>
      <p:ext uri="{BB962C8B-B14F-4D97-AF65-F5344CB8AC3E}">
        <p14:creationId xmlns:p14="http://schemas.microsoft.com/office/powerpoint/2010/main" val="206251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Main activities</a:t>
            </a:r>
            <a:endParaRPr lang="uk-UA" dirty="0"/>
          </a:p>
        </p:txBody>
      </p:sp>
      <p:sp>
        <p:nvSpPr>
          <p:cNvPr id="3" name="Объект 2"/>
          <p:cNvSpPr>
            <a:spLocks noGrp="1"/>
          </p:cNvSpPr>
          <p:nvPr>
            <p:ph idx="1"/>
          </p:nvPr>
        </p:nvSpPr>
        <p:spPr/>
        <p:txBody>
          <a:bodyPr/>
          <a:lstStyle/>
          <a:p>
            <a:pPr marL="0" indent="0">
              <a:buNone/>
            </a:pPr>
            <a:r>
              <a:rPr lang="en-US" dirty="0"/>
              <a:t>The Scrum </a:t>
            </a:r>
            <a:r>
              <a:rPr lang="en-US" dirty="0" smtClean="0"/>
              <a:t>activities </a:t>
            </a:r>
            <a:r>
              <a:rPr lang="en-US" dirty="0"/>
              <a:t>are:</a:t>
            </a:r>
          </a:p>
          <a:p>
            <a:r>
              <a:rPr lang="en-US" dirty="0"/>
              <a:t>Sprint</a:t>
            </a:r>
          </a:p>
          <a:p>
            <a:r>
              <a:rPr lang="en-US" dirty="0"/>
              <a:t>Sprint Planning</a:t>
            </a:r>
          </a:p>
          <a:p>
            <a:r>
              <a:rPr lang="en-US" dirty="0"/>
              <a:t>Daily Scrum</a:t>
            </a:r>
          </a:p>
          <a:p>
            <a:r>
              <a:rPr lang="en-US" dirty="0"/>
              <a:t>Sprint Review</a:t>
            </a:r>
          </a:p>
          <a:p>
            <a:r>
              <a:rPr lang="en-US" dirty="0"/>
              <a:t>Sprint Retrospective</a:t>
            </a:r>
          </a:p>
          <a:p>
            <a:pPr marL="0" indent="0">
              <a:buNone/>
            </a:pPr>
            <a:endParaRPr lang="uk-UA" dirty="0"/>
          </a:p>
        </p:txBody>
      </p:sp>
    </p:spTree>
    <p:extLst>
      <p:ext uri="{BB962C8B-B14F-4D97-AF65-F5344CB8AC3E}">
        <p14:creationId xmlns:p14="http://schemas.microsoft.com/office/powerpoint/2010/main" val="214261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Main activities</a:t>
            </a:r>
            <a:endParaRPr lang="uk-UA" dirty="0"/>
          </a:p>
        </p:txBody>
      </p:sp>
      <p:sp>
        <p:nvSpPr>
          <p:cNvPr id="3" name="Объект 2"/>
          <p:cNvSpPr>
            <a:spLocks noGrp="1"/>
          </p:cNvSpPr>
          <p:nvPr>
            <p:ph idx="1"/>
          </p:nvPr>
        </p:nvSpPr>
        <p:spPr/>
        <p:txBody>
          <a:bodyPr>
            <a:normAutofit lnSpcReduction="10000"/>
          </a:bodyPr>
          <a:lstStyle/>
          <a:p>
            <a:pPr>
              <a:buFont typeface="Wingdings" panose="05000000000000000000" pitchFamily="2" charset="2"/>
              <a:buChar char="Ø"/>
            </a:pPr>
            <a:r>
              <a:rPr lang="en-US" dirty="0" smtClean="0"/>
              <a:t>Sprint</a:t>
            </a:r>
          </a:p>
          <a:p>
            <a:pPr marL="0" indent="0">
              <a:buNone/>
            </a:pPr>
            <a:r>
              <a:rPr lang="en-US" dirty="0" smtClean="0"/>
              <a:t>A </a:t>
            </a:r>
            <a:r>
              <a:rPr lang="en-US" dirty="0"/>
              <a:t>sprint is the actual time period when the </a:t>
            </a:r>
            <a:r>
              <a:rPr lang="en-US" dirty="0" smtClean="0"/>
              <a:t>Scrum </a:t>
            </a:r>
            <a:r>
              <a:rPr lang="en-US" dirty="0"/>
              <a:t>team works together to finish an increment. Two weeks is a pretty typical length for a sprint. Someone advises that the more complex the work and the more unknowns, the shorter the sprint should be. </a:t>
            </a:r>
          </a:p>
          <a:p>
            <a:pPr marL="0" indent="0">
              <a:buNone/>
            </a:pPr>
            <a:r>
              <a:rPr lang="en-US" dirty="0"/>
              <a:t>All the events — from planning to retrospective — happen during the sprint. Once a certain time interval for a sprint is established, it has to remain consistent throughout the development period. This helps the team learn from past experiences and apply that insight to future sprints.</a:t>
            </a:r>
            <a:endParaRPr lang="uk-UA" dirty="0"/>
          </a:p>
        </p:txBody>
      </p:sp>
    </p:spTree>
    <p:extLst>
      <p:ext uri="{BB962C8B-B14F-4D97-AF65-F5344CB8AC3E}">
        <p14:creationId xmlns:p14="http://schemas.microsoft.com/office/powerpoint/2010/main" val="197946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Main activities</a:t>
            </a:r>
            <a:endParaRPr lang="uk-UA" dirty="0"/>
          </a:p>
        </p:txBody>
      </p:sp>
      <p:sp>
        <p:nvSpPr>
          <p:cNvPr id="3" name="Объект 2"/>
          <p:cNvSpPr>
            <a:spLocks noGrp="1"/>
          </p:cNvSpPr>
          <p:nvPr>
            <p:ph idx="1"/>
          </p:nvPr>
        </p:nvSpPr>
        <p:spPr/>
        <p:txBody>
          <a:bodyPr>
            <a:normAutofit lnSpcReduction="10000"/>
          </a:bodyPr>
          <a:lstStyle/>
          <a:p>
            <a:pPr>
              <a:buFont typeface="Wingdings" panose="05000000000000000000" pitchFamily="2" charset="2"/>
              <a:buChar char="Ø"/>
            </a:pPr>
            <a:r>
              <a:rPr lang="en-US" dirty="0"/>
              <a:t>Sprint </a:t>
            </a:r>
            <a:r>
              <a:rPr lang="en-US" dirty="0" smtClean="0"/>
              <a:t>planning</a:t>
            </a:r>
          </a:p>
          <a:p>
            <a:pPr marL="0" indent="0">
              <a:buNone/>
            </a:pPr>
            <a:r>
              <a:rPr lang="en-US" dirty="0" smtClean="0"/>
              <a:t>The </a:t>
            </a:r>
            <a:r>
              <a:rPr lang="en-US" dirty="0"/>
              <a:t>work to be performed (scope) during the current sprint is planned during this meeting by the entire development team. This meeting is led by the </a:t>
            </a:r>
            <a:r>
              <a:rPr lang="en-US" dirty="0" smtClean="0"/>
              <a:t>Scrum </a:t>
            </a:r>
            <a:r>
              <a:rPr lang="en-US" dirty="0"/>
              <a:t>master and is where the team decides on the sprint goal. Specific use stories are then added to the sprint from the product backlog.  These stories always align with the goal and are also agreed upon by the </a:t>
            </a:r>
            <a:r>
              <a:rPr lang="en-US" dirty="0" smtClean="0"/>
              <a:t>Scrum </a:t>
            </a:r>
            <a:r>
              <a:rPr lang="en-US" dirty="0"/>
              <a:t>team to be feasible to implement during the sprint.</a:t>
            </a:r>
          </a:p>
          <a:p>
            <a:pPr marL="0" indent="0">
              <a:buNone/>
            </a:pPr>
            <a:r>
              <a:rPr lang="en-US" dirty="0"/>
              <a:t>At the end of the planning meeting, every </a:t>
            </a:r>
            <a:r>
              <a:rPr lang="en-US" dirty="0" smtClean="0"/>
              <a:t>Scrum </a:t>
            </a:r>
            <a:r>
              <a:rPr lang="en-US" dirty="0"/>
              <a:t>member needs to be clear on what can be delivered in the sprint and how the increment can be delivered.</a:t>
            </a:r>
            <a:endParaRPr lang="uk-UA" dirty="0"/>
          </a:p>
        </p:txBody>
      </p:sp>
    </p:spTree>
    <p:extLst>
      <p:ext uri="{BB962C8B-B14F-4D97-AF65-F5344CB8AC3E}">
        <p14:creationId xmlns:p14="http://schemas.microsoft.com/office/powerpoint/2010/main" val="151418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Contents of the presentation</a:t>
            </a:r>
            <a:endParaRPr lang="uk-UA" dirty="0"/>
          </a:p>
        </p:txBody>
      </p:sp>
      <p:sp>
        <p:nvSpPr>
          <p:cNvPr id="3" name="Объект 2"/>
          <p:cNvSpPr>
            <a:spLocks noGrp="1"/>
          </p:cNvSpPr>
          <p:nvPr>
            <p:ph idx="1"/>
          </p:nvPr>
        </p:nvSpPr>
        <p:spPr/>
        <p:txBody>
          <a:bodyPr/>
          <a:lstStyle/>
          <a:p>
            <a:pPr marL="457200" indent="-457200">
              <a:buAutoNum type="arabicPeriod"/>
            </a:pPr>
            <a:r>
              <a:rPr lang="en-US" dirty="0" smtClean="0"/>
              <a:t>What </a:t>
            </a:r>
            <a:r>
              <a:rPr lang="en-US" dirty="0" smtClean="0"/>
              <a:t>is </a:t>
            </a:r>
            <a:r>
              <a:rPr lang="en-US" dirty="0" smtClean="0"/>
              <a:t>Scrum</a:t>
            </a:r>
            <a:endParaRPr lang="en-US" dirty="0" smtClean="0"/>
          </a:p>
          <a:p>
            <a:pPr marL="0" indent="0">
              <a:buNone/>
            </a:pPr>
            <a:r>
              <a:rPr lang="en-US" dirty="0" smtClean="0"/>
              <a:t>2. Main approaches</a:t>
            </a:r>
          </a:p>
          <a:p>
            <a:pPr marL="0" indent="0">
              <a:buNone/>
            </a:pPr>
            <a:r>
              <a:rPr lang="en-US" dirty="0" smtClean="0"/>
              <a:t>3. Main artifacts</a:t>
            </a:r>
          </a:p>
          <a:p>
            <a:pPr marL="0" indent="0">
              <a:buNone/>
            </a:pPr>
            <a:r>
              <a:rPr lang="en-US" dirty="0" smtClean="0"/>
              <a:t>4. Main roles</a:t>
            </a:r>
          </a:p>
          <a:p>
            <a:pPr marL="0" indent="0">
              <a:buNone/>
            </a:pPr>
            <a:r>
              <a:rPr lang="en-US" dirty="0" smtClean="0"/>
              <a:t>5. Main activities</a:t>
            </a:r>
          </a:p>
          <a:p>
            <a:endParaRPr lang="uk-UA"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74" y="2117931"/>
            <a:ext cx="7276564" cy="4521127"/>
          </a:xfrm>
          <a:prstGeom prst="rect">
            <a:avLst/>
          </a:prstGeom>
        </p:spPr>
      </p:pic>
    </p:spTree>
    <p:extLst>
      <p:ext uri="{BB962C8B-B14F-4D97-AF65-F5344CB8AC3E}">
        <p14:creationId xmlns:p14="http://schemas.microsoft.com/office/powerpoint/2010/main" val="894301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Main activities</a:t>
            </a:r>
            <a:endParaRPr lang="uk-UA" dirty="0"/>
          </a:p>
        </p:txBody>
      </p:sp>
      <p:sp>
        <p:nvSpPr>
          <p:cNvPr id="3" name="Объект 2"/>
          <p:cNvSpPr>
            <a:spLocks noGrp="1"/>
          </p:cNvSpPr>
          <p:nvPr>
            <p:ph idx="1"/>
          </p:nvPr>
        </p:nvSpPr>
        <p:spPr>
          <a:xfrm>
            <a:off x="680321" y="2086376"/>
            <a:ext cx="9613861" cy="4623517"/>
          </a:xfrm>
        </p:spPr>
        <p:txBody>
          <a:bodyPr>
            <a:normAutofit fontScale="92500" lnSpcReduction="10000"/>
          </a:bodyPr>
          <a:lstStyle/>
          <a:p>
            <a:pPr>
              <a:buFont typeface="Wingdings" panose="05000000000000000000" pitchFamily="2" charset="2"/>
              <a:buChar char="Ø"/>
            </a:pPr>
            <a:r>
              <a:rPr lang="en-US" dirty="0"/>
              <a:t>Daily </a:t>
            </a:r>
            <a:r>
              <a:rPr lang="en-US" dirty="0" smtClean="0"/>
              <a:t>Scrum</a:t>
            </a:r>
          </a:p>
          <a:p>
            <a:pPr marL="0" indent="0">
              <a:buNone/>
            </a:pPr>
            <a:r>
              <a:rPr lang="en-US" dirty="0" smtClean="0"/>
              <a:t>This </a:t>
            </a:r>
            <a:r>
              <a:rPr lang="en-US" dirty="0"/>
              <a:t>is a daily super-short meeting that happens at the same time (usually mornings) and place to keep it simple. Many teams try to complete the meeting in 15 minutes, but that’s just a guideline. This meeting is also called a ‘daily stand-up’ emphasizing that it needs to be a quick one. The goal of the daily </a:t>
            </a:r>
            <a:r>
              <a:rPr lang="en-US" dirty="0" smtClean="0"/>
              <a:t>Scrum </a:t>
            </a:r>
            <a:r>
              <a:rPr lang="en-US" dirty="0"/>
              <a:t>is for everyone on the team to be on the same page, aligned with the sprint goal, and to get a plan out for the next 24 hours</a:t>
            </a:r>
            <a:r>
              <a:rPr lang="en-US" dirty="0" smtClean="0"/>
              <a:t>.</a:t>
            </a:r>
          </a:p>
          <a:p>
            <a:pPr marL="0" indent="0">
              <a:buNone/>
            </a:pPr>
            <a:r>
              <a:rPr lang="en-US" dirty="0"/>
              <a:t>A common way to conduct a daily </a:t>
            </a:r>
            <a:r>
              <a:rPr lang="en-US" dirty="0" smtClean="0"/>
              <a:t>Scrum </a:t>
            </a:r>
            <a:r>
              <a:rPr lang="en-US" dirty="0"/>
              <a:t>is for every team member to answers three questions in the context of achieving the sprint goal</a:t>
            </a:r>
            <a:r>
              <a:rPr lang="en-US" dirty="0" smtClean="0"/>
              <a:t>:</a:t>
            </a:r>
            <a:endParaRPr lang="en-US" dirty="0"/>
          </a:p>
          <a:p>
            <a:pPr marL="0" indent="0">
              <a:buNone/>
            </a:pPr>
            <a:r>
              <a:rPr lang="en-US" dirty="0"/>
              <a:t>•      What did I do yesterday?</a:t>
            </a:r>
          </a:p>
          <a:p>
            <a:pPr marL="0" indent="0">
              <a:buNone/>
            </a:pPr>
            <a:r>
              <a:rPr lang="en-US" dirty="0"/>
              <a:t>•      What do I plan to do today?</a:t>
            </a:r>
          </a:p>
          <a:p>
            <a:pPr marL="0" indent="0">
              <a:buNone/>
            </a:pPr>
            <a:r>
              <a:rPr lang="en-US" dirty="0"/>
              <a:t>•      Are there any obstacles?</a:t>
            </a:r>
            <a:endParaRPr lang="uk-UA" dirty="0"/>
          </a:p>
        </p:txBody>
      </p:sp>
    </p:spTree>
    <p:extLst>
      <p:ext uri="{BB962C8B-B14F-4D97-AF65-F5344CB8AC3E}">
        <p14:creationId xmlns:p14="http://schemas.microsoft.com/office/powerpoint/2010/main" val="1715791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Main activities</a:t>
            </a:r>
            <a:endParaRPr lang="uk-UA" dirty="0"/>
          </a:p>
        </p:txBody>
      </p:sp>
      <p:sp>
        <p:nvSpPr>
          <p:cNvPr id="3" name="Объект 2"/>
          <p:cNvSpPr>
            <a:spLocks noGrp="1"/>
          </p:cNvSpPr>
          <p:nvPr>
            <p:ph idx="1"/>
          </p:nvPr>
        </p:nvSpPr>
        <p:spPr>
          <a:xfrm>
            <a:off x="680321" y="2336872"/>
            <a:ext cx="9613861" cy="4128321"/>
          </a:xfrm>
        </p:spPr>
        <p:txBody>
          <a:bodyPr>
            <a:normAutofit/>
          </a:bodyPr>
          <a:lstStyle/>
          <a:p>
            <a:pPr>
              <a:buFont typeface="Wingdings" panose="05000000000000000000" pitchFamily="2" charset="2"/>
              <a:buChar char="Ø"/>
            </a:pPr>
            <a:r>
              <a:rPr lang="en-US" dirty="0"/>
              <a:t>Sprint </a:t>
            </a:r>
            <a:r>
              <a:rPr lang="en-US" dirty="0" smtClean="0"/>
              <a:t>review</a:t>
            </a:r>
          </a:p>
          <a:p>
            <a:pPr marL="0" indent="0">
              <a:buNone/>
            </a:pPr>
            <a:r>
              <a:rPr lang="en-US" dirty="0" smtClean="0"/>
              <a:t>At </a:t>
            </a:r>
            <a:r>
              <a:rPr lang="en-US" dirty="0"/>
              <a:t>the end of the sprint, the team gets together for an informal session to view a demo of, or inspect, the increment. The development team showcases the backlog items that are now ‘Done’ to stakeholders and teammates for feedback. The product owner can decide whether or not to release the increment, although in most cases the increment is released.</a:t>
            </a:r>
          </a:p>
          <a:p>
            <a:pPr marL="0" indent="0">
              <a:buNone/>
            </a:pPr>
            <a:endParaRPr lang="en-US" dirty="0"/>
          </a:p>
          <a:p>
            <a:pPr marL="0" indent="0">
              <a:buNone/>
            </a:pPr>
            <a:r>
              <a:rPr lang="en-US" dirty="0"/>
              <a:t>This review meeting is also when the product owner reworks the product backlog based on the current sprint, which can feed into the next sprint planning session.</a:t>
            </a:r>
            <a:endParaRPr lang="uk-UA" dirty="0"/>
          </a:p>
        </p:txBody>
      </p:sp>
    </p:spTree>
    <p:extLst>
      <p:ext uri="{BB962C8B-B14F-4D97-AF65-F5344CB8AC3E}">
        <p14:creationId xmlns:p14="http://schemas.microsoft.com/office/powerpoint/2010/main" val="2395832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Main activities</a:t>
            </a:r>
            <a:endParaRPr lang="uk-UA" dirty="0"/>
          </a:p>
        </p:txBody>
      </p:sp>
      <p:sp>
        <p:nvSpPr>
          <p:cNvPr id="3" name="Объект 2"/>
          <p:cNvSpPr>
            <a:spLocks noGrp="1"/>
          </p:cNvSpPr>
          <p:nvPr>
            <p:ph idx="1"/>
          </p:nvPr>
        </p:nvSpPr>
        <p:spPr>
          <a:xfrm>
            <a:off x="680321" y="2336873"/>
            <a:ext cx="9613861" cy="4115442"/>
          </a:xfrm>
        </p:spPr>
        <p:txBody>
          <a:bodyPr>
            <a:normAutofit lnSpcReduction="10000"/>
          </a:bodyPr>
          <a:lstStyle/>
          <a:p>
            <a:pPr>
              <a:buFont typeface="Wingdings" panose="05000000000000000000" pitchFamily="2" charset="2"/>
              <a:buChar char="Ø"/>
            </a:pPr>
            <a:r>
              <a:rPr lang="en-US" dirty="0"/>
              <a:t>Sprint </a:t>
            </a:r>
            <a:r>
              <a:rPr lang="en-US" dirty="0" smtClean="0"/>
              <a:t>retrospective</a:t>
            </a:r>
          </a:p>
          <a:p>
            <a:pPr marL="0" indent="0">
              <a:buNone/>
            </a:pPr>
            <a:r>
              <a:rPr lang="en-US" dirty="0" smtClean="0"/>
              <a:t>The </a:t>
            </a:r>
            <a:r>
              <a:rPr lang="en-US" dirty="0"/>
              <a:t>retrospective is where the team comes together to document and discuss what worked and what didn’t work in a sprint, a project, people or relationships, tools, or even for certain ceremonies. The idea is to create a place where the team can focus on what went well and what needs to be improved for the next time, and less about what went wrong.</a:t>
            </a:r>
          </a:p>
          <a:p>
            <a:pPr marL="0" indent="0">
              <a:buNone/>
            </a:pPr>
            <a:r>
              <a:rPr lang="en-US" dirty="0"/>
              <a:t>During the Sprint Retrospective, the team discusses:</a:t>
            </a:r>
          </a:p>
          <a:p>
            <a:r>
              <a:rPr lang="en-US" dirty="0"/>
              <a:t>What went well in the Sprint</a:t>
            </a:r>
          </a:p>
          <a:p>
            <a:r>
              <a:rPr lang="en-US" dirty="0"/>
              <a:t>What could be improved</a:t>
            </a:r>
          </a:p>
          <a:p>
            <a:r>
              <a:rPr lang="en-US" dirty="0"/>
              <a:t>What will we commit to improve in the next Sprint </a:t>
            </a:r>
            <a:endParaRPr lang="uk-UA" dirty="0"/>
          </a:p>
        </p:txBody>
      </p:sp>
    </p:spTree>
    <p:extLst>
      <p:ext uri="{BB962C8B-B14F-4D97-AF65-F5344CB8AC3E}">
        <p14:creationId xmlns:p14="http://schemas.microsoft.com/office/powerpoint/2010/main" val="305466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 What is </a:t>
            </a:r>
            <a:r>
              <a:rPr lang="en-US" dirty="0" smtClean="0"/>
              <a:t>Scrum</a:t>
            </a:r>
            <a:endParaRPr lang="uk-UA" dirty="0"/>
          </a:p>
        </p:txBody>
      </p:sp>
      <p:sp>
        <p:nvSpPr>
          <p:cNvPr id="3" name="Объект 2"/>
          <p:cNvSpPr>
            <a:spLocks noGrp="1"/>
          </p:cNvSpPr>
          <p:nvPr>
            <p:ph idx="1"/>
          </p:nvPr>
        </p:nvSpPr>
        <p:spPr/>
        <p:txBody>
          <a:bodyPr>
            <a:normAutofit fontScale="92500" lnSpcReduction="10000"/>
          </a:bodyPr>
          <a:lstStyle/>
          <a:p>
            <a:pPr marL="0" indent="0">
              <a:buNone/>
            </a:pPr>
            <a:r>
              <a:rPr lang="en-US" dirty="0"/>
              <a:t>Scrum is a framework within which people can address complex adaptive problems, while productively and creatively delivering products of the highest possible value</a:t>
            </a:r>
            <a:r>
              <a:rPr lang="en-US" dirty="0" smtClean="0"/>
              <a:t>.</a:t>
            </a:r>
            <a:endParaRPr lang="en-US" dirty="0"/>
          </a:p>
          <a:p>
            <a:pPr marL="0" indent="0">
              <a:buNone/>
            </a:pPr>
            <a:r>
              <a:rPr lang="en-US" dirty="0"/>
              <a:t>Scrum itself is a simple framework for effective team collaboration on complex products. </a:t>
            </a:r>
            <a:endParaRPr lang="en-US" dirty="0" smtClean="0"/>
          </a:p>
          <a:p>
            <a:pPr marL="0" indent="0">
              <a:buNone/>
            </a:pPr>
            <a:endParaRPr lang="en-US" dirty="0" smtClean="0"/>
          </a:p>
          <a:p>
            <a:pPr marL="0" indent="0">
              <a:buNone/>
            </a:pPr>
            <a:r>
              <a:rPr lang="en-US" u="sng" dirty="0"/>
              <a:t>Scrum is</a:t>
            </a:r>
            <a:r>
              <a:rPr lang="en-US" u="sng" dirty="0" smtClean="0"/>
              <a:t>:</a:t>
            </a:r>
            <a:endParaRPr lang="en-US" u="sng" dirty="0"/>
          </a:p>
          <a:p>
            <a:pPr marL="0" indent="0">
              <a:buNone/>
            </a:pPr>
            <a:r>
              <a:rPr lang="en-US" dirty="0"/>
              <a:t>Lightweight</a:t>
            </a:r>
          </a:p>
          <a:p>
            <a:pPr marL="0" indent="0">
              <a:buNone/>
            </a:pPr>
            <a:r>
              <a:rPr lang="en-US" dirty="0"/>
              <a:t>Simple to understand</a:t>
            </a:r>
          </a:p>
          <a:p>
            <a:pPr marL="0" indent="0">
              <a:buNone/>
            </a:pPr>
            <a:r>
              <a:rPr lang="en-US" dirty="0"/>
              <a:t>Difficult to master</a:t>
            </a:r>
            <a:endParaRPr lang="uk-UA" dirty="0"/>
          </a:p>
        </p:txBody>
      </p:sp>
    </p:spTree>
    <p:extLst>
      <p:ext uri="{BB962C8B-B14F-4D97-AF65-F5344CB8AC3E}">
        <p14:creationId xmlns:p14="http://schemas.microsoft.com/office/powerpoint/2010/main" val="192121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2</a:t>
            </a:r>
            <a:r>
              <a:rPr lang="en-US" dirty="0" smtClean="0"/>
              <a:t>. Main approaches</a:t>
            </a:r>
            <a:endParaRPr lang="uk-UA" dirty="0"/>
          </a:p>
        </p:txBody>
      </p:sp>
      <p:sp>
        <p:nvSpPr>
          <p:cNvPr id="3" name="Объект 2"/>
          <p:cNvSpPr>
            <a:spLocks noGrp="1"/>
          </p:cNvSpPr>
          <p:nvPr>
            <p:ph idx="1"/>
          </p:nvPr>
        </p:nvSpPr>
        <p:spPr/>
        <p:txBody>
          <a:bodyPr/>
          <a:lstStyle/>
          <a:p>
            <a:pPr marL="0" indent="0">
              <a:buNone/>
            </a:pPr>
            <a:r>
              <a:rPr lang="en-US" dirty="0"/>
              <a:t>Scrum is simple. It is not a methodology. </a:t>
            </a:r>
          </a:p>
          <a:p>
            <a:pPr marL="0" indent="0">
              <a:buNone/>
            </a:pPr>
            <a:r>
              <a:rPr lang="en-US" dirty="0"/>
              <a:t>The </a:t>
            </a:r>
            <a:r>
              <a:rPr lang="en-US" dirty="0" smtClean="0"/>
              <a:t>Scrum </a:t>
            </a:r>
            <a:r>
              <a:rPr lang="en-US" dirty="0"/>
              <a:t>framework based on continuous learning and adjustment to changing factors. Scrum acknowledges that the team doesn’t know everything at the start of a project and will evolve through experience. </a:t>
            </a:r>
            <a:endParaRPr lang="en-US" dirty="0" smtClean="0"/>
          </a:p>
          <a:p>
            <a:pPr marL="0" indent="0">
              <a:buNone/>
            </a:pPr>
            <a:r>
              <a:rPr lang="en-US" dirty="0" smtClean="0"/>
              <a:t>Scrum </a:t>
            </a:r>
            <a:r>
              <a:rPr lang="en-US" dirty="0"/>
              <a:t>is structured to help teams naturally adapt to changing conditions and user requirements, with re-prioritization built into the process and short release cycles so the team can constantly learn and improve.</a:t>
            </a:r>
            <a:endParaRPr lang="uk-UA" dirty="0"/>
          </a:p>
        </p:txBody>
      </p:sp>
    </p:spTree>
    <p:extLst>
      <p:ext uri="{BB962C8B-B14F-4D97-AF65-F5344CB8AC3E}">
        <p14:creationId xmlns:p14="http://schemas.microsoft.com/office/powerpoint/2010/main" val="14666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2</a:t>
            </a:r>
            <a:r>
              <a:rPr lang="en-US" dirty="0" smtClean="0"/>
              <a:t>. Main approaches</a:t>
            </a:r>
            <a:endParaRPr lang="uk-UA" dirty="0"/>
          </a:p>
        </p:txBody>
      </p:sp>
      <p:sp>
        <p:nvSpPr>
          <p:cNvPr id="3" name="Объект 2"/>
          <p:cNvSpPr>
            <a:spLocks noGrp="1"/>
          </p:cNvSpPr>
          <p:nvPr>
            <p:ph idx="1"/>
          </p:nvPr>
        </p:nvSpPr>
        <p:spPr/>
        <p:txBody>
          <a:bodyPr/>
          <a:lstStyle/>
          <a:p>
            <a:pPr marL="0" indent="0">
              <a:buNone/>
            </a:pPr>
            <a:r>
              <a:rPr lang="en-US" dirty="0"/>
              <a:t>The </a:t>
            </a:r>
            <a:r>
              <a:rPr lang="en-US" dirty="0" smtClean="0"/>
              <a:t>Scrum </a:t>
            </a:r>
            <a:r>
              <a:rPr lang="en-US" dirty="0" smtClean="0"/>
              <a:t>guide </a:t>
            </a:r>
            <a:r>
              <a:rPr lang="en-US" dirty="0"/>
              <a:t>contains the </a:t>
            </a:r>
            <a:r>
              <a:rPr lang="en-US" dirty="0" smtClean="0"/>
              <a:t>Scrum </a:t>
            </a:r>
            <a:r>
              <a:rPr lang="en-US" dirty="0"/>
              <a:t>values list. </a:t>
            </a:r>
          </a:p>
          <a:p>
            <a:pPr marL="0" indent="0">
              <a:buNone/>
            </a:pPr>
            <a:r>
              <a:rPr lang="en-US" dirty="0"/>
              <a:t>These values </a:t>
            </a:r>
            <a:r>
              <a:rPr lang="en-US" dirty="0" smtClean="0"/>
              <a:t>include: </a:t>
            </a:r>
          </a:p>
          <a:p>
            <a:pPr marL="0" indent="0">
              <a:buNone/>
            </a:pPr>
            <a:r>
              <a:rPr lang="en-US" dirty="0" smtClean="0"/>
              <a:t>Courage</a:t>
            </a:r>
          </a:p>
          <a:p>
            <a:pPr marL="0" indent="0">
              <a:buNone/>
            </a:pPr>
            <a:r>
              <a:rPr lang="en-US" dirty="0" smtClean="0"/>
              <a:t>Focus</a:t>
            </a:r>
          </a:p>
          <a:p>
            <a:pPr marL="0" indent="0">
              <a:buNone/>
            </a:pPr>
            <a:r>
              <a:rPr lang="en-US" dirty="0" smtClean="0"/>
              <a:t>Commitment</a:t>
            </a:r>
          </a:p>
          <a:p>
            <a:pPr marL="0" indent="0">
              <a:buNone/>
            </a:pPr>
            <a:r>
              <a:rPr lang="en-US" dirty="0" smtClean="0"/>
              <a:t>Respect</a:t>
            </a:r>
          </a:p>
          <a:p>
            <a:pPr marL="0" indent="0">
              <a:buNone/>
            </a:pPr>
            <a:r>
              <a:rPr lang="en-US" dirty="0" smtClean="0"/>
              <a:t>Openness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211" y="3081873"/>
            <a:ext cx="5806540" cy="3009834"/>
          </a:xfrm>
          <a:prstGeom prst="rect">
            <a:avLst/>
          </a:prstGeom>
        </p:spPr>
      </p:pic>
    </p:spTree>
    <p:extLst>
      <p:ext uri="{BB962C8B-B14F-4D97-AF65-F5344CB8AC3E}">
        <p14:creationId xmlns:p14="http://schemas.microsoft.com/office/powerpoint/2010/main" val="157776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artifacts </a:t>
            </a:r>
            <a:endParaRPr lang="uk-UA" dirty="0"/>
          </a:p>
        </p:txBody>
      </p:sp>
      <p:sp>
        <p:nvSpPr>
          <p:cNvPr id="3" name="Объект 2"/>
          <p:cNvSpPr>
            <a:spLocks noGrp="1"/>
          </p:cNvSpPr>
          <p:nvPr>
            <p:ph idx="1"/>
          </p:nvPr>
        </p:nvSpPr>
        <p:spPr/>
        <p:txBody>
          <a:bodyPr/>
          <a:lstStyle/>
          <a:p>
            <a:pPr marL="0" indent="0">
              <a:buNone/>
            </a:pPr>
            <a:r>
              <a:rPr lang="en-US" dirty="0"/>
              <a:t>Let’s start with identifying the three artifacts in </a:t>
            </a:r>
            <a:r>
              <a:rPr lang="en-US" dirty="0" smtClean="0"/>
              <a:t>Scrum</a:t>
            </a:r>
            <a:r>
              <a:rPr lang="en-US" dirty="0"/>
              <a:t>. </a:t>
            </a:r>
            <a:endParaRPr lang="en-US" dirty="0" smtClean="0"/>
          </a:p>
          <a:p>
            <a:pPr marL="0" indent="0">
              <a:buNone/>
            </a:pPr>
            <a:r>
              <a:rPr lang="en-US" dirty="0" smtClean="0"/>
              <a:t>Artifacts </a:t>
            </a:r>
            <a:r>
              <a:rPr lang="en-US" dirty="0"/>
              <a:t>are something that we make, like a tool to solve a problem. </a:t>
            </a:r>
            <a:endParaRPr lang="en-US" dirty="0" smtClean="0"/>
          </a:p>
          <a:p>
            <a:pPr marL="0" indent="0">
              <a:buNone/>
            </a:pPr>
            <a:r>
              <a:rPr lang="en-US" dirty="0" smtClean="0"/>
              <a:t>Scrum’s </a:t>
            </a:r>
            <a:r>
              <a:rPr lang="en-US" dirty="0"/>
              <a:t>artifacts represent work or value to provide transparency and opportunities for inspection and adaptation. Artifacts defined by Scrum are specifically designed to maximize transparency of key information so that everybody has the same understanding of the artifact. </a:t>
            </a:r>
            <a:endParaRPr lang="uk-UA" dirty="0"/>
          </a:p>
        </p:txBody>
      </p:sp>
    </p:spTree>
    <p:extLst>
      <p:ext uri="{BB962C8B-B14F-4D97-AF65-F5344CB8AC3E}">
        <p14:creationId xmlns:p14="http://schemas.microsoft.com/office/powerpoint/2010/main" val="304948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artifacts</a:t>
            </a:r>
            <a:endParaRPr lang="uk-UA" dirty="0"/>
          </a:p>
        </p:txBody>
      </p:sp>
      <p:sp>
        <p:nvSpPr>
          <p:cNvPr id="3" name="Объект 2"/>
          <p:cNvSpPr>
            <a:spLocks noGrp="1"/>
          </p:cNvSpPr>
          <p:nvPr>
            <p:ph idx="1"/>
          </p:nvPr>
        </p:nvSpPr>
        <p:spPr/>
        <p:txBody>
          <a:bodyPr/>
          <a:lstStyle/>
          <a:p>
            <a:pPr marL="0" indent="0">
              <a:buNone/>
            </a:pPr>
            <a:r>
              <a:rPr lang="en-US" dirty="0"/>
              <a:t>The Scrum Artifacts are:</a:t>
            </a:r>
          </a:p>
          <a:p>
            <a:r>
              <a:rPr lang="en-US" dirty="0"/>
              <a:t>Product </a:t>
            </a:r>
            <a:r>
              <a:rPr lang="en-US" dirty="0" smtClean="0"/>
              <a:t>Backlog</a:t>
            </a:r>
            <a:endParaRPr lang="en-US" dirty="0"/>
          </a:p>
          <a:p>
            <a:r>
              <a:rPr lang="en-US" dirty="0"/>
              <a:t>Sprint Backlog</a:t>
            </a:r>
          </a:p>
          <a:p>
            <a:r>
              <a:rPr lang="en-US" dirty="0"/>
              <a:t>Increment</a:t>
            </a:r>
          </a:p>
          <a:p>
            <a:pPr marL="0" indent="0">
              <a:buNone/>
            </a:pPr>
            <a:endParaRPr lang="uk-UA"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316" y="1852411"/>
            <a:ext cx="10058400" cy="5029200"/>
          </a:xfrm>
          <a:prstGeom prst="rect">
            <a:avLst/>
          </a:prstGeom>
        </p:spPr>
      </p:pic>
    </p:spTree>
    <p:extLst>
      <p:ext uri="{BB962C8B-B14F-4D97-AF65-F5344CB8AC3E}">
        <p14:creationId xmlns:p14="http://schemas.microsoft.com/office/powerpoint/2010/main" val="244577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artefacts</a:t>
            </a:r>
            <a:endParaRPr lang="uk-UA" dirty="0"/>
          </a:p>
        </p:txBody>
      </p:sp>
      <p:sp>
        <p:nvSpPr>
          <p:cNvPr id="3" name="Объект 2"/>
          <p:cNvSpPr>
            <a:spLocks noGrp="1"/>
          </p:cNvSpPr>
          <p:nvPr>
            <p:ph idx="1"/>
          </p:nvPr>
        </p:nvSpPr>
        <p:spPr/>
        <p:txBody>
          <a:bodyPr/>
          <a:lstStyle/>
          <a:p>
            <a:pPr>
              <a:buFont typeface="Wingdings" panose="05000000000000000000" pitchFamily="2" charset="2"/>
              <a:buChar char="Ø"/>
            </a:pPr>
            <a:r>
              <a:rPr lang="en-US" dirty="0"/>
              <a:t>Product </a:t>
            </a:r>
            <a:r>
              <a:rPr lang="en-US" dirty="0" smtClean="0"/>
              <a:t>Backlog</a:t>
            </a:r>
          </a:p>
          <a:p>
            <a:pPr marL="0" indent="0">
              <a:buNone/>
            </a:pPr>
            <a:r>
              <a:rPr lang="en-US" dirty="0" smtClean="0"/>
              <a:t>It is </a:t>
            </a:r>
            <a:r>
              <a:rPr lang="en-US" dirty="0"/>
              <a:t>the master list of work that needs to get done maintained by the product owner or product manager. This is a dynamic list of features, requirements, enhancements, and fixes that acts as the input for the sprint backlog. It is, essentially, the team’s “To Do” list. The product backlog is constantly revisited, re-prioritized and maintained by the Product Owner because, as we learn more or as the market changes, items may no longer be relevant or problems may get solved in other ways.</a:t>
            </a:r>
            <a:endParaRPr lang="uk-UA" dirty="0"/>
          </a:p>
        </p:txBody>
      </p:sp>
    </p:spTree>
    <p:extLst>
      <p:ext uri="{BB962C8B-B14F-4D97-AF65-F5344CB8AC3E}">
        <p14:creationId xmlns:p14="http://schemas.microsoft.com/office/powerpoint/2010/main" val="137933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Main artefacts</a:t>
            </a:r>
            <a:endParaRPr lang="uk-UA" dirty="0"/>
          </a:p>
        </p:txBody>
      </p:sp>
      <p:sp>
        <p:nvSpPr>
          <p:cNvPr id="3" name="Объект 2"/>
          <p:cNvSpPr>
            <a:spLocks noGrp="1"/>
          </p:cNvSpPr>
          <p:nvPr>
            <p:ph idx="1"/>
          </p:nvPr>
        </p:nvSpPr>
        <p:spPr/>
        <p:txBody>
          <a:bodyPr/>
          <a:lstStyle/>
          <a:p>
            <a:pPr>
              <a:buFont typeface="Wingdings" panose="05000000000000000000" pitchFamily="2" charset="2"/>
              <a:buChar char="Ø"/>
            </a:pPr>
            <a:r>
              <a:rPr lang="en-US" dirty="0"/>
              <a:t>Sprint Backlog</a:t>
            </a:r>
          </a:p>
          <a:p>
            <a:pPr marL="0" indent="0">
              <a:buNone/>
            </a:pPr>
            <a:r>
              <a:rPr lang="en-US" dirty="0"/>
              <a:t>It is the list of items, user stories, or bug fixes, selected by the development team for implementation in the current sprint cycle. Before each sprint, in the sprint planning meeting the team chooses which items it will work on for the sprint from the product backlog. A sprint backlog may be flexible and can evolve during a sprint. However, the fundamental sprint goal – what the team wants to achieve from the current sprint – cannot be compromised.</a:t>
            </a:r>
            <a:endParaRPr lang="uk-UA" dirty="0"/>
          </a:p>
        </p:txBody>
      </p:sp>
    </p:spTree>
    <p:extLst>
      <p:ext uri="{BB962C8B-B14F-4D97-AF65-F5344CB8AC3E}">
        <p14:creationId xmlns:p14="http://schemas.microsoft.com/office/powerpoint/2010/main" val="3643648271"/>
      </p:ext>
    </p:extLst>
  </p:cSld>
  <p:clrMapOvr>
    <a:masterClrMapping/>
  </p:clrMapOvr>
</p:sld>
</file>

<file path=ppt/theme/theme1.xml><?xml version="1.0" encoding="utf-8"?>
<a:theme xmlns:a="http://schemas.openxmlformats.org/drawingml/2006/main" name="Берлин">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TM04033917[[fn=Берлин]]</Template>
  <TotalTime>315</TotalTime>
  <Words>1672</Words>
  <Application>Microsoft Office PowerPoint</Application>
  <PresentationFormat>Широкоэкранный</PresentationFormat>
  <Paragraphs>107</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Trebuchet MS</vt:lpstr>
      <vt:lpstr>Wingdings</vt:lpstr>
      <vt:lpstr>Берлин</vt:lpstr>
      <vt:lpstr>SCRUM</vt:lpstr>
      <vt:lpstr>Contents of the presentation</vt:lpstr>
      <vt:lpstr>1. What is Scrum</vt:lpstr>
      <vt:lpstr>2. Main approaches</vt:lpstr>
      <vt:lpstr>2. Main approaches</vt:lpstr>
      <vt:lpstr>3. Main artifacts </vt:lpstr>
      <vt:lpstr>3. Main artifacts</vt:lpstr>
      <vt:lpstr>3. Main artefacts</vt:lpstr>
      <vt:lpstr>3. Main artefacts</vt:lpstr>
      <vt:lpstr>3. Main artefacts</vt:lpstr>
      <vt:lpstr>4. Main roles</vt:lpstr>
      <vt:lpstr>4. Main roles</vt:lpstr>
      <vt:lpstr>4. Main roles</vt:lpstr>
      <vt:lpstr>4. Main roles</vt:lpstr>
      <vt:lpstr>4. Main roles</vt:lpstr>
      <vt:lpstr>5. Main activities</vt:lpstr>
      <vt:lpstr>5. Main activities</vt:lpstr>
      <vt:lpstr>5. Main activities</vt:lpstr>
      <vt:lpstr>5. Main activities</vt:lpstr>
      <vt:lpstr>5. Main activities</vt:lpstr>
      <vt:lpstr>5. Main activities</vt:lpstr>
      <vt:lpstr>5. Main activities</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Ира</dc:creator>
  <cp:lastModifiedBy>Ира</cp:lastModifiedBy>
  <cp:revision>24</cp:revision>
  <dcterms:created xsi:type="dcterms:W3CDTF">2019-11-06T11:12:50Z</dcterms:created>
  <dcterms:modified xsi:type="dcterms:W3CDTF">2019-11-20T10:04:14Z</dcterms:modified>
</cp:coreProperties>
</file>