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448" r:id="rId5"/>
    <p:sldId id="2462" r:id="rId6"/>
    <p:sldId id="2463" r:id="rId7"/>
    <p:sldId id="2464" r:id="rId8"/>
    <p:sldId id="2465" r:id="rId9"/>
    <p:sldId id="2466" r:id="rId10"/>
    <p:sldId id="2467" r:id="rId11"/>
    <p:sldId id="2469" r:id="rId12"/>
    <p:sldId id="2470" r:id="rId13"/>
    <p:sldId id="2471" r:id="rId14"/>
    <p:sldId id="2436" r:id="rId15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3" autoAdjust="0"/>
    <p:restoredTop sz="95033" autoAdjust="0"/>
  </p:normalViewPr>
  <p:slideViewPr>
    <p:cSldViewPr snapToGrid="0">
      <p:cViewPr varScale="1">
        <p:scale>
          <a:sx n="158" d="100"/>
          <a:sy n="158" d="100"/>
        </p:scale>
        <p:origin x="104" y="236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88" d="100"/>
          <a:sy n="88" d="100"/>
        </p:scale>
        <p:origin x="298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3D12826-8D90-4D69-9B6E-F96A249CD486}" type="datetime1">
              <a:rPr lang="de-DE" smtClean="0"/>
              <a:t>09.01.2024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65AE8BC-2AB3-9E4C-9797-2A6F8A74C7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6739A-FCEC-4E58-9BB4-795CA6C85AA0}" type="datetime1">
              <a:rPr lang="de-DE" smtClean="0"/>
              <a:pPr/>
              <a:t>09.01.2024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28B34ED-4CDD-41C9-90F7-D768D5559A6F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6574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2508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5261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922140"/>
            <a:ext cx="5167313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pPr rtl="0"/>
            <a:r>
              <a:rPr lang="de-DE" spc="300" noProof="0"/>
              <a:t>JAHRESBERICHT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 rtlCol="0"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pPr rtl="0"/>
            <a:r>
              <a:rPr lang="de-DE" noProof="0"/>
              <a:t>Textmasterformat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usammenfass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5416550" cy="6858000"/>
          </a:xfr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16" name="Inhaltsplatzhalt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 rtlCol="0">
            <a:noAutofit/>
          </a:bodyPr>
          <a:lstStyle>
            <a:lvl1pPr>
              <a:defRPr/>
            </a:lvl1pPr>
          </a:lstStyle>
          <a:p>
            <a:pPr marL="0" indent="0" rtl="0">
              <a:lnSpc>
                <a:spcPct val="100000"/>
              </a:lnSpc>
              <a:buNone/>
            </a:pPr>
            <a:r>
              <a:rPr lang="de-DE" sz="1600" noProof="0">
                <a:cs typeface="Biome Light" panose="020B0303030204020804" pitchFamily="34" charset="0"/>
              </a:rPr>
              <a:t>Textmasterformat durch Klicken bearbeiten.</a:t>
            </a:r>
          </a:p>
          <a:p>
            <a:pPr marL="0" indent="0" rtl="0">
              <a:buNone/>
            </a:pPr>
            <a:endParaRPr lang="de-DE" noProof="0"/>
          </a:p>
        </p:txBody>
      </p:sp>
      <p:sp>
        <p:nvSpPr>
          <p:cNvPr id="17" name="Foliennummernplatzhalt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8C2E478F-E849-4A8C-AF1F-CBCC78A7CBFA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612037"/>
            <a:ext cx="5897218" cy="884238"/>
          </a:xfrm>
        </p:spPr>
        <p:txBody>
          <a:bodyPr lIns="91440" rIns="91440"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 hasCustomPrompt="1"/>
          </p:nvPr>
        </p:nvSpPr>
        <p:spPr>
          <a:xfrm>
            <a:off x="702365" y="1660810"/>
            <a:ext cx="10787270" cy="830649"/>
          </a:xfrm>
        </p:spPr>
        <p:txBody>
          <a:bodyPr rtlCol="0">
            <a:noAutofit/>
          </a:bodyPr>
          <a:lstStyle/>
          <a:p>
            <a:pPr rtl="0"/>
            <a:r>
              <a:rPr lang="de-DE" sz="4000" spc="300" noProof="0"/>
              <a:t>Titelmasterformat durch Klicken bearbeiten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de-DE" noProof="0"/>
              <a:t>ANKLICKEN UM MASTERTEXTFORMATE ZU BEARBEITEN</a:t>
            </a:r>
          </a:p>
        </p:txBody>
      </p:sp>
      <p:sp>
        <p:nvSpPr>
          <p:cNvPr id="31" name="Textplatzhalt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de-DE" noProof="0"/>
              <a:t>ZUM BEARBEITEN ANKLICKEN</a:t>
            </a:r>
          </a:p>
        </p:txBody>
      </p:sp>
      <p:sp>
        <p:nvSpPr>
          <p:cNvPr id="32" name="Textplatzhalt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de-DE" noProof="0"/>
              <a:t>Zum Bearbeiten anklicken</a:t>
            </a:r>
          </a:p>
        </p:txBody>
      </p:sp>
      <p:sp>
        <p:nvSpPr>
          <p:cNvPr id="33" name="Textplatzhalt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de-DE" noProof="0"/>
              <a:t>Zum Bearbeiten anklicken</a:t>
            </a:r>
          </a:p>
        </p:txBody>
      </p:sp>
      <p:sp>
        <p:nvSpPr>
          <p:cNvPr id="34" name="Online-Bildplatzhalt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de-DE" noProof="0"/>
              <a:t>Symbol</a:t>
            </a:r>
          </a:p>
        </p:txBody>
      </p:sp>
      <p:sp>
        <p:nvSpPr>
          <p:cNvPr id="35" name="Online-Bildplatzhalt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de-DE" noProof="0"/>
              <a:t>Symbol</a:t>
            </a:r>
          </a:p>
        </p:txBody>
      </p:sp>
      <p:sp>
        <p:nvSpPr>
          <p:cNvPr id="36" name="Online-Bildplatzhalt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de-DE" noProof="0"/>
              <a:t>Symbol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pPr rtl="0"/>
            <a:r>
              <a:rPr lang="de-DE" noProof="0"/>
              <a:t>Titel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 rtlCol="0"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 rtl="0"/>
            <a:r>
              <a:rPr lang="de-DE" noProof="0"/>
              <a:t>ANKLICKEN UM MASTERTEXTFORMATE ZU BEARBEITEN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füh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 rtl="0"/>
            <a:r>
              <a:rPr lang="de-DE" noProof="0"/>
              <a:t>ANKLICKEN UM MASTERTEXTFORMATE ZU BEARBEITEN</a:t>
            </a:r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5416550" cy="6846932"/>
          </a:xfr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16" name="Inhaltsplatzhalt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 rtlCol="0">
            <a:noAutofit/>
          </a:bodyPr>
          <a:lstStyle>
            <a:lvl1pPr>
              <a:defRPr/>
            </a:lvl1pPr>
          </a:lstStyle>
          <a:p>
            <a:pPr marL="0" indent="0" rtl="0">
              <a:lnSpc>
                <a:spcPct val="100000"/>
              </a:lnSpc>
              <a:buNone/>
            </a:pPr>
            <a:r>
              <a:rPr lang="de-DE" sz="1600" noProof="0">
                <a:cs typeface="Biome Light" panose="020B0303030204020804" pitchFamily="34" charset="0"/>
              </a:rPr>
              <a:t>Textmasterformat durch Klicken bearbeiten.</a:t>
            </a:r>
          </a:p>
          <a:p>
            <a:pPr marL="0" indent="0" rtl="0">
              <a:buNone/>
            </a:pPr>
            <a:endParaRPr lang="de-DE" noProof="0"/>
          </a:p>
        </p:txBody>
      </p:sp>
      <p:sp>
        <p:nvSpPr>
          <p:cNvPr id="17" name="Foliennummernplatzhalt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8C2E478F-E849-4A8C-AF1F-CBCC78A7CBFA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612037"/>
            <a:ext cx="5897218" cy="884238"/>
          </a:xfrm>
        </p:spPr>
        <p:txBody>
          <a:bodyPr lIns="91440" rIns="91440"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umbru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rtlCol="0" anchor="b"/>
          <a:lstStyle>
            <a:lvl1pPr algn="l">
              <a:defRPr sz="6000" spc="300"/>
            </a:lvl1pPr>
          </a:lstStyle>
          <a:p>
            <a:pPr rtl="0"/>
            <a:r>
              <a:rPr lang="de-DE" noProof="0"/>
              <a:t>TITELMASTER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 rtlCol="0">
            <a:noAutofit/>
          </a:bodyPr>
          <a:lstStyle>
            <a:lvl1pPr algn="l">
              <a:defRPr sz="3200" spc="300"/>
            </a:lvl1pPr>
          </a:lstStyle>
          <a:p>
            <a:pPr rtl="0"/>
            <a:r>
              <a:rPr lang="de-DE" noProof="0"/>
              <a:t>HIER FOLIENTITEL EINFÜGEN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792279" y="1263841"/>
            <a:ext cx="4018722" cy="4636392"/>
          </a:xfrm>
        </p:spPr>
        <p:txBody>
          <a:bodyPr lIns="0" rIns="0" rtlCol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9" name="Foliennummernplatzhalt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36600" y="3651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9" name="Bildplatzhalt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051300" y="3651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10" name="Bildplatzhalt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36600" y="24225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051300" y="24225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12" name="Bildplatzhalt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36600" y="44799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13" name="Bildplatzhalt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051300" y="44799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767791"/>
            <a:ext cx="11002962" cy="823913"/>
          </a:xfrm>
        </p:spPr>
        <p:txBody>
          <a:bodyPr rtlCol="0">
            <a:noAutofit/>
          </a:bodyPr>
          <a:lstStyle>
            <a:lvl1pPr>
              <a:defRPr sz="4800" spc="3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 rtlCol="0"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 rtl="0"/>
            <a:r>
              <a:rPr lang="de-DE" noProof="0"/>
              <a:t>ANKLICKEN UM MASTERTEXTFORMATE ZU BEARBEITEN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1"/>
            <a:ext cx="11002962" cy="1623218"/>
          </a:xfrm>
        </p:spPr>
        <p:txBody>
          <a:bodyPr rtlCol="0" anchor="ctr">
            <a:noAutofit/>
          </a:bodyPr>
          <a:lstStyle/>
          <a:p>
            <a:pPr algn="ctr" rtl="0"/>
            <a:r>
              <a:rPr lang="de-DE" sz="4800" noProof="0"/>
              <a:t>Titelmasterformat durch Klicken bearbeiten</a:t>
            </a:r>
          </a:p>
        </p:txBody>
      </p:sp>
      <p:sp>
        <p:nvSpPr>
          <p:cNvPr id="19" name="Bildplatzhalt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578601" y="1638300"/>
            <a:ext cx="5156200" cy="1892300"/>
          </a:xfrm>
        </p:spPr>
        <p:txBody>
          <a:bodyPr rtlCol="0">
            <a:noAutofit/>
          </a:bodyPr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18" name="Bildplatzhalt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9900" y="1638300"/>
            <a:ext cx="5156200" cy="1892300"/>
          </a:xfrm>
        </p:spPr>
        <p:txBody>
          <a:bodyPr rtlCol="0">
            <a:noAutofit/>
          </a:bodyPr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69107" y="3864355"/>
            <a:ext cx="5157787" cy="494506"/>
          </a:xfrm>
        </p:spPr>
        <p:txBody>
          <a:bodyPr rtlCol="0">
            <a:noAutofit/>
          </a:bodyPr>
          <a:lstStyle>
            <a:lvl1pPr marL="0" indent="0">
              <a:buNone/>
              <a:defRPr sz="2400"/>
            </a:lvl1pPr>
          </a:lstStyle>
          <a:p>
            <a:pPr lvl="0" rtl="0"/>
            <a:r>
              <a:rPr lang="de-DE" spc="300" noProof="0">
                <a:solidFill>
                  <a:schemeClr val="tx1"/>
                </a:solidFill>
              </a:rPr>
              <a:t>Textmasterformat durch Klicken bearbeiten</a:t>
            </a:r>
          </a:p>
        </p:txBody>
      </p:sp>
      <p:sp>
        <p:nvSpPr>
          <p:cNvPr id="11" name="Inhaltsplatzhalt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69107" y="4531139"/>
            <a:ext cx="5157787" cy="2039144"/>
          </a:xfrm>
        </p:spPr>
        <p:txBody>
          <a:bodyPr rtlCol="0">
            <a:noAutofit/>
          </a:bodyPr>
          <a:lstStyle/>
          <a:p>
            <a:pPr lvl="0" rt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de-DE" sz="1400" noProof="0">
                <a:solidFill>
                  <a:schemeClr val="tx1"/>
                </a:solidFill>
              </a:rPr>
              <a:t>Textmasterformat durch Klicken bearbeiten</a:t>
            </a:r>
          </a:p>
        </p:txBody>
      </p:sp>
      <p:sp>
        <p:nvSpPr>
          <p:cNvPr id="12" name="Textplatzhalt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565107" y="3864355"/>
            <a:ext cx="5183188" cy="494506"/>
          </a:xfrm>
        </p:spPr>
        <p:txBody>
          <a:bodyPr rtlCol="0">
            <a:noAutofit/>
          </a:bodyPr>
          <a:lstStyle>
            <a:lvl1pPr marL="0" indent="0">
              <a:buNone/>
              <a:defRPr sz="2400"/>
            </a:lvl1pPr>
          </a:lstStyle>
          <a:p>
            <a:pPr lvl="0" rtl="0"/>
            <a:r>
              <a:rPr lang="de-DE" spc="300" noProof="0">
                <a:solidFill>
                  <a:schemeClr val="tx1"/>
                </a:solidFill>
              </a:rPr>
              <a:t>Textmasterformat durch Klicken bearbeiten</a:t>
            </a:r>
          </a:p>
        </p:txBody>
      </p:sp>
      <p:sp>
        <p:nvSpPr>
          <p:cNvPr id="14" name="Inhaltsplatzhalt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565107" y="4531139"/>
            <a:ext cx="5183188" cy="2039144"/>
          </a:xfrm>
        </p:spPr>
        <p:txBody>
          <a:bodyPr rtlCol="0">
            <a:noAutofit/>
          </a:bodyPr>
          <a:lstStyle/>
          <a:p>
            <a:pPr lvl="0" rt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de-DE" sz="1400" noProof="0">
                <a:solidFill>
                  <a:schemeClr val="tx1"/>
                </a:solidFill>
              </a:rPr>
              <a:t>Textmasterformat durch Klicken bearbeiten</a:t>
            </a:r>
          </a:p>
        </p:txBody>
      </p:sp>
      <p:sp>
        <p:nvSpPr>
          <p:cNvPr id="20" name="Foliennummernplatzhalt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 rtlCol="0">
            <a:noAutofit/>
          </a:bodyPr>
          <a:lstStyle/>
          <a:p>
            <a:pPr rtl="0"/>
            <a:fld id="{8C2E478F-E849-4A8C-AF1F-CBCC78A7CBFA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1"/>
            <a:ext cx="11002962" cy="1623218"/>
          </a:xfrm>
        </p:spPr>
        <p:txBody>
          <a:bodyPr rtlCol="0" anchor="ctr">
            <a:noAutofit/>
          </a:bodyPr>
          <a:lstStyle/>
          <a:p>
            <a:pPr algn="ctr" rtl="0"/>
            <a:r>
              <a:rPr lang="de-DE" sz="4800" noProof="0"/>
              <a:t>Titelmasterformat durch Klicken bearbeiten</a:t>
            </a:r>
          </a:p>
        </p:txBody>
      </p:sp>
      <p:sp>
        <p:nvSpPr>
          <p:cNvPr id="28" name="Textplatzhalt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 rtl="0"/>
            <a:r>
              <a:rPr lang="de-DE" noProof="0"/>
              <a:t>ANKLICKEN UM MASTERTEXTFORMATE ZU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24" name="Bildplatzhalt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60438" y="1624013"/>
            <a:ext cx="3108325" cy="1892300"/>
          </a:xfrm>
        </p:spPr>
        <p:txBody>
          <a:bodyPr rtlCol="0">
            <a:noAutofit/>
          </a:bodyPr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5" name="Bildplatzhalt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42155" y="1623219"/>
            <a:ext cx="3108325" cy="1892300"/>
          </a:xfrm>
        </p:spPr>
        <p:txBody>
          <a:bodyPr rtlCol="0">
            <a:noAutofit/>
          </a:bodyPr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6" name="Bildplatzhalt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122920" y="1623219"/>
            <a:ext cx="3108325" cy="1892300"/>
          </a:xfrm>
        </p:spPr>
        <p:txBody>
          <a:bodyPr rtlCol="0">
            <a:noAutofit/>
          </a:bodyPr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9" name="Textplatzhalt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 rtl="0"/>
            <a:r>
              <a:rPr lang="de-DE" noProof="0"/>
              <a:t>ANKLICKEN UM MASTERTEXTFORMATE ZU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30" name="Textplatzhalt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 rtl="0"/>
            <a:r>
              <a:rPr lang="de-DE" noProof="0"/>
              <a:t>ANKLICKEN UM MASTERTEXTFORMATE ZU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31" name="Foliennummernplatzhalt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 rtlCol="0">
            <a:noAutofit/>
          </a:bodyPr>
          <a:lstStyle/>
          <a:p>
            <a:pPr rtl="0"/>
            <a:fld id="{8C2E478F-E849-4A8C-AF1F-CBCC78A7CBFA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6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hyperlink" Target="https://github.com/" TargetMode="External"/><Relationship Id="rId7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hyperlink" Target="https://github.com/Benutzername/Repository.git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platzhalter 7" descr="Abstraktes Bild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35633" r="14437" b="-4"/>
          <a:stretch/>
        </p:blipFill>
        <p:spPr>
          <a:xfrm>
            <a:off x="20" y="10"/>
            <a:ext cx="6095980" cy="6867912"/>
          </a:xfrm>
          <a:noFill/>
        </p:spPr>
      </p:pic>
      <p:sp>
        <p:nvSpPr>
          <p:cNvPr id="22" name="Textplatzhalter 6">
            <a:extLst>
              <a:ext uri="{FF2B5EF4-FFF2-40B4-BE49-F238E27FC236}">
                <a16:creationId xmlns:a16="http://schemas.microsoft.com/office/drawing/2014/main" id="{9749AC16-88F5-BD68-E549-1D87BDB68E75}"/>
              </a:ext>
            </a:extLst>
          </p:cNvPr>
          <p:cNvSpPr txBox="1">
            <a:spLocks/>
          </p:cNvSpPr>
          <p:nvPr/>
        </p:nvSpPr>
        <p:spPr>
          <a:xfrm>
            <a:off x="6096000" y="2262871"/>
            <a:ext cx="5251450" cy="16612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de-DE" sz="5100" kern="1200" cap="all" spc="300" baseline="0" dirty="0">
                <a:latin typeface="+mj-lt"/>
                <a:ea typeface="+mj-ea"/>
                <a:cs typeface="+mj-cs"/>
              </a:rPr>
              <a:t>Einführung in </a:t>
            </a:r>
            <a:r>
              <a:rPr lang="de-DE" sz="5100" kern="1200" cap="all" spc="300" baseline="0" dirty="0" err="1">
                <a:latin typeface="+mj-lt"/>
                <a:ea typeface="+mj-ea"/>
                <a:cs typeface="+mj-cs"/>
              </a:rPr>
              <a:t>Git</a:t>
            </a:r>
            <a:r>
              <a:rPr lang="de-DE" sz="5100" kern="1200" cap="all" spc="300" baseline="0" dirty="0">
                <a:latin typeface="+mj-lt"/>
                <a:ea typeface="+mj-ea"/>
                <a:cs typeface="+mj-cs"/>
              </a:rPr>
              <a:t> und </a:t>
            </a:r>
            <a:r>
              <a:rPr lang="de-DE" sz="5100" kern="1200" cap="all" spc="300" baseline="0" dirty="0" err="1">
                <a:latin typeface="+mj-lt"/>
                <a:ea typeface="+mj-ea"/>
                <a:cs typeface="+mj-cs"/>
              </a:rPr>
              <a:t>GIThub</a:t>
            </a:r>
            <a:endParaRPr lang="de-DE" sz="5100" kern="1200" cap="all" spc="30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4378134"/>
            <a:ext cx="525145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kern="1200" cap="all" spc="600" baseline="0">
                <a:latin typeface="+mn-lt"/>
                <a:ea typeface="+mn-ea"/>
                <a:cs typeface="+mn-cs"/>
              </a:rPr>
              <a:t>Effiziente CodeVerwaltung</a:t>
            </a:r>
          </a:p>
        </p:txBody>
      </p:sp>
      <p:sp>
        <p:nvSpPr>
          <p:cNvPr id="24" name="Slide Number Placeholder 4">
            <a:extLst>
              <a:ext uri="{FF2B5EF4-FFF2-40B4-BE49-F238E27FC236}">
                <a16:creationId xmlns:a16="http://schemas.microsoft.com/office/drawing/2014/main" id="{1643B3E9-B4E5-402D-F927-F01507141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8C2E478F-E849-4A8C-AF1F-CBCC78A7CBFA}" type="slidenum">
              <a:rPr lang="de-DE" noProof="0" smtClean="0"/>
              <a:pPr rtl="0">
                <a:spcAft>
                  <a:spcPts val="600"/>
                </a:spcAft>
              </a:pPr>
              <a:t>1</a:t>
            </a:fld>
            <a:endParaRPr lang="de-DE" noProof="0"/>
          </a:p>
        </p:txBody>
      </p:sp>
      <p:pic>
        <p:nvPicPr>
          <p:cNvPr id="25" name="Grafik 24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E0D94AED-0514-9FC8-205D-DF35F7A1C5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7541" y="5302241"/>
            <a:ext cx="1315212" cy="549210"/>
          </a:xfrm>
          <a:prstGeom prst="rect">
            <a:avLst/>
          </a:prstGeom>
        </p:spPr>
      </p:pic>
      <p:pic>
        <p:nvPicPr>
          <p:cNvPr id="28" name="Grafik 27" descr="Ein Bild, das Schrift, Logo, Grafiken, Symbol enthält.">
            <a:extLst>
              <a:ext uri="{FF2B5EF4-FFF2-40B4-BE49-F238E27FC236}">
                <a16:creationId xmlns:a16="http://schemas.microsoft.com/office/drawing/2014/main" id="{C5729FD5-E2AB-5B3E-2F17-64B5E82625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1725" y="5081546"/>
            <a:ext cx="19812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99B0C0C0-D2F2-49EE-346F-3B754A88D5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68640" y="613266"/>
            <a:ext cx="4023360" cy="464871"/>
          </a:xfrm>
        </p:spPr>
        <p:txBody>
          <a:bodyPr/>
          <a:lstStyle/>
          <a:p>
            <a:r>
              <a:rPr lang="de-DE"/>
              <a:t>PLATTFORM GITHUB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8F583EC-0742-5F48-34B1-8F5768AAFA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8C2E478F-E849-4A8C-AF1F-CBCC78A7CBFA}" type="slidenum">
              <a:rPr lang="de-DE" noProof="0" smtClean="0"/>
              <a:t>10</a:t>
            </a:fld>
            <a:endParaRPr lang="de-DE" noProof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3DE20075-39C3-7A50-304E-A6C188309502}"/>
              </a:ext>
            </a:extLst>
          </p:cNvPr>
          <p:cNvSpPr/>
          <p:nvPr/>
        </p:nvSpPr>
        <p:spPr>
          <a:xfrm>
            <a:off x="1025252" y="1842516"/>
            <a:ext cx="4407408" cy="213055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Github</a:t>
            </a:r>
            <a:r>
              <a:rPr lang="de-DE" sz="1400" dirty="0"/>
              <a:t> Actions</a:t>
            </a:r>
          </a:p>
          <a:p>
            <a:pPr algn="ctr"/>
            <a:endParaRPr lang="de-DE" sz="1400" dirty="0"/>
          </a:p>
          <a:p>
            <a:pPr algn="ctr"/>
            <a:r>
              <a:rPr lang="de-DE" sz="1400" dirty="0"/>
              <a:t>GitHub Actions ermöglichen die Automatisierung von Workflows in einem Repository. Man kann benutzerdefinierte Workflows erstellen, die auf Ereignisse wie </a:t>
            </a:r>
            <a:r>
              <a:rPr lang="de-DE" sz="1400" dirty="0" err="1"/>
              <a:t>Commits</a:t>
            </a:r>
            <a:r>
              <a:rPr lang="de-DE" sz="1400" dirty="0"/>
              <a:t> oder Pull </a:t>
            </a:r>
            <a:r>
              <a:rPr lang="de-DE" sz="1400" dirty="0" err="1"/>
              <a:t>Requests</a:t>
            </a:r>
            <a:r>
              <a:rPr lang="de-DE" sz="1400" dirty="0"/>
              <a:t> reagieren. Dies erleichtert die Integration von Tests, Bereitstellungen und anderen automatisierten Aufgaben.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A078E26-7F6B-5FBB-4596-389DABB53B09}"/>
              </a:ext>
            </a:extLst>
          </p:cNvPr>
          <p:cNvSpPr txBox="1"/>
          <p:nvPr/>
        </p:nvSpPr>
        <p:spPr>
          <a:xfrm>
            <a:off x="533812" y="847720"/>
            <a:ext cx="4309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Weitere Funktionen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19969C79-8808-0E85-4863-5C7322997001}"/>
              </a:ext>
            </a:extLst>
          </p:cNvPr>
          <p:cNvSpPr/>
          <p:nvPr/>
        </p:nvSpPr>
        <p:spPr>
          <a:xfrm>
            <a:off x="1025252" y="4195530"/>
            <a:ext cx="4407408" cy="213055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Github</a:t>
            </a:r>
            <a:r>
              <a:rPr lang="de-DE" sz="1400" dirty="0"/>
              <a:t> </a:t>
            </a:r>
            <a:r>
              <a:rPr lang="de-DE" sz="1400" dirty="0" err="1"/>
              <a:t>Gists</a:t>
            </a:r>
            <a:endParaRPr lang="de-DE" sz="1400" dirty="0"/>
          </a:p>
          <a:p>
            <a:pPr algn="ctr"/>
            <a:endParaRPr lang="de-DE" sz="1400" dirty="0"/>
          </a:p>
          <a:p>
            <a:pPr algn="ctr"/>
            <a:r>
              <a:rPr lang="de-DE" sz="1400" dirty="0"/>
              <a:t>GitHub </a:t>
            </a:r>
            <a:r>
              <a:rPr lang="de-DE" sz="1400" dirty="0" err="1"/>
              <a:t>Gists</a:t>
            </a:r>
            <a:r>
              <a:rPr lang="de-DE" sz="1400" dirty="0"/>
              <a:t> sind einfache, freigegebene </a:t>
            </a:r>
            <a:r>
              <a:rPr lang="de-DE" sz="1400" dirty="0" err="1"/>
              <a:t>Git</a:t>
            </a:r>
            <a:r>
              <a:rPr lang="de-DE" sz="1400" dirty="0"/>
              <a:t>-Repositorien. Man kann Code-</a:t>
            </a:r>
            <a:r>
              <a:rPr lang="de-DE" sz="1400" dirty="0" err="1"/>
              <a:t>Snippets</a:t>
            </a:r>
            <a:r>
              <a:rPr lang="de-DE" sz="1400" dirty="0"/>
              <a:t>, Notizen oder ganze Dateien in einem </a:t>
            </a:r>
            <a:r>
              <a:rPr lang="de-DE" sz="1400" dirty="0" err="1"/>
              <a:t>Gist</a:t>
            </a:r>
            <a:r>
              <a:rPr lang="de-DE" sz="1400" dirty="0"/>
              <a:t> speichern und teilen. </a:t>
            </a:r>
            <a:r>
              <a:rPr lang="de-DE" sz="1400" dirty="0" err="1"/>
              <a:t>Gists</a:t>
            </a:r>
            <a:r>
              <a:rPr lang="de-DE" sz="1400" dirty="0"/>
              <a:t> sind nützlich für schnelles Teilen von Codeausschnitten oder Zusammenarbeit an kleinen Projekten.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9FFE6CB-9E58-6637-AE1C-548A35EC9D18}"/>
              </a:ext>
            </a:extLst>
          </p:cNvPr>
          <p:cNvSpPr/>
          <p:nvPr/>
        </p:nvSpPr>
        <p:spPr>
          <a:xfrm>
            <a:off x="6595496" y="1842516"/>
            <a:ext cx="4407408" cy="213055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GitHub Pages</a:t>
            </a:r>
          </a:p>
          <a:p>
            <a:pPr algn="ctr"/>
            <a:endParaRPr lang="de-DE" sz="1400" dirty="0"/>
          </a:p>
          <a:p>
            <a:pPr algn="ctr"/>
            <a:r>
              <a:rPr lang="de-DE" sz="1400" dirty="0"/>
              <a:t>GitHub Pages ermöglicht das Hosting von statischen Websites direkt von deinem GitHub-Repository. Man kann eine GitHub Pages-Website für ein Repository erstellen und veröffentlichen, um Projekte, Dokumentationen oder persönliche Portfolios zu teilen.</a:t>
            </a:r>
          </a:p>
        </p:txBody>
      </p:sp>
    </p:spTree>
    <p:extLst>
      <p:ext uri="{BB962C8B-B14F-4D97-AF65-F5344CB8AC3E}">
        <p14:creationId xmlns:p14="http://schemas.microsoft.com/office/powerpoint/2010/main" val="4271101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Bildplatzhalter 7" descr="Abstraktes Bild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7000" y="-2667000"/>
            <a:ext cx="6858000" cy="12192000"/>
          </a:xfrm>
          <a:prstGeom prst="rect">
            <a:avLst/>
          </a:prstGeom>
          <a:noFill/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 rtlCol="0">
            <a:normAutofit/>
          </a:bodyPr>
          <a:lstStyle/>
          <a:p>
            <a:pPr rtl="0"/>
            <a:r>
              <a:rPr lang="de-DE" sz="4000" spc="300" dirty="0"/>
              <a:t>VIELEN DANK!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47C414-85D9-40D6-9BB3-5AF68A84F4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83092" y="5544839"/>
            <a:ext cx="8225814" cy="518795"/>
          </a:xfrm>
        </p:spPr>
        <p:txBody>
          <a:bodyPr rtlCol="0"/>
          <a:lstStyle/>
          <a:p>
            <a:pPr rtl="0"/>
            <a:r>
              <a:rPr lang="de-DE" dirty="0"/>
              <a:t>https://github.com/Luksch187/HS-Landshut-DuA-Uebungen</a:t>
            </a:r>
          </a:p>
        </p:txBody>
      </p:sp>
      <p:pic>
        <p:nvPicPr>
          <p:cNvPr id="21" name="Grafik 20" descr="Ein Bild, das Muster, Quadrat, Pixel, Kreuzworträtsel enthält.&#10;&#10;Automatisch generierte Beschreibung">
            <a:extLst>
              <a:ext uri="{FF2B5EF4-FFF2-40B4-BE49-F238E27FC236}">
                <a16:creationId xmlns:a16="http://schemas.microsoft.com/office/drawing/2014/main" id="{DF001F8F-D369-ABE4-5AC3-2C156B37C9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6225" y="2847597"/>
            <a:ext cx="1959550" cy="195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F1212794-CFB1-C43A-B368-C5C28AF128D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68640" y="525520"/>
            <a:ext cx="4023360" cy="464871"/>
          </a:xfrm>
        </p:spPr>
        <p:txBody>
          <a:bodyPr/>
          <a:lstStyle/>
          <a:p>
            <a:r>
              <a:rPr lang="en-US" dirty="0"/>
              <a:t>GLIEDERUNG</a:t>
            </a:r>
          </a:p>
        </p:txBody>
      </p:sp>
      <p:pic>
        <p:nvPicPr>
          <p:cNvPr id="3" name="Bildplatzhalter 7" descr="Nahaufnahme von Computercode">
            <a:extLst>
              <a:ext uri="{FF2B5EF4-FFF2-40B4-BE49-F238E27FC236}">
                <a16:creationId xmlns:a16="http://schemas.microsoft.com/office/drawing/2014/main" id="{B9F2FD05-C438-8777-6DED-64B6DEA632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3631" r="23627" b="-5"/>
          <a:stretch/>
        </p:blipFill>
        <p:spPr>
          <a:xfrm>
            <a:off x="20" y="10"/>
            <a:ext cx="5416530" cy="6846922"/>
          </a:xfrm>
          <a:prstGeom prst="rect">
            <a:avLst/>
          </a:prstGeom>
          <a:noFill/>
          <a:effectLst/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29F8048-1E86-48F4-B246-D2F8C54B7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8C2E478F-E849-4A8C-AF1F-CBCC78A7CBFA}" type="slidenum">
              <a:rPr lang="de-DE" smtClean="0"/>
              <a:pPr rtl="0">
                <a:spcAft>
                  <a:spcPts val="600"/>
                </a:spcAft>
              </a:pPr>
              <a:t>2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F3C89A40-EEAA-43AB-9A3A-B2CFDE450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314178"/>
            <a:ext cx="4646246" cy="2218585"/>
          </a:xfrm>
        </p:spPr>
        <p:txBody>
          <a:bodyPr rtlCol="0">
            <a:normAutofit fontScale="85000" lnSpcReduction="10000"/>
          </a:bodyPr>
          <a:lstStyle/>
          <a:p>
            <a:pPr rtl="0"/>
            <a:r>
              <a:rPr lang="de-DE" sz="1800" dirty="0"/>
              <a:t>1. Grundlagen von </a:t>
            </a:r>
            <a:r>
              <a:rPr lang="de-DE" sz="1800" dirty="0" err="1"/>
              <a:t>Git</a:t>
            </a:r>
            <a:endParaRPr lang="de-DE" sz="1800" dirty="0"/>
          </a:p>
          <a:p>
            <a:pPr rtl="0"/>
            <a:r>
              <a:rPr lang="de-DE" sz="1800" dirty="0"/>
              <a:t>2. Installation von </a:t>
            </a:r>
            <a:r>
              <a:rPr lang="de-DE" sz="1800" dirty="0" err="1"/>
              <a:t>Git</a:t>
            </a:r>
            <a:endParaRPr lang="de-DE" sz="1800" dirty="0"/>
          </a:p>
          <a:p>
            <a:pPr rtl="0"/>
            <a:r>
              <a:rPr lang="de-DE" sz="1800" dirty="0"/>
              <a:t>3. Wichtige </a:t>
            </a:r>
            <a:r>
              <a:rPr lang="de-DE" sz="1800" dirty="0" err="1"/>
              <a:t>Git</a:t>
            </a:r>
            <a:r>
              <a:rPr lang="de-DE" sz="1800" dirty="0"/>
              <a:t>-Befehle </a:t>
            </a:r>
          </a:p>
          <a:p>
            <a:pPr rtl="0"/>
            <a:r>
              <a:rPr lang="de-DE" sz="1800" dirty="0"/>
              <a:t>4. Plattform </a:t>
            </a:r>
            <a:r>
              <a:rPr lang="de-DE" sz="1800" dirty="0" err="1"/>
              <a:t>Github</a:t>
            </a:r>
            <a:endParaRPr lang="de-DE" sz="1800" dirty="0"/>
          </a:p>
          <a:p>
            <a:pPr rtl="0"/>
            <a:r>
              <a:rPr lang="de-DE" sz="1800" dirty="0"/>
              <a:t>5. Kollaboration mit </a:t>
            </a:r>
            <a:r>
              <a:rPr lang="de-DE" sz="1800" dirty="0" err="1"/>
              <a:t>Github</a:t>
            </a:r>
            <a:endParaRPr lang="de-DE" sz="1800" dirty="0"/>
          </a:p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9098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99B0C0C0-D2F2-49EE-346F-3B754A88D5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68640" y="613266"/>
            <a:ext cx="4023360" cy="464871"/>
          </a:xfrm>
        </p:spPr>
        <p:txBody>
          <a:bodyPr/>
          <a:lstStyle/>
          <a:p>
            <a:r>
              <a:rPr lang="de-DE" dirty="0"/>
              <a:t>GRUNDLAGEN VON GIT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8F583EC-0742-5F48-34B1-8F5768AAFA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8C2E478F-E849-4A8C-AF1F-CBCC78A7CBFA}" type="slidenum">
              <a:rPr lang="de-DE" noProof="0" smtClean="0"/>
              <a:t>3</a:t>
            </a:fld>
            <a:endParaRPr lang="de-DE" noProof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1DAA1BD-0E66-DC0A-3FBD-C22E45E9FF6A}"/>
              </a:ext>
            </a:extLst>
          </p:cNvPr>
          <p:cNvSpPr txBox="1"/>
          <p:nvPr/>
        </p:nvSpPr>
        <p:spPr>
          <a:xfrm>
            <a:off x="736463" y="1480270"/>
            <a:ext cx="5244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Git</a:t>
            </a:r>
            <a:r>
              <a:rPr lang="de-DE" dirty="0"/>
              <a:t> ist ein VCS (</a:t>
            </a:r>
            <a:r>
              <a:rPr lang="de-DE" dirty="0" err="1"/>
              <a:t>version</a:t>
            </a:r>
            <a:r>
              <a:rPr lang="de-DE" dirty="0"/>
              <a:t> </a:t>
            </a:r>
            <a:r>
              <a:rPr lang="de-DE" dirty="0" err="1"/>
              <a:t>control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)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3B5DEB8-4F22-9836-185A-BC844564189E}"/>
              </a:ext>
            </a:extLst>
          </p:cNvPr>
          <p:cNvSpPr txBox="1"/>
          <p:nvPr/>
        </p:nvSpPr>
        <p:spPr>
          <a:xfrm>
            <a:off x="533812" y="2020487"/>
            <a:ext cx="4685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Was ist Versionskontrolle? 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450D5C1-576E-AF4D-7C2C-4577BE32A931}"/>
              </a:ext>
            </a:extLst>
          </p:cNvPr>
          <p:cNvSpPr txBox="1"/>
          <p:nvPr/>
        </p:nvSpPr>
        <p:spPr>
          <a:xfrm>
            <a:off x="736463" y="2610683"/>
            <a:ext cx="585710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Charlie Display"/>
              </a:rPr>
              <a:t>Versionskontrolle, auch Quellcodeverwaltung genannt, ist die Praxis der Nachverfolgung und Verwaltung von Änderungen am Softwarecode. 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Charlie Display"/>
              </a:rPr>
              <a:t>Versionskontrollsysteme sind Softwaretools, die Softwareteams dabei helfen, Änderungen am Quellcode im Laufe der Zeit zu verwalten.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Charlie Display"/>
              </a:rPr>
              <a:t>Versionskontrollsoftware verfolgt jede Änderung am Code in einer speziellen Datenbank. 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Charlie Display"/>
              </a:rPr>
              <a:t>Wenn ein Fehler gemacht wird, können Entwickler die Zeit zurückdrehen und frühere Versionen des Codes vergleichen, um den Fehler zu beheben und gleichzeitig die Störung für alle Teammitglieder zu minimieren.</a:t>
            </a:r>
          </a:p>
          <a:p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C519E8B0-4DFF-9892-8473-5F0F102660A8}"/>
              </a:ext>
            </a:extLst>
          </p:cNvPr>
          <p:cNvSpPr txBox="1"/>
          <p:nvPr/>
        </p:nvSpPr>
        <p:spPr>
          <a:xfrm>
            <a:off x="533812" y="847720"/>
            <a:ext cx="3860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Was ist </a:t>
            </a:r>
            <a:r>
              <a:rPr lang="de-DE" sz="2400" b="1" dirty="0" err="1"/>
              <a:t>Git</a:t>
            </a:r>
            <a:r>
              <a:rPr lang="de-DE" sz="2400" b="1" dirty="0"/>
              <a:t>?</a:t>
            </a:r>
          </a:p>
        </p:txBody>
      </p:sp>
      <p:pic>
        <p:nvPicPr>
          <p:cNvPr id="16" name="Grafik 15" descr="Ein Bild, das Diagramm, Text, Screenshot, Design enthält.&#10;&#10;Automatisch generierte Beschreibung">
            <a:extLst>
              <a:ext uri="{FF2B5EF4-FFF2-40B4-BE49-F238E27FC236}">
                <a16:creationId xmlns:a16="http://schemas.microsoft.com/office/drawing/2014/main" id="{1E50A2B5-FFA1-0AC7-7F42-43C070EC2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457" y="2020487"/>
            <a:ext cx="4272786" cy="272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998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99B0C0C0-D2F2-49EE-346F-3B754A88D5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68640" y="613266"/>
            <a:ext cx="4023360" cy="464871"/>
          </a:xfrm>
        </p:spPr>
        <p:txBody>
          <a:bodyPr/>
          <a:lstStyle/>
          <a:p>
            <a:r>
              <a:rPr lang="de-DE" dirty="0"/>
              <a:t>GRUNDLAGEN VON GIT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8F583EC-0742-5F48-34B1-8F5768AAFA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8C2E478F-E849-4A8C-AF1F-CBCC78A7CBFA}" type="slidenum">
              <a:rPr lang="de-DE" noProof="0" smtClean="0"/>
              <a:t>4</a:t>
            </a:fld>
            <a:endParaRPr lang="de-DE" noProof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1DAA1BD-0E66-DC0A-3FBD-C22E45E9FF6A}"/>
              </a:ext>
            </a:extLst>
          </p:cNvPr>
          <p:cNvSpPr txBox="1"/>
          <p:nvPr/>
        </p:nvSpPr>
        <p:spPr>
          <a:xfrm>
            <a:off x="736463" y="1480270"/>
            <a:ext cx="524420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Verteilte Entwicklung: </a:t>
            </a:r>
            <a:r>
              <a:rPr lang="de-DE" dirty="0" err="1"/>
              <a:t>Git</a:t>
            </a:r>
            <a:r>
              <a:rPr lang="de-DE" dirty="0"/>
              <a:t> ermöglicht die Zusammenarbeit in verteilten Teams, ohne dass ein zentraler Server notwendig ist.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Schnelligkeit und Effizienz: </a:t>
            </a:r>
            <a:r>
              <a:rPr lang="de-DE" dirty="0" err="1"/>
              <a:t>Git</a:t>
            </a:r>
            <a:r>
              <a:rPr lang="de-DE" dirty="0"/>
              <a:t> ist besonders schnell und effizient beim Verfolgen von Änderungen, was Entwicklungsprozesse beschleunigt.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Branching</a:t>
            </a:r>
            <a:r>
              <a:rPr lang="de-DE" dirty="0"/>
              <a:t>- und </a:t>
            </a:r>
            <a:r>
              <a:rPr lang="de-DE" dirty="0" err="1"/>
              <a:t>Merging</a:t>
            </a:r>
            <a:r>
              <a:rPr lang="de-DE" dirty="0"/>
              <a:t>-Funktionen: Einfaches Erstellen, Zusammenführen und Verwalten von </a:t>
            </a:r>
            <a:r>
              <a:rPr lang="de-DE" dirty="0" err="1"/>
              <a:t>Branches</a:t>
            </a:r>
            <a:r>
              <a:rPr lang="de-DE" dirty="0"/>
              <a:t> ermöglicht parallele Entwicklungen und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Lokales Arbeiten: Entwickler können lokal arbeiten, ohne eine ständige Internetverbindung zu benötigen.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Sicherung gegen Datenverlust: </a:t>
            </a:r>
            <a:r>
              <a:rPr lang="de-DE" dirty="0" err="1"/>
              <a:t>Git</a:t>
            </a:r>
            <a:r>
              <a:rPr lang="de-DE" dirty="0"/>
              <a:t> speichert Daten in einem sicheren Repository und ermöglicht so die Wiederherstellung verlorengegangener Informationen.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C519E8B0-4DFF-9892-8473-5F0F102660A8}"/>
              </a:ext>
            </a:extLst>
          </p:cNvPr>
          <p:cNvSpPr txBox="1"/>
          <p:nvPr/>
        </p:nvSpPr>
        <p:spPr>
          <a:xfrm>
            <a:off x="533812" y="847720"/>
            <a:ext cx="3860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Welche Vorteile hat </a:t>
            </a:r>
            <a:r>
              <a:rPr lang="de-DE" sz="2400" b="1" dirty="0" err="1"/>
              <a:t>Git</a:t>
            </a:r>
            <a:r>
              <a:rPr lang="de-DE" sz="24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34113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99B0C0C0-D2F2-49EE-346F-3B754A88D5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68640" y="613266"/>
            <a:ext cx="4023360" cy="464871"/>
          </a:xfrm>
        </p:spPr>
        <p:txBody>
          <a:bodyPr/>
          <a:lstStyle/>
          <a:p>
            <a:r>
              <a:rPr lang="de-DE" dirty="0"/>
              <a:t>INSTALLATION VON GIT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8F583EC-0742-5F48-34B1-8F5768AAFA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8C2E478F-E849-4A8C-AF1F-CBCC78A7CBFA}" type="slidenum">
              <a:rPr lang="de-DE" noProof="0" smtClean="0"/>
              <a:t>5</a:t>
            </a:fld>
            <a:endParaRPr lang="de-DE" noProof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1DAA1BD-0E66-DC0A-3FBD-C22E45E9FF6A}"/>
              </a:ext>
            </a:extLst>
          </p:cNvPr>
          <p:cNvSpPr txBox="1"/>
          <p:nvPr/>
        </p:nvSpPr>
        <p:spPr>
          <a:xfrm>
            <a:off x="736463" y="1480270"/>
            <a:ext cx="5244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Download der entsprechenden Version für dein Betriebssystem über die </a:t>
            </a:r>
            <a:r>
              <a:rPr lang="de-DE" dirty="0" err="1">
                <a:solidFill>
                  <a:schemeClr val="accent5">
                    <a:lumMod val="75000"/>
                    <a:lumOff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</a:t>
            </a:r>
            <a:r>
              <a:rPr lang="de-DE" dirty="0">
                <a:solidFill>
                  <a:schemeClr val="accent5">
                    <a:lumMod val="75000"/>
                    <a:lumOff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-Webseite</a:t>
            </a:r>
            <a:r>
              <a:rPr lang="de-DE" dirty="0">
                <a:solidFill>
                  <a:schemeClr val="accent5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Nach der Installation sollte </a:t>
            </a:r>
            <a:r>
              <a:rPr lang="de-DE" dirty="0" err="1"/>
              <a:t>Git</a:t>
            </a:r>
            <a:r>
              <a:rPr lang="de-DE" dirty="0"/>
              <a:t> konfiguriert werden. Dies geschieht über die Kommandozeile.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C519E8B0-4DFF-9892-8473-5F0F102660A8}"/>
              </a:ext>
            </a:extLst>
          </p:cNvPr>
          <p:cNvSpPr txBox="1"/>
          <p:nvPr/>
        </p:nvSpPr>
        <p:spPr>
          <a:xfrm>
            <a:off x="533812" y="847720"/>
            <a:ext cx="3860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Wie nutze ich </a:t>
            </a:r>
            <a:r>
              <a:rPr lang="de-DE" sz="2400" b="1" dirty="0" err="1"/>
              <a:t>Git</a:t>
            </a:r>
            <a:r>
              <a:rPr lang="de-DE" sz="2400" b="1" dirty="0"/>
              <a:t>?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494858D-4F84-7846-5FC3-21A4C54B8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812" y="3050280"/>
            <a:ext cx="5506471" cy="75744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F40ACDDD-5C41-226D-6198-D2F265FE2C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812" y="3807720"/>
            <a:ext cx="5506471" cy="516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705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99B0C0C0-D2F2-49EE-346F-3B754A88D5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68640" y="613266"/>
            <a:ext cx="4023360" cy="464871"/>
          </a:xfrm>
        </p:spPr>
        <p:txBody>
          <a:bodyPr/>
          <a:lstStyle/>
          <a:p>
            <a:r>
              <a:rPr lang="de-DE" dirty="0"/>
              <a:t>WICHTIGE GIT-BEFEHLE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8F583EC-0742-5F48-34B1-8F5768AAFA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8C2E478F-E849-4A8C-AF1F-CBCC78A7CBFA}" type="slidenum">
              <a:rPr lang="de-DE" noProof="0" smtClean="0"/>
              <a:t>6</a:t>
            </a:fld>
            <a:endParaRPr lang="de-DE" noProof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A66668D-06DC-C6B8-79D4-A645D72ECCBB}"/>
              </a:ext>
            </a:extLst>
          </p:cNvPr>
          <p:cNvSpPr txBox="1"/>
          <p:nvPr/>
        </p:nvSpPr>
        <p:spPr>
          <a:xfrm>
            <a:off x="523102" y="1397675"/>
            <a:ext cx="557289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git</a:t>
            </a:r>
            <a:r>
              <a:rPr lang="de-DE" sz="1400" dirty="0"/>
              <a:t> </a:t>
            </a:r>
            <a:r>
              <a:rPr lang="de-DE" sz="1400" dirty="0" err="1"/>
              <a:t>init</a:t>
            </a:r>
            <a:r>
              <a:rPr lang="de-DE" sz="1400" dirty="0"/>
              <a:t> - Erstellt ein neues Repository (Verzeichnis) im aktuellen Verzeichnis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git</a:t>
            </a:r>
            <a:r>
              <a:rPr lang="de-DE" sz="1400" dirty="0"/>
              <a:t> </a:t>
            </a:r>
            <a:r>
              <a:rPr lang="de-DE" sz="1400" dirty="0" err="1"/>
              <a:t>add</a:t>
            </a:r>
            <a:r>
              <a:rPr lang="de-DE" sz="1400" dirty="0"/>
              <a:t> - Fügt Änderungen an Dateien zur sogenannten </a:t>
            </a:r>
            <a:r>
              <a:rPr lang="de-DE" sz="1400" dirty="0" err="1"/>
              <a:t>Staging</a:t>
            </a:r>
            <a:r>
              <a:rPr lang="de-DE" sz="1400" dirty="0"/>
              <a:t> Area (Zwischenspeicher) hinzu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git</a:t>
            </a:r>
            <a:r>
              <a:rPr lang="de-DE" sz="1400" dirty="0"/>
              <a:t> </a:t>
            </a:r>
            <a:r>
              <a:rPr lang="de-DE" sz="1400" dirty="0" err="1"/>
              <a:t>commit</a:t>
            </a:r>
            <a:r>
              <a:rPr lang="de-DE" sz="1400" dirty="0"/>
              <a:t> - Übernimmt die Änderungen aus der </a:t>
            </a:r>
            <a:r>
              <a:rPr lang="de-DE" sz="1400" dirty="0" err="1"/>
              <a:t>Staging</a:t>
            </a:r>
            <a:r>
              <a:rPr lang="de-DE" sz="1400" dirty="0"/>
              <a:t> Area in das Repository. Mit dem Parameter – m wird die erforderliche Commit-Nachricht angegeben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git</a:t>
            </a:r>
            <a:r>
              <a:rPr lang="de-DE" sz="1400" dirty="0"/>
              <a:t> </a:t>
            </a:r>
            <a:r>
              <a:rPr lang="de-DE" sz="1400" dirty="0" err="1"/>
              <a:t>status</a:t>
            </a:r>
            <a:r>
              <a:rPr lang="de-DE" sz="1400" dirty="0"/>
              <a:t> - Zeigt den Status der Änderungen an (was wurde verändert und was wurde bereits in die </a:t>
            </a:r>
            <a:r>
              <a:rPr lang="de-DE" sz="1400" dirty="0" err="1"/>
              <a:t>Staging</a:t>
            </a:r>
            <a:r>
              <a:rPr lang="de-DE" sz="1400" dirty="0"/>
              <a:t> Area aufgenommen)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git</a:t>
            </a:r>
            <a:r>
              <a:rPr lang="de-DE" sz="1400" dirty="0"/>
              <a:t> log - Zeigt die Historie der </a:t>
            </a:r>
            <a:r>
              <a:rPr lang="de-DE" sz="1400" dirty="0" err="1"/>
              <a:t>Commits</a:t>
            </a:r>
            <a:r>
              <a:rPr lang="de-DE" sz="1400" dirty="0"/>
              <a:t> an (inklusive Autor, Datum und Commit Nachricht)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4AC91AFF-7AAD-0C15-0290-9CF0F42D0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743" y="1397675"/>
            <a:ext cx="4309194" cy="403693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6B1B8738-3EB3-73D6-080E-50A2D7CA4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736" y="1799632"/>
            <a:ext cx="4309194" cy="426236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B78F23A2-140F-73C0-C203-4B7021DC77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6737" y="2225868"/>
            <a:ext cx="4309194" cy="414614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66E5BBAE-6BBF-AE04-3B25-D1E66DE40B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6737" y="2640483"/>
            <a:ext cx="4309194" cy="40928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D57F9772-C1D1-9DDC-8401-A38C15C443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6736" y="4498133"/>
            <a:ext cx="4309192" cy="435176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4C1A0441-9085-859C-12BC-42AD5DC5F3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86735" y="4933309"/>
            <a:ext cx="4309193" cy="427123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F45640FF-96BD-305E-58C4-AE3E1E099232}"/>
              </a:ext>
            </a:extLst>
          </p:cNvPr>
          <p:cNvSpPr txBox="1"/>
          <p:nvPr/>
        </p:nvSpPr>
        <p:spPr>
          <a:xfrm>
            <a:off x="533812" y="847720"/>
            <a:ext cx="3860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Grundlegende Befehle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09C7824D-C2DD-3D68-40A6-B117162DFA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86737" y="3049763"/>
            <a:ext cx="4309194" cy="412183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AFACCD0D-BCF7-378B-7CFF-ADCB7A7ABF5B}"/>
              </a:ext>
            </a:extLst>
          </p:cNvPr>
          <p:cNvSpPr txBox="1"/>
          <p:nvPr/>
        </p:nvSpPr>
        <p:spPr>
          <a:xfrm>
            <a:off x="528794" y="3948178"/>
            <a:ext cx="5506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Erstellung und Wechseln von </a:t>
            </a:r>
            <a:r>
              <a:rPr lang="de-DE" sz="2400" b="1" dirty="0" err="1"/>
              <a:t>Branches</a:t>
            </a:r>
            <a:endParaRPr lang="de-DE" sz="2400" b="1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15882EA9-A50A-B8B5-D02C-62E0EEBBE3F1}"/>
              </a:ext>
            </a:extLst>
          </p:cNvPr>
          <p:cNvSpPr txBox="1"/>
          <p:nvPr/>
        </p:nvSpPr>
        <p:spPr>
          <a:xfrm>
            <a:off x="523102" y="4498133"/>
            <a:ext cx="55728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3464" indent="-283464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1400"/>
              <a:buFont typeface="Arial" panose="020B0604020202020204" pitchFamily="34" charset="0"/>
              <a:buChar char="•"/>
            </a:pPr>
            <a:r>
              <a:rPr lang="de-DE" sz="1400" kern="1200" dirty="0" err="1">
                <a:solidFill>
                  <a:srgbClr val="000000"/>
                </a:solidFill>
                <a:effectLst/>
                <a:ea typeface="+mn-ea"/>
                <a:cs typeface="+mn-cs"/>
              </a:rPr>
              <a:t>git</a:t>
            </a:r>
            <a:r>
              <a:rPr lang="de-DE" sz="1400" kern="1200" dirty="0">
                <a:solidFill>
                  <a:srgbClr val="000000"/>
                </a:solidFill>
                <a:effectLst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rgbClr val="000000"/>
                </a:solidFill>
                <a:effectLst/>
                <a:ea typeface="+mn-ea"/>
                <a:cs typeface="+mn-cs"/>
              </a:rPr>
              <a:t>branch</a:t>
            </a:r>
            <a:r>
              <a:rPr lang="de-DE" sz="1400" kern="1200" dirty="0">
                <a:solidFill>
                  <a:srgbClr val="000000"/>
                </a:solidFill>
                <a:effectLst/>
                <a:ea typeface="+mn-ea"/>
                <a:cs typeface="+mn-cs"/>
              </a:rPr>
              <a:t> - Erstellt einen neuen Branch (Name des </a:t>
            </a:r>
            <a:r>
              <a:rPr lang="de-DE" sz="1400" kern="1200" dirty="0" err="1">
                <a:solidFill>
                  <a:srgbClr val="000000"/>
                </a:solidFill>
                <a:effectLst/>
                <a:ea typeface="+mn-ea"/>
                <a:cs typeface="+mn-cs"/>
              </a:rPr>
              <a:t>Branches</a:t>
            </a:r>
            <a:r>
              <a:rPr lang="de-DE" sz="1400" kern="1200" dirty="0">
                <a:solidFill>
                  <a:srgbClr val="000000"/>
                </a:solidFill>
                <a:effectLst/>
                <a:ea typeface="+mn-ea"/>
                <a:cs typeface="+mn-cs"/>
              </a:rPr>
              <a:t> angeben)</a:t>
            </a:r>
            <a:endParaRPr lang="de-DE" sz="1400" dirty="0"/>
          </a:p>
          <a:p>
            <a:pPr marL="283464" indent="-283464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1400"/>
              <a:buFont typeface="Arial" panose="020B0604020202020204" pitchFamily="34" charset="0"/>
              <a:buChar char="•"/>
            </a:pPr>
            <a:r>
              <a:rPr lang="de-DE" sz="1400" kern="1200" dirty="0" err="1">
                <a:solidFill>
                  <a:srgbClr val="000000"/>
                </a:solidFill>
                <a:effectLst/>
                <a:ea typeface="+mn-ea"/>
                <a:cs typeface="+mn-cs"/>
              </a:rPr>
              <a:t>git</a:t>
            </a:r>
            <a:r>
              <a:rPr lang="de-DE" sz="1400" kern="1200" dirty="0">
                <a:solidFill>
                  <a:srgbClr val="000000"/>
                </a:solidFill>
                <a:effectLst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rgbClr val="000000"/>
                </a:solidFill>
                <a:effectLst/>
                <a:ea typeface="+mn-ea"/>
                <a:cs typeface="+mn-cs"/>
              </a:rPr>
              <a:t>checkout</a:t>
            </a:r>
            <a:r>
              <a:rPr lang="de-DE" sz="1400" kern="1200" dirty="0">
                <a:solidFill>
                  <a:srgbClr val="000000"/>
                </a:solidFill>
                <a:effectLst/>
                <a:ea typeface="+mn-ea"/>
                <a:cs typeface="+mn-cs"/>
              </a:rPr>
              <a:t> - Wechselt den Branch (Name des </a:t>
            </a:r>
            <a:r>
              <a:rPr lang="de-DE" sz="1400" kern="1200" dirty="0" err="1">
                <a:solidFill>
                  <a:srgbClr val="000000"/>
                </a:solidFill>
                <a:effectLst/>
                <a:ea typeface="+mn-ea"/>
                <a:cs typeface="+mn-cs"/>
              </a:rPr>
              <a:t>Branches</a:t>
            </a:r>
            <a:r>
              <a:rPr lang="de-DE" sz="1400" kern="1200" dirty="0">
                <a:solidFill>
                  <a:srgbClr val="000000"/>
                </a:solidFill>
                <a:effectLst/>
                <a:ea typeface="+mn-ea"/>
                <a:cs typeface="+mn-cs"/>
              </a:rPr>
              <a:t> angeben)</a:t>
            </a:r>
          </a:p>
          <a:p>
            <a:pPr marL="283464" indent="-283464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1400"/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rgbClr val="000000"/>
                </a:solidFill>
                <a:effectLst/>
              </a:rPr>
              <a:t>git</a:t>
            </a:r>
            <a:r>
              <a:rPr lang="de-DE" sz="1400" dirty="0">
                <a:solidFill>
                  <a:srgbClr val="000000"/>
                </a:solidFill>
                <a:effectLst/>
              </a:rPr>
              <a:t> </a:t>
            </a:r>
            <a:r>
              <a:rPr lang="de-DE" sz="1400" dirty="0" err="1">
                <a:solidFill>
                  <a:srgbClr val="000000"/>
                </a:solidFill>
                <a:effectLst/>
              </a:rPr>
              <a:t>checkout</a:t>
            </a:r>
            <a:r>
              <a:rPr lang="de-DE" sz="1400" dirty="0">
                <a:solidFill>
                  <a:srgbClr val="000000"/>
                </a:solidFill>
                <a:effectLst/>
              </a:rPr>
              <a:t> -b - Erstellt einen neuen</a:t>
            </a:r>
            <a:r>
              <a:rPr lang="de-DE" sz="1400" dirty="0">
                <a:solidFill>
                  <a:srgbClr val="000000"/>
                </a:solidFill>
              </a:rPr>
              <a:t> Branch und wechselt direkt zum neuen Branch</a:t>
            </a:r>
            <a:endParaRPr lang="de-DE" sz="1400" dirty="0">
              <a:effectLst/>
            </a:endParaRPr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5EA897D5-516E-9E35-0F9A-51DACEF7B73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86735" y="5345512"/>
            <a:ext cx="4309192" cy="46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089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99B0C0C0-D2F2-49EE-346F-3B754A88D5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68640" y="613266"/>
            <a:ext cx="4023360" cy="464871"/>
          </a:xfrm>
        </p:spPr>
        <p:txBody>
          <a:bodyPr/>
          <a:lstStyle/>
          <a:p>
            <a:r>
              <a:rPr lang="de-DE" dirty="0"/>
              <a:t>WICHTIGE GIT-BEFEHLE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8F583EC-0742-5F48-34B1-8F5768AAFA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8C2E478F-E849-4A8C-AF1F-CBCC78A7CBFA}" type="slidenum">
              <a:rPr lang="de-DE" noProof="0" smtClean="0"/>
              <a:t>7</a:t>
            </a:fld>
            <a:endParaRPr lang="de-DE" noProof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A66668D-06DC-C6B8-79D4-A645D72ECCBB}"/>
              </a:ext>
            </a:extLst>
          </p:cNvPr>
          <p:cNvSpPr txBox="1"/>
          <p:nvPr/>
        </p:nvSpPr>
        <p:spPr>
          <a:xfrm>
            <a:off x="523102" y="1397675"/>
            <a:ext cx="55728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Vor dem Zusammenführen muss auf den </a:t>
            </a:r>
            <a:r>
              <a:rPr lang="de-DE" sz="1400" dirty="0" err="1"/>
              <a:t>Zielbranch</a:t>
            </a:r>
            <a:r>
              <a:rPr lang="de-DE" sz="1400" dirty="0"/>
              <a:t> gewechselt werden mit </a:t>
            </a:r>
            <a:r>
              <a:rPr lang="de-DE" sz="1400" dirty="0" err="1"/>
              <a:t>git</a:t>
            </a:r>
            <a:r>
              <a:rPr lang="de-DE" sz="1400" dirty="0"/>
              <a:t> </a:t>
            </a:r>
            <a:r>
              <a:rPr lang="de-DE" sz="1400" dirty="0" err="1"/>
              <a:t>checkout</a:t>
            </a: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git</a:t>
            </a:r>
            <a:r>
              <a:rPr lang="de-DE" sz="1400" dirty="0"/>
              <a:t> </a:t>
            </a:r>
            <a:r>
              <a:rPr lang="de-DE" sz="1400" dirty="0" err="1"/>
              <a:t>merge</a:t>
            </a:r>
            <a:r>
              <a:rPr lang="de-DE" sz="1400" dirty="0"/>
              <a:t> - Führt den genannten Branch und den aktuellen Branch zusammen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F45640FF-96BD-305E-58C4-AE3E1E099232}"/>
              </a:ext>
            </a:extLst>
          </p:cNvPr>
          <p:cNvSpPr txBox="1"/>
          <p:nvPr/>
        </p:nvSpPr>
        <p:spPr>
          <a:xfrm>
            <a:off x="533812" y="847720"/>
            <a:ext cx="4309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Zusammenführen von </a:t>
            </a:r>
            <a:r>
              <a:rPr lang="de-DE" sz="2400" b="1" dirty="0" err="1"/>
              <a:t>Branches</a:t>
            </a:r>
            <a:endParaRPr lang="de-DE" sz="2400" b="1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AFACCD0D-BCF7-378B-7CFF-ADCB7A7ABF5B}"/>
              </a:ext>
            </a:extLst>
          </p:cNvPr>
          <p:cNvSpPr txBox="1"/>
          <p:nvPr/>
        </p:nvSpPr>
        <p:spPr>
          <a:xfrm>
            <a:off x="523102" y="2440072"/>
            <a:ext cx="5506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Konfliktlösung - Änderungen </a:t>
            </a:r>
            <a:r>
              <a:rPr lang="de-DE" sz="2400" b="1" dirty="0" err="1"/>
              <a:t>rückgangig</a:t>
            </a:r>
            <a:r>
              <a:rPr lang="de-DE" sz="2400" b="1" dirty="0"/>
              <a:t> machen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15882EA9-A50A-B8B5-D02C-62E0EEBBE3F1}"/>
              </a:ext>
            </a:extLst>
          </p:cNvPr>
          <p:cNvSpPr txBox="1"/>
          <p:nvPr/>
        </p:nvSpPr>
        <p:spPr>
          <a:xfrm>
            <a:off x="533812" y="3376932"/>
            <a:ext cx="55728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3464" indent="-283464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1400"/>
              <a:buFont typeface="Arial" panose="020B0604020202020204" pitchFamily="34" charset="0"/>
              <a:buChar char="•"/>
            </a:pPr>
            <a:r>
              <a:rPr lang="de-DE" sz="1400" dirty="0" err="1"/>
              <a:t>git</a:t>
            </a:r>
            <a:r>
              <a:rPr lang="de-DE" sz="1400" dirty="0"/>
              <a:t> </a:t>
            </a:r>
            <a:r>
              <a:rPr lang="de-DE" sz="1400" dirty="0" err="1"/>
              <a:t>revert</a:t>
            </a:r>
            <a:r>
              <a:rPr lang="de-DE" sz="1400" dirty="0"/>
              <a:t> - Erstellt einen neuen Commit, der die Änderungen eines vorherigen </a:t>
            </a:r>
            <a:r>
              <a:rPr lang="de-DE" sz="1400" dirty="0" err="1"/>
              <a:t>Commits</a:t>
            </a:r>
            <a:r>
              <a:rPr lang="de-DE" sz="1400" dirty="0"/>
              <a:t> rückgängig macht</a:t>
            </a:r>
          </a:p>
          <a:p>
            <a:pPr marL="283464" indent="-283464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1400"/>
              <a:buFont typeface="Arial" panose="020B0604020202020204" pitchFamily="34" charset="0"/>
              <a:buChar char="•"/>
            </a:pPr>
            <a:r>
              <a:rPr lang="de-DE" sz="1400" dirty="0" err="1"/>
              <a:t>git</a:t>
            </a:r>
            <a:r>
              <a:rPr lang="de-DE" sz="1400" dirty="0"/>
              <a:t> </a:t>
            </a:r>
            <a:r>
              <a:rPr lang="de-DE" sz="1400" dirty="0" err="1"/>
              <a:t>reset</a:t>
            </a:r>
            <a:r>
              <a:rPr lang="de-DE" sz="1400" dirty="0"/>
              <a:t> --soft - setzt den Zustand des </a:t>
            </a:r>
            <a:r>
              <a:rPr lang="de-DE" sz="1400" dirty="0" err="1"/>
              <a:t>Repositories</a:t>
            </a:r>
            <a:r>
              <a:rPr lang="de-DE" sz="1400" dirty="0"/>
              <a:t> zu einem früheren Commit zurück (Soft </a:t>
            </a:r>
            <a:r>
              <a:rPr lang="de-DE" sz="1400" dirty="0" err="1"/>
              <a:t>Reset</a:t>
            </a:r>
            <a:r>
              <a:rPr lang="de-DE" sz="1400" dirty="0"/>
              <a:t> behält Änderungen im Arbeitsverzeichnis)</a:t>
            </a:r>
          </a:p>
          <a:p>
            <a:pPr marL="283464" indent="-283464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1400"/>
              <a:buFont typeface="Arial" panose="020B0604020202020204" pitchFamily="34" charset="0"/>
              <a:buChar char="•"/>
            </a:pPr>
            <a:r>
              <a:rPr lang="de-DE" sz="1400" dirty="0" err="1"/>
              <a:t>git</a:t>
            </a:r>
            <a:r>
              <a:rPr lang="de-DE" sz="1400" dirty="0"/>
              <a:t> </a:t>
            </a:r>
            <a:r>
              <a:rPr lang="de-DE" sz="1400" dirty="0" err="1"/>
              <a:t>reset</a:t>
            </a:r>
            <a:r>
              <a:rPr lang="de-DE" sz="1400" dirty="0"/>
              <a:t> --</a:t>
            </a:r>
            <a:r>
              <a:rPr lang="de-DE" sz="1400" dirty="0" err="1"/>
              <a:t>hard</a:t>
            </a:r>
            <a:r>
              <a:rPr lang="de-DE" sz="1400" dirty="0"/>
              <a:t> - Hard </a:t>
            </a:r>
            <a:r>
              <a:rPr lang="de-DE" sz="1400" dirty="0" err="1"/>
              <a:t>Reset</a:t>
            </a:r>
            <a:r>
              <a:rPr lang="de-DE" sz="1400" dirty="0"/>
              <a:t> verwirft die Änderungen im Arbeitsverzeichnis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A832067-23A9-B0E4-639A-A99B13EEA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736" y="1397675"/>
            <a:ext cx="4309191" cy="44463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CF14D49-C94C-D057-9300-33AAE46F9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735" y="1841044"/>
            <a:ext cx="4309191" cy="421448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498316D3-F393-5491-BBF3-F583E8177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6733" y="3429000"/>
            <a:ext cx="4309191" cy="455598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9A15DAF7-3DB0-74C1-8F60-C525A29E19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6733" y="3884597"/>
            <a:ext cx="4309191" cy="458827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36AD23F8-614A-F70A-E650-781230C265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6733" y="4343424"/>
            <a:ext cx="4309191" cy="42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09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99B0C0C0-D2F2-49EE-346F-3B754A88D5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68640" y="613266"/>
            <a:ext cx="4023360" cy="464871"/>
          </a:xfrm>
        </p:spPr>
        <p:txBody>
          <a:bodyPr/>
          <a:lstStyle/>
          <a:p>
            <a:r>
              <a:rPr lang="de-DE" dirty="0"/>
              <a:t>PLATTFORM GITHUB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8F583EC-0742-5F48-34B1-8F5768AAFA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8C2E478F-E849-4A8C-AF1F-CBCC78A7CBFA}" type="slidenum">
              <a:rPr lang="de-DE" noProof="0" smtClean="0"/>
              <a:t>8</a:t>
            </a:fld>
            <a:endParaRPr lang="de-DE" noProof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A66668D-06DC-C6B8-79D4-A645D72ECCBB}"/>
              </a:ext>
            </a:extLst>
          </p:cNvPr>
          <p:cNvSpPr txBox="1"/>
          <p:nvPr/>
        </p:nvSpPr>
        <p:spPr>
          <a:xfrm>
            <a:off x="533812" y="1364814"/>
            <a:ext cx="55728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GitHub ist eine webbasierte Plattform für die Versionskontrolle mit </a:t>
            </a:r>
            <a:r>
              <a:rPr lang="de-DE" sz="1400" dirty="0" err="1"/>
              <a:t>Git</a:t>
            </a:r>
            <a:r>
              <a:rPr lang="de-DE" sz="1400" dirty="0"/>
              <a:t>. Es erleichtert die Zusammenarbeit an Softwareprojekten und bietet Tools für Code-Review, </a:t>
            </a:r>
            <a:r>
              <a:rPr lang="de-DE" sz="1400" dirty="0" err="1"/>
              <a:t>Issue</a:t>
            </a:r>
            <a:r>
              <a:rPr lang="de-DE" sz="1400" dirty="0"/>
              <a:t>-Tracking und mehr.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F45640FF-96BD-305E-58C4-AE3E1E099232}"/>
              </a:ext>
            </a:extLst>
          </p:cNvPr>
          <p:cNvSpPr txBox="1"/>
          <p:nvPr/>
        </p:nvSpPr>
        <p:spPr>
          <a:xfrm>
            <a:off x="533812" y="847720"/>
            <a:ext cx="4309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Einführung in </a:t>
            </a:r>
            <a:r>
              <a:rPr lang="de-DE" sz="2400" b="1" dirty="0" err="1"/>
              <a:t>Github</a:t>
            </a:r>
            <a:endParaRPr lang="de-DE" sz="2400" b="1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EB5E4C1-0AD9-31F3-ADAC-B72CA3D69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4426" y="1309385"/>
            <a:ext cx="4564843" cy="2534027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A7C2402-C8D9-54A1-F271-794F1C1133BF}"/>
              </a:ext>
            </a:extLst>
          </p:cNvPr>
          <p:cNvSpPr txBox="1"/>
          <p:nvPr/>
        </p:nvSpPr>
        <p:spPr>
          <a:xfrm>
            <a:off x="533812" y="2275546"/>
            <a:ext cx="4309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Wie nutze ich </a:t>
            </a:r>
            <a:r>
              <a:rPr lang="de-DE" sz="2400" b="1" dirty="0" err="1"/>
              <a:t>Github</a:t>
            </a:r>
            <a:r>
              <a:rPr lang="de-DE" sz="2400" b="1" dirty="0"/>
              <a:t>?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A393BFF-925F-F6B8-C7CE-0864DB50BF96}"/>
              </a:ext>
            </a:extLst>
          </p:cNvPr>
          <p:cNvSpPr txBox="1"/>
          <p:nvPr/>
        </p:nvSpPr>
        <p:spPr>
          <a:xfrm>
            <a:off x="533812" y="2909279"/>
            <a:ext cx="599043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Accounterstellung auf </a:t>
            </a:r>
            <a:r>
              <a:rPr lang="de-DE" sz="1400" dirty="0" err="1">
                <a:solidFill>
                  <a:schemeClr val="accent5">
                    <a:lumMod val="75000"/>
                    <a:lumOff val="2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Erstellen neuer </a:t>
            </a:r>
            <a:r>
              <a:rPr lang="de-DE" sz="1400" dirty="0" err="1"/>
              <a:t>Repositories</a:t>
            </a:r>
            <a:r>
              <a:rPr lang="de-DE" sz="1400" dirty="0"/>
              <a:t> über </a:t>
            </a:r>
            <a:r>
              <a:rPr lang="de-DE" sz="1400" dirty="0" err="1"/>
              <a:t>Github</a:t>
            </a:r>
            <a:endParaRPr lang="de-DE" sz="1400" dirty="0"/>
          </a:p>
          <a:p>
            <a:endParaRPr lang="de-DE" sz="1400" dirty="0"/>
          </a:p>
          <a:p>
            <a:r>
              <a:rPr lang="de-DE" sz="1400" dirty="0"/>
              <a:t>Ein </a:t>
            </a:r>
            <a:r>
              <a:rPr lang="de-DE" sz="1400" dirty="0" err="1"/>
              <a:t>Github</a:t>
            </a:r>
            <a:r>
              <a:rPr lang="de-DE" sz="1400" dirty="0"/>
              <a:t> Repository kann dann mit dem lokalen Repository verknüpft werden:</a:t>
            </a:r>
          </a:p>
          <a:p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git remote add origin </a:t>
            </a:r>
            <a:r>
              <a:rPr lang="en-US" sz="1400" dirty="0">
                <a:hlinkClick r:id="rId4"/>
              </a:rPr>
              <a:t>https://github.com/Benutzername/Repository.git</a:t>
            </a:r>
            <a:r>
              <a:rPr lang="en-US" sz="1400" dirty="0"/>
              <a:t> </a:t>
            </a:r>
            <a:r>
              <a:rPr lang="en-US" sz="1400" dirty="0" err="1"/>
              <a:t>Fügt</a:t>
            </a:r>
            <a:r>
              <a:rPr lang="en-US" sz="1400" dirty="0"/>
              <a:t> das </a:t>
            </a:r>
            <a:r>
              <a:rPr lang="en-US" sz="1400" dirty="0" err="1"/>
              <a:t>entfernte</a:t>
            </a:r>
            <a:r>
              <a:rPr lang="en-US" sz="1400" dirty="0"/>
              <a:t> Repository </a:t>
            </a:r>
            <a:r>
              <a:rPr lang="en-US" sz="1400" dirty="0" err="1"/>
              <a:t>als</a:t>
            </a:r>
            <a:r>
              <a:rPr lang="en-US" sz="1400" dirty="0"/>
              <a:t> origin </a:t>
            </a:r>
            <a:r>
              <a:rPr lang="en-US" sz="1400" dirty="0" err="1"/>
              <a:t>hinzu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git remote -v - </a:t>
            </a:r>
            <a:r>
              <a:rPr lang="en-US" sz="1400" dirty="0" err="1"/>
              <a:t>hiermit</a:t>
            </a:r>
            <a:r>
              <a:rPr lang="en-US" sz="1400" dirty="0"/>
              <a:t> </a:t>
            </a:r>
            <a:r>
              <a:rPr lang="en-US" sz="1400" dirty="0" err="1"/>
              <a:t>kann</a:t>
            </a:r>
            <a:r>
              <a:rPr lang="en-US" sz="1400" dirty="0"/>
              <a:t> </a:t>
            </a:r>
            <a:r>
              <a:rPr lang="en-US" sz="1400" dirty="0" err="1"/>
              <a:t>überprüft</a:t>
            </a:r>
            <a:r>
              <a:rPr lang="en-US" sz="1400" dirty="0"/>
              <a:t> </a:t>
            </a:r>
            <a:r>
              <a:rPr lang="en-US" sz="1400" dirty="0" err="1"/>
              <a:t>werden</a:t>
            </a:r>
            <a:r>
              <a:rPr lang="en-US" sz="1400" dirty="0"/>
              <a:t>, </a:t>
            </a:r>
            <a:r>
              <a:rPr lang="en-US" sz="1400" dirty="0" err="1"/>
              <a:t>ob</a:t>
            </a:r>
            <a:r>
              <a:rPr lang="en-US" sz="1400" dirty="0"/>
              <a:t> das </a:t>
            </a:r>
            <a:r>
              <a:rPr lang="en-US" sz="1400" dirty="0" err="1"/>
              <a:t>Hinzufügen</a:t>
            </a:r>
            <a:r>
              <a:rPr lang="en-US" sz="1400" dirty="0"/>
              <a:t> </a:t>
            </a:r>
            <a:r>
              <a:rPr lang="en-US" sz="1400" dirty="0" err="1"/>
              <a:t>erfolgreich</a:t>
            </a:r>
            <a:r>
              <a:rPr lang="en-US" sz="1400" dirty="0"/>
              <a:t> war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en-US" sz="1400" dirty="0"/>
              <a:t>Push und Pull von </a:t>
            </a:r>
            <a:r>
              <a:rPr lang="en-US" sz="1400" dirty="0" err="1"/>
              <a:t>Änderungen</a:t>
            </a:r>
            <a:r>
              <a:rPr lang="en-US" sz="1400" dirty="0"/>
              <a:t> </a:t>
            </a:r>
            <a:r>
              <a:rPr lang="en-US" sz="1400" dirty="0" err="1"/>
              <a:t>zwischen</a:t>
            </a:r>
            <a:r>
              <a:rPr lang="en-US" sz="1400" dirty="0"/>
              <a:t> </a:t>
            </a:r>
            <a:r>
              <a:rPr lang="en-US" sz="1400" dirty="0" err="1"/>
              <a:t>lokalem</a:t>
            </a:r>
            <a:r>
              <a:rPr lang="en-US" sz="1400" dirty="0"/>
              <a:t> Repository und </a:t>
            </a:r>
            <a:r>
              <a:rPr lang="en-US" sz="1400" dirty="0" err="1"/>
              <a:t>Github</a:t>
            </a:r>
            <a:endParaRPr lang="en-US" sz="1400" dirty="0"/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git</a:t>
            </a:r>
            <a:r>
              <a:rPr lang="de-DE" sz="1400" dirty="0"/>
              <a:t> push - Überträgt lokale </a:t>
            </a:r>
            <a:r>
              <a:rPr lang="de-DE" sz="1400" dirty="0" err="1"/>
              <a:t>Commits</a:t>
            </a:r>
            <a:r>
              <a:rPr lang="de-DE" sz="1400" dirty="0"/>
              <a:t> zu einem entfernten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git</a:t>
            </a:r>
            <a:r>
              <a:rPr lang="de-DE" sz="1400" dirty="0"/>
              <a:t> pull - Aktualisiert das lokale Repository mit den neuesten Änderungen aus dem entfernten Repository</a:t>
            </a:r>
          </a:p>
          <a:p>
            <a:endParaRPr lang="de-DE" sz="14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B7947EA-CFA8-BD01-7172-BBE6CBD610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1149" y="3991899"/>
            <a:ext cx="4147533" cy="48459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574D7AAB-80AE-4E0F-FA7C-1257711269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1149" y="4401686"/>
            <a:ext cx="4147533" cy="446584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CA4C993A-DBE1-64A5-47A0-5EB741E06D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41150" y="5326371"/>
            <a:ext cx="4147532" cy="427813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55EB5709-DCBE-2C6D-881C-2828190143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41150" y="5754184"/>
            <a:ext cx="4147532" cy="44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298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99B0C0C0-D2F2-49EE-346F-3B754A88D5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68640" y="613266"/>
            <a:ext cx="4023360" cy="464871"/>
          </a:xfrm>
        </p:spPr>
        <p:txBody>
          <a:bodyPr/>
          <a:lstStyle/>
          <a:p>
            <a:r>
              <a:rPr lang="de-DE"/>
              <a:t>PLATTFORM GITHUB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8F583EC-0742-5F48-34B1-8F5768AAFA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8C2E478F-E849-4A8C-AF1F-CBCC78A7CBFA}" type="slidenum">
              <a:rPr lang="de-DE" noProof="0" smtClean="0"/>
              <a:t>9</a:t>
            </a:fld>
            <a:endParaRPr lang="de-DE" noProof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3DE20075-39C3-7A50-304E-A6C188309502}"/>
              </a:ext>
            </a:extLst>
          </p:cNvPr>
          <p:cNvSpPr/>
          <p:nvPr/>
        </p:nvSpPr>
        <p:spPr>
          <a:xfrm>
            <a:off x="1025252" y="1842516"/>
            <a:ext cx="4407408" cy="213055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Forking</a:t>
            </a:r>
            <a:endParaRPr lang="de-DE" sz="1400" dirty="0"/>
          </a:p>
          <a:p>
            <a:pPr algn="ctr"/>
            <a:endParaRPr lang="de-DE" sz="1400" dirty="0"/>
          </a:p>
          <a:p>
            <a:pPr algn="ctr"/>
            <a:r>
              <a:rPr lang="de-DE" sz="1400" dirty="0" err="1"/>
              <a:t>Repositories</a:t>
            </a:r>
            <a:r>
              <a:rPr lang="de-DE" sz="1400" dirty="0"/>
              <a:t> anderer Nutzer können „</a:t>
            </a:r>
            <a:r>
              <a:rPr lang="de-DE" sz="1400" dirty="0" err="1"/>
              <a:t>geforked</a:t>
            </a:r>
            <a:r>
              <a:rPr lang="de-DE" sz="1400" dirty="0"/>
              <a:t>“ werden, um eine persönliche Kopie in deinem </a:t>
            </a:r>
            <a:r>
              <a:rPr lang="de-DE" sz="1400" dirty="0" err="1"/>
              <a:t>Github</a:t>
            </a:r>
            <a:r>
              <a:rPr lang="de-DE" sz="1400" dirty="0"/>
              <a:t>-Account zu erstellen. Dadurch können Änderungen vorgenommen werden, ohne das ursprüngliche Repository zu beeinflussen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A078E26-7F6B-5FBB-4596-389DABB53B09}"/>
              </a:ext>
            </a:extLst>
          </p:cNvPr>
          <p:cNvSpPr txBox="1"/>
          <p:nvPr/>
        </p:nvSpPr>
        <p:spPr>
          <a:xfrm>
            <a:off x="533812" y="847720"/>
            <a:ext cx="4309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/>
              <a:t>Wichtige Funktionen</a:t>
            </a:r>
            <a:endParaRPr lang="de-DE" sz="2400" b="1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2C53552-B89A-2FDC-E4DA-6007957EFDD4}"/>
              </a:ext>
            </a:extLst>
          </p:cNvPr>
          <p:cNvSpPr/>
          <p:nvPr/>
        </p:nvSpPr>
        <p:spPr>
          <a:xfrm>
            <a:off x="6595496" y="4195530"/>
            <a:ext cx="4407408" cy="213055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Issue</a:t>
            </a:r>
            <a:r>
              <a:rPr lang="de-DE" sz="1400" dirty="0"/>
              <a:t> Tracking</a:t>
            </a:r>
          </a:p>
          <a:p>
            <a:pPr algn="ctr"/>
            <a:endParaRPr lang="de-DE" sz="1400" dirty="0"/>
          </a:p>
          <a:p>
            <a:pPr algn="ctr"/>
            <a:r>
              <a:rPr lang="de-DE" sz="1400" dirty="0"/>
              <a:t>GitHub Actions ermöglicht die Automatisierung von Workflows in deinem Repository. Du kannst benutzerdefinierte Workflows erstellen, die auf Ereignisse wie </a:t>
            </a:r>
            <a:r>
              <a:rPr lang="de-DE" sz="1400" dirty="0" err="1"/>
              <a:t>Commits</a:t>
            </a:r>
            <a:r>
              <a:rPr lang="de-DE" sz="1400" dirty="0"/>
              <a:t> oder Pull </a:t>
            </a:r>
            <a:r>
              <a:rPr lang="de-DE" sz="1400" dirty="0" err="1"/>
              <a:t>Requests</a:t>
            </a:r>
            <a:r>
              <a:rPr lang="de-DE" sz="1400" dirty="0"/>
              <a:t> reagieren. Dies erleichtert die Integration von Tests, Bereitstellungen und anderen automatisierten Aufgaben.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19969C79-8808-0E85-4863-5C7322997001}"/>
              </a:ext>
            </a:extLst>
          </p:cNvPr>
          <p:cNvSpPr/>
          <p:nvPr/>
        </p:nvSpPr>
        <p:spPr>
          <a:xfrm>
            <a:off x="1025252" y="4195530"/>
            <a:ext cx="4407408" cy="213055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Branch </a:t>
            </a:r>
            <a:r>
              <a:rPr lang="de-DE" sz="1400" dirty="0" err="1"/>
              <a:t>Protection</a:t>
            </a:r>
            <a:r>
              <a:rPr lang="de-DE" sz="1400" dirty="0"/>
              <a:t> und Code Review</a:t>
            </a:r>
          </a:p>
          <a:p>
            <a:pPr algn="ctr"/>
            <a:endParaRPr lang="de-DE" sz="1400" dirty="0"/>
          </a:p>
          <a:p>
            <a:pPr algn="ctr"/>
            <a:r>
              <a:rPr lang="de-DE" sz="1400" dirty="0"/>
              <a:t>Branch </a:t>
            </a:r>
            <a:r>
              <a:rPr lang="de-DE" sz="1400" dirty="0" err="1"/>
              <a:t>Protection</a:t>
            </a:r>
            <a:r>
              <a:rPr lang="de-DE" sz="1400" dirty="0"/>
              <a:t> begrenzt Aktionen auf einem Branch, verhindert Direkt-</a:t>
            </a:r>
            <a:r>
              <a:rPr lang="de-DE" sz="1400" dirty="0" err="1"/>
              <a:t>Pushes</a:t>
            </a:r>
            <a:r>
              <a:rPr lang="de-DE" sz="1400" dirty="0"/>
              <a:t> und erfordert Code-Reviews vor der Zusammenführung. Teammitglieder können Änderungen prüfen, kommentieren und genehmigen, bevor sie in den Hauptcodezweig integriert werden.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9FFE6CB-9E58-6637-AE1C-548A35EC9D18}"/>
              </a:ext>
            </a:extLst>
          </p:cNvPr>
          <p:cNvSpPr/>
          <p:nvPr/>
        </p:nvSpPr>
        <p:spPr>
          <a:xfrm>
            <a:off x="6595496" y="1842516"/>
            <a:ext cx="4407408" cy="213055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Pull </a:t>
            </a:r>
            <a:r>
              <a:rPr lang="de-DE" sz="1400" dirty="0" err="1"/>
              <a:t>Requests</a:t>
            </a:r>
            <a:endParaRPr lang="de-DE" sz="1400" dirty="0"/>
          </a:p>
          <a:p>
            <a:pPr algn="ctr"/>
            <a:endParaRPr lang="de-DE" sz="1400" dirty="0"/>
          </a:p>
          <a:p>
            <a:pPr algn="ctr"/>
            <a:r>
              <a:rPr lang="de-DE" sz="1400" dirty="0"/>
              <a:t>Ein Pull Request ist eine Anfrage an den Besitzer des </a:t>
            </a:r>
            <a:r>
              <a:rPr lang="de-DE" sz="1400" dirty="0" err="1"/>
              <a:t>Originalrepositories</a:t>
            </a:r>
            <a:r>
              <a:rPr lang="de-DE" sz="1400" dirty="0"/>
              <a:t>, deine Änderungen zu übernehmen. Es ist eine Möglichkeit, Änderungen aus einem Branch deines Forks in den ursprünglichen Branch des ursprünglichen </a:t>
            </a:r>
            <a:r>
              <a:rPr lang="de-DE" sz="1400" dirty="0" err="1"/>
              <a:t>Repositories</a:t>
            </a:r>
            <a:r>
              <a:rPr lang="de-DE" sz="1400" dirty="0"/>
              <a:t> zu integrieren.</a:t>
            </a:r>
          </a:p>
        </p:txBody>
      </p:sp>
    </p:spTree>
    <p:extLst>
      <p:ext uri="{BB962C8B-B14F-4D97-AF65-F5344CB8AC3E}">
        <p14:creationId xmlns:p14="http://schemas.microsoft.com/office/powerpoint/2010/main" val="3180156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420174_TF55661986_Win32.potx" id="{0784DF48-C25B-4EA3-A273-21F053E1DCCF}" vid="{90552AF7-D568-442C-ABA2-CC74F72D9AE1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B7E2D32-4FDD-4266-880C-17595B8014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5BB9993-D5F9-46FA-B2E5-80E3632E98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3D9F223-918A-45AF-9B53-56AB9E5E21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Technische Präsentation</Template>
  <TotalTime>0</TotalTime>
  <Words>923</Words>
  <Application>Microsoft Office PowerPoint</Application>
  <PresentationFormat>Breitbild</PresentationFormat>
  <Paragraphs>102</Paragraphs>
  <Slides>11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8" baseType="lpstr">
      <vt:lpstr>Arial</vt:lpstr>
      <vt:lpstr>Biome Light</vt:lpstr>
      <vt:lpstr>Calibri</vt:lpstr>
      <vt:lpstr>Calibri Light</vt:lpstr>
      <vt:lpstr>Charlie Display</vt:lpstr>
      <vt:lpstr>Wingdings</vt:lpstr>
      <vt:lpstr>Office-Design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VIELEN DANK!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gd970</dc:creator>
  <cp:lastModifiedBy>gd970</cp:lastModifiedBy>
  <cp:revision>2</cp:revision>
  <dcterms:created xsi:type="dcterms:W3CDTF">2023-12-19T13:07:39Z</dcterms:created>
  <dcterms:modified xsi:type="dcterms:W3CDTF">2024-01-09T18:11:26Z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