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325" r:id="rId3"/>
    <p:sldId id="292" r:id="rId4"/>
    <p:sldId id="353" r:id="rId5"/>
    <p:sldId id="355" r:id="rId6"/>
    <p:sldId id="357" r:id="rId7"/>
    <p:sldId id="356" r:id="rId8"/>
    <p:sldId id="354" r:id="rId9"/>
    <p:sldId id="35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9928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0019" userDrawn="1">
          <p15:clr>
            <a:srgbClr val="A4A3A4"/>
          </p15:clr>
        </p15:guide>
        <p15:guide id="6" pos="221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5029" userDrawn="1">
          <p15:clr>
            <a:srgbClr val="A4A3A4"/>
          </p15:clr>
        </p15:guide>
        <p15:guide id="9" pos="5211" userDrawn="1">
          <p15:clr>
            <a:srgbClr val="A4A3A4"/>
          </p15:clr>
        </p15:guide>
        <p15:guide id="10" pos="301" userDrawn="1">
          <p15:clr>
            <a:srgbClr val="A4A3A4"/>
          </p15:clr>
        </p15:guide>
        <p15:guide id="11" pos="7379" userDrawn="1">
          <p15:clr>
            <a:srgbClr val="A4A3A4"/>
          </p15:clr>
        </p15:guide>
        <p15:guide id="12" pos="7469" userDrawn="1">
          <p15:clr>
            <a:srgbClr val="A4A3A4"/>
          </p15:clr>
        </p15:guide>
        <p15:guide id="13" pos="211" userDrawn="1">
          <p15:clr>
            <a:srgbClr val="A4A3A4"/>
          </p15:clr>
        </p15:guide>
        <p15:guide id="14" pos="3780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45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0" autoAdjust="0"/>
    <p:restoredTop sz="95332" autoAdjust="0"/>
  </p:normalViewPr>
  <p:slideViewPr>
    <p:cSldViewPr showGuides="1">
      <p:cViewPr varScale="1">
        <p:scale>
          <a:sx n="109" d="100"/>
          <a:sy n="109" d="100"/>
        </p:scale>
        <p:origin x="108" y="108"/>
      </p:cViewPr>
      <p:guideLst>
        <p:guide orient="horz" pos="1139"/>
        <p:guide pos="312"/>
        <p:guide pos="9928"/>
        <p:guide orient="horz" pos="958"/>
        <p:guide pos="10019"/>
        <p:guide pos="221"/>
        <p:guide orient="horz" pos="3929"/>
        <p:guide pos="5029"/>
        <p:guide pos="5211"/>
        <p:guide pos="301"/>
        <p:guide pos="7379"/>
        <p:guide pos="7469"/>
        <p:guide pos="211"/>
        <p:guide pos="3780"/>
        <p:guide pos="3900"/>
        <p:guide pos="4565"/>
      </p:guideLst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1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4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7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78367" y="2816932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7248000" y="0"/>
            <a:ext cx="4944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478367" y="1052736"/>
            <a:ext cx="5233591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5" y="4257068"/>
            <a:ext cx="5233592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88155" y="1052736"/>
            <a:ext cx="422547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5785573" y="1052736"/>
            <a:ext cx="1637051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>
          <a:xfrm>
            <a:off x="334434" y="1520826"/>
            <a:ext cx="1152313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7" y="1785516"/>
            <a:ext cx="11235267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>
          <a:xfrm>
            <a:off x="334433" y="1520826"/>
            <a:ext cx="5653617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6" y="1785516"/>
            <a:ext cx="5365108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50" y="1520826"/>
            <a:ext cx="565361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334433" y="1520826"/>
            <a:ext cx="11523135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191251" y="1520826"/>
            <a:ext cx="5666316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3" y="1520826"/>
            <a:ext cx="5653617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1113408"/>
            <a:ext cx="6589741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7247467" y="877480"/>
            <a:ext cx="4944533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7248001" y="0"/>
            <a:ext cx="4944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7248000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1113408"/>
            <a:ext cx="6589741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8368" y="374651"/>
            <a:ext cx="8497953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8367" y="1785516"/>
            <a:ext cx="11235267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37184" y="6312715"/>
            <a:ext cx="905934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Reining, Leon Franke, Florian Galz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478367" y="6237288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83368" y="6312716"/>
            <a:ext cx="1292153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z="800" smtClean="0"/>
              <a:t>‹Nr.›</a:t>
            </a:fld>
            <a:r>
              <a:rPr lang="de-DE" sz="800" dirty="0"/>
              <a:t> von 9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93" y="6312715"/>
            <a:ext cx="632387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61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Systementwicklung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51385" y="5661248"/>
            <a:ext cx="6516724" cy="841276"/>
          </a:xfrm>
        </p:spPr>
        <p:txBody>
          <a:bodyPr/>
          <a:lstStyle/>
          <a:p>
            <a:r>
              <a:rPr lang="de-DE" sz="1200" dirty="0"/>
              <a:t>Eine Präsentation der Gruppe 09 bestehend aus Lukas Reining, Leon Franke und Florian Galz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B51EF-754E-44D0-9E45-219F038AD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HTTP-SERVER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Inhaltsverzeichnis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487857" y="1911690"/>
            <a:ext cx="5149329" cy="41764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Planung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Umsetzung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Übergabe des Projektes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Verbesserungen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Fazit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155700" lvl="1" indent="-171450">
              <a:buFont typeface="Arial" panose="020B0604020202020204" pitchFamily="34" charset="0"/>
              <a:buChar char="•"/>
            </a:pPr>
            <a:endParaRPr lang="de-DE" sz="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dirty="0"/>
          </a:p>
          <a:p>
            <a:pPr marL="1441450" lvl="1" indent="-457200">
              <a:buAutoNum type="arabicPeriod"/>
            </a:pPr>
            <a:r>
              <a:rPr lang="de-DE" sz="100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870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9" y="1569658"/>
            <a:ext cx="7238066" cy="430778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Zu Beginn wurde sich ein Überblick der zu erfüllenden Anforderungen für das Projekt verschafft und anschließend besprochen wie diese am besten umgesetzt werden können.</a:t>
            </a:r>
          </a:p>
          <a:p>
            <a:endParaRPr lang="de-DE" dirty="0"/>
          </a:p>
          <a:p>
            <a:r>
              <a:rPr lang="de-DE" dirty="0"/>
              <a:t>Für eine ordentliche Umsetzung der Aufgaben (Arbeitspakete) wurde zur Übersicht ein Projektplan erstellt.</a:t>
            </a:r>
          </a:p>
          <a:p>
            <a:endParaRPr lang="de-DE" dirty="0"/>
          </a:p>
          <a:p>
            <a:r>
              <a:rPr lang="de-DE" dirty="0"/>
              <a:t>Dadurch wurde die Strukturierung um einiges erleichtert und die Gefahr möglicher Planungsfehler stark reduziert.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501A18F-00BD-4FBE-A4A8-D80D032F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52" y="1844824"/>
            <a:ext cx="3290197" cy="34435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139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9" y="1569658"/>
            <a:ext cx="7238066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Durch den durchgeplanten Projektplan konnten die Arbeitspakete schnell und sinnvoll aufgeteilt werden. </a:t>
            </a:r>
          </a:p>
          <a:p>
            <a:endParaRPr lang="de-DE" dirty="0"/>
          </a:p>
          <a:p>
            <a:r>
              <a:rPr lang="de-DE" dirty="0"/>
              <a:t>Die Arbeitspakete wurden je nach Interesse und Wissensstand dann jeweils der einzelnen Gruppenmitglieder zugewiesen.</a:t>
            </a:r>
          </a:p>
          <a:p>
            <a:endParaRPr lang="de-DE" dirty="0"/>
          </a:p>
          <a:p>
            <a:r>
              <a:rPr lang="de-DE" dirty="0"/>
              <a:t>Durch die Aufteilung konnten die Aufgaben schnellstmöglich umgesetzt und meist vor der eigentlichen gesetzten „Deadline“ abgeschlossen werden.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501A18F-00BD-4FBE-A4A8-D80D032F8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208" y="1772816"/>
            <a:ext cx="3754613" cy="31926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91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Übergabe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Während der Analyse und Auswertung des empfangenen Quellcode mussten wir feststellen, dass dieser im Großteil der zu erfüllenden Aufgabenbereichen Probleme verursacht hat. </a:t>
            </a:r>
          </a:p>
          <a:p>
            <a:endParaRPr lang="de-DE" dirty="0"/>
          </a:p>
          <a:p>
            <a:r>
              <a:rPr lang="de-DE" dirty="0"/>
              <a:t>Dies wurde mittels der eigenen und deren Python Tests relativ schnell festgestellt. </a:t>
            </a:r>
          </a:p>
          <a:p>
            <a:endParaRPr lang="de-DE" dirty="0"/>
          </a:p>
          <a:p>
            <a:r>
              <a:rPr lang="de-DE" dirty="0"/>
              <a:t>Die Mängelliste beinhaltete unter anderem folgende Probleme: </a:t>
            </a:r>
          </a:p>
          <a:p>
            <a:pPr lvl="1"/>
            <a:r>
              <a:rPr lang="de-DE" dirty="0"/>
              <a:t>Mehre invalid </a:t>
            </a:r>
            <a:r>
              <a:rPr lang="de-DE" dirty="0" err="1"/>
              <a:t>read</a:t>
            </a:r>
            <a:r>
              <a:rPr lang="de-DE" dirty="0"/>
              <a:t>/</a:t>
            </a:r>
            <a:r>
              <a:rPr lang="de-DE" dirty="0" err="1"/>
              <a:t>write</a:t>
            </a:r>
            <a:endParaRPr lang="de-DE" dirty="0"/>
          </a:p>
          <a:p>
            <a:pPr lvl="1"/>
            <a:r>
              <a:rPr lang="de-DE" dirty="0"/>
              <a:t>Memory leak</a:t>
            </a:r>
          </a:p>
          <a:p>
            <a:pPr lvl="1"/>
            <a:r>
              <a:rPr lang="de-DE" dirty="0"/>
              <a:t>Großteil der Python Tests fehlgeschlagen</a:t>
            </a:r>
          </a:p>
          <a:p>
            <a:pPr lvl="1"/>
            <a:r>
              <a:rPr lang="de-DE" dirty="0"/>
              <a:t>Abstürze des Servers bei normalen Anfragen</a:t>
            </a:r>
          </a:p>
          <a:p>
            <a:pPr lvl="1"/>
            <a:r>
              <a:rPr lang="de-DE" dirty="0"/>
              <a:t>Nicht ausreichende Modularität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Übergabe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r>
              <a:rPr lang="en-US" dirty="0"/>
              <a:t>Aufgrund der </a:t>
            </a:r>
            <a:r>
              <a:rPr lang="en-US" dirty="0" err="1"/>
              <a:t>zahlreichen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ausführlichen</a:t>
            </a:r>
            <a:r>
              <a:rPr lang="en-US" dirty="0"/>
              <a:t> </a:t>
            </a:r>
            <a:r>
              <a:rPr lang="en-US" dirty="0" err="1"/>
              <a:t>Gespräch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anderen</a:t>
            </a:r>
            <a:r>
              <a:rPr lang="en-US" dirty="0"/>
              <a:t> Gruppe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entschlossen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übernehmen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fortgeführt</a:t>
            </a:r>
            <a:r>
              <a:rPr lang="en-US" dirty="0"/>
              <a:t>. </a:t>
            </a:r>
            <a:r>
              <a:rPr lang="en-US" dirty="0" err="1"/>
              <a:t>Hierbei</a:t>
            </a:r>
            <a:r>
              <a:rPr lang="en-US" dirty="0"/>
              <a:t> </a:t>
            </a:r>
            <a:r>
              <a:rPr lang="en-US" dirty="0" err="1"/>
              <a:t>mussten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Problembehebungen</a:t>
            </a:r>
            <a:r>
              <a:rPr lang="en-US" dirty="0"/>
              <a:t> der </a:t>
            </a:r>
            <a:r>
              <a:rPr lang="en-US" dirty="0" err="1"/>
              <a:t>Empfängergruppe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gehörten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anderem</a:t>
            </a:r>
            <a:r>
              <a:rPr lang="en-US" dirty="0"/>
              <a:t> </a:t>
            </a: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Invalid read </a:t>
            </a:r>
            <a:r>
              <a:rPr lang="en-US" dirty="0" err="1"/>
              <a:t>beseitigen</a:t>
            </a:r>
            <a:endParaRPr lang="en-US" dirty="0"/>
          </a:p>
          <a:p>
            <a:pPr lvl="1"/>
            <a:r>
              <a:rPr lang="en-US" dirty="0"/>
              <a:t>Parsing </a:t>
            </a:r>
            <a:r>
              <a:rPr lang="en-US" dirty="0" err="1"/>
              <a:t>optimieren</a:t>
            </a:r>
            <a:r>
              <a:rPr lang="en-US" dirty="0"/>
              <a:t> und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beheben</a:t>
            </a:r>
            <a:endParaRPr lang="en-US" dirty="0"/>
          </a:p>
          <a:p>
            <a:pPr lvl="1"/>
            <a:r>
              <a:rPr lang="en-US" dirty="0" err="1"/>
              <a:t>Ausbesserung</a:t>
            </a:r>
            <a:r>
              <a:rPr lang="en-US" dirty="0"/>
              <a:t> und </a:t>
            </a:r>
            <a:r>
              <a:rPr lang="en-US" dirty="0" err="1"/>
              <a:t>Erweiterung</a:t>
            </a:r>
            <a:r>
              <a:rPr lang="en-US" dirty="0"/>
              <a:t> der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05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Im Nachhinein gibt es zwei hauptsächliche Merkmale, welche uns die Arbeit während des Projektes um einiges hätten vereinfachen können. Dazu gehört die Nutzung von GIT-Funktionen und der Python Tests.</a:t>
            </a:r>
          </a:p>
          <a:p>
            <a:endParaRPr lang="de-DE" dirty="0"/>
          </a:p>
          <a:p>
            <a:r>
              <a:rPr lang="de-DE" dirty="0"/>
              <a:t>Die Funktionen von GIT hätten noch intensiver genutzt werden können. Zum Beispiel verschiedene </a:t>
            </a:r>
            <a:r>
              <a:rPr lang="de-DE" dirty="0" err="1"/>
              <a:t>Branches</a:t>
            </a:r>
            <a:r>
              <a:rPr lang="de-DE" dirty="0"/>
              <a:t> oder die Nutzung von </a:t>
            </a:r>
            <a:r>
              <a:rPr lang="de-DE" dirty="0" err="1"/>
              <a:t>Issues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Die Python Tests haben bei der Fehlerbehebung ziemlich gut geholfen und hätten daher am besten noch früher eingesetzt werden können.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6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und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ziemlich</a:t>
            </a:r>
            <a:r>
              <a:rPr lang="en-US" dirty="0"/>
              <a:t> </a:t>
            </a:r>
            <a:r>
              <a:rPr lang="en-US" dirty="0" err="1"/>
              <a:t>zufrieden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Projektes</a:t>
            </a:r>
            <a:r>
              <a:rPr lang="en-US" dirty="0"/>
              <a:t>. </a:t>
            </a:r>
            <a:r>
              <a:rPr lang="en-US" dirty="0" err="1"/>
              <a:t>Durch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konnten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einige</a:t>
            </a:r>
            <a:r>
              <a:rPr lang="en-US" dirty="0"/>
              <a:t> Dinge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Zukunft</a:t>
            </a:r>
            <a:r>
              <a:rPr lang="en-US" dirty="0"/>
              <a:t> </a:t>
            </a:r>
            <a:r>
              <a:rPr lang="en-US" dirty="0" err="1"/>
              <a:t>mitnehmen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bekam</a:t>
            </a:r>
            <a:r>
              <a:rPr lang="en-US" dirty="0"/>
              <a:t> man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Arbeit an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größerem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Gruppe </a:t>
            </a:r>
            <a:r>
              <a:rPr lang="en-US" dirty="0" err="1"/>
              <a:t>aussehen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 Auch die </a:t>
            </a:r>
            <a:r>
              <a:rPr lang="en-US" dirty="0" err="1"/>
              <a:t>Nutzung</a:t>
            </a:r>
            <a:r>
              <a:rPr lang="en-US" dirty="0"/>
              <a:t> von GIT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gebracht</a:t>
            </a:r>
            <a:r>
              <a:rPr lang="en-US" dirty="0"/>
              <a:t>. Das </a:t>
            </a:r>
            <a:r>
              <a:rPr lang="en-US" dirty="0" err="1"/>
              <a:t>konnten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dank der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Vorplanung</a:t>
            </a:r>
            <a:r>
              <a:rPr lang="en-US" dirty="0"/>
              <a:t> und </a:t>
            </a:r>
            <a:r>
              <a:rPr lang="en-US" dirty="0" err="1"/>
              <a:t>Strukturierung</a:t>
            </a:r>
            <a:r>
              <a:rPr lang="en-US" dirty="0"/>
              <a:t> </a:t>
            </a:r>
            <a:r>
              <a:rPr lang="en-US" dirty="0" err="1"/>
              <a:t>dementsprechend</a:t>
            </a:r>
            <a:r>
              <a:rPr lang="en-US" dirty="0"/>
              <a:t> gut </a:t>
            </a:r>
            <a:r>
              <a:rPr lang="en-US" dirty="0" err="1"/>
              <a:t>umsetzen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konnten</a:t>
            </a:r>
            <a:r>
              <a:rPr lang="en-US" dirty="0"/>
              <a:t> die </a:t>
            </a:r>
            <a:r>
              <a:rPr lang="en-US" dirty="0" err="1"/>
              <a:t>Kenntnisse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HTTP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von den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genutzten</a:t>
            </a:r>
            <a:r>
              <a:rPr lang="en-US" dirty="0"/>
              <a:t> </a:t>
            </a:r>
            <a:r>
              <a:rPr lang="en-US" dirty="0" err="1"/>
              <a:t>Programmiersprachen</a:t>
            </a:r>
            <a:r>
              <a:rPr lang="en-US" dirty="0"/>
              <a:t> </a:t>
            </a:r>
            <a:r>
              <a:rPr lang="en-US" dirty="0" err="1"/>
              <a:t>sowohl</a:t>
            </a:r>
            <a:r>
              <a:rPr lang="en-US" dirty="0"/>
              <a:t> </a:t>
            </a:r>
            <a:r>
              <a:rPr lang="en-US" dirty="0" err="1"/>
              <a:t>vertieft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71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360" y="3068960"/>
            <a:ext cx="6768752" cy="483912"/>
          </a:xfrm>
        </p:spPr>
        <p:txBody>
          <a:bodyPr/>
          <a:lstStyle/>
          <a:p>
            <a:r>
              <a:rPr lang="de-DE" sz="2800" b="1" dirty="0"/>
              <a:t>Vielen Dank für Ihre Aufmerksamkeit!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495600" y="6237312"/>
            <a:ext cx="9059862" cy="295275"/>
          </a:xfrm>
        </p:spPr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B9609B-183B-487A-93EC-9040CC415E95}"/>
              </a:ext>
            </a:extLst>
          </p:cNvPr>
          <p:cNvSpPr/>
          <p:nvPr/>
        </p:nvSpPr>
        <p:spPr>
          <a:xfrm>
            <a:off x="5663953" y="5013176"/>
            <a:ext cx="1229327" cy="302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2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510</Words>
  <Application>Microsoft Office PowerPoint</Application>
  <PresentationFormat>Breitbild</PresentationFormat>
  <Paragraphs>80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FHM_PowerPoint_4x3_ETI</vt:lpstr>
      <vt:lpstr>Projekt Systementwicklung</vt:lpstr>
      <vt:lpstr>Inhaltsverzeichnis</vt:lpstr>
      <vt:lpstr>Planung</vt:lpstr>
      <vt:lpstr>Umsetzung</vt:lpstr>
      <vt:lpstr>Übergabe des Projektes</vt:lpstr>
      <vt:lpstr>Übergabe des Projektes</vt:lpstr>
      <vt:lpstr>Verbesserungen</vt:lpstr>
      <vt:lpstr>Fazit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Petra Michel-Fabian</dc:creator>
  <cp:lastModifiedBy>Florian Galz</cp:lastModifiedBy>
  <cp:revision>78</cp:revision>
  <dcterms:created xsi:type="dcterms:W3CDTF">2016-11-14T17:11:06Z</dcterms:created>
  <dcterms:modified xsi:type="dcterms:W3CDTF">2019-06-11T10:59:44Z</dcterms:modified>
</cp:coreProperties>
</file>