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09" r:id="rId2"/>
    <p:sldId id="325" r:id="rId3"/>
    <p:sldId id="292" r:id="rId4"/>
    <p:sldId id="353" r:id="rId5"/>
    <p:sldId id="355" r:id="rId6"/>
    <p:sldId id="357" r:id="rId7"/>
    <p:sldId id="356" r:id="rId8"/>
    <p:sldId id="354" r:id="rId9"/>
    <p:sldId id="35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9" userDrawn="1">
          <p15:clr>
            <a:srgbClr val="A4A3A4"/>
          </p15:clr>
        </p15:guide>
        <p15:guide id="2" pos="312" userDrawn="1">
          <p15:clr>
            <a:srgbClr val="A4A3A4"/>
          </p15:clr>
        </p15:guide>
        <p15:guide id="3" pos="9928" userDrawn="1">
          <p15:clr>
            <a:srgbClr val="A4A3A4"/>
          </p15:clr>
        </p15:guide>
        <p15:guide id="4" orient="horz" pos="958" userDrawn="1">
          <p15:clr>
            <a:srgbClr val="A4A3A4"/>
          </p15:clr>
        </p15:guide>
        <p15:guide id="5" pos="10019" userDrawn="1">
          <p15:clr>
            <a:srgbClr val="A4A3A4"/>
          </p15:clr>
        </p15:guide>
        <p15:guide id="6" pos="221" userDrawn="1">
          <p15:clr>
            <a:srgbClr val="A4A3A4"/>
          </p15:clr>
        </p15:guide>
        <p15:guide id="7" orient="horz" pos="3929" userDrawn="1">
          <p15:clr>
            <a:srgbClr val="A4A3A4"/>
          </p15:clr>
        </p15:guide>
        <p15:guide id="8" pos="5029" userDrawn="1">
          <p15:clr>
            <a:srgbClr val="A4A3A4"/>
          </p15:clr>
        </p15:guide>
        <p15:guide id="9" pos="5211" userDrawn="1">
          <p15:clr>
            <a:srgbClr val="A4A3A4"/>
          </p15:clr>
        </p15:guide>
        <p15:guide id="10" pos="301" userDrawn="1">
          <p15:clr>
            <a:srgbClr val="A4A3A4"/>
          </p15:clr>
        </p15:guide>
        <p15:guide id="11" pos="7379" userDrawn="1">
          <p15:clr>
            <a:srgbClr val="A4A3A4"/>
          </p15:clr>
        </p15:guide>
        <p15:guide id="12" pos="7469" userDrawn="1">
          <p15:clr>
            <a:srgbClr val="A4A3A4"/>
          </p15:clr>
        </p15:guide>
        <p15:guide id="13" pos="211" userDrawn="1">
          <p15:clr>
            <a:srgbClr val="A4A3A4"/>
          </p15:clr>
        </p15:guide>
        <p15:guide id="14" pos="3780" userDrawn="1">
          <p15:clr>
            <a:srgbClr val="A4A3A4"/>
          </p15:clr>
        </p15:guide>
        <p15:guide id="15" pos="3900" userDrawn="1">
          <p15:clr>
            <a:srgbClr val="A4A3A4"/>
          </p15:clr>
        </p15:guide>
        <p15:guide id="16" pos="45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4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90" autoAdjust="0"/>
    <p:restoredTop sz="95332" autoAdjust="0"/>
  </p:normalViewPr>
  <p:slideViewPr>
    <p:cSldViewPr showGuides="1">
      <p:cViewPr varScale="1">
        <p:scale>
          <a:sx n="109" d="100"/>
          <a:sy n="109" d="100"/>
        </p:scale>
        <p:origin x="108" y="108"/>
      </p:cViewPr>
      <p:guideLst>
        <p:guide orient="horz" pos="1139"/>
        <p:guide pos="312"/>
        <p:guide pos="9928"/>
        <p:guide orient="horz" pos="958"/>
        <p:guide pos="10019"/>
        <p:guide pos="221"/>
        <p:guide orient="horz" pos="3929"/>
        <p:guide pos="5029"/>
        <p:guide pos="5211"/>
        <p:guide pos="301"/>
        <p:guide pos="7379"/>
        <p:guide pos="7469"/>
        <p:guide pos="211"/>
        <p:guide pos="3780"/>
        <p:guide pos="3900"/>
        <p:guide pos="4565"/>
      </p:guideLst>
    </p:cSldViewPr>
  </p:slideViewPr>
  <p:outlineViewPr>
    <p:cViewPr>
      <p:scale>
        <a:sx n="33" d="100"/>
        <a:sy n="33" d="100"/>
      </p:scale>
      <p:origin x="0" y="-138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23" d="100"/>
          <a:sy n="123" d="100"/>
        </p:scale>
        <p:origin x="-100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40CA4-95C5-4BFB-A997-E4C6DCAE2984}" type="datetimeFigureOut">
              <a:rPr lang="de-DE" smtClean="0"/>
              <a:t>11.06.2019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9427-D9D7-4E3F-AAB0-F134C14E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070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25995-C0F1-4DBA-A518-A2E36E1024A3}" type="datetimeFigureOut">
              <a:rPr lang="de-DE" smtClean="0"/>
              <a:t>11.06.2019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04664" y="4343400"/>
            <a:ext cx="6084676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15C53-1FA3-4765-8570-BE15BA179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5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76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4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819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642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279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8366" y="1113408"/>
            <a:ext cx="6589743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8367" y="4581128"/>
            <a:ext cx="658974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478366" y="5949280"/>
            <a:ext cx="658974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78367" y="2816932"/>
            <a:ext cx="658974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0" name="Bild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242" y="152930"/>
            <a:ext cx="3166697" cy="544954"/>
          </a:xfrm>
          <a:prstGeom prst="rect">
            <a:avLst/>
          </a:prstGeom>
        </p:spPr>
      </p:pic>
      <p:pic>
        <p:nvPicPr>
          <p:cNvPr id="13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5" y="150100"/>
            <a:ext cx="2775228" cy="548947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37"/>
          <a:stretch/>
        </p:blipFill>
        <p:spPr>
          <a:xfrm>
            <a:off x="7248000" y="0"/>
            <a:ext cx="4944000" cy="687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716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12192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3" y="1937012"/>
            <a:ext cx="11844000" cy="49307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8367" y="1005396"/>
            <a:ext cx="6589741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8367" y="1664804"/>
            <a:ext cx="6589743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38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12192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8367" y="1005396"/>
            <a:ext cx="6589741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8367" y="1664804"/>
            <a:ext cx="6589743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3" y="1937012"/>
            <a:ext cx="11844000" cy="49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69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12192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8367" y="1005396"/>
            <a:ext cx="6589741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8367" y="1664804"/>
            <a:ext cx="6589743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3" y="1937012"/>
            <a:ext cx="11844000" cy="49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77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12192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8367" y="1005396"/>
            <a:ext cx="6589741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8367" y="1664804"/>
            <a:ext cx="6589743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3" y="1937012"/>
            <a:ext cx="11844000" cy="49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62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12192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4" y="1052736"/>
            <a:ext cx="4799857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91251" y="2096852"/>
            <a:ext cx="5089327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3755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12192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4" y="1052736"/>
            <a:ext cx="4799857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91251" y="2096852"/>
            <a:ext cx="5089327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1665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12192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4" y="1052736"/>
            <a:ext cx="4799857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91251" y="2096852"/>
            <a:ext cx="5089327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3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6450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12192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4" y="1052736"/>
            <a:ext cx="4799857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91251" y="2096852"/>
            <a:ext cx="5089327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4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8468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12192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4" y="1052736"/>
            <a:ext cx="4799857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91251" y="2096852"/>
            <a:ext cx="5089327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5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4138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12192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12192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7392144" y="1052736"/>
            <a:ext cx="4799857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91251" y="2096852"/>
            <a:ext cx="5089327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166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75"/>
          <a:stretch/>
        </p:blipFill>
        <p:spPr>
          <a:xfrm>
            <a:off x="7248001" y="0"/>
            <a:ext cx="4944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8366" y="1113408"/>
            <a:ext cx="6589743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8367" y="4581128"/>
            <a:ext cx="658974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478366" y="5949280"/>
            <a:ext cx="658974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4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8367" y="2818800"/>
            <a:ext cx="658974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2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242" y="152930"/>
            <a:ext cx="3166697" cy="544954"/>
          </a:xfrm>
          <a:prstGeom prst="rect">
            <a:avLst/>
          </a:prstGeom>
        </p:spPr>
      </p:pic>
      <p:pic>
        <p:nvPicPr>
          <p:cNvPr id="13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5" y="150100"/>
            <a:ext cx="2775228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44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gray">
          <a:xfrm>
            <a:off x="0" y="6093296"/>
            <a:ext cx="12192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478367" y="1052736"/>
            <a:ext cx="5233591" cy="3096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8365" y="4257068"/>
            <a:ext cx="5233592" cy="1980220"/>
          </a:xfrm>
          <a:solidFill>
            <a:schemeClr val="accent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2"/>
          </p:nvPr>
        </p:nvSpPr>
        <p:spPr>
          <a:xfrm>
            <a:off x="7488155" y="1052736"/>
            <a:ext cx="4225479" cy="518455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2" r="3245"/>
          <a:stretch/>
        </p:blipFill>
        <p:spPr>
          <a:xfrm>
            <a:off x="5785573" y="1052736"/>
            <a:ext cx="1637051" cy="518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99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Galz und Leon Franke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78368" y="872232"/>
            <a:ext cx="849795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8891235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Galz und Leon Franke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478367" y="1520825"/>
            <a:ext cx="11235267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78368" y="872232"/>
            <a:ext cx="849795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7373505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155340" y="6129300"/>
            <a:ext cx="1188132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9" name="Rechteck 8"/>
          <p:cNvSpPr/>
          <p:nvPr userDrawn="1"/>
        </p:nvSpPr>
        <p:spPr>
          <a:xfrm>
            <a:off x="334434" y="1520826"/>
            <a:ext cx="11523133" cy="4716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8367" y="1785516"/>
            <a:ext cx="11235267" cy="43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Galz und Leon Franke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78368" y="872232"/>
            <a:ext cx="849795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407178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55340" y="6129300"/>
            <a:ext cx="1188132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9" name="Rechteck 8"/>
          <p:cNvSpPr/>
          <p:nvPr userDrawn="1"/>
        </p:nvSpPr>
        <p:spPr>
          <a:xfrm>
            <a:off x="334433" y="1520826"/>
            <a:ext cx="5653617" cy="4716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8366" y="1785516"/>
            <a:ext cx="5365108" cy="43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Galz und Leon Franke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78368" y="872232"/>
            <a:ext cx="849795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203950" y="1520826"/>
            <a:ext cx="5653617" cy="47164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6224152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55340" y="6129300"/>
            <a:ext cx="1188132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Galz und Leon Franke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78368" y="872232"/>
            <a:ext cx="849795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334433" y="1520826"/>
            <a:ext cx="11523135" cy="47164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1287287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55340" y="6129300"/>
            <a:ext cx="1188132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334434" y="1520826"/>
            <a:ext cx="11523133" cy="4716463"/>
          </a:xfrm>
          <a:solidFill>
            <a:schemeClr val="accent6"/>
          </a:solidFill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Galz und Leon Franke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78368" y="872232"/>
            <a:ext cx="849795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7066736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334434" y="1520826"/>
            <a:ext cx="11523133" cy="4716463"/>
          </a:xfrm>
          <a:noFill/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Galz und Leon Franke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78368" y="872232"/>
            <a:ext cx="849795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7464437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334434" y="1520826"/>
            <a:ext cx="11523133" cy="4716463"/>
          </a:xfrm>
          <a:noFill/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Galz und Leon Franke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78368" y="872232"/>
            <a:ext cx="849795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478367" y="1520825"/>
            <a:ext cx="11235267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4528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55340" y="6129300"/>
            <a:ext cx="1188132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Galz und Leon Franke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78368" y="872232"/>
            <a:ext cx="849795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191251" y="1520826"/>
            <a:ext cx="5666316" cy="47164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334433" y="1520826"/>
            <a:ext cx="5653617" cy="4716463"/>
          </a:xfrm>
          <a:solidFill>
            <a:schemeClr val="accent4"/>
          </a:solidFill>
        </p:spPr>
        <p:txBody>
          <a:bodyPr lIns="360000" tIns="720000" rIns="360000" bIns="360000"/>
          <a:lstStyle>
            <a:lvl1pPr marL="0" indent="0" algn="l">
              <a:lnSpc>
                <a:spcPct val="90000"/>
              </a:lnSpc>
              <a:buNone/>
              <a:defRPr sz="3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62022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75"/>
          <a:stretch/>
        </p:blipFill>
        <p:spPr>
          <a:xfrm>
            <a:off x="7248001" y="0"/>
            <a:ext cx="4944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8367" y="1113408"/>
            <a:ext cx="6589741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8367" y="4581128"/>
            <a:ext cx="658974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478366" y="5949280"/>
            <a:ext cx="658974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4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8367" y="2818800"/>
            <a:ext cx="658974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242" y="152930"/>
            <a:ext cx="3166697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5" y="150100"/>
            <a:ext cx="2775228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640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Galz und Leon Franke</a:t>
            </a:r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78368" y="872232"/>
            <a:ext cx="849795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0195473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Galz und Leon Franke</a:t>
            </a:r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78368" y="872232"/>
            <a:ext cx="8497953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478367" y="1520825"/>
            <a:ext cx="11235267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842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Galz und Leon Franke</a:t>
            </a:r>
          </a:p>
        </p:txBody>
      </p:sp>
    </p:spTree>
    <p:extLst>
      <p:ext uri="{BB962C8B-B14F-4D97-AF65-F5344CB8AC3E}">
        <p14:creationId xmlns:p14="http://schemas.microsoft.com/office/powerpoint/2010/main" val="40149289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8366" y="1113408"/>
            <a:ext cx="6589743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8367" y="4581128"/>
            <a:ext cx="658974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478367" y="5949280"/>
            <a:ext cx="6589741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75"/>
          <a:stretch/>
        </p:blipFill>
        <p:spPr>
          <a:xfrm>
            <a:off x="7247467" y="877480"/>
            <a:ext cx="4944533" cy="5383972"/>
          </a:xfrm>
          <a:prstGeom prst="rect">
            <a:avLst/>
          </a:prstGeom>
        </p:spPr>
      </p:pic>
      <p:pic>
        <p:nvPicPr>
          <p:cNvPr id="8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5" y="150100"/>
            <a:ext cx="2775228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556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gru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8366" y="1113408"/>
            <a:ext cx="6589743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8367" y="4581128"/>
            <a:ext cx="658974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478367" y="5949280"/>
            <a:ext cx="6589741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8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5" y="150100"/>
            <a:ext cx="2775228" cy="5489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97"/>
          <a:stretch/>
        </p:blipFill>
        <p:spPr>
          <a:xfrm>
            <a:off x="7247467" y="877479"/>
            <a:ext cx="4944533" cy="53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910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8366" y="1113408"/>
            <a:ext cx="6589743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8367" y="4581128"/>
            <a:ext cx="658974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478367" y="5949280"/>
            <a:ext cx="6589741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8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5" y="150100"/>
            <a:ext cx="2775228" cy="5489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97"/>
          <a:stretch/>
        </p:blipFill>
        <p:spPr>
          <a:xfrm>
            <a:off x="7247467" y="877479"/>
            <a:ext cx="4944533" cy="53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42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8366" y="1113408"/>
            <a:ext cx="6589743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8367" y="4581128"/>
            <a:ext cx="658974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478367" y="5949280"/>
            <a:ext cx="6589741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8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5" y="150100"/>
            <a:ext cx="2775228" cy="5489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97"/>
          <a:stretch/>
        </p:blipFill>
        <p:spPr>
          <a:xfrm>
            <a:off x="7247467" y="877479"/>
            <a:ext cx="4944533" cy="53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994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8366" y="1113408"/>
            <a:ext cx="6589743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8367" y="4581128"/>
            <a:ext cx="658974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478367" y="5949280"/>
            <a:ext cx="6589741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8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5" y="150100"/>
            <a:ext cx="2775228" cy="5489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97"/>
          <a:stretch/>
        </p:blipFill>
        <p:spPr>
          <a:xfrm>
            <a:off x="7247467" y="877479"/>
            <a:ext cx="4944533" cy="53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95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8366" y="1113408"/>
            <a:ext cx="6589743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8367" y="4581128"/>
            <a:ext cx="658974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478367" y="5949280"/>
            <a:ext cx="6589741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8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5" y="150100"/>
            <a:ext cx="2775228" cy="5489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97"/>
          <a:stretch/>
        </p:blipFill>
        <p:spPr>
          <a:xfrm>
            <a:off x="7247467" y="877479"/>
            <a:ext cx="4944533" cy="53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6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77"/>
          <a:stretch/>
        </p:blipFill>
        <p:spPr>
          <a:xfrm>
            <a:off x="7248001" y="0"/>
            <a:ext cx="4944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8366" y="1113408"/>
            <a:ext cx="6589743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8367" y="4581128"/>
            <a:ext cx="658974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478366" y="5949280"/>
            <a:ext cx="658974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4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8367" y="2818800"/>
            <a:ext cx="658974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242" y="152930"/>
            <a:ext cx="3166697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5" y="150100"/>
            <a:ext cx="2775228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8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7" r="13530"/>
          <a:stretch/>
        </p:blipFill>
        <p:spPr>
          <a:xfrm>
            <a:off x="7248001" y="0"/>
            <a:ext cx="4944000" cy="6876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8366" y="1113408"/>
            <a:ext cx="6589743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8367" y="4581128"/>
            <a:ext cx="658974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478366" y="5949280"/>
            <a:ext cx="658974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4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8367" y="2818800"/>
            <a:ext cx="658974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242" y="152930"/>
            <a:ext cx="3166697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5" y="150100"/>
            <a:ext cx="2775228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1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34"/>
          <a:stretch/>
        </p:blipFill>
        <p:spPr>
          <a:xfrm>
            <a:off x="7248001" y="0"/>
            <a:ext cx="4944000" cy="68814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8366" y="1113408"/>
            <a:ext cx="6589743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8367" y="4581128"/>
            <a:ext cx="658974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478366" y="5949280"/>
            <a:ext cx="658974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4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8367" y="2818800"/>
            <a:ext cx="658974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242" y="152930"/>
            <a:ext cx="3166697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5" y="150100"/>
            <a:ext cx="2775228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6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87"/>
          <a:stretch/>
        </p:blipFill>
        <p:spPr>
          <a:xfrm>
            <a:off x="7248000" y="0"/>
            <a:ext cx="4944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8367" y="1113408"/>
            <a:ext cx="6589741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8367" y="4581128"/>
            <a:ext cx="6589743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478366" y="5949280"/>
            <a:ext cx="6589743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7572164" y="828513"/>
            <a:ext cx="384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8367" y="2818800"/>
            <a:ext cx="6589743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242" y="152930"/>
            <a:ext cx="3166697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5" y="150100"/>
            <a:ext cx="2775228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1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12192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8367" y="1005396"/>
            <a:ext cx="6589741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8367" y="1664804"/>
            <a:ext cx="6589743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3" y="1937012"/>
            <a:ext cx="11844000" cy="49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0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12192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8367" y="1005396"/>
            <a:ext cx="6589741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8367" y="1664804"/>
            <a:ext cx="6589743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3" y="1937012"/>
            <a:ext cx="11844000" cy="49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3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78368" y="374651"/>
            <a:ext cx="8497953" cy="5700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8367" y="1785516"/>
            <a:ext cx="11235267" cy="40197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37184" y="6312715"/>
            <a:ext cx="9059349" cy="2960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Lukas Reining, Leon Franke, Florian Galz</a:t>
            </a:r>
          </a:p>
        </p:txBody>
      </p:sp>
      <p:cxnSp>
        <p:nvCxnSpPr>
          <p:cNvPr id="12" name="Gerade Verbindung 11"/>
          <p:cNvCxnSpPr/>
          <p:nvPr/>
        </p:nvCxnSpPr>
        <p:spPr>
          <a:xfrm>
            <a:off x="478367" y="6237288"/>
            <a:ext cx="11235267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83368" y="6312716"/>
            <a:ext cx="1292153" cy="29607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sz="800"/>
            </a:lvl1pPr>
          </a:lstStyle>
          <a:p>
            <a:pPr lvl="0"/>
            <a:fld id="{3C264D8F-5AC1-4129-BC87-0A070031A248}" type="slidenum">
              <a:rPr lang="de-DE" sz="800" smtClean="0"/>
              <a:t>‹Nr.›</a:t>
            </a:fld>
            <a:r>
              <a:rPr lang="de-DE" sz="800" dirty="0"/>
              <a:t> von 9</a:t>
            </a:r>
          </a:p>
        </p:txBody>
      </p:sp>
      <p:pic>
        <p:nvPicPr>
          <p:cNvPr id="13" name="Bild 2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993" y="6312715"/>
            <a:ext cx="632387" cy="520942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361" y="150100"/>
            <a:ext cx="2775228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4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74" r:id="rId5"/>
    <p:sldLayoutId id="2147483659" r:id="rId6"/>
    <p:sldLayoutId id="2147483660" r:id="rId7"/>
    <p:sldLayoutId id="2147483671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72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73" r:id="rId20"/>
    <p:sldLayoutId id="2147483650" r:id="rId21"/>
    <p:sldLayoutId id="2147483661" r:id="rId22"/>
    <p:sldLayoutId id="2147483662" r:id="rId23"/>
    <p:sldLayoutId id="2147483663" r:id="rId24"/>
    <p:sldLayoutId id="2147483664" r:id="rId25"/>
    <p:sldLayoutId id="2147483665" r:id="rId26"/>
    <p:sldLayoutId id="2147483666" r:id="rId27"/>
    <p:sldLayoutId id="2147483667" r:id="rId28"/>
    <p:sldLayoutId id="2147483668" r:id="rId29"/>
    <p:sldLayoutId id="2147483654" r:id="rId30"/>
    <p:sldLayoutId id="2147483670" r:id="rId31"/>
    <p:sldLayoutId id="2147483655" r:id="rId32"/>
    <p:sldLayoutId id="2147483669" r:id="rId33"/>
    <p:sldLayoutId id="2147483685" r:id="rId34"/>
    <p:sldLayoutId id="2147483686" r:id="rId35"/>
    <p:sldLayoutId id="2147483687" r:id="rId36"/>
    <p:sldLayoutId id="2147483688" r:id="rId37"/>
    <p:sldLayoutId id="2147483689" r:id="rId38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98425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346200" indent="-36195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70180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63750" indent="-36195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Projekt Systementwicklung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51385" y="5661248"/>
            <a:ext cx="6516724" cy="841276"/>
          </a:xfrm>
        </p:spPr>
        <p:txBody>
          <a:bodyPr/>
          <a:lstStyle/>
          <a:p>
            <a:r>
              <a:rPr lang="de-DE" sz="1200" dirty="0"/>
              <a:t>Eine Präsentation der Gruppe 09 bestehend aus Lukas Reining, Leon Franke und Florian Galz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2B51EF-754E-44D0-9E45-219F038AD5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HTTP-SERVER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906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400" dirty="0"/>
              <a:t>Inhaltsverzeichnis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487857" y="1911690"/>
            <a:ext cx="5149329" cy="4176464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600" dirty="0"/>
              <a:t>Planung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600" dirty="0"/>
              <a:t>Umsetzung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600" dirty="0"/>
              <a:t>Übergabe des Projektes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600" dirty="0"/>
              <a:t>Verbesserungen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600" dirty="0"/>
              <a:t>Fazit</a:t>
            </a:r>
          </a:p>
          <a:p>
            <a:pPr marL="457200" lvl="1" indent="-171450"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1155700" lvl="1" indent="-171450">
              <a:buFont typeface="Arial" panose="020B0604020202020204" pitchFamily="34" charset="0"/>
              <a:buChar char="•"/>
            </a:pPr>
            <a:endParaRPr lang="de-DE" sz="3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050" dirty="0"/>
          </a:p>
          <a:p>
            <a:pPr marL="1441450" lvl="1" indent="-457200">
              <a:buAutoNum type="arabicPeriod"/>
            </a:pPr>
            <a:r>
              <a:rPr lang="de-DE" sz="100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248702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4119" y="1569658"/>
            <a:ext cx="7238066" cy="4307780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Zu Beginn wurde sich ein Überblick der zu erfüllenden Anforderungen für das Projekt verschafft und anschließend besprochen wie diese am besten umgesetzt werden können.</a:t>
            </a:r>
          </a:p>
          <a:p>
            <a:endParaRPr lang="de-DE" dirty="0"/>
          </a:p>
          <a:p>
            <a:r>
              <a:rPr lang="de-DE" dirty="0"/>
              <a:t>Für eine ordentliche Umsetzung der Aufgaben (Arbeitspakete) wurde zur Übersicht ein Projektplan erstellt.</a:t>
            </a:r>
          </a:p>
          <a:p>
            <a:endParaRPr lang="de-DE" dirty="0"/>
          </a:p>
          <a:p>
            <a:r>
              <a:rPr lang="de-DE" dirty="0"/>
              <a:t>Dadurch wurde die Strukturierung um einiges erleichtert und die Gefahr möglicher Planungsfehler stark reduziert.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Lukas Reining, Leon Franke, Florian Galz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501A18F-00BD-4FBE-A4A8-D80D032F8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352" y="1844824"/>
            <a:ext cx="3290197" cy="344351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71393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4119" y="1569658"/>
            <a:ext cx="7238066" cy="4307780"/>
          </a:xfrm>
        </p:spPr>
        <p:txBody>
          <a:bodyPr/>
          <a:lstStyle/>
          <a:p>
            <a:endParaRPr lang="en-US" dirty="0"/>
          </a:p>
          <a:p>
            <a:r>
              <a:rPr lang="de-DE" dirty="0"/>
              <a:t>Durch den durchgeplanten Projektplan konnten die Arbeitspakete schnell und sinnvoll aufgeteilt werden. </a:t>
            </a:r>
          </a:p>
          <a:p>
            <a:endParaRPr lang="de-DE" dirty="0"/>
          </a:p>
          <a:p>
            <a:r>
              <a:rPr lang="de-DE" dirty="0"/>
              <a:t>Die Arbeitspakete wurden je nach Interesse und Wissensstand dann jeweils der einzelnen Gruppenmitglieder zugewiesen.</a:t>
            </a:r>
          </a:p>
          <a:p>
            <a:endParaRPr lang="de-DE" dirty="0"/>
          </a:p>
          <a:p>
            <a:r>
              <a:rPr lang="de-DE" dirty="0"/>
              <a:t>Durch die Aufteilung konnten die Aufgaben schnellstmöglich umgesetzt und meist vor der eigentlichen gesetzten „Deadline“ abgeschlossen werden.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Lukas Reining, Leon Franke, Florian Galz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501A18F-00BD-4FBE-A4A8-D80D032F8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8208" y="1772816"/>
            <a:ext cx="3754613" cy="319263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4914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Übergabe des Projektes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4118" y="1569658"/>
            <a:ext cx="11198505" cy="4307780"/>
          </a:xfrm>
        </p:spPr>
        <p:txBody>
          <a:bodyPr/>
          <a:lstStyle/>
          <a:p>
            <a:endParaRPr lang="en-US" dirty="0"/>
          </a:p>
          <a:p>
            <a:r>
              <a:rPr lang="de-DE" dirty="0"/>
              <a:t>Während der Analyse und Auswertung des empfangenen Quellcode mussten wir feststellen, dass dieser im Großteil der zu erfüllenden Aufgabenbereichen Probleme verursacht hat. </a:t>
            </a:r>
          </a:p>
          <a:p>
            <a:endParaRPr lang="de-DE" dirty="0"/>
          </a:p>
          <a:p>
            <a:r>
              <a:rPr lang="de-DE" dirty="0"/>
              <a:t>Dies wurde mittels der eigenen und deren Python Tests relativ schnell festgestellt. </a:t>
            </a:r>
          </a:p>
          <a:p>
            <a:endParaRPr lang="de-DE" dirty="0"/>
          </a:p>
          <a:p>
            <a:r>
              <a:rPr lang="de-DE" dirty="0"/>
              <a:t>Die Mängelliste beinhaltete unter anderem folgende Probleme: </a:t>
            </a:r>
          </a:p>
          <a:p>
            <a:pPr lvl="1"/>
            <a:r>
              <a:rPr lang="de-DE" dirty="0"/>
              <a:t>Mehre invalid </a:t>
            </a:r>
            <a:r>
              <a:rPr lang="de-DE" dirty="0" err="1"/>
              <a:t>read</a:t>
            </a:r>
            <a:r>
              <a:rPr lang="de-DE" dirty="0"/>
              <a:t>/</a:t>
            </a:r>
            <a:r>
              <a:rPr lang="de-DE" dirty="0" err="1"/>
              <a:t>write</a:t>
            </a:r>
            <a:endParaRPr lang="de-DE" dirty="0"/>
          </a:p>
          <a:p>
            <a:pPr lvl="1"/>
            <a:r>
              <a:rPr lang="de-DE" dirty="0"/>
              <a:t>Memory leak</a:t>
            </a:r>
          </a:p>
          <a:p>
            <a:pPr lvl="1"/>
            <a:r>
              <a:rPr lang="de-DE" dirty="0"/>
              <a:t>Großteil der Python Tests fehlgeschlagen</a:t>
            </a:r>
          </a:p>
          <a:p>
            <a:pPr lvl="1"/>
            <a:r>
              <a:rPr lang="de-DE" dirty="0"/>
              <a:t>Abstürze des Servers bei normalen Anfragen</a:t>
            </a:r>
          </a:p>
          <a:p>
            <a:pPr lvl="1"/>
            <a:r>
              <a:rPr lang="de-DE" dirty="0"/>
              <a:t>Nicht ausreichende Modularität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Lukas Reining, Leon Franke, Florian Galz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3210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Übergabe des Projektes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4118" y="1569658"/>
            <a:ext cx="11198505" cy="4307780"/>
          </a:xfrm>
        </p:spPr>
        <p:txBody>
          <a:bodyPr/>
          <a:lstStyle/>
          <a:p>
            <a:r>
              <a:rPr lang="en-US" dirty="0"/>
              <a:t>Aufgrund der </a:t>
            </a:r>
            <a:r>
              <a:rPr lang="en-US" dirty="0" err="1"/>
              <a:t>zahlreichen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uns</a:t>
            </a:r>
            <a:r>
              <a:rPr lang="en-US" dirty="0"/>
              <a:t> in </a:t>
            </a:r>
            <a:r>
              <a:rPr lang="en-US" dirty="0" err="1"/>
              <a:t>einem</a:t>
            </a:r>
            <a:r>
              <a:rPr lang="en-US" dirty="0"/>
              <a:t> </a:t>
            </a:r>
            <a:r>
              <a:rPr lang="en-US" dirty="0" err="1"/>
              <a:t>ausführlichen</a:t>
            </a:r>
            <a:r>
              <a:rPr lang="en-US" dirty="0"/>
              <a:t> </a:t>
            </a:r>
            <a:r>
              <a:rPr lang="en-US" dirty="0" err="1"/>
              <a:t>Gespräch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der </a:t>
            </a:r>
            <a:r>
              <a:rPr lang="en-US" dirty="0" err="1"/>
              <a:t>anderen</a:t>
            </a:r>
            <a:r>
              <a:rPr lang="en-US" dirty="0"/>
              <a:t> Gruppe </a:t>
            </a:r>
            <a:r>
              <a:rPr lang="en-US" dirty="0" err="1"/>
              <a:t>dazu</a:t>
            </a:r>
            <a:r>
              <a:rPr lang="en-US" dirty="0"/>
              <a:t> </a:t>
            </a:r>
            <a:r>
              <a:rPr lang="en-US" dirty="0" err="1"/>
              <a:t>entschlossen</a:t>
            </a:r>
            <a:r>
              <a:rPr lang="en-US" dirty="0"/>
              <a:t> </a:t>
            </a:r>
            <a:r>
              <a:rPr lang="en-US" dirty="0" err="1"/>
              <a:t>diesen</a:t>
            </a:r>
            <a:r>
              <a:rPr lang="en-US" dirty="0"/>
              <a:t> </a:t>
            </a:r>
            <a:r>
              <a:rPr lang="en-US" dirty="0" err="1"/>
              <a:t>Quellcode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übernehmen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Deshalb</a:t>
            </a:r>
            <a:r>
              <a:rPr lang="en-US" dirty="0"/>
              <a:t> </a:t>
            </a:r>
            <a:r>
              <a:rPr lang="en-US" dirty="0" err="1"/>
              <a:t>wurde</a:t>
            </a:r>
            <a:r>
              <a:rPr lang="en-US" dirty="0"/>
              <a:t> das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dem </a:t>
            </a:r>
            <a:r>
              <a:rPr lang="en-US" dirty="0" err="1"/>
              <a:t>eigenen</a:t>
            </a:r>
            <a:r>
              <a:rPr lang="en-US" dirty="0"/>
              <a:t> </a:t>
            </a:r>
            <a:r>
              <a:rPr lang="en-US" dirty="0" err="1"/>
              <a:t>Quellcode</a:t>
            </a:r>
            <a:r>
              <a:rPr lang="en-US" dirty="0"/>
              <a:t> </a:t>
            </a:r>
            <a:r>
              <a:rPr lang="en-US" dirty="0" err="1"/>
              <a:t>fortgeführt</a:t>
            </a:r>
            <a:r>
              <a:rPr lang="en-US" dirty="0"/>
              <a:t>. </a:t>
            </a:r>
            <a:r>
              <a:rPr lang="en-US" dirty="0" err="1"/>
              <a:t>Hierbei</a:t>
            </a:r>
            <a:r>
              <a:rPr lang="en-US" dirty="0"/>
              <a:t> </a:t>
            </a:r>
            <a:r>
              <a:rPr lang="en-US" dirty="0" err="1"/>
              <a:t>mussten</a:t>
            </a:r>
            <a:r>
              <a:rPr lang="en-US" dirty="0"/>
              <a:t>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genannte</a:t>
            </a:r>
            <a:r>
              <a:rPr lang="en-US" dirty="0"/>
              <a:t> </a:t>
            </a:r>
            <a:r>
              <a:rPr lang="en-US" dirty="0" err="1"/>
              <a:t>Änderungen</a:t>
            </a:r>
            <a:r>
              <a:rPr lang="en-US" dirty="0"/>
              <a:t> </a:t>
            </a:r>
            <a:r>
              <a:rPr lang="en-US" dirty="0" err="1"/>
              <a:t>bzw</a:t>
            </a:r>
            <a:r>
              <a:rPr lang="en-US" dirty="0"/>
              <a:t>. </a:t>
            </a:r>
            <a:r>
              <a:rPr lang="en-US" dirty="0" err="1"/>
              <a:t>Problembehebungen</a:t>
            </a:r>
            <a:r>
              <a:rPr lang="en-US" dirty="0"/>
              <a:t> der </a:t>
            </a:r>
            <a:r>
              <a:rPr lang="en-US" dirty="0" err="1"/>
              <a:t>Empfängergruppe</a:t>
            </a:r>
            <a:r>
              <a:rPr lang="en-US" dirty="0"/>
              <a:t> </a:t>
            </a:r>
            <a:r>
              <a:rPr lang="en-US" dirty="0" err="1"/>
              <a:t>vorgenommen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Dazu</a:t>
            </a:r>
            <a:r>
              <a:rPr lang="en-US" dirty="0"/>
              <a:t> </a:t>
            </a:r>
            <a:r>
              <a:rPr lang="en-US" dirty="0" err="1"/>
              <a:t>gehörten</a:t>
            </a:r>
            <a:r>
              <a:rPr lang="en-US" dirty="0"/>
              <a:t> </a:t>
            </a:r>
            <a:r>
              <a:rPr lang="en-US" dirty="0" err="1"/>
              <a:t>unter</a:t>
            </a:r>
            <a:r>
              <a:rPr lang="en-US" dirty="0"/>
              <a:t> </a:t>
            </a:r>
            <a:r>
              <a:rPr lang="en-US" dirty="0" err="1"/>
              <a:t>anderem</a:t>
            </a:r>
            <a:r>
              <a:rPr lang="en-US" dirty="0"/>
              <a:t> </a:t>
            </a:r>
            <a:r>
              <a:rPr lang="en-US" dirty="0" err="1"/>
              <a:t>folgende</a:t>
            </a:r>
            <a:r>
              <a:rPr lang="en-US" dirty="0"/>
              <a:t> </a:t>
            </a:r>
            <a:r>
              <a:rPr lang="en-US" dirty="0" err="1"/>
              <a:t>Aspekte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Invalid read </a:t>
            </a:r>
            <a:r>
              <a:rPr lang="en-US" dirty="0" err="1"/>
              <a:t>beseitigen</a:t>
            </a:r>
            <a:endParaRPr lang="en-US" dirty="0"/>
          </a:p>
          <a:p>
            <a:pPr lvl="1"/>
            <a:r>
              <a:rPr lang="en-US" dirty="0"/>
              <a:t>Parsing </a:t>
            </a:r>
            <a:r>
              <a:rPr lang="en-US" dirty="0" err="1"/>
              <a:t>optimieren</a:t>
            </a:r>
            <a:r>
              <a:rPr lang="en-US" dirty="0"/>
              <a:t> und </a:t>
            </a:r>
            <a:r>
              <a:rPr lang="en-US" dirty="0" err="1"/>
              <a:t>Fehler</a:t>
            </a:r>
            <a:r>
              <a:rPr lang="en-US" dirty="0"/>
              <a:t> </a:t>
            </a:r>
            <a:r>
              <a:rPr lang="en-US" dirty="0" err="1"/>
              <a:t>beheben</a:t>
            </a:r>
            <a:endParaRPr lang="en-US" dirty="0"/>
          </a:p>
          <a:p>
            <a:pPr lvl="1"/>
            <a:r>
              <a:rPr lang="en-US" dirty="0" err="1"/>
              <a:t>Ausbesserung</a:t>
            </a:r>
            <a:r>
              <a:rPr lang="en-US" dirty="0"/>
              <a:t> und </a:t>
            </a:r>
            <a:r>
              <a:rPr lang="en-US" dirty="0" err="1"/>
              <a:t>Erweiterung</a:t>
            </a:r>
            <a:r>
              <a:rPr lang="en-US" dirty="0"/>
              <a:t> der </a:t>
            </a:r>
            <a:r>
              <a:rPr lang="en-US" dirty="0" err="1"/>
              <a:t>Dokumentation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Lukas Reining, Leon Franke, Florian Galz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605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Verbesserungen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4118" y="1569658"/>
            <a:ext cx="11198505" cy="4307780"/>
          </a:xfrm>
        </p:spPr>
        <p:txBody>
          <a:bodyPr/>
          <a:lstStyle/>
          <a:p>
            <a:endParaRPr lang="en-US" dirty="0"/>
          </a:p>
          <a:p>
            <a:r>
              <a:rPr lang="de-DE" dirty="0"/>
              <a:t>Im nachhinein gibt es zwei hauptsächliche Merkmale, welche uns die Arbeit während des Projektes um einiges hätten vereinfachen können. Dazu gehört die Nutzung von GIT-Funktionen und der Python Tests.</a:t>
            </a:r>
          </a:p>
          <a:p>
            <a:endParaRPr lang="de-DE" dirty="0"/>
          </a:p>
          <a:p>
            <a:r>
              <a:rPr lang="de-DE" dirty="0"/>
              <a:t>Die Funktionen von GIT hätten noch intensiver genutzt werden können. Zum Beispiel verschiedene </a:t>
            </a:r>
            <a:r>
              <a:rPr lang="de-DE" dirty="0" err="1"/>
              <a:t>Branches</a:t>
            </a:r>
            <a:r>
              <a:rPr lang="de-DE" dirty="0"/>
              <a:t> oder die Nutzung von </a:t>
            </a:r>
            <a:r>
              <a:rPr lang="de-DE" dirty="0" err="1"/>
              <a:t>Issues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Die Python Tests haben bei der Fehlerbehebung ziemlich gut geholfen und hätten daher am besten noch früher eingesetzt werden können. 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Lukas Reining, Leon Franke, Florian Galz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4620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4118" y="1569658"/>
            <a:ext cx="11198505" cy="4307780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Großen</a:t>
            </a:r>
            <a:r>
              <a:rPr lang="en-US" dirty="0"/>
              <a:t> und </a:t>
            </a:r>
            <a:r>
              <a:rPr lang="en-US" dirty="0" err="1"/>
              <a:t>Ganzen</a:t>
            </a:r>
            <a:r>
              <a:rPr lang="en-US" dirty="0"/>
              <a:t> </a:t>
            </a:r>
            <a:r>
              <a:rPr lang="en-US" dirty="0" err="1"/>
              <a:t>ziemlich</a:t>
            </a:r>
            <a:r>
              <a:rPr lang="en-US" dirty="0"/>
              <a:t> </a:t>
            </a:r>
            <a:r>
              <a:rPr lang="en-US" dirty="0" err="1"/>
              <a:t>zufrieden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dem </a:t>
            </a:r>
            <a:r>
              <a:rPr lang="en-US" dirty="0" err="1"/>
              <a:t>Ergebnis</a:t>
            </a:r>
            <a:r>
              <a:rPr lang="en-US" dirty="0"/>
              <a:t> </a:t>
            </a:r>
            <a:r>
              <a:rPr lang="en-US" dirty="0" err="1"/>
              <a:t>unseres</a:t>
            </a:r>
            <a:r>
              <a:rPr lang="en-US" dirty="0"/>
              <a:t> </a:t>
            </a:r>
            <a:r>
              <a:rPr lang="en-US" dirty="0" err="1"/>
              <a:t>Projektes</a:t>
            </a:r>
            <a:r>
              <a:rPr lang="en-US" dirty="0"/>
              <a:t>. </a:t>
            </a:r>
            <a:r>
              <a:rPr lang="en-US" dirty="0" err="1"/>
              <a:t>Durch</a:t>
            </a:r>
            <a:r>
              <a:rPr lang="en-US" dirty="0"/>
              <a:t> das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konnten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einige</a:t>
            </a:r>
            <a:r>
              <a:rPr lang="en-US" dirty="0"/>
              <a:t> Dinge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Zukunft</a:t>
            </a:r>
            <a:r>
              <a:rPr lang="en-US" dirty="0"/>
              <a:t> </a:t>
            </a:r>
            <a:r>
              <a:rPr lang="en-US" dirty="0" err="1"/>
              <a:t>mitnehmen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So </a:t>
            </a:r>
            <a:r>
              <a:rPr lang="en-US" dirty="0" err="1"/>
              <a:t>bekam</a:t>
            </a:r>
            <a:r>
              <a:rPr lang="en-US" dirty="0"/>
              <a:t> man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Beispiel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guten</a:t>
            </a:r>
            <a:r>
              <a:rPr lang="en-US" dirty="0"/>
              <a:t> </a:t>
            </a:r>
            <a:r>
              <a:rPr lang="en-US" dirty="0" err="1"/>
              <a:t>Überlick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die Arbeit an </a:t>
            </a:r>
            <a:r>
              <a:rPr lang="en-US" dirty="0" err="1"/>
              <a:t>einem</a:t>
            </a:r>
            <a:r>
              <a:rPr lang="en-US" dirty="0"/>
              <a:t> </a:t>
            </a:r>
            <a:r>
              <a:rPr lang="en-US" dirty="0" err="1"/>
              <a:t>größerem</a:t>
            </a:r>
            <a:r>
              <a:rPr lang="en-US" dirty="0"/>
              <a:t> </a:t>
            </a:r>
            <a:r>
              <a:rPr lang="en-US" dirty="0" err="1"/>
              <a:t>Projekt</a:t>
            </a:r>
            <a:r>
              <a:rPr lang="en-US" dirty="0"/>
              <a:t> in </a:t>
            </a:r>
            <a:r>
              <a:rPr lang="en-US" dirty="0" err="1"/>
              <a:t>einer</a:t>
            </a:r>
            <a:r>
              <a:rPr lang="en-US" dirty="0"/>
              <a:t> Gruppe </a:t>
            </a:r>
            <a:r>
              <a:rPr lang="en-US" dirty="0" err="1"/>
              <a:t>aussehen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. Auch die </a:t>
            </a:r>
            <a:r>
              <a:rPr lang="en-US" dirty="0" err="1"/>
              <a:t>Nutzung</a:t>
            </a:r>
            <a:r>
              <a:rPr lang="en-US" dirty="0"/>
              <a:t> von GIT </a:t>
            </a:r>
            <a:r>
              <a:rPr lang="en-US" dirty="0" err="1"/>
              <a:t>wurde</a:t>
            </a:r>
            <a:r>
              <a:rPr lang="en-US" dirty="0"/>
              <a:t> </a:t>
            </a:r>
            <a:r>
              <a:rPr lang="en-US" dirty="0" err="1"/>
              <a:t>einem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das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näher</a:t>
            </a:r>
            <a:r>
              <a:rPr lang="en-US" dirty="0"/>
              <a:t> </a:t>
            </a:r>
            <a:r>
              <a:rPr lang="en-US" dirty="0" err="1"/>
              <a:t>gebracht</a:t>
            </a:r>
            <a:r>
              <a:rPr lang="en-US" dirty="0"/>
              <a:t>. Das </a:t>
            </a:r>
            <a:r>
              <a:rPr lang="en-US" dirty="0" err="1"/>
              <a:t>konnten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dank der </a:t>
            </a:r>
            <a:r>
              <a:rPr lang="en-US" dirty="0" err="1"/>
              <a:t>guten</a:t>
            </a:r>
            <a:r>
              <a:rPr lang="en-US" dirty="0"/>
              <a:t> </a:t>
            </a:r>
            <a:r>
              <a:rPr lang="en-US" dirty="0" err="1"/>
              <a:t>Vorplanung</a:t>
            </a:r>
            <a:r>
              <a:rPr lang="en-US" dirty="0"/>
              <a:t> und </a:t>
            </a:r>
            <a:r>
              <a:rPr lang="en-US" dirty="0" err="1"/>
              <a:t>Strukturierung</a:t>
            </a:r>
            <a:r>
              <a:rPr lang="en-US" dirty="0"/>
              <a:t> </a:t>
            </a:r>
            <a:r>
              <a:rPr lang="en-US" dirty="0" err="1"/>
              <a:t>dementsprechend</a:t>
            </a:r>
            <a:r>
              <a:rPr lang="en-US" dirty="0"/>
              <a:t> gut </a:t>
            </a:r>
            <a:r>
              <a:rPr lang="en-US" dirty="0" err="1"/>
              <a:t>umsetzen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Des </a:t>
            </a:r>
            <a:r>
              <a:rPr lang="en-US" dirty="0" err="1"/>
              <a:t>Weiteren</a:t>
            </a:r>
            <a:r>
              <a:rPr lang="en-US" dirty="0"/>
              <a:t> </a:t>
            </a:r>
            <a:r>
              <a:rPr lang="en-US" dirty="0" err="1"/>
              <a:t>konnten</a:t>
            </a:r>
            <a:r>
              <a:rPr lang="en-US" dirty="0"/>
              <a:t> die </a:t>
            </a:r>
            <a:r>
              <a:rPr lang="en-US" dirty="0" err="1"/>
              <a:t>Kenntnisse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HTTP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von den </a:t>
            </a:r>
            <a:r>
              <a:rPr lang="en-US" dirty="0" err="1"/>
              <a:t>einzelnen</a:t>
            </a:r>
            <a:r>
              <a:rPr lang="en-US" dirty="0"/>
              <a:t> </a:t>
            </a:r>
            <a:r>
              <a:rPr lang="en-US" dirty="0" err="1"/>
              <a:t>genutzten</a:t>
            </a:r>
            <a:r>
              <a:rPr lang="en-US" dirty="0"/>
              <a:t> </a:t>
            </a:r>
            <a:r>
              <a:rPr lang="en-US" dirty="0" err="1"/>
              <a:t>Programmiersprachen</a:t>
            </a:r>
            <a:r>
              <a:rPr lang="en-US" dirty="0"/>
              <a:t> </a:t>
            </a:r>
            <a:r>
              <a:rPr lang="en-US" dirty="0" err="1"/>
              <a:t>sowohl</a:t>
            </a:r>
            <a:r>
              <a:rPr lang="en-US" dirty="0"/>
              <a:t> </a:t>
            </a:r>
            <a:r>
              <a:rPr lang="en-US" dirty="0" err="1"/>
              <a:t>vertieft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erweitert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Lukas Reining, Leon Franke, Florian Galz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8713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5360" y="3068960"/>
            <a:ext cx="6768752" cy="483912"/>
          </a:xfrm>
        </p:spPr>
        <p:txBody>
          <a:bodyPr/>
          <a:lstStyle/>
          <a:p>
            <a:r>
              <a:rPr lang="de-DE" sz="2800" b="1" dirty="0"/>
              <a:t>Vielen Dank für Ihre Aufmerksamkeit!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2495600" y="6237312"/>
            <a:ext cx="9059862" cy="295275"/>
          </a:xfrm>
        </p:spPr>
        <p:txBody>
          <a:bodyPr/>
          <a:lstStyle/>
          <a:p>
            <a:r>
              <a:rPr lang="en-US" dirty="0"/>
              <a:t>Lukas Reining, Leon Franke, Florian Galz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0B9609B-183B-487A-93EC-9040CC415E95}"/>
              </a:ext>
            </a:extLst>
          </p:cNvPr>
          <p:cNvSpPr/>
          <p:nvPr/>
        </p:nvSpPr>
        <p:spPr>
          <a:xfrm>
            <a:off x="5663953" y="5013176"/>
            <a:ext cx="1229327" cy="302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de-DE" sz="1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852590"/>
      </p:ext>
    </p:extLst>
  </p:cSld>
  <p:clrMapOvr>
    <a:masterClrMapping/>
  </p:clrMapOvr>
</p:sld>
</file>

<file path=ppt/theme/theme1.xml><?xml version="1.0" encoding="utf-8"?>
<a:theme xmlns:a="http://schemas.openxmlformats.org/drawingml/2006/main" name="FHM_PowerPoint_4x3_ETI">
  <a:themeElements>
    <a:clrScheme name="Benutzerdefiniert 236">
      <a:dk1>
        <a:sysClr val="windowText" lastClr="000000"/>
      </a:dk1>
      <a:lt1>
        <a:sysClr val="window" lastClr="FFFFFF"/>
      </a:lt1>
      <a:dk2>
        <a:srgbClr val="878787"/>
      </a:dk2>
      <a:lt2>
        <a:srgbClr val="878787"/>
      </a:lt2>
      <a:accent1>
        <a:srgbClr val="0014A0"/>
      </a:accent1>
      <a:accent2>
        <a:srgbClr val="00B4E6"/>
      </a:accent2>
      <a:accent3>
        <a:srgbClr val="FFD200"/>
      </a:accent3>
      <a:accent4>
        <a:srgbClr val="FF821E"/>
      </a:accent4>
      <a:accent5>
        <a:srgbClr val="EB0041"/>
      </a:accent5>
      <a:accent6>
        <a:srgbClr val="00965A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lnSpc>
            <a:spcPct val="110000"/>
          </a:lnSpc>
          <a:defRPr sz="1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9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HM_PowerPoint_16x9.potx" id="{C1CD61E7-E341-47C1-B7CD-29525E46C3DA}" vid="{8EB3C44D-C074-489A-B0AA-195B1B9DD2C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FHM_PowerPoint_4x3_ETI</Template>
  <TotalTime>0</TotalTime>
  <Words>510</Words>
  <Application>Microsoft Office PowerPoint</Application>
  <PresentationFormat>Breitbild</PresentationFormat>
  <Paragraphs>80</Paragraphs>
  <Slides>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1" baseType="lpstr">
      <vt:lpstr>Arial</vt:lpstr>
      <vt:lpstr>FHM_PowerPoint_4x3_ETI</vt:lpstr>
      <vt:lpstr>Projekt Systementwicklung</vt:lpstr>
      <vt:lpstr>Inhaltsverzeichnis</vt:lpstr>
      <vt:lpstr>Planung</vt:lpstr>
      <vt:lpstr>Umsetzung</vt:lpstr>
      <vt:lpstr>Übergabe des Projektes</vt:lpstr>
      <vt:lpstr>Übergabe des Projektes</vt:lpstr>
      <vt:lpstr>Verbesserungen</vt:lpstr>
      <vt:lpstr>Fazit</vt:lpstr>
      <vt:lpstr>Vielen Dank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Petra Michel-Fabian</dc:creator>
  <cp:lastModifiedBy>Florian Galz</cp:lastModifiedBy>
  <cp:revision>77</cp:revision>
  <dcterms:created xsi:type="dcterms:W3CDTF">2016-11-14T17:11:06Z</dcterms:created>
  <dcterms:modified xsi:type="dcterms:W3CDTF">2019-06-11T10:34:12Z</dcterms:modified>
</cp:coreProperties>
</file>