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embeddedFontLst>
    <p:embeddedFont>
      <p:font typeface="Play" pitchFamily="2" charset="0"/>
      <p:regular r:id="rId13"/>
      <p:bold r:id="rId14"/>
    </p:embeddedFont>
    <p:embeddedFont>
      <p:font typeface="Poppins" pitchFamily="2" charset="77"/>
      <p:regular r:id="rId15"/>
      <p:bold r:id="rId16"/>
      <p:italic r:id="rId17"/>
      <p:boldItalic r:id="rId18"/>
    </p:embeddedFont>
    <p:embeddedFont>
      <p:font typeface="Poppins ExtraBold" panose="020B0604020202020204" pitchFamily="34" charset="0"/>
      <p:bold r:id="rId19"/>
      <p:italic r:id="rId20"/>
      <p:boldItalic r:id="rId21"/>
    </p:embeddedFont>
    <p:embeddedFont>
      <p:font typeface="Poppins Medium" panose="020B0604020202020204" pitchFamily="34" charset="0"/>
      <p:regular r:id="rId22"/>
      <p:bold r:id="rId23"/>
      <p:italic r:id="rId24"/>
      <p:boldItalic r:id="rId25"/>
    </p:embeddedFont>
    <p:embeddedFont>
      <p:font typeface="Poppins SemiBold" panose="020B0604020202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3">
          <p15:clr>
            <a:srgbClr val="747775"/>
          </p15:clr>
        </p15:guide>
        <p15:guide id="2" orient="horz" pos="113">
          <p15:clr>
            <a:srgbClr val="747775"/>
          </p15:clr>
        </p15:guide>
        <p15:guide id="3" pos="7567">
          <p15:clr>
            <a:srgbClr val="747775"/>
          </p15:clr>
        </p15:guide>
        <p15:guide id="4" orient="horz" pos="4207">
          <p15:clr>
            <a:srgbClr val="747775"/>
          </p15:clr>
        </p15:guide>
        <p15:guide id="5" pos="794">
          <p15:clr>
            <a:srgbClr val="747775"/>
          </p15:clr>
        </p15:guide>
        <p15:guide id="6" pos="6886">
          <p15:clr>
            <a:srgbClr val="747775"/>
          </p15:clr>
        </p15:guide>
        <p15:guide id="7" orient="horz" pos="510">
          <p15:clr>
            <a:srgbClr val="747775"/>
          </p15:clr>
        </p15:guide>
        <p15:guide id="8" pos="624">
          <p15:clr>
            <a:srgbClr val="747775"/>
          </p15:clr>
        </p15:guide>
        <p15:guide id="9" orient="horz" pos="1455">
          <p15:clr>
            <a:srgbClr val="747775"/>
          </p15:clr>
        </p15:guide>
        <p15:guide id="10" orient="horz" pos="1247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RBoNdl8Snu4EZG9uon1N6ec/1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36"/>
    <p:restoredTop sz="94694"/>
  </p:normalViewPr>
  <p:slideViewPr>
    <p:cSldViewPr snapToGrid="0">
      <p:cViewPr varScale="1">
        <p:scale>
          <a:sx n="103" d="100"/>
          <a:sy n="103" d="100"/>
        </p:scale>
        <p:origin x="1504" y="472"/>
      </p:cViewPr>
      <p:guideLst>
        <p:guide pos="113"/>
        <p:guide orient="horz" pos="113"/>
        <p:guide pos="7567"/>
        <p:guide orient="horz" pos="4207"/>
        <p:guide pos="794"/>
        <p:guide pos="6886"/>
        <p:guide orient="horz" pos="510"/>
        <p:guide pos="624"/>
        <p:guide orient="horz" pos="1455"/>
        <p:guide orient="horz" pos="12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>
          <a:extLst>
            <a:ext uri="{FF2B5EF4-FFF2-40B4-BE49-F238E27FC236}">
              <a16:creationId xmlns:a16="http://schemas.microsoft.com/office/drawing/2014/main" id="{96E52932-F682-33D7-15D5-2948A6B6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>
            <a:extLst>
              <a:ext uri="{FF2B5EF4-FFF2-40B4-BE49-F238E27FC236}">
                <a16:creationId xmlns:a16="http://schemas.microsoft.com/office/drawing/2014/main" id="{C401A576-DE53-13FB-C7EE-3BA9EF76B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Nos ambitions sont les suivantes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Nous souhaitons renforcer notre structure interne en offrant davantage d'opportunités professionnelles et de conseils à nos jeunes membres, en organisant davantage d'événements sociaux et en renforçant l'esprit d'équipe.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Nous prévoyons de renforcer le lien avec l'espace d'innovation, par le biais de partenariats avec des incubateurs de startups.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élargir l'horizon de nos membres grâce à des projets stimulants, en veillant à ce qu'ils acquièrent des compétences de qualité.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Notre objectif est de créer une organisation complète, fiable et compétente.</a:t>
            </a:r>
            <a:endParaRPr/>
          </a:p>
        </p:txBody>
      </p:sp>
      <p:sp>
        <p:nvSpPr>
          <p:cNvPr id="217" name="Google Shape;217;p8:notes">
            <a:extLst>
              <a:ext uri="{FF2B5EF4-FFF2-40B4-BE49-F238E27FC236}">
                <a16:creationId xmlns:a16="http://schemas.microsoft.com/office/drawing/2014/main" id="{A8FDEC8F-BB90-D05C-6668-98A1C64C8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3404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Innovation- Rigor-Discovery</a:t>
            </a: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Notre comité élu est composé de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2 co-présidents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Un trésorier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5 chefs de service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En termes de processus internes :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Les nouveaux membres sont systématiquement intégrés par lots afin d'assurer une compréhension standardisée de notre association.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Tous nos départements ont des wikis dédiés qui documentent tous leurs processus.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Nous mettons en place des formations internes régulières pour nos chefs de projet.</a:t>
            </a:r>
            <a:endParaRPr/>
          </a:p>
        </p:txBody>
      </p:sp>
      <p:sp>
        <p:nvSpPr>
          <p:cNvPr id="106" name="Google Shape;10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Goal: to make better this year</a:t>
            </a:r>
            <a:endParaRPr/>
          </a:p>
        </p:txBody>
      </p:sp>
      <p:sp>
        <p:nvSpPr>
          <p:cNvPr id="136" name="Google Shape;1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7" name="Google Shape;1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Notre premier engagement avec le Réseau Junior a été de participer au PNM 2023 en tant qu'Initiative Junior.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Dans les mois qui ont suivi, nous avons été élus en tant que Junior Entreprise officielle et, depuis, nous participons aux événements nationaux.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Plus récemment, nous avons aidé les Junior Initiatives à se développer au niveau transnational.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Qu'il s'agisse d'une longue discussion avec Junior Riviera, ou de discussions avec 42 Boost du réseau français.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fr-FR"/>
              <a:t>Dans le même esprit, nous avons partagé il y a un mois l'ensemble de nos bases légales avec le réseau national, dans l'espoir d'aider les Juniors Entreprises naissantes du réseau suisse.</a:t>
            </a:r>
            <a:endParaRPr/>
          </a:p>
        </p:txBody>
      </p:sp>
      <p:sp>
        <p:nvSpPr>
          <p:cNvPr id="198" name="Google Shape;1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17" name="Google Shape;2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4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-29400" y="2874900"/>
            <a:ext cx="121920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fr-FR" sz="7200" dirty="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Mail </a:t>
            </a:r>
            <a:r>
              <a:rPr lang="fr-FR" sz="7200" dirty="0" err="1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Kards</a:t>
            </a:r>
            <a:endParaRPr sz="7200" dirty="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1260000" y="5231700"/>
            <a:ext cx="4427400" cy="1047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CH" sz="18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Florian </a:t>
            </a:r>
            <a:r>
              <a:rPr lang="fr-CH" sz="1800" b="0" i="0" u="none" strike="noStrike" cap="none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Torrenté</a:t>
            </a:r>
            <a:endParaRPr lang="fr-CH"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  <a:extLst>
                <a:ext uri="http://customooxmlschemas.google.com/">
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</a:ext>
              </a:extLst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CH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Sebastien</a:t>
            </a:r>
            <a:r>
              <a:rPr lang="fr-CH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 </a:t>
            </a:r>
            <a:r>
              <a:rPr lang="fr-CH" sz="1800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Tripet</a:t>
            </a:r>
            <a:endParaRPr sz="1800" b="0" i="0" u="none" strike="noStrike" cap="none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Toma Gajdov</a:t>
            </a:r>
            <a:endParaRPr sz="1400" b="0" i="0" u="none" strike="noStrike" cap="none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8" name="Google Shape;88;p1" title="j42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8685" y="445500"/>
            <a:ext cx="1522827" cy="646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 rot="5400000">
            <a:off x="180000" y="180000"/>
            <a:ext cx="1446300" cy="1446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" name="Google Shape;90;p1"/>
          <p:cNvSpPr/>
          <p:nvPr/>
        </p:nvSpPr>
        <p:spPr>
          <a:xfrm rot="-5400000">
            <a:off x="10565700" y="5231700"/>
            <a:ext cx="1446300" cy="14463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7" name="Image 6" descr="Une image contenant texte, Polic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99B529EC-609A-5725-2DBA-0E0F28A699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2726" y="445500"/>
            <a:ext cx="2297384" cy="646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4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9" title="j42-02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96631" y="173450"/>
            <a:ext cx="4215369" cy="64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9"/>
          <p:cNvSpPr/>
          <p:nvPr/>
        </p:nvSpPr>
        <p:spPr>
          <a:xfrm>
            <a:off x="0" y="0"/>
            <a:ext cx="7487100" cy="685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fr-F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9"/>
          <p:cNvSpPr txBox="1">
            <a:spLocks noGrp="1"/>
          </p:cNvSpPr>
          <p:nvPr>
            <p:ph type="ctrTitle"/>
          </p:nvPr>
        </p:nvSpPr>
        <p:spPr>
          <a:xfrm>
            <a:off x="1260000" y="810000"/>
            <a:ext cx="109320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fr-FR" b="1" dirty="0" err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Mercé</a:t>
            </a:r>
            <a:r>
              <a:rPr lang="fr-FR" b="1" dirty="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!</a:t>
            </a:r>
            <a:endParaRPr b="1" dirty="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9"/>
          <p:cNvSpPr txBox="1">
            <a:spLocks noGrp="1"/>
          </p:cNvSpPr>
          <p:nvPr>
            <p:ph type="subTitle" idx="1"/>
          </p:nvPr>
        </p:nvSpPr>
        <p:spPr>
          <a:xfrm>
            <a:off x="1259999" y="2310475"/>
            <a:ext cx="5433031" cy="15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800" dirty="0">
                <a:latin typeface="Poppins"/>
                <a:ea typeface="Poppins"/>
                <a:cs typeface="Poppins"/>
                <a:sym typeface="Poppins"/>
              </a:rPr>
              <a:t>Dev : 	Florian </a:t>
            </a:r>
            <a:r>
              <a:rPr lang="fr-FR" sz="1800" dirty="0" err="1">
                <a:latin typeface="Poppins"/>
                <a:ea typeface="Poppins"/>
                <a:cs typeface="Poppins"/>
                <a:sym typeface="Poppins"/>
              </a:rPr>
              <a:t>Torrenté</a:t>
            </a:r>
            <a:endParaRPr lang="fr-FR" sz="18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800" dirty="0"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fr-FR" sz="1800" dirty="0" err="1">
                <a:latin typeface="Poppins"/>
                <a:ea typeface="Poppins"/>
                <a:cs typeface="Poppins"/>
                <a:sym typeface="Poppins"/>
              </a:rPr>
              <a:t>Sebastien</a:t>
            </a:r>
            <a:r>
              <a:rPr lang="fr-FR" sz="1800" dirty="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fr-FR" sz="1800" dirty="0" err="1">
                <a:latin typeface="Poppins"/>
                <a:ea typeface="Poppins"/>
                <a:cs typeface="Poppins"/>
                <a:sym typeface="Poppins"/>
              </a:rPr>
              <a:t>Trippet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800" dirty="0">
                <a:latin typeface="Poppins"/>
                <a:ea typeface="Poppins"/>
                <a:cs typeface="Poppins"/>
                <a:sym typeface="Poppins"/>
              </a:rPr>
              <a:t>	Toma Gajdov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800" dirty="0"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fr-FR" sz="1800" dirty="0" err="1">
                <a:latin typeface="Poppins"/>
                <a:ea typeface="Poppins"/>
                <a:cs typeface="Poppins"/>
                <a:sym typeface="Poppins"/>
              </a:rPr>
              <a:t>ChatGPT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1800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sz="1800" dirty="0">
                <a:latin typeface="Poppins"/>
                <a:ea typeface="Poppins"/>
                <a:cs typeface="Poppins"/>
                <a:sym typeface="Poppins"/>
              </a:rPr>
              <a:t>Design:		Nguyen NGUYEN </a:t>
            </a:r>
            <a:r>
              <a:rPr lang="fr-FR" sz="1000" dirty="0">
                <a:latin typeface="Poppins"/>
                <a:ea typeface="Poppins"/>
                <a:cs typeface="Poppins"/>
                <a:sym typeface="Poppins"/>
              </a:rPr>
              <a:t>(il n'est même pas là)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40" name="Google Shape;240;p9" title="j42-06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59792" y="5391770"/>
            <a:ext cx="1087508" cy="461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1" name="Google Shape;241;p9"/>
          <p:cNvGrpSpPr/>
          <p:nvPr/>
        </p:nvGrpSpPr>
        <p:grpSpPr>
          <a:xfrm>
            <a:off x="1035220" y="3901420"/>
            <a:ext cx="2783000" cy="2980700"/>
            <a:chOff x="1122000" y="3727850"/>
            <a:chExt cx="2783000" cy="2980700"/>
          </a:xfrm>
        </p:grpSpPr>
        <p:sp>
          <p:nvSpPr>
            <p:cNvPr id="242" name="Google Shape;242;p9"/>
            <p:cNvSpPr txBox="1"/>
            <p:nvPr/>
          </p:nvSpPr>
          <p:spPr>
            <a:xfrm>
              <a:off x="1260000" y="6246850"/>
              <a:ext cx="2191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endParaRPr>
            </a:p>
          </p:txBody>
        </p:sp>
        <p:pic>
          <p:nvPicPr>
            <p:cNvPr id="243" name="Google Shape;243;p9" title="qrcode j42 linkedin.png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122000" y="3727850"/>
              <a:ext cx="2783000" cy="2783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" name="Image 1" descr="Une image contenant texte, Polic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1874529A-A900-5292-7D3F-31229CEFF5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6616" y="5978187"/>
            <a:ext cx="1640684" cy="4617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>
          <a:extLst>
            <a:ext uri="{FF2B5EF4-FFF2-40B4-BE49-F238E27FC236}">
              <a16:creationId xmlns:a16="http://schemas.microsoft.com/office/drawing/2014/main" id="{D1353D5A-6CC5-EC14-5771-D1B1BF9C3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8" title="j42-03.png">
            <a:extLst>
              <a:ext uri="{FF2B5EF4-FFF2-40B4-BE49-F238E27FC236}">
                <a16:creationId xmlns:a16="http://schemas.microsoft.com/office/drawing/2014/main" id="{B962215B-871F-EE31-411B-533A2B7BA5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2000" y="6228024"/>
            <a:ext cx="1074899" cy="45634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>
            <a:extLst>
              <a:ext uri="{FF2B5EF4-FFF2-40B4-BE49-F238E27FC236}">
                <a16:creationId xmlns:a16="http://schemas.microsoft.com/office/drawing/2014/main" id="{44CA41AD-26A4-0F0D-E602-3063354A67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0000" y="810000"/>
            <a:ext cx="1093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fr-FR" sz="4800" b="1" dirty="0">
                <a:latin typeface="Poppins"/>
                <a:ea typeface="Poppins"/>
                <a:cs typeface="Poppins"/>
                <a:sym typeface="Poppins"/>
              </a:rPr>
              <a:t>Table des matières</a:t>
            </a:r>
            <a:endParaRPr sz="4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2B4B90-8066-F563-9F92-E8E5C68234C7}"/>
              </a:ext>
            </a:extLst>
          </p:cNvPr>
          <p:cNvSpPr txBox="1"/>
          <p:nvPr/>
        </p:nvSpPr>
        <p:spPr>
          <a:xfrm>
            <a:off x="1342766" y="2141837"/>
            <a:ext cx="10552671" cy="3046988"/>
          </a:xfrm>
          <a:prstGeom prst="rect">
            <a:avLst/>
          </a:prstGeom>
          <a:solidFill>
            <a:srgbClr val="FF9900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dk1"/>
                </a:solidFill>
                <a:latin typeface="Poppins"/>
                <a:cs typeface="Poppins"/>
                <a:sym typeface="Play"/>
              </a:rPr>
              <a:t>Problème de départ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dk1"/>
                </a:solidFill>
                <a:latin typeface="Poppins"/>
                <a:cs typeface="Poppins"/>
                <a:sym typeface="Play"/>
              </a:rPr>
              <a:t>Inspiration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dk1"/>
                </a:solidFill>
                <a:latin typeface="Poppins"/>
                <a:cs typeface="Poppins"/>
                <a:sym typeface="Play"/>
              </a:rPr>
              <a:t>Technos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dk1"/>
                </a:solidFill>
                <a:latin typeface="Poppins"/>
                <a:cs typeface="Poppins"/>
                <a:sym typeface="Play"/>
              </a:rPr>
              <a:t>Contraintes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dk1"/>
                </a:solidFill>
                <a:latin typeface="Poppins"/>
                <a:cs typeface="Poppins"/>
                <a:sym typeface="Play"/>
              </a:rPr>
              <a:t>Show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chemeClr val="dk1"/>
                </a:solidFill>
                <a:latin typeface="Poppins"/>
                <a:cs typeface="Poppins"/>
                <a:sym typeface="Play"/>
              </a:rPr>
              <a:t>Pour aller plus loin</a:t>
            </a:r>
          </a:p>
        </p:txBody>
      </p:sp>
      <p:pic>
        <p:nvPicPr>
          <p:cNvPr id="12" name="Graphique 11">
            <a:extLst>
              <a:ext uri="{FF2B5EF4-FFF2-40B4-BE49-F238E27FC236}">
                <a16:creationId xmlns:a16="http://schemas.microsoft.com/office/drawing/2014/main" id="{529165F6-49A7-6570-9315-61F7947919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57133" y="3419437"/>
            <a:ext cx="762000" cy="762000"/>
          </a:xfrm>
          <a:prstGeom prst="rect">
            <a:avLst/>
          </a:prstGeom>
        </p:spPr>
      </p:pic>
      <p:pic>
        <p:nvPicPr>
          <p:cNvPr id="14" name="Image 13" descr="Une image contenant logo, symbole, Graphique, Police&#10;&#10;Le contenu généré par l’IA peut être incorrect.">
            <a:extLst>
              <a:ext uri="{FF2B5EF4-FFF2-40B4-BE49-F238E27FC236}">
                <a16:creationId xmlns:a16="http://schemas.microsoft.com/office/drawing/2014/main" id="{20079D89-BFF2-72C7-ED67-360EA92FDD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7132" y="2362200"/>
            <a:ext cx="762001" cy="762001"/>
          </a:xfrm>
          <a:prstGeom prst="rect">
            <a:avLst/>
          </a:prstGeom>
        </p:spPr>
      </p:pic>
      <p:pic>
        <p:nvPicPr>
          <p:cNvPr id="16" name="Image 15" descr="Une image contenant texte, Police, capture d’écran, Graphique&#10;&#10;Le contenu généré par l’IA peut être incorrect.">
            <a:extLst>
              <a:ext uri="{FF2B5EF4-FFF2-40B4-BE49-F238E27FC236}">
                <a16:creationId xmlns:a16="http://schemas.microsoft.com/office/drawing/2014/main" id="{C1123873-0219-0075-EA11-AF34AC9983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3635" y="3309731"/>
            <a:ext cx="2527300" cy="711200"/>
          </a:xfrm>
          <a:prstGeom prst="rect">
            <a:avLst/>
          </a:prstGeom>
        </p:spPr>
      </p:pic>
      <p:pic>
        <p:nvPicPr>
          <p:cNvPr id="18" name="Image 17" descr="Une image contenant texte, Polic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559F93A0-E967-DBED-DD4C-D5BFF272E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3635" y="2362200"/>
            <a:ext cx="2527300" cy="7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4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8616550" y="-28500"/>
            <a:ext cx="3575400" cy="68865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1260000" y="810000"/>
            <a:ext cx="967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fr-FR" sz="4800" b="1" dirty="0">
                <a:latin typeface="Poppins"/>
                <a:ea typeface="Poppins"/>
                <a:cs typeface="Poppins"/>
                <a:sym typeface="Poppins"/>
              </a:rPr>
              <a:t>Problème de départ</a:t>
            </a:r>
            <a:endParaRPr sz="4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1260000" y="2310475"/>
            <a:ext cx="6080700" cy="1366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sz="1800" dirty="0">
                <a:latin typeface="Poppins"/>
                <a:ea typeface="Poppins"/>
                <a:cs typeface="Poppins"/>
                <a:sym typeface="Poppins"/>
              </a:rPr>
              <a:t>La lisibilité des mails d’avions n’est pas très facile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sz="1800" dirty="0">
                <a:latin typeface="Poppins"/>
                <a:ea typeface="Poppins"/>
                <a:cs typeface="Poppins"/>
                <a:sym typeface="Poppins"/>
              </a:rPr>
              <a:t>Il faut souvent chercher les infos clés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fr-CH" sz="1800" dirty="0">
                <a:latin typeface="Poppins"/>
                <a:ea typeface="Poppins"/>
                <a:cs typeface="Poppins"/>
                <a:sym typeface="Poppins"/>
              </a:rPr>
              <a:t>Grosse perte de temps</a:t>
            </a:r>
          </a:p>
        </p:txBody>
      </p:sp>
      <p:sp>
        <p:nvSpPr>
          <p:cNvPr id="98" name="Google Shape;98;p2"/>
          <p:cNvSpPr/>
          <p:nvPr/>
        </p:nvSpPr>
        <p:spPr>
          <a:xfrm rot="5400000">
            <a:off x="991200" y="1902200"/>
            <a:ext cx="537600" cy="537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9" name="Google Shape;99;p2" title="j42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2000" y="6221649"/>
            <a:ext cx="1074899" cy="45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/>
          <p:nvPr/>
        </p:nvSpPr>
        <p:spPr>
          <a:xfrm rot="-5400000">
            <a:off x="7071900" y="3676963"/>
            <a:ext cx="537600" cy="537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4" name="Image 3" descr="Une image contenant texte, Polic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41B3131D-8C7C-1F18-B32C-EC0D32110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528" y="6221649"/>
            <a:ext cx="1605421" cy="451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/>
          <p:nvPr/>
        </p:nvSpPr>
        <p:spPr>
          <a:xfrm>
            <a:off x="0" y="5491782"/>
            <a:ext cx="12192000" cy="1366317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794158" y="2740611"/>
            <a:ext cx="8603683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fr-CH" sz="3200" b="1" dirty="0">
                <a:latin typeface="Poppins" pitchFamily="2" charset="77"/>
                <a:cs typeface="Poppins" pitchFamily="2" charset="77"/>
              </a:rPr>
              <a:t>rendre visibles et structurées les infos de vols, sans sacrifier la confidentialité.</a:t>
            </a:r>
          </a:p>
        </p:txBody>
      </p:sp>
      <p:sp>
        <p:nvSpPr>
          <p:cNvPr id="111" name="Google Shape;111;p3"/>
          <p:cNvSpPr/>
          <p:nvPr/>
        </p:nvSpPr>
        <p:spPr>
          <a:xfrm rot="16200000">
            <a:off x="10129041" y="4385986"/>
            <a:ext cx="537600" cy="537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" name="Google Shape;112;p3"/>
          <p:cNvSpPr/>
          <p:nvPr/>
        </p:nvSpPr>
        <p:spPr>
          <a:xfrm rot="5400000">
            <a:off x="1260475" y="1979613"/>
            <a:ext cx="537600" cy="537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title"/>
          </p:nvPr>
        </p:nvSpPr>
        <p:spPr>
          <a:xfrm>
            <a:off x="1260000" y="810000"/>
            <a:ext cx="1093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fr-FR" sz="4800" b="1" dirty="0">
                <a:latin typeface="Poppins"/>
                <a:ea typeface="Poppins"/>
                <a:cs typeface="Poppins"/>
                <a:sym typeface="Poppins"/>
              </a:rPr>
              <a:t>Objectif</a:t>
            </a:r>
            <a:endParaRPr sz="4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" name="Google Shape;114;p3"/>
          <p:cNvSpPr txBox="1">
            <a:spLocks noGrp="1"/>
          </p:cNvSpPr>
          <p:nvPr>
            <p:ph type="body" idx="1"/>
          </p:nvPr>
        </p:nvSpPr>
        <p:spPr>
          <a:xfrm>
            <a:off x="-4205200" y="869100"/>
            <a:ext cx="3803100" cy="1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fr-FR" sz="2400">
                <a:latin typeface="Poppins"/>
                <a:ea typeface="Poppins"/>
                <a:cs typeface="Poppins"/>
                <a:sym typeface="Poppins"/>
              </a:rPr>
              <a:t>6 poles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Char char="●"/>
            </a:pPr>
            <a:r>
              <a:rPr lang="fr-FR" sz="2400">
                <a:latin typeface="Poppins"/>
                <a:ea typeface="Poppins"/>
                <a:cs typeface="Poppins"/>
                <a:sym typeface="Poppins"/>
              </a:rPr>
              <a:t>Co-presidency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Char char="●"/>
            </a:pPr>
            <a:r>
              <a:rPr lang="fr-FR" sz="2400">
                <a:latin typeface="Poppins"/>
                <a:ea typeface="Poppins"/>
                <a:cs typeface="Poppins"/>
                <a:sym typeface="Poppins"/>
              </a:rPr>
              <a:t>Dual squads of Junior and Senior</a:t>
            </a:r>
            <a:endParaRPr sz="24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15" name="Google Shape;115;p3" title="j42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2000" y="6228024"/>
            <a:ext cx="1074899" cy="45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 descr="Une image contenant texte, Polic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BC31850A-5D5A-3F56-B755-67352F0C9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528" y="6221649"/>
            <a:ext cx="1605421" cy="451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/>
          <p:nvPr/>
        </p:nvSpPr>
        <p:spPr>
          <a:xfrm>
            <a:off x="2650" y="1890000"/>
            <a:ext cx="12192000" cy="49734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>
            <a:spLocks noGrp="1"/>
          </p:cNvSpPr>
          <p:nvPr>
            <p:ph type="title"/>
          </p:nvPr>
        </p:nvSpPr>
        <p:spPr>
          <a:xfrm>
            <a:off x="1260000" y="810000"/>
            <a:ext cx="1093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fr-FR" sz="4800" b="1" dirty="0">
                <a:latin typeface="Poppins"/>
                <a:ea typeface="Poppins"/>
                <a:cs typeface="Poppins"/>
                <a:sym typeface="Poppins"/>
              </a:rPr>
              <a:t>Inspiration : G-</a:t>
            </a:r>
            <a:r>
              <a:rPr lang="fr-FR" sz="4800" b="1" dirty="0" err="1">
                <a:latin typeface="Poppins"/>
                <a:ea typeface="Poppins"/>
                <a:cs typeface="Poppins"/>
                <a:sym typeface="Poppins"/>
              </a:rPr>
              <a:t>word</a:t>
            </a:r>
            <a:endParaRPr sz="4800"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4" name="Google Shape;154;p4" title="j42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2000" y="6228024"/>
            <a:ext cx="1074899" cy="45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text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E43E2B93-9669-6B0A-CB17-2107AAE87E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4069" y="2498975"/>
            <a:ext cx="8523861" cy="3549025"/>
          </a:xfrm>
          <a:prstGeom prst="rect">
            <a:avLst/>
          </a:prstGeom>
        </p:spPr>
      </p:pic>
      <p:pic>
        <p:nvPicPr>
          <p:cNvPr id="6" name="Image 5" descr="Une image contenant texte, Polic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DCF74E8F-B8D2-5C96-BC39-E38B148368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1528" y="6221649"/>
            <a:ext cx="1605421" cy="451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-22500" y="1890000"/>
            <a:ext cx="12214500" cy="49680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0" name="Google Shape;160;p5"/>
          <p:cNvGrpSpPr/>
          <p:nvPr/>
        </p:nvGrpSpPr>
        <p:grpSpPr>
          <a:xfrm>
            <a:off x="-10708417" y="7426471"/>
            <a:ext cx="10513032" cy="1501861"/>
            <a:chOff x="1283" y="533046"/>
            <a:chExt cx="10513032" cy="1501861"/>
          </a:xfrm>
        </p:grpSpPr>
        <p:sp>
          <p:nvSpPr>
            <p:cNvPr id="161" name="Google Shape;161;p5"/>
            <p:cNvSpPr/>
            <p:nvPr/>
          </p:nvSpPr>
          <p:spPr>
            <a:xfrm>
              <a:off x="1283" y="533046"/>
              <a:ext cx="3003723" cy="1501861"/>
            </a:xfrm>
            <a:prstGeom prst="roundRect">
              <a:avLst>
                <a:gd name="adj" fmla="val 10000"/>
              </a:avLst>
            </a:prstGeom>
            <a:solidFill>
              <a:srgbClr val="12608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45271" y="577034"/>
              <a:ext cx="2915700" cy="141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050" tIns="39350" rIns="59050" bIns="3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lang="fr-FR" sz="3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Wechip -&gt; 80 smart lockers live</a:t>
              </a:r>
              <a:endParaRPr sz="3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3755938" y="533046"/>
              <a:ext cx="3003723" cy="1501861"/>
            </a:xfrm>
            <a:prstGeom prst="roundRect">
              <a:avLst>
                <a:gd name="adj" fmla="val 10000"/>
              </a:avLst>
            </a:prstGeom>
            <a:solidFill>
              <a:srgbClr val="12608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 txBox="1"/>
            <p:nvPr/>
          </p:nvSpPr>
          <p:spPr>
            <a:xfrm>
              <a:off x="3799926" y="577034"/>
              <a:ext cx="2915747" cy="141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050" tIns="39350" rIns="59050" bIns="3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lang="fr-FR" sz="3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Open Urbanism -&gt; social initiative</a:t>
              </a:r>
              <a:endParaRPr sz="3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7510592" y="533046"/>
              <a:ext cx="3003723" cy="1501861"/>
            </a:xfrm>
            <a:prstGeom prst="roundRect">
              <a:avLst>
                <a:gd name="adj" fmla="val 10000"/>
              </a:avLst>
            </a:prstGeom>
            <a:solidFill>
              <a:srgbClr val="126082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 txBox="1"/>
            <p:nvPr/>
          </p:nvSpPr>
          <p:spPr>
            <a:xfrm>
              <a:off x="7554580" y="577034"/>
              <a:ext cx="2915747" cy="14138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9050" tIns="39350" rIns="59050" bIns="393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Arial"/>
                <a:buNone/>
              </a:pPr>
              <a:r>
                <a:rPr lang="fr-FR" sz="31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Alpes vivantes -&gt; web platform</a:t>
              </a:r>
              <a:endParaRPr sz="3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5"/>
          <p:cNvSpPr txBox="1">
            <a:spLocks noGrp="1"/>
          </p:cNvSpPr>
          <p:nvPr>
            <p:ph type="title"/>
          </p:nvPr>
        </p:nvSpPr>
        <p:spPr>
          <a:xfrm>
            <a:off x="1260000" y="810000"/>
            <a:ext cx="1093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fr-FR" sz="4800" b="1" dirty="0">
                <a:latin typeface="Poppins"/>
                <a:ea typeface="Poppins"/>
                <a:cs typeface="Poppins"/>
                <a:sym typeface="Poppins"/>
              </a:rPr>
              <a:t>Technos</a:t>
            </a:r>
            <a:endParaRPr sz="4800" b="1" dirty="0"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8" name="Google Shape;168;p5"/>
          <p:cNvGrpSpPr/>
          <p:nvPr/>
        </p:nvGrpSpPr>
        <p:grpSpPr>
          <a:xfrm>
            <a:off x="4536000" y="2124800"/>
            <a:ext cx="3120000" cy="4032900"/>
            <a:chOff x="4030800" y="2124800"/>
            <a:chExt cx="3120000" cy="4032900"/>
          </a:xfrm>
        </p:grpSpPr>
        <p:sp>
          <p:nvSpPr>
            <p:cNvPr id="169" name="Google Shape;169;p5"/>
            <p:cNvSpPr/>
            <p:nvPr/>
          </p:nvSpPr>
          <p:spPr>
            <a:xfrm>
              <a:off x="4030800" y="2124800"/>
              <a:ext cx="3120000" cy="403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4138650" y="3908563"/>
              <a:ext cx="2904300" cy="1104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CH" sz="2400" b="1" i="0" u="none" strike="noStrike" cap="none" dirty="0" err="1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Deno</a:t>
              </a:r>
              <a:endParaRPr sz="2400" b="1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216000" marR="0" lvl="0" indent="-16089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Char char="●"/>
              </a:pPr>
              <a:r>
                <a:rPr lang="fr-CH" sz="1400" b="0" i="0" u="none" strike="noStrike" cap="none" dirty="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Gestion du </a:t>
              </a:r>
              <a:r>
                <a:rPr lang="fr-CH" sz="1400" b="0" i="0" u="none" strike="noStrike" cap="none" dirty="0" err="1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back-end</a:t>
              </a:r>
              <a:endParaRPr sz="1400" b="0" i="0" u="none" strike="noStrike" cap="none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grpSp>
        <p:nvGrpSpPr>
          <p:cNvPr id="172" name="Google Shape;172;p5"/>
          <p:cNvGrpSpPr/>
          <p:nvPr/>
        </p:nvGrpSpPr>
        <p:grpSpPr>
          <a:xfrm>
            <a:off x="876775" y="2124800"/>
            <a:ext cx="3120000" cy="4032900"/>
            <a:chOff x="493550" y="2124800"/>
            <a:chExt cx="3120000" cy="4032900"/>
          </a:xfrm>
        </p:grpSpPr>
        <p:sp>
          <p:nvSpPr>
            <p:cNvPr id="173" name="Google Shape;173;p5"/>
            <p:cNvSpPr/>
            <p:nvPr/>
          </p:nvSpPr>
          <p:spPr>
            <a:xfrm>
              <a:off x="493550" y="2124800"/>
              <a:ext cx="3120000" cy="403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601400" y="3908563"/>
              <a:ext cx="2904300" cy="1104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FR" sz="2400" b="1" i="0" u="none" strike="noStrike" cap="none" dirty="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WXT</a:t>
              </a:r>
              <a:endParaRPr sz="2400" b="1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216000" marR="0" lvl="0" indent="-16089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Char char="●"/>
              </a:pPr>
              <a:r>
                <a:rPr lang="fr-CH" dirty="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Pour créer extension</a:t>
              </a:r>
              <a:endParaRPr sz="1400" b="0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176" name="Google Shape;176;p5"/>
          <p:cNvGrpSpPr/>
          <p:nvPr/>
        </p:nvGrpSpPr>
        <p:grpSpPr>
          <a:xfrm>
            <a:off x="8195225" y="2124800"/>
            <a:ext cx="3120000" cy="4032900"/>
            <a:chOff x="7812000" y="2124800"/>
            <a:chExt cx="3120000" cy="4032900"/>
          </a:xfrm>
        </p:grpSpPr>
        <p:sp>
          <p:nvSpPr>
            <p:cNvPr id="177" name="Google Shape;177;p5"/>
            <p:cNvSpPr/>
            <p:nvPr/>
          </p:nvSpPr>
          <p:spPr>
            <a:xfrm>
              <a:off x="7812000" y="2124800"/>
              <a:ext cx="3120000" cy="4032900"/>
            </a:xfrm>
            <a:prstGeom prst="rect">
              <a:avLst/>
            </a:prstGeom>
            <a:solidFill>
              <a:schemeClr val="lt1"/>
            </a:solidFill>
            <a:ln w="19050" cap="flat" cmpd="sng">
              <a:solidFill>
                <a:srgbClr val="FF99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7919850" y="3908563"/>
              <a:ext cx="2904300" cy="11048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fr-CH" sz="2400" b="1" i="0" u="none" strike="noStrike" cap="none" dirty="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Q</a:t>
              </a:r>
              <a:r>
                <a:rPr lang="fr-CH" sz="2400" b="1" dirty="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wen-3</a:t>
              </a:r>
              <a:endParaRPr sz="2400" b="1" i="0" u="none" strike="noStrike" cap="none" dirty="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  <a:p>
              <a:pPr marL="216000" marR="0" lvl="0" indent="-160899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Poppins"/>
                <a:buChar char="●"/>
              </a:pPr>
              <a:r>
                <a:rPr lang="fr-CH" sz="1400" b="0" i="0" u="none" strike="noStrike" cap="none" dirty="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LLM</a:t>
              </a:r>
              <a:endParaRPr sz="1400" b="0" i="0" u="none" strike="noStrike" cap="none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</p:grpSp>
      <p:pic>
        <p:nvPicPr>
          <p:cNvPr id="180" name="Google Shape;180;p5" title="j42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2000" y="6228024"/>
            <a:ext cx="1074899" cy="45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 descr="Une image contenant clipart, illustration, créativité&#10;&#10;Le contenu généré par l’IA peut être incorrect.">
            <a:extLst>
              <a:ext uri="{FF2B5EF4-FFF2-40B4-BE49-F238E27FC236}">
                <a16:creationId xmlns:a16="http://schemas.microsoft.com/office/drawing/2014/main" id="{E607B18F-93DA-60DE-CE2E-B0D4856D72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027" y="2309813"/>
            <a:ext cx="1643445" cy="1643445"/>
          </a:xfrm>
          <a:prstGeom prst="rect">
            <a:avLst/>
          </a:prstGeom>
        </p:spPr>
      </p:pic>
      <p:pic>
        <p:nvPicPr>
          <p:cNvPr id="5" name="Graphique 4">
            <a:extLst>
              <a:ext uri="{FF2B5EF4-FFF2-40B4-BE49-F238E27FC236}">
                <a16:creationId xmlns:a16="http://schemas.microsoft.com/office/drawing/2014/main" id="{F2F1AB7A-7841-3DF4-F4DF-05D752D567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82893" y="2296453"/>
            <a:ext cx="1783763" cy="1783763"/>
          </a:xfrm>
          <a:prstGeom prst="rect">
            <a:avLst/>
          </a:prstGeom>
        </p:spPr>
      </p:pic>
      <p:pic>
        <p:nvPicPr>
          <p:cNvPr id="7" name="Image 6" descr="Une image contenant symbole, Graphique, logo, Caractère coloré&#10;&#10;Le contenu généré par l’IA peut être incorrect.">
            <a:extLst>
              <a:ext uri="{FF2B5EF4-FFF2-40B4-BE49-F238E27FC236}">
                <a16:creationId xmlns:a16="http://schemas.microsoft.com/office/drawing/2014/main" id="{47E336E4-5B67-BA52-2A16-391A5420DE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5745" y="2377200"/>
            <a:ext cx="1622270" cy="1622270"/>
          </a:xfrm>
          <a:prstGeom prst="rect">
            <a:avLst/>
          </a:prstGeom>
        </p:spPr>
      </p:pic>
      <p:pic>
        <p:nvPicPr>
          <p:cNvPr id="8" name="Image 7" descr="Une image contenant texte, Polic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B9385C81-A4E6-0D89-6CF0-8C9C75CC12F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1528" y="6221649"/>
            <a:ext cx="1605421" cy="451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1260475" y="2660874"/>
            <a:ext cx="5434200" cy="1089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•"/>
            </a:pPr>
            <a:r>
              <a:rPr lang="fr-CH" sz="1800" dirty="0">
                <a:latin typeface="Poppins"/>
                <a:ea typeface="Poppins"/>
                <a:cs typeface="Poppins"/>
                <a:sym typeface="Poppins"/>
              </a:rPr>
              <a:t>Pas ou peu de doc sur l’API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•"/>
            </a:pPr>
            <a:r>
              <a:rPr lang="fr-CH" sz="1800" dirty="0">
                <a:latin typeface="Poppins"/>
                <a:ea typeface="Poppins"/>
                <a:cs typeface="Poppins"/>
                <a:sym typeface="Poppins"/>
              </a:rPr>
              <a:t>Limité par l’environnement lorsqu’on passe par l’extension</a:t>
            </a:r>
          </a:p>
          <a:p>
            <a:pPr marL="2286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•"/>
            </a:pPr>
            <a:r>
              <a:rPr lang="fr-CH" sz="1800" dirty="0">
                <a:latin typeface="Poppins"/>
                <a:ea typeface="Poppins"/>
                <a:cs typeface="Poppins"/>
                <a:sym typeface="Poppins"/>
              </a:rPr>
              <a:t>La diversité/spécificité des mails</a:t>
            </a:r>
            <a:endParaRPr sz="1800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6"/>
          <p:cNvSpPr/>
          <p:nvPr/>
        </p:nvSpPr>
        <p:spPr>
          <a:xfrm>
            <a:off x="-4698700" y="2660874"/>
            <a:ext cx="3570300" cy="2748000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fr-FR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94 % feel better prepared for industry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"/>
          <p:cNvSpPr txBox="1">
            <a:spLocks noGrp="1"/>
          </p:cNvSpPr>
          <p:nvPr>
            <p:ph type="title"/>
          </p:nvPr>
        </p:nvSpPr>
        <p:spPr>
          <a:xfrm>
            <a:off x="1260000" y="810000"/>
            <a:ext cx="1093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fr-FR" sz="4800" b="1" dirty="0">
                <a:latin typeface="Poppins"/>
                <a:ea typeface="Poppins"/>
                <a:cs typeface="Poppins"/>
                <a:sym typeface="Poppins"/>
              </a:rPr>
              <a:t>Contraintes</a:t>
            </a:r>
            <a:endParaRPr sz="4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" name="Google Shape;188;p6"/>
          <p:cNvSpPr/>
          <p:nvPr/>
        </p:nvSpPr>
        <p:spPr>
          <a:xfrm>
            <a:off x="7633600" y="-100"/>
            <a:ext cx="4571100" cy="68580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6" title="j42-06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2000" y="6228024"/>
            <a:ext cx="1074899" cy="45634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 rot="5400000">
            <a:off x="991675" y="2344424"/>
            <a:ext cx="537600" cy="537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4" name="Google Shape;194;p6"/>
          <p:cNvSpPr/>
          <p:nvPr/>
        </p:nvSpPr>
        <p:spPr>
          <a:xfrm rot="-5400000">
            <a:off x="6613100" y="4583399"/>
            <a:ext cx="537600" cy="5376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Image 1" descr="Une image contenant texte, Police, Graphique, graphisme&#10;&#10;Le contenu généré par l’IA peut être incorrect.">
            <a:extLst>
              <a:ext uri="{FF2B5EF4-FFF2-40B4-BE49-F238E27FC236}">
                <a16:creationId xmlns:a16="http://schemas.microsoft.com/office/drawing/2014/main" id="{4D01ECB2-E235-B681-CA75-48C9A262B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1528" y="6221649"/>
            <a:ext cx="1605421" cy="4517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 txBox="1">
            <a:spLocks noGrp="1"/>
          </p:cNvSpPr>
          <p:nvPr>
            <p:ph type="title"/>
          </p:nvPr>
        </p:nvSpPr>
        <p:spPr>
          <a:xfrm>
            <a:off x="2549926" y="2385659"/>
            <a:ext cx="7092148" cy="2086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fr-FR" sz="7200" b="1" dirty="0">
                <a:latin typeface="Poppins"/>
                <a:ea typeface="Poppins"/>
                <a:cs typeface="Poppins"/>
                <a:sym typeface="Poppins"/>
              </a:rPr>
              <a:t>The show must go on!</a:t>
            </a:r>
            <a:endParaRPr sz="7200" b="1" dirty="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14" name="Google Shape;214;p7" title="j42-0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2000" y="6228024"/>
            <a:ext cx="1074899" cy="45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DBB4FF78-3DE0-4DA1-4C5E-2FF934A1699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41528" y="6221649"/>
            <a:ext cx="1605421" cy="45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219;p8"/>
          <p:cNvGrpSpPr/>
          <p:nvPr/>
        </p:nvGrpSpPr>
        <p:grpSpPr>
          <a:xfrm>
            <a:off x="1260000" y="810000"/>
            <a:ext cx="9028987" cy="5851494"/>
            <a:chOff x="1776736" y="0"/>
            <a:chExt cx="6714000" cy="4351200"/>
          </a:xfrm>
        </p:grpSpPr>
        <p:sp>
          <p:nvSpPr>
            <p:cNvPr id="220" name="Google Shape;220;p8"/>
            <p:cNvSpPr/>
            <p:nvPr/>
          </p:nvSpPr>
          <p:spPr>
            <a:xfrm>
              <a:off x="1776736" y="0"/>
              <a:ext cx="6714000" cy="435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20000"/>
                  </a:moveTo>
                  <a:quadBezTo>
                    <a:pt x="20000" y="40000"/>
                    <a:pt x="100558" y="15000"/>
                  </a:quadBezTo>
                  <a:lnTo>
                    <a:pt x="99462" y="0"/>
                  </a:lnTo>
                  <a:lnTo>
                    <a:pt x="120000" y="24000"/>
                  </a:lnTo>
                  <a:lnTo>
                    <a:pt x="103844" y="60000"/>
                  </a:lnTo>
                  <a:lnTo>
                    <a:pt x="102748" y="45000"/>
                  </a:lnTo>
                  <a:quadBezTo>
                    <a:pt x="30000" y="55000"/>
                    <a:pt x="0" y="120000"/>
                  </a:quadBez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2501901" y="3174787"/>
              <a:ext cx="180900" cy="180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854006" y="2067067"/>
              <a:ext cx="327300" cy="327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8"/>
            <p:cNvSpPr/>
            <p:nvPr/>
          </p:nvSpPr>
          <p:spPr>
            <a:xfrm>
              <a:off x="5693594" y="1173575"/>
              <a:ext cx="452400" cy="452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224" name="Google Shape;224;p8" title="j42-03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32000" y="6228024"/>
            <a:ext cx="1074899" cy="456344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8"/>
          <p:cNvSpPr txBox="1">
            <a:spLocks noGrp="1"/>
          </p:cNvSpPr>
          <p:nvPr>
            <p:ph type="title"/>
          </p:nvPr>
        </p:nvSpPr>
        <p:spPr>
          <a:xfrm>
            <a:off x="1260000" y="810000"/>
            <a:ext cx="109320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fr-FR" sz="4800" b="1" dirty="0">
                <a:latin typeface="Poppins"/>
                <a:ea typeface="Poppins"/>
                <a:cs typeface="Poppins"/>
                <a:sym typeface="Poppins"/>
              </a:rPr>
              <a:t>Pour aller plus loin</a:t>
            </a:r>
            <a:endParaRPr sz="4800" b="1" dirty="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2464375" y="5558550"/>
            <a:ext cx="45831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Réservations restaurants, hôtels, livraisons, évents</a:t>
            </a:r>
            <a:endParaRPr sz="1800" b="0" i="0" u="none" strike="noStrike" cap="none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4676850" y="4470700"/>
            <a:ext cx="38067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Pouvoir inclure les infos pertinentes dans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Calendar</a:t>
            </a:r>
            <a:r>
              <a:rPr lang="fr-FR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, </a:t>
            </a:r>
            <a:r>
              <a:rPr lang="fr-FR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gen</a:t>
            </a:r>
            <a:r>
              <a:rPr lang="fr-FR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un .</a:t>
            </a:r>
            <a:r>
              <a:rPr lang="fr-FR" sz="18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ics</a:t>
            </a:r>
            <a:endParaRPr sz="1800" b="0" i="0" u="none" strike="noStrike" cap="none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28" name="Google Shape;228;p8"/>
          <p:cNvSpPr txBox="1"/>
          <p:nvPr/>
        </p:nvSpPr>
        <p:spPr>
          <a:xfrm>
            <a:off x="7047475" y="3550925"/>
            <a:ext cx="38766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fr-FR" sz="1800" b="0" i="0" u="none" strike="noStrike" cap="none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CTA selon la </a:t>
            </a:r>
            <a:r>
              <a:rPr lang="fr-FR" sz="1800" b="0" i="0" u="none" strike="noStrike" cap="none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card</a:t>
            </a:r>
            <a:r>
              <a:rPr lang="fr-FR" sz="18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. Annuler, reprogrammer, appeler le contact</a:t>
            </a:r>
            <a:endParaRPr sz="1800" b="0" i="0" u="none" strike="noStrike" cap="none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29" name="Google Shape;229;p8"/>
          <p:cNvCxnSpPr>
            <a:stCxn id="222" idx="4"/>
            <a:endCxn id="227" idx="1"/>
          </p:cNvCxnSpPr>
          <p:nvPr/>
        </p:nvCxnSpPr>
        <p:spPr>
          <a:xfrm rot="16200000" flipH="1">
            <a:off x="4000935" y="4302600"/>
            <a:ext cx="948571" cy="40326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0" name="Google Shape;230;p8"/>
          <p:cNvCxnSpPr>
            <a:stCxn id="223" idx="4"/>
            <a:endCxn id="228" idx="1"/>
          </p:cNvCxnSpPr>
          <p:nvPr/>
        </p:nvCxnSpPr>
        <p:spPr>
          <a:xfrm rot="16200000" flipH="1">
            <a:off x="6408466" y="3419731"/>
            <a:ext cx="1062129" cy="215890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1" name="Google Shape;231;p8"/>
          <p:cNvCxnSpPr>
            <a:stCxn id="221" idx="4"/>
            <a:endCxn id="226" idx="1"/>
          </p:cNvCxnSpPr>
          <p:nvPr/>
        </p:nvCxnSpPr>
        <p:spPr>
          <a:xfrm rot="16200000" flipH="1">
            <a:off x="2108038" y="5571529"/>
            <a:ext cx="605139" cy="107536"/>
          </a:xfrm>
          <a:prstGeom prst="bentConnector2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" name="Image 2">
            <a:extLst>
              <a:ext uri="{FF2B5EF4-FFF2-40B4-BE49-F238E27FC236}">
                <a16:creationId xmlns:a16="http://schemas.microsoft.com/office/drawing/2014/main" id="{93F8F93C-AB09-3699-009C-8ACB16A39EE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9141528" y="6221649"/>
            <a:ext cx="1605421" cy="45177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00"/>
                                        <p:tgtEl>
                                          <p:spTgt spid="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3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478</Words>
  <Application>Microsoft Macintosh PowerPoint</Application>
  <PresentationFormat>Grand écran</PresentationFormat>
  <Paragraphs>74</Paragraphs>
  <Slides>10</Slides>
  <Notes>10</Notes>
  <HiddenSlides>1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Poppins ExtraBold</vt:lpstr>
      <vt:lpstr>Play</vt:lpstr>
      <vt:lpstr>Arial</vt:lpstr>
      <vt:lpstr>Poppins Medium</vt:lpstr>
      <vt:lpstr>Poppins</vt:lpstr>
      <vt:lpstr>Poppins SemiBold</vt:lpstr>
      <vt:lpstr>Thème Office</vt:lpstr>
      <vt:lpstr>Mail Kards</vt:lpstr>
      <vt:lpstr>Table des matières</vt:lpstr>
      <vt:lpstr>Problème de départ</vt:lpstr>
      <vt:lpstr>Objectif</vt:lpstr>
      <vt:lpstr>Inspiration : G-word</vt:lpstr>
      <vt:lpstr>Technos</vt:lpstr>
      <vt:lpstr>Contraintes</vt:lpstr>
      <vt:lpstr>The show must go on!</vt:lpstr>
      <vt:lpstr>Pour aller plus loin</vt:lpstr>
      <vt:lpstr>Mercé!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Toma Gajdov</dc:creator>
  <cp:lastModifiedBy>Toma Gajdov</cp:lastModifiedBy>
  <cp:revision>1</cp:revision>
  <dcterms:created xsi:type="dcterms:W3CDTF">2025-04-20T14:44:58Z</dcterms:created>
  <dcterms:modified xsi:type="dcterms:W3CDTF">2025-08-31T14:40:49Z</dcterms:modified>
</cp:coreProperties>
</file>