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355" r:id="rId5"/>
    <p:sldId id="372" r:id="rId6"/>
    <p:sldId id="367" r:id="rId7"/>
    <p:sldId id="369" r:id="rId8"/>
    <p:sldId id="378" r:id="rId9"/>
    <p:sldId id="379" r:id="rId10"/>
    <p:sldId id="380" r:id="rId11"/>
    <p:sldId id="381" r:id="rId12"/>
    <p:sldId id="3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CFA"/>
    <a:srgbClr val="E4D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113" d="100"/>
          <a:sy n="113" d="100"/>
        </p:scale>
        <p:origin x="510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A84D-7040-4B66-A8F2-FF3252F0E77C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B87B-3F29-42F3-B07C-6AC113107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2D08-8B84-4A6F-9F01-611184AC5843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84E0-A62F-42E1-8B0C-7D28DFB478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2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0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4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4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5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28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2/2/20XX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0" name="Picture Placeholder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</a:lstStyle>
          <a:p>
            <a:pPr lv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en-US" sz="1800">
                <a:cs typeface="Segoe UI" panose="020B0502040204020203" pitchFamily="34" charset="0"/>
              </a:rPr>
              <a:t>Click to edit Master text styles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aphic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>
            <a:normAutofit/>
          </a:bodyPr>
          <a:lstStyle/>
          <a:p>
            <a:r>
              <a:rPr lang="sr-Cyrl-RS" dirty="0"/>
              <a:t>Шах управљан говором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80F03BD-5CC3-47DD-B082-722AE47B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>
            <a:normAutofit/>
          </a:bodyPr>
          <a:lstStyle/>
          <a:p>
            <a:endParaRPr lang="sr-Cyrl-RS" sz="1800" dirty="0"/>
          </a:p>
          <a:p>
            <a:endParaRPr lang="sr-Cyrl-RS" sz="1800" dirty="0"/>
          </a:p>
          <a:p>
            <a:endParaRPr lang="sr-Cyrl-RS" sz="1800" dirty="0"/>
          </a:p>
          <a:p>
            <a:r>
              <a:rPr lang="sr-Cyrl-RS" sz="1800" dirty="0"/>
              <a:t>Лука Курељушић</a:t>
            </a:r>
          </a:p>
          <a:p>
            <a:r>
              <a:rPr lang="sr-Cyrl-RS" sz="1800" dirty="0"/>
              <a:t>Ђорђе Његић</a:t>
            </a:r>
          </a:p>
          <a:p>
            <a:r>
              <a:rPr lang="sr-Cyrl-RS" sz="1800" dirty="0"/>
              <a:t>Његош Благојевић</a:t>
            </a:r>
            <a:endParaRPr lang="en-US" sz="1800" dirty="0"/>
          </a:p>
        </p:txBody>
      </p:sp>
      <p:pic>
        <p:nvPicPr>
          <p:cNvPr id="19" name="Picture Placeholder 18" descr="Close Up of a chess board">
            <a:extLst>
              <a:ext uri="{FF2B5EF4-FFF2-40B4-BE49-F238E27FC236}">
                <a16:creationId xmlns:a16="http://schemas.microsoft.com/office/drawing/2014/main" id="{39881573-7C25-4F17-A03E-E8E1E0E886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8434" r="18434"/>
          <a:stretch/>
        </p:blipFill>
        <p:spPr>
          <a:xfrm>
            <a:off x="6197600" y="574675"/>
            <a:ext cx="5445125" cy="5749925"/>
          </a:xfrm>
        </p:spPr>
      </p:pic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2412E5-58E7-4324-A272-B8CECB5A689B}"/>
              </a:ext>
            </a:extLst>
          </p:cNvPr>
          <p:cNvSpPr/>
          <p:nvPr/>
        </p:nvSpPr>
        <p:spPr>
          <a:xfrm>
            <a:off x="2895600" y="5197478"/>
            <a:ext cx="5555942" cy="1087912"/>
          </a:xfrm>
          <a:prstGeom prst="rect">
            <a:avLst/>
          </a:prstGeom>
          <a:solidFill>
            <a:srgbClr val="DBDCFA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83F10-0735-4D8D-B87C-030505B5F71E}"/>
              </a:ext>
            </a:extLst>
          </p:cNvPr>
          <p:cNvSpPr/>
          <p:nvPr/>
        </p:nvSpPr>
        <p:spPr>
          <a:xfrm>
            <a:off x="1233996" y="3438790"/>
            <a:ext cx="8957569" cy="1758688"/>
          </a:xfrm>
          <a:prstGeom prst="rect">
            <a:avLst/>
          </a:prstGeom>
          <a:solidFill>
            <a:srgbClr val="E4DEF6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49A765-84CA-4008-AD36-BCF614A4F210}"/>
              </a:ext>
            </a:extLst>
          </p:cNvPr>
          <p:cNvSpPr/>
          <p:nvPr/>
        </p:nvSpPr>
        <p:spPr>
          <a:xfrm>
            <a:off x="1233996" y="991483"/>
            <a:ext cx="8957569" cy="2447307"/>
          </a:xfrm>
          <a:prstGeom prst="rect">
            <a:avLst/>
          </a:prstGeom>
          <a:solidFill>
            <a:srgbClr val="DBDCFA">
              <a:alpha val="3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B3E83B9-222A-4520-83DF-65CC433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47867"/>
            <a:ext cx="6026458" cy="763941"/>
          </a:xfrm>
        </p:spPr>
        <p:txBody>
          <a:bodyPr/>
          <a:lstStyle/>
          <a:p>
            <a:pPr algn="ctr"/>
            <a:r>
              <a:rPr lang="sr-Cyrl-RS" dirty="0"/>
              <a:t>Архитектура решења</a:t>
            </a:r>
            <a:endParaRPr lang="en-US" dirty="0"/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FC983FB1-C97B-41D3-9FB3-3965A27A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6B03491-29ED-44F3-91B1-95FE8D2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sr-Cyrl-RS" dirty="0"/>
              <a:t>Шах управљан говором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8C61C62-3469-4549-83A6-FB9E93F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E49D9A-7521-4BE6-9192-E26A6E90A500}"/>
              </a:ext>
            </a:extLst>
          </p:cNvPr>
          <p:cNvSpPr/>
          <p:nvPr/>
        </p:nvSpPr>
        <p:spPr>
          <a:xfrm>
            <a:off x="4402667" y="1117600"/>
            <a:ext cx="2523066" cy="7639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Предпроцесирање звука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5C7E73-2F11-4EC2-8A33-1A985C4CE0A1}"/>
              </a:ext>
            </a:extLst>
          </p:cNvPr>
          <p:cNvSpPr/>
          <p:nvPr/>
        </p:nvSpPr>
        <p:spPr>
          <a:xfrm>
            <a:off x="6891867" y="4051566"/>
            <a:ext cx="2523066" cy="7639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Алгоритам заснован на неуронској мрежи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C7BB1D-D1FF-4F40-9EEC-34350F718B4C}"/>
              </a:ext>
            </a:extLst>
          </p:cNvPr>
          <p:cNvSpPr/>
          <p:nvPr/>
        </p:nvSpPr>
        <p:spPr>
          <a:xfrm>
            <a:off x="1879601" y="4051567"/>
            <a:ext cx="2523066" cy="7639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Минимакс</a:t>
            </a:r>
          </a:p>
          <a:p>
            <a:pPr algn="ctr"/>
            <a:r>
              <a:rPr lang="sr-Cyrl-RS" dirty="0"/>
              <a:t>(класични приступ)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0C85C6-D9C9-498D-A5AC-E5EFE5343C7A}"/>
              </a:ext>
            </a:extLst>
          </p:cNvPr>
          <p:cNvSpPr/>
          <p:nvPr/>
        </p:nvSpPr>
        <p:spPr>
          <a:xfrm>
            <a:off x="6925733" y="2399954"/>
            <a:ext cx="2523066" cy="7639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Класификација слова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C1660-292B-4BE1-904A-684464EFAAE5}"/>
              </a:ext>
            </a:extLst>
          </p:cNvPr>
          <p:cNvSpPr/>
          <p:nvPr/>
        </p:nvSpPr>
        <p:spPr>
          <a:xfrm>
            <a:off x="1879601" y="2405506"/>
            <a:ext cx="2523066" cy="7639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Класификација цифара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95F465-8BC3-47C1-800B-0EFF310635E8}"/>
              </a:ext>
            </a:extLst>
          </p:cNvPr>
          <p:cNvSpPr/>
          <p:nvPr/>
        </p:nvSpPr>
        <p:spPr>
          <a:xfrm>
            <a:off x="4360334" y="5315657"/>
            <a:ext cx="2523066" cy="7639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Г.У.И.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EA6D36-2A60-4FC7-9A28-53629B8DB033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3141134" y="1881541"/>
            <a:ext cx="2523066" cy="52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E14CFD-C9C1-44FE-9FC6-AD3C4D3206A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5664200" y="1881541"/>
            <a:ext cx="2523066" cy="51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2D176F63-621A-4966-85AF-A96A94FC313E}"/>
              </a:ext>
            </a:extLst>
          </p:cNvPr>
          <p:cNvSpPr/>
          <p:nvPr/>
        </p:nvSpPr>
        <p:spPr>
          <a:xfrm>
            <a:off x="5262033" y="3169447"/>
            <a:ext cx="804334" cy="763941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8BD1A93-971F-46B9-85AB-99FB9FFCF1FD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4402667" y="2787477"/>
            <a:ext cx="1261533" cy="381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3115211-1A05-4DD9-BCE3-A067075E8AC6}"/>
              </a:ext>
            </a:extLst>
          </p:cNvPr>
          <p:cNvCxnSpPr>
            <a:stCxn id="11" idx="1"/>
            <a:endCxn id="14" idx="0"/>
          </p:cNvCxnSpPr>
          <p:nvPr/>
        </p:nvCxnSpPr>
        <p:spPr>
          <a:xfrm rot="10800000" flipV="1">
            <a:off x="5664201" y="2781925"/>
            <a:ext cx="1261533" cy="387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31484A6-5BF5-4B95-93D7-ABF9102D50FC}"/>
              </a:ext>
            </a:extLst>
          </p:cNvPr>
          <p:cNvCxnSpPr>
            <a:stCxn id="14" idx="3"/>
            <a:endCxn id="9" idx="0"/>
          </p:cNvCxnSpPr>
          <p:nvPr/>
        </p:nvCxnSpPr>
        <p:spPr>
          <a:xfrm>
            <a:off x="6066367" y="3551418"/>
            <a:ext cx="2087033" cy="500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AB65986-E208-444D-BDBA-60815A34DF12}"/>
              </a:ext>
            </a:extLst>
          </p:cNvPr>
          <p:cNvCxnSpPr>
            <a:stCxn id="14" idx="1"/>
            <a:endCxn id="10" idx="0"/>
          </p:cNvCxnSpPr>
          <p:nvPr/>
        </p:nvCxnSpPr>
        <p:spPr>
          <a:xfrm rot="10800000" flipV="1">
            <a:off x="3141135" y="3551417"/>
            <a:ext cx="2120899" cy="50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799B7F-BD2B-43AA-8FA6-FFB1FF24F974}"/>
              </a:ext>
            </a:extLst>
          </p:cNvPr>
          <p:cNvCxnSpPr>
            <a:stCxn id="9" idx="2"/>
          </p:cNvCxnSpPr>
          <p:nvPr/>
        </p:nvCxnSpPr>
        <p:spPr>
          <a:xfrm rot="5400000">
            <a:off x="7000921" y="4587920"/>
            <a:ext cx="924893" cy="1380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6F41DF6-5672-47BC-BDDF-B16C091E405E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 rot="16200000" flipH="1">
            <a:off x="3309674" y="4646968"/>
            <a:ext cx="882120" cy="121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38EA4A6-875F-4002-9220-D4A71AAFF320}"/>
              </a:ext>
            </a:extLst>
          </p:cNvPr>
          <p:cNvSpPr/>
          <p:nvPr/>
        </p:nvSpPr>
        <p:spPr>
          <a:xfrm>
            <a:off x="6891867" y="4046014"/>
            <a:ext cx="2523066" cy="7639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Алгоритам заснован на неуронској мрежи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182BA19-FE3F-4494-8EE9-D95CFBBD5A18}"/>
              </a:ext>
            </a:extLst>
          </p:cNvPr>
          <p:cNvSpPr/>
          <p:nvPr/>
        </p:nvSpPr>
        <p:spPr>
          <a:xfrm>
            <a:off x="1879601" y="4046015"/>
            <a:ext cx="2523066" cy="7639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Минимакс</a:t>
            </a:r>
          </a:p>
          <a:p>
            <a:pPr algn="ctr"/>
            <a:r>
              <a:rPr lang="sr-Cyrl-RS" dirty="0"/>
              <a:t>(класични приступ)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38D9EF1-645D-4AFE-A190-66B3F7E8664E}"/>
              </a:ext>
            </a:extLst>
          </p:cNvPr>
          <p:cNvSpPr/>
          <p:nvPr/>
        </p:nvSpPr>
        <p:spPr>
          <a:xfrm>
            <a:off x="4360334" y="5310105"/>
            <a:ext cx="2523066" cy="7639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Г.У.И.</a:t>
            </a:r>
            <a:endParaRPr lang="en-US" dirty="0"/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68AE38C3-3767-4FC9-A0D3-40BCBCE9D1D9}"/>
              </a:ext>
            </a:extLst>
          </p:cNvPr>
          <p:cNvSpPr/>
          <p:nvPr/>
        </p:nvSpPr>
        <p:spPr>
          <a:xfrm>
            <a:off x="5262033" y="3163895"/>
            <a:ext cx="804334" cy="763941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BE54D6E-9D69-4D27-9776-A20CBE619109}"/>
              </a:ext>
            </a:extLst>
          </p:cNvPr>
          <p:cNvCxnSpPr>
            <a:stCxn id="40" idx="3"/>
            <a:endCxn id="37" idx="0"/>
          </p:cNvCxnSpPr>
          <p:nvPr/>
        </p:nvCxnSpPr>
        <p:spPr>
          <a:xfrm>
            <a:off x="6066367" y="3545866"/>
            <a:ext cx="2087033" cy="500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73DE758-9C51-4235-9FE4-335878085E0C}"/>
              </a:ext>
            </a:extLst>
          </p:cNvPr>
          <p:cNvCxnSpPr>
            <a:stCxn id="40" idx="1"/>
            <a:endCxn id="38" idx="0"/>
          </p:cNvCxnSpPr>
          <p:nvPr/>
        </p:nvCxnSpPr>
        <p:spPr>
          <a:xfrm rot="10800000" flipV="1">
            <a:off x="3141135" y="3545865"/>
            <a:ext cx="2120899" cy="50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18799B4-F51E-4474-A3F7-4049E698DEFA}"/>
              </a:ext>
            </a:extLst>
          </p:cNvPr>
          <p:cNvCxnSpPr>
            <a:stCxn id="37" idx="2"/>
          </p:cNvCxnSpPr>
          <p:nvPr/>
        </p:nvCxnSpPr>
        <p:spPr>
          <a:xfrm rot="5400000">
            <a:off x="7000921" y="4582368"/>
            <a:ext cx="924893" cy="1380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B19FEC5-6E46-4F6B-8F4E-0B85A0FFBB55}"/>
              </a:ext>
            </a:extLst>
          </p:cNvPr>
          <p:cNvCxnSpPr>
            <a:stCxn id="38" idx="2"/>
            <a:endCxn id="39" idx="1"/>
          </p:cNvCxnSpPr>
          <p:nvPr/>
        </p:nvCxnSpPr>
        <p:spPr>
          <a:xfrm rot="16200000" flipH="1">
            <a:off x="3309674" y="4641416"/>
            <a:ext cx="882120" cy="121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31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658628"/>
          </a:xfrm>
        </p:spPr>
        <p:txBody>
          <a:bodyPr>
            <a:normAutofit fontScale="90000"/>
          </a:bodyPr>
          <a:lstStyle/>
          <a:p>
            <a:pPr algn="ctr"/>
            <a:r>
              <a:rPr lang="sr-Cyrl-RS" dirty="0"/>
              <a:t>Шах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6D38BCC-7EC3-40A8-BEB0-9776AA47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DA6959-13CE-4DC3-99FD-86C2A5F8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sr-Cyrl-RS" dirty="0"/>
              <a:t>Шах управљан говором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A6642A3-9BB0-4B52-BD06-47FF8A2F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63265-1707-4C35-98F1-FB654464A884}"/>
              </a:ext>
            </a:extLst>
          </p:cNvPr>
          <p:cNvSpPr txBox="1"/>
          <p:nvPr/>
        </p:nvSpPr>
        <p:spPr>
          <a:xfrm>
            <a:off x="745724" y="2203527"/>
            <a:ext cx="1072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/>
              <a:t>Логика за шах</a:t>
            </a:r>
          </a:p>
          <a:p>
            <a:endParaRPr lang="sr-Cyrl-R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/>
              <a:t>Два приступа (алгоритма)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Cyrl-RS" sz="2800" dirty="0"/>
              <a:t>Минимакс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Cyrl-RS" sz="2800" dirty="0"/>
              <a:t>Неуронска мрежа у комбинацији са минимаксом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349C2-EA5D-43E7-ADC5-E2495254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803" y="651738"/>
            <a:ext cx="1723593" cy="277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CF6D46-0668-4D53-8C59-F859F6E2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3825" y="171974"/>
            <a:ext cx="6524348" cy="1044267"/>
          </a:xfrm>
        </p:spPr>
        <p:txBody>
          <a:bodyPr/>
          <a:lstStyle/>
          <a:p>
            <a:r>
              <a:rPr lang="sr-Cyrl-RS" dirty="0"/>
              <a:t>Неуронска мрежа шах</a:t>
            </a:r>
            <a:endParaRPr lang="en-US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6F5360D4-1E3B-45FC-B68E-C78D7F37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900" y="3177419"/>
            <a:ext cx="5942079" cy="162683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dirty="0"/>
              <a:t>Скуп података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dirty="0"/>
              <a:t>Модел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78A1077-0C8F-4D90-8616-EE28EC3E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90567F7-E12B-4F4E-B800-9D143562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/>
              <a:t>Шах управљан говором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5A6D1-3070-420F-AD49-344A5B05C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9" y="1216240"/>
            <a:ext cx="8572501" cy="53524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F9637B-1D31-457A-921F-29F1393A90C7}"/>
              </a:ext>
            </a:extLst>
          </p:cNvPr>
          <p:cNvSpPr/>
          <p:nvPr/>
        </p:nvSpPr>
        <p:spPr>
          <a:xfrm>
            <a:off x="3492500" y="5689600"/>
            <a:ext cx="1587500" cy="7111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768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5790B2-D660-40FC-A0E7-95D7F07FCCF7}"/>
              </a:ext>
            </a:extLst>
          </p:cNvPr>
          <p:cNvSpPr/>
          <p:nvPr/>
        </p:nvSpPr>
        <p:spPr>
          <a:xfrm>
            <a:off x="5181600" y="5674099"/>
            <a:ext cx="1587500" cy="7111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AEA53-B191-4B66-9A01-71D057EFBCA3}"/>
              </a:ext>
            </a:extLst>
          </p:cNvPr>
          <p:cNvSpPr/>
          <p:nvPr/>
        </p:nvSpPr>
        <p:spPr>
          <a:xfrm>
            <a:off x="6835774" y="5674098"/>
            <a:ext cx="1587500" cy="7111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BA609-867A-4A87-A0B0-4A0EDCDE9BCA}"/>
              </a:ext>
            </a:extLst>
          </p:cNvPr>
          <p:cNvSpPr/>
          <p:nvPr/>
        </p:nvSpPr>
        <p:spPr>
          <a:xfrm>
            <a:off x="8489949" y="5690791"/>
            <a:ext cx="1587500" cy="7111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4564FF-43F5-4BA5-9814-6F51089EC00C}"/>
              </a:ext>
            </a:extLst>
          </p:cNvPr>
          <p:cNvSpPr/>
          <p:nvPr/>
        </p:nvSpPr>
        <p:spPr>
          <a:xfrm>
            <a:off x="10048875" y="5689600"/>
            <a:ext cx="1587500" cy="7111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706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CF6D46-0668-4D53-8C59-F859F6E2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4596" y="92075"/>
            <a:ext cx="5922952" cy="742426"/>
          </a:xfrm>
        </p:spPr>
        <p:txBody>
          <a:bodyPr/>
          <a:lstStyle/>
          <a:p>
            <a:r>
              <a:rPr lang="sr-Cyrl-RS" dirty="0"/>
              <a:t>Препознавање звука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78A1077-0C8F-4D90-8616-EE28EC3E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90567F7-E12B-4F4E-B800-9D143562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/>
              <a:t>Шах управљан говором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717E5F16-DE1A-4496-BC0F-51333060D607}"/>
              </a:ext>
            </a:extLst>
          </p:cNvPr>
          <p:cNvSpPr/>
          <p:nvPr/>
        </p:nvSpPr>
        <p:spPr>
          <a:xfrm>
            <a:off x="1037492" y="2470638"/>
            <a:ext cx="1811215" cy="6682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.mp3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52AE1C-03A9-4419-9EC8-971D68C74F2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48707" y="2804746"/>
            <a:ext cx="70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1E1D96AE-E049-4518-A704-A5FD70E7A81D}"/>
              </a:ext>
            </a:extLst>
          </p:cNvPr>
          <p:cNvSpPr/>
          <p:nvPr/>
        </p:nvSpPr>
        <p:spPr>
          <a:xfrm>
            <a:off x="3552092" y="2470638"/>
            <a:ext cx="1811215" cy="6682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.wav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CD7C5-875F-41FC-A122-5BB36DAC75B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63307" y="2804746"/>
            <a:ext cx="70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EB7D9C47-486F-4C43-9625-3CE05E81B153}"/>
              </a:ext>
            </a:extLst>
          </p:cNvPr>
          <p:cNvSpPr/>
          <p:nvPr/>
        </p:nvSpPr>
        <p:spPr>
          <a:xfrm>
            <a:off x="6066692" y="2470638"/>
            <a:ext cx="1811215" cy="6682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Појачавање сигнала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BDA61-F8B6-46FA-A06F-48E4BAEC99B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77907" y="2804746"/>
            <a:ext cx="70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65EF5A1-3027-40EA-B26E-82CACC0DC430}"/>
              </a:ext>
            </a:extLst>
          </p:cNvPr>
          <p:cNvSpPr/>
          <p:nvPr/>
        </p:nvSpPr>
        <p:spPr>
          <a:xfrm>
            <a:off x="8581292" y="2470638"/>
            <a:ext cx="1811215" cy="6682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Аугментација</a:t>
            </a:r>
            <a:endParaRPr lang="en-US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FE720E46-33C6-46AA-B94F-23F38470ECFC}"/>
              </a:ext>
            </a:extLst>
          </p:cNvPr>
          <p:cNvSpPr/>
          <p:nvPr/>
        </p:nvSpPr>
        <p:spPr>
          <a:xfrm>
            <a:off x="1037492" y="3824653"/>
            <a:ext cx="1811215" cy="6682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Бинарни фајл</a:t>
            </a:r>
            <a:endParaRPr lang="en-US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B440FAC-BFF9-4619-A408-9443F4A44D0D}"/>
              </a:ext>
            </a:extLst>
          </p:cNvPr>
          <p:cNvSpPr/>
          <p:nvPr/>
        </p:nvSpPr>
        <p:spPr>
          <a:xfrm>
            <a:off x="3552092" y="3824653"/>
            <a:ext cx="1811215" cy="6682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Нормализација</a:t>
            </a:r>
            <a:endParaRPr lang="en-US" dirty="0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915BC95-3710-480B-8345-FCDB10227285}"/>
              </a:ext>
            </a:extLst>
          </p:cNvPr>
          <p:cNvSpPr/>
          <p:nvPr/>
        </p:nvSpPr>
        <p:spPr>
          <a:xfrm>
            <a:off x="6066692" y="3824653"/>
            <a:ext cx="1811215" cy="6682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/>
              <a:t>Скалирање слике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CF4930-6D3A-4A64-B039-1EA1F4BF8284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7877907" y="4158761"/>
            <a:ext cx="703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528C1499-AD2C-4B54-AEBE-7B455649D71E}"/>
              </a:ext>
            </a:extLst>
          </p:cNvPr>
          <p:cNvSpPr/>
          <p:nvPr/>
        </p:nvSpPr>
        <p:spPr>
          <a:xfrm>
            <a:off x="8581292" y="3824653"/>
            <a:ext cx="1811215" cy="6682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Мел спектограм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2EB016B-0BD9-4F4B-9C0E-76C802764262}"/>
              </a:ext>
            </a:extLst>
          </p:cNvPr>
          <p:cNvCxnSpPr>
            <a:cxnSpLocks/>
            <a:stCxn id="18" idx="3"/>
            <a:endCxn id="26" idx="3"/>
          </p:cNvCxnSpPr>
          <p:nvPr/>
        </p:nvCxnSpPr>
        <p:spPr>
          <a:xfrm>
            <a:off x="10392507" y="2804746"/>
            <a:ext cx="12700" cy="1354015"/>
          </a:xfrm>
          <a:prstGeom prst="bentConnector3">
            <a:avLst>
              <a:gd name="adj1" fmla="val 332307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E0F260-0E48-4320-800C-32D81CE45B41}"/>
              </a:ext>
            </a:extLst>
          </p:cNvPr>
          <p:cNvCxnSpPr>
            <a:cxnSpLocks/>
          </p:cNvCxnSpPr>
          <p:nvPr/>
        </p:nvCxnSpPr>
        <p:spPr>
          <a:xfrm flipH="1">
            <a:off x="2848706" y="4158761"/>
            <a:ext cx="703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3134B3-B90F-40FB-81CE-FCBFA4E12E14}"/>
              </a:ext>
            </a:extLst>
          </p:cNvPr>
          <p:cNvCxnSpPr>
            <a:cxnSpLocks/>
          </p:cNvCxnSpPr>
          <p:nvPr/>
        </p:nvCxnSpPr>
        <p:spPr>
          <a:xfrm flipH="1">
            <a:off x="5363306" y="4159383"/>
            <a:ext cx="703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itle 8">
            <a:extLst>
              <a:ext uri="{FF2B5EF4-FFF2-40B4-BE49-F238E27FC236}">
                <a16:creationId xmlns:a16="http://schemas.microsoft.com/office/drawing/2014/main" id="{CF74B7AB-B0FC-4EE9-AE41-B4238477C265}"/>
              </a:ext>
            </a:extLst>
          </p:cNvPr>
          <p:cNvSpPr txBox="1">
            <a:spLocks/>
          </p:cNvSpPr>
          <p:nvPr/>
        </p:nvSpPr>
        <p:spPr>
          <a:xfrm>
            <a:off x="2506134" y="1281356"/>
            <a:ext cx="7303281" cy="74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sz="2400" dirty="0"/>
              <a:t>Процес припреме звука за тренирање </a:t>
            </a:r>
            <a:r>
              <a:rPr lang="en-US" sz="2400" i="1" dirty="0" err="1"/>
              <a:t>cnn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78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CF6D46-0668-4D53-8C59-F859F6E2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49" y="154165"/>
            <a:ext cx="10983268" cy="627016"/>
          </a:xfrm>
        </p:spPr>
        <p:txBody>
          <a:bodyPr>
            <a:normAutofit fontScale="90000"/>
          </a:bodyPr>
          <a:lstStyle/>
          <a:p>
            <a:pPr algn="ctr"/>
            <a:r>
              <a:rPr lang="sr-Cyrl-RS" dirty="0"/>
              <a:t>Аугментација и сепарација - проблеми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78A1077-0C8F-4D90-8616-EE28EC3E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90567F7-E12B-4F4E-B800-9D143562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/>
              <a:t>Шах управљан говором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5E3B0-8E60-4718-A8B1-B4A5963B1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0598"/>
            <a:ext cx="4167729" cy="2125709"/>
          </a:xfrm>
          <a:prstGeom prst="rect">
            <a:avLst/>
          </a:prstGeom>
        </p:spPr>
      </p:pic>
      <p:sp>
        <p:nvSpPr>
          <p:cNvPr id="10" name="Subtitle 13">
            <a:extLst>
              <a:ext uri="{FF2B5EF4-FFF2-40B4-BE49-F238E27FC236}">
                <a16:creationId xmlns:a16="http://schemas.microsoft.com/office/drawing/2014/main" id="{BF4D7915-8FEA-4673-B6E6-ED13C7A25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8014" y="3844859"/>
            <a:ext cx="4808030" cy="2125708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1800" dirty="0"/>
              <a:t>Кратак снимак – лоша резолуција снимка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1800" dirty="0"/>
              <a:t>Речи изговорене тако да се преклапају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1800" dirty="0"/>
              <a:t>Веома тешко или немогуће квалитетно извршити сепарацију речи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1800" dirty="0"/>
              <a:t>Присутан шум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Cyrl-RS" sz="1800" dirty="0"/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D57F3CC5-3B3C-47B9-AF86-D16AAD8070A9}"/>
              </a:ext>
            </a:extLst>
          </p:cNvPr>
          <p:cNvSpPr txBox="1">
            <a:spLocks/>
          </p:cNvSpPr>
          <p:nvPr/>
        </p:nvSpPr>
        <p:spPr>
          <a:xfrm>
            <a:off x="-39412" y="760937"/>
            <a:ext cx="5922952" cy="6270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sz="1800" dirty="0"/>
              <a:t>Идеалан снимак</a:t>
            </a:r>
            <a:endParaRPr lang="en-US" sz="1800" dirty="0"/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295B76CF-5FF9-4A2C-90EE-060EFF3924FE}"/>
              </a:ext>
            </a:extLst>
          </p:cNvPr>
          <p:cNvSpPr txBox="1">
            <a:spLocks/>
          </p:cNvSpPr>
          <p:nvPr/>
        </p:nvSpPr>
        <p:spPr>
          <a:xfrm>
            <a:off x="5568316" y="811002"/>
            <a:ext cx="5922952" cy="6270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sz="1800" dirty="0"/>
              <a:t>Лош снимак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8DD7E-2625-4522-B82D-6699606FA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014" y="1387953"/>
            <a:ext cx="4323556" cy="2516746"/>
          </a:xfrm>
          <a:prstGeom prst="rect">
            <a:avLst/>
          </a:prstGeom>
        </p:spPr>
      </p:pic>
      <p:sp>
        <p:nvSpPr>
          <p:cNvPr id="16" name="Subtitle 13">
            <a:extLst>
              <a:ext uri="{FF2B5EF4-FFF2-40B4-BE49-F238E27FC236}">
                <a16:creationId xmlns:a16="http://schemas.microsoft.com/office/drawing/2014/main" id="{3E8C1B79-6AEF-422A-AD60-222E3A3DF716}"/>
              </a:ext>
            </a:extLst>
          </p:cNvPr>
          <p:cNvSpPr txBox="1">
            <a:spLocks/>
          </p:cNvSpPr>
          <p:nvPr/>
        </p:nvSpPr>
        <p:spPr>
          <a:xfrm>
            <a:off x="839681" y="3971859"/>
            <a:ext cx="4621320" cy="212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Segoe UI" panose="020B0502040204020203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1800" dirty="0"/>
              <a:t>Довољно дугачак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1800" dirty="0"/>
              <a:t>Јасно раздвојене речи – лака сепарација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1800" dirty="0"/>
              <a:t>Нема </a:t>
            </a:r>
            <a:r>
              <a:rPr lang="en-US" sz="1800" dirty="0"/>
              <a:t>(</a:t>
            </a:r>
            <a:r>
              <a:rPr lang="sr-Cyrl-RS" sz="1800" dirty="0"/>
              <a:t>или незнатан</a:t>
            </a:r>
            <a:r>
              <a:rPr lang="en-US" sz="1800" dirty="0"/>
              <a:t>)</a:t>
            </a:r>
            <a:r>
              <a:rPr lang="sr-Cyrl-RS" sz="1800" dirty="0"/>
              <a:t> позадински шум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Cyrl-RS" sz="18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C5F2410-49F6-4C0A-B4BF-0A2C9D5D5EAB}"/>
              </a:ext>
            </a:extLst>
          </p:cNvPr>
          <p:cNvSpPr/>
          <p:nvPr/>
        </p:nvSpPr>
        <p:spPr>
          <a:xfrm>
            <a:off x="7620000" y="1809262"/>
            <a:ext cx="1297060" cy="540874"/>
          </a:xfrm>
          <a:custGeom>
            <a:avLst/>
            <a:gdLst>
              <a:gd name="connsiteX0" fmla="*/ 0 w 1297060"/>
              <a:gd name="connsiteY0" fmla="*/ 422763 h 540874"/>
              <a:gd name="connsiteX1" fmla="*/ 457200 w 1297060"/>
              <a:gd name="connsiteY1" fmla="*/ 488 h 540874"/>
              <a:gd name="connsiteX2" fmla="*/ 1225550 w 1297060"/>
              <a:gd name="connsiteY2" fmla="*/ 495788 h 540874"/>
              <a:gd name="connsiteX3" fmla="*/ 1263650 w 1297060"/>
              <a:gd name="connsiteY3" fmla="*/ 518013 h 540874"/>
              <a:gd name="connsiteX4" fmla="*/ 1263650 w 1297060"/>
              <a:gd name="connsiteY4" fmla="*/ 518013 h 54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060" h="540874">
                <a:moveTo>
                  <a:pt x="0" y="422763"/>
                </a:moveTo>
                <a:cubicBezTo>
                  <a:pt x="126471" y="205540"/>
                  <a:pt x="252942" y="-11683"/>
                  <a:pt x="457200" y="488"/>
                </a:cubicBezTo>
                <a:cubicBezTo>
                  <a:pt x="661458" y="12659"/>
                  <a:pt x="1091142" y="409534"/>
                  <a:pt x="1225550" y="495788"/>
                </a:cubicBezTo>
                <a:cubicBezTo>
                  <a:pt x="1359958" y="582042"/>
                  <a:pt x="1263650" y="518013"/>
                  <a:pt x="1263650" y="518013"/>
                </a:cubicBezTo>
                <a:lnTo>
                  <a:pt x="1263650" y="518013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CB7447-9B25-489E-AD02-1BDA262B3BF5}"/>
              </a:ext>
            </a:extLst>
          </p:cNvPr>
          <p:cNvSpPr/>
          <p:nvPr/>
        </p:nvSpPr>
        <p:spPr>
          <a:xfrm>
            <a:off x="8321675" y="1598058"/>
            <a:ext cx="2028825" cy="1043542"/>
          </a:xfrm>
          <a:custGeom>
            <a:avLst/>
            <a:gdLst>
              <a:gd name="connsiteX0" fmla="*/ 0 w 2028825"/>
              <a:gd name="connsiteY0" fmla="*/ 713342 h 1043542"/>
              <a:gd name="connsiteX1" fmla="*/ 927100 w 2028825"/>
              <a:gd name="connsiteY1" fmla="*/ 5317 h 1043542"/>
              <a:gd name="connsiteX2" fmla="*/ 2028825 w 2028825"/>
              <a:gd name="connsiteY2" fmla="*/ 1043542 h 104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8825" h="1043542">
                <a:moveTo>
                  <a:pt x="0" y="713342"/>
                </a:moveTo>
                <a:cubicBezTo>
                  <a:pt x="294481" y="331813"/>
                  <a:pt x="588963" y="-49716"/>
                  <a:pt x="927100" y="5317"/>
                </a:cubicBezTo>
                <a:cubicBezTo>
                  <a:pt x="1265237" y="60350"/>
                  <a:pt x="1647031" y="551946"/>
                  <a:pt x="2028825" y="1043542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08CCC-0D16-49BC-81F9-EFB23A88549F}"/>
              </a:ext>
            </a:extLst>
          </p:cNvPr>
          <p:cNvSpPr/>
          <p:nvPr/>
        </p:nvSpPr>
        <p:spPr>
          <a:xfrm>
            <a:off x="8321675" y="1178415"/>
            <a:ext cx="4812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sr-Cyrl-R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E77E2F-4495-41D6-BC5B-539CB1C99186}"/>
              </a:ext>
            </a:extLst>
          </p:cNvPr>
          <p:cNvSpPr/>
          <p:nvPr/>
        </p:nvSpPr>
        <p:spPr>
          <a:xfrm>
            <a:off x="9579069" y="1007131"/>
            <a:ext cx="264895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Cyrl-R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Где пресећи снимак?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B7A3BB4-A2AB-4C4D-8BAD-F64B48DB99A0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529792" y="1868905"/>
            <a:ext cx="2373756" cy="7723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1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CF6D46-0668-4D53-8C59-F859F6E2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715" y="92074"/>
            <a:ext cx="8930935" cy="1150799"/>
          </a:xfrm>
        </p:spPr>
        <p:txBody>
          <a:bodyPr>
            <a:normAutofit fontScale="90000"/>
          </a:bodyPr>
          <a:lstStyle/>
          <a:p>
            <a:pPr algn="ctr"/>
            <a:r>
              <a:rPr lang="sr-Cyrl-RS" dirty="0"/>
              <a:t>Архитектура </a:t>
            </a:r>
            <a:r>
              <a:rPr lang="en-US" dirty="0"/>
              <a:t>CNN-a</a:t>
            </a:r>
            <a:r>
              <a:rPr lang="sr-Cyrl-RS" dirty="0"/>
              <a:t> за препознавање говора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78A1077-0C8F-4D90-8616-EE28EC3E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90567F7-E12B-4F4E-B800-9D143562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/>
              <a:t>Шах управљан говором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8454E-F90A-4CDE-A063-FE86D66D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03" y="1242873"/>
            <a:ext cx="8702794" cy="46714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33230B-4DD1-4F3A-80BE-AE0A1727DAB0}"/>
              </a:ext>
            </a:extLst>
          </p:cNvPr>
          <p:cNvSpPr/>
          <p:nvPr/>
        </p:nvSpPr>
        <p:spPr>
          <a:xfrm>
            <a:off x="9431867" y="5257800"/>
            <a:ext cx="262466" cy="2878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742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CF6D46-0668-4D53-8C59-F859F6E2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4596" y="92075"/>
            <a:ext cx="5922952" cy="627016"/>
          </a:xfrm>
        </p:spPr>
        <p:txBody>
          <a:bodyPr>
            <a:normAutofit fontScale="90000"/>
          </a:bodyPr>
          <a:lstStyle/>
          <a:p>
            <a:pPr algn="ctr"/>
            <a:r>
              <a:rPr lang="sr-Cyrl-RS" dirty="0"/>
              <a:t>Резултати</a:t>
            </a:r>
            <a:endParaRPr lang="en-US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6F5360D4-1E3B-45FC-B68E-C78D7F37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660" y="1182710"/>
            <a:ext cx="8114540" cy="149537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dirty="0"/>
              <a:t>Тачност неуронске мреже за шах: 67%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dirty="0"/>
              <a:t>Минимакс победио 1200</a:t>
            </a:r>
            <a:r>
              <a:rPr lang="en-US" i="1" dirty="0"/>
              <a:t>EL</a:t>
            </a:r>
            <a:r>
              <a:rPr lang="sr-Cyrl-RS" i="1" dirty="0"/>
              <a:t>О</a:t>
            </a:r>
            <a:r>
              <a:rPr lang="en-US" i="1" dirty="0"/>
              <a:t> </a:t>
            </a:r>
            <a:r>
              <a:rPr lang="sr-Cyrl-RS" dirty="0"/>
              <a:t>бота</a:t>
            </a:r>
            <a:endParaRPr lang="en-US" dirty="0"/>
          </a:p>
          <a:p>
            <a:endParaRPr lang="sr-Cyrl-R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78A1077-0C8F-4D90-8616-EE28EC3E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90567F7-E12B-4F4E-B800-9D143562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/>
              <a:t>Шах управљан говором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51B28645-E731-4769-B161-118959535A2F}"/>
              </a:ext>
            </a:extLst>
          </p:cNvPr>
          <p:cNvSpPr txBox="1">
            <a:spLocks/>
          </p:cNvSpPr>
          <p:nvPr/>
        </p:nvSpPr>
        <p:spPr>
          <a:xfrm>
            <a:off x="-751676" y="2678089"/>
            <a:ext cx="5922952" cy="6270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i="1" dirty="0" err="1"/>
              <a:t>Cnn</a:t>
            </a:r>
            <a:r>
              <a:rPr lang="sr-Cyrl-RS" sz="3600" i="1" dirty="0"/>
              <a:t> </a:t>
            </a:r>
            <a:r>
              <a:rPr lang="sr-Cyrl-RS" sz="3600" dirty="0"/>
              <a:t>за говор:</a:t>
            </a:r>
            <a:endParaRPr lang="en-US" sz="3600" i="1" dirty="0"/>
          </a:p>
        </p:txBody>
      </p:sp>
      <p:sp>
        <p:nvSpPr>
          <p:cNvPr id="10" name="Subtitle 13">
            <a:extLst>
              <a:ext uri="{FF2B5EF4-FFF2-40B4-BE49-F238E27FC236}">
                <a16:creationId xmlns:a16="http://schemas.microsoft.com/office/drawing/2014/main" id="{BA27AECF-F9F7-4D11-83D6-B84026AF36B9}"/>
              </a:ext>
            </a:extLst>
          </p:cNvPr>
          <p:cNvSpPr txBox="1">
            <a:spLocks/>
          </p:cNvSpPr>
          <p:nvPr/>
        </p:nvSpPr>
        <p:spPr>
          <a:xfrm>
            <a:off x="1732193" y="3488385"/>
            <a:ext cx="8114540" cy="149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Segoe UI" panose="020B0502040204020203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dirty="0"/>
              <a:t>Тачност неуронских мрежа: 95% и 97%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sr-Cyrl-RS" dirty="0"/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FDFC9DE1-7E75-4A15-AA90-EB59EBF4F0EA}"/>
              </a:ext>
            </a:extLst>
          </p:cNvPr>
          <p:cNvSpPr txBox="1">
            <a:spLocks/>
          </p:cNvSpPr>
          <p:nvPr/>
        </p:nvSpPr>
        <p:spPr>
          <a:xfrm>
            <a:off x="-1093816" y="4540028"/>
            <a:ext cx="5922952" cy="6270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sz="3600" dirty="0"/>
              <a:t>Даљи рад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3197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Close up of white chess pieces">
            <a:extLst>
              <a:ext uri="{FF2B5EF4-FFF2-40B4-BE49-F238E27FC236}">
                <a16:creationId xmlns:a16="http://schemas.microsoft.com/office/drawing/2014/main" id="{98A4E127-620B-4BE3-A60C-F4C11B911E3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429" b="7429"/>
          <a:stretch/>
        </p:blipFill>
        <p:spPr>
          <a:xfrm>
            <a:off x="542925" y="0"/>
            <a:ext cx="11106150" cy="6303588"/>
          </a:xfr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C4B94690-44FD-40A0-BE39-76970D06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51" y="2689196"/>
            <a:ext cx="4886325" cy="925196"/>
          </a:xfrm>
        </p:spPr>
        <p:txBody>
          <a:bodyPr>
            <a:normAutofit/>
          </a:bodyPr>
          <a:lstStyle/>
          <a:p>
            <a:r>
              <a:rPr lang="sr-Cyrl-RS" dirty="0"/>
              <a:t>Хвала на пажњи!</a:t>
            </a:r>
            <a:endParaRPr lang="en-US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1B8265F-0335-46B8-85FE-5DC71808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sr-Cyrl-RS" dirty="0"/>
              <a:t>1</a:t>
            </a:r>
            <a:r>
              <a:rPr lang="en-US" dirty="0"/>
              <a:t>/2/20</a:t>
            </a:r>
            <a:r>
              <a:rPr lang="sr-Cyrl-RS" dirty="0"/>
              <a:t>22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BA360C0-316D-4AA4-BD9B-08EC4999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sr-Cyrl-RS" dirty="0"/>
              <a:t>Шах управљан говором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01D7E41-2095-436E-9D1D-D70C312D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0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6806A6F-3B78-4957-BAA5-95F2FE58D1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E232BF-B213-4F24-BBD3-1528B29F1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275531-F059-4661-BC99-5916D63128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 design</Template>
  <TotalTime>331</TotalTime>
  <Words>240</Words>
  <Application>Microsoft Office PowerPoint</Application>
  <PresentationFormat>Widescreen</PresentationFormat>
  <Paragraphs>98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Aller</vt:lpstr>
      <vt:lpstr>Arial</vt:lpstr>
      <vt:lpstr>Calibri</vt:lpstr>
      <vt:lpstr>Courier New</vt:lpstr>
      <vt:lpstr>Open sans</vt:lpstr>
      <vt:lpstr>Segoe UI</vt:lpstr>
      <vt:lpstr>MinimalXOVTI</vt:lpstr>
      <vt:lpstr>Шах управљан говором</vt:lpstr>
      <vt:lpstr>Архитектура решења</vt:lpstr>
      <vt:lpstr>Шах</vt:lpstr>
      <vt:lpstr>Неуронска мрежа шах</vt:lpstr>
      <vt:lpstr>Препознавање звука</vt:lpstr>
      <vt:lpstr>Аугментација и сепарација - проблеми</vt:lpstr>
      <vt:lpstr>Архитектура CNN-a за препознавање говора</vt:lpstr>
      <vt:lpstr>Резултати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 управљан говором</dc:title>
  <dc:creator>Njegos Blagojevic</dc:creator>
  <cp:lastModifiedBy>SW 23/2018 - Kureljušić Luka</cp:lastModifiedBy>
  <cp:revision>13</cp:revision>
  <dcterms:created xsi:type="dcterms:W3CDTF">2022-02-01T11:24:01Z</dcterms:created>
  <dcterms:modified xsi:type="dcterms:W3CDTF">2022-02-02T12:11:05Z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