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A1C3-36E8-475B-9603-94290BB0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155F-0CC4-49D3-B860-F3A1E242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5C6B-66C1-42F1-9F02-D6CD451B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B101-C4E9-437F-B12E-626FB9CE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3599-4817-4B6C-8021-00340C1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663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E1BF-F4CB-4D8D-AD10-52D96452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CEE97-D59C-4F1B-AAC0-CEA09E06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ED30-6616-4C1A-A48C-CC20D3E8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15D7-9312-4496-8CE8-F05F8B12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C744-46FB-4730-B203-2F3567DD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10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5F487-2603-4155-8FDB-BAE9BDD6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A7DA-406F-4556-8A29-C0EB0FC8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6302-6605-4B9E-B5AB-5F9F309B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144F-A5E3-4503-89D0-ECA8A601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011E-836C-4912-9EE8-345CEE4E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896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AB04-807D-494D-9856-B006D8E4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4D56-E7F1-4314-9326-D50F179F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F781-0F39-4FCD-A1BA-2D19B71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A358-DD53-4218-8E6B-F639EFA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0E02-A21B-4773-9720-2094F750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55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1A5C-5D75-4EC8-B723-2A8311FF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4B8D-82C4-4565-ACBC-55D5A66F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D8C7-0D87-4DFC-AE44-B156F227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CD6E-52A3-406E-93AD-6775EC9F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4E43-12FB-4DCB-81AE-1C362B1B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55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59F2-75E2-48B1-AFA9-0E18AA17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FFB3-B899-45CC-8EDE-655C5E453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D24E2-BF3E-4DA8-9012-072D7AC3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7198-4D94-4A7A-8F68-40B1AE01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A1F7-D718-4F15-9F2C-EA709AFB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740F-0D22-4DA6-ABF6-F78DFE8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57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E56A-CEBE-4BDE-9AE7-D57F57C3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39EA-D45E-4150-8057-82705167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0B60E-7FB1-4237-9A03-5E095214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98532-A597-455D-9A8A-2607D54B0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3EFE-5097-4A3C-82D6-9AE79779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BC979-2837-45AE-92D4-94687363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0BE23-E2B2-4B41-8864-4AEEF17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FD8DA-B33F-4572-B53E-D9274A89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775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50F3-22C9-4738-B59B-C073D59F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A1CA-B8AD-4FEE-A28B-A245C073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FFAB7-CE86-48A9-B3D0-22600116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7467-ECFD-48B6-B89C-674CD023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6259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C1A2D-211F-4E42-A475-1EBA869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7E905-A7B1-4AC9-9F2B-CD2AC381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3B01-0811-4664-8A01-BEA4B35C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49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9CA0-CA4D-4A82-9E50-E0A37599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BAE-0CCF-453A-BEB9-04A18715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4D215-0A8A-4A91-B504-6AA650D3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50FA3-40EB-4B02-96FF-5AF0657F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EFAB-A63B-41D0-9B27-9D3A16D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5446-A478-43B3-8BA3-79412412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5140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635-9B8D-42F5-A4E6-7CDAE3E8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83B4F-CD90-494A-89E7-468129E9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45F29-94E0-4253-B31C-AD4D3078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4DA-22D5-4D72-A0D5-2FE1487A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952B6-C445-4BFC-B3B4-3A78CFFC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C20AC-C234-4DDB-9E5D-0F8964C4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138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C0087-DABD-4CE0-8CBE-98EC03F7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BA0F-6C40-438A-B803-2E28B692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2E78-F3A4-4A08-8564-63E40E5F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CB24-CE01-41E2-BFAD-59E0D9FEA27A}" type="datetimeFigureOut">
              <a:rPr lang="sr-Latn-RS" smtClean="0"/>
              <a:t>25.1.2022.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88C1-A180-44CA-BD06-8E58A5DE4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A53B-26E5-4A75-8449-ACC882BCF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C9F1-4F59-460D-B835-8488C31FD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Monte_Carlo_algorith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48910C-69E1-46B7-A962-D58C88AEDD3C}"/>
              </a:ext>
            </a:extLst>
          </p:cNvPr>
          <p:cNvSpPr/>
          <p:nvPr/>
        </p:nvSpPr>
        <p:spPr>
          <a:xfrm>
            <a:off x="247093" y="506027"/>
            <a:ext cx="3701988" cy="611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24733-2BCA-4562-990A-52F1301B3D84}"/>
              </a:ext>
            </a:extLst>
          </p:cNvPr>
          <p:cNvSpPr/>
          <p:nvPr/>
        </p:nvSpPr>
        <p:spPr>
          <a:xfrm>
            <a:off x="4245005" y="514623"/>
            <a:ext cx="3701988" cy="611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DE66B-606D-4497-B0F6-360A10A5F315}"/>
              </a:ext>
            </a:extLst>
          </p:cNvPr>
          <p:cNvSpPr/>
          <p:nvPr/>
        </p:nvSpPr>
        <p:spPr>
          <a:xfrm>
            <a:off x="8242919" y="506026"/>
            <a:ext cx="3701988" cy="611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0C9BE-3AB1-4ADE-9E99-D3E7A5F962AA}"/>
              </a:ext>
            </a:extLst>
          </p:cNvPr>
          <p:cNvSpPr txBox="1"/>
          <p:nvPr/>
        </p:nvSpPr>
        <p:spPr>
          <a:xfrm>
            <a:off x="3097327" y="0"/>
            <a:ext cx="599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Cyrl-R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Шах управљан говором (српски)</a:t>
            </a:r>
            <a:endParaRPr lang="sr-Latn-R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77F99-EF09-484E-89AC-EBEBBF5EDD21}"/>
              </a:ext>
            </a:extLst>
          </p:cNvPr>
          <p:cNvSpPr txBox="1"/>
          <p:nvPr/>
        </p:nvSpPr>
        <p:spPr>
          <a:xfrm>
            <a:off x="355106" y="917651"/>
            <a:ext cx="3524435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    </a:t>
            </a:r>
            <a:r>
              <a:rPr lang="sr-Cyrl-RS" sz="1000" dirty="0"/>
              <a:t>Шах представља стратешку игру на табли за два играча. Циљ игре је заробити противничког краља на такав начин да се не може извући. </a:t>
            </a:r>
          </a:p>
          <a:p>
            <a:pPr algn="just"/>
            <a:r>
              <a:rPr lang="sr-Cyrl-RS" sz="1000" dirty="0"/>
              <a:t>Већ деценијама шах представља плодно тло за тестирање и развој различитих алгоритама вештачке интелигенције. </a:t>
            </a:r>
            <a:endParaRPr lang="sr-Latn-R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E9DC0-AF27-45FC-A859-12C517776107}"/>
              </a:ext>
            </a:extLst>
          </p:cNvPr>
          <p:cNvSpPr txBox="1"/>
          <p:nvPr/>
        </p:nvSpPr>
        <p:spPr>
          <a:xfrm>
            <a:off x="329947" y="2240295"/>
            <a:ext cx="3524435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r-Cyrl-RS" sz="1000" dirty="0"/>
              <a:t>Циљ овог пројекта јесте омогућавање играња шаха говорним командама. У сврху тога, развијена су два различита алгоритма за играње шаха. Први представља класични минимакс са алфа бета одсецањем. За други је иницијална замисао била да се имплементира </a:t>
            </a:r>
            <a:r>
              <a:rPr lang="en-US" sz="1000" i="1" dirty="0"/>
              <a:t>Monte Carlo tree search </a:t>
            </a:r>
            <a:r>
              <a:rPr lang="sr-Cyrl-RS" sz="1000" dirty="0"/>
              <a:t>уз употребу неуронских мрежа али се тај алгоритам показао као превише хардверски захтеван за комплексне игре као што је шах. Из тог разлога, неуронска мрежа је искориштена у комбинацији са минимаксом.</a:t>
            </a:r>
            <a:endParaRPr lang="sr-Latn-R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DD8FF-019C-4A2F-B257-4EEB3313AB8A}"/>
              </a:ext>
            </a:extLst>
          </p:cNvPr>
          <p:cNvSpPr txBox="1"/>
          <p:nvPr/>
        </p:nvSpPr>
        <p:spPr>
          <a:xfrm>
            <a:off x="335869" y="4317877"/>
            <a:ext cx="3524435" cy="2092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r-Cyrl-RS" sz="1000" dirty="0"/>
              <a:t>Основни проблем пројекта представља препознавање говора (цифара и слова) помоћу којих ће се вршити селекција поља на шаховској табли. Проблем је решен коришћењем две неуронске мреже. Подаци за неуронску мрежу састоје се од ручно прикупљених аудио снимака.</a:t>
            </a:r>
            <a:r>
              <a:rPr lang="en-US" sz="1000" dirty="0"/>
              <a:t> </a:t>
            </a:r>
            <a:r>
              <a:rPr lang="sr-Cyrl-RS" sz="1000" dirty="0"/>
              <a:t>Подаци су балансирани, те свака класа за слова садржи по 105, а класа за бројеве по 151 оригиналан снимак. Сви подаци обеју класа су додатно аугментовани на различите начине (повећавањем и смањивањем брзине и интензитета, додавањем шума и сл) након чега су бројале 1155 и 1661  снимака респективно. Аудио фајлови су затим трансформисани у мел спектограме и као такви се прослеђивали конволуционој неуронској мрежи.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D3E26-1B72-419B-9ABE-180BF9785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16" y="594804"/>
            <a:ext cx="3448767" cy="1882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72FC2F-A63F-4CBE-A625-99D02CABDAB9}"/>
              </a:ext>
            </a:extLst>
          </p:cNvPr>
          <p:cNvSpPr txBox="1"/>
          <p:nvPr/>
        </p:nvSpPr>
        <p:spPr>
          <a:xfrm>
            <a:off x="4371616" y="2725445"/>
            <a:ext cx="3448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E586D-3F9A-49AB-B78A-CC04A945E6C3}"/>
              </a:ext>
            </a:extLst>
          </p:cNvPr>
          <p:cNvSpPr txBox="1"/>
          <p:nvPr/>
        </p:nvSpPr>
        <p:spPr>
          <a:xfrm>
            <a:off x="4371616" y="2477433"/>
            <a:ext cx="34487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r-Cyrl-RS" sz="1000" dirty="0"/>
              <a:t>Једна конволутивна мрежа коришћена је за класификацију слова а друга за класификацију цифара (иста архитектура). Као оптимизатор кориштен је </a:t>
            </a:r>
            <a:r>
              <a:rPr lang="en-US" sz="1000" i="1" dirty="0" err="1"/>
              <a:t>adam</a:t>
            </a:r>
            <a:r>
              <a:rPr lang="sr-Cyrl-RS" sz="1000" dirty="0"/>
              <a:t> са </a:t>
            </a:r>
            <a:r>
              <a:rPr lang="en-US" sz="1000" i="1" dirty="0"/>
              <a:t>default learning rate-</a:t>
            </a:r>
            <a:r>
              <a:rPr lang="sr-Cyrl-RS" sz="1000" i="1" dirty="0"/>
              <a:t>ом </a:t>
            </a:r>
            <a:r>
              <a:rPr lang="sr-Cyrl-RS" sz="1000" dirty="0"/>
              <a:t>и након 3 епохе остварена је тачност на валидационом скупу од око 97</a:t>
            </a:r>
            <a:r>
              <a:rPr lang="en-US" sz="1000" dirty="0"/>
              <a:t>%</a:t>
            </a:r>
            <a:r>
              <a:rPr lang="sr-Cyrl-RS" sz="1000" dirty="0"/>
              <a:t>.</a:t>
            </a:r>
            <a:r>
              <a:rPr lang="en-US" sz="1000" dirty="0"/>
              <a:t> </a:t>
            </a:r>
            <a:r>
              <a:rPr lang="sr-Cyrl-RS" sz="1000" dirty="0"/>
              <a:t>Сама архитектура мреже је приказана на слици изнад.</a:t>
            </a:r>
            <a:endParaRPr lang="sr-Latn-R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0D528-ED4E-474E-B929-DE41286D66B4}"/>
              </a:ext>
            </a:extLst>
          </p:cNvPr>
          <p:cNvSpPr txBox="1"/>
          <p:nvPr/>
        </p:nvSpPr>
        <p:spPr>
          <a:xfrm>
            <a:off x="4371616" y="3833817"/>
            <a:ext cx="3448767" cy="2708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r-Cyrl-RS" sz="1000" dirty="0"/>
              <a:t>Што се тиче алгоритама за шах, пошто је минимакс опште познат алгоритам који се веома дуго користи у игри шах, неће се улазити у његово објашњавање. </a:t>
            </a:r>
          </a:p>
          <a:p>
            <a:pPr algn="just"/>
            <a:r>
              <a:rPr lang="sr-Cyrl-RS" sz="1000" dirty="0"/>
              <a:t>Приликом имплементације другог алгоритма, коришћена је неуронска мрежа која се обучавала на подацима из 20 хиљада партија, са укупним бројем стања партије од милион и по. </a:t>
            </a:r>
          </a:p>
          <a:p>
            <a:pPr algn="just"/>
            <a:r>
              <a:rPr lang="sr-Cyrl-RS" sz="1000" dirty="0"/>
              <a:t>Архитектура се састојала од 4 </a:t>
            </a:r>
            <a:r>
              <a:rPr lang="en-US" sz="1000" i="1" dirty="0"/>
              <a:t>dense</a:t>
            </a:r>
            <a:r>
              <a:rPr lang="sr-Cyrl-RS" sz="1000" dirty="0"/>
              <a:t> слоја са по 512, 256 и 50 неурона, док је последњи имао 3 неурона што је уједно и био излаз из мреже (3 класе, победа, пораз и нерешено). Активациона функција је </a:t>
            </a:r>
            <a:r>
              <a:rPr lang="en-US" sz="1000" i="1" dirty="0" err="1"/>
              <a:t>relu</a:t>
            </a:r>
            <a:r>
              <a:rPr lang="sr-Cyrl-RS" sz="1000" dirty="0"/>
              <a:t> а између сваког слоја је додат </a:t>
            </a:r>
            <a:r>
              <a:rPr lang="en-US" sz="1000" i="1" dirty="0"/>
              <a:t>dropout</a:t>
            </a:r>
            <a:r>
              <a:rPr lang="sr-Cyrl-RS" sz="1000" dirty="0"/>
              <a:t> слој са коефицијентом 0.2 да би се спречио оверфитинг.</a:t>
            </a:r>
          </a:p>
          <a:p>
            <a:pPr algn="just"/>
            <a:r>
              <a:rPr lang="sr-Cyrl-RS" sz="1000" dirty="0"/>
              <a:t>Други алгоритам представља покушај оптимизације минимакс алгоритма у коме ће се иницијални потези бирати на основу  резултата добијених из неуронске мреже.</a:t>
            </a:r>
            <a:endParaRPr lang="sr-Latn-R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10200-7A50-4AF0-BB75-FF726A9FF75B}"/>
              </a:ext>
            </a:extLst>
          </p:cNvPr>
          <p:cNvSpPr txBox="1"/>
          <p:nvPr/>
        </p:nvSpPr>
        <p:spPr>
          <a:xfrm>
            <a:off x="8318377" y="1007776"/>
            <a:ext cx="3518517" cy="2092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r-Cyrl-RS" sz="1000" dirty="0"/>
              <a:t>Резултати детекције звука су добијени коришћењем </a:t>
            </a:r>
            <a:r>
              <a:rPr lang="en-US" sz="1000" i="1" dirty="0"/>
              <a:t>accuracy</a:t>
            </a:r>
            <a:r>
              <a:rPr lang="sr-Cyrl-RS" sz="1000" dirty="0"/>
              <a:t> методе. Над тестним подацима, неуронска мрежа за детекцију цифара је остварила резултат од 97% док је </a:t>
            </a:r>
            <a:r>
              <a:rPr lang="en-US" sz="1000" i="1" dirty="0" err="1"/>
              <a:t>cnn</a:t>
            </a:r>
            <a:r>
              <a:rPr lang="sr-Cyrl-RS" sz="1000" dirty="0"/>
              <a:t> за слова остварила резултат од 95%.</a:t>
            </a:r>
          </a:p>
          <a:p>
            <a:pPr algn="just"/>
            <a:endParaRPr lang="sr-Cyrl-RS" sz="1000" dirty="0"/>
          </a:p>
          <a:p>
            <a:pPr algn="just"/>
            <a:r>
              <a:rPr lang="sr-Cyrl-RS" sz="1000" dirty="0"/>
              <a:t>Што се тиче неуронске мреже за процену табле, након 20 епоха постигнути су резултати од око 68%.</a:t>
            </a:r>
          </a:p>
          <a:p>
            <a:pPr algn="just"/>
            <a:endParaRPr lang="sr-Cyrl-RS" sz="1000" dirty="0"/>
          </a:p>
          <a:p>
            <a:pPr algn="just"/>
            <a:r>
              <a:rPr lang="sr-Cyrl-RS" sz="1000" dirty="0"/>
              <a:t>Алгоритам који користи искључиво минимакс тестиран је у игри са ботом са 1200 </a:t>
            </a:r>
            <a:r>
              <a:rPr lang="en-US" sz="1000" dirty="0"/>
              <a:t>ELO</a:t>
            </a:r>
            <a:r>
              <a:rPr lang="sr-Cyrl-RS" sz="1000" dirty="0"/>
              <a:t> ранком и остварио је победу (на тешком левелу). Други алгоритам је показао слабије резултате јер због временске ограничености ради на мањој дубини. </a:t>
            </a:r>
            <a:endParaRPr lang="sr-Latn-R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35F2D-0956-44C8-9D98-3DF21D99A2AF}"/>
              </a:ext>
            </a:extLst>
          </p:cNvPr>
          <p:cNvSpPr txBox="1"/>
          <p:nvPr/>
        </p:nvSpPr>
        <p:spPr>
          <a:xfrm>
            <a:off x="8318377" y="3449416"/>
            <a:ext cx="3518517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r-Cyrl-RS" sz="1000" dirty="0"/>
              <a:t>Иако су неуронске мреже дале релативно добре резултате, и даље постоји велики простор за оптимизацију. Због ограничености хардвера, приликом имплементације </a:t>
            </a:r>
            <a:r>
              <a:rPr lang="en-US" sz="1000" i="1" dirty="0"/>
              <a:t>MCTS</a:t>
            </a:r>
            <a:r>
              <a:rPr lang="sr-Cyrl-RS" sz="1000" dirty="0"/>
              <a:t> алгоритма били смо принуђени на одређене уступке: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sr-Cyrl-RS" sz="1000" dirty="0"/>
              <a:t>Сет података није могао бити већи од 20000 партија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sr-Cyrl-RS" sz="1000" dirty="0"/>
              <a:t>Због комплексности шаха, стабло се није могло развијати до краја што је суштина </a:t>
            </a:r>
            <a:r>
              <a:rPr lang="en-US" sz="1000" i="1" dirty="0"/>
              <a:t>MCTS</a:t>
            </a:r>
            <a:r>
              <a:rPr lang="sr-Cyrl-RS" sz="1000" dirty="0"/>
              <a:t> алгоритма већ се заустављало на одређеној дубини</a:t>
            </a:r>
          </a:p>
          <a:p>
            <a:pPr algn="just"/>
            <a:r>
              <a:rPr lang="sr-Cyrl-RS" sz="1000" dirty="0"/>
              <a:t>Због поменутих уступака алгоритам није имао очекивану перформансу.</a:t>
            </a:r>
            <a:endParaRPr lang="sr-Latn-R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CB357-A55F-4E64-89F0-D51772476ADC}"/>
              </a:ext>
            </a:extLst>
          </p:cNvPr>
          <p:cNvSpPr txBox="1"/>
          <p:nvPr/>
        </p:nvSpPr>
        <p:spPr>
          <a:xfrm>
            <a:off x="1751857" y="523220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Увод</a:t>
            </a:r>
            <a:endParaRPr lang="sr-Latn-R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A63DB-C334-4C67-8333-F6DA440E665F}"/>
              </a:ext>
            </a:extLst>
          </p:cNvPr>
          <p:cNvSpPr txBox="1"/>
          <p:nvPr/>
        </p:nvSpPr>
        <p:spPr>
          <a:xfrm>
            <a:off x="1265066" y="1825194"/>
            <a:ext cx="17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Опис проблема</a:t>
            </a:r>
            <a:endParaRPr lang="sr-Latn-R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9E5D5-AC3E-4F0B-8EE5-9ACA78D2BA7E}"/>
              </a:ext>
            </a:extLst>
          </p:cNvPr>
          <p:cNvSpPr txBox="1"/>
          <p:nvPr/>
        </p:nvSpPr>
        <p:spPr>
          <a:xfrm>
            <a:off x="924793" y="3880198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Препознавање говора</a:t>
            </a:r>
            <a:endParaRPr lang="sr-Latn-R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157EA-EC39-4CAC-8EFA-090D758A0B24}"/>
              </a:ext>
            </a:extLst>
          </p:cNvPr>
          <p:cNvSpPr txBox="1"/>
          <p:nvPr/>
        </p:nvSpPr>
        <p:spPr>
          <a:xfrm>
            <a:off x="5120028" y="3464485"/>
            <a:ext cx="19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Алгоритми за шах</a:t>
            </a:r>
            <a:endParaRPr lang="sr-Latn-R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CECEE-555C-477F-A7D5-609080FDD0BD}"/>
              </a:ext>
            </a:extLst>
          </p:cNvPr>
          <p:cNvSpPr txBox="1"/>
          <p:nvPr/>
        </p:nvSpPr>
        <p:spPr>
          <a:xfrm>
            <a:off x="9490522" y="711137"/>
            <a:ext cx="117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Резултати</a:t>
            </a:r>
            <a:endParaRPr lang="sr-Latn-R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AD8B0-4CC6-4894-A32E-FEAA7B91C40E}"/>
              </a:ext>
            </a:extLst>
          </p:cNvPr>
          <p:cNvSpPr txBox="1"/>
          <p:nvPr/>
        </p:nvSpPr>
        <p:spPr>
          <a:xfrm>
            <a:off x="9506133" y="313441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Закључак</a:t>
            </a:r>
            <a:endParaRPr lang="sr-Latn-R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1DCABA-ADDF-4213-B395-780C83CFD1AB}"/>
              </a:ext>
            </a:extLst>
          </p:cNvPr>
          <p:cNvSpPr/>
          <p:nvPr/>
        </p:nvSpPr>
        <p:spPr>
          <a:xfrm>
            <a:off x="10093911" y="0"/>
            <a:ext cx="2098089" cy="691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r-Cyrl-RS" sz="1000" dirty="0">
                <a:solidFill>
                  <a:schemeClr val="tx1"/>
                </a:solidFill>
              </a:rPr>
              <a:t>Ђорђе Његић </a:t>
            </a:r>
            <a:r>
              <a:rPr lang="en-US" sz="1000" dirty="0">
                <a:solidFill>
                  <a:schemeClr val="tx1"/>
                </a:solidFill>
              </a:rPr>
              <a:t>SW-12-2018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Cyrl-RS" sz="1000" dirty="0">
                <a:solidFill>
                  <a:schemeClr val="tx1"/>
                </a:solidFill>
              </a:rPr>
              <a:t>Његош Благо</a:t>
            </a:r>
            <a:r>
              <a:rPr lang="en-US" sz="1000" dirty="0">
                <a:solidFill>
                  <a:schemeClr val="tx1"/>
                </a:solidFill>
              </a:rPr>
              <a:t>je</a:t>
            </a:r>
            <a:r>
              <a:rPr lang="sr-Cyrl-RS" sz="1000" dirty="0">
                <a:solidFill>
                  <a:schemeClr val="tx1"/>
                </a:solidFill>
              </a:rPr>
              <a:t>вић </a:t>
            </a:r>
            <a:r>
              <a:rPr lang="en-US" sz="1000" dirty="0">
                <a:solidFill>
                  <a:schemeClr val="tx1"/>
                </a:solidFill>
              </a:rPr>
              <a:t>SW-18-2018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Cyrl-RS" sz="1000" dirty="0">
                <a:solidFill>
                  <a:schemeClr val="tx1"/>
                </a:solidFill>
              </a:rPr>
              <a:t>Лука Курељушић </a:t>
            </a:r>
            <a:r>
              <a:rPr lang="en-US" sz="1000" dirty="0">
                <a:solidFill>
                  <a:schemeClr val="tx1"/>
                </a:solidFill>
              </a:rPr>
              <a:t>SW-23-2018</a:t>
            </a:r>
            <a:endParaRPr lang="sr-Latn-RS" sz="10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884BD79-BD20-45DB-9CF7-105FFA841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50" y="-25728"/>
            <a:ext cx="1412491" cy="10747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B2D5EF-0A79-4893-A1BE-5331DC056778}"/>
              </a:ext>
            </a:extLst>
          </p:cNvPr>
          <p:cNvSpPr txBox="1"/>
          <p:nvPr/>
        </p:nvSpPr>
        <p:spPr>
          <a:xfrm>
            <a:off x="8334652" y="5573225"/>
            <a:ext cx="3518517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sr-Latn-RS" sz="1000" dirty="0">
                <a:hlinkClick r:id="rId5"/>
              </a:rPr>
              <a:t>https://en.wikipedia.org/wiki/Monte_Carlo_algorithm</a:t>
            </a: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sr-Latn-RS" sz="1000" dirty="0"/>
              <a:t>https://en.wikipedia.org/wiki/Alpha%E2%80%93beta_pruning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998AE8-2D66-41C8-B444-2721C403E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56" y="6013221"/>
            <a:ext cx="1187975" cy="9039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D85159D-0F69-4FBF-85F9-3BC2D964CD0C}"/>
              </a:ext>
            </a:extLst>
          </p:cNvPr>
          <p:cNvSpPr txBox="1"/>
          <p:nvPr/>
        </p:nvSpPr>
        <p:spPr>
          <a:xfrm>
            <a:off x="9423647" y="5177594"/>
            <a:ext cx="131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Референце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9680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648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Njegos Blagojevic</dc:creator>
  <cp:lastModifiedBy>SW 23/2018 - Kureljušić Luka</cp:lastModifiedBy>
  <cp:revision>8</cp:revision>
  <dcterms:created xsi:type="dcterms:W3CDTF">2022-01-25T14:08:48Z</dcterms:created>
  <dcterms:modified xsi:type="dcterms:W3CDTF">2022-01-25T17:42:46Z</dcterms:modified>
</cp:coreProperties>
</file>