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07" r:id="rId2"/>
    <p:sldId id="362" r:id="rId3"/>
    <p:sldId id="262" r:id="rId4"/>
    <p:sldId id="342" r:id="rId5"/>
    <p:sldId id="405" r:id="rId6"/>
    <p:sldId id="408" r:id="rId7"/>
    <p:sldId id="409" r:id="rId8"/>
    <p:sldId id="410" r:id="rId9"/>
    <p:sldId id="345" r:id="rId10"/>
    <p:sldId id="259" r:id="rId11"/>
    <p:sldId id="380" r:id="rId12"/>
    <p:sldId id="258" r:id="rId13"/>
    <p:sldId id="285" r:id="rId14"/>
    <p:sldId id="403" r:id="rId15"/>
    <p:sldId id="404" r:id="rId16"/>
    <p:sldId id="351" r:id="rId17"/>
    <p:sldId id="402" r:id="rId18"/>
    <p:sldId id="352" r:id="rId19"/>
    <p:sldId id="356" r:id="rId20"/>
    <p:sldId id="357" r:id="rId21"/>
    <p:sldId id="358" r:id="rId22"/>
    <p:sldId id="359" r:id="rId23"/>
    <p:sldId id="411" r:id="rId24"/>
    <p:sldId id="412" r:id="rId25"/>
    <p:sldId id="413" r:id="rId26"/>
    <p:sldId id="308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3152">
          <p15:clr>
            <a:srgbClr val="A4A3A4"/>
          </p15:clr>
        </p15:guide>
        <p15:guide id="3" pos="722">
          <p15:clr>
            <a:srgbClr val="A4A3A4"/>
          </p15:clr>
        </p15:guide>
        <p15:guide id="4" pos="50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4" y="1099"/>
      </p:cViewPr>
      <p:guideLst>
        <p:guide orient="horz" pos="1639"/>
        <p:guide pos="3152"/>
        <p:guide pos="722"/>
        <p:guide pos="5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0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2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0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69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67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6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59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9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01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8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90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7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39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67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22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75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3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7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4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0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6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4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3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685255"/>
            <a:ext cx="7920880" cy="4571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2427734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-50939" y="713994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基于数据挖掘的实践任务教学平台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0830" y="2615565"/>
            <a:ext cx="6585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学校名称：南京理工大学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类别：校级重点科研训练项目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参赛人：刘祥德 马腾 刘鑫容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指导老师：徐建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327053" y="4110384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8018" y="4605223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58789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6440" y="5038934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62506" y="4528456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81253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63984" y="3830482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19626" y="4323810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3138" y="470469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75196" y="4605225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078" y="4920242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7144" y="4736991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13790" y="196944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REST</a:t>
            </a:r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设计风格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99745" y="1901825"/>
            <a:ext cx="2002155" cy="2002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</a:p>
            <a:p>
              <a:pPr algn="ctr"/>
              <a:r>
                <a:rPr lang="zh-CN" altLang="en-US" sz="3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设计风格</a:t>
              </a: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639744" y="1462863"/>
            <a:ext cx="370707" cy="293415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5685" y="1163553"/>
            <a:ext cx="1028700" cy="727041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47303" y="2549391"/>
            <a:ext cx="1028700" cy="811400"/>
            <a:chOff x="2719496" y="2497084"/>
            <a:chExt cx="102870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0373" y="4019588"/>
            <a:ext cx="1028700" cy="727041"/>
            <a:chOff x="2772566" y="4019588"/>
            <a:chExt cx="1028700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16375" y="1106170"/>
            <a:ext cx="481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REST即表述性状态传递是一种软件架构风格，它是一种针对网络应用的设计和开发方式，可以降低开发的复杂性，提高系统的可伸缩性</a:t>
            </a:r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1135" y="2494915"/>
            <a:ext cx="4923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目前在三种主流的Web服务实现方案中，因为REST模式的Web服务更加简洁，越来越多的web服务开始采用REST风格设计和实现。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1135" y="3922395"/>
            <a:ext cx="4810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依照 Restful的设计原则，一切 Web 资源都以URI的方式进行统一的描述和访问，这也方便用户和开发者通过系统检索、获取资源数据。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animBg="1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3460536" y="3981678"/>
            <a:ext cx="830867" cy="830281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3460536" y="3981678"/>
            <a:ext cx="830867" cy="830281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4787044" y="3247530"/>
            <a:ext cx="830389" cy="831238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4790722" y="3247530"/>
            <a:ext cx="830389" cy="83123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3468877" y="2516251"/>
            <a:ext cx="830389" cy="830281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3468876" y="2516251"/>
            <a:ext cx="830389" cy="830281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4779765" y="1770624"/>
            <a:ext cx="830389" cy="831716"/>
          </a:xfrm>
          <a:prstGeom prst="ellipse">
            <a:avLst/>
          </a:prstGeom>
          <a:solidFill>
            <a:srgbClr val="0070C0"/>
          </a:solidFill>
          <a:ln w="38100"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4779764" y="1770624"/>
            <a:ext cx="830389" cy="831716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87170" y="227424"/>
            <a:ext cx="1630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CRUD方法</a:t>
            </a:r>
          </a:p>
        </p:txBody>
      </p:sp>
      <p:sp>
        <p:nvSpPr>
          <p:cNvPr id="47" name="Freeform 7"/>
          <p:cNvSpPr/>
          <p:nvPr/>
        </p:nvSpPr>
        <p:spPr bwMode="auto">
          <a:xfrm>
            <a:off x="4126134" y="1608968"/>
            <a:ext cx="877744" cy="3360342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4382521" y="1963846"/>
            <a:ext cx="122932" cy="12339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4658042" y="2880216"/>
            <a:ext cx="123411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375824" y="3571798"/>
            <a:ext cx="122932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4624080" y="4539821"/>
            <a:ext cx="123411" cy="1229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 flipH="1">
            <a:off x="3610967" y="2026022"/>
            <a:ext cx="77155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 flipH="1">
            <a:off x="4781453" y="2940957"/>
            <a:ext cx="77155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 flipH="1">
            <a:off x="3283308" y="3633495"/>
            <a:ext cx="1093474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H="1">
            <a:off x="4746056" y="4601997"/>
            <a:ext cx="770597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15975" y="1685290"/>
            <a:ext cx="2675255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若要在服务器上创建资源，应该使用 POST 方法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4551" y="3227011"/>
            <a:ext cx="2203182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若要检索某个资源，应该使用 GET 方法。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91505" y="2546985"/>
            <a:ext cx="3164205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若要更改资源状态或对其进行更新，应该使用 PUT 方法。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21020" y="4152265"/>
            <a:ext cx="2757170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若要删除某个资源，应该使用 DELETE 方法。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860" y="760095"/>
            <a:ext cx="8143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Restful 系统中，服务器利用URI暴露资源，客户端使用四个 HTTP 谓词来访问资源，因此需要显式地使用CRUD方法。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0 L -0.02252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2.59259E-6 L 0.025 2.59259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 L -0.02252 0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08333E-6 2.59259E-6 L 0.025 2.59259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1" grpId="0" bldLvl="0" animBg="1"/>
      <p:bldP spid="51" grpId="1" bldLvl="0" animBg="1"/>
      <p:bldP spid="44" grpId="0" bldLvl="0" animBg="1"/>
      <p:bldP spid="50" grpId="0" bldLvl="0" animBg="1"/>
      <p:bldP spid="50" grpId="1" bldLvl="0" animBg="1"/>
      <p:bldP spid="45" grpId="0" bldLvl="0" animBg="1"/>
      <p:bldP spid="49" grpId="0" bldLvl="0" animBg="1"/>
      <p:bldP spid="49" grpId="1" bldLvl="0" animBg="1"/>
      <p:bldP spid="43" grpId="0" bldLvl="0" animBg="1"/>
      <p:bldP spid="48" grpId="0" bldLvl="0" animBg="1"/>
      <p:bldP spid="48" grpId="1" bldLvl="0" animBg="1"/>
      <p:bldP spid="36" grpId="0"/>
      <p:bldP spid="47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/>
      <p:bldP spid="78" grpId="0"/>
      <p:bldP spid="80" grpId="0"/>
      <p:bldP spid="8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1947" y="22742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总体系统架构</a:t>
            </a:r>
          </a:p>
        </p:txBody>
      </p:sp>
      <p:pic>
        <p:nvPicPr>
          <p:cNvPr id="2" name="图片 8" descr="F:\软件\01.系统架构设计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55" y="796925"/>
            <a:ext cx="4074795" cy="423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组合 44"/>
          <p:cNvGrpSpPr/>
          <p:nvPr/>
        </p:nvGrpSpPr>
        <p:grpSpPr>
          <a:xfrm>
            <a:off x="398016" y="136416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9684" y="239643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1666" y="348025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25855" y="1413510"/>
            <a:ext cx="27628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负责将数据加工呈现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78255" y="2432050"/>
            <a:ext cx="31572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业务层负责执行任务、学生等角色的业务逻辑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6116" y="3523930"/>
            <a:ext cx="313790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数据层则负责处理最底层的数据库增添查删操作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7"/>
          <p:cNvSpPr txBox="1"/>
          <p:nvPr/>
        </p:nvSpPr>
        <p:spPr>
          <a:xfrm>
            <a:off x="2123733" y="1196870"/>
            <a:ext cx="6124155" cy="369332"/>
          </a:xfrm>
          <a:prstGeom prst="rect">
            <a:avLst/>
          </a:prstGeom>
          <a:solidFill>
            <a:srgbClr val="92D050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表现层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931895" y="1036006"/>
            <a:ext cx="6487515" cy="691060"/>
          </a:xfrm>
          <a:prstGeom prst="roundRect">
            <a:avLst>
              <a:gd name="adj" fmla="val 10627"/>
            </a:avLst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931895" y="1954796"/>
            <a:ext cx="6487515" cy="737616"/>
          </a:xfrm>
          <a:prstGeom prst="roundRect">
            <a:avLst>
              <a:gd name="adj" fmla="val 10627"/>
            </a:avLst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7"/>
          <p:cNvSpPr txBox="1"/>
          <p:nvPr/>
        </p:nvSpPr>
        <p:spPr>
          <a:xfrm>
            <a:off x="2123733" y="2141750"/>
            <a:ext cx="2954235" cy="369332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路由转发层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942052" y="2991116"/>
            <a:ext cx="6487515" cy="737616"/>
          </a:xfrm>
          <a:prstGeom prst="roundRect">
            <a:avLst>
              <a:gd name="adj" fmla="val 10627"/>
            </a:avLst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7"/>
          <p:cNvSpPr txBox="1"/>
          <p:nvPr/>
        </p:nvSpPr>
        <p:spPr>
          <a:xfrm>
            <a:off x="2113574" y="3175258"/>
            <a:ext cx="6124155" cy="369332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931893" y="3956462"/>
            <a:ext cx="6487515" cy="737616"/>
          </a:xfrm>
          <a:prstGeom prst="roundRect">
            <a:avLst>
              <a:gd name="adj" fmla="val 10627"/>
            </a:avLst>
          </a:prstGeom>
          <a:noFill/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7"/>
          <p:cNvSpPr txBox="1"/>
          <p:nvPr/>
        </p:nvSpPr>
        <p:spPr>
          <a:xfrm>
            <a:off x="2113572" y="4140604"/>
            <a:ext cx="6124155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>
            <a:solidFill>
              <a:srgbClr val="E6B9B8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22"/>
          <p:cNvSpPr txBox="1"/>
          <p:nvPr/>
        </p:nvSpPr>
        <p:spPr>
          <a:xfrm>
            <a:off x="511112" y="1036006"/>
            <a:ext cx="843280" cy="646331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22"/>
          <p:cNvSpPr txBox="1"/>
          <p:nvPr/>
        </p:nvSpPr>
        <p:spPr>
          <a:xfrm>
            <a:off x="511112" y="2022454"/>
            <a:ext cx="843280" cy="646331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页面跳转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22"/>
          <p:cNvSpPr txBox="1"/>
          <p:nvPr/>
        </p:nvSpPr>
        <p:spPr>
          <a:xfrm>
            <a:off x="511112" y="3036758"/>
            <a:ext cx="843280" cy="646331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数据组织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22"/>
          <p:cNvSpPr txBox="1"/>
          <p:nvPr/>
        </p:nvSpPr>
        <p:spPr>
          <a:xfrm>
            <a:off x="511112" y="4002104"/>
            <a:ext cx="843280" cy="646331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7"/>
          <p:cNvSpPr txBox="1"/>
          <p:nvPr/>
        </p:nvSpPr>
        <p:spPr>
          <a:xfrm>
            <a:off x="5175649" y="2138938"/>
            <a:ext cx="3062078" cy="369332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路由生成层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798371" y="1682337"/>
            <a:ext cx="268761" cy="36797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798371" y="2680124"/>
            <a:ext cx="268761" cy="36797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798371" y="3683088"/>
            <a:ext cx="268761" cy="35663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4037868" y="14760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前端</a:t>
            </a:r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架构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623340" y="207739"/>
            <a:ext cx="1897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服务器架构</a:t>
            </a:r>
          </a:p>
        </p:txBody>
      </p:sp>
      <p:sp>
        <p:nvSpPr>
          <p:cNvPr id="25" name="椭圆 24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16016" y="144861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261064" y="248850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357995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5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20556" y="2406113"/>
            <a:ext cx="1066800" cy="8616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1258" y="1637456"/>
            <a:ext cx="34919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控制层按照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风格规则构建微服务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32260" y="2554235"/>
            <a:ext cx="258785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服务网关负责分发每个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请求到对应的服务层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73520" y="3682517"/>
            <a:ext cx="3137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服务层响应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请求，执行业务逻辑，返回对应的服务器资源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8025" y="1854200"/>
            <a:ext cx="2013585" cy="191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Restful风格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just">
              <a:lnSpc>
                <a:spcPct val="13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Restful系统中，服务器利用统一资源定位符暴露资源，客户端使用四个 HTTP谓词来访问资源。</a:t>
            </a:r>
          </a:p>
        </p:txBody>
      </p:sp>
    </p:spTree>
  </p:cSld>
  <p:clrMapOvr>
    <a:masterClrMapping/>
  </p:clrMapOvr>
  <p:transition spd="slow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25" grpId="0" bldLvl="0" animBg="1"/>
          <p:bldP spid="54" grpId="0"/>
          <p:bldP spid="55" grpId="0"/>
          <p:bldP spid="56" grpId="0"/>
          <p:bldP spid="57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" tmFilter="0, 0; .2, .5; .8, .5; 1, 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" autoRev="1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25" grpId="0" bldLvl="0" animBg="1"/>
          <p:bldP spid="54" grpId="0"/>
          <p:bldP spid="55" grpId="0"/>
          <p:bldP spid="56" grpId="0"/>
          <p:bldP spid="57" grpId="0"/>
          <p:bldP spid="5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36"/>
          <p:cNvSpPr>
            <a:spLocks noChangeShapeType="1"/>
          </p:cNvSpPr>
          <p:nvPr/>
        </p:nvSpPr>
        <p:spPr bwMode="auto">
          <a:xfrm>
            <a:off x="6581621" y="849035"/>
            <a:ext cx="8672" cy="401901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" name="Line 36"/>
          <p:cNvSpPr>
            <a:spLocks noChangeShapeType="1"/>
          </p:cNvSpPr>
          <p:nvPr/>
        </p:nvSpPr>
        <p:spPr bwMode="auto">
          <a:xfrm>
            <a:off x="3984059" y="821803"/>
            <a:ext cx="9665" cy="4046251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 rot="16200000">
            <a:off x="4478041" y="772902"/>
            <a:ext cx="1619266" cy="210067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Service Tier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8" name="Rectangle 27"/>
          <p:cNvSpPr>
            <a:spLocks noChangeArrowheads="1"/>
          </p:cNvSpPr>
          <p:nvPr/>
        </p:nvSpPr>
        <p:spPr bwMode="auto">
          <a:xfrm rot="16200000">
            <a:off x="6425508" y="1320109"/>
            <a:ext cx="1603519" cy="1044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Data </a:t>
            </a:r>
          </a:p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Access </a:t>
            </a:r>
          </a:p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Tier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5" name="Line 58"/>
          <p:cNvSpPr>
            <a:spLocks noChangeShapeType="1"/>
          </p:cNvSpPr>
          <p:nvPr/>
        </p:nvSpPr>
        <p:spPr bwMode="auto">
          <a:xfrm>
            <a:off x="1830807" y="2346940"/>
            <a:ext cx="3311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" name="Line 58"/>
          <p:cNvSpPr>
            <a:spLocks noChangeShapeType="1"/>
          </p:cNvSpPr>
          <p:nvPr/>
        </p:nvSpPr>
        <p:spPr bwMode="auto">
          <a:xfrm flipV="1">
            <a:off x="2530975" y="2346808"/>
            <a:ext cx="288363" cy="26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" name="Line 58"/>
          <p:cNvSpPr>
            <a:spLocks noChangeShapeType="1"/>
          </p:cNvSpPr>
          <p:nvPr/>
        </p:nvSpPr>
        <p:spPr bwMode="auto">
          <a:xfrm flipV="1">
            <a:off x="6348003" y="1861548"/>
            <a:ext cx="403463" cy="173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404116" y="2719672"/>
            <a:ext cx="2" cy="36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Rectangle 27"/>
          <p:cNvSpPr>
            <a:spLocks noChangeArrowheads="1"/>
          </p:cNvSpPr>
          <p:nvPr/>
        </p:nvSpPr>
        <p:spPr bwMode="auto">
          <a:xfrm rot="16200000">
            <a:off x="1833489" y="751194"/>
            <a:ext cx="1603518" cy="2121243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Management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Controller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(Java Base)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275" name="直接箭头连接符 274"/>
          <p:cNvCxnSpPr/>
          <p:nvPr/>
        </p:nvCxnSpPr>
        <p:spPr>
          <a:xfrm flipH="1">
            <a:off x="778552" y="1315783"/>
            <a:ext cx="2" cy="43065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肘形连接符 276"/>
          <p:cNvCxnSpPr/>
          <p:nvPr/>
        </p:nvCxnSpPr>
        <p:spPr>
          <a:xfrm flipV="1">
            <a:off x="1186497" y="1861548"/>
            <a:ext cx="387357" cy="970519"/>
          </a:xfrm>
          <a:prstGeom prst="bentConnector5">
            <a:avLst>
              <a:gd name="adj1" fmla="val 23157"/>
              <a:gd name="adj2" fmla="val 100456"/>
              <a:gd name="adj3" fmla="val 40985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肘形连接符 279"/>
          <p:cNvCxnSpPr>
            <a:endCxn id="242" idx="0"/>
          </p:cNvCxnSpPr>
          <p:nvPr/>
        </p:nvCxnSpPr>
        <p:spPr>
          <a:xfrm flipV="1">
            <a:off x="3707484" y="1823237"/>
            <a:ext cx="529855" cy="38311"/>
          </a:xfrm>
          <a:prstGeom prst="bentConnector3">
            <a:avLst>
              <a:gd name="adj1" fmla="val 5000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7"/>
          <p:cNvSpPr>
            <a:spLocks noChangeArrowheads="1"/>
          </p:cNvSpPr>
          <p:nvPr/>
        </p:nvSpPr>
        <p:spPr bwMode="auto">
          <a:xfrm rot="16200000">
            <a:off x="7076874" y="1902008"/>
            <a:ext cx="2885928" cy="1102023"/>
          </a:xfrm>
          <a:prstGeom prst="rect">
            <a:avLst/>
          </a:prstGeom>
          <a:solidFill>
            <a:srgbClr val="FF474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DB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" name="Rectangle 10"/>
          <p:cNvSpPr>
            <a:spLocks noChangeArrowheads="1"/>
          </p:cNvSpPr>
          <p:nvPr/>
        </p:nvSpPr>
        <p:spPr bwMode="auto">
          <a:xfrm>
            <a:off x="4150186" y="171760"/>
            <a:ext cx="2250742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err="1" smtClean="0"/>
              <a:t>Isomerical</a:t>
            </a:r>
            <a:r>
              <a:rPr lang="en-US" altLang="zh-CN" b="1" dirty="0" smtClean="0"/>
              <a:t> Service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298" name="Rectangle 6"/>
          <p:cNvSpPr>
            <a:spLocks noChangeArrowheads="1"/>
          </p:cNvSpPr>
          <p:nvPr/>
        </p:nvSpPr>
        <p:spPr bwMode="auto">
          <a:xfrm>
            <a:off x="6581621" y="9901"/>
            <a:ext cx="144094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Data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Access</a:t>
            </a:r>
          </a:p>
        </p:txBody>
      </p:sp>
      <p:cxnSp>
        <p:nvCxnSpPr>
          <p:cNvPr id="304" name="直接箭头连接符 303"/>
          <p:cNvCxnSpPr/>
          <p:nvPr/>
        </p:nvCxnSpPr>
        <p:spPr>
          <a:xfrm>
            <a:off x="2706554" y="2207544"/>
            <a:ext cx="0" cy="171595"/>
          </a:xfrm>
          <a:prstGeom prst="straightConnector1">
            <a:avLst/>
          </a:prstGeom>
          <a:ln w="28575">
            <a:solidFill>
              <a:srgbClr val="F2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103"/>
          <p:cNvSpPr>
            <a:spLocks noChangeArrowheads="1"/>
          </p:cNvSpPr>
          <p:nvPr/>
        </p:nvSpPr>
        <p:spPr bwMode="auto">
          <a:xfrm>
            <a:off x="7227267" y="4672177"/>
            <a:ext cx="94963" cy="138678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65" name="Rectangle 27"/>
          <p:cNvSpPr>
            <a:spLocks noChangeArrowheads="1"/>
          </p:cNvSpPr>
          <p:nvPr/>
        </p:nvSpPr>
        <p:spPr bwMode="auto">
          <a:xfrm rot="16200000">
            <a:off x="1780652" y="2691349"/>
            <a:ext cx="1746756" cy="208115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Python Data </a:t>
            </a: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Anaylysis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Controller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(Python Base)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9" name="Rectangle 27"/>
          <p:cNvSpPr>
            <a:spLocks noChangeArrowheads="1"/>
          </p:cNvSpPr>
          <p:nvPr/>
        </p:nvSpPr>
        <p:spPr bwMode="auto">
          <a:xfrm rot="16200000">
            <a:off x="-1144638" y="2275563"/>
            <a:ext cx="3650271" cy="1013545"/>
          </a:xfrm>
          <a:prstGeom prst="rect">
            <a:avLst/>
          </a:prstGeom>
          <a:solidFill>
            <a:srgbClr val="FF474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Request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Handler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83" name="肘形连接符 382"/>
          <p:cNvCxnSpPr/>
          <p:nvPr/>
        </p:nvCxnSpPr>
        <p:spPr>
          <a:xfrm rot="16200000" flipH="1">
            <a:off x="1031751" y="3089323"/>
            <a:ext cx="864188" cy="375398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27"/>
          <p:cNvSpPr>
            <a:spLocks noChangeArrowheads="1"/>
          </p:cNvSpPr>
          <p:nvPr/>
        </p:nvSpPr>
        <p:spPr bwMode="auto">
          <a:xfrm rot="16200000">
            <a:off x="4414969" y="2672268"/>
            <a:ext cx="1755401" cy="2110666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Pandas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Component/</a:t>
            </a: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Pyecharts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Plotly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97" name="肘形连接符 396"/>
          <p:cNvCxnSpPr>
            <a:endCxn id="395" idx="0"/>
          </p:cNvCxnSpPr>
          <p:nvPr/>
        </p:nvCxnSpPr>
        <p:spPr>
          <a:xfrm>
            <a:off x="3674873" y="3714091"/>
            <a:ext cx="562464" cy="13510"/>
          </a:xfrm>
          <a:prstGeom prst="bentConnector3">
            <a:avLst>
              <a:gd name="adj1" fmla="val 5000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肘形连接符 399"/>
          <p:cNvCxnSpPr/>
          <p:nvPr/>
        </p:nvCxnSpPr>
        <p:spPr>
          <a:xfrm rot="10800000">
            <a:off x="3702174" y="3987921"/>
            <a:ext cx="521354" cy="3694"/>
          </a:xfrm>
          <a:prstGeom prst="bentConnector3">
            <a:avLst>
              <a:gd name="adj1" fmla="val 5000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angle 10"/>
          <p:cNvSpPr>
            <a:spLocks noChangeArrowheads="1"/>
          </p:cNvSpPr>
          <p:nvPr/>
        </p:nvSpPr>
        <p:spPr bwMode="auto">
          <a:xfrm>
            <a:off x="1584579" y="171760"/>
            <a:ext cx="2101338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Request Dispatch</a:t>
            </a:r>
          </a:p>
        </p:txBody>
      </p:sp>
      <p:sp>
        <p:nvSpPr>
          <p:cNvPr id="405" name="Line 58"/>
          <p:cNvSpPr>
            <a:spLocks noChangeShapeType="1"/>
          </p:cNvSpPr>
          <p:nvPr/>
        </p:nvSpPr>
        <p:spPr bwMode="auto">
          <a:xfrm flipV="1">
            <a:off x="6311960" y="3046832"/>
            <a:ext cx="1656865" cy="10661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" name="Line 36"/>
          <p:cNvSpPr>
            <a:spLocks noChangeShapeType="1"/>
          </p:cNvSpPr>
          <p:nvPr/>
        </p:nvSpPr>
        <p:spPr bwMode="auto">
          <a:xfrm>
            <a:off x="7879370" y="758849"/>
            <a:ext cx="8672" cy="401901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" name="Rectangle 6"/>
          <p:cNvSpPr>
            <a:spLocks noChangeArrowheads="1"/>
          </p:cNvSpPr>
          <p:nvPr/>
        </p:nvSpPr>
        <p:spPr bwMode="auto">
          <a:xfrm>
            <a:off x="7753317" y="9901"/>
            <a:ext cx="144094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Data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ea typeface="宋体" panose="02010600030101010101" pitchFamily="2" charset="-122"/>
              </a:rPr>
              <a:t>Storage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08" name="Line 58"/>
          <p:cNvSpPr>
            <a:spLocks noChangeShapeType="1"/>
          </p:cNvSpPr>
          <p:nvPr/>
        </p:nvSpPr>
        <p:spPr bwMode="auto">
          <a:xfrm>
            <a:off x="7740118" y="1820473"/>
            <a:ext cx="228707" cy="12263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57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3</a:t>
            </a: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90931" y="2004292"/>
            <a:ext cx="3383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94847" y="21980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技术路线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37649" y="1213426"/>
            <a:ext cx="3233103" cy="645160"/>
            <a:chOff x="5007769" y="1473201"/>
            <a:chExt cx="3233103" cy="645160"/>
          </a:xfrm>
        </p:grpSpPr>
        <p:sp>
          <p:nvSpPr>
            <p:cNvPr id="60" name="椭圆 59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35"/>
            <p:cNvSpPr txBox="1">
              <a:spLocks noChangeArrowheads="1"/>
            </p:cNvSpPr>
            <p:nvPr/>
          </p:nvSpPr>
          <p:spPr bwMode="auto">
            <a:xfrm>
              <a:off x="5525057" y="1473201"/>
              <a:ext cx="271581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服务端使用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方正兰亭黑_GBK" panose="02000000000000000000" pitchFamily="2" charset="-122"/>
                </a:rPr>
                <a:t>Spring 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方正兰亭黑_GBK" panose="02000000000000000000" pitchFamily="2" charset="-122"/>
                </a:rPr>
                <a:t>Boot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技术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栈实现微服务架构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7649" y="2373571"/>
            <a:ext cx="3233103" cy="645160"/>
            <a:chOff x="5007769" y="1466851"/>
            <a:chExt cx="3233103" cy="645160"/>
          </a:xfrm>
        </p:grpSpPr>
        <p:sp>
          <p:nvSpPr>
            <p:cNvPr id="8" name="椭圆 7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" name="TextBox 35"/>
            <p:cNvSpPr txBox="1">
              <a:spLocks noChangeArrowheads="1"/>
            </p:cNvSpPr>
            <p:nvPr/>
          </p:nvSpPr>
          <p:spPr bwMode="auto">
            <a:xfrm>
              <a:off x="5525057" y="1466851"/>
              <a:ext cx="271581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前端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基于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方正兰亭黑_GBK" panose="02000000000000000000" pitchFamily="2" charset="-122"/>
                </a:rPr>
                <a:t>V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方正兰亭黑_GBK" panose="02000000000000000000" pitchFamily="2" charset="-122"/>
                </a:rPr>
                <a:t>ue.js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生态打造流畅友好的用户界面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7649" y="3487996"/>
            <a:ext cx="3233103" cy="646331"/>
            <a:chOff x="5007769" y="1378586"/>
            <a:chExt cx="3233103" cy="646331"/>
          </a:xfrm>
        </p:grpSpPr>
        <p:sp>
          <p:nvSpPr>
            <p:cNvPr id="12" name="椭圆 11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3"/>
            <p:cNvSpPr txBox="1">
              <a:spLocks noChangeArrowheads="1"/>
            </p:cNvSpPr>
            <p:nvPr/>
          </p:nvSpPr>
          <p:spPr bwMode="auto">
            <a:xfrm>
              <a:off x="5029806" y="1602617"/>
              <a:ext cx="32722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5525057" y="1378586"/>
              <a:ext cx="271581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所有服务部署到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Docker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，实现持续集成、横向拓展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01397" y="1825553"/>
            <a:ext cx="1103283" cy="461804"/>
            <a:chOff x="1909438" y="1584960"/>
            <a:chExt cx="2159196" cy="788647"/>
          </a:xfrm>
        </p:grpSpPr>
        <p:sp>
          <p:nvSpPr>
            <p:cNvPr id="16" name="圆角矩形 15"/>
            <p:cNvSpPr/>
            <p:nvPr/>
          </p:nvSpPr>
          <p:spPr>
            <a:xfrm>
              <a:off x="1909438" y="1584960"/>
              <a:ext cx="2159196" cy="788647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7"/>
            <p:cNvSpPr txBox="1"/>
            <p:nvPr/>
          </p:nvSpPr>
          <p:spPr>
            <a:xfrm>
              <a:off x="2096882" y="1808829"/>
              <a:ext cx="1767709" cy="433626"/>
            </a:xfrm>
            <a:prstGeom prst="rect">
              <a:avLst/>
            </a:prstGeom>
            <a:solidFill>
              <a:schemeClr val="accent2">
                <a:alpha val="28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Vue.js</a:t>
              </a:r>
              <a:endParaRPr lang="zh-CN" altLang="en-US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01397" y="2487747"/>
            <a:ext cx="1103283" cy="461804"/>
            <a:chOff x="1909438" y="1584960"/>
            <a:chExt cx="2159196" cy="788647"/>
          </a:xfrm>
        </p:grpSpPr>
        <p:sp>
          <p:nvSpPr>
            <p:cNvPr id="24" name="圆角矩形 23"/>
            <p:cNvSpPr/>
            <p:nvPr/>
          </p:nvSpPr>
          <p:spPr>
            <a:xfrm>
              <a:off x="1909438" y="1584960"/>
              <a:ext cx="2159196" cy="788647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2096883" y="1808829"/>
              <a:ext cx="1767708" cy="420485"/>
            </a:xfrm>
            <a:prstGeom prst="rect">
              <a:avLst/>
            </a:prstGeom>
            <a:solidFill>
              <a:schemeClr val="accent2">
                <a:alpha val="28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iVeiw.js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01397" y="3149941"/>
            <a:ext cx="1103283" cy="461804"/>
            <a:chOff x="1909438" y="1584960"/>
            <a:chExt cx="2159196" cy="788647"/>
          </a:xfrm>
        </p:grpSpPr>
        <p:sp>
          <p:nvSpPr>
            <p:cNvPr id="27" name="圆角矩形 26"/>
            <p:cNvSpPr/>
            <p:nvPr/>
          </p:nvSpPr>
          <p:spPr>
            <a:xfrm>
              <a:off x="1909438" y="1584960"/>
              <a:ext cx="2159196" cy="788647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17"/>
            <p:cNvSpPr txBox="1"/>
            <p:nvPr/>
          </p:nvSpPr>
          <p:spPr>
            <a:xfrm>
              <a:off x="2096883" y="1769040"/>
              <a:ext cx="1767708" cy="420485"/>
            </a:xfrm>
            <a:prstGeom prst="rect">
              <a:avLst/>
            </a:prstGeom>
            <a:solidFill>
              <a:schemeClr val="accent2">
                <a:alpha val="28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Element-UI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97221" y="3818327"/>
            <a:ext cx="1103283" cy="461804"/>
            <a:chOff x="1909438" y="1584960"/>
            <a:chExt cx="2159196" cy="788647"/>
          </a:xfrm>
        </p:grpSpPr>
        <p:sp>
          <p:nvSpPr>
            <p:cNvPr id="30" name="圆角矩形 29"/>
            <p:cNvSpPr/>
            <p:nvPr/>
          </p:nvSpPr>
          <p:spPr>
            <a:xfrm>
              <a:off x="1909438" y="1584960"/>
              <a:ext cx="2159196" cy="788647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2096883" y="1769040"/>
              <a:ext cx="1767708" cy="420485"/>
            </a:xfrm>
            <a:prstGeom prst="rect">
              <a:avLst/>
            </a:prstGeom>
            <a:solidFill>
              <a:schemeClr val="accent2">
                <a:alpha val="28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Axios.js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22"/>
          <p:cNvSpPr txBox="1"/>
          <p:nvPr/>
        </p:nvSpPr>
        <p:spPr>
          <a:xfrm>
            <a:off x="4097221" y="1213426"/>
            <a:ext cx="1188011" cy="369332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H="1">
            <a:off x="5449824" y="1043906"/>
            <a:ext cx="3371" cy="3667461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文本框 22"/>
          <p:cNvSpPr txBox="1"/>
          <p:nvPr/>
        </p:nvSpPr>
        <p:spPr>
          <a:xfrm>
            <a:off x="5698339" y="1213426"/>
            <a:ext cx="2647085" cy="369332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698339" y="1835967"/>
            <a:ext cx="1103283" cy="461804"/>
            <a:chOff x="5698339" y="1844633"/>
            <a:chExt cx="1103283" cy="461804"/>
          </a:xfrm>
        </p:grpSpPr>
        <p:sp>
          <p:nvSpPr>
            <p:cNvPr id="37" name="圆角矩形 36"/>
            <p:cNvSpPr/>
            <p:nvPr/>
          </p:nvSpPr>
          <p:spPr>
            <a:xfrm>
              <a:off x="5698339" y="1844633"/>
              <a:ext cx="1103283" cy="461804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17"/>
            <p:cNvSpPr txBox="1"/>
            <p:nvPr/>
          </p:nvSpPr>
          <p:spPr>
            <a:xfrm>
              <a:off x="5794117" y="1975723"/>
              <a:ext cx="961280" cy="24622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 w="12700">
              <a:solidFill>
                <a:schemeClr val="accent3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Spring Boot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6972403" y="1835967"/>
            <a:ext cx="1373021" cy="461804"/>
          </a:xfrm>
          <a:prstGeom prst="roundRect">
            <a:avLst>
              <a:gd name="adj" fmla="val 10627"/>
            </a:avLst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7"/>
          <p:cNvSpPr txBox="1"/>
          <p:nvPr/>
        </p:nvSpPr>
        <p:spPr>
          <a:xfrm>
            <a:off x="7024088" y="1951371"/>
            <a:ext cx="1222379" cy="246221"/>
          </a:xfrm>
          <a:prstGeom prst="rect">
            <a:avLst/>
          </a:prstGeom>
          <a:solidFill>
            <a:schemeClr val="accent3">
              <a:alpha val="28000"/>
            </a:schemeClr>
          </a:solidFill>
          <a:ln w="12700">
            <a:solidFill>
              <a:schemeClr val="accent3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</a:t>
            </a:r>
            <a:r>
              <a:rPr lang="en-US" altLang="zh-CN" sz="1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Jpa</a:t>
            </a:r>
            <a:r>
              <a:rPr lang="en-US" altLang="zh-CN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</a:t>
            </a:r>
            <a:endParaRPr lang="zh-CN" altLang="en-US" sz="1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698339" y="2493664"/>
            <a:ext cx="1103283" cy="461804"/>
            <a:chOff x="5698339" y="1844633"/>
            <a:chExt cx="1103283" cy="461804"/>
          </a:xfrm>
        </p:grpSpPr>
        <p:sp>
          <p:nvSpPr>
            <p:cNvPr id="43" name="圆角矩形 42"/>
            <p:cNvSpPr/>
            <p:nvPr/>
          </p:nvSpPr>
          <p:spPr>
            <a:xfrm>
              <a:off x="5698339" y="1844633"/>
              <a:ext cx="1103283" cy="461804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5794117" y="1975723"/>
              <a:ext cx="961280" cy="24622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 w="12700">
              <a:solidFill>
                <a:schemeClr val="accent3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Shiro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004379" y="2487747"/>
            <a:ext cx="1321336" cy="461804"/>
            <a:chOff x="5698339" y="1844633"/>
            <a:chExt cx="1103283" cy="461804"/>
          </a:xfrm>
        </p:grpSpPr>
        <p:sp>
          <p:nvSpPr>
            <p:cNvPr id="46" name="圆角矩形 45"/>
            <p:cNvSpPr/>
            <p:nvPr/>
          </p:nvSpPr>
          <p:spPr>
            <a:xfrm>
              <a:off x="5698339" y="1844633"/>
              <a:ext cx="1103283" cy="461804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17"/>
            <p:cNvSpPr txBox="1"/>
            <p:nvPr/>
          </p:nvSpPr>
          <p:spPr>
            <a:xfrm>
              <a:off x="5794117" y="1975723"/>
              <a:ext cx="961280" cy="24622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 w="12700">
              <a:solidFill>
                <a:schemeClr val="accent3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Hibernte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98339" y="3109856"/>
            <a:ext cx="1103283" cy="461804"/>
            <a:chOff x="5698340" y="1867931"/>
            <a:chExt cx="1103283" cy="461804"/>
          </a:xfrm>
        </p:grpSpPr>
        <p:sp>
          <p:nvSpPr>
            <p:cNvPr id="49" name="圆角矩形 48"/>
            <p:cNvSpPr/>
            <p:nvPr/>
          </p:nvSpPr>
          <p:spPr>
            <a:xfrm>
              <a:off x="5698340" y="1867931"/>
              <a:ext cx="1103283" cy="461804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17"/>
            <p:cNvSpPr txBox="1"/>
            <p:nvPr/>
          </p:nvSpPr>
          <p:spPr>
            <a:xfrm>
              <a:off x="5794117" y="1975723"/>
              <a:ext cx="961280" cy="24622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 w="12700">
              <a:solidFill>
                <a:schemeClr val="accent3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MySQL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33007" y="3139527"/>
            <a:ext cx="1312417" cy="432133"/>
            <a:chOff x="5698340" y="1867931"/>
            <a:chExt cx="1103283" cy="461804"/>
          </a:xfrm>
        </p:grpSpPr>
        <p:sp>
          <p:nvSpPr>
            <p:cNvPr id="52" name="圆角矩形 51"/>
            <p:cNvSpPr/>
            <p:nvPr/>
          </p:nvSpPr>
          <p:spPr>
            <a:xfrm>
              <a:off x="5698340" y="1867931"/>
              <a:ext cx="1103283" cy="461804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17"/>
            <p:cNvSpPr txBox="1"/>
            <p:nvPr/>
          </p:nvSpPr>
          <p:spPr>
            <a:xfrm>
              <a:off x="5794117" y="1975723"/>
              <a:ext cx="961280" cy="24622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 w="12700">
              <a:solidFill>
                <a:schemeClr val="accent3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Tomcat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698339" y="3858196"/>
            <a:ext cx="1103283" cy="461804"/>
            <a:chOff x="5698340" y="1867931"/>
            <a:chExt cx="1103283" cy="461804"/>
          </a:xfrm>
        </p:grpSpPr>
        <p:sp>
          <p:nvSpPr>
            <p:cNvPr id="55" name="圆角矩形 54"/>
            <p:cNvSpPr/>
            <p:nvPr/>
          </p:nvSpPr>
          <p:spPr>
            <a:xfrm>
              <a:off x="5698340" y="1867931"/>
              <a:ext cx="1103283" cy="461804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17"/>
            <p:cNvSpPr txBox="1"/>
            <p:nvPr/>
          </p:nvSpPr>
          <p:spPr>
            <a:xfrm>
              <a:off x="5794117" y="1975723"/>
              <a:ext cx="961280" cy="24622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 w="12700">
              <a:solidFill>
                <a:schemeClr val="accent3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Python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040477" y="3849425"/>
            <a:ext cx="1304947" cy="461804"/>
            <a:chOff x="5698340" y="1867931"/>
            <a:chExt cx="1103283" cy="461804"/>
          </a:xfrm>
        </p:grpSpPr>
        <p:sp>
          <p:nvSpPr>
            <p:cNvPr id="58" name="圆角矩形 57"/>
            <p:cNvSpPr/>
            <p:nvPr/>
          </p:nvSpPr>
          <p:spPr>
            <a:xfrm>
              <a:off x="5698340" y="1867931"/>
              <a:ext cx="1103283" cy="461804"/>
            </a:xfrm>
            <a:prstGeom prst="roundRect">
              <a:avLst>
                <a:gd name="adj" fmla="val 10627"/>
              </a:avLst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17"/>
            <p:cNvSpPr txBox="1"/>
            <p:nvPr/>
          </p:nvSpPr>
          <p:spPr>
            <a:xfrm>
              <a:off x="5794117" y="1975723"/>
              <a:ext cx="961280" cy="246221"/>
            </a:xfrm>
            <a:prstGeom prst="rect">
              <a:avLst/>
            </a:prstGeom>
            <a:solidFill>
              <a:schemeClr val="accent3">
                <a:alpha val="28000"/>
              </a:schemeClr>
            </a:solidFill>
            <a:ln w="12700">
              <a:solidFill>
                <a:schemeClr val="accent3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Docker</a:t>
              </a:r>
              <a:endParaRPr lang="zh-CN" altLang="en-US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4</a:t>
            </a: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819481" y="2004292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40603" y="202786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数据挖掘仓库</a:t>
            </a:r>
          </a:p>
        </p:txBody>
      </p:sp>
      <p:pic>
        <p:nvPicPr>
          <p:cNvPr id="3" name="图片 2" descr="vue-admin - Google Chrome 2018_4_10 13_40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859790"/>
            <a:ext cx="7105015" cy="39858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1057792" y="1553283"/>
            <a:ext cx="1720100" cy="1720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19631" y="1424910"/>
            <a:ext cx="598350" cy="598350"/>
            <a:chOff x="3529981" y="507683"/>
            <a:chExt cx="598350" cy="598350"/>
          </a:xfrm>
        </p:grpSpPr>
        <p:sp>
          <p:nvSpPr>
            <p:cNvPr id="4" name="椭圆 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93055" y="63084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12548" y="1853950"/>
            <a:ext cx="1210588" cy="1125603"/>
            <a:chOff x="1343028" y="1853950"/>
            <a:chExt cx="1210588" cy="1125603"/>
          </a:xfrm>
        </p:grpSpPr>
        <p:sp>
          <p:nvSpPr>
            <p:cNvPr id="35" name="TextBox 34"/>
            <p:cNvSpPr txBox="1"/>
            <p:nvPr/>
          </p:nvSpPr>
          <p:spPr>
            <a:xfrm>
              <a:off x="1343028" y="1853950"/>
              <a:ext cx="1210588" cy="906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6000" b="1" baseline="12000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6000" b="1" baseline="12000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3596" y="2514426"/>
              <a:ext cx="1029448" cy="46512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aseline="1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anose="020B0806030902050204" pitchFamily="34" charset="0"/>
                  <a:ea typeface="微软雅黑" panose="020B0503020204020204" pitchFamily="34" charset="-122"/>
                </a:rPr>
                <a:t>CONTENT</a:t>
              </a:r>
              <a:endParaRPr lang="zh-CN" altLang="en-US" sz="2800" baseline="1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267452" y="14587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</a:p>
        </p:txBody>
      </p:sp>
      <p:sp>
        <p:nvSpPr>
          <p:cNvPr id="36" name="矩形 35"/>
          <p:cNvSpPr/>
          <p:nvPr/>
        </p:nvSpPr>
        <p:spPr>
          <a:xfrm>
            <a:off x="4252438" y="2334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36332" y="14775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419631" y="2234949"/>
            <a:ext cx="598350" cy="598350"/>
            <a:chOff x="3529981" y="507683"/>
            <a:chExt cx="598350" cy="598350"/>
          </a:xfrm>
        </p:grpSpPr>
        <p:sp>
          <p:nvSpPr>
            <p:cNvPr id="48" name="椭圆 47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93055" y="61814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882783" y="1393434"/>
            <a:ext cx="598350" cy="598350"/>
            <a:chOff x="3529981" y="507683"/>
            <a:chExt cx="598350" cy="598350"/>
          </a:xfrm>
        </p:grpSpPr>
        <p:sp>
          <p:nvSpPr>
            <p:cNvPr id="57" name="椭圆 56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93056" y="61179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4267452" y="313576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32812" y="3025302"/>
            <a:ext cx="598350" cy="598350"/>
            <a:chOff x="3529981" y="507683"/>
            <a:chExt cx="598350" cy="598350"/>
          </a:xfrm>
        </p:grpSpPr>
        <p:sp>
          <p:nvSpPr>
            <p:cNvPr id="24" name="椭圆 2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48"/>
            <p:cNvSpPr txBox="1"/>
            <p:nvPr/>
          </p:nvSpPr>
          <p:spPr>
            <a:xfrm>
              <a:off x="3593055" y="61814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736332" y="231437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882783" y="2198138"/>
            <a:ext cx="598350" cy="598350"/>
            <a:chOff x="3529981" y="507683"/>
            <a:chExt cx="598350" cy="598350"/>
          </a:xfrm>
        </p:grpSpPr>
        <p:sp>
          <p:nvSpPr>
            <p:cNvPr id="29" name="椭圆 28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3593056" y="611794"/>
              <a:ext cx="5020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4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3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bldLvl="0" animBg="1"/>
          <p:bldP spid="15" grpId="0"/>
          <p:bldP spid="36" grpId="0"/>
          <p:bldP spid="38" grpId="0"/>
          <p:bldP spid="22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4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3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bldLvl="0" animBg="1"/>
          <p:bldP spid="15" grpId="0"/>
          <p:bldP spid="36" grpId="0"/>
          <p:bldP spid="38" grpId="0"/>
          <p:bldP spid="22" grpId="0"/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632797" y="223614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学生信息Excel一键导入</a:t>
            </a:r>
          </a:p>
        </p:txBody>
      </p:sp>
      <p:pic>
        <p:nvPicPr>
          <p:cNvPr id="4" name="图片 3" descr="vue-admin - Google Chrome 2018_4_10 13_41_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82" y="975995"/>
            <a:ext cx="6633210" cy="37211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94212" y="244569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一键分组</a:t>
            </a:r>
          </a:p>
        </p:txBody>
      </p:sp>
      <p:pic>
        <p:nvPicPr>
          <p:cNvPr id="2" name="图片 1" descr="vue-admin - Google Chrome 2018_4_10 13_42_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" y="839470"/>
            <a:ext cx="7276465" cy="408178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51947" y="232504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任务追踪分析</a:t>
            </a:r>
          </a:p>
        </p:txBody>
      </p:sp>
      <p:pic>
        <p:nvPicPr>
          <p:cNvPr id="3" name="图片 2" descr="vue-admin - Google Chrome 2018_4_10 13_43_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885190"/>
            <a:ext cx="7223125" cy="405193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</a:t>
            </a:r>
            <a:r>
              <a:rPr lang="en-US" altLang="zh-CN" sz="4800" dirty="0" smtClean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</a:t>
            </a:r>
            <a:endParaRPr lang="en-US" altLang="zh-CN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819481" y="2004292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取得成果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477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014180" y="153129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一套基本完善的实践任务教学平台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90" y="901826"/>
            <a:ext cx="6895124" cy="38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356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55054" y="128745"/>
            <a:ext cx="623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中国计算机大学生设计大赛</a:t>
            </a:r>
            <a:r>
              <a:rPr lang="en-US" altLang="zh-CN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-</a:t>
            </a:r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全国二等奖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65855" y="231648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26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289946" cy="1289946"/>
            <a:chOff x="2026208" y="849756"/>
            <a:chExt cx="1289946" cy="1289946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60839" y="1025813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343" y="849756"/>
            <a:ext cx="1289946" cy="1289946"/>
            <a:chOff x="3351228" y="849756"/>
            <a:chExt cx="1289946" cy="1289946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87342" y="946188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74343" y="849756"/>
            <a:ext cx="1289946" cy="1289946"/>
            <a:chOff x="4648417" y="849756"/>
            <a:chExt cx="1289946" cy="1289946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32551" y="959138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聆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74343" y="849756"/>
            <a:ext cx="1289946" cy="1289946"/>
            <a:chOff x="5946350" y="849756"/>
            <a:chExt cx="1289946" cy="1289946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听</a:t>
              </a:r>
              <a:endPara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0" y="2427734"/>
            <a:ext cx="9144000" cy="1944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327053" y="4110384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8018" y="4605223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58789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6440" y="5038934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62506" y="4528456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181253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63984" y="3830482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19626" y="4323810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3138" y="470469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275196" y="4605225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078" y="4920242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17144" y="4736991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45"/>
          <p:cNvSpPr txBox="1"/>
          <p:nvPr/>
        </p:nvSpPr>
        <p:spPr>
          <a:xfrm>
            <a:off x="1715135" y="2618105"/>
            <a:ext cx="6585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学校名称：南京理工大学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参赛类别：软件应用与开发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 应用与开发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人：刘祥德 马腾 刘鑫容</a:t>
            </a: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指导老师：徐建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2099E-6 L 0.45 4.32099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32099E-6 L 0.29896 4.3209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32099E-6 L 0.14584 4.32099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90931" y="2004292"/>
            <a:ext cx="3383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 bwMode="auto">
          <a:xfrm>
            <a:off x="1524424" y="3003798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 bwMode="auto">
          <a:xfrm>
            <a:off x="2370608" y="1275606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923880" y="3098749"/>
            <a:ext cx="1251927" cy="1109597"/>
            <a:chOff x="3395030" y="3384330"/>
            <a:chExt cx="1251927" cy="1109597"/>
          </a:xfrm>
        </p:grpSpPr>
        <p:sp>
          <p:nvSpPr>
            <p:cNvPr id="61" name="Freeform 5"/>
            <p:cNvSpPr/>
            <p:nvPr/>
          </p:nvSpPr>
          <p:spPr bwMode="auto">
            <a:xfrm>
              <a:off x="3395031" y="3384353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5" name="Freeform 5"/>
            <p:cNvSpPr/>
            <p:nvPr/>
          </p:nvSpPr>
          <p:spPr bwMode="auto">
            <a:xfrm>
              <a:off x="3395030" y="3384330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0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67"/>
            <p:cNvSpPr txBox="1"/>
            <p:nvPr/>
          </p:nvSpPr>
          <p:spPr>
            <a:xfrm>
              <a:off x="3468721" y="3612412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设计背景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971600" y="1370557"/>
            <a:ext cx="1251927" cy="1109597"/>
            <a:chOff x="4497043" y="2426089"/>
            <a:chExt cx="1251927" cy="1109597"/>
          </a:xfrm>
        </p:grpSpPr>
        <p:sp>
          <p:nvSpPr>
            <p:cNvPr id="60" name="Freeform 5"/>
            <p:cNvSpPr/>
            <p:nvPr/>
          </p:nvSpPr>
          <p:spPr bwMode="auto">
            <a:xfrm>
              <a:off x="4497044" y="2426111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4497043" y="2426089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3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68"/>
            <p:cNvSpPr txBox="1"/>
            <p:nvPr/>
          </p:nvSpPr>
          <p:spPr>
            <a:xfrm>
              <a:off x="4567566" y="2647635"/>
              <a:ext cx="1104544" cy="68389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流行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TextBox 23"/>
          <p:cNvSpPr>
            <a:spLocks noChangeArrowheads="1"/>
          </p:cNvSpPr>
          <p:nvPr/>
        </p:nvSpPr>
        <p:spPr bwMode="auto">
          <a:xfrm>
            <a:off x="2917673" y="1463055"/>
            <a:ext cx="416118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近年来，数据挖掘引起了信息产业界的极大关注，每时每刻产生的海量数据存在极具价值的分析发掘潜能。</a:t>
            </a:r>
          </a:p>
        </p:txBody>
      </p:sp>
      <p:sp>
        <p:nvSpPr>
          <p:cNvPr id="86" name="TextBox 25"/>
          <p:cNvSpPr>
            <a:spLocks noChangeArrowheads="1"/>
          </p:cNvSpPr>
          <p:nvPr/>
        </p:nvSpPr>
        <p:spPr bwMode="auto">
          <a:xfrm>
            <a:off x="2075450" y="3041497"/>
            <a:ext cx="4155803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随着大数据时代的强势来袭，许多高校已经陆续对数据挖掘进行探索。但数据挖掘包含的复杂过程为高校开展教学带来了很大的难度。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3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2" grpId="0" bldLvl="0" animBg="1"/>
      <p:bldP spid="36" grpId="0"/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设计背景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4" y="923922"/>
            <a:ext cx="6718676" cy="1322442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 rot="5400000">
            <a:off x="2492810" y="2338976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67" y="3953524"/>
            <a:ext cx="971795" cy="790112"/>
          </a:xfrm>
          <a:prstGeom prst="rect">
            <a:avLst/>
          </a:prstGeom>
        </p:spPr>
      </p:pic>
      <p:sp>
        <p:nvSpPr>
          <p:cNvPr id="27" name="文本框 8"/>
          <p:cNvSpPr txBox="1"/>
          <p:nvPr/>
        </p:nvSpPr>
        <p:spPr>
          <a:xfrm>
            <a:off x="2262193" y="2804231"/>
            <a:ext cx="123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数据理解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rot="5400000">
            <a:off x="3571186" y="2338976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3333596" y="2804231"/>
            <a:ext cx="112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4366644" y="2804231"/>
            <a:ext cx="115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建立模型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 rot="5400000">
            <a:off x="4551438" y="2342316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右箭头 31"/>
          <p:cNvSpPr/>
          <p:nvPr/>
        </p:nvSpPr>
        <p:spPr>
          <a:xfrm rot="5400000">
            <a:off x="5577513" y="2338976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5624301" y="2804231"/>
            <a:ext cx="6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13" y="2525298"/>
            <a:ext cx="871791" cy="878395"/>
          </a:xfrm>
          <a:prstGeom prst="rect">
            <a:avLst/>
          </a:prstGeom>
        </p:spPr>
      </p:pic>
      <p:sp>
        <p:nvSpPr>
          <p:cNvPr id="37" name="Line 58"/>
          <p:cNvSpPr>
            <a:spLocks noChangeShapeType="1"/>
          </p:cNvSpPr>
          <p:nvPr/>
        </p:nvSpPr>
        <p:spPr bwMode="auto">
          <a:xfrm flipV="1">
            <a:off x="1941804" y="2992543"/>
            <a:ext cx="434926" cy="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>
            <a:off x="3765379" y="3216345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1194495" y="3441487"/>
            <a:ext cx="8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学生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1194495" y="4801171"/>
            <a:ext cx="6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教师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87" y="3699367"/>
            <a:ext cx="1249726" cy="1237522"/>
          </a:xfrm>
          <a:prstGeom prst="rect">
            <a:avLst/>
          </a:prstGeom>
        </p:spPr>
      </p:pic>
      <p:sp>
        <p:nvSpPr>
          <p:cNvPr id="42" name="Line 58"/>
          <p:cNvSpPr>
            <a:spLocks noChangeShapeType="1"/>
          </p:cNvSpPr>
          <p:nvPr/>
        </p:nvSpPr>
        <p:spPr bwMode="auto">
          <a:xfrm flipV="1">
            <a:off x="2002361" y="4348581"/>
            <a:ext cx="1440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文本框 8"/>
          <p:cNvSpPr txBox="1"/>
          <p:nvPr/>
        </p:nvSpPr>
        <p:spPr>
          <a:xfrm>
            <a:off x="4225601" y="3260937"/>
            <a:ext cx="1582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每个阶段提交</a:t>
            </a:r>
            <a:r>
              <a:rPr lang="zh-CN" altLang="en-US" sz="11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挖掘结果</a:t>
            </a:r>
            <a:endParaRPr lang="en-US" altLang="zh-CN" sz="11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2268480" y="4086970"/>
            <a:ext cx="886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检阅、管控</a:t>
            </a:r>
            <a:endParaRPr lang="en-US" altLang="zh-CN" sz="11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爆炸形 2 44"/>
          <p:cNvSpPr/>
          <p:nvPr/>
        </p:nvSpPr>
        <p:spPr>
          <a:xfrm>
            <a:off x="5401785" y="3123733"/>
            <a:ext cx="3774831" cy="1776712"/>
          </a:xfrm>
          <a:prstGeom prst="irregularSeal2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大量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精力管控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不便</a:t>
            </a:r>
            <a:endParaRPr lang="en-US" altLang="zh-CN" sz="2400" b="1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Line 58"/>
          <p:cNvSpPr>
            <a:spLocks noChangeShapeType="1"/>
          </p:cNvSpPr>
          <p:nvPr/>
        </p:nvSpPr>
        <p:spPr bwMode="auto">
          <a:xfrm flipV="1">
            <a:off x="4690625" y="4291584"/>
            <a:ext cx="567075" cy="201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953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设计背景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4" y="923922"/>
            <a:ext cx="6718676" cy="1322442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 rot="5400000">
            <a:off x="2492810" y="2338976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67" y="3953524"/>
            <a:ext cx="971795" cy="790112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 rot="5400000">
            <a:off x="3571186" y="2338976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右箭头 30"/>
          <p:cNvSpPr/>
          <p:nvPr/>
        </p:nvSpPr>
        <p:spPr>
          <a:xfrm rot="5400000">
            <a:off x="4551438" y="2342316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右箭头 31"/>
          <p:cNvSpPr/>
          <p:nvPr/>
        </p:nvSpPr>
        <p:spPr>
          <a:xfrm rot="5400000">
            <a:off x="5577513" y="2338976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13" y="2525298"/>
            <a:ext cx="871791" cy="878395"/>
          </a:xfrm>
          <a:prstGeom prst="rect">
            <a:avLst/>
          </a:prstGeom>
        </p:spPr>
      </p:pic>
      <p:sp>
        <p:nvSpPr>
          <p:cNvPr id="37" name="Line 58"/>
          <p:cNvSpPr>
            <a:spLocks noChangeShapeType="1"/>
          </p:cNvSpPr>
          <p:nvPr/>
        </p:nvSpPr>
        <p:spPr bwMode="auto">
          <a:xfrm flipV="1">
            <a:off x="1941804" y="2992543"/>
            <a:ext cx="434926" cy="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文本框 8"/>
          <p:cNvSpPr txBox="1"/>
          <p:nvPr/>
        </p:nvSpPr>
        <p:spPr>
          <a:xfrm>
            <a:off x="1194495" y="3441487"/>
            <a:ext cx="8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学生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1194495" y="4801171"/>
            <a:ext cx="6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教师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 flipV="1">
            <a:off x="2002363" y="3895988"/>
            <a:ext cx="374368" cy="4791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 rot="16200000">
            <a:off x="3587716" y="1584804"/>
            <a:ext cx="1654290" cy="407626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数据挖掘实践任务教学平台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6452992" y="3441487"/>
            <a:ext cx="557868" cy="372645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爆炸形 2 37"/>
          <p:cNvSpPr/>
          <p:nvPr/>
        </p:nvSpPr>
        <p:spPr>
          <a:xfrm>
            <a:off x="7010860" y="2629186"/>
            <a:ext cx="2706164" cy="1820894"/>
          </a:xfrm>
          <a:prstGeom prst="irregularSeal2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综合型教学平台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3906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   </a:t>
            </a:r>
            <a:r>
              <a:rPr lang="en-US" altLang="zh-CN" sz="4800" dirty="0" smtClean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en-US" altLang="zh-CN" sz="48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90931" y="2004292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48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230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058894" y="2829661"/>
            <a:ext cx="5943600" cy="903208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8894" y="3956550"/>
            <a:ext cx="5943600" cy="903208"/>
          </a:xfrm>
          <a:prstGeom prst="round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12" y="3989795"/>
            <a:ext cx="5525015" cy="751601"/>
          </a:xfrm>
          <a:prstGeom prst="rect">
            <a:avLst/>
          </a:prstGeom>
        </p:spPr>
      </p:pic>
      <p:sp>
        <p:nvSpPr>
          <p:cNvPr id="21" name="文本框 14"/>
          <p:cNvSpPr txBox="1"/>
          <p:nvPr/>
        </p:nvSpPr>
        <p:spPr>
          <a:xfrm>
            <a:off x="2013175" y="528033"/>
            <a:ext cx="1357913" cy="369332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数据集仓库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5"/>
          <p:cNvSpPr txBox="1"/>
          <p:nvPr/>
        </p:nvSpPr>
        <p:spPr>
          <a:xfrm>
            <a:off x="3654365" y="528033"/>
            <a:ext cx="1200731" cy="369332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6"/>
          <p:cNvSpPr txBox="1"/>
          <p:nvPr/>
        </p:nvSpPr>
        <p:spPr>
          <a:xfrm>
            <a:off x="5228029" y="528033"/>
            <a:ext cx="1347218" cy="369332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任务追踪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7"/>
          <p:cNvSpPr txBox="1"/>
          <p:nvPr/>
        </p:nvSpPr>
        <p:spPr>
          <a:xfrm>
            <a:off x="6957861" y="528033"/>
            <a:ext cx="1200731" cy="369332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09975" y="391850"/>
            <a:ext cx="6487515" cy="691060"/>
          </a:xfrm>
          <a:prstGeom prst="roundRect">
            <a:avLst>
              <a:gd name="adj" fmla="val 10627"/>
            </a:avLst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4777968" y="4077286"/>
            <a:ext cx="131193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09975" y="2641222"/>
            <a:ext cx="6487515" cy="2438400"/>
          </a:xfrm>
          <a:prstGeom prst="roundRect">
            <a:avLst>
              <a:gd name="adj" fmla="val 10417"/>
            </a:avLst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1"/>
          <p:cNvSpPr txBox="1"/>
          <p:nvPr/>
        </p:nvSpPr>
        <p:spPr>
          <a:xfrm>
            <a:off x="392655" y="3633384"/>
            <a:ext cx="843280" cy="646331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2"/>
          <p:cNvSpPr txBox="1"/>
          <p:nvPr/>
        </p:nvSpPr>
        <p:spPr>
          <a:xfrm>
            <a:off x="392655" y="414710"/>
            <a:ext cx="843280" cy="646331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30" name="下箭头 29"/>
          <p:cNvSpPr/>
          <p:nvPr/>
        </p:nvSpPr>
        <p:spPr>
          <a:xfrm>
            <a:off x="666975" y="1111074"/>
            <a:ext cx="268761" cy="51849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4"/>
          <p:cNvSpPr txBox="1"/>
          <p:nvPr/>
        </p:nvSpPr>
        <p:spPr>
          <a:xfrm>
            <a:off x="2013175" y="1629568"/>
            <a:ext cx="1357913" cy="369332"/>
          </a:xfrm>
          <a:prstGeom prst="rect">
            <a:avLst/>
          </a:prstGeom>
          <a:solidFill>
            <a:srgbClr val="CC00CC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数据集集成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3543205" y="1645829"/>
            <a:ext cx="1557715" cy="369332"/>
          </a:xfrm>
          <a:prstGeom prst="rect">
            <a:avLst/>
          </a:prstGeom>
          <a:solidFill>
            <a:srgbClr val="CC00CC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班级更迭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5228029" y="1629568"/>
            <a:ext cx="1450850" cy="369332"/>
          </a:xfrm>
          <a:prstGeom prst="rect">
            <a:avLst/>
          </a:prstGeom>
          <a:solidFill>
            <a:srgbClr val="CC00CC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教学管控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7"/>
          <p:cNvSpPr txBox="1"/>
          <p:nvPr/>
        </p:nvSpPr>
        <p:spPr>
          <a:xfrm>
            <a:off x="6883303" y="1629568"/>
            <a:ext cx="1339629" cy="369332"/>
          </a:xfrm>
          <a:prstGeom prst="rect">
            <a:avLst/>
          </a:prstGeom>
          <a:solidFill>
            <a:srgbClr val="CC00CC">
              <a:alpha val="28000"/>
            </a:srgbClr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809975" y="1493385"/>
            <a:ext cx="6487515" cy="691060"/>
          </a:xfrm>
          <a:prstGeom prst="roundRect">
            <a:avLst>
              <a:gd name="adj" fmla="val 10627"/>
            </a:avLst>
          </a:prstGeom>
          <a:noFill/>
          <a:ln w="25400">
            <a:solidFill>
              <a:srgbClr val="CC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22"/>
          <p:cNvSpPr txBox="1"/>
          <p:nvPr/>
        </p:nvSpPr>
        <p:spPr>
          <a:xfrm>
            <a:off x="392655" y="1654249"/>
            <a:ext cx="843280" cy="369332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66974" y="2318396"/>
            <a:ext cx="268761" cy="1172827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âdata set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96" y="3989794"/>
            <a:ext cx="1100616" cy="7516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681" y="2865030"/>
            <a:ext cx="5568102" cy="799052"/>
          </a:xfrm>
          <a:prstGeom prst="rect">
            <a:avLst/>
          </a:prstGeom>
        </p:spPr>
      </p:pic>
      <p:sp>
        <p:nvSpPr>
          <p:cNvPr id="10" name="文本框 8"/>
          <p:cNvSpPr txBox="1"/>
          <p:nvPr/>
        </p:nvSpPr>
        <p:spPr>
          <a:xfrm>
            <a:off x="4450669" y="2943308"/>
            <a:ext cx="196653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信息化技术</a:t>
            </a:r>
          </a:p>
        </p:txBody>
      </p:sp>
    </p:spTree>
    <p:extLst>
      <p:ext uri="{BB962C8B-B14F-4D97-AF65-F5344CB8AC3E}">
        <p14:creationId xmlns:p14="http://schemas.microsoft.com/office/powerpoint/2010/main" val="721543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59972" y="1153828"/>
            <a:ext cx="2715343" cy="271499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lvl="0" algn="ctr"/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" name="Freeform 6"/>
          <p:cNvSpPr/>
          <p:nvPr/>
        </p:nvSpPr>
        <p:spPr bwMode="auto">
          <a:xfrm>
            <a:off x="1751251" y="1354932"/>
            <a:ext cx="2021944" cy="2513410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79651" y="1175148"/>
            <a:ext cx="2018372" cy="2512219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839113" y="2382"/>
            <a:ext cx="2263673" cy="13549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745297" y="3682604"/>
            <a:ext cx="2442290" cy="1469231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4964261" y="2096367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4775" y="1275606"/>
            <a:ext cx="0" cy="28083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theme/theme1.xml><?xml version="1.0" encoding="utf-8"?>
<a:theme xmlns:a="http://schemas.openxmlformats.org/drawingml/2006/main" name="清风素材 12sc.taoba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711</Words>
  <Application>Microsoft Office PowerPoint</Application>
  <PresentationFormat>全屏显示(16:9)</PresentationFormat>
  <Paragraphs>195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Helvetica Neue Condensed</vt:lpstr>
      <vt:lpstr>方正兰亭粗黑_GBK</vt:lpstr>
      <vt:lpstr>方正兰亭黑_GBK</vt:lpstr>
      <vt:lpstr>方正正大黑简体</vt:lpstr>
      <vt:lpstr>楷体</vt:lpstr>
      <vt:lpstr>宋体</vt:lpstr>
      <vt:lpstr>微软雅黑</vt:lpstr>
      <vt:lpstr>微软雅黑 Light</vt:lpstr>
      <vt:lpstr>Arial</vt:lpstr>
      <vt:lpstr>Calibri</vt:lpstr>
      <vt:lpstr>Comic Sans MS</vt:lpstr>
      <vt:lpstr>Impact</vt:lpstr>
      <vt:lpstr>Times New Roman</vt:lpstr>
      <vt:lpstr>Wingdings</vt:lpstr>
      <vt:lpstr>清风素材 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刘 祥德</cp:lastModifiedBy>
  <cp:revision>170</cp:revision>
  <dcterms:created xsi:type="dcterms:W3CDTF">2016-03-20T02:48:00Z</dcterms:created>
  <dcterms:modified xsi:type="dcterms:W3CDTF">2018-10-16T09:05:41Z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