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91" r:id="rId6"/>
    <p:sldId id="303" r:id="rId7"/>
    <p:sldId id="304" r:id="rId8"/>
    <p:sldId id="305" r:id="rId9"/>
    <p:sldId id="307" r:id="rId10"/>
    <p:sldId id="308" r:id="rId11"/>
    <p:sldId id="309" r:id="rId12"/>
    <p:sldId id="310" r:id="rId13"/>
    <p:sldId id="306" r:id="rId14"/>
    <p:sldId id="311" r:id="rId15"/>
    <p:sldId id="293" r:id="rId16"/>
    <p:sldId id="294" r:id="rId17"/>
    <p:sldId id="297" r:id="rId18"/>
    <p:sldId id="298" r:id="rId19"/>
    <p:sldId id="299" r:id="rId20"/>
    <p:sldId id="300" r:id="rId21"/>
    <p:sldId id="258" r:id="rId22"/>
    <p:sldId id="259" r:id="rId23"/>
    <p:sldId id="292" r:id="rId24"/>
    <p:sldId id="260" r:id="rId25"/>
    <p:sldId id="261" r:id="rId26"/>
    <p:sldId id="262" r:id="rId27"/>
    <p:sldId id="301" r:id="rId28"/>
    <p:sldId id="263" r:id="rId29"/>
    <p:sldId id="264" r:id="rId30"/>
    <p:sldId id="265" r:id="rId31"/>
    <p:sldId id="266" r:id="rId32"/>
    <p:sldId id="289" r:id="rId33"/>
    <p:sldId id="290" r:id="rId34"/>
    <p:sldId id="267" r:id="rId35"/>
    <p:sldId id="302" r:id="rId36"/>
    <p:sldId id="313"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312" r:id="rId55"/>
    <p:sldId id="286"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093" autoAdjust="0"/>
  </p:normalViewPr>
  <p:slideViewPr>
    <p:cSldViewPr snapToGrid="0">
      <p:cViewPr varScale="1">
        <p:scale>
          <a:sx n="95" d="100"/>
          <a:sy n="95" d="100"/>
        </p:scale>
        <p:origin x="2046" y="90"/>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DDDA2C4-5C36-4A71-844F-6066E862404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A951498-F86F-4E4B-8397-FB5D20D5B80E}">
      <dgm:prSet/>
      <dgm:spPr/>
      <dgm:t>
        <a:bodyPr/>
        <a:lstStyle/>
        <a:p>
          <a:pPr rtl="0"/>
          <a:r>
            <a:rPr lang="zh-CN" dirty="0" smtClean="0"/>
            <a:t>核心产品</a:t>
          </a:r>
          <a:endParaRPr lang="zh-CN" dirty="0"/>
        </a:p>
      </dgm:t>
    </dgm:pt>
    <dgm:pt modelId="{5480DA19-5BE8-43F1-B25D-B751600BC734}" cxnId="{AE6DB314-81CD-4963-B62E-0A052F436F34}" type="parTrans">
      <dgm:prSet/>
      <dgm:spPr/>
      <dgm:t>
        <a:bodyPr/>
        <a:lstStyle/>
        <a:p>
          <a:endParaRPr lang="zh-CN" altLang="en-US"/>
        </a:p>
      </dgm:t>
    </dgm:pt>
    <dgm:pt modelId="{A23E19F0-D027-4961-82A8-15C1AE75600D}" cxnId="{AE6DB314-81CD-4963-B62E-0A052F436F34}" type="sibTrans">
      <dgm:prSet/>
      <dgm:spPr/>
      <dgm:t>
        <a:bodyPr/>
        <a:lstStyle/>
        <a:p>
          <a:endParaRPr lang="zh-CN" altLang="en-US"/>
        </a:p>
      </dgm:t>
    </dgm:pt>
    <dgm:pt modelId="{F78E786F-8324-43D5-89B0-80E5D224CA21}">
      <dgm:prSet/>
      <dgm:spPr/>
      <dgm:t>
        <a:bodyPr/>
        <a:lstStyle/>
        <a:p>
          <a:pPr rtl="0"/>
          <a:r>
            <a:rPr lang="zh-CN" altLang="en-US" dirty="0" smtClean="0"/>
            <a:t>基本</a:t>
          </a:r>
          <a:r>
            <a:rPr lang="zh-CN" dirty="0" smtClean="0"/>
            <a:t>产品</a:t>
          </a:r>
          <a:endParaRPr lang="zh-CN" dirty="0"/>
        </a:p>
      </dgm:t>
    </dgm:pt>
    <dgm:pt modelId="{4F16A636-97D5-48DB-AC35-4E73C8415EF0}" cxnId="{DD25D537-0B6F-4D8F-A784-9E1861EA3B51}" type="parTrans">
      <dgm:prSet/>
      <dgm:spPr/>
      <dgm:t>
        <a:bodyPr/>
        <a:lstStyle/>
        <a:p>
          <a:endParaRPr lang="zh-CN" altLang="en-US"/>
        </a:p>
      </dgm:t>
    </dgm:pt>
    <dgm:pt modelId="{A05AEFBA-7FE6-4579-B676-16E237852738}" cxnId="{DD25D537-0B6F-4D8F-A784-9E1861EA3B51}" type="sibTrans">
      <dgm:prSet/>
      <dgm:spPr/>
      <dgm:t>
        <a:bodyPr/>
        <a:lstStyle/>
        <a:p>
          <a:endParaRPr lang="zh-CN" altLang="en-US"/>
        </a:p>
      </dgm:t>
    </dgm:pt>
    <dgm:pt modelId="{77680328-8792-45F2-A30D-0C34A0630871}">
      <dgm:prSet/>
      <dgm:spPr/>
      <dgm:t>
        <a:bodyPr/>
        <a:lstStyle/>
        <a:p>
          <a:pPr rtl="0"/>
          <a:r>
            <a:rPr lang="zh-CN" smtClean="0"/>
            <a:t>期望产品</a:t>
          </a:r>
          <a:endParaRPr lang="zh-CN"/>
        </a:p>
      </dgm:t>
    </dgm:pt>
    <dgm:pt modelId="{E0ECBA35-29F1-4023-8570-D43570B9CDA7}" cxnId="{3366E56B-A5F8-417F-A050-4F6BE1F3C8C5}" type="parTrans">
      <dgm:prSet/>
      <dgm:spPr/>
      <dgm:t>
        <a:bodyPr/>
        <a:lstStyle/>
        <a:p>
          <a:endParaRPr lang="zh-CN" altLang="en-US"/>
        </a:p>
      </dgm:t>
    </dgm:pt>
    <dgm:pt modelId="{0093A760-CE46-4D8E-A24D-AC8EAFF63672}" cxnId="{3366E56B-A5F8-417F-A050-4F6BE1F3C8C5}" type="sibTrans">
      <dgm:prSet/>
      <dgm:spPr/>
      <dgm:t>
        <a:bodyPr/>
        <a:lstStyle/>
        <a:p>
          <a:endParaRPr lang="zh-CN" altLang="en-US"/>
        </a:p>
      </dgm:t>
    </dgm:pt>
    <dgm:pt modelId="{60961BEF-971A-4B8C-ABE6-CCCA37BED50D}">
      <dgm:prSet/>
      <dgm:spPr/>
      <dgm:t>
        <a:bodyPr/>
        <a:lstStyle/>
        <a:p>
          <a:pPr rtl="0"/>
          <a:r>
            <a:rPr lang="zh-CN" altLang="en-US" dirty="0" smtClean="0"/>
            <a:t>附加</a:t>
          </a:r>
          <a:r>
            <a:rPr lang="zh-CN" dirty="0" smtClean="0"/>
            <a:t>产品</a:t>
          </a:r>
          <a:endParaRPr lang="zh-CN" dirty="0"/>
        </a:p>
      </dgm:t>
    </dgm:pt>
    <dgm:pt modelId="{5B64818C-DCAA-4B17-8968-B52F6FBDF00B}" cxnId="{CC459B84-C854-4CCE-AE22-E88623363121}" type="parTrans">
      <dgm:prSet/>
      <dgm:spPr/>
      <dgm:t>
        <a:bodyPr/>
        <a:lstStyle/>
        <a:p>
          <a:endParaRPr lang="zh-CN" altLang="en-US"/>
        </a:p>
      </dgm:t>
    </dgm:pt>
    <dgm:pt modelId="{6403777E-2151-4670-AFD3-18A4D6EC3D1B}" cxnId="{CC459B84-C854-4CCE-AE22-E88623363121}" type="sibTrans">
      <dgm:prSet/>
      <dgm:spPr/>
      <dgm:t>
        <a:bodyPr/>
        <a:lstStyle/>
        <a:p>
          <a:endParaRPr lang="zh-CN" altLang="en-US"/>
        </a:p>
      </dgm:t>
    </dgm:pt>
    <dgm:pt modelId="{F268D019-CE20-4CC2-B9F0-7E4E80AE11DD}">
      <dgm:prSet/>
      <dgm:spPr/>
      <dgm:t>
        <a:bodyPr/>
        <a:lstStyle/>
        <a:p>
          <a:pPr rtl="0"/>
          <a:r>
            <a:rPr lang="zh-CN" smtClean="0"/>
            <a:t>潜在产品</a:t>
          </a:r>
          <a:endParaRPr lang="zh-CN"/>
        </a:p>
      </dgm:t>
    </dgm:pt>
    <dgm:pt modelId="{A260780C-C57A-471C-A8D8-E486D953B219}" cxnId="{8532BCC5-0A4B-40D4-B769-407F9C80B31B}" type="parTrans">
      <dgm:prSet/>
      <dgm:spPr/>
      <dgm:t>
        <a:bodyPr/>
        <a:lstStyle/>
        <a:p>
          <a:endParaRPr lang="zh-CN" altLang="en-US"/>
        </a:p>
      </dgm:t>
    </dgm:pt>
    <dgm:pt modelId="{44EAF28B-1C74-470A-AF16-49148D6EE74A}" cxnId="{8532BCC5-0A4B-40D4-B769-407F9C80B31B}" type="sibTrans">
      <dgm:prSet/>
      <dgm:spPr/>
      <dgm:t>
        <a:bodyPr/>
        <a:lstStyle/>
        <a:p>
          <a:endParaRPr lang="zh-CN" altLang="en-US"/>
        </a:p>
      </dgm:t>
    </dgm:pt>
    <dgm:pt modelId="{635F0C91-F835-480E-88FB-5C8969121F60}" type="pres">
      <dgm:prSet presAssocID="{DDDDA2C4-5C36-4A71-844F-6066E8624049}" presName="linear" presStyleCnt="0">
        <dgm:presLayoutVars>
          <dgm:animLvl val="lvl"/>
          <dgm:resizeHandles val="exact"/>
        </dgm:presLayoutVars>
      </dgm:prSet>
      <dgm:spPr/>
      <dgm:t>
        <a:bodyPr/>
        <a:lstStyle/>
        <a:p>
          <a:endParaRPr lang="zh-CN" altLang="en-US"/>
        </a:p>
      </dgm:t>
    </dgm:pt>
    <dgm:pt modelId="{7F810328-6A8D-468C-971A-8A30AF813B9D}" type="pres">
      <dgm:prSet presAssocID="{EA951498-F86F-4E4B-8397-FB5D20D5B80E}" presName="parentText" presStyleLbl="node1" presStyleIdx="0" presStyleCnt="5">
        <dgm:presLayoutVars>
          <dgm:chMax val="0"/>
          <dgm:bulletEnabled val="1"/>
        </dgm:presLayoutVars>
      </dgm:prSet>
      <dgm:spPr/>
      <dgm:t>
        <a:bodyPr/>
        <a:lstStyle/>
        <a:p>
          <a:endParaRPr lang="zh-CN" altLang="en-US"/>
        </a:p>
      </dgm:t>
    </dgm:pt>
    <dgm:pt modelId="{DAA3267B-BC8F-4F86-8FA1-910930F7945A}" type="pres">
      <dgm:prSet presAssocID="{A23E19F0-D027-4961-82A8-15C1AE75600D}" presName="spacer" presStyleCnt="0"/>
      <dgm:spPr/>
    </dgm:pt>
    <dgm:pt modelId="{C5227620-6CDE-43DE-828A-5E235BBCD45D}" type="pres">
      <dgm:prSet presAssocID="{F78E786F-8324-43D5-89B0-80E5D224CA21}" presName="parentText" presStyleLbl="node1" presStyleIdx="1" presStyleCnt="5">
        <dgm:presLayoutVars>
          <dgm:chMax val="0"/>
          <dgm:bulletEnabled val="1"/>
        </dgm:presLayoutVars>
      </dgm:prSet>
      <dgm:spPr/>
      <dgm:t>
        <a:bodyPr/>
        <a:lstStyle/>
        <a:p>
          <a:endParaRPr lang="zh-CN" altLang="en-US"/>
        </a:p>
      </dgm:t>
    </dgm:pt>
    <dgm:pt modelId="{9AF4AE13-A7E3-447A-8486-ADDCA96DF2AE}" type="pres">
      <dgm:prSet presAssocID="{A05AEFBA-7FE6-4579-B676-16E237852738}" presName="spacer" presStyleCnt="0"/>
      <dgm:spPr/>
    </dgm:pt>
    <dgm:pt modelId="{5BF791E6-B212-4EF7-9B8C-FDA0B9BEDBB5}" type="pres">
      <dgm:prSet presAssocID="{77680328-8792-45F2-A30D-0C34A0630871}" presName="parentText" presStyleLbl="node1" presStyleIdx="2" presStyleCnt="5">
        <dgm:presLayoutVars>
          <dgm:chMax val="0"/>
          <dgm:bulletEnabled val="1"/>
        </dgm:presLayoutVars>
      </dgm:prSet>
      <dgm:spPr/>
      <dgm:t>
        <a:bodyPr/>
        <a:lstStyle/>
        <a:p>
          <a:endParaRPr lang="zh-CN" altLang="en-US"/>
        </a:p>
      </dgm:t>
    </dgm:pt>
    <dgm:pt modelId="{69604E57-BEE4-4157-8096-0FECC7B02657}" type="pres">
      <dgm:prSet presAssocID="{0093A760-CE46-4D8E-A24D-AC8EAFF63672}" presName="spacer" presStyleCnt="0"/>
      <dgm:spPr/>
    </dgm:pt>
    <dgm:pt modelId="{63959639-248C-457D-B6EA-450AC2FE9226}" type="pres">
      <dgm:prSet presAssocID="{60961BEF-971A-4B8C-ABE6-CCCA37BED50D}" presName="parentText" presStyleLbl="node1" presStyleIdx="3" presStyleCnt="5">
        <dgm:presLayoutVars>
          <dgm:chMax val="0"/>
          <dgm:bulletEnabled val="1"/>
        </dgm:presLayoutVars>
      </dgm:prSet>
      <dgm:spPr/>
      <dgm:t>
        <a:bodyPr/>
        <a:lstStyle/>
        <a:p>
          <a:endParaRPr lang="zh-CN" altLang="en-US"/>
        </a:p>
      </dgm:t>
    </dgm:pt>
    <dgm:pt modelId="{9D3FB03F-A13D-4FAB-A615-C77587AB7338}" type="pres">
      <dgm:prSet presAssocID="{6403777E-2151-4670-AFD3-18A4D6EC3D1B}" presName="spacer" presStyleCnt="0"/>
      <dgm:spPr/>
    </dgm:pt>
    <dgm:pt modelId="{97D2A702-3C6A-4F72-8E16-ADE6B5509241}" type="pres">
      <dgm:prSet presAssocID="{F268D019-CE20-4CC2-B9F0-7E4E80AE11DD}" presName="parentText" presStyleLbl="node1" presStyleIdx="4" presStyleCnt="5">
        <dgm:presLayoutVars>
          <dgm:chMax val="0"/>
          <dgm:bulletEnabled val="1"/>
        </dgm:presLayoutVars>
      </dgm:prSet>
      <dgm:spPr/>
      <dgm:t>
        <a:bodyPr/>
        <a:lstStyle/>
        <a:p>
          <a:endParaRPr lang="zh-CN" altLang="en-US"/>
        </a:p>
      </dgm:t>
    </dgm:pt>
  </dgm:ptLst>
  <dgm:cxnLst>
    <dgm:cxn modelId="{B5746F88-A2E2-474A-8142-CA12F43BFB30}" type="presOf" srcId="{F268D019-CE20-4CC2-B9F0-7E4E80AE11DD}" destId="{97D2A702-3C6A-4F72-8E16-ADE6B5509241}" srcOrd="0" destOrd="0" presId="urn:microsoft.com/office/officeart/2005/8/layout/vList2"/>
    <dgm:cxn modelId="{9B18926E-FC52-49A2-BE5C-2237A7B344CA}" type="presOf" srcId="{DDDDA2C4-5C36-4A71-844F-6066E8624049}" destId="{635F0C91-F835-480E-88FB-5C8969121F60}" srcOrd="0" destOrd="0" presId="urn:microsoft.com/office/officeart/2005/8/layout/vList2"/>
    <dgm:cxn modelId="{21579B15-FE7D-4DDA-AECA-AA6377CCFFD6}" type="presOf" srcId="{EA951498-F86F-4E4B-8397-FB5D20D5B80E}" destId="{7F810328-6A8D-468C-971A-8A30AF813B9D}" srcOrd="0" destOrd="0" presId="urn:microsoft.com/office/officeart/2005/8/layout/vList2"/>
    <dgm:cxn modelId="{CC459B84-C854-4CCE-AE22-E88623363121}" srcId="{DDDDA2C4-5C36-4A71-844F-6066E8624049}" destId="{60961BEF-971A-4B8C-ABE6-CCCA37BED50D}" srcOrd="3" destOrd="0" parTransId="{5B64818C-DCAA-4B17-8968-B52F6FBDF00B}" sibTransId="{6403777E-2151-4670-AFD3-18A4D6EC3D1B}"/>
    <dgm:cxn modelId="{F152DD87-99B5-4EC5-91A4-407A83B9B9D5}" type="presOf" srcId="{60961BEF-971A-4B8C-ABE6-CCCA37BED50D}" destId="{63959639-248C-457D-B6EA-450AC2FE9226}" srcOrd="0" destOrd="0" presId="urn:microsoft.com/office/officeart/2005/8/layout/vList2"/>
    <dgm:cxn modelId="{DD25D537-0B6F-4D8F-A784-9E1861EA3B51}" srcId="{DDDDA2C4-5C36-4A71-844F-6066E8624049}" destId="{F78E786F-8324-43D5-89B0-80E5D224CA21}" srcOrd="1" destOrd="0" parTransId="{4F16A636-97D5-48DB-AC35-4E73C8415EF0}" sibTransId="{A05AEFBA-7FE6-4579-B676-16E237852738}"/>
    <dgm:cxn modelId="{8532BCC5-0A4B-40D4-B769-407F9C80B31B}" srcId="{DDDDA2C4-5C36-4A71-844F-6066E8624049}" destId="{F268D019-CE20-4CC2-B9F0-7E4E80AE11DD}" srcOrd="4" destOrd="0" parTransId="{A260780C-C57A-471C-A8D8-E486D953B219}" sibTransId="{44EAF28B-1C74-470A-AF16-49148D6EE74A}"/>
    <dgm:cxn modelId="{43BE50B9-DAC1-4FC1-890F-7D61D77E095E}" type="presOf" srcId="{F78E786F-8324-43D5-89B0-80E5D224CA21}" destId="{C5227620-6CDE-43DE-828A-5E235BBCD45D}" srcOrd="0" destOrd="0" presId="urn:microsoft.com/office/officeart/2005/8/layout/vList2"/>
    <dgm:cxn modelId="{3366E56B-A5F8-417F-A050-4F6BE1F3C8C5}" srcId="{DDDDA2C4-5C36-4A71-844F-6066E8624049}" destId="{77680328-8792-45F2-A30D-0C34A0630871}" srcOrd="2" destOrd="0" parTransId="{E0ECBA35-29F1-4023-8570-D43570B9CDA7}" sibTransId="{0093A760-CE46-4D8E-A24D-AC8EAFF63672}"/>
    <dgm:cxn modelId="{A5927C4B-63E0-4A31-B32D-3C1F60B709DA}" type="presOf" srcId="{77680328-8792-45F2-A30D-0C34A0630871}" destId="{5BF791E6-B212-4EF7-9B8C-FDA0B9BEDBB5}" srcOrd="0" destOrd="0" presId="urn:microsoft.com/office/officeart/2005/8/layout/vList2"/>
    <dgm:cxn modelId="{AE6DB314-81CD-4963-B62E-0A052F436F34}" srcId="{DDDDA2C4-5C36-4A71-844F-6066E8624049}" destId="{EA951498-F86F-4E4B-8397-FB5D20D5B80E}" srcOrd="0" destOrd="0" parTransId="{5480DA19-5BE8-43F1-B25D-B751600BC734}" sibTransId="{A23E19F0-D027-4961-82A8-15C1AE75600D}"/>
    <dgm:cxn modelId="{50D1CC78-88D9-49E0-8F87-74B5542484E7}" type="presParOf" srcId="{635F0C91-F835-480E-88FB-5C8969121F60}" destId="{7F810328-6A8D-468C-971A-8A30AF813B9D}" srcOrd="0" destOrd="0" presId="urn:microsoft.com/office/officeart/2005/8/layout/vList2"/>
    <dgm:cxn modelId="{9D40FB85-F121-46CD-BB75-AD6FD24C2650}" type="presParOf" srcId="{635F0C91-F835-480E-88FB-5C8969121F60}" destId="{DAA3267B-BC8F-4F86-8FA1-910930F7945A}" srcOrd="1" destOrd="0" presId="urn:microsoft.com/office/officeart/2005/8/layout/vList2"/>
    <dgm:cxn modelId="{C89D23A7-5E7C-4B1D-8F82-E58531BE40AB}" type="presParOf" srcId="{635F0C91-F835-480E-88FB-5C8969121F60}" destId="{C5227620-6CDE-43DE-828A-5E235BBCD45D}" srcOrd="2" destOrd="0" presId="urn:microsoft.com/office/officeart/2005/8/layout/vList2"/>
    <dgm:cxn modelId="{DF9A9EE9-426D-4FB1-8896-E4A75D01370D}" type="presParOf" srcId="{635F0C91-F835-480E-88FB-5C8969121F60}" destId="{9AF4AE13-A7E3-447A-8486-ADDCA96DF2AE}" srcOrd="3" destOrd="0" presId="urn:microsoft.com/office/officeart/2005/8/layout/vList2"/>
    <dgm:cxn modelId="{ED77ED12-1C8C-4BF2-8846-EFD2217E3FBE}" type="presParOf" srcId="{635F0C91-F835-480E-88FB-5C8969121F60}" destId="{5BF791E6-B212-4EF7-9B8C-FDA0B9BEDBB5}" srcOrd="4" destOrd="0" presId="urn:microsoft.com/office/officeart/2005/8/layout/vList2"/>
    <dgm:cxn modelId="{2068F4AC-9B7C-4183-BA3F-A0ED2186FB04}" type="presParOf" srcId="{635F0C91-F835-480E-88FB-5C8969121F60}" destId="{69604E57-BEE4-4157-8096-0FECC7B02657}" srcOrd="5" destOrd="0" presId="urn:microsoft.com/office/officeart/2005/8/layout/vList2"/>
    <dgm:cxn modelId="{5EB3F672-44F9-4AEB-9E35-B62B1B7572B7}" type="presParOf" srcId="{635F0C91-F835-480E-88FB-5C8969121F60}" destId="{63959639-248C-457D-B6EA-450AC2FE9226}" srcOrd="6" destOrd="0" presId="urn:microsoft.com/office/officeart/2005/8/layout/vList2"/>
    <dgm:cxn modelId="{1F64C8D9-E487-4925-A5A2-0F535FCB6D34}" type="presParOf" srcId="{635F0C91-F835-480E-88FB-5C8969121F60}" destId="{9D3FB03F-A13D-4FAB-A615-C77587AB7338}" srcOrd="7" destOrd="0" presId="urn:microsoft.com/office/officeart/2005/8/layout/vList2"/>
    <dgm:cxn modelId="{7EC624A9-DD6F-4CC8-887F-815F64FFECF5}" type="presParOf" srcId="{635F0C91-F835-480E-88FB-5C8969121F60}" destId="{97D2A702-3C6A-4F72-8E16-ADE6B5509241}" srcOrd="8"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7037F8-B555-40FF-9D75-618907791DEB}" type="doc">
      <dgm:prSet loTypeId="urn:microsoft.com/office/officeart/2005/8/layout/process4" loCatId="list" qsTypeId="urn:microsoft.com/office/officeart/2005/8/quickstyle/simple1" qsCatId="simple" csTypeId="urn:microsoft.com/office/officeart/2005/8/colors/accent1_2" csCatId="accent1"/>
      <dgm:spPr/>
      <dgm:t>
        <a:bodyPr/>
        <a:lstStyle/>
        <a:p>
          <a:endParaRPr lang="zh-CN" altLang="en-US"/>
        </a:p>
      </dgm:t>
    </dgm:pt>
    <dgm:pt modelId="{1B5ABC0B-4149-42AC-9633-3CC30E4A58D5}">
      <dgm:prSet/>
      <dgm:spPr/>
      <dgm:t>
        <a:bodyPr/>
        <a:lstStyle/>
        <a:p>
          <a:pPr rtl="0"/>
          <a:r>
            <a:rPr lang="zh-CN" smtClean="0"/>
            <a:t>软件定义</a:t>
          </a:r>
          <a:endParaRPr lang="zh-CN"/>
        </a:p>
      </dgm:t>
    </dgm:pt>
    <dgm:pt modelId="{96ADF55D-6331-49CB-91CD-5C9F41156471}" cxnId="{7189FE66-5219-4CDE-A4C0-94B51C2C8DB8}" type="parTrans">
      <dgm:prSet/>
      <dgm:spPr/>
      <dgm:t>
        <a:bodyPr/>
        <a:lstStyle/>
        <a:p>
          <a:endParaRPr lang="zh-CN" altLang="en-US"/>
        </a:p>
      </dgm:t>
    </dgm:pt>
    <dgm:pt modelId="{B4F73F30-85F0-4A28-9146-CD34373280D5}" cxnId="{7189FE66-5219-4CDE-A4C0-94B51C2C8DB8}" type="sibTrans">
      <dgm:prSet/>
      <dgm:spPr/>
      <dgm:t>
        <a:bodyPr/>
        <a:lstStyle/>
        <a:p>
          <a:endParaRPr lang="zh-CN" altLang="en-US"/>
        </a:p>
      </dgm:t>
    </dgm:pt>
    <dgm:pt modelId="{70DE5768-64D4-4154-89F0-D3233C6D2329}">
      <dgm:prSet/>
      <dgm:spPr/>
      <dgm:t>
        <a:bodyPr/>
        <a:lstStyle/>
        <a:p>
          <a:pPr rtl="0"/>
          <a:r>
            <a:rPr lang="zh-CN" smtClean="0"/>
            <a:t>软件开发</a:t>
          </a:r>
          <a:endParaRPr lang="zh-CN"/>
        </a:p>
      </dgm:t>
    </dgm:pt>
    <dgm:pt modelId="{FB64E8C5-205C-41BD-91BC-5AEEB2DACF45}" cxnId="{A522BCC3-DADC-48B0-90BD-21058C15168C}" type="parTrans">
      <dgm:prSet/>
      <dgm:spPr/>
      <dgm:t>
        <a:bodyPr/>
        <a:lstStyle/>
        <a:p>
          <a:endParaRPr lang="zh-CN" altLang="en-US"/>
        </a:p>
      </dgm:t>
    </dgm:pt>
    <dgm:pt modelId="{23B92594-D46C-4B53-B76E-18625F481EEB}" cxnId="{A522BCC3-DADC-48B0-90BD-21058C15168C}" type="sibTrans">
      <dgm:prSet/>
      <dgm:spPr/>
      <dgm:t>
        <a:bodyPr/>
        <a:lstStyle/>
        <a:p>
          <a:endParaRPr lang="zh-CN" altLang="en-US"/>
        </a:p>
      </dgm:t>
    </dgm:pt>
    <dgm:pt modelId="{14D733C9-ED03-4BE8-BA30-3EA441499BA8}">
      <dgm:prSet/>
      <dgm:spPr/>
      <dgm:t>
        <a:bodyPr/>
        <a:lstStyle/>
        <a:p>
          <a:pPr rtl="0"/>
          <a:r>
            <a:rPr lang="zh-CN" smtClean="0"/>
            <a:t>软件维护</a:t>
          </a:r>
          <a:endParaRPr lang="zh-CN"/>
        </a:p>
      </dgm:t>
    </dgm:pt>
    <dgm:pt modelId="{C5D8B07D-80D3-42B8-AE05-E3D3D3FF5F7D}" cxnId="{E4558891-D2CC-47F3-A587-1487257DCC8D}" type="parTrans">
      <dgm:prSet/>
      <dgm:spPr/>
      <dgm:t>
        <a:bodyPr/>
        <a:lstStyle/>
        <a:p>
          <a:endParaRPr lang="zh-CN" altLang="en-US"/>
        </a:p>
      </dgm:t>
    </dgm:pt>
    <dgm:pt modelId="{CFAF90E1-CCD0-40D4-88DD-608A2E843CAE}" cxnId="{E4558891-D2CC-47F3-A587-1487257DCC8D}" type="sibTrans">
      <dgm:prSet/>
      <dgm:spPr/>
      <dgm:t>
        <a:bodyPr/>
        <a:lstStyle/>
        <a:p>
          <a:endParaRPr lang="zh-CN" altLang="en-US"/>
        </a:p>
      </dgm:t>
    </dgm:pt>
    <dgm:pt modelId="{8AB34486-9C47-4C25-9374-9D2F2CEA4405}" type="pres">
      <dgm:prSet presAssocID="{8D7037F8-B555-40FF-9D75-618907791DEB}" presName="Name0" presStyleCnt="0">
        <dgm:presLayoutVars>
          <dgm:dir/>
          <dgm:animLvl val="lvl"/>
          <dgm:resizeHandles val="exact"/>
        </dgm:presLayoutVars>
      </dgm:prSet>
      <dgm:spPr/>
      <dgm:t>
        <a:bodyPr/>
        <a:lstStyle/>
        <a:p>
          <a:endParaRPr lang="zh-CN" altLang="en-US"/>
        </a:p>
      </dgm:t>
    </dgm:pt>
    <dgm:pt modelId="{15B81EE1-0173-4DD7-9BC5-6E8B3DC48A18}" type="pres">
      <dgm:prSet presAssocID="{14D733C9-ED03-4BE8-BA30-3EA441499BA8}" presName="boxAndChildren" presStyleCnt="0"/>
      <dgm:spPr/>
    </dgm:pt>
    <dgm:pt modelId="{4A496C8F-1E1E-47EF-973C-3C7136265825}" type="pres">
      <dgm:prSet presAssocID="{14D733C9-ED03-4BE8-BA30-3EA441499BA8}" presName="parentTextBox" presStyleLbl="node1" presStyleIdx="0" presStyleCnt="3"/>
      <dgm:spPr/>
      <dgm:t>
        <a:bodyPr/>
        <a:lstStyle/>
        <a:p>
          <a:endParaRPr lang="zh-CN" altLang="en-US"/>
        </a:p>
      </dgm:t>
    </dgm:pt>
    <dgm:pt modelId="{F42F5B13-F0D2-4013-BFE3-84D0EC066F80}" type="pres">
      <dgm:prSet presAssocID="{23B92594-D46C-4B53-B76E-18625F481EEB}" presName="sp" presStyleCnt="0"/>
      <dgm:spPr/>
    </dgm:pt>
    <dgm:pt modelId="{30CC5FEE-AAF9-45B1-9D22-2F9B165F4A5E}" type="pres">
      <dgm:prSet presAssocID="{70DE5768-64D4-4154-89F0-D3233C6D2329}" presName="arrowAndChildren" presStyleCnt="0"/>
      <dgm:spPr/>
    </dgm:pt>
    <dgm:pt modelId="{B178539C-3FAD-4E61-93B4-F398554CD68C}" type="pres">
      <dgm:prSet presAssocID="{70DE5768-64D4-4154-89F0-D3233C6D2329}" presName="parentTextArrow" presStyleLbl="node1" presStyleIdx="1" presStyleCnt="3"/>
      <dgm:spPr/>
      <dgm:t>
        <a:bodyPr/>
        <a:lstStyle/>
        <a:p>
          <a:endParaRPr lang="zh-CN" altLang="en-US"/>
        </a:p>
      </dgm:t>
    </dgm:pt>
    <dgm:pt modelId="{C4C798A5-1629-4A3E-B6BD-977A8F6B32EE}" type="pres">
      <dgm:prSet presAssocID="{B4F73F30-85F0-4A28-9146-CD34373280D5}" presName="sp" presStyleCnt="0"/>
      <dgm:spPr/>
    </dgm:pt>
    <dgm:pt modelId="{0188CD16-1991-44BC-9556-B3AD352B475B}" type="pres">
      <dgm:prSet presAssocID="{1B5ABC0B-4149-42AC-9633-3CC30E4A58D5}" presName="arrowAndChildren" presStyleCnt="0"/>
      <dgm:spPr/>
    </dgm:pt>
    <dgm:pt modelId="{034FBC9C-7989-466E-88E0-E99CDFD4CF7C}" type="pres">
      <dgm:prSet presAssocID="{1B5ABC0B-4149-42AC-9633-3CC30E4A58D5}" presName="parentTextArrow" presStyleLbl="node1" presStyleIdx="2" presStyleCnt="3"/>
      <dgm:spPr/>
      <dgm:t>
        <a:bodyPr/>
        <a:lstStyle/>
        <a:p>
          <a:endParaRPr lang="zh-CN" altLang="en-US"/>
        </a:p>
      </dgm:t>
    </dgm:pt>
  </dgm:ptLst>
  <dgm:cxnLst>
    <dgm:cxn modelId="{E4558891-D2CC-47F3-A587-1487257DCC8D}" srcId="{8D7037F8-B555-40FF-9D75-618907791DEB}" destId="{14D733C9-ED03-4BE8-BA30-3EA441499BA8}" srcOrd="2" destOrd="0" parTransId="{C5D8B07D-80D3-42B8-AE05-E3D3D3FF5F7D}" sibTransId="{CFAF90E1-CCD0-40D4-88DD-608A2E843CAE}"/>
    <dgm:cxn modelId="{7485D598-D760-4AD1-BE72-7BD5C7AE746A}" type="presOf" srcId="{8D7037F8-B555-40FF-9D75-618907791DEB}" destId="{8AB34486-9C47-4C25-9374-9D2F2CEA4405}" srcOrd="0" destOrd="0" presId="urn:microsoft.com/office/officeart/2005/8/layout/process4"/>
    <dgm:cxn modelId="{A522BCC3-DADC-48B0-90BD-21058C15168C}" srcId="{8D7037F8-B555-40FF-9D75-618907791DEB}" destId="{70DE5768-64D4-4154-89F0-D3233C6D2329}" srcOrd="1" destOrd="0" parTransId="{FB64E8C5-205C-41BD-91BC-5AEEB2DACF45}" sibTransId="{23B92594-D46C-4B53-B76E-18625F481EEB}"/>
    <dgm:cxn modelId="{0735BFAB-AF16-47CB-B6AB-0F67782E14C7}" type="presOf" srcId="{1B5ABC0B-4149-42AC-9633-3CC30E4A58D5}" destId="{034FBC9C-7989-466E-88E0-E99CDFD4CF7C}" srcOrd="0" destOrd="0" presId="urn:microsoft.com/office/officeart/2005/8/layout/process4"/>
    <dgm:cxn modelId="{7189FE66-5219-4CDE-A4C0-94B51C2C8DB8}" srcId="{8D7037F8-B555-40FF-9D75-618907791DEB}" destId="{1B5ABC0B-4149-42AC-9633-3CC30E4A58D5}" srcOrd="0" destOrd="0" parTransId="{96ADF55D-6331-49CB-91CD-5C9F41156471}" sibTransId="{B4F73F30-85F0-4A28-9146-CD34373280D5}"/>
    <dgm:cxn modelId="{BE471F53-2C23-4C36-9C0D-70CD0CC81525}" type="presOf" srcId="{14D733C9-ED03-4BE8-BA30-3EA441499BA8}" destId="{4A496C8F-1E1E-47EF-973C-3C7136265825}" srcOrd="0" destOrd="0" presId="urn:microsoft.com/office/officeart/2005/8/layout/process4"/>
    <dgm:cxn modelId="{E63A56CB-ED54-403F-A092-E746345FC63C}" type="presOf" srcId="{70DE5768-64D4-4154-89F0-D3233C6D2329}" destId="{B178539C-3FAD-4E61-93B4-F398554CD68C}" srcOrd="0" destOrd="0" presId="urn:microsoft.com/office/officeart/2005/8/layout/process4"/>
    <dgm:cxn modelId="{D8B0F108-3FF5-4A55-AD93-21AAC0C58E41}" type="presParOf" srcId="{8AB34486-9C47-4C25-9374-9D2F2CEA4405}" destId="{15B81EE1-0173-4DD7-9BC5-6E8B3DC48A18}" srcOrd="0" destOrd="0" presId="urn:microsoft.com/office/officeart/2005/8/layout/process4"/>
    <dgm:cxn modelId="{3BCC62D5-0FD3-4AA5-96AE-4E7798067447}" type="presParOf" srcId="{15B81EE1-0173-4DD7-9BC5-6E8B3DC48A18}" destId="{4A496C8F-1E1E-47EF-973C-3C7136265825}" srcOrd="0" destOrd="0" presId="urn:microsoft.com/office/officeart/2005/8/layout/process4"/>
    <dgm:cxn modelId="{8EA0D772-3463-40F7-AAFF-0E7A6FE2457E}" type="presParOf" srcId="{8AB34486-9C47-4C25-9374-9D2F2CEA4405}" destId="{F42F5B13-F0D2-4013-BFE3-84D0EC066F80}" srcOrd="1" destOrd="0" presId="urn:microsoft.com/office/officeart/2005/8/layout/process4"/>
    <dgm:cxn modelId="{2393D03F-928E-4CCC-AB6E-914D76294CFF}" type="presParOf" srcId="{8AB34486-9C47-4C25-9374-9D2F2CEA4405}" destId="{30CC5FEE-AAF9-45B1-9D22-2F9B165F4A5E}" srcOrd="2" destOrd="0" presId="urn:microsoft.com/office/officeart/2005/8/layout/process4"/>
    <dgm:cxn modelId="{9C833C68-94BF-4C9D-B292-8FD06F736208}" type="presParOf" srcId="{30CC5FEE-AAF9-45B1-9D22-2F9B165F4A5E}" destId="{B178539C-3FAD-4E61-93B4-F398554CD68C}" srcOrd="0" destOrd="0" presId="urn:microsoft.com/office/officeart/2005/8/layout/process4"/>
    <dgm:cxn modelId="{DB43A363-F791-444D-BDAE-CEC7060E0667}" type="presParOf" srcId="{8AB34486-9C47-4C25-9374-9D2F2CEA4405}" destId="{C4C798A5-1629-4A3E-B6BD-977A8F6B32EE}" srcOrd="3" destOrd="0" presId="urn:microsoft.com/office/officeart/2005/8/layout/process4"/>
    <dgm:cxn modelId="{3E85C907-FA43-48AD-BF17-787B6FE9FA7F}" type="presParOf" srcId="{8AB34486-9C47-4C25-9374-9D2F2CEA4405}" destId="{0188CD16-1991-44BC-9556-B3AD352B475B}" srcOrd="4" destOrd="0" presId="urn:microsoft.com/office/officeart/2005/8/layout/process4"/>
    <dgm:cxn modelId="{DC2D1429-D96C-436C-996A-EAD8A3C5B3DE}" type="presParOf" srcId="{0188CD16-1991-44BC-9556-B3AD352B475B}" destId="{034FBC9C-7989-466E-88E0-E99CDFD4CF7C}" srcOrd="0" destOrd="0" presId="urn:microsoft.com/office/officeart/2005/8/layout/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2156AA-C0BE-4710-BBD3-BE8048746A69}"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zh-CN" altLang="en-US"/>
        </a:p>
      </dgm:t>
    </dgm:pt>
    <dgm:pt modelId="{F2CFF68A-9A1E-467A-83CD-D31677A716B5}">
      <dgm:prSet/>
      <dgm:spPr/>
      <dgm:t>
        <a:bodyPr/>
        <a:lstStyle/>
        <a:p>
          <a:pPr rtl="0"/>
          <a:r>
            <a:rPr lang="zh-CN" smtClean="0"/>
            <a:t>问题定义</a:t>
          </a:r>
          <a:endParaRPr lang="zh-CN"/>
        </a:p>
      </dgm:t>
    </dgm:pt>
    <dgm:pt modelId="{9533DE12-044A-4997-971B-C986B4ACBB05}" cxnId="{BB157128-AE02-431D-92A4-7776472A08B7}" type="parTrans">
      <dgm:prSet/>
      <dgm:spPr/>
      <dgm:t>
        <a:bodyPr/>
        <a:lstStyle/>
        <a:p>
          <a:endParaRPr lang="zh-CN" altLang="en-US"/>
        </a:p>
      </dgm:t>
    </dgm:pt>
    <dgm:pt modelId="{CE6774E3-F83C-40E1-B3BA-F321B7D670F8}" cxnId="{BB157128-AE02-431D-92A4-7776472A08B7}" type="sibTrans">
      <dgm:prSet/>
      <dgm:spPr/>
      <dgm:t>
        <a:bodyPr/>
        <a:lstStyle/>
        <a:p>
          <a:endParaRPr lang="zh-CN" altLang="en-US"/>
        </a:p>
      </dgm:t>
    </dgm:pt>
    <dgm:pt modelId="{9B5907A1-FE0D-4CB6-B611-6797FEE39C51}">
      <dgm:prSet/>
      <dgm:spPr/>
      <dgm:t>
        <a:bodyPr/>
        <a:lstStyle/>
        <a:p>
          <a:pPr rtl="0"/>
          <a:r>
            <a:rPr lang="zh-CN" smtClean="0"/>
            <a:t>可行性研究（可行性研究报告）</a:t>
          </a:r>
          <a:endParaRPr lang="zh-CN"/>
        </a:p>
      </dgm:t>
    </dgm:pt>
    <dgm:pt modelId="{C8E6B3E5-FB77-45C6-BC53-971EB82574E9}" cxnId="{E5B14D66-A9E3-4A8A-A0D6-2EC276ED9F18}" type="parTrans">
      <dgm:prSet/>
      <dgm:spPr/>
      <dgm:t>
        <a:bodyPr/>
        <a:lstStyle/>
        <a:p>
          <a:endParaRPr lang="zh-CN" altLang="en-US"/>
        </a:p>
      </dgm:t>
    </dgm:pt>
    <dgm:pt modelId="{1FC6138F-2BE3-4CBF-847C-BDE4D8CBF4D2}" cxnId="{E5B14D66-A9E3-4A8A-A0D6-2EC276ED9F18}" type="sibTrans">
      <dgm:prSet/>
      <dgm:spPr/>
      <dgm:t>
        <a:bodyPr/>
        <a:lstStyle/>
        <a:p>
          <a:endParaRPr lang="zh-CN" altLang="en-US"/>
        </a:p>
      </dgm:t>
    </dgm:pt>
    <dgm:pt modelId="{27AF7992-5C5F-4CA4-AE3D-FC8DD3532CF5}">
      <dgm:prSet/>
      <dgm:spPr/>
      <dgm:t>
        <a:bodyPr/>
        <a:lstStyle/>
        <a:p>
          <a:pPr rtl="0"/>
          <a:r>
            <a:rPr lang="zh-CN" smtClean="0"/>
            <a:t>需求分析（软件需求规格说明书）</a:t>
          </a:r>
          <a:endParaRPr lang="zh-CN"/>
        </a:p>
      </dgm:t>
    </dgm:pt>
    <dgm:pt modelId="{9DAB5C4E-D092-4060-8859-14DA50A15370}" cxnId="{D38B7577-4D31-4613-AE94-4C88F465D64C}" type="parTrans">
      <dgm:prSet/>
      <dgm:spPr/>
      <dgm:t>
        <a:bodyPr/>
        <a:lstStyle/>
        <a:p>
          <a:endParaRPr lang="zh-CN" altLang="en-US"/>
        </a:p>
      </dgm:t>
    </dgm:pt>
    <dgm:pt modelId="{21EB152F-2FAD-4465-9F08-68289661A41F}" cxnId="{D38B7577-4D31-4613-AE94-4C88F465D64C}" type="sibTrans">
      <dgm:prSet/>
      <dgm:spPr/>
      <dgm:t>
        <a:bodyPr/>
        <a:lstStyle/>
        <a:p>
          <a:endParaRPr lang="zh-CN" altLang="en-US"/>
        </a:p>
      </dgm:t>
    </dgm:pt>
    <dgm:pt modelId="{3AAC003F-1E44-4653-89DD-081280BDAE1A}">
      <dgm:prSet/>
      <dgm:spPr/>
      <dgm:t>
        <a:bodyPr/>
        <a:lstStyle/>
        <a:p>
          <a:pPr rtl="0"/>
          <a:r>
            <a:rPr lang="zh-CN" smtClean="0"/>
            <a:t>概要设计</a:t>
          </a:r>
          <a:endParaRPr lang="zh-CN"/>
        </a:p>
      </dgm:t>
    </dgm:pt>
    <dgm:pt modelId="{B056D8E7-E67A-4610-897A-70C380E24A36}" cxnId="{1AA03265-3705-40B9-B502-39C446B5C07A}" type="parTrans">
      <dgm:prSet/>
      <dgm:spPr/>
      <dgm:t>
        <a:bodyPr/>
        <a:lstStyle/>
        <a:p>
          <a:endParaRPr lang="zh-CN" altLang="en-US"/>
        </a:p>
      </dgm:t>
    </dgm:pt>
    <dgm:pt modelId="{2BAD4352-3394-424E-B283-FD4F48A437BE}" cxnId="{1AA03265-3705-40B9-B502-39C446B5C07A}" type="sibTrans">
      <dgm:prSet/>
      <dgm:spPr/>
      <dgm:t>
        <a:bodyPr/>
        <a:lstStyle/>
        <a:p>
          <a:endParaRPr lang="zh-CN" altLang="en-US"/>
        </a:p>
      </dgm:t>
    </dgm:pt>
    <dgm:pt modelId="{8D7043A6-54BD-49DA-BB5E-2832B2A1BF69}">
      <dgm:prSet/>
      <dgm:spPr/>
      <dgm:t>
        <a:bodyPr/>
        <a:lstStyle/>
        <a:p>
          <a:pPr rtl="0"/>
          <a:r>
            <a:rPr lang="zh-CN" smtClean="0"/>
            <a:t>详细设计</a:t>
          </a:r>
          <a:endParaRPr lang="zh-CN"/>
        </a:p>
      </dgm:t>
    </dgm:pt>
    <dgm:pt modelId="{EB189743-43C1-44FA-A540-C783D4E65DE8}" cxnId="{2CE3943C-DE66-452A-864F-5A74B06B64FD}" type="parTrans">
      <dgm:prSet/>
      <dgm:spPr/>
      <dgm:t>
        <a:bodyPr/>
        <a:lstStyle/>
        <a:p>
          <a:endParaRPr lang="zh-CN" altLang="en-US"/>
        </a:p>
      </dgm:t>
    </dgm:pt>
    <dgm:pt modelId="{D27ACC6B-2FDD-442F-A367-49244FF7C388}" cxnId="{2CE3943C-DE66-452A-864F-5A74B06B64FD}" type="sibTrans">
      <dgm:prSet/>
      <dgm:spPr/>
      <dgm:t>
        <a:bodyPr/>
        <a:lstStyle/>
        <a:p>
          <a:endParaRPr lang="zh-CN" altLang="en-US"/>
        </a:p>
      </dgm:t>
    </dgm:pt>
    <dgm:pt modelId="{4CF9C692-6649-4F4C-9FED-C4063ADC8934}">
      <dgm:prSet/>
      <dgm:spPr/>
      <dgm:t>
        <a:bodyPr/>
        <a:lstStyle/>
        <a:p>
          <a:pPr rtl="0"/>
          <a:r>
            <a:rPr lang="zh-CN" smtClean="0"/>
            <a:t>编码和单元测试</a:t>
          </a:r>
          <a:endParaRPr lang="zh-CN"/>
        </a:p>
      </dgm:t>
    </dgm:pt>
    <dgm:pt modelId="{FFC1AC13-1911-4981-AD7C-9175E6B13483}" cxnId="{9F8EC50A-065E-4BC5-A40F-C3902DC26E2D}" type="parTrans">
      <dgm:prSet/>
      <dgm:spPr/>
      <dgm:t>
        <a:bodyPr/>
        <a:lstStyle/>
        <a:p>
          <a:endParaRPr lang="zh-CN" altLang="en-US"/>
        </a:p>
      </dgm:t>
    </dgm:pt>
    <dgm:pt modelId="{66CBAAAC-307F-4029-9E4B-363F6C2BE695}" cxnId="{9F8EC50A-065E-4BC5-A40F-C3902DC26E2D}" type="sibTrans">
      <dgm:prSet/>
      <dgm:spPr/>
      <dgm:t>
        <a:bodyPr/>
        <a:lstStyle/>
        <a:p>
          <a:endParaRPr lang="zh-CN" altLang="en-US"/>
        </a:p>
      </dgm:t>
    </dgm:pt>
    <dgm:pt modelId="{3B23A01C-DA49-417A-BB35-D717B087EFA8}">
      <dgm:prSet/>
      <dgm:spPr/>
      <dgm:t>
        <a:bodyPr/>
        <a:lstStyle/>
        <a:p>
          <a:pPr rtl="0"/>
          <a:r>
            <a:rPr lang="zh-CN" smtClean="0"/>
            <a:t>综合测试</a:t>
          </a:r>
          <a:endParaRPr lang="zh-CN"/>
        </a:p>
      </dgm:t>
    </dgm:pt>
    <dgm:pt modelId="{57D3995A-C4FE-4987-B3F4-76999D22E654}" cxnId="{2B902B3C-A900-4C7A-9317-FF81020E04FA}" type="parTrans">
      <dgm:prSet/>
      <dgm:spPr/>
      <dgm:t>
        <a:bodyPr/>
        <a:lstStyle/>
        <a:p>
          <a:endParaRPr lang="zh-CN" altLang="en-US"/>
        </a:p>
      </dgm:t>
    </dgm:pt>
    <dgm:pt modelId="{EB7EA1B5-6445-41D1-916D-0C8A29BAC122}" cxnId="{2B902B3C-A900-4C7A-9317-FF81020E04FA}" type="sibTrans">
      <dgm:prSet/>
      <dgm:spPr/>
      <dgm:t>
        <a:bodyPr/>
        <a:lstStyle/>
        <a:p>
          <a:endParaRPr lang="zh-CN" altLang="en-US"/>
        </a:p>
      </dgm:t>
    </dgm:pt>
    <dgm:pt modelId="{F2D99CE5-48A2-486A-A34E-FE110F5E2379}">
      <dgm:prSet/>
      <dgm:spPr/>
      <dgm:t>
        <a:bodyPr/>
        <a:lstStyle/>
        <a:p>
          <a:pPr rtl="0"/>
          <a:r>
            <a:rPr lang="zh-CN" smtClean="0"/>
            <a:t>运行维护</a:t>
          </a:r>
          <a:endParaRPr lang="zh-CN"/>
        </a:p>
      </dgm:t>
    </dgm:pt>
    <dgm:pt modelId="{CA327D5E-6F29-4A7D-B403-E0B71E540AFF}" cxnId="{7F10228A-53B2-4F3C-810A-7A1E4B030A97}" type="parTrans">
      <dgm:prSet/>
      <dgm:spPr/>
      <dgm:t>
        <a:bodyPr/>
        <a:lstStyle/>
        <a:p>
          <a:endParaRPr lang="zh-CN" altLang="en-US"/>
        </a:p>
      </dgm:t>
    </dgm:pt>
    <dgm:pt modelId="{AE2512EA-2619-4E4C-B942-1275CA92CAA3}" cxnId="{7F10228A-53B2-4F3C-810A-7A1E4B030A97}" type="sibTrans">
      <dgm:prSet/>
      <dgm:spPr/>
      <dgm:t>
        <a:bodyPr/>
        <a:lstStyle/>
        <a:p>
          <a:endParaRPr lang="zh-CN" altLang="en-US"/>
        </a:p>
      </dgm:t>
    </dgm:pt>
    <dgm:pt modelId="{592BAC65-816E-46BA-882F-C12F48E1E7DA}" type="pres">
      <dgm:prSet presAssocID="{112156AA-C0BE-4710-BBD3-BE8048746A69}" presName="Name0" presStyleCnt="0">
        <dgm:presLayoutVars>
          <dgm:dir/>
          <dgm:resizeHandles val="exact"/>
        </dgm:presLayoutVars>
      </dgm:prSet>
      <dgm:spPr/>
      <dgm:t>
        <a:bodyPr/>
        <a:lstStyle/>
        <a:p>
          <a:endParaRPr lang="zh-CN" altLang="en-US"/>
        </a:p>
      </dgm:t>
    </dgm:pt>
    <dgm:pt modelId="{742B867C-E1AA-44AE-9E4C-F68CDFB54CF9}" type="pres">
      <dgm:prSet presAssocID="{112156AA-C0BE-4710-BBD3-BE8048746A69}" presName="arrow" presStyleLbl="bgShp" presStyleIdx="0" presStyleCnt="1"/>
      <dgm:spPr/>
    </dgm:pt>
    <dgm:pt modelId="{45D1C49F-0D1F-4444-A5D0-12A6B7E90238}" type="pres">
      <dgm:prSet presAssocID="{112156AA-C0BE-4710-BBD3-BE8048746A69}" presName="points" presStyleCnt="0"/>
      <dgm:spPr/>
    </dgm:pt>
    <dgm:pt modelId="{74DC5213-22BF-4996-9EF6-B80AF33B61FE}" type="pres">
      <dgm:prSet presAssocID="{F2CFF68A-9A1E-467A-83CD-D31677A716B5}" presName="compositeA" presStyleCnt="0"/>
      <dgm:spPr/>
    </dgm:pt>
    <dgm:pt modelId="{E512E6C3-4B51-479E-9489-0666B047402A}" type="pres">
      <dgm:prSet presAssocID="{F2CFF68A-9A1E-467A-83CD-D31677A716B5}" presName="textA" presStyleLbl="revTx" presStyleIdx="0" presStyleCnt="8">
        <dgm:presLayoutVars>
          <dgm:bulletEnabled val="1"/>
        </dgm:presLayoutVars>
      </dgm:prSet>
      <dgm:spPr/>
      <dgm:t>
        <a:bodyPr/>
        <a:lstStyle/>
        <a:p>
          <a:endParaRPr lang="zh-CN" altLang="en-US"/>
        </a:p>
      </dgm:t>
    </dgm:pt>
    <dgm:pt modelId="{2BB70DD3-4824-4C62-8EE9-CEB48AB11840}" type="pres">
      <dgm:prSet presAssocID="{F2CFF68A-9A1E-467A-83CD-D31677A716B5}" presName="circleA" presStyleLbl="node1" presStyleIdx="0" presStyleCnt="8"/>
      <dgm:spPr/>
    </dgm:pt>
    <dgm:pt modelId="{E2520FDB-51E9-4AE5-84CF-C0E88CF030DD}" type="pres">
      <dgm:prSet presAssocID="{F2CFF68A-9A1E-467A-83CD-D31677A716B5}" presName="spaceA" presStyleCnt="0"/>
      <dgm:spPr/>
    </dgm:pt>
    <dgm:pt modelId="{AFA18EF2-C31A-47C2-9718-829E8FCE7306}" type="pres">
      <dgm:prSet presAssocID="{CE6774E3-F83C-40E1-B3BA-F321B7D670F8}" presName="space" presStyleCnt="0"/>
      <dgm:spPr/>
    </dgm:pt>
    <dgm:pt modelId="{1B0337A2-DC55-4B79-9996-C7DA33C0B048}" type="pres">
      <dgm:prSet presAssocID="{9B5907A1-FE0D-4CB6-B611-6797FEE39C51}" presName="compositeB" presStyleCnt="0"/>
      <dgm:spPr/>
    </dgm:pt>
    <dgm:pt modelId="{4B045D6F-E949-438A-AF59-A4A297AE6D8C}" type="pres">
      <dgm:prSet presAssocID="{9B5907A1-FE0D-4CB6-B611-6797FEE39C51}" presName="textB" presStyleLbl="revTx" presStyleIdx="1" presStyleCnt="8">
        <dgm:presLayoutVars>
          <dgm:bulletEnabled val="1"/>
        </dgm:presLayoutVars>
      </dgm:prSet>
      <dgm:spPr/>
      <dgm:t>
        <a:bodyPr/>
        <a:lstStyle/>
        <a:p>
          <a:endParaRPr lang="zh-CN" altLang="en-US"/>
        </a:p>
      </dgm:t>
    </dgm:pt>
    <dgm:pt modelId="{8269B9E8-AB13-45D8-9F57-EE6F96B0830C}" type="pres">
      <dgm:prSet presAssocID="{9B5907A1-FE0D-4CB6-B611-6797FEE39C51}" presName="circleB" presStyleLbl="node1" presStyleIdx="1" presStyleCnt="8"/>
      <dgm:spPr/>
    </dgm:pt>
    <dgm:pt modelId="{8116B190-8763-4ECE-89FE-B96E701AFD4C}" type="pres">
      <dgm:prSet presAssocID="{9B5907A1-FE0D-4CB6-B611-6797FEE39C51}" presName="spaceB" presStyleCnt="0"/>
      <dgm:spPr/>
    </dgm:pt>
    <dgm:pt modelId="{D354FE66-A761-4BFA-94FB-FB4A7F59C1E1}" type="pres">
      <dgm:prSet presAssocID="{1FC6138F-2BE3-4CBF-847C-BDE4D8CBF4D2}" presName="space" presStyleCnt="0"/>
      <dgm:spPr/>
    </dgm:pt>
    <dgm:pt modelId="{EBFAED91-BA2A-4F0F-A249-E6133D563F93}" type="pres">
      <dgm:prSet presAssocID="{27AF7992-5C5F-4CA4-AE3D-FC8DD3532CF5}" presName="compositeA" presStyleCnt="0"/>
      <dgm:spPr/>
    </dgm:pt>
    <dgm:pt modelId="{9690ADA9-BC51-474F-8F4A-BBD3C5A41B0C}" type="pres">
      <dgm:prSet presAssocID="{27AF7992-5C5F-4CA4-AE3D-FC8DD3532CF5}" presName="textA" presStyleLbl="revTx" presStyleIdx="2" presStyleCnt="8">
        <dgm:presLayoutVars>
          <dgm:bulletEnabled val="1"/>
        </dgm:presLayoutVars>
      </dgm:prSet>
      <dgm:spPr/>
      <dgm:t>
        <a:bodyPr/>
        <a:lstStyle/>
        <a:p>
          <a:endParaRPr lang="zh-CN" altLang="en-US"/>
        </a:p>
      </dgm:t>
    </dgm:pt>
    <dgm:pt modelId="{0BC0205F-EDF1-4A28-A536-6E4C4AD00349}" type="pres">
      <dgm:prSet presAssocID="{27AF7992-5C5F-4CA4-AE3D-FC8DD3532CF5}" presName="circleA" presStyleLbl="node1" presStyleIdx="2" presStyleCnt="8"/>
      <dgm:spPr/>
    </dgm:pt>
    <dgm:pt modelId="{AECFD305-C61C-4DAA-92CF-1E86CD0E1B25}" type="pres">
      <dgm:prSet presAssocID="{27AF7992-5C5F-4CA4-AE3D-FC8DD3532CF5}" presName="spaceA" presStyleCnt="0"/>
      <dgm:spPr/>
    </dgm:pt>
    <dgm:pt modelId="{906A9504-86F8-4B5D-B618-0E40B28C03F4}" type="pres">
      <dgm:prSet presAssocID="{21EB152F-2FAD-4465-9F08-68289661A41F}" presName="space" presStyleCnt="0"/>
      <dgm:spPr/>
    </dgm:pt>
    <dgm:pt modelId="{7818FA2E-F275-4B42-BCFE-DC4A5EDE950D}" type="pres">
      <dgm:prSet presAssocID="{3AAC003F-1E44-4653-89DD-081280BDAE1A}" presName="compositeB" presStyleCnt="0"/>
      <dgm:spPr/>
    </dgm:pt>
    <dgm:pt modelId="{5705C11E-6379-4AB0-9FA1-8BC7F4D37625}" type="pres">
      <dgm:prSet presAssocID="{3AAC003F-1E44-4653-89DD-081280BDAE1A}" presName="textB" presStyleLbl="revTx" presStyleIdx="3" presStyleCnt="8">
        <dgm:presLayoutVars>
          <dgm:bulletEnabled val="1"/>
        </dgm:presLayoutVars>
      </dgm:prSet>
      <dgm:spPr/>
      <dgm:t>
        <a:bodyPr/>
        <a:lstStyle/>
        <a:p>
          <a:endParaRPr lang="zh-CN" altLang="en-US"/>
        </a:p>
      </dgm:t>
    </dgm:pt>
    <dgm:pt modelId="{D03B0F83-B9A7-48A3-AC8A-29635B159817}" type="pres">
      <dgm:prSet presAssocID="{3AAC003F-1E44-4653-89DD-081280BDAE1A}" presName="circleB" presStyleLbl="node1" presStyleIdx="3" presStyleCnt="8"/>
      <dgm:spPr/>
    </dgm:pt>
    <dgm:pt modelId="{F49A7956-4E5A-4F83-9FDF-AB86870317FE}" type="pres">
      <dgm:prSet presAssocID="{3AAC003F-1E44-4653-89DD-081280BDAE1A}" presName="spaceB" presStyleCnt="0"/>
      <dgm:spPr/>
    </dgm:pt>
    <dgm:pt modelId="{B77DBA79-BEF9-4CCA-88FB-E57C3ED080F4}" type="pres">
      <dgm:prSet presAssocID="{2BAD4352-3394-424E-B283-FD4F48A437BE}" presName="space" presStyleCnt="0"/>
      <dgm:spPr/>
    </dgm:pt>
    <dgm:pt modelId="{DDF6F3D9-0ED2-47DB-A60E-98ECF0868754}" type="pres">
      <dgm:prSet presAssocID="{8D7043A6-54BD-49DA-BB5E-2832B2A1BF69}" presName="compositeA" presStyleCnt="0"/>
      <dgm:spPr/>
    </dgm:pt>
    <dgm:pt modelId="{F41AEC48-F52A-445D-BC95-6244CD62B12A}" type="pres">
      <dgm:prSet presAssocID="{8D7043A6-54BD-49DA-BB5E-2832B2A1BF69}" presName="textA" presStyleLbl="revTx" presStyleIdx="4" presStyleCnt="8">
        <dgm:presLayoutVars>
          <dgm:bulletEnabled val="1"/>
        </dgm:presLayoutVars>
      </dgm:prSet>
      <dgm:spPr/>
      <dgm:t>
        <a:bodyPr/>
        <a:lstStyle/>
        <a:p>
          <a:endParaRPr lang="zh-CN" altLang="en-US"/>
        </a:p>
      </dgm:t>
    </dgm:pt>
    <dgm:pt modelId="{08969F44-6380-44BB-95ED-EDC0858F07DE}" type="pres">
      <dgm:prSet presAssocID="{8D7043A6-54BD-49DA-BB5E-2832B2A1BF69}" presName="circleA" presStyleLbl="node1" presStyleIdx="4" presStyleCnt="8"/>
      <dgm:spPr/>
    </dgm:pt>
    <dgm:pt modelId="{D5D0CF80-9BBD-41FA-99B0-390B6B1DF086}" type="pres">
      <dgm:prSet presAssocID="{8D7043A6-54BD-49DA-BB5E-2832B2A1BF69}" presName="spaceA" presStyleCnt="0"/>
      <dgm:spPr/>
    </dgm:pt>
    <dgm:pt modelId="{94A1AB51-56E5-4F69-8207-F9430C4C1E26}" type="pres">
      <dgm:prSet presAssocID="{D27ACC6B-2FDD-442F-A367-49244FF7C388}" presName="space" presStyleCnt="0"/>
      <dgm:spPr/>
    </dgm:pt>
    <dgm:pt modelId="{F90742CB-C075-4700-90B7-C3E794E1AF2F}" type="pres">
      <dgm:prSet presAssocID="{4CF9C692-6649-4F4C-9FED-C4063ADC8934}" presName="compositeB" presStyleCnt="0"/>
      <dgm:spPr/>
    </dgm:pt>
    <dgm:pt modelId="{D70E11CD-7395-44AF-82F7-AD4B45E97042}" type="pres">
      <dgm:prSet presAssocID="{4CF9C692-6649-4F4C-9FED-C4063ADC8934}" presName="textB" presStyleLbl="revTx" presStyleIdx="5" presStyleCnt="8">
        <dgm:presLayoutVars>
          <dgm:bulletEnabled val="1"/>
        </dgm:presLayoutVars>
      </dgm:prSet>
      <dgm:spPr/>
      <dgm:t>
        <a:bodyPr/>
        <a:lstStyle/>
        <a:p>
          <a:endParaRPr lang="zh-CN" altLang="en-US"/>
        </a:p>
      </dgm:t>
    </dgm:pt>
    <dgm:pt modelId="{181AD588-67A0-4349-B4B3-563E18764CF4}" type="pres">
      <dgm:prSet presAssocID="{4CF9C692-6649-4F4C-9FED-C4063ADC8934}" presName="circleB" presStyleLbl="node1" presStyleIdx="5" presStyleCnt="8"/>
      <dgm:spPr/>
    </dgm:pt>
    <dgm:pt modelId="{F661D9DD-5514-4720-A825-E62319C70A3A}" type="pres">
      <dgm:prSet presAssocID="{4CF9C692-6649-4F4C-9FED-C4063ADC8934}" presName="spaceB" presStyleCnt="0"/>
      <dgm:spPr/>
    </dgm:pt>
    <dgm:pt modelId="{38DAA8BA-850D-4414-A971-6C4211B62E35}" type="pres">
      <dgm:prSet presAssocID="{66CBAAAC-307F-4029-9E4B-363F6C2BE695}" presName="space" presStyleCnt="0"/>
      <dgm:spPr/>
    </dgm:pt>
    <dgm:pt modelId="{BF1F894E-01B4-496F-83BD-052D3551E1AE}" type="pres">
      <dgm:prSet presAssocID="{3B23A01C-DA49-417A-BB35-D717B087EFA8}" presName="compositeA" presStyleCnt="0"/>
      <dgm:spPr/>
    </dgm:pt>
    <dgm:pt modelId="{7575053D-6019-461C-871D-FDC164865721}" type="pres">
      <dgm:prSet presAssocID="{3B23A01C-DA49-417A-BB35-D717B087EFA8}" presName="textA" presStyleLbl="revTx" presStyleIdx="6" presStyleCnt="8">
        <dgm:presLayoutVars>
          <dgm:bulletEnabled val="1"/>
        </dgm:presLayoutVars>
      </dgm:prSet>
      <dgm:spPr/>
      <dgm:t>
        <a:bodyPr/>
        <a:lstStyle/>
        <a:p>
          <a:endParaRPr lang="zh-CN" altLang="en-US"/>
        </a:p>
      </dgm:t>
    </dgm:pt>
    <dgm:pt modelId="{AE424195-441D-4521-9FCA-D35924DB34D4}" type="pres">
      <dgm:prSet presAssocID="{3B23A01C-DA49-417A-BB35-D717B087EFA8}" presName="circleA" presStyleLbl="node1" presStyleIdx="6" presStyleCnt="8"/>
      <dgm:spPr/>
    </dgm:pt>
    <dgm:pt modelId="{3E95C293-6995-41FB-9910-0857CC9BED0A}" type="pres">
      <dgm:prSet presAssocID="{3B23A01C-DA49-417A-BB35-D717B087EFA8}" presName="spaceA" presStyleCnt="0"/>
      <dgm:spPr/>
    </dgm:pt>
    <dgm:pt modelId="{78FD74C0-2CB5-49F0-8D13-5F8CA26AE43A}" type="pres">
      <dgm:prSet presAssocID="{EB7EA1B5-6445-41D1-916D-0C8A29BAC122}" presName="space" presStyleCnt="0"/>
      <dgm:spPr/>
    </dgm:pt>
    <dgm:pt modelId="{F093BC4C-68F4-422C-89DC-4D803CC41303}" type="pres">
      <dgm:prSet presAssocID="{F2D99CE5-48A2-486A-A34E-FE110F5E2379}" presName="compositeB" presStyleCnt="0"/>
      <dgm:spPr/>
    </dgm:pt>
    <dgm:pt modelId="{31AF26B6-62E7-481A-A1FD-64EC3B0973AC}" type="pres">
      <dgm:prSet presAssocID="{F2D99CE5-48A2-486A-A34E-FE110F5E2379}" presName="textB" presStyleLbl="revTx" presStyleIdx="7" presStyleCnt="8">
        <dgm:presLayoutVars>
          <dgm:bulletEnabled val="1"/>
        </dgm:presLayoutVars>
      </dgm:prSet>
      <dgm:spPr/>
      <dgm:t>
        <a:bodyPr/>
        <a:lstStyle/>
        <a:p>
          <a:endParaRPr lang="zh-CN" altLang="en-US"/>
        </a:p>
      </dgm:t>
    </dgm:pt>
    <dgm:pt modelId="{D8657AC0-2B9B-44AA-8BA4-133B8A287817}" type="pres">
      <dgm:prSet presAssocID="{F2D99CE5-48A2-486A-A34E-FE110F5E2379}" presName="circleB" presStyleLbl="node1" presStyleIdx="7" presStyleCnt="8"/>
      <dgm:spPr/>
    </dgm:pt>
    <dgm:pt modelId="{305FA07E-27C1-48D8-9B83-CFC36356010A}" type="pres">
      <dgm:prSet presAssocID="{F2D99CE5-48A2-486A-A34E-FE110F5E2379}" presName="spaceB" presStyleCnt="0"/>
      <dgm:spPr/>
    </dgm:pt>
  </dgm:ptLst>
  <dgm:cxnLst>
    <dgm:cxn modelId="{E5B14D66-A9E3-4A8A-A0D6-2EC276ED9F18}" srcId="{112156AA-C0BE-4710-BBD3-BE8048746A69}" destId="{9B5907A1-FE0D-4CB6-B611-6797FEE39C51}" srcOrd="1" destOrd="0" parTransId="{C8E6B3E5-FB77-45C6-BC53-971EB82574E9}" sibTransId="{1FC6138F-2BE3-4CBF-847C-BDE4D8CBF4D2}"/>
    <dgm:cxn modelId="{9F8EC50A-065E-4BC5-A40F-C3902DC26E2D}" srcId="{112156AA-C0BE-4710-BBD3-BE8048746A69}" destId="{4CF9C692-6649-4F4C-9FED-C4063ADC8934}" srcOrd="5" destOrd="0" parTransId="{FFC1AC13-1911-4981-AD7C-9175E6B13483}" sibTransId="{66CBAAAC-307F-4029-9E4B-363F6C2BE695}"/>
    <dgm:cxn modelId="{8167D076-44EE-42A2-93ED-936422F70500}" type="presOf" srcId="{8D7043A6-54BD-49DA-BB5E-2832B2A1BF69}" destId="{F41AEC48-F52A-445D-BC95-6244CD62B12A}" srcOrd="0" destOrd="0" presId="urn:microsoft.com/office/officeart/2005/8/layout/hProcess11"/>
    <dgm:cxn modelId="{825C9C25-2040-4628-946E-BC71C64F1630}" type="presOf" srcId="{F2D99CE5-48A2-486A-A34E-FE110F5E2379}" destId="{31AF26B6-62E7-481A-A1FD-64EC3B0973AC}" srcOrd="0" destOrd="0" presId="urn:microsoft.com/office/officeart/2005/8/layout/hProcess11"/>
    <dgm:cxn modelId="{65AA581A-3179-454C-AD57-70A04AD2F22D}" type="presOf" srcId="{27AF7992-5C5F-4CA4-AE3D-FC8DD3532CF5}" destId="{9690ADA9-BC51-474F-8F4A-BBD3C5A41B0C}" srcOrd="0" destOrd="0" presId="urn:microsoft.com/office/officeart/2005/8/layout/hProcess11"/>
    <dgm:cxn modelId="{D38B7577-4D31-4613-AE94-4C88F465D64C}" srcId="{112156AA-C0BE-4710-BBD3-BE8048746A69}" destId="{27AF7992-5C5F-4CA4-AE3D-FC8DD3532CF5}" srcOrd="2" destOrd="0" parTransId="{9DAB5C4E-D092-4060-8859-14DA50A15370}" sibTransId="{21EB152F-2FAD-4465-9F08-68289661A41F}"/>
    <dgm:cxn modelId="{2B902B3C-A900-4C7A-9317-FF81020E04FA}" srcId="{112156AA-C0BE-4710-BBD3-BE8048746A69}" destId="{3B23A01C-DA49-417A-BB35-D717B087EFA8}" srcOrd="6" destOrd="0" parTransId="{57D3995A-C4FE-4987-B3F4-76999D22E654}" sibTransId="{EB7EA1B5-6445-41D1-916D-0C8A29BAC122}"/>
    <dgm:cxn modelId="{BB157128-AE02-431D-92A4-7776472A08B7}" srcId="{112156AA-C0BE-4710-BBD3-BE8048746A69}" destId="{F2CFF68A-9A1E-467A-83CD-D31677A716B5}" srcOrd="0" destOrd="0" parTransId="{9533DE12-044A-4997-971B-C986B4ACBB05}" sibTransId="{CE6774E3-F83C-40E1-B3BA-F321B7D670F8}"/>
    <dgm:cxn modelId="{7F10228A-53B2-4F3C-810A-7A1E4B030A97}" srcId="{112156AA-C0BE-4710-BBD3-BE8048746A69}" destId="{F2D99CE5-48A2-486A-A34E-FE110F5E2379}" srcOrd="7" destOrd="0" parTransId="{CA327D5E-6F29-4A7D-B403-E0B71E540AFF}" sibTransId="{AE2512EA-2619-4E4C-B942-1275CA92CAA3}"/>
    <dgm:cxn modelId="{AAD1FC08-8DFF-4C27-A692-75335547690C}" type="presOf" srcId="{3AAC003F-1E44-4653-89DD-081280BDAE1A}" destId="{5705C11E-6379-4AB0-9FA1-8BC7F4D37625}" srcOrd="0" destOrd="0" presId="urn:microsoft.com/office/officeart/2005/8/layout/hProcess11"/>
    <dgm:cxn modelId="{98A75BCC-E009-44E5-9CB7-C83BC21AEC82}" type="presOf" srcId="{112156AA-C0BE-4710-BBD3-BE8048746A69}" destId="{592BAC65-816E-46BA-882F-C12F48E1E7DA}" srcOrd="0" destOrd="0" presId="urn:microsoft.com/office/officeart/2005/8/layout/hProcess11"/>
    <dgm:cxn modelId="{6B419A2E-6F2A-4029-9FD8-0DF244842C3E}" type="presOf" srcId="{3B23A01C-DA49-417A-BB35-D717B087EFA8}" destId="{7575053D-6019-461C-871D-FDC164865721}" srcOrd="0" destOrd="0" presId="urn:microsoft.com/office/officeart/2005/8/layout/hProcess11"/>
    <dgm:cxn modelId="{0FBF293A-ED47-4E3A-A055-C0E6AE979D3F}" type="presOf" srcId="{9B5907A1-FE0D-4CB6-B611-6797FEE39C51}" destId="{4B045D6F-E949-438A-AF59-A4A297AE6D8C}" srcOrd="0" destOrd="0" presId="urn:microsoft.com/office/officeart/2005/8/layout/hProcess11"/>
    <dgm:cxn modelId="{B3EC9C28-69F0-4F7F-896E-7C02DB2CA810}" type="presOf" srcId="{F2CFF68A-9A1E-467A-83CD-D31677A716B5}" destId="{E512E6C3-4B51-479E-9489-0666B047402A}" srcOrd="0" destOrd="0" presId="urn:microsoft.com/office/officeart/2005/8/layout/hProcess11"/>
    <dgm:cxn modelId="{1AA03265-3705-40B9-B502-39C446B5C07A}" srcId="{112156AA-C0BE-4710-BBD3-BE8048746A69}" destId="{3AAC003F-1E44-4653-89DD-081280BDAE1A}" srcOrd="3" destOrd="0" parTransId="{B056D8E7-E67A-4610-897A-70C380E24A36}" sibTransId="{2BAD4352-3394-424E-B283-FD4F48A437BE}"/>
    <dgm:cxn modelId="{1D185E88-E3BB-469E-A3CD-4DB7E3DD6E66}" type="presOf" srcId="{4CF9C692-6649-4F4C-9FED-C4063ADC8934}" destId="{D70E11CD-7395-44AF-82F7-AD4B45E97042}" srcOrd="0" destOrd="0" presId="urn:microsoft.com/office/officeart/2005/8/layout/hProcess11"/>
    <dgm:cxn modelId="{2CE3943C-DE66-452A-864F-5A74B06B64FD}" srcId="{112156AA-C0BE-4710-BBD3-BE8048746A69}" destId="{8D7043A6-54BD-49DA-BB5E-2832B2A1BF69}" srcOrd="4" destOrd="0" parTransId="{EB189743-43C1-44FA-A540-C783D4E65DE8}" sibTransId="{D27ACC6B-2FDD-442F-A367-49244FF7C388}"/>
    <dgm:cxn modelId="{1805F3BF-DDBD-4D19-855E-AF3EA788A77D}" type="presParOf" srcId="{592BAC65-816E-46BA-882F-C12F48E1E7DA}" destId="{742B867C-E1AA-44AE-9E4C-F68CDFB54CF9}" srcOrd="0" destOrd="0" presId="urn:microsoft.com/office/officeart/2005/8/layout/hProcess11"/>
    <dgm:cxn modelId="{A55E801D-5895-4E6E-8057-BB1B00CB2FAB}" type="presParOf" srcId="{592BAC65-816E-46BA-882F-C12F48E1E7DA}" destId="{45D1C49F-0D1F-4444-A5D0-12A6B7E90238}" srcOrd="1" destOrd="0" presId="urn:microsoft.com/office/officeart/2005/8/layout/hProcess11"/>
    <dgm:cxn modelId="{09032ACB-667E-4D6F-A934-3D40425B4F1E}" type="presParOf" srcId="{45D1C49F-0D1F-4444-A5D0-12A6B7E90238}" destId="{74DC5213-22BF-4996-9EF6-B80AF33B61FE}" srcOrd="0" destOrd="0" presId="urn:microsoft.com/office/officeart/2005/8/layout/hProcess11"/>
    <dgm:cxn modelId="{610EC63D-BA03-4CB2-87A9-14768361C634}" type="presParOf" srcId="{74DC5213-22BF-4996-9EF6-B80AF33B61FE}" destId="{E512E6C3-4B51-479E-9489-0666B047402A}" srcOrd="0" destOrd="0" presId="urn:microsoft.com/office/officeart/2005/8/layout/hProcess11"/>
    <dgm:cxn modelId="{FBA2FC3F-D7E8-40CC-9641-0B711F34D562}" type="presParOf" srcId="{74DC5213-22BF-4996-9EF6-B80AF33B61FE}" destId="{2BB70DD3-4824-4C62-8EE9-CEB48AB11840}" srcOrd="1" destOrd="0" presId="urn:microsoft.com/office/officeart/2005/8/layout/hProcess11"/>
    <dgm:cxn modelId="{76ADB875-7782-4944-B510-5B2997A68E88}" type="presParOf" srcId="{74DC5213-22BF-4996-9EF6-B80AF33B61FE}" destId="{E2520FDB-51E9-4AE5-84CF-C0E88CF030DD}" srcOrd="2" destOrd="0" presId="urn:microsoft.com/office/officeart/2005/8/layout/hProcess11"/>
    <dgm:cxn modelId="{6108B284-D622-4E3B-9AEC-F015B5EE7375}" type="presParOf" srcId="{45D1C49F-0D1F-4444-A5D0-12A6B7E90238}" destId="{AFA18EF2-C31A-47C2-9718-829E8FCE7306}" srcOrd="1" destOrd="0" presId="urn:microsoft.com/office/officeart/2005/8/layout/hProcess11"/>
    <dgm:cxn modelId="{FAEEBD48-2824-43FF-B692-C600972FD4A4}" type="presParOf" srcId="{45D1C49F-0D1F-4444-A5D0-12A6B7E90238}" destId="{1B0337A2-DC55-4B79-9996-C7DA33C0B048}" srcOrd="2" destOrd="0" presId="urn:microsoft.com/office/officeart/2005/8/layout/hProcess11"/>
    <dgm:cxn modelId="{7830F2B7-F569-4A23-BDFC-803562EC8583}" type="presParOf" srcId="{1B0337A2-DC55-4B79-9996-C7DA33C0B048}" destId="{4B045D6F-E949-438A-AF59-A4A297AE6D8C}" srcOrd="0" destOrd="0" presId="urn:microsoft.com/office/officeart/2005/8/layout/hProcess11"/>
    <dgm:cxn modelId="{A7A15F18-B628-415A-9D46-F54A007A3DF2}" type="presParOf" srcId="{1B0337A2-DC55-4B79-9996-C7DA33C0B048}" destId="{8269B9E8-AB13-45D8-9F57-EE6F96B0830C}" srcOrd="1" destOrd="0" presId="urn:microsoft.com/office/officeart/2005/8/layout/hProcess11"/>
    <dgm:cxn modelId="{9149FE38-BAF8-4F49-B0A2-086A2AD7A077}" type="presParOf" srcId="{1B0337A2-DC55-4B79-9996-C7DA33C0B048}" destId="{8116B190-8763-4ECE-89FE-B96E701AFD4C}" srcOrd="2" destOrd="0" presId="urn:microsoft.com/office/officeart/2005/8/layout/hProcess11"/>
    <dgm:cxn modelId="{D733C44D-3E81-40C7-A986-4A9F61F2B55C}" type="presParOf" srcId="{45D1C49F-0D1F-4444-A5D0-12A6B7E90238}" destId="{D354FE66-A761-4BFA-94FB-FB4A7F59C1E1}" srcOrd="3" destOrd="0" presId="urn:microsoft.com/office/officeart/2005/8/layout/hProcess11"/>
    <dgm:cxn modelId="{D548198C-0CD9-463B-8AE3-61285E40A172}" type="presParOf" srcId="{45D1C49F-0D1F-4444-A5D0-12A6B7E90238}" destId="{EBFAED91-BA2A-4F0F-A249-E6133D563F93}" srcOrd="4" destOrd="0" presId="urn:microsoft.com/office/officeart/2005/8/layout/hProcess11"/>
    <dgm:cxn modelId="{13738A9F-D540-42CC-A3DC-158E20B9F3FC}" type="presParOf" srcId="{EBFAED91-BA2A-4F0F-A249-E6133D563F93}" destId="{9690ADA9-BC51-474F-8F4A-BBD3C5A41B0C}" srcOrd="0" destOrd="0" presId="urn:microsoft.com/office/officeart/2005/8/layout/hProcess11"/>
    <dgm:cxn modelId="{552E11DE-67C9-4C54-B94A-79DB2E13D24E}" type="presParOf" srcId="{EBFAED91-BA2A-4F0F-A249-E6133D563F93}" destId="{0BC0205F-EDF1-4A28-A536-6E4C4AD00349}" srcOrd="1" destOrd="0" presId="urn:microsoft.com/office/officeart/2005/8/layout/hProcess11"/>
    <dgm:cxn modelId="{60DC41AF-54A5-4426-AA83-33B58A4F74A8}" type="presParOf" srcId="{EBFAED91-BA2A-4F0F-A249-E6133D563F93}" destId="{AECFD305-C61C-4DAA-92CF-1E86CD0E1B25}" srcOrd="2" destOrd="0" presId="urn:microsoft.com/office/officeart/2005/8/layout/hProcess11"/>
    <dgm:cxn modelId="{7A9BFD26-6E68-4CF9-AB31-73C506FB9102}" type="presParOf" srcId="{45D1C49F-0D1F-4444-A5D0-12A6B7E90238}" destId="{906A9504-86F8-4B5D-B618-0E40B28C03F4}" srcOrd="5" destOrd="0" presId="urn:microsoft.com/office/officeart/2005/8/layout/hProcess11"/>
    <dgm:cxn modelId="{51AE8720-33B6-4A1E-B613-07081B1244D0}" type="presParOf" srcId="{45D1C49F-0D1F-4444-A5D0-12A6B7E90238}" destId="{7818FA2E-F275-4B42-BCFE-DC4A5EDE950D}" srcOrd="6" destOrd="0" presId="urn:microsoft.com/office/officeart/2005/8/layout/hProcess11"/>
    <dgm:cxn modelId="{987E9575-D21B-4629-AABD-8FCE928D71C2}" type="presParOf" srcId="{7818FA2E-F275-4B42-BCFE-DC4A5EDE950D}" destId="{5705C11E-6379-4AB0-9FA1-8BC7F4D37625}" srcOrd="0" destOrd="0" presId="urn:microsoft.com/office/officeart/2005/8/layout/hProcess11"/>
    <dgm:cxn modelId="{AC00E3CC-97B9-4D9A-8D04-17D6C82B69D3}" type="presParOf" srcId="{7818FA2E-F275-4B42-BCFE-DC4A5EDE950D}" destId="{D03B0F83-B9A7-48A3-AC8A-29635B159817}" srcOrd="1" destOrd="0" presId="urn:microsoft.com/office/officeart/2005/8/layout/hProcess11"/>
    <dgm:cxn modelId="{44DAAEDF-7A66-45AC-AFD4-4ED4D5CCCC47}" type="presParOf" srcId="{7818FA2E-F275-4B42-BCFE-DC4A5EDE950D}" destId="{F49A7956-4E5A-4F83-9FDF-AB86870317FE}" srcOrd="2" destOrd="0" presId="urn:microsoft.com/office/officeart/2005/8/layout/hProcess11"/>
    <dgm:cxn modelId="{8AF7E613-9D71-484C-AEA3-7C1FB89B48B8}" type="presParOf" srcId="{45D1C49F-0D1F-4444-A5D0-12A6B7E90238}" destId="{B77DBA79-BEF9-4CCA-88FB-E57C3ED080F4}" srcOrd="7" destOrd="0" presId="urn:microsoft.com/office/officeart/2005/8/layout/hProcess11"/>
    <dgm:cxn modelId="{32BAC28F-B8F4-4328-B03E-CDAC786B33DB}" type="presParOf" srcId="{45D1C49F-0D1F-4444-A5D0-12A6B7E90238}" destId="{DDF6F3D9-0ED2-47DB-A60E-98ECF0868754}" srcOrd="8" destOrd="0" presId="urn:microsoft.com/office/officeart/2005/8/layout/hProcess11"/>
    <dgm:cxn modelId="{25D5999F-4170-43E1-BE4C-DD8D14EF4C7D}" type="presParOf" srcId="{DDF6F3D9-0ED2-47DB-A60E-98ECF0868754}" destId="{F41AEC48-F52A-445D-BC95-6244CD62B12A}" srcOrd="0" destOrd="0" presId="urn:microsoft.com/office/officeart/2005/8/layout/hProcess11"/>
    <dgm:cxn modelId="{D4F4BA85-D3D3-41AA-8C37-787ACD100FAB}" type="presParOf" srcId="{DDF6F3D9-0ED2-47DB-A60E-98ECF0868754}" destId="{08969F44-6380-44BB-95ED-EDC0858F07DE}" srcOrd="1" destOrd="0" presId="urn:microsoft.com/office/officeart/2005/8/layout/hProcess11"/>
    <dgm:cxn modelId="{BB2FE0C1-3FE5-4A73-92DF-4E8E446994FC}" type="presParOf" srcId="{DDF6F3D9-0ED2-47DB-A60E-98ECF0868754}" destId="{D5D0CF80-9BBD-41FA-99B0-390B6B1DF086}" srcOrd="2" destOrd="0" presId="urn:microsoft.com/office/officeart/2005/8/layout/hProcess11"/>
    <dgm:cxn modelId="{B4BA3E5A-8367-4EF4-883A-EA7CF524CABA}" type="presParOf" srcId="{45D1C49F-0D1F-4444-A5D0-12A6B7E90238}" destId="{94A1AB51-56E5-4F69-8207-F9430C4C1E26}" srcOrd="9" destOrd="0" presId="urn:microsoft.com/office/officeart/2005/8/layout/hProcess11"/>
    <dgm:cxn modelId="{C33FA756-249E-4A73-9D17-BF5DE52594D4}" type="presParOf" srcId="{45D1C49F-0D1F-4444-A5D0-12A6B7E90238}" destId="{F90742CB-C075-4700-90B7-C3E794E1AF2F}" srcOrd="10" destOrd="0" presId="urn:microsoft.com/office/officeart/2005/8/layout/hProcess11"/>
    <dgm:cxn modelId="{0013BD1C-0687-48DE-9E27-C1072C1366E9}" type="presParOf" srcId="{F90742CB-C075-4700-90B7-C3E794E1AF2F}" destId="{D70E11CD-7395-44AF-82F7-AD4B45E97042}" srcOrd="0" destOrd="0" presId="urn:microsoft.com/office/officeart/2005/8/layout/hProcess11"/>
    <dgm:cxn modelId="{A38690B3-7648-457B-B6EA-E550AEB6B17A}" type="presParOf" srcId="{F90742CB-C075-4700-90B7-C3E794E1AF2F}" destId="{181AD588-67A0-4349-B4B3-563E18764CF4}" srcOrd="1" destOrd="0" presId="urn:microsoft.com/office/officeart/2005/8/layout/hProcess11"/>
    <dgm:cxn modelId="{64D5BE69-5A09-4823-A488-87B163075679}" type="presParOf" srcId="{F90742CB-C075-4700-90B7-C3E794E1AF2F}" destId="{F661D9DD-5514-4720-A825-E62319C70A3A}" srcOrd="2" destOrd="0" presId="urn:microsoft.com/office/officeart/2005/8/layout/hProcess11"/>
    <dgm:cxn modelId="{BA45AB7E-3AA8-49DC-8C8A-A811387E2E03}" type="presParOf" srcId="{45D1C49F-0D1F-4444-A5D0-12A6B7E90238}" destId="{38DAA8BA-850D-4414-A971-6C4211B62E35}" srcOrd="11" destOrd="0" presId="urn:microsoft.com/office/officeart/2005/8/layout/hProcess11"/>
    <dgm:cxn modelId="{B7F8B73C-F606-493B-9356-E406C0D31BE3}" type="presParOf" srcId="{45D1C49F-0D1F-4444-A5D0-12A6B7E90238}" destId="{BF1F894E-01B4-496F-83BD-052D3551E1AE}" srcOrd="12" destOrd="0" presId="urn:microsoft.com/office/officeart/2005/8/layout/hProcess11"/>
    <dgm:cxn modelId="{B3D816A0-38E6-4E5B-AD9B-2DCEC8D30555}" type="presParOf" srcId="{BF1F894E-01B4-496F-83BD-052D3551E1AE}" destId="{7575053D-6019-461C-871D-FDC164865721}" srcOrd="0" destOrd="0" presId="urn:microsoft.com/office/officeart/2005/8/layout/hProcess11"/>
    <dgm:cxn modelId="{6250CC1A-118F-4E20-A313-5311AEB10A1B}" type="presParOf" srcId="{BF1F894E-01B4-496F-83BD-052D3551E1AE}" destId="{AE424195-441D-4521-9FCA-D35924DB34D4}" srcOrd="1" destOrd="0" presId="urn:microsoft.com/office/officeart/2005/8/layout/hProcess11"/>
    <dgm:cxn modelId="{B45D8396-92E6-46CC-BB74-E76A89BF4BF0}" type="presParOf" srcId="{BF1F894E-01B4-496F-83BD-052D3551E1AE}" destId="{3E95C293-6995-41FB-9910-0857CC9BED0A}" srcOrd="2" destOrd="0" presId="urn:microsoft.com/office/officeart/2005/8/layout/hProcess11"/>
    <dgm:cxn modelId="{C750722D-24C5-4821-8544-143A1C75CB0F}" type="presParOf" srcId="{45D1C49F-0D1F-4444-A5D0-12A6B7E90238}" destId="{78FD74C0-2CB5-49F0-8D13-5F8CA26AE43A}" srcOrd="13" destOrd="0" presId="urn:microsoft.com/office/officeart/2005/8/layout/hProcess11"/>
    <dgm:cxn modelId="{0FF14EC1-E9D8-48FE-AFD8-0D889BDB9E4B}" type="presParOf" srcId="{45D1C49F-0D1F-4444-A5D0-12A6B7E90238}" destId="{F093BC4C-68F4-422C-89DC-4D803CC41303}" srcOrd="14" destOrd="0" presId="urn:microsoft.com/office/officeart/2005/8/layout/hProcess11"/>
    <dgm:cxn modelId="{84D3B134-6D72-4EDF-AE28-3B856B89F4CB}" type="presParOf" srcId="{F093BC4C-68F4-422C-89DC-4D803CC41303}" destId="{31AF26B6-62E7-481A-A1FD-64EC3B0973AC}" srcOrd="0" destOrd="0" presId="urn:microsoft.com/office/officeart/2005/8/layout/hProcess11"/>
    <dgm:cxn modelId="{B694BF56-1FC2-4450-A6C5-3CB6E3ACCD80}" type="presParOf" srcId="{F093BC4C-68F4-422C-89DC-4D803CC41303}" destId="{D8657AC0-2B9B-44AA-8BA4-133B8A287817}" srcOrd="1" destOrd="0" presId="urn:microsoft.com/office/officeart/2005/8/layout/hProcess11"/>
    <dgm:cxn modelId="{AEE9CD12-55EE-4B43-9F71-651E18DA4B70}" type="presParOf" srcId="{F093BC4C-68F4-422C-89DC-4D803CC41303}" destId="{305FA07E-27C1-48D8-9B83-CFC36356010A}" srcOrd="2" destOrd="0"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59A229-4465-49EB-A8BB-EBAD5CFF7E5C}" type="doc">
      <dgm:prSet loTypeId="urn:microsoft.com/office/officeart/2005/8/layout/cycle5" loCatId="cycle" qsTypeId="urn:microsoft.com/office/officeart/2005/8/quickstyle/3d3" qsCatId="3D" csTypeId="urn:microsoft.com/office/officeart/2005/8/colors/accent1_2" csCatId="accent1" phldr="1"/>
      <dgm:spPr/>
      <dgm:t>
        <a:bodyPr/>
        <a:lstStyle/>
        <a:p>
          <a:endParaRPr lang="zh-CN" altLang="en-US"/>
        </a:p>
      </dgm:t>
    </dgm:pt>
    <dgm:pt modelId="{3DDA266E-BBF2-474B-89ED-40C3BB4125F3}">
      <dgm:prSet phldrT="[文本]"/>
      <dgm:spPr/>
      <dgm:t>
        <a:bodyPr/>
        <a:lstStyle/>
        <a:p>
          <a:r>
            <a:rPr lang="zh-CN" altLang="en-US" dirty="0" smtClean="0"/>
            <a:t>一张图</a:t>
          </a:r>
          <a:endParaRPr lang="zh-CN" altLang="en-US" dirty="0"/>
        </a:p>
      </dgm:t>
    </dgm:pt>
    <dgm:pt modelId="{08D3BFFF-7B0E-4E14-B708-37B6462A14D3}" cxnId="{CFCD7709-E0B9-445D-9470-AD790336063B}" type="parTrans">
      <dgm:prSet/>
      <dgm:spPr/>
      <dgm:t>
        <a:bodyPr/>
        <a:lstStyle/>
        <a:p>
          <a:endParaRPr lang="zh-CN" altLang="en-US"/>
        </a:p>
      </dgm:t>
    </dgm:pt>
    <dgm:pt modelId="{F136F8BD-67F5-4123-9A23-87947A261231}" cxnId="{CFCD7709-E0B9-445D-9470-AD790336063B}" type="sibTrans">
      <dgm:prSet/>
      <dgm:spPr/>
      <dgm:t>
        <a:bodyPr/>
        <a:lstStyle/>
        <a:p>
          <a:endParaRPr lang="zh-CN" altLang="en-US"/>
        </a:p>
      </dgm:t>
    </dgm:pt>
    <dgm:pt modelId="{E1A563E1-07F6-43EB-9EAE-949146FFD9B0}">
      <dgm:prSet phldrT="[文本]"/>
      <dgm:spPr/>
      <dgm:t>
        <a:bodyPr/>
        <a:lstStyle/>
        <a:p>
          <a:r>
            <a:rPr lang="zh-CN" altLang="en-US" dirty="0" smtClean="0"/>
            <a:t>两选择</a:t>
          </a:r>
          <a:endParaRPr lang="zh-CN" altLang="en-US" dirty="0"/>
        </a:p>
      </dgm:t>
    </dgm:pt>
    <dgm:pt modelId="{0FC63C70-DE08-4E16-AA62-25F62302CE26}" cxnId="{46275DB2-7A97-4CE4-8AE9-27634D8EDB08}" type="parTrans">
      <dgm:prSet/>
      <dgm:spPr/>
      <dgm:t>
        <a:bodyPr/>
        <a:lstStyle/>
        <a:p>
          <a:endParaRPr lang="zh-CN" altLang="en-US"/>
        </a:p>
      </dgm:t>
    </dgm:pt>
    <dgm:pt modelId="{CE86C7BC-3374-45F2-B18E-91EDCCE78D5C}" cxnId="{46275DB2-7A97-4CE4-8AE9-27634D8EDB08}" type="sibTrans">
      <dgm:prSet/>
      <dgm:spPr/>
      <dgm:t>
        <a:bodyPr/>
        <a:lstStyle/>
        <a:p>
          <a:endParaRPr lang="zh-CN" altLang="en-US"/>
        </a:p>
      </dgm:t>
    </dgm:pt>
    <dgm:pt modelId="{B6DF4C8B-117A-49C6-BBDA-B91B74CB0A82}">
      <dgm:prSet phldrT="[文本]"/>
      <dgm:spPr/>
      <dgm:t>
        <a:bodyPr/>
        <a:lstStyle/>
        <a:p>
          <a:r>
            <a:rPr lang="zh-CN" altLang="en-US" dirty="0" smtClean="0"/>
            <a:t>五环节</a:t>
          </a:r>
          <a:endParaRPr lang="zh-CN" altLang="en-US" dirty="0"/>
        </a:p>
      </dgm:t>
    </dgm:pt>
    <dgm:pt modelId="{767F0397-3DAC-4983-83A7-76C5C729AFBA}" cxnId="{2F6D81A1-1CED-4513-AC08-0A411968742E}" type="parTrans">
      <dgm:prSet/>
      <dgm:spPr/>
      <dgm:t>
        <a:bodyPr/>
        <a:lstStyle/>
        <a:p>
          <a:endParaRPr lang="zh-CN" altLang="en-US"/>
        </a:p>
      </dgm:t>
    </dgm:pt>
    <dgm:pt modelId="{9A37B47F-E6D2-4D6B-834B-EC6A2A3337B0}" cxnId="{2F6D81A1-1CED-4513-AC08-0A411968742E}" type="sibTrans">
      <dgm:prSet/>
      <dgm:spPr/>
      <dgm:t>
        <a:bodyPr/>
        <a:lstStyle/>
        <a:p>
          <a:endParaRPr lang="zh-CN" altLang="en-US"/>
        </a:p>
      </dgm:t>
    </dgm:pt>
    <dgm:pt modelId="{A1E93C23-7F56-425C-905B-EF97CE20838C}">
      <dgm:prSet phldrT="[文本]"/>
      <dgm:spPr/>
      <dgm:t>
        <a:bodyPr/>
        <a:lstStyle/>
        <a:p>
          <a:r>
            <a:rPr lang="zh-CN" altLang="en-US" dirty="0" smtClean="0"/>
            <a:t>六关系</a:t>
          </a:r>
          <a:endParaRPr lang="zh-CN" altLang="en-US" dirty="0"/>
        </a:p>
      </dgm:t>
    </dgm:pt>
    <dgm:pt modelId="{1AC0C712-C3D8-4C10-B719-6767AFBBD451}" cxnId="{0CCBC0B9-0164-4FA0-92E2-BDFF7C915DED}" type="parTrans">
      <dgm:prSet/>
      <dgm:spPr/>
      <dgm:t>
        <a:bodyPr/>
        <a:lstStyle/>
        <a:p>
          <a:endParaRPr lang="zh-CN" altLang="en-US"/>
        </a:p>
      </dgm:t>
    </dgm:pt>
    <dgm:pt modelId="{66A079C0-77CE-441E-9845-4FCB75BBC99D}" cxnId="{0CCBC0B9-0164-4FA0-92E2-BDFF7C915DED}" type="sibTrans">
      <dgm:prSet/>
      <dgm:spPr/>
      <dgm:t>
        <a:bodyPr/>
        <a:lstStyle/>
        <a:p>
          <a:endParaRPr lang="zh-CN" altLang="en-US"/>
        </a:p>
      </dgm:t>
    </dgm:pt>
    <dgm:pt modelId="{50CBAE40-B35C-4FE5-924F-A5D53CE83161}">
      <dgm:prSet phldrT="[文本]"/>
      <dgm:spPr/>
      <dgm:t>
        <a:bodyPr/>
        <a:lstStyle/>
        <a:p>
          <a:r>
            <a:rPr lang="zh-CN" altLang="en-US" dirty="0" smtClean="0"/>
            <a:t>三个点</a:t>
          </a:r>
          <a:endParaRPr lang="zh-CN" altLang="en-US" dirty="0"/>
        </a:p>
      </dgm:t>
    </dgm:pt>
    <dgm:pt modelId="{C7005FBB-911E-4B2C-AB9E-76CFF6CABE91}" cxnId="{0B5FE2B8-B05E-455F-8A6F-8E6CCDB22B0C}" type="parTrans">
      <dgm:prSet/>
      <dgm:spPr/>
      <dgm:t>
        <a:bodyPr/>
        <a:lstStyle/>
        <a:p>
          <a:endParaRPr lang="zh-CN" altLang="en-US"/>
        </a:p>
      </dgm:t>
    </dgm:pt>
    <dgm:pt modelId="{CABD83B0-3D44-4B59-9444-5DD40D9C27B7}" cxnId="{0B5FE2B8-B05E-455F-8A6F-8E6CCDB22B0C}" type="sibTrans">
      <dgm:prSet/>
      <dgm:spPr/>
      <dgm:t>
        <a:bodyPr/>
        <a:lstStyle/>
        <a:p>
          <a:endParaRPr lang="zh-CN" altLang="en-US"/>
        </a:p>
      </dgm:t>
    </dgm:pt>
    <dgm:pt modelId="{E9A8297A-FFD8-443B-9E77-7857623EC865}">
      <dgm:prSet phldrT="[文本]"/>
      <dgm:spPr/>
      <dgm:t>
        <a:bodyPr/>
        <a:lstStyle/>
        <a:p>
          <a:r>
            <a:rPr lang="zh-CN" altLang="en-US" dirty="0" smtClean="0"/>
            <a:t>四维度</a:t>
          </a:r>
          <a:endParaRPr lang="zh-CN" altLang="en-US" dirty="0"/>
        </a:p>
      </dgm:t>
    </dgm:pt>
    <dgm:pt modelId="{E570FB99-8E1B-4F1B-B7A2-EB6F8A4AFDAB}" cxnId="{9D5E07A2-A6A2-45DB-8758-32B96C9D00C3}" type="parTrans">
      <dgm:prSet/>
      <dgm:spPr/>
      <dgm:t>
        <a:bodyPr/>
        <a:lstStyle/>
        <a:p>
          <a:endParaRPr lang="zh-CN" altLang="en-US"/>
        </a:p>
      </dgm:t>
    </dgm:pt>
    <dgm:pt modelId="{BE0C49F0-9276-45D7-87E9-AE4AC11B1D3D}" cxnId="{9D5E07A2-A6A2-45DB-8758-32B96C9D00C3}" type="sibTrans">
      <dgm:prSet/>
      <dgm:spPr/>
      <dgm:t>
        <a:bodyPr/>
        <a:lstStyle/>
        <a:p>
          <a:endParaRPr lang="zh-CN" altLang="en-US"/>
        </a:p>
      </dgm:t>
    </dgm:pt>
    <dgm:pt modelId="{BB99348B-48D0-4669-9F7C-FDD93DDD99FA}" type="pres">
      <dgm:prSet presAssocID="{0D59A229-4465-49EB-A8BB-EBAD5CFF7E5C}" presName="cycle" presStyleCnt="0">
        <dgm:presLayoutVars>
          <dgm:dir/>
          <dgm:resizeHandles val="exact"/>
        </dgm:presLayoutVars>
      </dgm:prSet>
      <dgm:spPr/>
      <dgm:t>
        <a:bodyPr/>
        <a:lstStyle/>
        <a:p>
          <a:endParaRPr lang="zh-CN" altLang="en-US"/>
        </a:p>
      </dgm:t>
    </dgm:pt>
    <dgm:pt modelId="{F8A76C16-DD84-4516-98ED-81744E57E617}" type="pres">
      <dgm:prSet presAssocID="{3DDA266E-BBF2-474B-89ED-40C3BB4125F3}" presName="node" presStyleLbl="node1" presStyleIdx="0" presStyleCnt="6">
        <dgm:presLayoutVars>
          <dgm:bulletEnabled val="1"/>
        </dgm:presLayoutVars>
      </dgm:prSet>
      <dgm:spPr/>
      <dgm:t>
        <a:bodyPr/>
        <a:lstStyle/>
        <a:p>
          <a:endParaRPr lang="zh-CN" altLang="en-US"/>
        </a:p>
      </dgm:t>
    </dgm:pt>
    <dgm:pt modelId="{1392923A-7627-4A9F-820A-4AAD0334A667}" type="pres">
      <dgm:prSet presAssocID="{3DDA266E-BBF2-474B-89ED-40C3BB4125F3}" presName="spNode" presStyleCnt="0"/>
      <dgm:spPr/>
    </dgm:pt>
    <dgm:pt modelId="{6557CEAF-941A-4CA1-8445-FFD2393C7B42}" type="pres">
      <dgm:prSet presAssocID="{F136F8BD-67F5-4123-9A23-87947A261231}" presName="sibTrans" presStyleLbl="sibTrans1D1" presStyleIdx="0" presStyleCnt="6"/>
      <dgm:spPr/>
      <dgm:t>
        <a:bodyPr/>
        <a:lstStyle/>
        <a:p>
          <a:endParaRPr lang="zh-CN" altLang="en-US"/>
        </a:p>
      </dgm:t>
    </dgm:pt>
    <dgm:pt modelId="{F1C9B916-0E1B-41F1-B32C-572261F95DEA}" type="pres">
      <dgm:prSet presAssocID="{E1A563E1-07F6-43EB-9EAE-949146FFD9B0}" presName="node" presStyleLbl="node1" presStyleIdx="1" presStyleCnt="6">
        <dgm:presLayoutVars>
          <dgm:bulletEnabled val="1"/>
        </dgm:presLayoutVars>
      </dgm:prSet>
      <dgm:spPr/>
      <dgm:t>
        <a:bodyPr/>
        <a:lstStyle/>
        <a:p>
          <a:endParaRPr lang="zh-CN" altLang="en-US"/>
        </a:p>
      </dgm:t>
    </dgm:pt>
    <dgm:pt modelId="{E5B3E5A8-C925-437D-B2E6-425A235285DB}" type="pres">
      <dgm:prSet presAssocID="{E1A563E1-07F6-43EB-9EAE-949146FFD9B0}" presName="spNode" presStyleCnt="0"/>
      <dgm:spPr/>
    </dgm:pt>
    <dgm:pt modelId="{9DFB8A33-85FF-41FD-90BE-35858AAD7F62}" type="pres">
      <dgm:prSet presAssocID="{CE86C7BC-3374-45F2-B18E-91EDCCE78D5C}" presName="sibTrans" presStyleLbl="sibTrans1D1" presStyleIdx="1" presStyleCnt="6"/>
      <dgm:spPr/>
      <dgm:t>
        <a:bodyPr/>
        <a:lstStyle/>
        <a:p>
          <a:endParaRPr lang="zh-CN" altLang="en-US"/>
        </a:p>
      </dgm:t>
    </dgm:pt>
    <dgm:pt modelId="{8CD6437D-392C-45BD-AB90-F9A7707320B2}" type="pres">
      <dgm:prSet presAssocID="{50CBAE40-B35C-4FE5-924F-A5D53CE83161}" presName="node" presStyleLbl="node1" presStyleIdx="2" presStyleCnt="6">
        <dgm:presLayoutVars>
          <dgm:bulletEnabled val="1"/>
        </dgm:presLayoutVars>
      </dgm:prSet>
      <dgm:spPr/>
      <dgm:t>
        <a:bodyPr/>
        <a:lstStyle/>
        <a:p>
          <a:endParaRPr lang="zh-CN" altLang="en-US"/>
        </a:p>
      </dgm:t>
    </dgm:pt>
    <dgm:pt modelId="{84396998-BCED-4692-864A-A65ADEFC8330}" type="pres">
      <dgm:prSet presAssocID="{50CBAE40-B35C-4FE5-924F-A5D53CE83161}" presName="spNode" presStyleCnt="0"/>
      <dgm:spPr/>
    </dgm:pt>
    <dgm:pt modelId="{71CAECEC-09E4-461F-A7FB-F392DEA85D1B}" type="pres">
      <dgm:prSet presAssocID="{CABD83B0-3D44-4B59-9444-5DD40D9C27B7}" presName="sibTrans" presStyleLbl="sibTrans1D1" presStyleIdx="2" presStyleCnt="6"/>
      <dgm:spPr/>
      <dgm:t>
        <a:bodyPr/>
        <a:lstStyle/>
        <a:p>
          <a:endParaRPr lang="zh-CN" altLang="en-US"/>
        </a:p>
      </dgm:t>
    </dgm:pt>
    <dgm:pt modelId="{26C837DA-05F3-4E79-9B60-70EB40790DC8}" type="pres">
      <dgm:prSet presAssocID="{E9A8297A-FFD8-443B-9E77-7857623EC865}" presName="node" presStyleLbl="node1" presStyleIdx="3" presStyleCnt="6">
        <dgm:presLayoutVars>
          <dgm:bulletEnabled val="1"/>
        </dgm:presLayoutVars>
      </dgm:prSet>
      <dgm:spPr/>
      <dgm:t>
        <a:bodyPr/>
        <a:lstStyle/>
        <a:p>
          <a:endParaRPr lang="zh-CN" altLang="en-US"/>
        </a:p>
      </dgm:t>
    </dgm:pt>
    <dgm:pt modelId="{E168BFF6-06C4-4825-9ED3-464AD286D6E2}" type="pres">
      <dgm:prSet presAssocID="{E9A8297A-FFD8-443B-9E77-7857623EC865}" presName="spNode" presStyleCnt="0"/>
      <dgm:spPr/>
    </dgm:pt>
    <dgm:pt modelId="{0507E7DE-C6BB-4A13-BF1D-DFF42069C0D7}" type="pres">
      <dgm:prSet presAssocID="{BE0C49F0-9276-45D7-87E9-AE4AC11B1D3D}" presName="sibTrans" presStyleLbl="sibTrans1D1" presStyleIdx="3" presStyleCnt="6"/>
      <dgm:spPr/>
      <dgm:t>
        <a:bodyPr/>
        <a:lstStyle/>
        <a:p>
          <a:endParaRPr lang="zh-CN" altLang="en-US"/>
        </a:p>
      </dgm:t>
    </dgm:pt>
    <dgm:pt modelId="{702F0202-12BE-4030-855F-981AAC12E127}" type="pres">
      <dgm:prSet presAssocID="{B6DF4C8B-117A-49C6-BBDA-B91B74CB0A82}" presName="node" presStyleLbl="node1" presStyleIdx="4" presStyleCnt="6">
        <dgm:presLayoutVars>
          <dgm:bulletEnabled val="1"/>
        </dgm:presLayoutVars>
      </dgm:prSet>
      <dgm:spPr/>
      <dgm:t>
        <a:bodyPr/>
        <a:lstStyle/>
        <a:p>
          <a:endParaRPr lang="zh-CN" altLang="en-US"/>
        </a:p>
      </dgm:t>
    </dgm:pt>
    <dgm:pt modelId="{1E9EF7BD-C974-4FD7-8FD7-BFBE7C6DD69B}" type="pres">
      <dgm:prSet presAssocID="{B6DF4C8B-117A-49C6-BBDA-B91B74CB0A82}" presName="spNode" presStyleCnt="0"/>
      <dgm:spPr/>
    </dgm:pt>
    <dgm:pt modelId="{ECCD4641-8F40-4F0D-98A2-A75FAE7443E1}" type="pres">
      <dgm:prSet presAssocID="{9A37B47F-E6D2-4D6B-834B-EC6A2A3337B0}" presName="sibTrans" presStyleLbl="sibTrans1D1" presStyleIdx="4" presStyleCnt="6"/>
      <dgm:spPr/>
      <dgm:t>
        <a:bodyPr/>
        <a:lstStyle/>
        <a:p>
          <a:endParaRPr lang="zh-CN" altLang="en-US"/>
        </a:p>
      </dgm:t>
    </dgm:pt>
    <dgm:pt modelId="{F6A7FBDC-6FEB-4B32-B7E6-6FC26F533390}" type="pres">
      <dgm:prSet presAssocID="{A1E93C23-7F56-425C-905B-EF97CE20838C}" presName="node" presStyleLbl="node1" presStyleIdx="5" presStyleCnt="6">
        <dgm:presLayoutVars>
          <dgm:bulletEnabled val="1"/>
        </dgm:presLayoutVars>
      </dgm:prSet>
      <dgm:spPr/>
      <dgm:t>
        <a:bodyPr/>
        <a:lstStyle/>
        <a:p>
          <a:endParaRPr lang="zh-CN" altLang="en-US"/>
        </a:p>
      </dgm:t>
    </dgm:pt>
    <dgm:pt modelId="{C76FAF7C-6EF9-4F54-B183-D285B80759C6}" type="pres">
      <dgm:prSet presAssocID="{A1E93C23-7F56-425C-905B-EF97CE20838C}" presName="spNode" presStyleCnt="0"/>
      <dgm:spPr/>
    </dgm:pt>
    <dgm:pt modelId="{33894B20-7BB2-4290-B7AE-04061497C882}" type="pres">
      <dgm:prSet presAssocID="{66A079C0-77CE-441E-9845-4FCB75BBC99D}" presName="sibTrans" presStyleLbl="sibTrans1D1" presStyleIdx="5" presStyleCnt="6"/>
      <dgm:spPr/>
      <dgm:t>
        <a:bodyPr/>
        <a:lstStyle/>
        <a:p>
          <a:endParaRPr lang="zh-CN" altLang="en-US"/>
        </a:p>
      </dgm:t>
    </dgm:pt>
  </dgm:ptLst>
  <dgm:cxnLst>
    <dgm:cxn modelId="{0CCBC0B9-0164-4FA0-92E2-BDFF7C915DED}" srcId="{0D59A229-4465-49EB-A8BB-EBAD5CFF7E5C}" destId="{A1E93C23-7F56-425C-905B-EF97CE20838C}" srcOrd="5" destOrd="0" parTransId="{1AC0C712-C3D8-4C10-B719-6767AFBBD451}" sibTransId="{66A079C0-77CE-441E-9845-4FCB75BBC99D}"/>
    <dgm:cxn modelId="{B231A35E-AE36-47C0-B6D6-47E6D370DB60}" type="presOf" srcId="{A1E93C23-7F56-425C-905B-EF97CE20838C}" destId="{F6A7FBDC-6FEB-4B32-B7E6-6FC26F533390}" srcOrd="0" destOrd="0" presId="urn:microsoft.com/office/officeart/2005/8/layout/cycle5"/>
    <dgm:cxn modelId="{48DFF962-DCED-4CFD-8874-3BDFE331586B}" type="presOf" srcId="{CE86C7BC-3374-45F2-B18E-91EDCCE78D5C}" destId="{9DFB8A33-85FF-41FD-90BE-35858AAD7F62}" srcOrd="0" destOrd="0" presId="urn:microsoft.com/office/officeart/2005/8/layout/cycle5"/>
    <dgm:cxn modelId="{195CFBD1-2842-4AAA-AB18-861D3F33CADC}" type="presOf" srcId="{0D59A229-4465-49EB-A8BB-EBAD5CFF7E5C}" destId="{BB99348B-48D0-4669-9F7C-FDD93DDD99FA}" srcOrd="0" destOrd="0" presId="urn:microsoft.com/office/officeart/2005/8/layout/cycle5"/>
    <dgm:cxn modelId="{3B553194-41F0-441D-8525-E0912D01486B}" type="presOf" srcId="{E1A563E1-07F6-43EB-9EAE-949146FFD9B0}" destId="{F1C9B916-0E1B-41F1-B32C-572261F95DEA}" srcOrd="0" destOrd="0" presId="urn:microsoft.com/office/officeart/2005/8/layout/cycle5"/>
    <dgm:cxn modelId="{7F8EBB8B-16FF-455E-BB71-5CBEED9BEB94}" type="presOf" srcId="{66A079C0-77CE-441E-9845-4FCB75BBC99D}" destId="{33894B20-7BB2-4290-B7AE-04061497C882}" srcOrd="0" destOrd="0" presId="urn:microsoft.com/office/officeart/2005/8/layout/cycle5"/>
    <dgm:cxn modelId="{2F6D81A1-1CED-4513-AC08-0A411968742E}" srcId="{0D59A229-4465-49EB-A8BB-EBAD5CFF7E5C}" destId="{B6DF4C8B-117A-49C6-BBDA-B91B74CB0A82}" srcOrd="4" destOrd="0" parTransId="{767F0397-3DAC-4983-83A7-76C5C729AFBA}" sibTransId="{9A37B47F-E6D2-4D6B-834B-EC6A2A3337B0}"/>
    <dgm:cxn modelId="{CFCD7709-E0B9-445D-9470-AD790336063B}" srcId="{0D59A229-4465-49EB-A8BB-EBAD5CFF7E5C}" destId="{3DDA266E-BBF2-474B-89ED-40C3BB4125F3}" srcOrd="0" destOrd="0" parTransId="{08D3BFFF-7B0E-4E14-B708-37B6462A14D3}" sibTransId="{F136F8BD-67F5-4123-9A23-87947A261231}"/>
    <dgm:cxn modelId="{767FCE03-915C-4CE2-A526-3E69B17F0AB7}" type="presOf" srcId="{CABD83B0-3D44-4B59-9444-5DD40D9C27B7}" destId="{71CAECEC-09E4-461F-A7FB-F392DEA85D1B}" srcOrd="0" destOrd="0" presId="urn:microsoft.com/office/officeart/2005/8/layout/cycle5"/>
    <dgm:cxn modelId="{46275DB2-7A97-4CE4-8AE9-27634D8EDB08}" srcId="{0D59A229-4465-49EB-A8BB-EBAD5CFF7E5C}" destId="{E1A563E1-07F6-43EB-9EAE-949146FFD9B0}" srcOrd="1" destOrd="0" parTransId="{0FC63C70-DE08-4E16-AA62-25F62302CE26}" sibTransId="{CE86C7BC-3374-45F2-B18E-91EDCCE78D5C}"/>
    <dgm:cxn modelId="{0B5FE2B8-B05E-455F-8A6F-8E6CCDB22B0C}" srcId="{0D59A229-4465-49EB-A8BB-EBAD5CFF7E5C}" destId="{50CBAE40-B35C-4FE5-924F-A5D53CE83161}" srcOrd="2" destOrd="0" parTransId="{C7005FBB-911E-4B2C-AB9E-76CFF6CABE91}" sibTransId="{CABD83B0-3D44-4B59-9444-5DD40D9C27B7}"/>
    <dgm:cxn modelId="{D8A0DD38-721D-46AF-A174-F28C43B1C82E}" type="presOf" srcId="{B6DF4C8B-117A-49C6-BBDA-B91B74CB0A82}" destId="{702F0202-12BE-4030-855F-981AAC12E127}" srcOrd="0" destOrd="0" presId="urn:microsoft.com/office/officeart/2005/8/layout/cycle5"/>
    <dgm:cxn modelId="{FB485AFF-2CCB-4364-88C6-3F7010188B88}" type="presOf" srcId="{9A37B47F-E6D2-4D6B-834B-EC6A2A3337B0}" destId="{ECCD4641-8F40-4F0D-98A2-A75FAE7443E1}" srcOrd="0" destOrd="0" presId="urn:microsoft.com/office/officeart/2005/8/layout/cycle5"/>
    <dgm:cxn modelId="{5E0C440D-14EB-4954-9A9C-FFFCAE7FE2C5}" type="presOf" srcId="{3DDA266E-BBF2-474B-89ED-40C3BB4125F3}" destId="{F8A76C16-DD84-4516-98ED-81744E57E617}" srcOrd="0" destOrd="0" presId="urn:microsoft.com/office/officeart/2005/8/layout/cycle5"/>
    <dgm:cxn modelId="{C3DA2BA5-E507-4A31-9440-8C92C0D05CD0}" type="presOf" srcId="{BE0C49F0-9276-45D7-87E9-AE4AC11B1D3D}" destId="{0507E7DE-C6BB-4A13-BF1D-DFF42069C0D7}" srcOrd="0" destOrd="0" presId="urn:microsoft.com/office/officeart/2005/8/layout/cycle5"/>
    <dgm:cxn modelId="{4F14B4AF-774D-42C2-A5E7-975BA538BF76}" type="presOf" srcId="{50CBAE40-B35C-4FE5-924F-A5D53CE83161}" destId="{8CD6437D-392C-45BD-AB90-F9A7707320B2}" srcOrd="0" destOrd="0" presId="urn:microsoft.com/office/officeart/2005/8/layout/cycle5"/>
    <dgm:cxn modelId="{ACD4A6D2-D609-4F60-9A30-2278696A4B19}" type="presOf" srcId="{F136F8BD-67F5-4123-9A23-87947A261231}" destId="{6557CEAF-941A-4CA1-8445-FFD2393C7B42}" srcOrd="0" destOrd="0" presId="urn:microsoft.com/office/officeart/2005/8/layout/cycle5"/>
    <dgm:cxn modelId="{397550E6-F07D-4839-BC94-BD467D2F69B8}" type="presOf" srcId="{E9A8297A-FFD8-443B-9E77-7857623EC865}" destId="{26C837DA-05F3-4E79-9B60-70EB40790DC8}" srcOrd="0" destOrd="0" presId="urn:microsoft.com/office/officeart/2005/8/layout/cycle5"/>
    <dgm:cxn modelId="{9D5E07A2-A6A2-45DB-8758-32B96C9D00C3}" srcId="{0D59A229-4465-49EB-A8BB-EBAD5CFF7E5C}" destId="{E9A8297A-FFD8-443B-9E77-7857623EC865}" srcOrd="3" destOrd="0" parTransId="{E570FB99-8E1B-4F1B-B7A2-EB6F8A4AFDAB}" sibTransId="{BE0C49F0-9276-45D7-87E9-AE4AC11B1D3D}"/>
    <dgm:cxn modelId="{2026158D-C90C-4BBD-9595-E628565A4D3D}" type="presParOf" srcId="{BB99348B-48D0-4669-9F7C-FDD93DDD99FA}" destId="{F8A76C16-DD84-4516-98ED-81744E57E617}" srcOrd="0" destOrd="0" presId="urn:microsoft.com/office/officeart/2005/8/layout/cycle5"/>
    <dgm:cxn modelId="{9C7022EC-A43E-454F-8D28-55292D23BA40}" type="presParOf" srcId="{BB99348B-48D0-4669-9F7C-FDD93DDD99FA}" destId="{1392923A-7627-4A9F-820A-4AAD0334A667}" srcOrd="1" destOrd="0" presId="urn:microsoft.com/office/officeart/2005/8/layout/cycle5"/>
    <dgm:cxn modelId="{8B042AB9-F191-4760-B333-B95FAC0590C5}" type="presParOf" srcId="{BB99348B-48D0-4669-9F7C-FDD93DDD99FA}" destId="{6557CEAF-941A-4CA1-8445-FFD2393C7B42}" srcOrd="2" destOrd="0" presId="urn:microsoft.com/office/officeart/2005/8/layout/cycle5"/>
    <dgm:cxn modelId="{A0C7BD59-53B9-46DC-BEBF-7F75337AD0B3}" type="presParOf" srcId="{BB99348B-48D0-4669-9F7C-FDD93DDD99FA}" destId="{F1C9B916-0E1B-41F1-B32C-572261F95DEA}" srcOrd="3" destOrd="0" presId="urn:microsoft.com/office/officeart/2005/8/layout/cycle5"/>
    <dgm:cxn modelId="{D2490189-86D7-40EC-A056-22AAF406D262}" type="presParOf" srcId="{BB99348B-48D0-4669-9F7C-FDD93DDD99FA}" destId="{E5B3E5A8-C925-437D-B2E6-425A235285DB}" srcOrd="4" destOrd="0" presId="urn:microsoft.com/office/officeart/2005/8/layout/cycle5"/>
    <dgm:cxn modelId="{AD19A237-7FCE-425D-9DFD-C215165E522E}" type="presParOf" srcId="{BB99348B-48D0-4669-9F7C-FDD93DDD99FA}" destId="{9DFB8A33-85FF-41FD-90BE-35858AAD7F62}" srcOrd="5" destOrd="0" presId="urn:microsoft.com/office/officeart/2005/8/layout/cycle5"/>
    <dgm:cxn modelId="{8053C959-14D2-4A6F-915B-21923FAF3B03}" type="presParOf" srcId="{BB99348B-48D0-4669-9F7C-FDD93DDD99FA}" destId="{8CD6437D-392C-45BD-AB90-F9A7707320B2}" srcOrd="6" destOrd="0" presId="urn:microsoft.com/office/officeart/2005/8/layout/cycle5"/>
    <dgm:cxn modelId="{3443FDD8-E21A-4764-A0DC-16932391B823}" type="presParOf" srcId="{BB99348B-48D0-4669-9F7C-FDD93DDD99FA}" destId="{84396998-BCED-4692-864A-A65ADEFC8330}" srcOrd="7" destOrd="0" presId="urn:microsoft.com/office/officeart/2005/8/layout/cycle5"/>
    <dgm:cxn modelId="{BF534710-22DA-4A3B-9707-81684557CEF6}" type="presParOf" srcId="{BB99348B-48D0-4669-9F7C-FDD93DDD99FA}" destId="{71CAECEC-09E4-461F-A7FB-F392DEA85D1B}" srcOrd="8" destOrd="0" presId="urn:microsoft.com/office/officeart/2005/8/layout/cycle5"/>
    <dgm:cxn modelId="{F5085C51-ABD7-46CE-A31F-64779C8BF460}" type="presParOf" srcId="{BB99348B-48D0-4669-9F7C-FDD93DDD99FA}" destId="{26C837DA-05F3-4E79-9B60-70EB40790DC8}" srcOrd="9" destOrd="0" presId="urn:microsoft.com/office/officeart/2005/8/layout/cycle5"/>
    <dgm:cxn modelId="{28931947-AE01-44F0-9BC8-D8986762D97A}" type="presParOf" srcId="{BB99348B-48D0-4669-9F7C-FDD93DDD99FA}" destId="{E168BFF6-06C4-4825-9ED3-464AD286D6E2}" srcOrd="10" destOrd="0" presId="urn:microsoft.com/office/officeart/2005/8/layout/cycle5"/>
    <dgm:cxn modelId="{C89FFCCB-9792-40BA-9E22-1BC4A165DB0B}" type="presParOf" srcId="{BB99348B-48D0-4669-9F7C-FDD93DDD99FA}" destId="{0507E7DE-C6BB-4A13-BF1D-DFF42069C0D7}" srcOrd="11" destOrd="0" presId="urn:microsoft.com/office/officeart/2005/8/layout/cycle5"/>
    <dgm:cxn modelId="{7D9D1728-43EA-4201-9FDB-7555F04064AD}" type="presParOf" srcId="{BB99348B-48D0-4669-9F7C-FDD93DDD99FA}" destId="{702F0202-12BE-4030-855F-981AAC12E127}" srcOrd="12" destOrd="0" presId="urn:microsoft.com/office/officeart/2005/8/layout/cycle5"/>
    <dgm:cxn modelId="{7D329C98-124D-4E6F-AA36-B9798F097ABF}" type="presParOf" srcId="{BB99348B-48D0-4669-9F7C-FDD93DDD99FA}" destId="{1E9EF7BD-C974-4FD7-8FD7-BFBE7C6DD69B}" srcOrd="13" destOrd="0" presId="urn:microsoft.com/office/officeart/2005/8/layout/cycle5"/>
    <dgm:cxn modelId="{98EE6ACC-6A3D-4E67-9A4E-3794415D904E}" type="presParOf" srcId="{BB99348B-48D0-4669-9F7C-FDD93DDD99FA}" destId="{ECCD4641-8F40-4F0D-98A2-A75FAE7443E1}" srcOrd="14" destOrd="0" presId="urn:microsoft.com/office/officeart/2005/8/layout/cycle5"/>
    <dgm:cxn modelId="{7DE81EE0-0182-44C6-B077-4D669A24DA24}" type="presParOf" srcId="{BB99348B-48D0-4669-9F7C-FDD93DDD99FA}" destId="{F6A7FBDC-6FEB-4B32-B7E6-6FC26F533390}" srcOrd="15" destOrd="0" presId="urn:microsoft.com/office/officeart/2005/8/layout/cycle5"/>
    <dgm:cxn modelId="{3F2D1841-E043-4CD3-B765-9CD992D29859}" type="presParOf" srcId="{BB99348B-48D0-4669-9F7C-FDD93DDD99FA}" destId="{C76FAF7C-6EF9-4F54-B183-D285B80759C6}" srcOrd="16" destOrd="0" presId="urn:microsoft.com/office/officeart/2005/8/layout/cycle5"/>
    <dgm:cxn modelId="{09ACBC55-006D-41A7-9DE4-228279346245}" type="presParOf" srcId="{BB99348B-48D0-4669-9F7C-FDD93DDD99FA}" destId="{33894B20-7BB2-4290-B7AE-04061497C882}" srcOrd="17" destOrd="0" presId="urn:microsoft.com/office/officeart/2005/8/layout/cycle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59A229-4465-49EB-A8BB-EBAD5CFF7E5C}" type="doc">
      <dgm:prSet loTypeId="urn:microsoft.com/office/officeart/2005/8/layout/cycle5" loCatId="cycle" qsTypeId="urn:microsoft.com/office/officeart/2005/8/quickstyle/3d3" qsCatId="3D" csTypeId="urn:microsoft.com/office/officeart/2005/8/colors/accent1_2" csCatId="accent1" phldr="1"/>
      <dgm:spPr/>
      <dgm:t>
        <a:bodyPr/>
        <a:lstStyle/>
        <a:p>
          <a:endParaRPr lang="zh-CN" altLang="en-US"/>
        </a:p>
      </dgm:t>
    </dgm:pt>
    <dgm:pt modelId="{3DDA266E-BBF2-474B-89ED-40C3BB4125F3}">
      <dgm:prSet phldrT="[文本]"/>
      <dgm:spPr/>
      <dgm:t>
        <a:bodyPr/>
        <a:lstStyle/>
        <a:p>
          <a:r>
            <a:rPr lang="zh-CN" altLang="en-US" dirty="0" smtClean="0">
              <a:solidFill>
                <a:srgbClr val="FF0000"/>
              </a:solidFill>
            </a:rPr>
            <a:t>一张图</a:t>
          </a:r>
          <a:endParaRPr lang="zh-CN" altLang="en-US" dirty="0">
            <a:solidFill>
              <a:srgbClr val="FF0000"/>
            </a:solidFill>
          </a:endParaRPr>
        </a:p>
      </dgm:t>
    </dgm:pt>
    <dgm:pt modelId="{08D3BFFF-7B0E-4E14-B708-37B6462A14D3}" cxnId="{CFCD7709-E0B9-445D-9470-AD790336063B}" type="parTrans">
      <dgm:prSet/>
      <dgm:spPr/>
      <dgm:t>
        <a:bodyPr/>
        <a:lstStyle/>
        <a:p>
          <a:endParaRPr lang="zh-CN" altLang="en-US"/>
        </a:p>
      </dgm:t>
    </dgm:pt>
    <dgm:pt modelId="{F136F8BD-67F5-4123-9A23-87947A261231}" cxnId="{CFCD7709-E0B9-445D-9470-AD790336063B}" type="sibTrans">
      <dgm:prSet/>
      <dgm:spPr/>
      <dgm:t>
        <a:bodyPr/>
        <a:lstStyle/>
        <a:p>
          <a:endParaRPr lang="zh-CN" altLang="en-US"/>
        </a:p>
      </dgm:t>
    </dgm:pt>
    <dgm:pt modelId="{E1A563E1-07F6-43EB-9EAE-949146FFD9B0}">
      <dgm:prSet phldrT="[文本]"/>
      <dgm:spPr/>
      <dgm:t>
        <a:bodyPr/>
        <a:lstStyle/>
        <a:p>
          <a:r>
            <a:rPr lang="zh-CN" altLang="en-US" dirty="0" smtClean="0"/>
            <a:t>两选择</a:t>
          </a:r>
          <a:endParaRPr lang="zh-CN" altLang="en-US" dirty="0"/>
        </a:p>
      </dgm:t>
    </dgm:pt>
    <dgm:pt modelId="{0FC63C70-DE08-4E16-AA62-25F62302CE26}" cxnId="{46275DB2-7A97-4CE4-8AE9-27634D8EDB08}" type="parTrans">
      <dgm:prSet/>
      <dgm:spPr/>
      <dgm:t>
        <a:bodyPr/>
        <a:lstStyle/>
        <a:p>
          <a:endParaRPr lang="zh-CN" altLang="en-US"/>
        </a:p>
      </dgm:t>
    </dgm:pt>
    <dgm:pt modelId="{CE86C7BC-3374-45F2-B18E-91EDCCE78D5C}" cxnId="{46275DB2-7A97-4CE4-8AE9-27634D8EDB08}" type="sibTrans">
      <dgm:prSet/>
      <dgm:spPr/>
      <dgm:t>
        <a:bodyPr/>
        <a:lstStyle/>
        <a:p>
          <a:endParaRPr lang="zh-CN" altLang="en-US"/>
        </a:p>
      </dgm:t>
    </dgm:pt>
    <dgm:pt modelId="{B6DF4C8B-117A-49C6-BBDA-B91B74CB0A82}">
      <dgm:prSet phldrT="[文本]"/>
      <dgm:spPr/>
      <dgm:t>
        <a:bodyPr/>
        <a:lstStyle/>
        <a:p>
          <a:r>
            <a:rPr lang="zh-CN" altLang="en-US" dirty="0" smtClean="0"/>
            <a:t>五环节</a:t>
          </a:r>
          <a:endParaRPr lang="zh-CN" altLang="en-US" dirty="0"/>
        </a:p>
      </dgm:t>
    </dgm:pt>
    <dgm:pt modelId="{767F0397-3DAC-4983-83A7-76C5C729AFBA}" cxnId="{2F6D81A1-1CED-4513-AC08-0A411968742E}" type="parTrans">
      <dgm:prSet/>
      <dgm:spPr/>
      <dgm:t>
        <a:bodyPr/>
        <a:lstStyle/>
        <a:p>
          <a:endParaRPr lang="zh-CN" altLang="en-US"/>
        </a:p>
      </dgm:t>
    </dgm:pt>
    <dgm:pt modelId="{9A37B47F-E6D2-4D6B-834B-EC6A2A3337B0}" cxnId="{2F6D81A1-1CED-4513-AC08-0A411968742E}" type="sibTrans">
      <dgm:prSet/>
      <dgm:spPr/>
      <dgm:t>
        <a:bodyPr/>
        <a:lstStyle/>
        <a:p>
          <a:endParaRPr lang="zh-CN" altLang="en-US"/>
        </a:p>
      </dgm:t>
    </dgm:pt>
    <dgm:pt modelId="{A1E93C23-7F56-425C-905B-EF97CE20838C}">
      <dgm:prSet phldrT="[文本]"/>
      <dgm:spPr/>
      <dgm:t>
        <a:bodyPr/>
        <a:lstStyle/>
        <a:p>
          <a:r>
            <a:rPr lang="zh-CN" altLang="en-US" dirty="0" smtClean="0"/>
            <a:t>六关系</a:t>
          </a:r>
          <a:endParaRPr lang="zh-CN" altLang="en-US" dirty="0"/>
        </a:p>
      </dgm:t>
    </dgm:pt>
    <dgm:pt modelId="{1AC0C712-C3D8-4C10-B719-6767AFBBD451}" cxnId="{0CCBC0B9-0164-4FA0-92E2-BDFF7C915DED}" type="parTrans">
      <dgm:prSet/>
      <dgm:spPr/>
      <dgm:t>
        <a:bodyPr/>
        <a:lstStyle/>
        <a:p>
          <a:endParaRPr lang="zh-CN" altLang="en-US"/>
        </a:p>
      </dgm:t>
    </dgm:pt>
    <dgm:pt modelId="{66A079C0-77CE-441E-9845-4FCB75BBC99D}" cxnId="{0CCBC0B9-0164-4FA0-92E2-BDFF7C915DED}" type="sibTrans">
      <dgm:prSet/>
      <dgm:spPr/>
      <dgm:t>
        <a:bodyPr/>
        <a:lstStyle/>
        <a:p>
          <a:endParaRPr lang="zh-CN" altLang="en-US"/>
        </a:p>
      </dgm:t>
    </dgm:pt>
    <dgm:pt modelId="{50CBAE40-B35C-4FE5-924F-A5D53CE83161}">
      <dgm:prSet phldrT="[文本]"/>
      <dgm:spPr/>
      <dgm:t>
        <a:bodyPr/>
        <a:lstStyle/>
        <a:p>
          <a:r>
            <a:rPr lang="zh-CN" altLang="en-US" dirty="0" smtClean="0"/>
            <a:t>三个点</a:t>
          </a:r>
          <a:endParaRPr lang="zh-CN" altLang="en-US" dirty="0"/>
        </a:p>
      </dgm:t>
    </dgm:pt>
    <dgm:pt modelId="{C7005FBB-911E-4B2C-AB9E-76CFF6CABE91}" cxnId="{0B5FE2B8-B05E-455F-8A6F-8E6CCDB22B0C}" type="parTrans">
      <dgm:prSet/>
      <dgm:spPr/>
      <dgm:t>
        <a:bodyPr/>
        <a:lstStyle/>
        <a:p>
          <a:endParaRPr lang="zh-CN" altLang="en-US"/>
        </a:p>
      </dgm:t>
    </dgm:pt>
    <dgm:pt modelId="{CABD83B0-3D44-4B59-9444-5DD40D9C27B7}" cxnId="{0B5FE2B8-B05E-455F-8A6F-8E6CCDB22B0C}" type="sibTrans">
      <dgm:prSet/>
      <dgm:spPr/>
      <dgm:t>
        <a:bodyPr/>
        <a:lstStyle/>
        <a:p>
          <a:endParaRPr lang="zh-CN" altLang="en-US"/>
        </a:p>
      </dgm:t>
    </dgm:pt>
    <dgm:pt modelId="{E9A8297A-FFD8-443B-9E77-7857623EC865}">
      <dgm:prSet phldrT="[文本]"/>
      <dgm:spPr/>
      <dgm:t>
        <a:bodyPr/>
        <a:lstStyle/>
        <a:p>
          <a:r>
            <a:rPr lang="zh-CN" altLang="en-US" dirty="0" smtClean="0"/>
            <a:t>四维度</a:t>
          </a:r>
          <a:endParaRPr lang="zh-CN" altLang="en-US" dirty="0"/>
        </a:p>
      </dgm:t>
    </dgm:pt>
    <dgm:pt modelId="{E570FB99-8E1B-4F1B-B7A2-EB6F8A4AFDAB}" cxnId="{9D5E07A2-A6A2-45DB-8758-32B96C9D00C3}" type="parTrans">
      <dgm:prSet/>
      <dgm:spPr/>
      <dgm:t>
        <a:bodyPr/>
        <a:lstStyle/>
        <a:p>
          <a:endParaRPr lang="zh-CN" altLang="en-US"/>
        </a:p>
      </dgm:t>
    </dgm:pt>
    <dgm:pt modelId="{BE0C49F0-9276-45D7-87E9-AE4AC11B1D3D}" cxnId="{9D5E07A2-A6A2-45DB-8758-32B96C9D00C3}" type="sibTrans">
      <dgm:prSet/>
      <dgm:spPr/>
      <dgm:t>
        <a:bodyPr/>
        <a:lstStyle/>
        <a:p>
          <a:endParaRPr lang="zh-CN" altLang="en-US"/>
        </a:p>
      </dgm:t>
    </dgm:pt>
    <dgm:pt modelId="{BB99348B-48D0-4669-9F7C-FDD93DDD99FA}" type="pres">
      <dgm:prSet presAssocID="{0D59A229-4465-49EB-A8BB-EBAD5CFF7E5C}" presName="cycle" presStyleCnt="0">
        <dgm:presLayoutVars>
          <dgm:dir/>
          <dgm:resizeHandles val="exact"/>
        </dgm:presLayoutVars>
      </dgm:prSet>
      <dgm:spPr/>
      <dgm:t>
        <a:bodyPr/>
        <a:lstStyle/>
        <a:p>
          <a:endParaRPr lang="zh-CN" altLang="en-US"/>
        </a:p>
      </dgm:t>
    </dgm:pt>
    <dgm:pt modelId="{F8A76C16-DD84-4516-98ED-81744E57E617}" type="pres">
      <dgm:prSet presAssocID="{3DDA266E-BBF2-474B-89ED-40C3BB4125F3}" presName="node" presStyleLbl="node1" presStyleIdx="0" presStyleCnt="6">
        <dgm:presLayoutVars>
          <dgm:bulletEnabled val="1"/>
        </dgm:presLayoutVars>
      </dgm:prSet>
      <dgm:spPr/>
      <dgm:t>
        <a:bodyPr/>
        <a:lstStyle/>
        <a:p>
          <a:endParaRPr lang="zh-CN" altLang="en-US"/>
        </a:p>
      </dgm:t>
    </dgm:pt>
    <dgm:pt modelId="{1392923A-7627-4A9F-820A-4AAD0334A667}" type="pres">
      <dgm:prSet presAssocID="{3DDA266E-BBF2-474B-89ED-40C3BB4125F3}" presName="spNode" presStyleCnt="0"/>
      <dgm:spPr/>
    </dgm:pt>
    <dgm:pt modelId="{6557CEAF-941A-4CA1-8445-FFD2393C7B42}" type="pres">
      <dgm:prSet presAssocID="{F136F8BD-67F5-4123-9A23-87947A261231}" presName="sibTrans" presStyleLbl="sibTrans1D1" presStyleIdx="0" presStyleCnt="6"/>
      <dgm:spPr/>
      <dgm:t>
        <a:bodyPr/>
        <a:lstStyle/>
        <a:p>
          <a:endParaRPr lang="zh-CN" altLang="en-US"/>
        </a:p>
      </dgm:t>
    </dgm:pt>
    <dgm:pt modelId="{F1C9B916-0E1B-41F1-B32C-572261F95DEA}" type="pres">
      <dgm:prSet presAssocID="{E1A563E1-07F6-43EB-9EAE-949146FFD9B0}" presName="node" presStyleLbl="node1" presStyleIdx="1" presStyleCnt="6">
        <dgm:presLayoutVars>
          <dgm:bulletEnabled val="1"/>
        </dgm:presLayoutVars>
      </dgm:prSet>
      <dgm:spPr/>
      <dgm:t>
        <a:bodyPr/>
        <a:lstStyle/>
        <a:p>
          <a:endParaRPr lang="zh-CN" altLang="en-US"/>
        </a:p>
      </dgm:t>
    </dgm:pt>
    <dgm:pt modelId="{E5B3E5A8-C925-437D-B2E6-425A235285DB}" type="pres">
      <dgm:prSet presAssocID="{E1A563E1-07F6-43EB-9EAE-949146FFD9B0}" presName="spNode" presStyleCnt="0"/>
      <dgm:spPr/>
    </dgm:pt>
    <dgm:pt modelId="{9DFB8A33-85FF-41FD-90BE-35858AAD7F62}" type="pres">
      <dgm:prSet presAssocID="{CE86C7BC-3374-45F2-B18E-91EDCCE78D5C}" presName="sibTrans" presStyleLbl="sibTrans1D1" presStyleIdx="1" presStyleCnt="6"/>
      <dgm:spPr/>
      <dgm:t>
        <a:bodyPr/>
        <a:lstStyle/>
        <a:p>
          <a:endParaRPr lang="zh-CN" altLang="en-US"/>
        </a:p>
      </dgm:t>
    </dgm:pt>
    <dgm:pt modelId="{8CD6437D-392C-45BD-AB90-F9A7707320B2}" type="pres">
      <dgm:prSet presAssocID="{50CBAE40-B35C-4FE5-924F-A5D53CE83161}" presName="node" presStyleLbl="node1" presStyleIdx="2" presStyleCnt="6">
        <dgm:presLayoutVars>
          <dgm:bulletEnabled val="1"/>
        </dgm:presLayoutVars>
      </dgm:prSet>
      <dgm:spPr/>
      <dgm:t>
        <a:bodyPr/>
        <a:lstStyle/>
        <a:p>
          <a:endParaRPr lang="zh-CN" altLang="en-US"/>
        </a:p>
      </dgm:t>
    </dgm:pt>
    <dgm:pt modelId="{84396998-BCED-4692-864A-A65ADEFC8330}" type="pres">
      <dgm:prSet presAssocID="{50CBAE40-B35C-4FE5-924F-A5D53CE83161}" presName="spNode" presStyleCnt="0"/>
      <dgm:spPr/>
    </dgm:pt>
    <dgm:pt modelId="{71CAECEC-09E4-461F-A7FB-F392DEA85D1B}" type="pres">
      <dgm:prSet presAssocID="{CABD83B0-3D44-4B59-9444-5DD40D9C27B7}" presName="sibTrans" presStyleLbl="sibTrans1D1" presStyleIdx="2" presStyleCnt="6"/>
      <dgm:spPr/>
      <dgm:t>
        <a:bodyPr/>
        <a:lstStyle/>
        <a:p>
          <a:endParaRPr lang="zh-CN" altLang="en-US"/>
        </a:p>
      </dgm:t>
    </dgm:pt>
    <dgm:pt modelId="{26C837DA-05F3-4E79-9B60-70EB40790DC8}" type="pres">
      <dgm:prSet presAssocID="{E9A8297A-FFD8-443B-9E77-7857623EC865}" presName="node" presStyleLbl="node1" presStyleIdx="3" presStyleCnt="6">
        <dgm:presLayoutVars>
          <dgm:bulletEnabled val="1"/>
        </dgm:presLayoutVars>
      </dgm:prSet>
      <dgm:spPr/>
      <dgm:t>
        <a:bodyPr/>
        <a:lstStyle/>
        <a:p>
          <a:endParaRPr lang="zh-CN" altLang="en-US"/>
        </a:p>
      </dgm:t>
    </dgm:pt>
    <dgm:pt modelId="{E168BFF6-06C4-4825-9ED3-464AD286D6E2}" type="pres">
      <dgm:prSet presAssocID="{E9A8297A-FFD8-443B-9E77-7857623EC865}" presName="spNode" presStyleCnt="0"/>
      <dgm:spPr/>
    </dgm:pt>
    <dgm:pt modelId="{0507E7DE-C6BB-4A13-BF1D-DFF42069C0D7}" type="pres">
      <dgm:prSet presAssocID="{BE0C49F0-9276-45D7-87E9-AE4AC11B1D3D}" presName="sibTrans" presStyleLbl="sibTrans1D1" presStyleIdx="3" presStyleCnt="6"/>
      <dgm:spPr/>
      <dgm:t>
        <a:bodyPr/>
        <a:lstStyle/>
        <a:p>
          <a:endParaRPr lang="zh-CN" altLang="en-US"/>
        </a:p>
      </dgm:t>
    </dgm:pt>
    <dgm:pt modelId="{702F0202-12BE-4030-855F-981AAC12E127}" type="pres">
      <dgm:prSet presAssocID="{B6DF4C8B-117A-49C6-BBDA-B91B74CB0A82}" presName="node" presStyleLbl="node1" presStyleIdx="4" presStyleCnt="6">
        <dgm:presLayoutVars>
          <dgm:bulletEnabled val="1"/>
        </dgm:presLayoutVars>
      </dgm:prSet>
      <dgm:spPr/>
      <dgm:t>
        <a:bodyPr/>
        <a:lstStyle/>
        <a:p>
          <a:endParaRPr lang="zh-CN" altLang="en-US"/>
        </a:p>
      </dgm:t>
    </dgm:pt>
    <dgm:pt modelId="{1E9EF7BD-C974-4FD7-8FD7-BFBE7C6DD69B}" type="pres">
      <dgm:prSet presAssocID="{B6DF4C8B-117A-49C6-BBDA-B91B74CB0A82}" presName="spNode" presStyleCnt="0"/>
      <dgm:spPr/>
    </dgm:pt>
    <dgm:pt modelId="{ECCD4641-8F40-4F0D-98A2-A75FAE7443E1}" type="pres">
      <dgm:prSet presAssocID="{9A37B47F-E6D2-4D6B-834B-EC6A2A3337B0}" presName="sibTrans" presStyleLbl="sibTrans1D1" presStyleIdx="4" presStyleCnt="6"/>
      <dgm:spPr/>
      <dgm:t>
        <a:bodyPr/>
        <a:lstStyle/>
        <a:p>
          <a:endParaRPr lang="zh-CN" altLang="en-US"/>
        </a:p>
      </dgm:t>
    </dgm:pt>
    <dgm:pt modelId="{F6A7FBDC-6FEB-4B32-B7E6-6FC26F533390}" type="pres">
      <dgm:prSet presAssocID="{A1E93C23-7F56-425C-905B-EF97CE20838C}" presName="node" presStyleLbl="node1" presStyleIdx="5" presStyleCnt="6">
        <dgm:presLayoutVars>
          <dgm:bulletEnabled val="1"/>
        </dgm:presLayoutVars>
      </dgm:prSet>
      <dgm:spPr/>
      <dgm:t>
        <a:bodyPr/>
        <a:lstStyle/>
        <a:p>
          <a:endParaRPr lang="zh-CN" altLang="en-US"/>
        </a:p>
      </dgm:t>
    </dgm:pt>
    <dgm:pt modelId="{C76FAF7C-6EF9-4F54-B183-D285B80759C6}" type="pres">
      <dgm:prSet presAssocID="{A1E93C23-7F56-425C-905B-EF97CE20838C}" presName="spNode" presStyleCnt="0"/>
      <dgm:spPr/>
    </dgm:pt>
    <dgm:pt modelId="{33894B20-7BB2-4290-B7AE-04061497C882}" type="pres">
      <dgm:prSet presAssocID="{66A079C0-77CE-441E-9845-4FCB75BBC99D}" presName="sibTrans" presStyleLbl="sibTrans1D1" presStyleIdx="5" presStyleCnt="6"/>
      <dgm:spPr/>
      <dgm:t>
        <a:bodyPr/>
        <a:lstStyle/>
        <a:p>
          <a:endParaRPr lang="zh-CN" altLang="en-US"/>
        </a:p>
      </dgm:t>
    </dgm:pt>
  </dgm:ptLst>
  <dgm:cxnLst>
    <dgm:cxn modelId="{78502343-D998-4932-8A2D-1AFB9581EB7C}" type="presOf" srcId="{66A079C0-77CE-441E-9845-4FCB75BBC99D}" destId="{33894B20-7BB2-4290-B7AE-04061497C882}" srcOrd="0" destOrd="0" presId="urn:microsoft.com/office/officeart/2005/8/layout/cycle5"/>
    <dgm:cxn modelId="{CFCD7709-E0B9-445D-9470-AD790336063B}" srcId="{0D59A229-4465-49EB-A8BB-EBAD5CFF7E5C}" destId="{3DDA266E-BBF2-474B-89ED-40C3BB4125F3}" srcOrd="0" destOrd="0" parTransId="{08D3BFFF-7B0E-4E14-B708-37B6462A14D3}" sibTransId="{F136F8BD-67F5-4123-9A23-87947A261231}"/>
    <dgm:cxn modelId="{9D5E07A2-A6A2-45DB-8758-32B96C9D00C3}" srcId="{0D59A229-4465-49EB-A8BB-EBAD5CFF7E5C}" destId="{E9A8297A-FFD8-443B-9E77-7857623EC865}" srcOrd="3" destOrd="0" parTransId="{E570FB99-8E1B-4F1B-B7A2-EB6F8A4AFDAB}" sibTransId="{BE0C49F0-9276-45D7-87E9-AE4AC11B1D3D}"/>
    <dgm:cxn modelId="{1F747538-519A-40E2-B336-27474BD56DBF}" type="presOf" srcId="{9A37B47F-E6D2-4D6B-834B-EC6A2A3337B0}" destId="{ECCD4641-8F40-4F0D-98A2-A75FAE7443E1}" srcOrd="0" destOrd="0" presId="urn:microsoft.com/office/officeart/2005/8/layout/cycle5"/>
    <dgm:cxn modelId="{0CCBC0B9-0164-4FA0-92E2-BDFF7C915DED}" srcId="{0D59A229-4465-49EB-A8BB-EBAD5CFF7E5C}" destId="{A1E93C23-7F56-425C-905B-EF97CE20838C}" srcOrd="5" destOrd="0" parTransId="{1AC0C712-C3D8-4C10-B719-6767AFBBD451}" sibTransId="{66A079C0-77CE-441E-9845-4FCB75BBC99D}"/>
    <dgm:cxn modelId="{1FFE2766-D26B-4E1B-9B47-E880F392349A}" type="presOf" srcId="{50CBAE40-B35C-4FE5-924F-A5D53CE83161}" destId="{8CD6437D-392C-45BD-AB90-F9A7707320B2}" srcOrd="0" destOrd="0" presId="urn:microsoft.com/office/officeart/2005/8/layout/cycle5"/>
    <dgm:cxn modelId="{FA26F790-8B0B-4230-9813-ED81D4604F03}" type="presOf" srcId="{A1E93C23-7F56-425C-905B-EF97CE20838C}" destId="{F6A7FBDC-6FEB-4B32-B7E6-6FC26F533390}" srcOrd="0" destOrd="0" presId="urn:microsoft.com/office/officeart/2005/8/layout/cycle5"/>
    <dgm:cxn modelId="{CF70BACC-7BD2-4DBD-B9A8-DD8FC066C36C}" type="presOf" srcId="{3DDA266E-BBF2-474B-89ED-40C3BB4125F3}" destId="{F8A76C16-DD84-4516-98ED-81744E57E617}" srcOrd="0" destOrd="0" presId="urn:microsoft.com/office/officeart/2005/8/layout/cycle5"/>
    <dgm:cxn modelId="{2F6D81A1-1CED-4513-AC08-0A411968742E}" srcId="{0D59A229-4465-49EB-A8BB-EBAD5CFF7E5C}" destId="{B6DF4C8B-117A-49C6-BBDA-B91B74CB0A82}" srcOrd="4" destOrd="0" parTransId="{767F0397-3DAC-4983-83A7-76C5C729AFBA}" sibTransId="{9A37B47F-E6D2-4D6B-834B-EC6A2A3337B0}"/>
    <dgm:cxn modelId="{46275DB2-7A97-4CE4-8AE9-27634D8EDB08}" srcId="{0D59A229-4465-49EB-A8BB-EBAD5CFF7E5C}" destId="{E1A563E1-07F6-43EB-9EAE-949146FFD9B0}" srcOrd="1" destOrd="0" parTransId="{0FC63C70-DE08-4E16-AA62-25F62302CE26}" sibTransId="{CE86C7BC-3374-45F2-B18E-91EDCCE78D5C}"/>
    <dgm:cxn modelId="{1493F4E4-0F8C-4BA7-A0B6-EE5BEC59D608}" type="presOf" srcId="{E1A563E1-07F6-43EB-9EAE-949146FFD9B0}" destId="{F1C9B916-0E1B-41F1-B32C-572261F95DEA}" srcOrd="0" destOrd="0" presId="urn:microsoft.com/office/officeart/2005/8/layout/cycle5"/>
    <dgm:cxn modelId="{6D407BCA-B0DC-4EC7-AA8E-6748981C9BF4}" type="presOf" srcId="{0D59A229-4465-49EB-A8BB-EBAD5CFF7E5C}" destId="{BB99348B-48D0-4669-9F7C-FDD93DDD99FA}" srcOrd="0" destOrd="0" presId="urn:microsoft.com/office/officeart/2005/8/layout/cycle5"/>
    <dgm:cxn modelId="{36A8CF8C-1776-4E29-8922-D8DCB4E5F2A8}" type="presOf" srcId="{F136F8BD-67F5-4123-9A23-87947A261231}" destId="{6557CEAF-941A-4CA1-8445-FFD2393C7B42}" srcOrd="0" destOrd="0" presId="urn:microsoft.com/office/officeart/2005/8/layout/cycle5"/>
    <dgm:cxn modelId="{C0896470-5408-4EF4-B16A-63EBC2E0541E}" type="presOf" srcId="{CABD83B0-3D44-4B59-9444-5DD40D9C27B7}" destId="{71CAECEC-09E4-461F-A7FB-F392DEA85D1B}" srcOrd="0" destOrd="0" presId="urn:microsoft.com/office/officeart/2005/8/layout/cycle5"/>
    <dgm:cxn modelId="{9E224D9E-C9BC-4580-A30C-B3FE81165EC5}" type="presOf" srcId="{BE0C49F0-9276-45D7-87E9-AE4AC11B1D3D}" destId="{0507E7DE-C6BB-4A13-BF1D-DFF42069C0D7}" srcOrd="0" destOrd="0" presId="urn:microsoft.com/office/officeart/2005/8/layout/cycle5"/>
    <dgm:cxn modelId="{57A50990-37FF-46C5-A9ED-8BC9DF122838}" type="presOf" srcId="{E9A8297A-FFD8-443B-9E77-7857623EC865}" destId="{26C837DA-05F3-4E79-9B60-70EB40790DC8}" srcOrd="0" destOrd="0" presId="urn:microsoft.com/office/officeart/2005/8/layout/cycle5"/>
    <dgm:cxn modelId="{9A0823C6-6C7E-4780-AC13-88247B2BB49E}" type="presOf" srcId="{B6DF4C8B-117A-49C6-BBDA-B91B74CB0A82}" destId="{702F0202-12BE-4030-855F-981AAC12E127}" srcOrd="0" destOrd="0" presId="urn:microsoft.com/office/officeart/2005/8/layout/cycle5"/>
    <dgm:cxn modelId="{2BF00A75-37BD-438B-809A-D6813B668293}" type="presOf" srcId="{CE86C7BC-3374-45F2-B18E-91EDCCE78D5C}" destId="{9DFB8A33-85FF-41FD-90BE-35858AAD7F62}" srcOrd="0" destOrd="0" presId="urn:microsoft.com/office/officeart/2005/8/layout/cycle5"/>
    <dgm:cxn modelId="{0B5FE2B8-B05E-455F-8A6F-8E6CCDB22B0C}" srcId="{0D59A229-4465-49EB-A8BB-EBAD5CFF7E5C}" destId="{50CBAE40-B35C-4FE5-924F-A5D53CE83161}" srcOrd="2" destOrd="0" parTransId="{C7005FBB-911E-4B2C-AB9E-76CFF6CABE91}" sibTransId="{CABD83B0-3D44-4B59-9444-5DD40D9C27B7}"/>
    <dgm:cxn modelId="{48B1C82E-B6C1-40C4-B1C6-E9E277EC33DB}" type="presParOf" srcId="{BB99348B-48D0-4669-9F7C-FDD93DDD99FA}" destId="{F8A76C16-DD84-4516-98ED-81744E57E617}" srcOrd="0" destOrd="0" presId="urn:microsoft.com/office/officeart/2005/8/layout/cycle5"/>
    <dgm:cxn modelId="{3163CB72-A742-4324-8391-A4505444BAD9}" type="presParOf" srcId="{BB99348B-48D0-4669-9F7C-FDD93DDD99FA}" destId="{1392923A-7627-4A9F-820A-4AAD0334A667}" srcOrd="1" destOrd="0" presId="urn:microsoft.com/office/officeart/2005/8/layout/cycle5"/>
    <dgm:cxn modelId="{39671131-371E-446C-BC7D-CFB330DC6A42}" type="presParOf" srcId="{BB99348B-48D0-4669-9F7C-FDD93DDD99FA}" destId="{6557CEAF-941A-4CA1-8445-FFD2393C7B42}" srcOrd="2" destOrd="0" presId="urn:microsoft.com/office/officeart/2005/8/layout/cycle5"/>
    <dgm:cxn modelId="{B7B6EC53-B0C5-424A-A47D-9FCF53D25CBA}" type="presParOf" srcId="{BB99348B-48D0-4669-9F7C-FDD93DDD99FA}" destId="{F1C9B916-0E1B-41F1-B32C-572261F95DEA}" srcOrd="3" destOrd="0" presId="urn:microsoft.com/office/officeart/2005/8/layout/cycle5"/>
    <dgm:cxn modelId="{C59C14D8-9640-434A-8E1A-114794B67C35}" type="presParOf" srcId="{BB99348B-48D0-4669-9F7C-FDD93DDD99FA}" destId="{E5B3E5A8-C925-437D-B2E6-425A235285DB}" srcOrd="4" destOrd="0" presId="urn:microsoft.com/office/officeart/2005/8/layout/cycle5"/>
    <dgm:cxn modelId="{9064FEF4-545F-44F5-BD78-18064216C332}" type="presParOf" srcId="{BB99348B-48D0-4669-9F7C-FDD93DDD99FA}" destId="{9DFB8A33-85FF-41FD-90BE-35858AAD7F62}" srcOrd="5" destOrd="0" presId="urn:microsoft.com/office/officeart/2005/8/layout/cycle5"/>
    <dgm:cxn modelId="{68B33C1D-9E94-4BDC-94B3-033475059155}" type="presParOf" srcId="{BB99348B-48D0-4669-9F7C-FDD93DDD99FA}" destId="{8CD6437D-392C-45BD-AB90-F9A7707320B2}" srcOrd="6" destOrd="0" presId="urn:microsoft.com/office/officeart/2005/8/layout/cycle5"/>
    <dgm:cxn modelId="{8E638639-1681-422D-B8E3-7E9DAE3642DD}" type="presParOf" srcId="{BB99348B-48D0-4669-9F7C-FDD93DDD99FA}" destId="{84396998-BCED-4692-864A-A65ADEFC8330}" srcOrd="7" destOrd="0" presId="urn:microsoft.com/office/officeart/2005/8/layout/cycle5"/>
    <dgm:cxn modelId="{32E9CFC4-A931-43AB-A73A-31201D48C0CF}" type="presParOf" srcId="{BB99348B-48D0-4669-9F7C-FDD93DDD99FA}" destId="{71CAECEC-09E4-461F-A7FB-F392DEA85D1B}" srcOrd="8" destOrd="0" presId="urn:microsoft.com/office/officeart/2005/8/layout/cycle5"/>
    <dgm:cxn modelId="{C9F198B4-926F-4CD7-8C82-DD7C6722E2E7}" type="presParOf" srcId="{BB99348B-48D0-4669-9F7C-FDD93DDD99FA}" destId="{26C837DA-05F3-4E79-9B60-70EB40790DC8}" srcOrd="9" destOrd="0" presId="urn:microsoft.com/office/officeart/2005/8/layout/cycle5"/>
    <dgm:cxn modelId="{2F912CE0-0756-4F4F-9254-DF20FF546548}" type="presParOf" srcId="{BB99348B-48D0-4669-9F7C-FDD93DDD99FA}" destId="{E168BFF6-06C4-4825-9ED3-464AD286D6E2}" srcOrd="10" destOrd="0" presId="urn:microsoft.com/office/officeart/2005/8/layout/cycle5"/>
    <dgm:cxn modelId="{319C02DF-7EB7-4A98-8FDC-1B839EC54F79}" type="presParOf" srcId="{BB99348B-48D0-4669-9F7C-FDD93DDD99FA}" destId="{0507E7DE-C6BB-4A13-BF1D-DFF42069C0D7}" srcOrd="11" destOrd="0" presId="urn:microsoft.com/office/officeart/2005/8/layout/cycle5"/>
    <dgm:cxn modelId="{9143949E-12CA-4AC6-9287-C86FEF092738}" type="presParOf" srcId="{BB99348B-48D0-4669-9F7C-FDD93DDD99FA}" destId="{702F0202-12BE-4030-855F-981AAC12E127}" srcOrd="12" destOrd="0" presId="urn:microsoft.com/office/officeart/2005/8/layout/cycle5"/>
    <dgm:cxn modelId="{56471CFB-E099-4D89-A92D-008DDB274E38}" type="presParOf" srcId="{BB99348B-48D0-4669-9F7C-FDD93DDD99FA}" destId="{1E9EF7BD-C974-4FD7-8FD7-BFBE7C6DD69B}" srcOrd="13" destOrd="0" presId="urn:microsoft.com/office/officeart/2005/8/layout/cycle5"/>
    <dgm:cxn modelId="{D1D81E3C-88F4-47A5-8694-4BC4213C9EB3}" type="presParOf" srcId="{BB99348B-48D0-4669-9F7C-FDD93DDD99FA}" destId="{ECCD4641-8F40-4F0D-98A2-A75FAE7443E1}" srcOrd="14" destOrd="0" presId="urn:microsoft.com/office/officeart/2005/8/layout/cycle5"/>
    <dgm:cxn modelId="{A24889B1-C523-4206-AC3A-51BDB1CF5831}" type="presParOf" srcId="{BB99348B-48D0-4669-9F7C-FDD93DDD99FA}" destId="{F6A7FBDC-6FEB-4B32-B7E6-6FC26F533390}" srcOrd="15" destOrd="0" presId="urn:microsoft.com/office/officeart/2005/8/layout/cycle5"/>
    <dgm:cxn modelId="{017BF77D-F72E-4D6B-8F85-5893C897E3FA}" type="presParOf" srcId="{BB99348B-48D0-4669-9F7C-FDD93DDD99FA}" destId="{C76FAF7C-6EF9-4F54-B183-D285B80759C6}" srcOrd="16" destOrd="0" presId="urn:microsoft.com/office/officeart/2005/8/layout/cycle5"/>
    <dgm:cxn modelId="{AEBFF77C-2ACE-474D-A376-094BCD33A5F8}" type="presParOf" srcId="{BB99348B-48D0-4669-9F7C-FDD93DDD99FA}" destId="{33894B20-7BB2-4290-B7AE-04061497C882}" srcOrd="17" destOrd="0" presId="urn:microsoft.com/office/officeart/2005/8/layout/cycle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3089FB-97B0-4DBD-840F-43FD2149DA7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A002AE8C-6F1A-43BD-BDB3-D05F9B80A4C9}">
      <dgm:prSet phldrT="[文本]" phldr="1"/>
      <dgm:spPr/>
      <dgm:t>
        <a:bodyPr/>
        <a:lstStyle/>
        <a:p>
          <a:endParaRPr lang="zh-CN" altLang="en-US" dirty="0"/>
        </a:p>
      </dgm:t>
    </dgm:pt>
    <dgm:pt modelId="{19D79F17-DC71-42D5-9742-B622FAB4C07C}" cxnId="{E4216432-860F-4939-B553-AE2F2C2D43ED}" type="parTrans">
      <dgm:prSet/>
      <dgm:spPr/>
      <dgm:t>
        <a:bodyPr/>
        <a:lstStyle/>
        <a:p>
          <a:endParaRPr lang="zh-CN" altLang="en-US"/>
        </a:p>
      </dgm:t>
    </dgm:pt>
    <dgm:pt modelId="{DB4F400D-C26E-44CB-8166-B19FE34E3C2E}" cxnId="{E4216432-860F-4939-B553-AE2F2C2D43ED}" type="sibTrans">
      <dgm:prSet/>
      <dgm:spPr/>
      <dgm:t>
        <a:bodyPr/>
        <a:lstStyle/>
        <a:p>
          <a:endParaRPr lang="zh-CN" altLang="en-US"/>
        </a:p>
      </dgm:t>
    </dgm:pt>
    <dgm:pt modelId="{A71DCA7E-48A0-44E3-997C-7C66ABFF5052}">
      <dgm:prSet phldrT="[文本]"/>
      <dgm:spPr/>
      <dgm:t>
        <a:bodyPr/>
        <a:lstStyle/>
        <a:p>
          <a:r>
            <a:rPr lang="en-US" altLang="zh-CN" dirty="0" smtClean="0"/>
            <a:t>S</a:t>
          </a:r>
        </a:p>
        <a:p>
          <a:r>
            <a:rPr lang="zh-CN" altLang="en-US" dirty="0" smtClean="0"/>
            <a:t>优势</a:t>
          </a:r>
          <a:endParaRPr lang="zh-CN" altLang="en-US" dirty="0"/>
        </a:p>
      </dgm:t>
    </dgm:pt>
    <dgm:pt modelId="{5CD0A9E6-2928-49DD-84C5-48F1BF240296}" cxnId="{09F5CC53-1A3F-4F20-9B21-986E8E82E046}" type="parTrans">
      <dgm:prSet/>
      <dgm:spPr/>
      <dgm:t>
        <a:bodyPr/>
        <a:lstStyle/>
        <a:p>
          <a:endParaRPr lang="zh-CN" altLang="en-US"/>
        </a:p>
      </dgm:t>
    </dgm:pt>
    <dgm:pt modelId="{861AD78D-1F9D-4F05-94BB-3C6D2E53D3ED}" cxnId="{09F5CC53-1A3F-4F20-9B21-986E8E82E046}" type="sibTrans">
      <dgm:prSet/>
      <dgm:spPr/>
      <dgm:t>
        <a:bodyPr/>
        <a:lstStyle/>
        <a:p>
          <a:endParaRPr lang="zh-CN" altLang="en-US"/>
        </a:p>
      </dgm:t>
    </dgm:pt>
    <dgm:pt modelId="{8F5229A8-B4A8-4631-A996-DF9599A60D03}">
      <dgm:prSet phldrT="[文本]"/>
      <dgm:spPr/>
      <dgm:t>
        <a:bodyPr/>
        <a:lstStyle/>
        <a:p>
          <a:r>
            <a:rPr lang="en-US" altLang="zh-CN" dirty="0" smtClean="0"/>
            <a:t>W</a:t>
          </a:r>
        </a:p>
        <a:p>
          <a:r>
            <a:rPr lang="zh-CN" altLang="en-US" dirty="0" smtClean="0"/>
            <a:t>劣势</a:t>
          </a:r>
          <a:endParaRPr lang="zh-CN" altLang="en-US" dirty="0"/>
        </a:p>
      </dgm:t>
    </dgm:pt>
    <dgm:pt modelId="{A01206C2-0821-4E57-92CA-76E75DB9B7E9}" cxnId="{D2E13BDE-5380-4A16-9F5F-FBB00521928D}" type="parTrans">
      <dgm:prSet/>
      <dgm:spPr/>
      <dgm:t>
        <a:bodyPr/>
        <a:lstStyle/>
        <a:p>
          <a:endParaRPr lang="zh-CN" altLang="en-US"/>
        </a:p>
      </dgm:t>
    </dgm:pt>
    <dgm:pt modelId="{D3F94E4B-825D-4218-BFF5-2944FE199F19}" cxnId="{D2E13BDE-5380-4A16-9F5F-FBB00521928D}" type="sibTrans">
      <dgm:prSet/>
      <dgm:spPr/>
      <dgm:t>
        <a:bodyPr/>
        <a:lstStyle/>
        <a:p>
          <a:endParaRPr lang="zh-CN" altLang="en-US"/>
        </a:p>
      </dgm:t>
    </dgm:pt>
    <dgm:pt modelId="{3390B4D8-589A-437F-8F94-B9C6A45B07CD}">
      <dgm:prSet phldrT="[文本]"/>
      <dgm:spPr/>
      <dgm:t>
        <a:bodyPr/>
        <a:lstStyle/>
        <a:p>
          <a:r>
            <a:rPr lang="en-US" altLang="zh-CN" dirty="0" smtClean="0"/>
            <a:t>O</a:t>
          </a:r>
        </a:p>
        <a:p>
          <a:r>
            <a:rPr lang="zh-CN" altLang="en-US" dirty="0" smtClean="0"/>
            <a:t>机遇</a:t>
          </a:r>
          <a:endParaRPr lang="zh-CN" altLang="en-US" dirty="0"/>
        </a:p>
      </dgm:t>
    </dgm:pt>
    <dgm:pt modelId="{463ADD1C-5F9E-4A9A-87EF-BF99D22F8C62}" cxnId="{5C4143D8-F483-410D-B925-A8AB1B01DBE7}" type="parTrans">
      <dgm:prSet/>
      <dgm:spPr/>
      <dgm:t>
        <a:bodyPr/>
        <a:lstStyle/>
        <a:p>
          <a:endParaRPr lang="zh-CN" altLang="en-US"/>
        </a:p>
      </dgm:t>
    </dgm:pt>
    <dgm:pt modelId="{4EB46B86-E159-4B02-9654-3F759DD9C706}" cxnId="{5C4143D8-F483-410D-B925-A8AB1B01DBE7}" type="sibTrans">
      <dgm:prSet/>
      <dgm:spPr/>
      <dgm:t>
        <a:bodyPr/>
        <a:lstStyle/>
        <a:p>
          <a:endParaRPr lang="zh-CN" altLang="en-US"/>
        </a:p>
      </dgm:t>
    </dgm:pt>
    <dgm:pt modelId="{9642BD2F-29DE-4AF8-8271-8541CEAEC321}">
      <dgm:prSet phldrT="[文本]"/>
      <dgm:spPr/>
      <dgm:t>
        <a:bodyPr/>
        <a:lstStyle/>
        <a:p>
          <a:r>
            <a:rPr lang="en-US" altLang="zh-CN" dirty="0" smtClean="0"/>
            <a:t>T</a:t>
          </a:r>
        </a:p>
        <a:p>
          <a:r>
            <a:rPr lang="zh-CN" altLang="en-US" dirty="0" smtClean="0"/>
            <a:t>威胁</a:t>
          </a:r>
          <a:endParaRPr lang="zh-CN" altLang="en-US" dirty="0"/>
        </a:p>
      </dgm:t>
    </dgm:pt>
    <dgm:pt modelId="{32865696-ACF4-4B04-8E3C-4D0719535B14}" cxnId="{3EC2994B-4A01-43F5-B728-71DDE466E5DD}" type="parTrans">
      <dgm:prSet/>
      <dgm:spPr/>
      <dgm:t>
        <a:bodyPr/>
        <a:lstStyle/>
        <a:p>
          <a:endParaRPr lang="zh-CN" altLang="en-US"/>
        </a:p>
      </dgm:t>
    </dgm:pt>
    <dgm:pt modelId="{AE6F349C-403B-46EF-AA2F-0ADEFD29CD07}" cxnId="{3EC2994B-4A01-43F5-B728-71DDE466E5DD}" type="sibTrans">
      <dgm:prSet/>
      <dgm:spPr/>
      <dgm:t>
        <a:bodyPr/>
        <a:lstStyle/>
        <a:p>
          <a:endParaRPr lang="zh-CN" altLang="en-US"/>
        </a:p>
      </dgm:t>
    </dgm:pt>
    <dgm:pt modelId="{9645B440-7465-40BD-9330-17B29F384CAF}" type="pres">
      <dgm:prSet presAssocID="{A23089FB-97B0-4DBD-840F-43FD2149DA7B}" presName="diagram" presStyleCnt="0">
        <dgm:presLayoutVars>
          <dgm:chMax val="1"/>
          <dgm:dir/>
          <dgm:animLvl val="ctr"/>
          <dgm:resizeHandles val="exact"/>
        </dgm:presLayoutVars>
      </dgm:prSet>
      <dgm:spPr/>
      <dgm:t>
        <a:bodyPr/>
        <a:lstStyle/>
        <a:p>
          <a:endParaRPr lang="zh-CN" altLang="en-US"/>
        </a:p>
      </dgm:t>
    </dgm:pt>
    <dgm:pt modelId="{2F13E0C4-C1E1-407D-B597-EEACB89B9F78}" type="pres">
      <dgm:prSet presAssocID="{A23089FB-97B0-4DBD-840F-43FD2149DA7B}" presName="matrix" presStyleCnt="0"/>
      <dgm:spPr/>
    </dgm:pt>
    <dgm:pt modelId="{665E4ED8-CC55-4CFA-8105-85B000BF77E2}" type="pres">
      <dgm:prSet presAssocID="{A23089FB-97B0-4DBD-840F-43FD2149DA7B}" presName="tile1" presStyleLbl="node1" presStyleIdx="0" presStyleCnt="4"/>
      <dgm:spPr/>
      <dgm:t>
        <a:bodyPr/>
        <a:lstStyle/>
        <a:p>
          <a:endParaRPr lang="zh-CN" altLang="en-US"/>
        </a:p>
      </dgm:t>
    </dgm:pt>
    <dgm:pt modelId="{D5111555-AE5D-4347-8C9A-68DDF7E26F1F}" type="pres">
      <dgm:prSet presAssocID="{A23089FB-97B0-4DBD-840F-43FD2149DA7B}" presName="tile1text" presStyleLbl="node1" presStyleIdx="0" presStyleCnt="4">
        <dgm:presLayoutVars>
          <dgm:chMax val="0"/>
          <dgm:chPref val="0"/>
          <dgm:bulletEnabled val="1"/>
        </dgm:presLayoutVars>
      </dgm:prSet>
      <dgm:spPr/>
      <dgm:t>
        <a:bodyPr/>
        <a:lstStyle/>
        <a:p>
          <a:endParaRPr lang="zh-CN" altLang="en-US"/>
        </a:p>
      </dgm:t>
    </dgm:pt>
    <dgm:pt modelId="{DE66A581-A144-49D0-A5D9-F686D274EC0F}" type="pres">
      <dgm:prSet presAssocID="{A23089FB-97B0-4DBD-840F-43FD2149DA7B}" presName="tile2" presStyleLbl="node1" presStyleIdx="1" presStyleCnt="4"/>
      <dgm:spPr/>
      <dgm:t>
        <a:bodyPr/>
        <a:lstStyle/>
        <a:p>
          <a:endParaRPr lang="zh-CN" altLang="en-US"/>
        </a:p>
      </dgm:t>
    </dgm:pt>
    <dgm:pt modelId="{BC36391D-697F-4091-A64B-89C01A427CAE}" type="pres">
      <dgm:prSet presAssocID="{A23089FB-97B0-4DBD-840F-43FD2149DA7B}" presName="tile2text" presStyleLbl="node1" presStyleIdx="1" presStyleCnt="4">
        <dgm:presLayoutVars>
          <dgm:chMax val="0"/>
          <dgm:chPref val="0"/>
          <dgm:bulletEnabled val="1"/>
        </dgm:presLayoutVars>
      </dgm:prSet>
      <dgm:spPr/>
      <dgm:t>
        <a:bodyPr/>
        <a:lstStyle/>
        <a:p>
          <a:endParaRPr lang="zh-CN" altLang="en-US"/>
        </a:p>
      </dgm:t>
    </dgm:pt>
    <dgm:pt modelId="{719AB736-B747-4CEE-8971-B978246187AE}" type="pres">
      <dgm:prSet presAssocID="{A23089FB-97B0-4DBD-840F-43FD2149DA7B}" presName="tile3" presStyleLbl="node1" presStyleIdx="2" presStyleCnt="4" custLinFactNeighborX="-337"/>
      <dgm:spPr/>
      <dgm:t>
        <a:bodyPr/>
        <a:lstStyle/>
        <a:p>
          <a:endParaRPr lang="zh-CN" altLang="en-US"/>
        </a:p>
      </dgm:t>
    </dgm:pt>
    <dgm:pt modelId="{6166652D-B154-49A0-B576-B84305C3A354}" type="pres">
      <dgm:prSet presAssocID="{A23089FB-97B0-4DBD-840F-43FD2149DA7B}" presName="tile3text" presStyleLbl="node1" presStyleIdx="2" presStyleCnt="4">
        <dgm:presLayoutVars>
          <dgm:chMax val="0"/>
          <dgm:chPref val="0"/>
          <dgm:bulletEnabled val="1"/>
        </dgm:presLayoutVars>
      </dgm:prSet>
      <dgm:spPr/>
      <dgm:t>
        <a:bodyPr/>
        <a:lstStyle/>
        <a:p>
          <a:endParaRPr lang="zh-CN" altLang="en-US"/>
        </a:p>
      </dgm:t>
    </dgm:pt>
    <dgm:pt modelId="{C88AFAA5-D1AB-4E0A-A5FC-26FBB707463F}" type="pres">
      <dgm:prSet presAssocID="{A23089FB-97B0-4DBD-840F-43FD2149DA7B}" presName="tile4" presStyleLbl="node1" presStyleIdx="3" presStyleCnt="4"/>
      <dgm:spPr/>
      <dgm:t>
        <a:bodyPr/>
        <a:lstStyle/>
        <a:p>
          <a:endParaRPr lang="zh-CN" altLang="en-US"/>
        </a:p>
      </dgm:t>
    </dgm:pt>
    <dgm:pt modelId="{70CEAC6B-CDA4-426C-8174-163A6922F001}" type="pres">
      <dgm:prSet presAssocID="{A23089FB-97B0-4DBD-840F-43FD2149DA7B}" presName="tile4text" presStyleLbl="node1" presStyleIdx="3" presStyleCnt="4">
        <dgm:presLayoutVars>
          <dgm:chMax val="0"/>
          <dgm:chPref val="0"/>
          <dgm:bulletEnabled val="1"/>
        </dgm:presLayoutVars>
      </dgm:prSet>
      <dgm:spPr/>
      <dgm:t>
        <a:bodyPr/>
        <a:lstStyle/>
        <a:p>
          <a:endParaRPr lang="zh-CN" altLang="en-US"/>
        </a:p>
      </dgm:t>
    </dgm:pt>
    <dgm:pt modelId="{BE28BE32-5667-4775-A54C-AF4CAE6033A8}" type="pres">
      <dgm:prSet presAssocID="{A23089FB-97B0-4DBD-840F-43FD2149DA7B}" presName="centerTile" presStyleLbl="fgShp" presStyleIdx="0" presStyleCnt="1">
        <dgm:presLayoutVars>
          <dgm:chMax val="0"/>
          <dgm:chPref val="0"/>
        </dgm:presLayoutVars>
      </dgm:prSet>
      <dgm:spPr/>
      <dgm:t>
        <a:bodyPr/>
        <a:lstStyle/>
        <a:p>
          <a:endParaRPr lang="zh-CN" altLang="en-US"/>
        </a:p>
      </dgm:t>
    </dgm:pt>
  </dgm:ptLst>
  <dgm:cxnLst>
    <dgm:cxn modelId="{810C4B95-5168-4BB8-912C-0C6DB12197FE}" type="presOf" srcId="{8F5229A8-B4A8-4631-A996-DF9599A60D03}" destId="{DE66A581-A144-49D0-A5D9-F686D274EC0F}" srcOrd="0" destOrd="0" presId="urn:microsoft.com/office/officeart/2005/8/layout/matrix1"/>
    <dgm:cxn modelId="{50695FC8-4A25-4521-AD4A-C0736C5E86C2}" type="presOf" srcId="{A71DCA7E-48A0-44E3-997C-7C66ABFF5052}" destId="{665E4ED8-CC55-4CFA-8105-85B000BF77E2}" srcOrd="0" destOrd="0" presId="urn:microsoft.com/office/officeart/2005/8/layout/matrix1"/>
    <dgm:cxn modelId="{1C1FCCA9-E98A-4135-932C-291FDF9E6C9E}" type="presOf" srcId="{3390B4D8-589A-437F-8F94-B9C6A45B07CD}" destId="{6166652D-B154-49A0-B576-B84305C3A354}" srcOrd="1" destOrd="0" presId="urn:microsoft.com/office/officeart/2005/8/layout/matrix1"/>
    <dgm:cxn modelId="{3EC2994B-4A01-43F5-B728-71DDE466E5DD}" srcId="{A002AE8C-6F1A-43BD-BDB3-D05F9B80A4C9}" destId="{9642BD2F-29DE-4AF8-8271-8541CEAEC321}" srcOrd="3" destOrd="0" parTransId="{32865696-ACF4-4B04-8E3C-4D0719535B14}" sibTransId="{AE6F349C-403B-46EF-AA2F-0ADEFD29CD07}"/>
    <dgm:cxn modelId="{E4216432-860F-4939-B553-AE2F2C2D43ED}" srcId="{A23089FB-97B0-4DBD-840F-43FD2149DA7B}" destId="{A002AE8C-6F1A-43BD-BDB3-D05F9B80A4C9}" srcOrd="0" destOrd="0" parTransId="{19D79F17-DC71-42D5-9742-B622FAB4C07C}" sibTransId="{DB4F400D-C26E-44CB-8166-B19FE34E3C2E}"/>
    <dgm:cxn modelId="{D2E13BDE-5380-4A16-9F5F-FBB00521928D}" srcId="{A002AE8C-6F1A-43BD-BDB3-D05F9B80A4C9}" destId="{8F5229A8-B4A8-4631-A996-DF9599A60D03}" srcOrd="1" destOrd="0" parTransId="{A01206C2-0821-4E57-92CA-76E75DB9B7E9}" sibTransId="{D3F94E4B-825D-4218-BFF5-2944FE199F19}"/>
    <dgm:cxn modelId="{E1263D40-7232-4E77-92AE-4C5501ED656D}" type="presOf" srcId="{9642BD2F-29DE-4AF8-8271-8541CEAEC321}" destId="{70CEAC6B-CDA4-426C-8174-163A6922F001}" srcOrd="1" destOrd="0" presId="urn:microsoft.com/office/officeart/2005/8/layout/matrix1"/>
    <dgm:cxn modelId="{E23A61F0-D1C5-4CF8-9CA5-B434C65F8C69}" type="presOf" srcId="{A71DCA7E-48A0-44E3-997C-7C66ABFF5052}" destId="{D5111555-AE5D-4347-8C9A-68DDF7E26F1F}" srcOrd="1" destOrd="0" presId="urn:microsoft.com/office/officeart/2005/8/layout/matrix1"/>
    <dgm:cxn modelId="{09F5CC53-1A3F-4F20-9B21-986E8E82E046}" srcId="{A002AE8C-6F1A-43BD-BDB3-D05F9B80A4C9}" destId="{A71DCA7E-48A0-44E3-997C-7C66ABFF5052}" srcOrd="0" destOrd="0" parTransId="{5CD0A9E6-2928-49DD-84C5-48F1BF240296}" sibTransId="{861AD78D-1F9D-4F05-94BB-3C6D2E53D3ED}"/>
    <dgm:cxn modelId="{1B6FACBA-D13E-4AF4-BAF4-294F51221407}" type="presOf" srcId="{A002AE8C-6F1A-43BD-BDB3-D05F9B80A4C9}" destId="{BE28BE32-5667-4775-A54C-AF4CAE6033A8}" srcOrd="0" destOrd="0" presId="urn:microsoft.com/office/officeart/2005/8/layout/matrix1"/>
    <dgm:cxn modelId="{333F2C90-B577-4A85-A746-9ACEF64BAD04}" type="presOf" srcId="{3390B4D8-589A-437F-8F94-B9C6A45B07CD}" destId="{719AB736-B747-4CEE-8971-B978246187AE}" srcOrd="0" destOrd="0" presId="urn:microsoft.com/office/officeart/2005/8/layout/matrix1"/>
    <dgm:cxn modelId="{EA42E0C4-2B90-4F9E-882E-553CEF618CFF}" type="presOf" srcId="{A23089FB-97B0-4DBD-840F-43FD2149DA7B}" destId="{9645B440-7465-40BD-9330-17B29F384CAF}" srcOrd="0" destOrd="0" presId="urn:microsoft.com/office/officeart/2005/8/layout/matrix1"/>
    <dgm:cxn modelId="{BE1830DC-988F-4ACA-B6AC-E2B5C3A2DCE5}" type="presOf" srcId="{8F5229A8-B4A8-4631-A996-DF9599A60D03}" destId="{BC36391D-697F-4091-A64B-89C01A427CAE}" srcOrd="1" destOrd="0" presId="urn:microsoft.com/office/officeart/2005/8/layout/matrix1"/>
    <dgm:cxn modelId="{5C4143D8-F483-410D-B925-A8AB1B01DBE7}" srcId="{A002AE8C-6F1A-43BD-BDB3-D05F9B80A4C9}" destId="{3390B4D8-589A-437F-8F94-B9C6A45B07CD}" srcOrd="2" destOrd="0" parTransId="{463ADD1C-5F9E-4A9A-87EF-BF99D22F8C62}" sibTransId="{4EB46B86-E159-4B02-9654-3F759DD9C706}"/>
    <dgm:cxn modelId="{CEF3FFEE-0316-4433-BC28-5F1EE670FE03}" type="presOf" srcId="{9642BD2F-29DE-4AF8-8271-8541CEAEC321}" destId="{C88AFAA5-D1AB-4E0A-A5FC-26FBB707463F}" srcOrd="0" destOrd="0" presId="urn:microsoft.com/office/officeart/2005/8/layout/matrix1"/>
    <dgm:cxn modelId="{60B331A0-8BA2-4139-BA76-DEF5A86FB867}" type="presParOf" srcId="{9645B440-7465-40BD-9330-17B29F384CAF}" destId="{2F13E0C4-C1E1-407D-B597-EEACB89B9F78}" srcOrd="0" destOrd="0" presId="urn:microsoft.com/office/officeart/2005/8/layout/matrix1"/>
    <dgm:cxn modelId="{249377BC-9346-4DBC-8887-8814FB5F56FC}" type="presParOf" srcId="{2F13E0C4-C1E1-407D-B597-EEACB89B9F78}" destId="{665E4ED8-CC55-4CFA-8105-85B000BF77E2}" srcOrd="0" destOrd="0" presId="urn:microsoft.com/office/officeart/2005/8/layout/matrix1"/>
    <dgm:cxn modelId="{E21E392F-4D38-47AA-9428-31C5CEADC989}" type="presParOf" srcId="{2F13E0C4-C1E1-407D-B597-EEACB89B9F78}" destId="{D5111555-AE5D-4347-8C9A-68DDF7E26F1F}" srcOrd="1" destOrd="0" presId="urn:microsoft.com/office/officeart/2005/8/layout/matrix1"/>
    <dgm:cxn modelId="{4AA9658A-7768-44FE-AAF0-DB2DADC1CDDA}" type="presParOf" srcId="{2F13E0C4-C1E1-407D-B597-EEACB89B9F78}" destId="{DE66A581-A144-49D0-A5D9-F686D274EC0F}" srcOrd="2" destOrd="0" presId="urn:microsoft.com/office/officeart/2005/8/layout/matrix1"/>
    <dgm:cxn modelId="{F0C03161-D09D-460D-BE9C-82F55C93F152}" type="presParOf" srcId="{2F13E0C4-C1E1-407D-B597-EEACB89B9F78}" destId="{BC36391D-697F-4091-A64B-89C01A427CAE}" srcOrd="3" destOrd="0" presId="urn:microsoft.com/office/officeart/2005/8/layout/matrix1"/>
    <dgm:cxn modelId="{7D1B1195-415A-4244-B116-DF3F787AB849}" type="presParOf" srcId="{2F13E0C4-C1E1-407D-B597-EEACB89B9F78}" destId="{719AB736-B747-4CEE-8971-B978246187AE}" srcOrd="4" destOrd="0" presId="urn:microsoft.com/office/officeart/2005/8/layout/matrix1"/>
    <dgm:cxn modelId="{31087A64-F808-4A75-BA90-9BBEF05CD3EA}" type="presParOf" srcId="{2F13E0C4-C1E1-407D-B597-EEACB89B9F78}" destId="{6166652D-B154-49A0-B576-B84305C3A354}" srcOrd="5" destOrd="0" presId="urn:microsoft.com/office/officeart/2005/8/layout/matrix1"/>
    <dgm:cxn modelId="{C939E674-4110-4200-82A2-31731253E0E7}" type="presParOf" srcId="{2F13E0C4-C1E1-407D-B597-EEACB89B9F78}" destId="{C88AFAA5-D1AB-4E0A-A5FC-26FBB707463F}" srcOrd="6" destOrd="0" presId="urn:microsoft.com/office/officeart/2005/8/layout/matrix1"/>
    <dgm:cxn modelId="{CB081C19-4D13-4F14-88E6-873F63B5C9A0}" type="presParOf" srcId="{2F13E0C4-C1E1-407D-B597-EEACB89B9F78}" destId="{70CEAC6B-CDA4-426C-8174-163A6922F001}" srcOrd="7" destOrd="0" presId="urn:microsoft.com/office/officeart/2005/8/layout/matrix1"/>
    <dgm:cxn modelId="{EB2D89AC-9627-4BA8-BE5F-939F79AE9296}" type="presParOf" srcId="{9645B440-7465-40BD-9330-17B29F384CAF}" destId="{BE28BE32-5667-4775-A54C-AF4CAE6033A8}" srcOrd="1" destOrd="0" presId="urn:microsoft.com/office/officeart/2005/8/layout/matrix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CC165D-60F3-4BA1-8BDF-19FE620AA488}"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zh-CN" altLang="en-US"/>
        </a:p>
      </dgm:t>
    </dgm:pt>
    <dgm:pt modelId="{AB7F7BAB-EBC0-4BAE-8953-DE761E6537E8}">
      <dgm:prSet phldrT="[文本]"/>
      <dgm:spPr/>
      <dgm:t>
        <a:bodyPr/>
        <a:lstStyle/>
        <a:p>
          <a:r>
            <a:rPr lang="en-US" altLang="zh-CN" dirty="0" smtClean="0"/>
            <a:t>S</a:t>
          </a:r>
          <a:endParaRPr lang="zh-CN" altLang="en-US" dirty="0"/>
        </a:p>
      </dgm:t>
    </dgm:pt>
    <dgm:pt modelId="{BF1273FB-3CEE-41C2-9EE2-93E7C9B94E3F}" cxnId="{2047A5AC-9603-45CD-81EC-22517359D982}" type="parTrans">
      <dgm:prSet/>
      <dgm:spPr/>
      <dgm:t>
        <a:bodyPr/>
        <a:lstStyle/>
        <a:p>
          <a:endParaRPr lang="zh-CN" altLang="en-US"/>
        </a:p>
      </dgm:t>
    </dgm:pt>
    <dgm:pt modelId="{F4958C6A-5230-4F17-93E0-A8759542FDBC}" cxnId="{2047A5AC-9603-45CD-81EC-22517359D982}" type="sibTrans">
      <dgm:prSet/>
      <dgm:spPr/>
      <dgm:t>
        <a:bodyPr/>
        <a:lstStyle/>
        <a:p>
          <a:endParaRPr lang="zh-CN" altLang="en-US"/>
        </a:p>
      </dgm:t>
    </dgm:pt>
    <dgm:pt modelId="{8BB9AC9E-35A2-40EE-AF22-79B6802EC8B2}">
      <dgm:prSet phldrT="[文本]"/>
      <dgm:spPr/>
      <dgm:t>
        <a:bodyPr/>
        <a:lstStyle/>
        <a:p>
          <a:r>
            <a:rPr lang="zh-CN" altLang="en-US" dirty="0" smtClean="0"/>
            <a:t>响应快</a:t>
          </a:r>
          <a:endParaRPr lang="zh-CN" altLang="en-US" dirty="0"/>
        </a:p>
      </dgm:t>
    </dgm:pt>
    <dgm:pt modelId="{52A17029-7373-46F1-B02C-32CA37B36FD7}" cxnId="{9717176F-6AA3-4326-9481-FCFEA0DF3C51}" type="parTrans">
      <dgm:prSet/>
      <dgm:spPr/>
      <dgm:t>
        <a:bodyPr/>
        <a:lstStyle/>
        <a:p>
          <a:endParaRPr lang="zh-CN" altLang="en-US"/>
        </a:p>
      </dgm:t>
    </dgm:pt>
    <dgm:pt modelId="{5AEAB667-3968-4458-B29C-AE57C620DCC7}" cxnId="{9717176F-6AA3-4326-9481-FCFEA0DF3C51}" type="sibTrans">
      <dgm:prSet/>
      <dgm:spPr/>
      <dgm:t>
        <a:bodyPr/>
        <a:lstStyle/>
        <a:p>
          <a:endParaRPr lang="zh-CN" altLang="en-US"/>
        </a:p>
      </dgm:t>
    </dgm:pt>
    <dgm:pt modelId="{FF7C20CC-78FC-409A-B520-768089B0C17F}">
      <dgm:prSet phldrT="[文本]"/>
      <dgm:spPr/>
      <dgm:t>
        <a:bodyPr/>
        <a:lstStyle/>
        <a:p>
          <a:r>
            <a:rPr lang="en-US" altLang="zh-CN" dirty="0" smtClean="0"/>
            <a:t>W</a:t>
          </a:r>
          <a:endParaRPr lang="zh-CN" altLang="en-US" dirty="0"/>
        </a:p>
      </dgm:t>
    </dgm:pt>
    <dgm:pt modelId="{4E1E04F3-5666-4DA6-B782-6D069BEE0BFC}" cxnId="{C1791E3D-3D83-4C57-B81D-83F260B8D2AF}" type="parTrans">
      <dgm:prSet/>
      <dgm:spPr/>
      <dgm:t>
        <a:bodyPr/>
        <a:lstStyle/>
        <a:p>
          <a:endParaRPr lang="zh-CN" altLang="en-US"/>
        </a:p>
      </dgm:t>
    </dgm:pt>
    <dgm:pt modelId="{E0932911-B799-49DD-9E43-90F0CC2D7CC1}" cxnId="{C1791E3D-3D83-4C57-B81D-83F260B8D2AF}" type="sibTrans">
      <dgm:prSet/>
      <dgm:spPr/>
      <dgm:t>
        <a:bodyPr/>
        <a:lstStyle/>
        <a:p>
          <a:endParaRPr lang="zh-CN" altLang="en-US"/>
        </a:p>
      </dgm:t>
    </dgm:pt>
    <dgm:pt modelId="{F58A529D-77FD-4532-8F6A-3C03E69B9EFB}">
      <dgm:prSet phldrT="[文本]"/>
      <dgm:spPr/>
      <dgm:t>
        <a:bodyPr/>
        <a:lstStyle/>
        <a:p>
          <a:r>
            <a:rPr lang="zh-CN" altLang="en-US" dirty="0" smtClean="0"/>
            <a:t>单位成本高</a:t>
          </a:r>
          <a:endParaRPr lang="zh-CN" altLang="en-US" dirty="0"/>
        </a:p>
      </dgm:t>
    </dgm:pt>
    <dgm:pt modelId="{C6E192E3-4BBA-4588-B4BE-720BC66A6C68}" cxnId="{CFACC085-F7BC-4858-A462-BA35392FCB55}" type="parTrans">
      <dgm:prSet/>
      <dgm:spPr/>
      <dgm:t>
        <a:bodyPr/>
        <a:lstStyle/>
        <a:p>
          <a:endParaRPr lang="zh-CN" altLang="en-US"/>
        </a:p>
      </dgm:t>
    </dgm:pt>
    <dgm:pt modelId="{06EEDA71-F5AC-4545-9E7D-12BCA171815E}" cxnId="{CFACC085-F7BC-4858-A462-BA35392FCB55}" type="sibTrans">
      <dgm:prSet/>
      <dgm:spPr/>
      <dgm:t>
        <a:bodyPr/>
        <a:lstStyle/>
        <a:p>
          <a:endParaRPr lang="zh-CN" altLang="en-US"/>
        </a:p>
      </dgm:t>
    </dgm:pt>
    <dgm:pt modelId="{F0AF75FB-25A9-4D02-AA16-0656A6388BAE}">
      <dgm:prSet phldrT="[文本]"/>
      <dgm:spPr/>
      <dgm:t>
        <a:bodyPr/>
        <a:lstStyle/>
        <a:p>
          <a:r>
            <a:rPr lang="en-US" altLang="zh-CN" dirty="0" smtClean="0"/>
            <a:t>O</a:t>
          </a:r>
          <a:endParaRPr lang="zh-CN" altLang="en-US" dirty="0"/>
        </a:p>
      </dgm:t>
    </dgm:pt>
    <dgm:pt modelId="{9BD009F6-F0BB-4FB4-906F-3CB438BA19D2}" cxnId="{7D7847B6-5CB2-45FC-9A58-51073F2B7892}" type="parTrans">
      <dgm:prSet/>
      <dgm:spPr/>
      <dgm:t>
        <a:bodyPr/>
        <a:lstStyle/>
        <a:p>
          <a:endParaRPr lang="zh-CN" altLang="en-US"/>
        </a:p>
      </dgm:t>
    </dgm:pt>
    <dgm:pt modelId="{DECB9ADB-7C5D-489B-B5D1-93414D8D0E96}" cxnId="{7D7847B6-5CB2-45FC-9A58-51073F2B7892}" type="sibTrans">
      <dgm:prSet/>
      <dgm:spPr/>
      <dgm:t>
        <a:bodyPr/>
        <a:lstStyle/>
        <a:p>
          <a:endParaRPr lang="zh-CN" altLang="en-US"/>
        </a:p>
      </dgm:t>
    </dgm:pt>
    <dgm:pt modelId="{B16A1CC9-CBE7-44EB-8144-6BBD08512708}">
      <dgm:prSet phldrT="[文本]"/>
      <dgm:spPr/>
      <dgm:t>
        <a:bodyPr/>
        <a:lstStyle/>
        <a:p>
          <a:r>
            <a:rPr lang="zh-CN" altLang="en-US" dirty="0" smtClean="0"/>
            <a:t>产业链的要求</a:t>
          </a:r>
          <a:endParaRPr lang="zh-CN" altLang="en-US" dirty="0"/>
        </a:p>
      </dgm:t>
    </dgm:pt>
    <dgm:pt modelId="{61E4CE19-B49C-47E0-8092-6FAF3323D9F9}" cxnId="{BA23D7B6-6B1B-4286-91DB-AA1AF69E4133}" type="parTrans">
      <dgm:prSet/>
      <dgm:spPr/>
      <dgm:t>
        <a:bodyPr/>
        <a:lstStyle/>
        <a:p>
          <a:endParaRPr lang="zh-CN" altLang="en-US"/>
        </a:p>
      </dgm:t>
    </dgm:pt>
    <dgm:pt modelId="{B5AB044D-F0FD-474F-9650-4624770EFA59}" cxnId="{BA23D7B6-6B1B-4286-91DB-AA1AF69E4133}" type="sibTrans">
      <dgm:prSet/>
      <dgm:spPr/>
      <dgm:t>
        <a:bodyPr/>
        <a:lstStyle/>
        <a:p>
          <a:endParaRPr lang="zh-CN" altLang="en-US"/>
        </a:p>
      </dgm:t>
    </dgm:pt>
    <dgm:pt modelId="{403F9091-9272-455A-80BC-BE16E211F118}">
      <dgm:prSet phldrT="[文本]"/>
      <dgm:spPr/>
      <dgm:t>
        <a:bodyPr/>
        <a:lstStyle/>
        <a:p>
          <a:r>
            <a:rPr lang="en-US" altLang="zh-CN" dirty="0" smtClean="0"/>
            <a:t>T</a:t>
          </a:r>
          <a:endParaRPr lang="zh-CN" altLang="en-US" dirty="0"/>
        </a:p>
      </dgm:t>
    </dgm:pt>
    <dgm:pt modelId="{C0FF198D-8D89-4289-8624-006E879A76A3}" cxnId="{B80BABCE-7C8F-4CB7-A408-A90D5432E1BB}" type="parTrans">
      <dgm:prSet/>
      <dgm:spPr/>
      <dgm:t>
        <a:bodyPr/>
        <a:lstStyle/>
        <a:p>
          <a:endParaRPr lang="zh-CN" altLang="en-US"/>
        </a:p>
      </dgm:t>
    </dgm:pt>
    <dgm:pt modelId="{58B3BADB-DC66-4DE3-854D-69FB726CB3CC}" cxnId="{B80BABCE-7C8F-4CB7-A408-A90D5432E1BB}" type="sibTrans">
      <dgm:prSet/>
      <dgm:spPr/>
      <dgm:t>
        <a:bodyPr/>
        <a:lstStyle/>
        <a:p>
          <a:endParaRPr lang="zh-CN" altLang="en-US"/>
        </a:p>
      </dgm:t>
    </dgm:pt>
    <dgm:pt modelId="{A46C9F3A-FF0E-4544-BCC6-1CDD3AFADC4C}">
      <dgm:prSet phldrT="[文本]"/>
      <dgm:spPr/>
      <dgm:t>
        <a:bodyPr/>
        <a:lstStyle/>
        <a:p>
          <a:r>
            <a:rPr lang="zh-CN" altLang="en-US" dirty="0" smtClean="0"/>
            <a:t>快速迭代</a:t>
          </a:r>
          <a:endParaRPr lang="zh-CN" altLang="en-US" dirty="0"/>
        </a:p>
      </dgm:t>
    </dgm:pt>
    <dgm:pt modelId="{BFB77472-86EA-4363-B906-265C1EEEA301}" cxnId="{AFFE9575-904E-42E0-92FD-E339936E0662}" type="parTrans">
      <dgm:prSet/>
      <dgm:spPr/>
    </dgm:pt>
    <dgm:pt modelId="{37F1EE8D-417F-4B0B-82FB-65912C58FE8B}" cxnId="{AFFE9575-904E-42E0-92FD-E339936E0662}" type="sibTrans">
      <dgm:prSet/>
      <dgm:spPr/>
    </dgm:pt>
    <dgm:pt modelId="{29C9CD95-FB65-4005-B5E6-933A1E9F2F35}">
      <dgm:prSet phldrT="[文本]"/>
      <dgm:spPr/>
      <dgm:t>
        <a:bodyPr/>
        <a:lstStyle/>
        <a:p>
          <a:r>
            <a:rPr lang="zh-CN" altLang="en-US" dirty="0" smtClean="0"/>
            <a:t>自有特色</a:t>
          </a:r>
          <a:endParaRPr lang="zh-CN" altLang="en-US" dirty="0"/>
        </a:p>
      </dgm:t>
    </dgm:pt>
    <dgm:pt modelId="{C414C8E1-28E7-4190-B952-999445747E7D}" cxnId="{3FCD9CCA-87C3-4B68-B8A5-C0343EE04244}" type="parTrans">
      <dgm:prSet/>
      <dgm:spPr/>
    </dgm:pt>
    <dgm:pt modelId="{5BEF2272-D819-4D19-A5D7-4837C8132178}" cxnId="{3FCD9CCA-87C3-4B68-B8A5-C0343EE04244}" type="sibTrans">
      <dgm:prSet/>
      <dgm:spPr/>
    </dgm:pt>
    <dgm:pt modelId="{28D35636-BC92-40E5-A672-CBA48F90C325}">
      <dgm:prSet phldrT="[文本]"/>
      <dgm:spPr/>
      <dgm:t>
        <a:bodyPr/>
        <a:lstStyle/>
        <a:p>
          <a:r>
            <a:rPr lang="zh-CN" altLang="en-US" dirty="0" smtClean="0"/>
            <a:t>粘度高</a:t>
          </a:r>
          <a:endParaRPr lang="zh-CN" altLang="en-US" dirty="0"/>
        </a:p>
      </dgm:t>
    </dgm:pt>
    <dgm:pt modelId="{3F587B33-61CD-4D6A-8CE7-B723D7B4CE07}" cxnId="{C51EEB57-F48D-4EE4-89D4-F9D4E5851CD7}" type="parTrans">
      <dgm:prSet/>
      <dgm:spPr/>
    </dgm:pt>
    <dgm:pt modelId="{5BBD6F95-995C-4AB1-86BE-9EADCE8FDA5F}" cxnId="{C51EEB57-F48D-4EE4-89D4-F9D4E5851CD7}" type="sibTrans">
      <dgm:prSet/>
      <dgm:spPr/>
    </dgm:pt>
    <dgm:pt modelId="{56C14B66-715C-42BA-81CA-EC92EEDF10E3}">
      <dgm:prSet phldrT="[文本]"/>
      <dgm:spPr/>
      <dgm:t>
        <a:bodyPr/>
        <a:lstStyle/>
        <a:p>
          <a:r>
            <a:rPr lang="zh-CN" altLang="en-US" dirty="0" smtClean="0"/>
            <a:t>专业</a:t>
          </a:r>
          <a:endParaRPr lang="zh-CN" altLang="en-US" dirty="0"/>
        </a:p>
      </dgm:t>
    </dgm:pt>
    <dgm:pt modelId="{965B5C74-AD99-4049-932B-EA1536D0F3B1}" cxnId="{47A4B68A-25F6-4421-9DBF-506135E0B282}" type="parTrans">
      <dgm:prSet/>
      <dgm:spPr/>
    </dgm:pt>
    <dgm:pt modelId="{F459D6A2-87C4-41E1-A4C4-7D533BD11B3B}" cxnId="{47A4B68A-25F6-4421-9DBF-506135E0B282}" type="sibTrans">
      <dgm:prSet/>
      <dgm:spPr/>
    </dgm:pt>
    <dgm:pt modelId="{554969CF-061B-46BB-9FA0-52C515FA2988}">
      <dgm:prSet phldrT="[文本]"/>
      <dgm:spPr/>
      <dgm:t>
        <a:bodyPr/>
        <a:lstStyle/>
        <a:p>
          <a:r>
            <a:rPr lang="zh-CN" altLang="en-US" dirty="0" smtClean="0"/>
            <a:t>成长代价高</a:t>
          </a:r>
          <a:endParaRPr lang="zh-CN" altLang="en-US" dirty="0"/>
        </a:p>
      </dgm:t>
    </dgm:pt>
    <dgm:pt modelId="{8EB7247F-01FE-494E-B1EF-9AC3F0741087}" cxnId="{271ABD96-159B-4E42-8FED-EB51BE889CDE}" type="parTrans">
      <dgm:prSet/>
      <dgm:spPr/>
    </dgm:pt>
    <dgm:pt modelId="{F70DBE2E-531A-4EA1-9C29-6E20E642BF9D}" cxnId="{271ABD96-159B-4E42-8FED-EB51BE889CDE}" type="sibTrans">
      <dgm:prSet/>
      <dgm:spPr/>
    </dgm:pt>
    <dgm:pt modelId="{07CA6004-1E57-4D83-B02F-5BD5534D276D}">
      <dgm:prSet phldrT="[文本]"/>
      <dgm:spPr/>
      <dgm:t>
        <a:bodyPr/>
        <a:lstStyle/>
        <a:p>
          <a:r>
            <a:rPr lang="zh-CN" altLang="en-US" dirty="0" smtClean="0"/>
            <a:t>用户年轻化</a:t>
          </a:r>
          <a:endParaRPr lang="zh-CN" altLang="en-US" dirty="0"/>
        </a:p>
      </dgm:t>
    </dgm:pt>
    <dgm:pt modelId="{3ECF4B2C-FB4B-4DBB-850A-956E12F2EEFA}" cxnId="{F5D8B973-3522-402F-A7D7-4D63B6576C90}" type="parTrans">
      <dgm:prSet/>
      <dgm:spPr/>
    </dgm:pt>
    <dgm:pt modelId="{BB8E75B1-E667-4C02-8FE0-90F3E2A5E3FB}" cxnId="{F5D8B973-3522-402F-A7D7-4D63B6576C90}" type="sibTrans">
      <dgm:prSet/>
      <dgm:spPr/>
    </dgm:pt>
    <dgm:pt modelId="{68A820F5-8E53-4F81-8BBE-5073143D01CD}">
      <dgm:prSet phldrT="[文本]"/>
      <dgm:spPr/>
      <dgm:t>
        <a:bodyPr/>
        <a:lstStyle/>
        <a:p>
          <a:endParaRPr lang="zh-CN" altLang="en-US" dirty="0"/>
        </a:p>
      </dgm:t>
    </dgm:pt>
    <dgm:pt modelId="{F09630A2-6966-4B6F-8202-0361CA01D3F7}" cxnId="{A6953855-B29B-4A0D-8A24-1C1847E4069A}" type="parTrans">
      <dgm:prSet/>
      <dgm:spPr/>
    </dgm:pt>
    <dgm:pt modelId="{21E6DBDA-E352-4B6F-A6E3-EB666FAC6D67}" cxnId="{A6953855-B29B-4A0D-8A24-1C1847E4069A}" type="sibTrans">
      <dgm:prSet/>
      <dgm:spPr/>
    </dgm:pt>
    <dgm:pt modelId="{041E1E1D-2E09-400F-A6A1-AC7DA7AA881C}">
      <dgm:prSet phldrT="[文本]"/>
      <dgm:spPr/>
      <dgm:t>
        <a:bodyPr/>
        <a:lstStyle/>
        <a:p>
          <a:r>
            <a:rPr lang="zh-CN" altLang="en-US" dirty="0" smtClean="0"/>
            <a:t>产品推广不易</a:t>
          </a:r>
          <a:endParaRPr lang="zh-CN" altLang="en-US" dirty="0"/>
        </a:p>
      </dgm:t>
    </dgm:pt>
    <dgm:pt modelId="{5CC9623E-6273-439C-A0CA-AD446751EFF1}" cxnId="{BA91C86E-A481-4AF2-9EA0-0E4823BC9494}" type="parTrans">
      <dgm:prSet/>
      <dgm:spPr/>
    </dgm:pt>
    <dgm:pt modelId="{4F37B09A-92D2-40FC-9592-0283FE9AEE82}" cxnId="{BA91C86E-A481-4AF2-9EA0-0E4823BC9494}" type="sibTrans">
      <dgm:prSet/>
      <dgm:spPr/>
    </dgm:pt>
    <dgm:pt modelId="{70064612-1DBA-489A-A0C2-12EC184DF344}">
      <dgm:prSet phldrT="[文本]"/>
      <dgm:spPr/>
      <dgm:t>
        <a:bodyPr/>
        <a:lstStyle/>
        <a:p>
          <a:r>
            <a:rPr lang="zh-CN" altLang="en-US" dirty="0" smtClean="0"/>
            <a:t>混业经营</a:t>
          </a:r>
          <a:endParaRPr lang="zh-CN" altLang="en-US" dirty="0"/>
        </a:p>
      </dgm:t>
    </dgm:pt>
    <dgm:pt modelId="{75CC2456-4E05-44FC-BB23-9627CDE51BBF}" cxnId="{85EBC064-F7BC-4980-9690-D0C330B00D3E}" type="parTrans">
      <dgm:prSet/>
      <dgm:spPr/>
    </dgm:pt>
    <dgm:pt modelId="{61836810-5009-42D3-884F-51A68D8A5FBC}" cxnId="{85EBC064-F7BC-4980-9690-D0C330B00D3E}" type="sibTrans">
      <dgm:prSet/>
      <dgm:spPr/>
    </dgm:pt>
    <dgm:pt modelId="{6D932639-382B-45FD-AFDF-9D9A264874FF}">
      <dgm:prSet phldrT="[文本]"/>
      <dgm:spPr/>
      <dgm:t>
        <a:bodyPr/>
        <a:lstStyle/>
        <a:p>
          <a:r>
            <a:rPr lang="zh-CN" altLang="en-US" dirty="0" smtClean="0"/>
            <a:t>信息化时代</a:t>
          </a:r>
          <a:endParaRPr lang="zh-CN" altLang="en-US" dirty="0"/>
        </a:p>
      </dgm:t>
    </dgm:pt>
    <dgm:pt modelId="{585169D7-08AD-491F-9CA9-7A0C707BB6FD}" cxnId="{D97E5114-EEF8-4A63-823F-E9F7AC0C08E0}" type="parTrans">
      <dgm:prSet/>
      <dgm:spPr/>
    </dgm:pt>
    <dgm:pt modelId="{89BF4BC0-B13B-42FC-AEC8-81674BBB70D2}" cxnId="{D97E5114-EEF8-4A63-823F-E9F7AC0C08E0}" type="sibTrans">
      <dgm:prSet/>
      <dgm:spPr/>
    </dgm:pt>
    <dgm:pt modelId="{2D9F8AED-001A-42B2-BF29-BE8BE96930BC}">
      <dgm:prSet phldrT="[文本]"/>
      <dgm:spPr/>
      <dgm:t>
        <a:bodyPr/>
        <a:lstStyle/>
        <a:p>
          <a:r>
            <a:rPr lang="zh-CN" altLang="en-US" dirty="0" smtClean="0"/>
            <a:t>人才梯队难</a:t>
          </a:r>
          <a:endParaRPr lang="zh-CN" altLang="en-US" dirty="0"/>
        </a:p>
      </dgm:t>
    </dgm:pt>
    <dgm:pt modelId="{E8717496-5D95-41CD-B200-F8AD3F016DD6}" cxnId="{27D70734-D295-4B6D-87FB-19E91B27F4B6}" type="parTrans">
      <dgm:prSet/>
      <dgm:spPr/>
    </dgm:pt>
    <dgm:pt modelId="{69F8D66F-04CC-4604-B1A1-9B6A980F82E1}" cxnId="{27D70734-D295-4B6D-87FB-19E91B27F4B6}" type="sibTrans">
      <dgm:prSet/>
      <dgm:spPr/>
    </dgm:pt>
    <dgm:pt modelId="{5EE7A9CD-6B3B-4E27-91A4-8B82D2482E35}">
      <dgm:prSet phldrT="[文本]"/>
      <dgm:spPr/>
      <dgm:t>
        <a:bodyPr/>
        <a:lstStyle/>
        <a:p>
          <a:r>
            <a:rPr lang="zh-CN" altLang="en-US" dirty="0" smtClean="0"/>
            <a:t>全面领先难</a:t>
          </a:r>
          <a:endParaRPr lang="zh-CN" altLang="en-US" dirty="0"/>
        </a:p>
      </dgm:t>
    </dgm:pt>
    <dgm:pt modelId="{317F7571-57CE-4EA7-9AC9-C4652D57BCEC}" cxnId="{07F1F385-D916-4E8D-A30C-50136687BCF6}" type="parTrans">
      <dgm:prSet/>
      <dgm:spPr/>
    </dgm:pt>
    <dgm:pt modelId="{A4D57FBB-33CE-4263-9FAE-F69D1F6FC311}" cxnId="{07F1F385-D916-4E8D-A30C-50136687BCF6}" type="sibTrans">
      <dgm:prSet/>
      <dgm:spPr/>
    </dgm:pt>
    <dgm:pt modelId="{DBDAB50F-7208-4605-84A2-F49F289408EB}">
      <dgm:prSet phldrT="[文本]"/>
      <dgm:spPr/>
      <dgm:t>
        <a:bodyPr/>
        <a:lstStyle/>
        <a:p>
          <a:endParaRPr lang="zh-CN" altLang="en-US" dirty="0"/>
        </a:p>
      </dgm:t>
    </dgm:pt>
    <dgm:pt modelId="{0B377F11-8C49-43DE-A029-F80F4024899C}" cxnId="{C4FFAC5E-2DF1-4A49-8FA7-6281AC772311}" type="sibTrans">
      <dgm:prSet/>
      <dgm:spPr/>
    </dgm:pt>
    <dgm:pt modelId="{C11A7E4D-AAB5-40FA-973C-BBF59F8BB1F8}" cxnId="{C4FFAC5E-2DF1-4A49-8FA7-6281AC772311}" type="parTrans">
      <dgm:prSet/>
      <dgm:spPr/>
    </dgm:pt>
    <dgm:pt modelId="{73C843AE-F4AE-4AC5-98F2-395408055CDD}">
      <dgm:prSet phldrT="[文本]"/>
      <dgm:spPr/>
      <dgm:t>
        <a:bodyPr/>
        <a:lstStyle/>
        <a:p>
          <a:r>
            <a:rPr lang="zh-CN" altLang="en-US" dirty="0" smtClean="0"/>
            <a:t>可被替代</a:t>
          </a:r>
          <a:endParaRPr lang="zh-CN" altLang="en-US" dirty="0"/>
        </a:p>
      </dgm:t>
    </dgm:pt>
    <dgm:pt modelId="{467FBF2B-CF61-495A-ABF6-4FBF1D43D680}" cxnId="{C91C7434-190B-4974-A0E5-DC4D29BBEC44}" type="sibTrans">
      <dgm:prSet/>
      <dgm:spPr/>
    </dgm:pt>
    <dgm:pt modelId="{CC182557-D02E-4ADF-978A-605CA61B4571}" cxnId="{C91C7434-190B-4974-A0E5-DC4D29BBEC44}" type="parTrans">
      <dgm:prSet/>
      <dgm:spPr/>
    </dgm:pt>
    <dgm:pt modelId="{4AD5E3BD-40D0-4D72-8B98-5CD398D3A793}">
      <dgm:prSet phldrT="[文本]"/>
      <dgm:spPr/>
      <dgm:t>
        <a:bodyPr/>
        <a:lstStyle/>
        <a:p>
          <a:r>
            <a:rPr lang="zh-CN" altLang="en-US" dirty="0" smtClean="0"/>
            <a:t>政策风险</a:t>
          </a:r>
          <a:endParaRPr lang="zh-CN" altLang="en-US" dirty="0"/>
        </a:p>
      </dgm:t>
    </dgm:pt>
    <dgm:pt modelId="{84A7151E-CDDC-4AA0-AF3B-4DA40419F7E7}" cxnId="{9AE6109E-F4B7-4E57-B2A3-411E6CCC6237}" type="parTrans">
      <dgm:prSet/>
      <dgm:spPr/>
    </dgm:pt>
    <dgm:pt modelId="{2A255B25-2D0C-4516-922F-629E00AED407}" cxnId="{9AE6109E-F4B7-4E57-B2A3-411E6CCC6237}" type="sibTrans">
      <dgm:prSet/>
      <dgm:spPr/>
    </dgm:pt>
    <dgm:pt modelId="{1E0704B1-643E-4163-AAA4-4802080B3983}">
      <dgm:prSet phldrT="[文本]"/>
      <dgm:spPr/>
      <dgm:t>
        <a:bodyPr/>
        <a:lstStyle/>
        <a:p>
          <a:r>
            <a:rPr lang="zh-CN" altLang="en-US" dirty="0" smtClean="0"/>
            <a:t>规模效应</a:t>
          </a:r>
          <a:endParaRPr lang="zh-CN" altLang="en-US" dirty="0"/>
        </a:p>
      </dgm:t>
    </dgm:pt>
    <dgm:pt modelId="{904054E1-44B7-4087-B502-3E52B73D888B}" cxnId="{291BA2CA-A8A6-4176-B4CC-A9173A338494}" type="parTrans">
      <dgm:prSet/>
      <dgm:spPr/>
    </dgm:pt>
    <dgm:pt modelId="{CA5F7477-867F-451F-8B05-FA0B98D89943}" cxnId="{291BA2CA-A8A6-4176-B4CC-A9173A338494}" type="sibTrans">
      <dgm:prSet/>
      <dgm:spPr/>
    </dgm:pt>
    <dgm:pt modelId="{5536E099-927A-491F-97E5-240141D4AF6B}" type="pres">
      <dgm:prSet presAssocID="{3DCC165D-60F3-4BA1-8BDF-19FE620AA488}" presName="matrix" presStyleCnt="0">
        <dgm:presLayoutVars>
          <dgm:chMax val="1"/>
          <dgm:dir/>
          <dgm:resizeHandles val="exact"/>
        </dgm:presLayoutVars>
      </dgm:prSet>
      <dgm:spPr/>
      <dgm:t>
        <a:bodyPr/>
        <a:lstStyle/>
        <a:p>
          <a:endParaRPr lang="zh-CN" altLang="en-US"/>
        </a:p>
      </dgm:t>
    </dgm:pt>
    <dgm:pt modelId="{70085AD1-33C1-43D8-9B56-42D8465B7DE3}" type="pres">
      <dgm:prSet presAssocID="{3DCC165D-60F3-4BA1-8BDF-19FE620AA488}" presName="diamond" presStyleLbl="bgShp" presStyleIdx="0" presStyleCnt="1"/>
      <dgm:spPr/>
    </dgm:pt>
    <dgm:pt modelId="{28A0D22E-6001-46B8-A43E-A6EAA6BBCC21}" type="pres">
      <dgm:prSet presAssocID="{3DCC165D-60F3-4BA1-8BDF-19FE620AA488}" presName="quad1" presStyleLbl="node1" presStyleIdx="0" presStyleCnt="4">
        <dgm:presLayoutVars>
          <dgm:chMax val="0"/>
          <dgm:chPref val="0"/>
          <dgm:bulletEnabled val="1"/>
        </dgm:presLayoutVars>
      </dgm:prSet>
      <dgm:spPr/>
      <dgm:t>
        <a:bodyPr/>
        <a:lstStyle/>
        <a:p>
          <a:endParaRPr lang="zh-CN" altLang="en-US"/>
        </a:p>
      </dgm:t>
    </dgm:pt>
    <dgm:pt modelId="{52BB8783-A87C-4126-AD15-C4358C6E94E5}" type="pres">
      <dgm:prSet presAssocID="{3DCC165D-60F3-4BA1-8BDF-19FE620AA488}" presName="quad2" presStyleLbl="node1" presStyleIdx="1" presStyleCnt="4">
        <dgm:presLayoutVars>
          <dgm:chMax val="0"/>
          <dgm:chPref val="0"/>
          <dgm:bulletEnabled val="1"/>
        </dgm:presLayoutVars>
      </dgm:prSet>
      <dgm:spPr/>
      <dgm:t>
        <a:bodyPr/>
        <a:lstStyle/>
        <a:p>
          <a:endParaRPr lang="zh-CN" altLang="en-US"/>
        </a:p>
      </dgm:t>
    </dgm:pt>
    <dgm:pt modelId="{FD0FF196-99D3-4576-869E-1E70EA05C55A}" type="pres">
      <dgm:prSet presAssocID="{3DCC165D-60F3-4BA1-8BDF-19FE620AA488}" presName="quad3" presStyleLbl="node1" presStyleIdx="2" presStyleCnt="4">
        <dgm:presLayoutVars>
          <dgm:chMax val="0"/>
          <dgm:chPref val="0"/>
          <dgm:bulletEnabled val="1"/>
        </dgm:presLayoutVars>
      </dgm:prSet>
      <dgm:spPr/>
      <dgm:t>
        <a:bodyPr/>
        <a:lstStyle/>
        <a:p>
          <a:endParaRPr lang="zh-CN" altLang="en-US"/>
        </a:p>
      </dgm:t>
    </dgm:pt>
    <dgm:pt modelId="{379A5A97-8372-44B5-9663-9F96213F731B}" type="pres">
      <dgm:prSet presAssocID="{3DCC165D-60F3-4BA1-8BDF-19FE620AA488}" presName="quad4" presStyleLbl="node1" presStyleIdx="3" presStyleCnt="4">
        <dgm:presLayoutVars>
          <dgm:chMax val="0"/>
          <dgm:chPref val="0"/>
          <dgm:bulletEnabled val="1"/>
        </dgm:presLayoutVars>
      </dgm:prSet>
      <dgm:spPr/>
      <dgm:t>
        <a:bodyPr/>
        <a:lstStyle/>
        <a:p>
          <a:endParaRPr lang="zh-CN" altLang="en-US"/>
        </a:p>
      </dgm:t>
    </dgm:pt>
  </dgm:ptLst>
  <dgm:cxnLst>
    <dgm:cxn modelId="{A6953855-B29B-4A0D-8A24-1C1847E4069A}" srcId="{F0AF75FB-25A9-4D02-AA16-0656A6388BAE}" destId="{68A820F5-8E53-4F81-8BBE-5073143D01CD}" srcOrd="4" destOrd="0" parTransId="{F09630A2-6966-4B6F-8202-0361CA01D3F7}" sibTransId="{21E6DBDA-E352-4B6F-A6E3-EB666FAC6D67}"/>
    <dgm:cxn modelId="{37D8ABAC-10AB-49AF-A668-0B41795EF39E}" type="presOf" srcId="{403F9091-9272-455A-80BC-BE16E211F118}" destId="{379A5A97-8372-44B5-9663-9F96213F731B}" srcOrd="0" destOrd="0" presId="urn:microsoft.com/office/officeart/2005/8/layout/matrix3"/>
    <dgm:cxn modelId="{5551642E-8F33-4389-BBF2-0B045B5B4469}" type="presOf" srcId="{3DCC165D-60F3-4BA1-8BDF-19FE620AA488}" destId="{5536E099-927A-491F-97E5-240141D4AF6B}" srcOrd="0" destOrd="0" presId="urn:microsoft.com/office/officeart/2005/8/layout/matrix3"/>
    <dgm:cxn modelId="{47A4B68A-25F6-4421-9DBF-506135E0B282}" srcId="{AB7F7BAB-EBC0-4BAE-8953-DE761E6537E8}" destId="{56C14B66-715C-42BA-81CA-EC92EEDF10E3}" srcOrd="4" destOrd="0" parTransId="{965B5C74-AD99-4049-932B-EA1536D0F3B1}" sibTransId="{F459D6A2-87C4-41E1-A4C4-7D533BD11B3B}"/>
    <dgm:cxn modelId="{0CFFC74A-D816-42BD-A9B7-0976913AFDDF}" type="presOf" srcId="{07CA6004-1E57-4D83-B02F-5BD5534D276D}" destId="{FD0FF196-99D3-4576-869E-1E70EA05C55A}" srcOrd="0" destOrd="2" presId="urn:microsoft.com/office/officeart/2005/8/layout/matrix3"/>
    <dgm:cxn modelId="{BA23D7B6-6B1B-4286-91DB-AA1AF69E4133}" srcId="{F0AF75FB-25A9-4D02-AA16-0656A6388BAE}" destId="{B16A1CC9-CBE7-44EB-8144-6BBD08512708}" srcOrd="0" destOrd="0" parTransId="{61E4CE19-B49C-47E0-8092-6FAF3323D9F9}" sibTransId="{B5AB044D-F0FD-474F-9650-4624770EFA59}"/>
    <dgm:cxn modelId="{B80BABCE-7C8F-4CB7-A408-A90D5432E1BB}" srcId="{3DCC165D-60F3-4BA1-8BDF-19FE620AA488}" destId="{403F9091-9272-455A-80BC-BE16E211F118}" srcOrd="3" destOrd="0" parTransId="{C0FF198D-8D89-4289-8624-006E879A76A3}" sibTransId="{58B3BADB-DC66-4DE3-854D-69FB726CB3CC}"/>
    <dgm:cxn modelId="{C8F0EDE4-5D51-47F8-AB34-02A072EF6B32}" type="presOf" srcId="{56C14B66-715C-42BA-81CA-EC92EEDF10E3}" destId="{28A0D22E-6001-46B8-A43E-A6EAA6BBCC21}" srcOrd="0" destOrd="5" presId="urn:microsoft.com/office/officeart/2005/8/layout/matrix3"/>
    <dgm:cxn modelId="{A2ACF2DC-FF29-418E-809D-AA262046FFF0}" type="presOf" srcId="{2D9F8AED-001A-42B2-BF29-BE8BE96930BC}" destId="{52BB8783-A87C-4126-AD15-C4358C6E94E5}" srcOrd="0" destOrd="4" presId="urn:microsoft.com/office/officeart/2005/8/layout/matrix3"/>
    <dgm:cxn modelId="{85EBC064-F7BC-4980-9690-D0C330B00D3E}" srcId="{F0AF75FB-25A9-4D02-AA16-0656A6388BAE}" destId="{70064612-1DBA-489A-A0C2-12EC184DF344}" srcOrd="2" destOrd="0" parTransId="{75CC2456-4E05-44FC-BB23-9627CDE51BBF}" sibTransId="{61836810-5009-42D3-884F-51A68D8A5FBC}"/>
    <dgm:cxn modelId="{F4CB8D8D-9626-4D22-81EC-FCC7D08FD0E7}" type="presOf" srcId="{4AD5E3BD-40D0-4D72-8B98-5CD398D3A793}" destId="{379A5A97-8372-44B5-9663-9F96213F731B}" srcOrd="0" destOrd="2" presId="urn:microsoft.com/office/officeart/2005/8/layout/matrix3"/>
    <dgm:cxn modelId="{50726EFA-2402-46EC-A544-293C165C7432}" type="presOf" srcId="{AB7F7BAB-EBC0-4BAE-8953-DE761E6537E8}" destId="{28A0D22E-6001-46B8-A43E-A6EAA6BBCC21}" srcOrd="0" destOrd="0" presId="urn:microsoft.com/office/officeart/2005/8/layout/matrix3"/>
    <dgm:cxn modelId="{39BCB671-B8BC-470E-8FCC-EBCE9CC43D93}" type="presOf" srcId="{A46C9F3A-FF0E-4544-BCC6-1CDD3AFADC4C}" destId="{28A0D22E-6001-46B8-A43E-A6EAA6BBCC21}" srcOrd="0" destOrd="2" presId="urn:microsoft.com/office/officeart/2005/8/layout/matrix3"/>
    <dgm:cxn modelId="{F639832E-0408-40D6-9CD5-02FBC647C3FF}" type="presOf" srcId="{041E1E1D-2E09-400F-A6A1-AC7DA7AA881C}" destId="{52BB8783-A87C-4126-AD15-C4358C6E94E5}" srcOrd="0" destOrd="3" presId="urn:microsoft.com/office/officeart/2005/8/layout/matrix3"/>
    <dgm:cxn modelId="{DF8179AE-3C5A-41DE-AB34-52338B0C5ED2}" type="presOf" srcId="{B16A1CC9-CBE7-44EB-8144-6BBD08512708}" destId="{FD0FF196-99D3-4576-869E-1E70EA05C55A}" srcOrd="0" destOrd="1" presId="urn:microsoft.com/office/officeart/2005/8/layout/matrix3"/>
    <dgm:cxn modelId="{C91C7434-190B-4974-A0E5-DC4D29BBEC44}" srcId="{403F9091-9272-455A-80BC-BE16E211F118}" destId="{73C843AE-F4AE-4AC5-98F2-395408055CDD}" srcOrd="0" destOrd="0" parTransId="{CC182557-D02E-4ADF-978A-605CA61B4571}" sibTransId="{467FBF2B-CF61-495A-ABF6-4FBF1D43D680}"/>
    <dgm:cxn modelId="{C4FFAC5E-2DF1-4A49-8FA7-6281AC772311}" srcId="{403F9091-9272-455A-80BC-BE16E211F118}" destId="{DBDAB50F-7208-4605-84A2-F49F289408EB}" srcOrd="3" destOrd="0" parTransId="{C11A7E4D-AAB5-40FA-973C-BBF59F8BB1F8}" sibTransId="{0B377F11-8C49-43DE-A029-F80F4024899C}"/>
    <dgm:cxn modelId="{4EC94F1A-4D55-4D55-9DD0-F476905DF5D3}" type="presOf" srcId="{73C843AE-F4AE-4AC5-98F2-395408055CDD}" destId="{379A5A97-8372-44B5-9663-9F96213F731B}" srcOrd="0" destOrd="1" presId="urn:microsoft.com/office/officeart/2005/8/layout/matrix3"/>
    <dgm:cxn modelId="{8DB459C2-F1D2-4F04-95A5-10D4F38CC5A5}" type="presOf" srcId="{29C9CD95-FB65-4005-B5E6-933A1E9F2F35}" destId="{28A0D22E-6001-46B8-A43E-A6EAA6BBCC21}" srcOrd="0" destOrd="3" presId="urn:microsoft.com/office/officeart/2005/8/layout/matrix3"/>
    <dgm:cxn modelId="{02DBC748-C4DB-4BD8-BC9F-EB3B813F9D1B}" type="presOf" srcId="{FF7C20CC-78FC-409A-B520-768089B0C17F}" destId="{52BB8783-A87C-4126-AD15-C4358C6E94E5}" srcOrd="0" destOrd="0" presId="urn:microsoft.com/office/officeart/2005/8/layout/matrix3"/>
    <dgm:cxn modelId="{9AE6109E-F4B7-4E57-B2A3-411E6CCC6237}" srcId="{403F9091-9272-455A-80BC-BE16E211F118}" destId="{4AD5E3BD-40D0-4D72-8B98-5CD398D3A793}" srcOrd="1" destOrd="0" parTransId="{84A7151E-CDDC-4AA0-AF3B-4DA40419F7E7}" sibTransId="{2A255B25-2D0C-4516-922F-629E00AED407}"/>
    <dgm:cxn modelId="{3FCD9CCA-87C3-4B68-B8A5-C0343EE04244}" srcId="{AB7F7BAB-EBC0-4BAE-8953-DE761E6537E8}" destId="{29C9CD95-FB65-4005-B5E6-933A1E9F2F35}" srcOrd="2" destOrd="0" parTransId="{C414C8E1-28E7-4190-B952-999445747E7D}" sibTransId="{5BEF2272-D819-4D19-A5D7-4837C8132178}"/>
    <dgm:cxn modelId="{2047A5AC-9603-45CD-81EC-22517359D982}" srcId="{3DCC165D-60F3-4BA1-8BDF-19FE620AA488}" destId="{AB7F7BAB-EBC0-4BAE-8953-DE761E6537E8}" srcOrd="0" destOrd="0" parTransId="{BF1273FB-3CEE-41C2-9EE2-93E7C9B94E3F}" sibTransId="{F4958C6A-5230-4F17-93E0-A8759542FDBC}"/>
    <dgm:cxn modelId="{CFACC085-F7BC-4858-A462-BA35392FCB55}" srcId="{FF7C20CC-78FC-409A-B520-768089B0C17F}" destId="{F58A529D-77FD-4532-8F6A-3C03E69B9EFB}" srcOrd="0" destOrd="0" parTransId="{C6E192E3-4BBA-4588-B4BE-720BC66A6C68}" sibTransId="{06EEDA71-F5AC-4545-9E7D-12BCA171815E}"/>
    <dgm:cxn modelId="{271ABD96-159B-4E42-8FED-EB51BE889CDE}" srcId="{FF7C20CC-78FC-409A-B520-768089B0C17F}" destId="{554969CF-061B-46BB-9FA0-52C515FA2988}" srcOrd="1" destOrd="0" parTransId="{8EB7247F-01FE-494E-B1EF-9AC3F0741087}" sibTransId="{F70DBE2E-531A-4EA1-9C29-6E20E642BF9D}"/>
    <dgm:cxn modelId="{AFFE9575-904E-42E0-92FD-E339936E0662}" srcId="{AB7F7BAB-EBC0-4BAE-8953-DE761E6537E8}" destId="{A46C9F3A-FF0E-4544-BCC6-1CDD3AFADC4C}" srcOrd="1" destOrd="0" parTransId="{BFB77472-86EA-4363-B906-265C1EEEA301}" sibTransId="{37F1EE8D-417F-4B0B-82FB-65912C58FE8B}"/>
    <dgm:cxn modelId="{291BA2CA-A8A6-4176-B4CC-A9173A338494}" srcId="{403F9091-9272-455A-80BC-BE16E211F118}" destId="{1E0704B1-643E-4163-AAA4-4802080B3983}" srcOrd="2" destOrd="0" parTransId="{904054E1-44B7-4087-B502-3E52B73D888B}" sibTransId="{CA5F7477-867F-451F-8B05-FA0B98D89943}"/>
    <dgm:cxn modelId="{66F7EFDB-6292-4851-9AC7-019A30DC1BAF}" type="presOf" srcId="{DBDAB50F-7208-4605-84A2-F49F289408EB}" destId="{379A5A97-8372-44B5-9663-9F96213F731B}" srcOrd="0" destOrd="4" presId="urn:microsoft.com/office/officeart/2005/8/layout/matrix3"/>
    <dgm:cxn modelId="{B370E96D-9D1D-47E6-A73F-C8A70D0360C7}" type="presOf" srcId="{F0AF75FB-25A9-4D02-AA16-0656A6388BAE}" destId="{FD0FF196-99D3-4576-869E-1E70EA05C55A}" srcOrd="0" destOrd="0" presId="urn:microsoft.com/office/officeart/2005/8/layout/matrix3"/>
    <dgm:cxn modelId="{CC00A6F9-8EA1-4EC3-A520-4592356B159A}" type="presOf" srcId="{8BB9AC9E-35A2-40EE-AF22-79B6802EC8B2}" destId="{28A0D22E-6001-46B8-A43E-A6EAA6BBCC21}" srcOrd="0" destOrd="1" presId="urn:microsoft.com/office/officeart/2005/8/layout/matrix3"/>
    <dgm:cxn modelId="{0A53FA2B-C358-40AA-AEDF-7AFF54209A79}" type="presOf" srcId="{5EE7A9CD-6B3B-4E27-91A4-8B82D2482E35}" destId="{52BB8783-A87C-4126-AD15-C4358C6E94E5}" srcOrd="0" destOrd="5" presId="urn:microsoft.com/office/officeart/2005/8/layout/matrix3"/>
    <dgm:cxn modelId="{5B2883A6-7A5D-4432-830E-8A1494A3EF29}" type="presOf" srcId="{70064612-1DBA-489A-A0C2-12EC184DF344}" destId="{FD0FF196-99D3-4576-869E-1E70EA05C55A}" srcOrd="0" destOrd="3" presId="urn:microsoft.com/office/officeart/2005/8/layout/matrix3"/>
    <dgm:cxn modelId="{C8DF9E9F-0730-4D53-A28C-BE15AAC3C258}" type="presOf" srcId="{28D35636-BC92-40E5-A672-CBA48F90C325}" destId="{28A0D22E-6001-46B8-A43E-A6EAA6BBCC21}" srcOrd="0" destOrd="4" presId="urn:microsoft.com/office/officeart/2005/8/layout/matrix3"/>
    <dgm:cxn modelId="{BA91C86E-A481-4AF2-9EA0-0E4823BC9494}" srcId="{FF7C20CC-78FC-409A-B520-768089B0C17F}" destId="{041E1E1D-2E09-400F-A6A1-AC7DA7AA881C}" srcOrd="2" destOrd="0" parTransId="{5CC9623E-6273-439C-A0CA-AD446751EFF1}" sibTransId="{4F37B09A-92D2-40FC-9592-0283FE9AEE82}"/>
    <dgm:cxn modelId="{7D7847B6-5CB2-45FC-9A58-51073F2B7892}" srcId="{3DCC165D-60F3-4BA1-8BDF-19FE620AA488}" destId="{F0AF75FB-25A9-4D02-AA16-0656A6388BAE}" srcOrd="2" destOrd="0" parTransId="{9BD009F6-F0BB-4FB4-906F-3CB438BA19D2}" sibTransId="{DECB9ADB-7C5D-489B-B5D1-93414D8D0E96}"/>
    <dgm:cxn modelId="{C51EEB57-F48D-4EE4-89D4-F9D4E5851CD7}" srcId="{AB7F7BAB-EBC0-4BAE-8953-DE761E6537E8}" destId="{28D35636-BC92-40E5-A672-CBA48F90C325}" srcOrd="3" destOrd="0" parTransId="{3F587B33-61CD-4D6A-8CE7-B723D7B4CE07}" sibTransId="{5BBD6F95-995C-4AB1-86BE-9EADCE8FDA5F}"/>
    <dgm:cxn modelId="{E36DD915-D993-429A-A32E-A6F351A3A547}" type="presOf" srcId="{F58A529D-77FD-4532-8F6A-3C03E69B9EFB}" destId="{52BB8783-A87C-4126-AD15-C4358C6E94E5}" srcOrd="0" destOrd="1" presId="urn:microsoft.com/office/officeart/2005/8/layout/matrix3"/>
    <dgm:cxn modelId="{C1791E3D-3D83-4C57-B81D-83F260B8D2AF}" srcId="{3DCC165D-60F3-4BA1-8BDF-19FE620AA488}" destId="{FF7C20CC-78FC-409A-B520-768089B0C17F}" srcOrd="1" destOrd="0" parTransId="{4E1E04F3-5666-4DA6-B782-6D069BEE0BFC}" sibTransId="{E0932911-B799-49DD-9E43-90F0CC2D7CC1}"/>
    <dgm:cxn modelId="{9717176F-6AA3-4326-9481-FCFEA0DF3C51}" srcId="{AB7F7BAB-EBC0-4BAE-8953-DE761E6537E8}" destId="{8BB9AC9E-35A2-40EE-AF22-79B6802EC8B2}" srcOrd="0" destOrd="0" parTransId="{52A17029-7373-46F1-B02C-32CA37B36FD7}" sibTransId="{5AEAB667-3968-4458-B29C-AE57C620DCC7}"/>
    <dgm:cxn modelId="{949E2F82-8BD1-4A3D-A500-0B7BC72514A8}" type="presOf" srcId="{6D932639-382B-45FD-AFDF-9D9A264874FF}" destId="{FD0FF196-99D3-4576-869E-1E70EA05C55A}" srcOrd="0" destOrd="4" presId="urn:microsoft.com/office/officeart/2005/8/layout/matrix3"/>
    <dgm:cxn modelId="{27D70734-D295-4B6D-87FB-19E91B27F4B6}" srcId="{FF7C20CC-78FC-409A-B520-768089B0C17F}" destId="{2D9F8AED-001A-42B2-BF29-BE8BE96930BC}" srcOrd="3" destOrd="0" parTransId="{E8717496-5D95-41CD-B200-F8AD3F016DD6}" sibTransId="{69F8D66F-04CC-4604-B1A1-9B6A980F82E1}"/>
    <dgm:cxn modelId="{D97E5114-EEF8-4A63-823F-E9F7AC0C08E0}" srcId="{F0AF75FB-25A9-4D02-AA16-0656A6388BAE}" destId="{6D932639-382B-45FD-AFDF-9D9A264874FF}" srcOrd="3" destOrd="0" parTransId="{585169D7-08AD-491F-9CA9-7A0C707BB6FD}" sibTransId="{89BF4BC0-B13B-42FC-AEC8-81674BBB70D2}"/>
    <dgm:cxn modelId="{48869DA8-96F5-4382-BF09-99448655CDAD}" type="presOf" srcId="{1E0704B1-643E-4163-AAA4-4802080B3983}" destId="{379A5A97-8372-44B5-9663-9F96213F731B}" srcOrd="0" destOrd="3" presId="urn:microsoft.com/office/officeart/2005/8/layout/matrix3"/>
    <dgm:cxn modelId="{F5D8B973-3522-402F-A7D7-4D63B6576C90}" srcId="{F0AF75FB-25A9-4D02-AA16-0656A6388BAE}" destId="{07CA6004-1E57-4D83-B02F-5BD5534D276D}" srcOrd="1" destOrd="0" parTransId="{3ECF4B2C-FB4B-4DBB-850A-956E12F2EEFA}" sibTransId="{BB8E75B1-E667-4C02-8FE0-90F3E2A5E3FB}"/>
    <dgm:cxn modelId="{F6714B37-CC19-45D3-B49B-1133D5DF49F8}" type="presOf" srcId="{554969CF-061B-46BB-9FA0-52C515FA2988}" destId="{52BB8783-A87C-4126-AD15-C4358C6E94E5}" srcOrd="0" destOrd="2" presId="urn:microsoft.com/office/officeart/2005/8/layout/matrix3"/>
    <dgm:cxn modelId="{07F1F385-D916-4E8D-A30C-50136687BCF6}" srcId="{FF7C20CC-78FC-409A-B520-768089B0C17F}" destId="{5EE7A9CD-6B3B-4E27-91A4-8B82D2482E35}" srcOrd="4" destOrd="0" parTransId="{317F7571-57CE-4EA7-9AC9-C4652D57BCEC}" sibTransId="{A4D57FBB-33CE-4263-9FAE-F69D1F6FC311}"/>
    <dgm:cxn modelId="{7DEE6B46-A1C4-45E1-AD4B-9FDAA9BB2BAF}" type="presOf" srcId="{68A820F5-8E53-4F81-8BBE-5073143D01CD}" destId="{FD0FF196-99D3-4576-869E-1E70EA05C55A}" srcOrd="0" destOrd="5" presId="urn:microsoft.com/office/officeart/2005/8/layout/matrix3"/>
    <dgm:cxn modelId="{D1F89220-9D9E-4204-B520-21B9D7D797A5}" type="presParOf" srcId="{5536E099-927A-491F-97E5-240141D4AF6B}" destId="{70085AD1-33C1-43D8-9B56-42D8465B7DE3}" srcOrd="0" destOrd="0" presId="urn:microsoft.com/office/officeart/2005/8/layout/matrix3"/>
    <dgm:cxn modelId="{F7BB4D64-12A8-43D4-A534-51619E13AC46}" type="presParOf" srcId="{5536E099-927A-491F-97E5-240141D4AF6B}" destId="{28A0D22E-6001-46B8-A43E-A6EAA6BBCC21}" srcOrd="1" destOrd="0" presId="urn:microsoft.com/office/officeart/2005/8/layout/matrix3"/>
    <dgm:cxn modelId="{C466D972-7EBB-4548-A8A4-BDD845849C21}" type="presParOf" srcId="{5536E099-927A-491F-97E5-240141D4AF6B}" destId="{52BB8783-A87C-4126-AD15-C4358C6E94E5}" srcOrd="2" destOrd="0" presId="urn:microsoft.com/office/officeart/2005/8/layout/matrix3"/>
    <dgm:cxn modelId="{5DBA57FF-0E8F-4A08-973B-67B3207F5CB4}" type="presParOf" srcId="{5536E099-927A-491F-97E5-240141D4AF6B}" destId="{FD0FF196-99D3-4576-869E-1E70EA05C55A}" srcOrd="3" destOrd="0" presId="urn:microsoft.com/office/officeart/2005/8/layout/matrix3"/>
    <dgm:cxn modelId="{B6A49DD7-5A65-468E-8D72-D3F70DBC74A1}" type="presParOf" srcId="{5536E099-927A-491F-97E5-240141D4AF6B}" destId="{379A5A97-8372-44B5-9663-9F96213F731B}" srcOrd="4" destOrd="0" presId="urn:microsoft.com/office/officeart/2005/8/layout/matrix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2684CE5-F2C4-4DB4-9A2F-42E5F23A16E6}" type="doc">
      <dgm:prSet loTypeId="urn:microsoft.com/office/officeart/2005/8/layout/chevron1" loCatId="process" qsTypeId="urn:microsoft.com/office/officeart/2005/8/quickstyle/simple5" qsCatId="simple" csTypeId="urn:microsoft.com/office/officeart/2005/8/colors/colorful5" csCatId="colorful" phldr="1"/>
      <dgm:spPr/>
    </dgm:pt>
    <dgm:pt modelId="{DBEAA638-82EE-46CF-9233-9FC45294383F}">
      <dgm:prSet phldrT="[文本]"/>
      <dgm:spPr/>
      <dgm:t>
        <a:bodyPr/>
        <a:lstStyle/>
        <a:p>
          <a:r>
            <a:rPr lang="zh-CN" altLang="en-US" dirty="0" smtClean="0"/>
            <a:t>调研</a:t>
          </a:r>
          <a:endParaRPr lang="zh-CN" altLang="en-US" dirty="0"/>
        </a:p>
      </dgm:t>
    </dgm:pt>
    <dgm:pt modelId="{A10745E5-DB0A-488C-9CE5-7020DB919EE0}" cxnId="{40AAA7AB-6C35-46A5-B247-9989A4D274EC}" type="parTrans">
      <dgm:prSet/>
      <dgm:spPr/>
      <dgm:t>
        <a:bodyPr/>
        <a:lstStyle/>
        <a:p>
          <a:endParaRPr lang="zh-CN" altLang="en-US"/>
        </a:p>
      </dgm:t>
    </dgm:pt>
    <dgm:pt modelId="{547468C3-A42C-4A30-AA1F-BB4C62551FC7}" cxnId="{40AAA7AB-6C35-46A5-B247-9989A4D274EC}" type="sibTrans">
      <dgm:prSet/>
      <dgm:spPr/>
      <dgm:t>
        <a:bodyPr/>
        <a:lstStyle/>
        <a:p>
          <a:endParaRPr lang="zh-CN" altLang="en-US"/>
        </a:p>
      </dgm:t>
    </dgm:pt>
    <dgm:pt modelId="{44690DC9-F545-4CC9-A279-A803C2D5E100}">
      <dgm:prSet phldrT="[文本]"/>
      <dgm:spPr/>
      <dgm:t>
        <a:bodyPr/>
        <a:lstStyle/>
        <a:p>
          <a:r>
            <a:rPr lang="zh-CN" altLang="en-US" dirty="0" smtClean="0"/>
            <a:t>计划</a:t>
          </a:r>
          <a:endParaRPr lang="zh-CN" altLang="en-US" dirty="0"/>
        </a:p>
      </dgm:t>
    </dgm:pt>
    <dgm:pt modelId="{A53F4211-68A3-4894-8A14-D18BF580B2F9}" cxnId="{7319AD73-1190-43B2-ADAC-34957CF3E976}" type="parTrans">
      <dgm:prSet/>
      <dgm:spPr/>
      <dgm:t>
        <a:bodyPr/>
        <a:lstStyle/>
        <a:p>
          <a:endParaRPr lang="zh-CN" altLang="en-US"/>
        </a:p>
      </dgm:t>
    </dgm:pt>
    <dgm:pt modelId="{C8B6F4B3-DD74-4094-9C03-8A414576AD91}" cxnId="{7319AD73-1190-43B2-ADAC-34957CF3E976}" type="sibTrans">
      <dgm:prSet/>
      <dgm:spPr/>
      <dgm:t>
        <a:bodyPr/>
        <a:lstStyle/>
        <a:p>
          <a:endParaRPr lang="zh-CN" altLang="en-US"/>
        </a:p>
      </dgm:t>
    </dgm:pt>
    <dgm:pt modelId="{B50F193E-72B7-4ECF-AB3D-B43A518CFEFA}">
      <dgm:prSet phldrT="[文本]"/>
      <dgm:spPr/>
      <dgm:t>
        <a:bodyPr/>
        <a:lstStyle/>
        <a:p>
          <a:r>
            <a:rPr lang="zh-CN" altLang="en-US" dirty="0" smtClean="0"/>
            <a:t>反馈</a:t>
          </a:r>
          <a:endParaRPr lang="zh-CN" altLang="en-US" dirty="0"/>
        </a:p>
      </dgm:t>
    </dgm:pt>
    <dgm:pt modelId="{B8419253-4249-4D88-80B7-449E289AF997}" cxnId="{D6D79A72-3CD4-4416-8BFD-00B20D046B72}" type="parTrans">
      <dgm:prSet/>
      <dgm:spPr/>
      <dgm:t>
        <a:bodyPr/>
        <a:lstStyle/>
        <a:p>
          <a:endParaRPr lang="zh-CN" altLang="en-US"/>
        </a:p>
      </dgm:t>
    </dgm:pt>
    <dgm:pt modelId="{05795A37-4804-42AD-B779-905625F3AA74}" cxnId="{D6D79A72-3CD4-4416-8BFD-00B20D046B72}" type="sibTrans">
      <dgm:prSet/>
      <dgm:spPr/>
      <dgm:t>
        <a:bodyPr/>
        <a:lstStyle/>
        <a:p>
          <a:endParaRPr lang="zh-CN" altLang="en-US"/>
        </a:p>
      </dgm:t>
    </dgm:pt>
    <dgm:pt modelId="{E228D967-DFD9-4C8D-B38B-C33EF1E18D1D}">
      <dgm:prSet phldrT="[文本]"/>
      <dgm:spPr/>
      <dgm:t>
        <a:bodyPr/>
        <a:lstStyle/>
        <a:p>
          <a:r>
            <a:rPr lang="zh-CN" altLang="en-US" dirty="0" smtClean="0"/>
            <a:t>开发</a:t>
          </a:r>
          <a:endParaRPr lang="zh-CN" altLang="en-US" dirty="0"/>
        </a:p>
      </dgm:t>
    </dgm:pt>
    <dgm:pt modelId="{35DB840B-F6BA-4C65-BC61-15739DACF06D}" cxnId="{A0B1C3DE-6EE1-43F8-AEA0-44E2E0D99E01}" type="parTrans">
      <dgm:prSet/>
      <dgm:spPr/>
      <dgm:t>
        <a:bodyPr/>
        <a:lstStyle/>
        <a:p>
          <a:endParaRPr lang="zh-CN" altLang="en-US"/>
        </a:p>
      </dgm:t>
    </dgm:pt>
    <dgm:pt modelId="{1F670A98-2EDE-4B1E-AC5D-87102FC3B7EE}" cxnId="{A0B1C3DE-6EE1-43F8-AEA0-44E2E0D99E01}" type="sibTrans">
      <dgm:prSet/>
      <dgm:spPr/>
      <dgm:t>
        <a:bodyPr/>
        <a:lstStyle/>
        <a:p>
          <a:endParaRPr lang="zh-CN" altLang="en-US"/>
        </a:p>
      </dgm:t>
    </dgm:pt>
    <dgm:pt modelId="{6BC07E17-66F9-4590-8D5A-784C62A643E2}">
      <dgm:prSet phldrT="[文本]"/>
      <dgm:spPr/>
      <dgm:t>
        <a:bodyPr/>
        <a:lstStyle/>
        <a:p>
          <a:r>
            <a:rPr lang="zh-CN" altLang="en-US" dirty="0" smtClean="0"/>
            <a:t>发布</a:t>
          </a:r>
          <a:endParaRPr lang="zh-CN" altLang="en-US" dirty="0"/>
        </a:p>
      </dgm:t>
    </dgm:pt>
    <dgm:pt modelId="{9C94C3A1-4F9D-4FCC-BB96-FF720469E092}" cxnId="{447D53F5-2B95-456F-93F6-0A35C13616C2}" type="parTrans">
      <dgm:prSet/>
      <dgm:spPr/>
      <dgm:t>
        <a:bodyPr/>
        <a:lstStyle/>
        <a:p>
          <a:endParaRPr lang="zh-CN" altLang="en-US"/>
        </a:p>
      </dgm:t>
    </dgm:pt>
    <dgm:pt modelId="{9931B59D-25F8-4AA9-B4C7-C2CCCAB94F9E}" cxnId="{447D53F5-2B95-456F-93F6-0A35C13616C2}" type="sibTrans">
      <dgm:prSet/>
      <dgm:spPr/>
      <dgm:t>
        <a:bodyPr/>
        <a:lstStyle/>
        <a:p>
          <a:endParaRPr lang="zh-CN" altLang="en-US"/>
        </a:p>
      </dgm:t>
    </dgm:pt>
    <dgm:pt modelId="{BA67E84B-ED67-4014-8057-651A133A51E4}" type="pres">
      <dgm:prSet presAssocID="{D2684CE5-F2C4-4DB4-9A2F-42E5F23A16E6}" presName="Name0" presStyleCnt="0">
        <dgm:presLayoutVars>
          <dgm:dir/>
          <dgm:animLvl val="lvl"/>
          <dgm:resizeHandles val="exact"/>
        </dgm:presLayoutVars>
      </dgm:prSet>
      <dgm:spPr/>
    </dgm:pt>
    <dgm:pt modelId="{B5E4A8D9-B634-40C6-A60E-0F505E9FEE52}" type="pres">
      <dgm:prSet presAssocID="{DBEAA638-82EE-46CF-9233-9FC45294383F}" presName="parTxOnly" presStyleLbl="node1" presStyleIdx="0" presStyleCnt="5">
        <dgm:presLayoutVars>
          <dgm:chMax val="0"/>
          <dgm:chPref val="0"/>
          <dgm:bulletEnabled val="1"/>
        </dgm:presLayoutVars>
      </dgm:prSet>
      <dgm:spPr/>
      <dgm:t>
        <a:bodyPr/>
        <a:lstStyle/>
        <a:p>
          <a:endParaRPr lang="zh-CN" altLang="en-US"/>
        </a:p>
      </dgm:t>
    </dgm:pt>
    <dgm:pt modelId="{CC05A7C0-E05E-4340-AA66-976F7083464A}" type="pres">
      <dgm:prSet presAssocID="{547468C3-A42C-4A30-AA1F-BB4C62551FC7}" presName="parTxOnlySpace" presStyleCnt="0"/>
      <dgm:spPr/>
    </dgm:pt>
    <dgm:pt modelId="{B6DE9546-2155-446E-95B1-143498CA579B}" type="pres">
      <dgm:prSet presAssocID="{44690DC9-F545-4CC9-A279-A803C2D5E100}" presName="parTxOnly" presStyleLbl="node1" presStyleIdx="1" presStyleCnt="5">
        <dgm:presLayoutVars>
          <dgm:chMax val="0"/>
          <dgm:chPref val="0"/>
          <dgm:bulletEnabled val="1"/>
        </dgm:presLayoutVars>
      </dgm:prSet>
      <dgm:spPr/>
      <dgm:t>
        <a:bodyPr/>
        <a:lstStyle/>
        <a:p>
          <a:endParaRPr lang="zh-CN" altLang="en-US"/>
        </a:p>
      </dgm:t>
    </dgm:pt>
    <dgm:pt modelId="{CFE7D7FE-A1E9-40BA-810A-8D52654AC669}" type="pres">
      <dgm:prSet presAssocID="{C8B6F4B3-DD74-4094-9C03-8A414576AD91}" presName="parTxOnlySpace" presStyleCnt="0"/>
      <dgm:spPr/>
    </dgm:pt>
    <dgm:pt modelId="{D1641F71-A3E0-48FC-A1E9-DC543FE79971}" type="pres">
      <dgm:prSet presAssocID="{E228D967-DFD9-4C8D-B38B-C33EF1E18D1D}" presName="parTxOnly" presStyleLbl="node1" presStyleIdx="2" presStyleCnt="5">
        <dgm:presLayoutVars>
          <dgm:chMax val="0"/>
          <dgm:chPref val="0"/>
          <dgm:bulletEnabled val="1"/>
        </dgm:presLayoutVars>
      </dgm:prSet>
      <dgm:spPr/>
      <dgm:t>
        <a:bodyPr/>
        <a:lstStyle/>
        <a:p>
          <a:endParaRPr lang="zh-CN" altLang="en-US"/>
        </a:p>
      </dgm:t>
    </dgm:pt>
    <dgm:pt modelId="{8AE5DAB5-A33F-442C-A673-BCE517E86FD8}" type="pres">
      <dgm:prSet presAssocID="{1F670A98-2EDE-4B1E-AC5D-87102FC3B7EE}" presName="parTxOnlySpace" presStyleCnt="0"/>
      <dgm:spPr/>
    </dgm:pt>
    <dgm:pt modelId="{24036A64-F89B-41C2-AA9A-B72464B598AA}" type="pres">
      <dgm:prSet presAssocID="{6BC07E17-66F9-4590-8D5A-784C62A643E2}" presName="parTxOnly" presStyleLbl="node1" presStyleIdx="3" presStyleCnt="5">
        <dgm:presLayoutVars>
          <dgm:chMax val="0"/>
          <dgm:chPref val="0"/>
          <dgm:bulletEnabled val="1"/>
        </dgm:presLayoutVars>
      </dgm:prSet>
      <dgm:spPr/>
      <dgm:t>
        <a:bodyPr/>
        <a:lstStyle/>
        <a:p>
          <a:endParaRPr lang="zh-CN" altLang="en-US"/>
        </a:p>
      </dgm:t>
    </dgm:pt>
    <dgm:pt modelId="{FFFB156A-99A5-4BC4-9708-D37814B4998D}" type="pres">
      <dgm:prSet presAssocID="{9931B59D-25F8-4AA9-B4C7-C2CCCAB94F9E}" presName="parTxOnlySpace" presStyleCnt="0"/>
      <dgm:spPr/>
    </dgm:pt>
    <dgm:pt modelId="{66137337-AC79-46EC-AB17-74F09A4706D0}" type="pres">
      <dgm:prSet presAssocID="{B50F193E-72B7-4ECF-AB3D-B43A518CFEFA}" presName="parTxOnly" presStyleLbl="node1" presStyleIdx="4" presStyleCnt="5">
        <dgm:presLayoutVars>
          <dgm:chMax val="0"/>
          <dgm:chPref val="0"/>
          <dgm:bulletEnabled val="1"/>
        </dgm:presLayoutVars>
      </dgm:prSet>
      <dgm:spPr/>
      <dgm:t>
        <a:bodyPr/>
        <a:lstStyle/>
        <a:p>
          <a:endParaRPr lang="zh-CN" altLang="en-US"/>
        </a:p>
      </dgm:t>
    </dgm:pt>
  </dgm:ptLst>
  <dgm:cxnLst>
    <dgm:cxn modelId="{40AAA7AB-6C35-46A5-B247-9989A4D274EC}" srcId="{D2684CE5-F2C4-4DB4-9A2F-42E5F23A16E6}" destId="{DBEAA638-82EE-46CF-9233-9FC45294383F}" srcOrd="0" destOrd="0" parTransId="{A10745E5-DB0A-488C-9CE5-7020DB919EE0}" sibTransId="{547468C3-A42C-4A30-AA1F-BB4C62551FC7}"/>
    <dgm:cxn modelId="{B3FC20FB-2064-442D-B994-72034729CC8E}" type="presOf" srcId="{DBEAA638-82EE-46CF-9233-9FC45294383F}" destId="{B5E4A8D9-B634-40C6-A60E-0F505E9FEE52}" srcOrd="0" destOrd="0" presId="urn:microsoft.com/office/officeart/2005/8/layout/chevron1"/>
    <dgm:cxn modelId="{7319AD73-1190-43B2-ADAC-34957CF3E976}" srcId="{D2684CE5-F2C4-4DB4-9A2F-42E5F23A16E6}" destId="{44690DC9-F545-4CC9-A279-A803C2D5E100}" srcOrd="1" destOrd="0" parTransId="{A53F4211-68A3-4894-8A14-D18BF580B2F9}" sibTransId="{C8B6F4B3-DD74-4094-9C03-8A414576AD91}"/>
    <dgm:cxn modelId="{00B75061-9386-4701-AF52-E5E484FC00B7}" type="presOf" srcId="{6BC07E17-66F9-4590-8D5A-784C62A643E2}" destId="{24036A64-F89B-41C2-AA9A-B72464B598AA}" srcOrd="0" destOrd="0" presId="urn:microsoft.com/office/officeart/2005/8/layout/chevron1"/>
    <dgm:cxn modelId="{9AC9464D-1D40-4159-8EAE-BC1B76A6C29C}" type="presOf" srcId="{44690DC9-F545-4CC9-A279-A803C2D5E100}" destId="{B6DE9546-2155-446E-95B1-143498CA579B}" srcOrd="0" destOrd="0" presId="urn:microsoft.com/office/officeart/2005/8/layout/chevron1"/>
    <dgm:cxn modelId="{D6D79A72-3CD4-4416-8BFD-00B20D046B72}" srcId="{D2684CE5-F2C4-4DB4-9A2F-42E5F23A16E6}" destId="{B50F193E-72B7-4ECF-AB3D-B43A518CFEFA}" srcOrd="4" destOrd="0" parTransId="{B8419253-4249-4D88-80B7-449E289AF997}" sibTransId="{05795A37-4804-42AD-B779-905625F3AA74}"/>
    <dgm:cxn modelId="{0CB6AD5B-2CF9-44A2-8F24-B657A58CDC33}" type="presOf" srcId="{E228D967-DFD9-4C8D-B38B-C33EF1E18D1D}" destId="{D1641F71-A3E0-48FC-A1E9-DC543FE79971}" srcOrd="0" destOrd="0" presId="urn:microsoft.com/office/officeart/2005/8/layout/chevron1"/>
    <dgm:cxn modelId="{A0B1C3DE-6EE1-43F8-AEA0-44E2E0D99E01}" srcId="{D2684CE5-F2C4-4DB4-9A2F-42E5F23A16E6}" destId="{E228D967-DFD9-4C8D-B38B-C33EF1E18D1D}" srcOrd="2" destOrd="0" parTransId="{35DB840B-F6BA-4C65-BC61-15739DACF06D}" sibTransId="{1F670A98-2EDE-4B1E-AC5D-87102FC3B7EE}"/>
    <dgm:cxn modelId="{447D53F5-2B95-456F-93F6-0A35C13616C2}" srcId="{D2684CE5-F2C4-4DB4-9A2F-42E5F23A16E6}" destId="{6BC07E17-66F9-4590-8D5A-784C62A643E2}" srcOrd="3" destOrd="0" parTransId="{9C94C3A1-4F9D-4FCC-BB96-FF720469E092}" sibTransId="{9931B59D-25F8-4AA9-B4C7-C2CCCAB94F9E}"/>
    <dgm:cxn modelId="{0E80599F-6138-4037-92B9-861B20D43280}" type="presOf" srcId="{D2684CE5-F2C4-4DB4-9A2F-42E5F23A16E6}" destId="{BA67E84B-ED67-4014-8057-651A133A51E4}" srcOrd="0" destOrd="0" presId="urn:microsoft.com/office/officeart/2005/8/layout/chevron1"/>
    <dgm:cxn modelId="{AF943358-C85A-4026-8796-81D14433FC6E}" type="presOf" srcId="{B50F193E-72B7-4ECF-AB3D-B43A518CFEFA}" destId="{66137337-AC79-46EC-AB17-74F09A4706D0}" srcOrd="0" destOrd="0" presId="urn:microsoft.com/office/officeart/2005/8/layout/chevron1"/>
    <dgm:cxn modelId="{30C3C448-3913-4AB0-9627-F36C026ED8B3}" type="presParOf" srcId="{BA67E84B-ED67-4014-8057-651A133A51E4}" destId="{B5E4A8D9-B634-40C6-A60E-0F505E9FEE52}" srcOrd="0" destOrd="0" presId="urn:microsoft.com/office/officeart/2005/8/layout/chevron1"/>
    <dgm:cxn modelId="{D0BB5AD7-91D7-44CF-BC3B-C24C06C779BE}" type="presParOf" srcId="{BA67E84B-ED67-4014-8057-651A133A51E4}" destId="{CC05A7C0-E05E-4340-AA66-976F7083464A}" srcOrd="1" destOrd="0" presId="urn:microsoft.com/office/officeart/2005/8/layout/chevron1"/>
    <dgm:cxn modelId="{5674E6CE-3B38-4636-B73D-7DB08168F7FE}" type="presParOf" srcId="{BA67E84B-ED67-4014-8057-651A133A51E4}" destId="{B6DE9546-2155-446E-95B1-143498CA579B}" srcOrd="2" destOrd="0" presId="urn:microsoft.com/office/officeart/2005/8/layout/chevron1"/>
    <dgm:cxn modelId="{44EF9A47-D7AF-44BB-BECB-66EB3108C206}" type="presParOf" srcId="{BA67E84B-ED67-4014-8057-651A133A51E4}" destId="{CFE7D7FE-A1E9-40BA-810A-8D52654AC669}" srcOrd="3" destOrd="0" presId="urn:microsoft.com/office/officeart/2005/8/layout/chevron1"/>
    <dgm:cxn modelId="{922850E1-19C4-4974-A8E2-318D025323D7}" type="presParOf" srcId="{BA67E84B-ED67-4014-8057-651A133A51E4}" destId="{D1641F71-A3E0-48FC-A1E9-DC543FE79971}" srcOrd="4" destOrd="0" presId="urn:microsoft.com/office/officeart/2005/8/layout/chevron1"/>
    <dgm:cxn modelId="{DF0A2758-6254-47DD-8893-ED051EFDD3BD}" type="presParOf" srcId="{BA67E84B-ED67-4014-8057-651A133A51E4}" destId="{8AE5DAB5-A33F-442C-A673-BCE517E86FD8}" srcOrd="5" destOrd="0" presId="urn:microsoft.com/office/officeart/2005/8/layout/chevron1"/>
    <dgm:cxn modelId="{702A1E2C-5CDB-4AE5-A6BC-7482C6A09103}" type="presParOf" srcId="{BA67E84B-ED67-4014-8057-651A133A51E4}" destId="{24036A64-F89B-41C2-AA9A-B72464B598AA}" srcOrd="6" destOrd="0" presId="urn:microsoft.com/office/officeart/2005/8/layout/chevron1"/>
    <dgm:cxn modelId="{9B006CF1-120D-4CA6-A9FF-56B42A0434FF}" type="presParOf" srcId="{BA67E84B-ED67-4014-8057-651A133A51E4}" destId="{FFFB156A-99A5-4BC4-9708-D37814B4998D}" srcOrd="7" destOrd="0" presId="urn:microsoft.com/office/officeart/2005/8/layout/chevron1"/>
    <dgm:cxn modelId="{582161C0-BB4C-4D48-8836-2FE03C5F9273}" type="presParOf" srcId="{BA67E84B-ED67-4014-8057-651A133A51E4}" destId="{66137337-AC79-46EC-AB17-74F09A4706D0}" srcOrd="8"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E1CDC23-A7E9-472D-9C89-44B3239C4B81}"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zh-CN" altLang="en-US"/>
        </a:p>
      </dgm:t>
    </dgm:pt>
    <dgm:pt modelId="{5F27FCA2-A24F-46E0-885C-9B09CA94DBBB}">
      <dgm:prSet/>
      <dgm:spPr/>
      <dgm:t>
        <a:bodyPr/>
        <a:lstStyle/>
        <a:p>
          <a:pPr rtl="0"/>
          <a:r>
            <a:rPr lang="zh-CN" smtClean="0"/>
            <a:t>项目型</a:t>
          </a:r>
          <a:endParaRPr lang="zh-CN"/>
        </a:p>
      </dgm:t>
    </dgm:pt>
    <dgm:pt modelId="{9F67AF5C-39F6-45D7-9773-A5BEE1E28F90}" cxnId="{CF984807-D9C0-460E-BA23-F2EF9A4C9E6A}" type="parTrans">
      <dgm:prSet/>
      <dgm:spPr/>
      <dgm:t>
        <a:bodyPr/>
        <a:lstStyle/>
        <a:p>
          <a:endParaRPr lang="zh-CN" altLang="en-US"/>
        </a:p>
      </dgm:t>
    </dgm:pt>
    <dgm:pt modelId="{593C3497-9823-44B9-8A23-B24D34FA2541}" cxnId="{CF984807-D9C0-460E-BA23-F2EF9A4C9E6A}" type="sibTrans">
      <dgm:prSet/>
      <dgm:spPr/>
      <dgm:t>
        <a:bodyPr/>
        <a:lstStyle/>
        <a:p>
          <a:endParaRPr lang="zh-CN" altLang="en-US"/>
        </a:p>
      </dgm:t>
    </dgm:pt>
    <dgm:pt modelId="{61F56AFF-9C99-4B1C-AEA4-1944081761B7}">
      <dgm:prSet/>
      <dgm:spPr/>
      <dgm:t>
        <a:bodyPr/>
        <a:lstStyle/>
        <a:p>
          <a:pPr rtl="0"/>
          <a:r>
            <a:rPr lang="zh-CN" smtClean="0"/>
            <a:t>产品型</a:t>
          </a:r>
          <a:endParaRPr lang="zh-CN"/>
        </a:p>
      </dgm:t>
    </dgm:pt>
    <dgm:pt modelId="{DB526651-4CB2-4FB5-AAEF-67505CCBDE1C}" cxnId="{55CB0864-F32B-4823-AFBD-1994E841620F}" type="parTrans">
      <dgm:prSet/>
      <dgm:spPr/>
      <dgm:t>
        <a:bodyPr/>
        <a:lstStyle/>
        <a:p>
          <a:endParaRPr lang="zh-CN" altLang="en-US"/>
        </a:p>
      </dgm:t>
    </dgm:pt>
    <dgm:pt modelId="{DD34D175-1EEE-42A9-8EA7-43769CAB91DA}" cxnId="{55CB0864-F32B-4823-AFBD-1994E841620F}" type="sibTrans">
      <dgm:prSet/>
      <dgm:spPr/>
      <dgm:t>
        <a:bodyPr/>
        <a:lstStyle/>
        <a:p>
          <a:endParaRPr lang="zh-CN" altLang="en-US"/>
        </a:p>
      </dgm:t>
    </dgm:pt>
    <dgm:pt modelId="{EE11110B-0D26-4543-A51D-CDBF36EBB7AF}">
      <dgm:prSet/>
      <dgm:spPr/>
      <dgm:t>
        <a:bodyPr/>
        <a:lstStyle/>
        <a:p>
          <a:pPr rtl="0"/>
          <a:r>
            <a:rPr lang="zh-CN" smtClean="0"/>
            <a:t>运营型</a:t>
          </a:r>
          <a:endParaRPr lang="zh-CN"/>
        </a:p>
      </dgm:t>
    </dgm:pt>
    <dgm:pt modelId="{2B467A75-AC2B-4B76-920D-391DED6C9509}" cxnId="{4AF87800-A08C-4BD4-BD6D-69146890A9A1}" type="parTrans">
      <dgm:prSet/>
      <dgm:spPr/>
      <dgm:t>
        <a:bodyPr/>
        <a:lstStyle/>
        <a:p>
          <a:endParaRPr lang="zh-CN" altLang="en-US"/>
        </a:p>
      </dgm:t>
    </dgm:pt>
    <dgm:pt modelId="{8C527580-A915-461B-9F30-457EDDD60E7B}" cxnId="{4AF87800-A08C-4BD4-BD6D-69146890A9A1}" type="sibTrans">
      <dgm:prSet/>
      <dgm:spPr/>
      <dgm:t>
        <a:bodyPr/>
        <a:lstStyle/>
        <a:p>
          <a:endParaRPr lang="zh-CN" altLang="en-US"/>
        </a:p>
      </dgm:t>
    </dgm:pt>
    <dgm:pt modelId="{0C9CD281-0975-4701-BA5E-F68B57C80354}" type="pres">
      <dgm:prSet presAssocID="{1E1CDC23-A7E9-472D-9C89-44B3239C4B81}" presName="compositeShape" presStyleCnt="0">
        <dgm:presLayoutVars>
          <dgm:chMax val="7"/>
          <dgm:dir/>
          <dgm:resizeHandles val="exact"/>
        </dgm:presLayoutVars>
      </dgm:prSet>
      <dgm:spPr/>
      <dgm:t>
        <a:bodyPr/>
        <a:lstStyle/>
        <a:p>
          <a:endParaRPr lang="zh-CN" altLang="en-US"/>
        </a:p>
      </dgm:t>
    </dgm:pt>
    <dgm:pt modelId="{829C8AC2-D946-4CAB-A7E8-0E5FBDB23507}" type="pres">
      <dgm:prSet presAssocID="{5F27FCA2-A24F-46E0-885C-9B09CA94DBBB}" presName="circ1" presStyleLbl="vennNode1" presStyleIdx="0" presStyleCnt="3"/>
      <dgm:spPr/>
      <dgm:t>
        <a:bodyPr/>
        <a:lstStyle/>
        <a:p>
          <a:endParaRPr lang="zh-CN" altLang="en-US"/>
        </a:p>
      </dgm:t>
    </dgm:pt>
    <dgm:pt modelId="{80DF59BA-F6E2-40CE-B757-E632CEF8CB41}" type="pres">
      <dgm:prSet presAssocID="{5F27FCA2-A24F-46E0-885C-9B09CA94DBBB}" presName="circ1Tx" presStyleLbl="revTx" presStyleIdx="0" presStyleCnt="0">
        <dgm:presLayoutVars>
          <dgm:chMax val="0"/>
          <dgm:chPref val="0"/>
          <dgm:bulletEnabled val="1"/>
        </dgm:presLayoutVars>
      </dgm:prSet>
      <dgm:spPr/>
      <dgm:t>
        <a:bodyPr/>
        <a:lstStyle/>
        <a:p>
          <a:endParaRPr lang="zh-CN" altLang="en-US"/>
        </a:p>
      </dgm:t>
    </dgm:pt>
    <dgm:pt modelId="{A3E92587-29DC-419E-A660-0C24ADDBC7E1}" type="pres">
      <dgm:prSet presAssocID="{61F56AFF-9C99-4B1C-AEA4-1944081761B7}" presName="circ2" presStyleLbl="vennNode1" presStyleIdx="1" presStyleCnt="3"/>
      <dgm:spPr/>
      <dgm:t>
        <a:bodyPr/>
        <a:lstStyle/>
        <a:p>
          <a:endParaRPr lang="zh-CN" altLang="en-US"/>
        </a:p>
      </dgm:t>
    </dgm:pt>
    <dgm:pt modelId="{9B2EAF72-DD33-4C44-A6D6-28E2857ACDFE}" type="pres">
      <dgm:prSet presAssocID="{61F56AFF-9C99-4B1C-AEA4-1944081761B7}" presName="circ2Tx" presStyleLbl="revTx" presStyleIdx="0" presStyleCnt="0">
        <dgm:presLayoutVars>
          <dgm:chMax val="0"/>
          <dgm:chPref val="0"/>
          <dgm:bulletEnabled val="1"/>
        </dgm:presLayoutVars>
      </dgm:prSet>
      <dgm:spPr/>
      <dgm:t>
        <a:bodyPr/>
        <a:lstStyle/>
        <a:p>
          <a:endParaRPr lang="zh-CN" altLang="en-US"/>
        </a:p>
      </dgm:t>
    </dgm:pt>
    <dgm:pt modelId="{43D82CBE-AC79-4834-A598-48DDE2DB060E}" type="pres">
      <dgm:prSet presAssocID="{EE11110B-0D26-4543-A51D-CDBF36EBB7AF}" presName="circ3" presStyleLbl="vennNode1" presStyleIdx="2" presStyleCnt="3"/>
      <dgm:spPr/>
      <dgm:t>
        <a:bodyPr/>
        <a:lstStyle/>
        <a:p>
          <a:endParaRPr lang="zh-CN" altLang="en-US"/>
        </a:p>
      </dgm:t>
    </dgm:pt>
    <dgm:pt modelId="{A9BC1E4A-2A78-4920-B0D2-C792FB810827}" type="pres">
      <dgm:prSet presAssocID="{EE11110B-0D26-4543-A51D-CDBF36EBB7AF}" presName="circ3Tx" presStyleLbl="revTx" presStyleIdx="0" presStyleCnt="0">
        <dgm:presLayoutVars>
          <dgm:chMax val="0"/>
          <dgm:chPref val="0"/>
          <dgm:bulletEnabled val="1"/>
        </dgm:presLayoutVars>
      </dgm:prSet>
      <dgm:spPr/>
      <dgm:t>
        <a:bodyPr/>
        <a:lstStyle/>
        <a:p>
          <a:endParaRPr lang="zh-CN" altLang="en-US"/>
        </a:p>
      </dgm:t>
    </dgm:pt>
  </dgm:ptLst>
  <dgm:cxnLst>
    <dgm:cxn modelId="{4AF87800-A08C-4BD4-BD6D-69146890A9A1}" srcId="{1E1CDC23-A7E9-472D-9C89-44B3239C4B81}" destId="{EE11110B-0D26-4543-A51D-CDBF36EBB7AF}" srcOrd="2" destOrd="0" parTransId="{2B467A75-AC2B-4B76-920D-391DED6C9509}" sibTransId="{8C527580-A915-461B-9F30-457EDDD60E7B}"/>
    <dgm:cxn modelId="{58B827FC-578E-4508-A935-B01C002416F9}" type="presOf" srcId="{EE11110B-0D26-4543-A51D-CDBF36EBB7AF}" destId="{A9BC1E4A-2A78-4920-B0D2-C792FB810827}" srcOrd="1" destOrd="0" presId="urn:microsoft.com/office/officeart/2005/8/layout/venn1"/>
    <dgm:cxn modelId="{7491074D-FE62-45ED-B30A-0214859E9189}" type="presOf" srcId="{61F56AFF-9C99-4B1C-AEA4-1944081761B7}" destId="{9B2EAF72-DD33-4C44-A6D6-28E2857ACDFE}" srcOrd="1" destOrd="0" presId="urn:microsoft.com/office/officeart/2005/8/layout/venn1"/>
    <dgm:cxn modelId="{CF984807-D9C0-460E-BA23-F2EF9A4C9E6A}" srcId="{1E1CDC23-A7E9-472D-9C89-44B3239C4B81}" destId="{5F27FCA2-A24F-46E0-885C-9B09CA94DBBB}" srcOrd="0" destOrd="0" parTransId="{9F67AF5C-39F6-45D7-9773-A5BEE1E28F90}" sibTransId="{593C3497-9823-44B9-8A23-B24D34FA2541}"/>
    <dgm:cxn modelId="{2820F8D2-81A5-49B7-B5A1-4E7C27B1CFB3}" type="presOf" srcId="{5F27FCA2-A24F-46E0-885C-9B09CA94DBBB}" destId="{80DF59BA-F6E2-40CE-B757-E632CEF8CB41}" srcOrd="1" destOrd="0" presId="urn:microsoft.com/office/officeart/2005/8/layout/venn1"/>
    <dgm:cxn modelId="{A2536381-434C-48AE-9989-ADC0ABB6976B}" type="presOf" srcId="{5F27FCA2-A24F-46E0-885C-9B09CA94DBBB}" destId="{829C8AC2-D946-4CAB-A7E8-0E5FBDB23507}" srcOrd="0" destOrd="0" presId="urn:microsoft.com/office/officeart/2005/8/layout/venn1"/>
    <dgm:cxn modelId="{55CB0864-F32B-4823-AFBD-1994E841620F}" srcId="{1E1CDC23-A7E9-472D-9C89-44B3239C4B81}" destId="{61F56AFF-9C99-4B1C-AEA4-1944081761B7}" srcOrd="1" destOrd="0" parTransId="{DB526651-4CB2-4FB5-AAEF-67505CCBDE1C}" sibTransId="{DD34D175-1EEE-42A9-8EA7-43769CAB91DA}"/>
    <dgm:cxn modelId="{92D8BF6C-B0E6-48EC-9B40-AD5B09B52746}" type="presOf" srcId="{61F56AFF-9C99-4B1C-AEA4-1944081761B7}" destId="{A3E92587-29DC-419E-A660-0C24ADDBC7E1}" srcOrd="0" destOrd="0" presId="urn:microsoft.com/office/officeart/2005/8/layout/venn1"/>
    <dgm:cxn modelId="{53BDAEDB-2B0B-4890-8F08-3DDB1149C62B}" type="presOf" srcId="{1E1CDC23-A7E9-472D-9C89-44B3239C4B81}" destId="{0C9CD281-0975-4701-BA5E-F68B57C80354}" srcOrd="0" destOrd="0" presId="urn:microsoft.com/office/officeart/2005/8/layout/venn1"/>
    <dgm:cxn modelId="{FA9425D0-A522-43EA-A299-EE4716B7B1C8}" type="presOf" srcId="{EE11110B-0D26-4543-A51D-CDBF36EBB7AF}" destId="{43D82CBE-AC79-4834-A598-48DDE2DB060E}" srcOrd="0" destOrd="0" presId="urn:microsoft.com/office/officeart/2005/8/layout/venn1"/>
    <dgm:cxn modelId="{B5B60070-4F3C-4EB4-96FC-3E15E5267283}" type="presParOf" srcId="{0C9CD281-0975-4701-BA5E-F68B57C80354}" destId="{829C8AC2-D946-4CAB-A7E8-0E5FBDB23507}" srcOrd="0" destOrd="0" presId="urn:microsoft.com/office/officeart/2005/8/layout/venn1"/>
    <dgm:cxn modelId="{039A672B-0753-4D7E-8476-7DAEDBEF6F7C}" type="presParOf" srcId="{0C9CD281-0975-4701-BA5E-F68B57C80354}" destId="{80DF59BA-F6E2-40CE-B757-E632CEF8CB41}" srcOrd="1" destOrd="0" presId="urn:microsoft.com/office/officeart/2005/8/layout/venn1"/>
    <dgm:cxn modelId="{BE7300C1-DDC2-4739-A8B7-94A2FAE67D87}" type="presParOf" srcId="{0C9CD281-0975-4701-BA5E-F68B57C80354}" destId="{A3E92587-29DC-419E-A660-0C24ADDBC7E1}" srcOrd="2" destOrd="0" presId="urn:microsoft.com/office/officeart/2005/8/layout/venn1"/>
    <dgm:cxn modelId="{BF338B88-109B-48DE-AF3E-D5AEE08C147B}" type="presParOf" srcId="{0C9CD281-0975-4701-BA5E-F68B57C80354}" destId="{9B2EAF72-DD33-4C44-A6D6-28E2857ACDFE}" srcOrd="3" destOrd="0" presId="urn:microsoft.com/office/officeart/2005/8/layout/venn1"/>
    <dgm:cxn modelId="{881AC9AB-3A4A-4731-8983-CB05FC5D1C2C}" type="presParOf" srcId="{0C9CD281-0975-4701-BA5E-F68B57C80354}" destId="{43D82CBE-AC79-4834-A598-48DDE2DB060E}" srcOrd="4" destOrd="0" presId="urn:microsoft.com/office/officeart/2005/8/layout/venn1"/>
    <dgm:cxn modelId="{59BF0AEA-8B85-4C97-8A7E-B3D64C06C358}" type="presParOf" srcId="{0C9CD281-0975-4701-BA5E-F68B57C80354}" destId="{A9BC1E4A-2A78-4920-B0D2-C792FB810827}" srcOrd="5" destOrd="0" presId="urn:microsoft.com/office/officeart/2005/8/layout/ven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29600" cy="4389120"/>
        <a:chOff x="0" y="0"/>
        <a:chExt cx="8229600" cy="4389120"/>
      </a:xfrm>
    </dsp:grpSpPr>
    <dsp:sp modelId="{7F810328-6A8D-468C-971A-8A30AF813B9D}">
      <dsp:nvSpPr>
        <dsp:cNvPr id="3" name="圆角矩形 2"/>
        <dsp:cNvSpPr/>
      </dsp:nvSpPr>
      <dsp:spPr bwMode="white">
        <a:xfrm>
          <a:off x="0" y="53850"/>
          <a:ext cx="8229600" cy="784860"/>
        </a:xfrm>
        <a:prstGeom prst="roundRect">
          <a:avLst/>
        </a:prstGeom>
      </dsp:spPr>
      <dsp:style>
        <a:lnRef idx="2">
          <a:schemeClr val="lt1"/>
        </a:lnRef>
        <a:fillRef idx="1">
          <a:schemeClr val="accent1"/>
        </a:fillRef>
        <a:effectRef idx="0">
          <a:scrgbClr r="0" g="0" b="0"/>
        </a:effectRef>
        <a:fontRef idx="minor">
          <a:schemeClr val="lt1"/>
        </a:fontRef>
      </dsp:style>
      <dsp:txBody>
        <a:bodyPr lIns="118109" tIns="118109" rIns="118109" bIns="118109" anchor="ctr"/>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rtl="0">
            <a:lnSpc>
              <a:spcPct val="100000"/>
            </a:lnSpc>
            <a:spcBef>
              <a:spcPct val="0"/>
            </a:spcBef>
            <a:spcAft>
              <a:spcPct val="35000"/>
            </a:spcAft>
          </a:pPr>
          <a:r>
            <a:rPr lang="zh-CN" dirty="0" smtClean="0"/>
            <a:t>核心产品</a:t>
          </a:r>
          <a:endParaRPr lang="zh-CN" dirty="0"/>
        </a:p>
      </dsp:txBody>
      <dsp:txXfrm>
        <a:off x="0" y="53850"/>
        <a:ext cx="8229600" cy="784860"/>
      </dsp:txXfrm>
    </dsp:sp>
    <dsp:sp modelId="{C5227620-6CDE-43DE-828A-5E235BBCD45D}">
      <dsp:nvSpPr>
        <dsp:cNvPr id="4" name="圆角矩形 3"/>
        <dsp:cNvSpPr/>
      </dsp:nvSpPr>
      <dsp:spPr bwMode="white">
        <a:xfrm>
          <a:off x="0" y="927990"/>
          <a:ext cx="8229600" cy="784860"/>
        </a:xfrm>
        <a:prstGeom prst="roundRect">
          <a:avLst/>
        </a:prstGeom>
      </dsp:spPr>
      <dsp:style>
        <a:lnRef idx="2">
          <a:schemeClr val="lt1"/>
        </a:lnRef>
        <a:fillRef idx="1">
          <a:schemeClr val="accent1"/>
        </a:fillRef>
        <a:effectRef idx="0">
          <a:scrgbClr r="0" g="0" b="0"/>
        </a:effectRef>
        <a:fontRef idx="minor">
          <a:schemeClr val="lt1"/>
        </a:fontRef>
      </dsp:style>
      <dsp:txBody>
        <a:bodyPr lIns="118109" tIns="118109" rIns="118109" bIns="118109" anchor="ctr"/>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rtl="0">
            <a:lnSpc>
              <a:spcPct val="100000"/>
            </a:lnSpc>
            <a:spcBef>
              <a:spcPct val="0"/>
            </a:spcBef>
            <a:spcAft>
              <a:spcPct val="35000"/>
            </a:spcAft>
          </a:pPr>
          <a:r>
            <a:rPr lang="zh-CN" altLang="en-US" dirty="0" smtClean="0"/>
            <a:t>基本</a:t>
          </a:r>
          <a:r>
            <a:rPr lang="zh-CN" dirty="0" smtClean="0"/>
            <a:t>产品</a:t>
          </a:r>
          <a:endParaRPr lang="zh-CN" dirty="0"/>
        </a:p>
      </dsp:txBody>
      <dsp:txXfrm>
        <a:off x="0" y="927990"/>
        <a:ext cx="8229600" cy="784860"/>
      </dsp:txXfrm>
    </dsp:sp>
    <dsp:sp modelId="{5BF791E6-B212-4EF7-9B8C-FDA0B9BEDBB5}">
      <dsp:nvSpPr>
        <dsp:cNvPr id="5" name="圆角矩形 4"/>
        <dsp:cNvSpPr/>
      </dsp:nvSpPr>
      <dsp:spPr bwMode="white">
        <a:xfrm>
          <a:off x="0" y="1802130"/>
          <a:ext cx="8229600" cy="784860"/>
        </a:xfrm>
        <a:prstGeom prst="roundRect">
          <a:avLst/>
        </a:prstGeom>
      </dsp:spPr>
      <dsp:style>
        <a:lnRef idx="2">
          <a:schemeClr val="lt1"/>
        </a:lnRef>
        <a:fillRef idx="1">
          <a:schemeClr val="accent1"/>
        </a:fillRef>
        <a:effectRef idx="0">
          <a:scrgbClr r="0" g="0" b="0"/>
        </a:effectRef>
        <a:fontRef idx="minor">
          <a:schemeClr val="lt1"/>
        </a:fontRef>
      </dsp:style>
      <dsp:txBody>
        <a:bodyPr lIns="118109" tIns="118109" rIns="118109" bIns="118109" anchor="ctr"/>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rtl="0">
            <a:lnSpc>
              <a:spcPct val="100000"/>
            </a:lnSpc>
            <a:spcBef>
              <a:spcPct val="0"/>
            </a:spcBef>
            <a:spcAft>
              <a:spcPct val="35000"/>
            </a:spcAft>
          </a:pPr>
          <a:r>
            <a:rPr lang="zh-CN" smtClean="0"/>
            <a:t>期望产品</a:t>
          </a:r>
          <a:endParaRPr lang="zh-CN"/>
        </a:p>
      </dsp:txBody>
      <dsp:txXfrm>
        <a:off x="0" y="1802130"/>
        <a:ext cx="8229600" cy="784860"/>
      </dsp:txXfrm>
    </dsp:sp>
    <dsp:sp modelId="{63959639-248C-457D-B6EA-450AC2FE9226}">
      <dsp:nvSpPr>
        <dsp:cNvPr id="6" name="圆角矩形 5"/>
        <dsp:cNvSpPr/>
      </dsp:nvSpPr>
      <dsp:spPr bwMode="white">
        <a:xfrm>
          <a:off x="0" y="2676270"/>
          <a:ext cx="8229600" cy="784860"/>
        </a:xfrm>
        <a:prstGeom prst="roundRect">
          <a:avLst/>
        </a:prstGeom>
      </dsp:spPr>
      <dsp:style>
        <a:lnRef idx="2">
          <a:schemeClr val="lt1"/>
        </a:lnRef>
        <a:fillRef idx="1">
          <a:schemeClr val="accent1"/>
        </a:fillRef>
        <a:effectRef idx="0">
          <a:scrgbClr r="0" g="0" b="0"/>
        </a:effectRef>
        <a:fontRef idx="minor">
          <a:schemeClr val="lt1"/>
        </a:fontRef>
      </dsp:style>
      <dsp:txBody>
        <a:bodyPr lIns="118109" tIns="118109" rIns="118109" bIns="118109" anchor="ctr"/>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rtl="0">
            <a:lnSpc>
              <a:spcPct val="100000"/>
            </a:lnSpc>
            <a:spcBef>
              <a:spcPct val="0"/>
            </a:spcBef>
            <a:spcAft>
              <a:spcPct val="35000"/>
            </a:spcAft>
          </a:pPr>
          <a:r>
            <a:rPr lang="zh-CN" altLang="en-US" dirty="0" smtClean="0"/>
            <a:t>附加</a:t>
          </a:r>
          <a:r>
            <a:rPr lang="zh-CN" dirty="0" smtClean="0"/>
            <a:t>产品</a:t>
          </a:r>
          <a:endParaRPr lang="zh-CN" dirty="0"/>
        </a:p>
      </dsp:txBody>
      <dsp:txXfrm>
        <a:off x="0" y="2676270"/>
        <a:ext cx="8229600" cy="784860"/>
      </dsp:txXfrm>
    </dsp:sp>
    <dsp:sp modelId="{97D2A702-3C6A-4F72-8E16-ADE6B5509241}">
      <dsp:nvSpPr>
        <dsp:cNvPr id="7" name="圆角矩形 6"/>
        <dsp:cNvSpPr/>
      </dsp:nvSpPr>
      <dsp:spPr bwMode="white">
        <a:xfrm>
          <a:off x="0" y="3550410"/>
          <a:ext cx="8229600" cy="784860"/>
        </a:xfrm>
        <a:prstGeom prst="roundRect">
          <a:avLst/>
        </a:prstGeom>
      </dsp:spPr>
      <dsp:style>
        <a:lnRef idx="2">
          <a:schemeClr val="lt1"/>
        </a:lnRef>
        <a:fillRef idx="1">
          <a:schemeClr val="accent1"/>
        </a:fillRef>
        <a:effectRef idx="0">
          <a:scrgbClr r="0" g="0" b="0"/>
        </a:effectRef>
        <a:fontRef idx="minor">
          <a:schemeClr val="lt1"/>
        </a:fontRef>
      </dsp:style>
      <dsp:txBody>
        <a:bodyPr lIns="118109" tIns="118109" rIns="118109" bIns="118109" anchor="ctr"/>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rtl="0">
            <a:lnSpc>
              <a:spcPct val="100000"/>
            </a:lnSpc>
            <a:spcBef>
              <a:spcPct val="0"/>
            </a:spcBef>
            <a:spcAft>
              <a:spcPct val="35000"/>
            </a:spcAft>
          </a:pPr>
          <a:r>
            <a:rPr lang="zh-CN" smtClean="0"/>
            <a:t>潜在产品</a:t>
          </a:r>
          <a:endParaRPr lang="zh-CN"/>
        </a:p>
      </dsp:txBody>
      <dsp:txXfrm>
        <a:off x="0" y="3550410"/>
        <a:ext cx="8229600" cy="784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29600" cy="4389120"/>
        <a:chOff x="0" y="0"/>
        <a:chExt cx="8229600" cy="4389120"/>
      </a:xfrm>
    </dsp:grpSpPr>
    <dsp:sp modelId="{4A496C8F-1E1E-47EF-973C-3C7136265825}">
      <dsp:nvSpPr>
        <dsp:cNvPr id="3" name="矩形 2"/>
        <dsp:cNvSpPr/>
      </dsp:nvSpPr>
      <dsp:spPr bwMode="white">
        <a:xfrm>
          <a:off x="0" y="3304315"/>
          <a:ext cx="8229600" cy="1084805"/>
        </a:xfrm>
        <a:prstGeom prst="rect">
          <a:avLst/>
        </a:prstGeom>
      </dsp:spPr>
      <dsp:style>
        <a:lnRef idx="2">
          <a:schemeClr val="lt1"/>
        </a:lnRef>
        <a:fillRef idx="1">
          <a:schemeClr val="accent1"/>
        </a:fillRef>
        <a:effectRef idx="0">
          <a:scrgbClr r="0" g="0" b="0"/>
        </a:effectRef>
        <a:fontRef idx="minor">
          <a:schemeClr val="lt1"/>
        </a:fontRef>
      </dsp:style>
      <dsp:txBody>
        <a:bodyPr lIns="256032" tIns="256032" rIns="256032" bIns="256032" anchor="ctr"/>
        <a:lstStyle>
          <a:lvl1pPr algn="ctr">
            <a:defRPr sz="36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rtl="0">
            <a:lnSpc>
              <a:spcPct val="100000"/>
            </a:lnSpc>
            <a:spcBef>
              <a:spcPct val="0"/>
            </a:spcBef>
            <a:spcAft>
              <a:spcPct val="35000"/>
            </a:spcAft>
          </a:pPr>
          <a:r>
            <a:rPr lang="zh-CN" smtClean="0"/>
            <a:t>软件维护</a:t>
          </a:r>
          <a:endParaRPr lang="zh-CN"/>
        </a:p>
      </dsp:txBody>
      <dsp:txXfrm>
        <a:off x="0" y="3304315"/>
        <a:ext cx="8229600" cy="1084805"/>
      </dsp:txXfrm>
    </dsp:sp>
    <dsp:sp modelId="{B178539C-3FAD-4E61-93B4-F398554CD68C}">
      <dsp:nvSpPr>
        <dsp:cNvPr id="4" name="上箭头标注 3"/>
        <dsp:cNvSpPr/>
      </dsp:nvSpPr>
      <dsp:spPr bwMode="white">
        <a:xfrm rot="10800000">
          <a:off x="0" y="1652158"/>
          <a:ext cx="8229600" cy="1668430"/>
        </a:xfrm>
        <a:prstGeom prst="upArrowCallout">
          <a:avLst/>
        </a:prstGeom>
      </dsp:spPr>
      <dsp:style>
        <a:lnRef idx="2">
          <a:schemeClr val="lt1"/>
        </a:lnRef>
        <a:fillRef idx="1">
          <a:schemeClr val="accent1"/>
        </a:fillRef>
        <a:effectRef idx="0">
          <a:scrgbClr r="0" g="0" b="0"/>
        </a:effectRef>
        <a:fontRef idx="minor">
          <a:schemeClr val="lt1"/>
        </a:fontRef>
      </dsp:style>
      <dsp:txBody>
        <a:bodyPr rot="10800000" lIns="256032" tIns="256032" rIns="256032" bIns="256032" anchor="ctr"/>
        <a:lstStyle>
          <a:lvl1pPr algn="ctr">
            <a:defRPr sz="36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rtl="0">
            <a:lnSpc>
              <a:spcPct val="100000"/>
            </a:lnSpc>
            <a:spcBef>
              <a:spcPct val="0"/>
            </a:spcBef>
            <a:spcAft>
              <a:spcPct val="35000"/>
            </a:spcAft>
          </a:pPr>
          <a:r>
            <a:rPr lang="zh-CN" smtClean="0"/>
            <a:t>软件开发</a:t>
          </a:r>
          <a:endParaRPr lang="zh-CN"/>
        </a:p>
      </dsp:txBody>
      <dsp:txXfrm rot="10800000">
        <a:off x="0" y="1652158"/>
        <a:ext cx="8229600" cy="1668430"/>
      </dsp:txXfrm>
    </dsp:sp>
    <dsp:sp modelId="{034FBC9C-7989-466E-88E0-E99CDFD4CF7C}">
      <dsp:nvSpPr>
        <dsp:cNvPr id="5" name="上箭头标注 4"/>
        <dsp:cNvSpPr/>
      </dsp:nvSpPr>
      <dsp:spPr bwMode="white">
        <a:xfrm rot="10800000">
          <a:off x="0" y="0"/>
          <a:ext cx="8229600" cy="1668430"/>
        </a:xfrm>
        <a:prstGeom prst="upArrowCallout">
          <a:avLst/>
        </a:prstGeom>
      </dsp:spPr>
      <dsp:style>
        <a:lnRef idx="2">
          <a:schemeClr val="lt1"/>
        </a:lnRef>
        <a:fillRef idx="1">
          <a:schemeClr val="accent1"/>
        </a:fillRef>
        <a:effectRef idx="0">
          <a:scrgbClr r="0" g="0" b="0"/>
        </a:effectRef>
        <a:fontRef idx="minor">
          <a:schemeClr val="lt1"/>
        </a:fontRef>
      </dsp:style>
      <dsp:txBody>
        <a:bodyPr rot="10800000" lIns="256032" tIns="256032" rIns="256032" bIns="256032" anchor="ctr"/>
        <a:lstStyle>
          <a:lvl1pPr algn="ctr">
            <a:defRPr sz="36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rtl="0">
            <a:lnSpc>
              <a:spcPct val="100000"/>
            </a:lnSpc>
            <a:spcBef>
              <a:spcPct val="0"/>
            </a:spcBef>
            <a:spcAft>
              <a:spcPct val="35000"/>
            </a:spcAft>
          </a:pPr>
          <a:r>
            <a:rPr lang="zh-CN" smtClean="0"/>
            <a:t>软件定义</a:t>
          </a:r>
          <a:endParaRPr lang="zh-CN"/>
        </a:p>
      </dsp:txBody>
      <dsp:txXfrm rot="10800000">
        <a:off x="0" y="0"/>
        <a:ext cx="8229600" cy="166843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29600" cy="4389120"/>
        <a:chOff x="0" y="0"/>
        <a:chExt cx="8229600" cy="4389120"/>
      </a:xfrm>
    </dsp:grpSpPr>
    <dsp:sp modelId="{742B867C-E1AA-44AE-9E4C-F68CDFB54CF9}">
      <dsp:nvSpPr>
        <dsp:cNvPr id="3" name="燕尾形箭头 2"/>
        <dsp:cNvSpPr/>
      </dsp:nvSpPr>
      <dsp:spPr bwMode="white">
        <a:xfrm>
          <a:off x="0" y="1316736"/>
          <a:ext cx="8229600" cy="1755648"/>
        </a:xfrm>
        <a:prstGeom prst="notchedRightArrow">
          <a:avLst/>
        </a:prstGeom>
      </dsp:spPr>
      <dsp:style>
        <a:lnRef idx="0">
          <a:schemeClr val="accent1"/>
        </a:lnRef>
        <a:fillRef idx="1">
          <a:schemeClr val="accent1">
            <a:tint val="40000"/>
          </a:schemeClr>
        </a:fillRef>
        <a:effectRef idx="0">
          <a:scrgbClr r="0" g="0" b="0"/>
        </a:effectRef>
        <a:fontRef idx="minor"/>
      </dsp:style>
      <dsp:txXfrm>
        <a:off x="0" y="1316736"/>
        <a:ext cx="8229600" cy="1755648"/>
      </dsp:txXfrm>
    </dsp:sp>
    <dsp:sp modelId="{E512E6C3-4B51-479E-9489-0666B047402A}">
      <dsp:nvSpPr>
        <dsp:cNvPr id="4" name="矩形 3"/>
        <dsp:cNvSpPr/>
      </dsp:nvSpPr>
      <dsp:spPr bwMode="white">
        <a:xfrm>
          <a:off x="0" y="0"/>
          <a:ext cx="887023" cy="175564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3792" tIns="113792" rIns="113792" bIns="113792" anchor="b"/>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pPr>
          <a:r>
            <a:rPr lang="zh-CN" smtClean="0">
              <a:solidFill>
                <a:schemeClr val="tx1"/>
              </a:solidFill>
            </a:rPr>
            <a:t>问题定义</a:t>
          </a:r>
          <a:endParaRPr lang="zh-CN">
            <a:solidFill>
              <a:schemeClr val="tx1"/>
            </a:solidFill>
          </a:endParaRPr>
        </a:p>
      </dsp:txBody>
      <dsp:txXfrm>
        <a:off x="0" y="0"/>
        <a:ext cx="887023" cy="1755648"/>
      </dsp:txXfrm>
    </dsp:sp>
    <dsp:sp modelId="{2BB70DD3-4824-4C62-8EE9-CEB48AB11840}">
      <dsp:nvSpPr>
        <dsp:cNvPr id="5" name="椭圆 4"/>
        <dsp:cNvSpPr/>
      </dsp:nvSpPr>
      <dsp:spPr bwMode="white">
        <a:xfrm>
          <a:off x="224055" y="1975104"/>
          <a:ext cx="438912" cy="438912"/>
        </a:xfrm>
        <a:prstGeom prst="ellipse">
          <a:avLst/>
        </a:prstGeom>
      </dsp:spPr>
      <dsp:style>
        <a:lnRef idx="2">
          <a:schemeClr val="lt1"/>
        </a:lnRef>
        <a:fillRef idx="1">
          <a:schemeClr val="accent1"/>
        </a:fillRef>
        <a:effectRef idx="0">
          <a:scrgbClr r="0" g="0" b="0"/>
        </a:effectRef>
        <a:fontRef idx="minor">
          <a:schemeClr val="lt1"/>
        </a:fontRef>
      </dsp:style>
      <dsp:txXfrm>
        <a:off x="224055" y="1975104"/>
        <a:ext cx="438912" cy="438912"/>
      </dsp:txXfrm>
    </dsp:sp>
    <dsp:sp modelId="{4B045D6F-E949-438A-AF59-A4A297AE6D8C}">
      <dsp:nvSpPr>
        <dsp:cNvPr id="6" name="矩形 5"/>
        <dsp:cNvSpPr/>
      </dsp:nvSpPr>
      <dsp:spPr bwMode="white">
        <a:xfrm>
          <a:off x="931374" y="2633472"/>
          <a:ext cx="887023" cy="175564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3792" tIns="113792" rIns="113792" bIns="113792" anchor="t"/>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pPr>
          <a:r>
            <a:rPr lang="zh-CN" smtClean="0">
              <a:solidFill>
                <a:schemeClr val="tx1"/>
              </a:solidFill>
            </a:rPr>
            <a:t>可行性研究（可行性研究报告）</a:t>
          </a:r>
          <a:endParaRPr lang="zh-CN">
            <a:solidFill>
              <a:schemeClr val="tx1"/>
            </a:solidFill>
          </a:endParaRPr>
        </a:p>
      </dsp:txBody>
      <dsp:txXfrm>
        <a:off x="931374" y="2633472"/>
        <a:ext cx="887023" cy="1755648"/>
      </dsp:txXfrm>
    </dsp:sp>
    <dsp:sp modelId="{8269B9E8-AB13-45D8-9F57-EE6F96B0830C}">
      <dsp:nvSpPr>
        <dsp:cNvPr id="7" name="椭圆 6"/>
        <dsp:cNvSpPr/>
      </dsp:nvSpPr>
      <dsp:spPr bwMode="white">
        <a:xfrm>
          <a:off x="1155429" y="1975104"/>
          <a:ext cx="438912" cy="438912"/>
        </a:xfrm>
        <a:prstGeom prst="ellipse">
          <a:avLst/>
        </a:prstGeom>
      </dsp:spPr>
      <dsp:style>
        <a:lnRef idx="2">
          <a:schemeClr val="lt1"/>
        </a:lnRef>
        <a:fillRef idx="1">
          <a:schemeClr val="accent1"/>
        </a:fillRef>
        <a:effectRef idx="0">
          <a:scrgbClr r="0" g="0" b="0"/>
        </a:effectRef>
        <a:fontRef idx="minor">
          <a:schemeClr val="lt1"/>
        </a:fontRef>
      </dsp:style>
      <dsp:txXfrm>
        <a:off x="1155429" y="1975104"/>
        <a:ext cx="438912" cy="438912"/>
      </dsp:txXfrm>
    </dsp:sp>
    <dsp:sp modelId="{9690ADA9-BC51-474F-8F4A-BBD3C5A41B0C}">
      <dsp:nvSpPr>
        <dsp:cNvPr id="8" name="矩形 7"/>
        <dsp:cNvSpPr/>
      </dsp:nvSpPr>
      <dsp:spPr bwMode="white">
        <a:xfrm>
          <a:off x="1862748" y="0"/>
          <a:ext cx="887023" cy="175564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3792" tIns="113792" rIns="113792" bIns="113792" anchor="b"/>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pPr>
          <a:r>
            <a:rPr lang="zh-CN" smtClean="0">
              <a:solidFill>
                <a:schemeClr val="tx1"/>
              </a:solidFill>
            </a:rPr>
            <a:t>需求分析（软件需求规格说明书）</a:t>
          </a:r>
          <a:endParaRPr lang="zh-CN">
            <a:solidFill>
              <a:schemeClr val="tx1"/>
            </a:solidFill>
          </a:endParaRPr>
        </a:p>
      </dsp:txBody>
      <dsp:txXfrm>
        <a:off x="1862748" y="0"/>
        <a:ext cx="887023" cy="1755648"/>
      </dsp:txXfrm>
    </dsp:sp>
    <dsp:sp modelId="{0BC0205F-EDF1-4A28-A536-6E4C4AD00349}">
      <dsp:nvSpPr>
        <dsp:cNvPr id="9" name="椭圆 8"/>
        <dsp:cNvSpPr/>
      </dsp:nvSpPr>
      <dsp:spPr bwMode="white">
        <a:xfrm>
          <a:off x="2086803" y="1975104"/>
          <a:ext cx="438912" cy="438912"/>
        </a:xfrm>
        <a:prstGeom prst="ellipse">
          <a:avLst/>
        </a:prstGeom>
      </dsp:spPr>
      <dsp:style>
        <a:lnRef idx="2">
          <a:schemeClr val="lt1"/>
        </a:lnRef>
        <a:fillRef idx="1">
          <a:schemeClr val="accent1"/>
        </a:fillRef>
        <a:effectRef idx="0">
          <a:scrgbClr r="0" g="0" b="0"/>
        </a:effectRef>
        <a:fontRef idx="minor">
          <a:schemeClr val="lt1"/>
        </a:fontRef>
      </dsp:style>
      <dsp:txXfrm>
        <a:off x="2086803" y="1975104"/>
        <a:ext cx="438912" cy="438912"/>
      </dsp:txXfrm>
    </dsp:sp>
    <dsp:sp modelId="{5705C11E-6379-4AB0-9FA1-8BC7F4D37625}">
      <dsp:nvSpPr>
        <dsp:cNvPr id="10" name="矩形 9"/>
        <dsp:cNvSpPr/>
      </dsp:nvSpPr>
      <dsp:spPr bwMode="white">
        <a:xfrm>
          <a:off x="2794122" y="2633472"/>
          <a:ext cx="887023" cy="175564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3792" tIns="113792" rIns="113792" bIns="113792" anchor="t"/>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pPr>
          <a:r>
            <a:rPr lang="zh-CN" smtClean="0">
              <a:solidFill>
                <a:schemeClr val="tx1"/>
              </a:solidFill>
            </a:rPr>
            <a:t>概要设计</a:t>
          </a:r>
          <a:endParaRPr lang="zh-CN">
            <a:solidFill>
              <a:schemeClr val="tx1"/>
            </a:solidFill>
          </a:endParaRPr>
        </a:p>
      </dsp:txBody>
      <dsp:txXfrm>
        <a:off x="2794122" y="2633472"/>
        <a:ext cx="887023" cy="1755648"/>
      </dsp:txXfrm>
    </dsp:sp>
    <dsp:sp modelId="{D03B0F83-B9A7-48A3-AC8A-29635B159817}">
      <dsp:nvSpPr>
        <dsp:cNvPr id="11" name="椭圆 10"/>
        <dsp:cNvSpPr/>
      </dsp:nvSpPr>
      <dsp:spPr bwMode="white">
        <a:xfrm>
          <a:off x="3018177" y="1975104"/>
          <a:ext cx="438912" cy="438912"/>
        </a:xfrm>
        <a:prstGeom prst="ellipse">
          <a:avLst/>
        </a:prstGeom>
      </dsp:spPr>
      <dsp:style>
        <a:lnRef idx="2">
          <a:schemeClr val="lt1"/>
        </a:lnRef>
        <a:fillRef idx="1">
          <a:schemeClr val="accent1"/>
        </a:fillRef>
        <a:effectRef idx="0">
          <a:scrgbClr r="0" g="0" b="0"/>
        </a:effectRef>
        <a:fontRef idx="minor">
          <a:schemeClr val="lt1"/>
        </a:fontRef>
      </dsp:style>
      <dsp:txXfrm>
        <a:off x="3018177" y="1975104"/>
        <a:ext cx="438912" cy="438912"/>
      </dsp:txXfrm>
    </dsp:sp>
    <dsp:sp modelId="{F41AEC48-F52A-445D-BC95-6244CD62B12A}">
      <dsp:nvSpPr>
        <dsp:cNvPr id="12" name="矩形 11"/>
        <dsp:cNvSpPr/>
      </dsp:nvSpPr>
      <dsp:spPr bwMode="white">
        <a:xfrm>
          <a:off x="3725496" y="0"/>
          <a:ext cx="887023" cy="175564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3792" tIns="113792" rIns="113792" bIns="113792" anchor="b"/>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pPr>
          <a:r>
            <a:rPr lang="zh-CN" smtClean="0">
              <a:solidFill>
                <a:schemeClr val="tx1"/>
              </a:solidFill>
            </a:rPr>
            <a:t>详细设计</a:t>
          </a:r>
          <a:endParaRPr lang="zh-CN">
            <a:solidFill>
              <a:schemeClr val="tx1"/>
            </a:solidFill>
          </a:endParaRPr>
        </a:p>
      </dsp:txBody>
      <dsp:txXfrm>
        <a:off x="3725496" y="0"/>
        <a:ext cx="887023" cy="1755648"/>
      </dsp:txXfrm>
    </dsp:sp>
    <dsp:sp modelId="{08969F44-6380-44BB-95ED-EDC0858F07DE}">
      <dsp:nvSpPr>
        <dsp:cNvPr id="13" name="椭圆 12"/>
        <dsp:cNvSpPr/>
      </dsp:nvSpPr>
      <dsp:spPr bwMode="white">
        <a:xfrm>
          <a:off x="3949551" y="1975104"/>
          <a:ext cx="438912" cy="438912"/>
        </a:xfrm>
        <a:prstGeom prst="ellipse">
          <a:avLst/>
        </a:prstGeom>
      </dsp:spPr>
      <dsp:style>
        <a:lnRef idx="2">
          <a:schemeClr val="lt1"/>
        </a:lnRef>
        <a:fillRef idx="1">
          <a:schemeClr val="accent1"/>
        </a:fillRef>
        <a:effectRef idx="0">
          <a:scrgbClr r="0" g="0" b="0"/>
        </a:effectRef>
        <a:fontRef idx="minor">
          <a:schemeClr val="lt1"/>
        </a:fontRef>
      </dsp:style>
      <dsp:txXfrm>
        <a:off x="3949551" y="1975104"/>
        <a:ext cx="438912" cy="438912"/>
      </dsp:txXfrm>
    </dsp:sp>
    <dsp:sp modelId="{D70E11CD-7395-44AF-82F7-AD4B45E97042}">
      <dsp:nvSpPr>
        <dsp:cNvPr id="14" name="矩形 13"/>
        <dsp:cNvSpPr/>
      </dsp:nvSpPr>
      <dsp:spPr bwMode="white">
        <a:xfrm>
          <a:off x="4656869" y="2633472"/>
          <a:ext cx="887023" cy="175564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3792" tIns="113792" rIns="113792" bIns="113792" anchor="t"/>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pPr>
          <a:r>
            <a:rPr lang="zh-CN" smtClean="0">
              <a:solidFill>
                <a:schemeClr val="tx1"/>
              </a:solidFill>
            </a:rPr>
            <a:t>编码和单元测试</a:t>
          </a:r>
          <a:endParaRPr lang="zh-CN">
            <a:solidFill>
              <a:schemeClr val="tx1"/>
            </a:solidFill>
          </a:endParaRPr>
        </a:p>
      </dsp:txBody>
      <dsp:txXfrm>
        <a:off x="4656869" y="2633472"/>
        <a:ext cx="887023" cy="1755648"/>
      </dsp:txXfrm>
    </dsp:sp>
    <dsp:sp modelId="{181AD588-67A0-4349-B4B3-563E18764CF4}">
      <dsp:nvSpPr>
        <dsp:cNvPr id="15" name="椭圆 14"/>
        <dsp:cNvSpPr/>
      </dsp:nvSpPr>
      <dsp:spPr bwMode="white">
        <a:xfrm>
          <a:off x="4880925" y="1975104"/>
          <a:ext cx="438912" cy="438912"/>
        </a:xfrm>
        <a:prstGeom prst="ellipse">
          <a:avLst/>
        </a:prstGeom>
      </dsp:spPr>
      <dsp:style>
        <a:lnRef idx="2">
          <a:schemeClr val="lt1"/>
        </a:lnRef>
        <a:fillRef idx="1">
          <a:schemeClr val="accent1"/>
        </a:fillRef>
        <a:effectRef idx="0">
          <a:scrgbClr r="0" g="0" b="0"/>
        </a:effectRef>
        <a:fontRef idx="minor">
          <a:schemeClr val="lt1"/>
        </a:fontRef>
      </dsp:style>
      <dsp:txXfrm>
        <a:off x="4880925" y="1975104"/>
        <a:ext cx="438912" cy="438912"/>
      </dsp:txXfrm>
    </dsp:sp>
    <dsp:sp modelId="{7575053D-6019-461C-871D-FDC164865721}">
      <dsp:nvSpPr>
        <dsp:cNvPr id="16" name="矩形 15"/>
        <dsp:cNvSpPr/>
      </dsp:nvSpPr>
      <dsp:spPr bwMode="white">
        <a:xfrm>
          <a:off x="5588243" y="0"/>
          <a:ext cx="887023" cy="175564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3792" tIns="113792" rIns="113792" bIns="113792" anchor="b"/>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pPr>
          <a:r>
            <a:rPr lang="zh-CN" smtClean="0">
              <a:solidFill>
                <a:schemeClr val="tx1"/>
              </a:solidFill>
            </a:rPr>
            <a:t>综合测试</a:t>
          </a:r>
          <a:endParaRPr lang="zh-CN">
            <a:solidFill>
              <a:schemeClr val="tx1"/>
            </a:solidFill>
          </a:endParaRPr>
        </a:p>
      </dsp:txBody>
      <dsp:txXfrm>
        <a:off x="5588243" y="0"/>
        <a:ext cx="887023" cy="1755648"/>
      </dsp:txXfrm>
    </dsp:sp>
    <dsp:sp modelId="{AE424195-441D-4521-9FCA-D35924DB34D4}">
      <dsp:nvSpPr>
        <dsp:cNvPr id="17" name="椭圆 16"/>
        <dsp:cNvSpPr/>
      </dsp:nvSpPr>
      <dsp:spPr bwMode="white">
        <a:xfrm>
          <a:off x="5812299" y="1975104"/>
          <a:ext cx="438912" cy="438912"/>
        </a:xfrm>
        <a:prstGeom prst="ellipse">
          <a:avLst/>
        </a:prstGeom>
      </dsp:spPr>
      <dsp:style>
        <a:lnRef idx="2">
          <a:schemeClr val="lt1"/>
        </a:lnRef>
        <a:fillRef idx="1">
          <a:schemeClr val="accent1"/>
        </a:fillRef>
        <a:effectRef idx="0">
          <a:scrgbClr r="0" g="0" b="0"/>
        </a:effectRef>
        <a:fontRef idx="minor">
          <a:schemeClr val="lt1"/>
        </a:fontRef>
      </dsp:style>
      <dsp:txXfrm>
        <a:off x="5812299" y="1975104"/>
        <a:ext cx="438912" cy="438912"/>
      </dsp:txXfrm>
    </dsp:sp>
    <dsp:sp modelId="{31AF26B6-62E7-481A-A1FD-64EC3B0973AC}">
      <dsp:nvSpPr>
        <dsp:cNvPr id="18" name="矩形 17"/>
        <dsp:cNvSpPr/>
      </dsp:nvSpPr>
      <dsp:spPr bwMode="white">
        <a:xfrm>
          <a:off x="6519617" y="2633472"/>
          <a:ext cx="887023" cy="175564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3792" tIns="113792" rIns="113792" bIns="113792" anchor="t"/>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pPr>
          <a:r>
            <a:rPr lang="zh-CN" smtClean="0">
              <a:solidFill>
                <a:schemeClr val="tx1"/>
              </a:solidFill>
            </a:rPr>
            <a:t>运行维护</a:t>
          </a:r>
          <a:endParaRPr lang="zh-CN">
            <a:solidFill>
              <a:schemeClr val="tx1"/>
            </a:solidFill>
          </a:endParaRPr>
        </a:p>
      </dsp:txBody>
      <dsp:txXfrm>
        <a:off x="6519617" y="2633472"/>
        <a:ext cx="887023" cy="1755648"/>
      </dsp:txXfrm>
    </dsp:sp>
    <dsp:sp modelId="{D8657AC0-2B9B-44AA-8BA4-133B8A287817}">
      <dsp:nvSpPr>
        <dsp:cNvPr id="19" name="椭圆 18"/>
        <dsp:cNvSpPr/>
      </dsp:nvSpPr>
      <dsp:spPr bwMode="white">
        <a:xfrm>
          <a:off x="6743673" y="1975104"/>
          <a:ext cx="438912" cy="438912"/>
        </a:xfrm>
        <a:prstGeom prst="ellipse">
          <a:avLst/>
        </a:prstGeom>
      </dsp:spPr>
      <dsp:style>
        <a:lnRef idx="2">
          <a:schemeClr val="lt1"/>
        </a:lnRef>
        <a:fillRef idx="1">
          <a:schemeClr val="accent1"/>
        </a:fillRef>
        <a:effectRef idx="0">
          <a:scrgbClr r="0" g="0" b="0"/>
        </a:effectRef>
        <a:fontRef idx="minor">
          <a:schemeClr val="lt1"/>
        </a:fontRef>
      </dsp:style>
      <dsp:txXfrm>
        <a:off x="6743673" y="1975104"/>
        <a:ext cx="438912" cy="4389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76C16-DD84-4516-98ED-81744E57E617}">
      <dsp:nvSpPr>
        <dsp:cNvPr id="0" name=""/>
        <dsp:cNvSpPr/>
      </dsp:nvSpPr>
      <dsp:spPr>
        <a:xfrm>
          <a:off x="2607203" y="2031"/>
          <a:ext cx="1283375" cy="834194"/>
        </a:xfrm>
        <a:prstGeom prst="round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一张图</a:t>
          </a:r>
          <a:endParaRPr lang="zh-CN" altLang="en-US" sz="2600" kern="1200" dirty="0"/>
        </a:p>
      </dsp:txBody>
      <dsp:txXfrm>
        <a:off x="2647925" y="42753"/>
        <a:ext cx="1201931" cy="752750"/>
      </dsp:txXfrm>
    </dsp:sp>
    <dsp:sp modelId="{6557CEAF-941A-4CA1-8445-FFD2393C7B42}">
      <dsp:nvSpPr>
        <dsp:cNvPr id="0" name=""/>
        <dsp:cNvSpPr/>
      </dsp:nvSpPr>
      <dsp:spPr>
        <a:xfrm>
          <a:off x="1283883" y="419128"/>
          <a:ext cx="3930014" cy="3930014"/>
        </a:xfrm>
        <a:custGeom>
          <a:avLst/>
          <a:gdLst/>
          <a:ahLst/>
          <a:cxnLst/>
          <a:rect l="0" t="0" r="0" b="0"/>
          <a:pathLst>
            <a:path>
              <a:moveTo>
                <a:pt x="2768068" y="171589"/>
              </a:moveTo>
              <a:arcTo wR="1965007" hR="1965007" stAng="17647321" swAng="923798"/>
            </a:path>
          </a:pathLst>
        </a:custGeom>
        <a:noFill/>
        <a:ln w="9525"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1C9B916-0E1B-41F1-B32C-572261F95DEA}">
      <dsp:nvSpPr>
        <dsp:cNvPr id="0" name=""/>
        <dsp:cNvSpPr/>
      </dsp:nvSpPr>
      <dsp:spPr>
        <a:xfrm>
          <a:off x="4308949" y="984535"/>
          <a:ext cx="1283375" cy="834194"/>
        </a:xfrm>
        <a:prstGeom prst="round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两选择</a:t>
          </a:r>
          <a:endParaRPr lang="zh-CN" altLang="en-US" sz="2600" kern="1200" dirty="0"/>
        </a:p>
      </dsp:txBody>
      <dsp:txXfrm>
        <a:off x="4349671" y="1025257"/>
        <a:ext cx="1201931" cy="752750"/>
      </dsp:txXfrm>
    </dsp:sp>
    <dsp:sp modelId="{9DFB8A33-85FF-41FD-90BE-35858AAD7F62}">
      <dsp:nvSpPr>
        <dsp:cNvPr id="0" name=""/>
        <dsp:cNvSpPr/>
      </dsp:nvSpPr>
      <dsp:spPr>
        <a:xfrm>
          <a:off x="1283883" y="419128"/>
          <a:ext cx="3930014" cy="3930014"/>
        </a:xfrm>
        <a:custGeom>
          <a:avLst/>
          <a:gdLst/>
          <a:ahLst/>
          <a:cxnLst/>
          <a:rect l="0" t="0" r="0" b="0"/>
          <a:pathLst>
            <a:path>
              <a:moveTo>
                <a:pt x="3899393" y="1619461"/>
              </a:moveTo>
              <a:arcTo wR="1965007" hR="1965007" stAng="20992314" swAng="1215372"/>
            </a:path>
          </a:pathLst>
        </a:custGeom>
        <a:noFill/>
        <a:ln w="9525"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CD6437D-392C-45BD-AB90-F9A7707320B2}">
      <dsp:nvSpPr>
        <dsp:cNvPr id="0" name=""/>
        <dsp:cNvSpPr/>
      </dsp:nvSpPr>
      <dsp:spPr>
        <a:xfrm>
          <a:off x="4308949" y="2949542"/>
          <a:ext cx="1283375" cy="834194"/>
        </a:xfrm>
        <a:prstGeom prst="round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三个点</a:t>
          </a:r>
          <a:endParaRPr lang="zh-CN" altLang="en-US" sz="2600" kern="1200" dirty="0"/>
        </a:p>
      </dsp:txBody>
      <dsp:txXfrm>
        <a:off x="4349671" y="2990264"/>
        <a:ext cx="1201931" cy="752750"/>
      </dsp:txXfrm>
    </dsp:sp>
    <dsp:sp modelId="{71CAECEC-09E4-461F-A7FB-F392DEA85D1B}">
      <dsp:nvSpPr>
        <dsp:cNvPr id="0" name=""/>
        <dsp:cNvSpPr/>
      </dsp:nvSpPr>
      <dsp:spPr>
        <a:xfrm>
          <a:off x="1283883" y="419128"/>
          <a:ext cx="3930014" cy="3930014"/>
        </a:xfrm>
        <a:custGeom>
          <a:avLst/>
          <a:gdLst/>
          <a:ahLst/>
          <a:cxnLst/>
          <a:rect l="0" t="0" r="0" b="0"/>
          <a:pathLst>
            <a:path>
              <a:moveTo>
                <a:pt x="3215398" y="3480847"/>
              </a:moveTo>
              <a:arcTo wR="1965007" hR="1965007" stAng="3028881" swAng="923798"/>
            </a:path>
          </a:pathLst>
        </a:custGeom>
        <a:noFill/>
        <a:ln w="9525"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6C837DA-05F3-4E79-9B60-70EB40790DC8}">
      <dsp:nvSpPr>
        <dsp:cNvPr id="0" name=""/>
        <dsp:cNvSpPr/>
      </dsp:nvSpPr>
      <dsp:spPr>
        <a:xfrm>
          <a:off x="2607203" y="3932046"/>
          <a:ext cx="1283375" cy="834194"/>
        </a:xfrm>
        <a:prstGeom prst="round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四维度</a:t>
          </a:r>
          <a:endParaRPr lang="zh-CN" altLang="en-US" sz="2600" kern="1200" dirty="0"/>
        </a:p>
      </dsp:txBody>
      <dsp:txXfrm>
        <a:off x="2647925" y="3972768"/>
        <a:ext cx="1201931" cy="752750"/>
      </dsp:txXfrm>
    </dsp:sp>
    <dsp:sp modelId="{0507E7DE-C6BB-4A13-BF1D-DFF42069C0D7}">
      <dsp:nvSpPr>
        <dsp:cNvPr id="0" name=""/>
        <dsp:cNvSpPr/>
      </dsp:nvSpPr>
      <dsp:spPr>
        <a:xfrm>
          <a:off x="1283883" y="419128"/>
          <a:ext cx="3930014" cy="3930014"/>
        </a:xfrm>
        <a:custGeom>
          <a:avLst/>
          <a:gdLst/>
          <a:ahLst/>
          <a:cxnLst/>
          <a:rect l="0" t="0" r="0" b="0"/>
          <a:pathLst>
            <a:path>
              <a:moveTo>
                <a:pt x="1161945" y="3758424"/>
              </a:moveTo>
              <a:arcTo wR="1965007" hR="1965007" stAng="6847321" swAng="923798"/>
            </a:path>
          </a:pathLst>
        </a:custGeom>
        <a:noFill/>
        <a:ln w="9525"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02F0202-12BE-4030-855F-981AAC12E127}">
      <dsp:nvSpPr>
        <dsp:cNvPr id="0" name=""/>
        <dsp:cNvSpPr/>
      </dsp:nvSpPr>
      <dsp:spPr>
        <a:xfrm>
          <a:off x="905457" y="2949542"/>
          <a:ext cx="1283375" cy="834194"/>
        </a:xfrm>
        <a:prstGeom prst="round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五环节</a:t>
          </a:r>
          <a:endParaRPr lang="zh-CN" altLang="en-US" sz="2600" kern="1200" dirty="0"/>
        </a:p>
      </dsp:txBody>
      <dsp:txXfrm>
        <a:off x="946179" y="2990264"/>
        <a:ext cx="1201931" cy="752750"/>
      </dsp:txXfrm>
    </dsp:sp>
    <dsp:sp modelId="{ECCD4641-8F40-4F0D-98A2-A75FAE7443E1}">
      <dsp:nvSpPr>
        <dsp:cNvPr id="0" name=""/>
        <dsp:cNvSpPr/>
      </dsp:nvSpPr>
      <dsp:spPr>
        <a:xfrm>
          <a:off x="1283883" y="419128"/>
          <a:ext cx="3930014" cy="3930014"/>
        </a:xfrm>
        <a:custGeom>
          <a:avLst/>
          <a:gdLst/>
          <a:ahLst/>
          <a:cxnLst/>
          <a:rect l="0" t="0" r="0" b="0"/>
          <a:pathLst>
            <a:path>
              <a:moveTo>
                <a:pt x="30620" y="2310552"/>
              </a:moveTo>
              <a:arcTo wR="1965007" hR="1965007" stAng="10192314" swAng="1215372"/>
            </a:path>
          </a:pathLst>
        </a:custGeom>
        <a:noFill/>
        <a:ln w="9525"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6A7FBDC-6FEB-4B32-B7E6-6FC26F533390}">
      <dsp:nvSpPr>
        <dsp:cNvPr id="0" name=""/>
        <dsp:cNvSpPr/>
      </dsp:nvSpPr>
      <dsp:spPr>
        <a:xfrm>
          <a:off x="905457" y="984535"/>
          <a:ext cx="1283375" cy="834194"/>
        </a:xfrm>
        <a:prstGeom prst="round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六关系</a:t>
          </a:r>
          <a:endParaRPr lang="zh-CN" altLang="en-US" sz="2600" kern="1200" dirty="0"/>
        </a:p>
      </dsp:txBody>
      <dsp:txXfrm>
        <a:off x="946179" y="1025257"/>
        <a:ext cx="1201931" cy="752750"/>
      </dsp:txXfrm>
    </dsp:sp>
    <dsp:sp modelId="{33894B20-7BB2-4290-B7AE-04061497C882}">
      <dsp:nvSpPr>
        <dsp:cNvPr id="0" name=""/>
        <dsp:cNvSpPr/>
      </dsp:nvSpPr>
      <dsp:spPr>
        <a:xfrm>
          <a:off x="1283883" y="419128"/>
          <a:ext cx="3930014" cy="3930014"/>
        </a:xfrm>
        <a:custGeom>
          <a:avLst/>
          <a:gdLst/>
          <a:ahLst/>
          <a:cxnLst/>
          <a:rect l="0" t="0" r="0" b="0"/>
          <a:pathLst>
            <a:path>
              <a:moveTo>
                <a:pt x="714615" y="449166"/>
              </a:moveTo>
              <a:arcTo wR="1965007" hR="1965007" stAng="13828881" swAng="923798"/>
            </a:path>
          </a:pathLst>
        </a:custGeom>
        <a:noFill/>
        <a:ln w="9525" cap="flat" cmpd="sng" algn="ctr">
          <a:solidFill>
            <a:schemeClr val="accent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655127" cy="3417639"/>
        <a:chOff x="0" y="0"/>
        <a:chExt cx="4655127" cy="3417639"/>
      </a:xfrm>
    </dsp:grpSpPr>
    <dsp:sp modelId="{F8A76C16-DD84-4516-98ED-81744E57E617}">
      <dsp:nvSpPr>
        <dsp:cNvPr id="3" name="圆角矩形 2"/>
        <dsp:cNvSpPr/>
      </dsp:nvSpPr>
      <dsp:spPr bwMode="white">
        <a:xfrm>
          <a:off x="1866910" y="0"/>
          <a:ext cx="921307" cy="598849"/>
        </a:xfrm>
        <a:prstGeom prst="round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smtClean="0">
              <a:solidFill>
                <a:srgbClr val="FF0000"/>
              </a:solidFill>
            </a:rPr>
            <a:t>一张图</a:t>
          </a:r>
          <a:endParaRPr lang="zh-CN" altLang="en-US" dirty="0">
            <a:solidFill>
              <a:srgbClr val="FF0000"/>
            </a:solidFill>
          </a:endParaRPr>
        </a:p>
      </dsp:txBody>
      <dsp:txXfrm>
        <a:off x="1866910" y="0"/>
        <a:ext cx="921307" cy="598849"/>
      </dsp:txXfrm>
    </dsp:sp>
    <dsp:sp modelId="{6557CEAF-941A-4CA1-8445-FFD2393C7B42}">
      <dsp:nvSpPr>
        <dsp:cNvPr id="4" name="弧形 3"/>
        <dsp:cNvSpPr/>
      </dsp:nvSpPr>
      <dsp:spPr bwMode="white">
        <a:xfrm>
          <a:off x="829073" y="453744"/>
          <a:ext cx="2818790" cy="2818790"/>
        </a:xfrm>
        <a:prstGeom prst="arc">
          <a:avLst>
            <a:gd name="adj1" fmla="val 17746498"/>
            <a:gd name="adj2" fmla="val 18253501"/>
          </a:avLst>
        </a:prstGeom>
        <a:ln w="1">
          <a:solidFill>
            <a:schemeClr val="accent1">
              <a:shade val="50000"/>
            </a:schemeClr>
          </a:solidFill>
          <a:tailEnd type="arrow" w="lg" len="med"/>
        </a:ln>
        <a:sp3d z="-110000"/>
      </dsp:spPr>
      <dsp:style>
        <a:lnRef idx="1">
          <a:schemeClr val="accent1"/>
        </a:lnRef>
        <a:fillRef idx="0">
          <a:schemeClr val="accent1"/>
        </a:fillRef>
        <a:effectRef idx="0">
          <a:scrgbClr r="0" g="0" b="0"/>
        </a:effectRef>
        <a:fontRef idx="minor"/>
      </dsp:style>
      <dsp:txXfrm>
        <a:off x="829073" y="453744"/>
        <a:ext cx="2818790" cy="2818790"/>
      </dsp:txXfrm>
    </dsp:sp>
    <dsp:sp modelId="{F1C9B916-0E1B-41F1-B32C-572261F95DEA}">
      <dsp:nvSpPr>
        <dsp:cNvPr id="5" name="圆角矩形 4"/>
        <dsp:cNvSpPr/>
      </dsp:nvSpPr>
      <dsp:spPr bwMode="white">
        <a:xfrm>
          <a:off x="3087482" y="704697"/>
          <a:ext cx="921307" cy="598849"/>
        </a:xfrm>
        <a:prstGeom prst="round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smtClean="0"/>
            <a:t>两选择</a:t>
          </a:r>
          <a:endParaRPr lang="zh-CN" altLang="en-US" dirty="0"/>
        </a:p>
      </dsp:txBody>
      <dsp:txXfrm>
        <a:off x="3087482" y="704697"/>
        <a:ext cx="921307" cy="598849"/>
      </dsp:txXfrm>
    </dsp:sp>
    <dsp:sp modelId="{9DFB8A33-85FF-41FD-90BE-35858AAD7F62}">
      <dsp:nvSpPr>
        <dsp:cNvPr id="6" name="弧形 5"/>
        <dsp:cNvSpPr/>
      </dsp:nvSpPr>
      <dsp:spPr bwMode="white">
        <a:xfrm>
          <a:off x="788871" y="299425"/>
          <a:ext cx="2818790" cy="2818790"/>
        </a:xfrm>
        <a:prstGeom prst="arc">
          <a:avLst>
            <a:gd name="adj1" fmla="val 20998390"/>
            <a:gd name="adj2" fmla="val 601609"/>
          </a:avLst>
        </a:prstGeom>
        <a:ln w="1">
          <a:solidFill>
            <a:schemeClr val="accent1">
              <a:shade val="50000"/>
            </a:schemeClr>
          </a:solidFill>
          <a:tailEnd type="arrow" w="lg" len="med"/>
        </a:ln>
        <a:sp3d z="-110000"/>
      </dsp:spPr>
      <dsp:style>
        <a:lnRef idx="1">
          <a:schemeClr val="accent1"/>
        </a:lnRef>
        <a:fillRef idx="0">
          <a:schemeClr val="accent1"/>
        </a:fillRef>
        <a:effectRef idx="0">
          <a:scrgbClr r="0" g="0" b="0"/>
        </a:effectRef>
        <a:fontRef idx="minor"/>
      </dsp:style>
      <dsp:txXfrm>
        <a:off x="788871" y="299425"/>
        <a:ext cx="2818790" cy="2818790"/>
      </dsp:txXfrm>
    </dsp:sp>
    <dsp:sp modelId="{8CD6437D-392C-45BD-AB90-F9A7707320B2}">
      <dsp:nvSpPr>
        <dsp:cNvPr id="7" name="圆角矩形 6"/>
        <dsp:cNvSpPr/>
      </dsp:nvSpPr>
      <dsp:spPr bwMode="white">
        <a:xfrm>
          <a:off x="3087482" y="2114092"/>
          <a:ext cx="921307" cy="598849"/>
        </a:xfrm>
        <a:prstGeom prst="round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smtClean="0"/>
            <a:t>三个点</a:t>
          </a:r>
          <a:endParaRPr lang="zh-CN" altLang="en-US" dirty="0"/>
        </a:p>
      </dsp:txBody>
      <dsp:txXfrm>
        <a:off x="3087482" y="2114092"/>
        <a:ext cx="921307" cy="598849"/>
      </dsp:txXfrm>
    </dsp:sp>
    <dsp:sp modelId="{71CAECEC-09E4-461F-A7FB-F392DEA85D1B}">
      <dsp:nvSpPr>
        <dsp:cNvPr id="8" name="弧形 7"/>
        <dsp:cNvSpPr/>
      </dsp:nvSpPr>
      <dsp:spPr bwMode="white">
        <a:xfrm>
          <a:off x="829073" y="145106"/>
          <a:ext cx="2818790" cy="2818790"/>
        </a:xfrm>
        <a:prstGeom prst="arc">
          <a:avLst>
            <a:gd name="adj1" fmla="val 3346498"/>
            <a:gd name="adj2" fmla="val 3853501"/>
          </a:avLst>
        </a:prstGeom>
        <a:ln w="1">
          <a:solidFill>
            <a:schemeClr val="accent1">
              <a:shade val="50000"/>
            </a:schemeClr>
          </a:solidFill>
          <a:tailEnd type="arrow" w="lg" len="med"/>
        </a:ln>
        <a:sp3d z="-110000"/>
      </dsp:spPr>
      <dsp:style>
        <a:lnRef idx="1">
          <a:schemeClr val="accent1"/>
        </a:lnRef>
        <a:fillRef idx="0">
          <a:schemeClr val="accent1"/>
        </a:fillRef>
        <a:effectRef idx="0">
          <a:scrgbClr r="0" g="0" b="0"/>
        </a:effectRef>
        <a:fontRef idx="minor"/>
      </dsp:style>
      <dsp:txXfrm>
        <a:off x="829073" y="145106"/>
        <a:ext cx="2818790" cy="2818790"/>
      </dsp:txXfrm>
    </dsp:sp>
    <dsp:sp modelId="{26C837DA-05F3-4E79-9B60-70EB40790DC8}">
      <dsp:nvSpPr>
        <dsp:cNvPr id="9" name="圆角矩形 8"/>
        <dsp:cNvSpPr/>
      </dsp:nvSpPr>
      <dsp:spPr bwMode="white">
        <a:xfrm>
          <a:off x="1866910" y="2818790"/>
          <a:ext cx="921307" cy="598849"/>
        </a:xfrm>
        <a:prstGeom prst="round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smtClean="0"/>
            <a:t>四维度</a:t>
          </a:r>
          <a:endParaRPr lang="zh-CN" altLang="en-US" dirty="0"/>
        </a:p>
      </dsp:txBody>
      <dsp:txXfrm>
        <a:off x="1866910" y="2818790"/>
        <a:ext cx="921307" cy="598849"/>
      </dsp:txXfrm>
    </dsp:sp>
    <dsp:sp modelId="{0507E7DE-C6BB-4A13-BF1D-DFF42069C0D7}">
      <dsp:nvSpPr>
        <dsp:cNvPr id="10" name="弧形 9"/>
        <dsp:cNvSpPr/>
      </dsp:nvSpPr>
      <dsp:spPr bwMode="white">
        <a:xfrm>
          <a:off x="1007265" y="145106"/>
          <a:ext cx="2818790" cy="2818790"/>
        </a:xfrm>
        <a:prstGeom prst="arc">
          <a:avLst>
            <a:gd name="adj1" fmla="val 6946498"/>
            <a:gd name="adj2" fmla="val 7453501"/>
          </a:avLst>
        </a:prstGeom>
        <a:ln w="1">
          <a:solidFill>
            <a:schemeClr val="accent1">
              <a:shade val="50000"/>
            </a:schemeClr>
          </a:solidFill>
          <a:tailEnd type="arrow" w="lg" len="med"/>
        </a:ln>
        <a:sp3d z="-110000"/>
      </dsp:spPr>
      <dsp:style>
        <a:lnRef idx="1">
          <a:schemeClr val="accent1"/>
        </a:lnRef>
        <a:fillRef idx="0">
          <a:schemeClr val="accent1"/>
        </a:fillRef>
        <a:effectRef idx="0">
          <a:scrgbClr r="0" g="0" b="0"/>
        </a:effectRef>
        <a:fontRef idx="minor"/>
      </dsp:style>
      <dsp:txXfrm>
        <a:off x="1007265" y="145106"/>
        <a:ext cx="2818790" cy="2818790"/>
      </dsp:txXfrm>
    </dsp:sp>
    <dsp:sp modelId="{702F0202-12BE-4030-855F-981AAC12E127}">
      <dsp:nvSpPr>
        <dsp:cNvPr id="11" name="圆角矩形 10"/>
        <dsp:cNvSpPr/>
      </dsp:nvSpPr>
      <dsp:spPr bwMode="white">
        <a:xfrm>
          <a:off x="646338" y="2114092"/>
          <a:ext cx="921307" cy="598849"/>
        </a:xfrm>
        <a:prstGeom prst="round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smtClean="0"/>
            <a:t>五环节</a:t>
          </a:r>
          <a:endParaRPr lang="zh-CN" altLang="en-US" dirty="0"/>
        </a:p>
      </dsp:txBody>
      <dsp:txXfrm>
        <a:off x="646338" y="2114092"/>
        <a:ext cx="921307" cy="598849"/>
      </dsp:txXfrm>
    </dsp:sp>
    <dsp:sp modelId="{ECCD4641-8F40-4F0D-98A2-A75FAE7443E1}">
      <dsp:nvSpPr>
        <dsp:cNvPr id="12" name="弧形 11"/>
        <dsp:cNvSpPr/>
      </dsp:nvSpPr>
      <dsp:spPr bwMode="white">
        <a:xfrm>
          <a:off x="1047467" y="299425"/>
          <a:ext cx="2818790" cy="2818790"/>
        </a:xfrm>
        <a:prstGeom prst="arc">
          <a:avLst>
            <a:gd name="adj1" fmla="val 10198390"/>
            <a:gd name="adj2" fmla="val 11401609"/>
          </a:avLst>
        </a:prstGeom>
        <a:ln w="1">
          <a:solidFill>
            <a:schemeClr val="accent1">
              <a:shade val="50000"/>
            </a:schemeClr>
          </a:solidFill>
          <a:tailEnd type="arrow" w="lg" len="med"/>
        </a:ln>
        <a:sp3d z="-110000"/>
      </dsp:spPr>
      <dsp:style>
        <a:lnRef idx="1">
          <a:schemeClr val="accent1"/>
        </a:lnRef>
        <a:fillRef idx="0">
          <a:schemeClr val="accent1"/>
        </a:fillRef>
        <a:effectRef idx="0">
          <a:scrgbClr r="0" g="0" b="0"/>
        </a:effectRef>
        <a:fontRef idx="minor"/>
      </dsp:style>
      <dsp:txXfrm>
        <a:off x="1047467" y="299425"/>
        <a:ext cx="2818790" cy="2818790"/>
      </dsp:txXfrm>
    </dsp:sp>
    <dsp:sp modelId="{F6A7FBDC-6FEB-4B32-B7E6-6FC26F533390}">
      <dsp:nvSpPr>
        <dsp:cNvPr id="13" name="圆角矩形 12"/>
        <dsp:cNvSpPr/>
      </dsp:nvSpPr>
      <dsp:spPr bwMode="white">
        <a:xfrm>
          <a:off x="646338" y="704697"/>
          <a:ext cx="921307" cy="598849"/>
        </a:xfrm>
        <a:prstGeom prst="round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smtClean="0"/>
            <a:t>六关系</a:t>
          </a:r>
          <a:endParaRPr lang="zh-CN" altLang="en-US" dirty="0"/>
        </a:p>
      </dsp:txBody>
      <dsp:txXfrm>
        <a:off x="646338" y="704697"/>
        <a:ext cx="921307" cy="598849"/>
      </dsp:txXfrm>
    </dsp:sp>
    <dsp:sp modelId="{33894B20-7BB2-4290-B7AE-04061497C882}">
      <dsp:nvSpPr>
        <dsp:cNvPr id="14" name="弧形 13"/>
        <dsp:cNvSpPr/>
      </dsp:nvSpPr>
      <dsp:spPr bwMode="white">
        <a:xfrm>
          <a:off x="1007265" y="453744"/>
          <a:ext cx="2818790" cy="2818790"/>
        </a:xfrm>
        <a:prstGeom prst="arc">
          <a:avLst>
            <a:gd name="adj1" fmla="val 14146498"/>
            <a:gd name="adj2" fmla="val 14653501"/>
          </a:avLst>
        </a:prstGeom>
        <a:ln w="1">
          <a:solidFill>
            <a:schemeClr val="accent1">
              <a:shade val="50000"/>
            </a:schemeClr>
          </a:solidFill>
          <a:tailEnd type="arrow" w="lg" len="med"/>
        </a:ln>
        <a:sp3d z="-110000"/>
      </dsp:spPr>
      <dsp:style>
        <a:lnRef idx="1">
          <a:schemeClr val="accent1"/>
        </a:lnRef>
        <a:fillRef idx="0">
          <a:schemeClr val="accent1"/>
        </a:fillRef>
        <a:effectRef idx="0">
          <a:scrgbClr r="0" g="0" b="0"/>
        </a:effectRef>
        <a:fontRef idx="minor"/>
      </dsp:style>
      <dsp:txXfrm>
        <a:off x="1007265" y="453744"/>
        <a:ext cx="2818790" cy="2818790"/>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29600" cy="4389437"/>
        <a:chOff x="0" y="0"/>
        <a:chExt cx="8229600" cy="4389437"/>
      </a:xfrm>
    </dsp:grpSpPr>
    <dsp:sp modelId="{665E4ED8-CC55-4CFA-8105-85B000BF77E2}">
      <dsp:nvSpPr>
        <dsp:cNvPr id="3" name="单圆角矩形 2"/>
        <dsp:cNvSpPr/>
      </dsp:nvSpPr>
      <dsp:spPr bwMode="white">
        <a:xfrm rot="16200000">
          <a:off x="960041" y="-960041"/>
          <a:ext cx="2194719" cy="4114800"/>
        </a:xfrm>
        <a:prstGeom prst="round1Rect">
          <a:avLst/>
        </a:prstGeom>
      </dsp:spPr>
      <dsp:style>
        <a:lnRef idx="2">
          <a:schemeClr val="lt1"/>
        </a:lnRef>
        <a:fillRef idx="1">
          <a:schemeClr val="accent1"/>
        </a:fillRef>
        <a:effectRef idx="0">
          <a:scrgbClr r="0" g="0" b="0"/>
        </a:effectRef>
        <a:fontRef idx="minor">
          <a:schemeClr val="lt1"/>
        </a:fontRef>
      </dsp:style>
      <dsp:txXfrm rot="16200000">
        <a:off x="960041" y="-960041"/>
        <a:ext cx="2194719" cy="4114800"/>
      </dsp:txXfrm>
    </dsp:sp>
    <dsp:sp modelId="{DE66A581-A144-49D0-A5D9-F686D274EC0F}">
      <dsp:nvSpPr>
        <dsp:cNvPr id="5" name="单圆角矩形 4"/>
        <dsp:cNvSpPr/>
      </dsp:nvSpPr>
      <dsp:spPr bwMode="white">
        <a:xfrm>
          <a:off x="4114800" y="0"/>
          <a:ext cx="4114800" cy="2194719"/>
        </a:xfrm>
        <a:prstGeom prst="round1Rect">
          <a:avLst/>
        </a:prstGeom>
      </dsp:spPr>
      <dsp:style>
        <a:lnRef idx="2">
          <a:schemeClr val="lt1"/>
        </a:lnRef>
        <a:fillRef idx="1">
          <a:schemeClr val="accent1"/>
        </a:fillRef>
        <a:effectRef idx="0">
          <a:scrgbClr r="0" g="0" b="0"/>
        </a:effectRef>
        <a:fontRef idx="minor">
          <a:schemeClr val="lt1"/>
        </a:fontRef>
      </dsp:style>
      <dsp:txXfrm>
        <a:off x="4114800" y="0"/>
        <a:ext cx="4114800" cy="2194719"/>
      </dsp:txXfrm>
    </dsp:sp>
    <dsp:sp modelId="{719AB736-B747-4CEE-8971-B978246187AE}">
      <dsp:nvSpPr>
        <dsp:cNvPr id="7" name="单圆角矩形 6"/>
        <dsp:cNvSpPr/>
      </dsp:nvSpPr>
      <dsp:spPr bwMode="white">
        <a:xfrm rot="10800000">
          <a:off x="0" y="2194719"/>
          <a:ext cx="4114800" cy="2194719"/>
        </a:xfrm>
        <a:prstGeom prst="round1Rect">
          <a:avLst/>
        </a:prstGeom>
      </dsp:spPr>
      <dsp:style>
        <a:lnRef idx="2">
          <a:schemeClr val="lt1"/>
        </a:lnRef>
        <a:fillRef idx="1">
          <a:schemeClr val="accent1"/>
        </a:fillRef>
        <a:effectRef idx="0">
          <a:scrgbClr r="0" g="0" b="0"/>
        </a:effectRef>
        <a:fontRef idx="minor">
          <a:schemeClr val="lt1"/>
        </a:fontRef>
      </dsp:style>
      <dsp:txXfrm rot="10800000">
        <a:off x="0" y="2194719"/>
        <a:ext cx="4114800" cy="2194719"/>
      </dsp:txXfrm>
    </dsp:sp>
    <dsp:sp modelId="{C88AFAA5-D1AB-4E0A-A5FC-26FBB707463F}">
      <dsp:nvSpPr>
        <dsp:cNvPr id="9" name="单圆角矩形 8"/>
        <dsp:cNvSpPr/>
      </dsp:nvSpPr>
      <dsp:spPr bwMode="white">
        <a:xfrm rot="5400000">
          <a:off x="5074841" y="1234678"/>
          <a:ext cx="2194719" cy="4114800"/>
        </a:xfrm>
        <a:prstGeom prst="round1Rect">
          <a:avLst/>
        </a:prstGeom>
      </dsp:spPr>
      <dsp:style>
        <a:lnRef idx="2">
          <a:schemeClr val="lt1"/>
        </a:lnRef>
        <a:fillRef idx="1">
          <a:schemeClr val="accent1"/>
        </a:fillRef>
        <a:effectRef idx="0">
          <a:scrgbClr r="0" g="0" b="0"/>
        </a:effectRef>
        <a:fontRef idx="minor">
          <a:schemeClr val="lt1"/>
        </a:fontRef>
      </dsp:style>
      <dsp:txXfrm rot="5400000">
        <a:off x="5074841" y="1234678"/>
        <a:ext cx="2194719" cy="4114800"/>
      </dsp:txXfrm>
    </dsp:sp>
    <dsp:sp modelId="{BE28BE32-5667-4775-A54C-AF4CAE6033A8}">
      <dsp:nvSpPr>
        <dsp:cNvPr id="11" name="圆角矩形 10"/>
        <dsp:cNvSpPr/>
      </dsp:nvSpPr>
      <dsp:spPr bwMode="white">
        <a:xfrm>
          <a:off x="2880360" y="1646039"/>
          <a:ext cx="2468880" cy="1097359"/>
        </a:xfrm>
        <a:prstGeom prst="roundRect">
          <a:avLst/>
        </a:prstGeom>
      </dsp:spPr>
      <dsp:style>
        <a:lnRef idx="2">
          <a:schemeClr val="lt1"/>
        </a:lnRef>
        <a:fillRef idx="1">
          <a:schemeClr val="accent1">
            <a:tint val="60000"/>
          </a:schemeClr>
        </a:fillRef>
        <a:effectRef idx="0">
          <a:scrgbClr r="0" g="0" b="0"/>
        </a:effectRef>
        <a:fontRef idx="minor"/>
      </dsp:style>
      <dsp:txBody>
        <a:bodyPr lIns="163830" tIns="163830" rIns="163830" bIns="163830" anchor="ctr"/>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lvl="0">
            <a:lnSpc>
              <a:spcPct val="100000"/>
            </a:lnSpc>
            <a:spcBef>
              <a:spcPct val="0"/>
            </a:spcBef>
            <a:spcAft>
              <a:spcPct val="35000"/>
            </a:spcAft>
          </a:pPr>
          <a:endParaRPr lang="zh-CN" altLang="en-US" dirty="0">
            <a:solidFill>
              <a:schemeClr val="dk1"/>
            </a:solidFill>
          </a:endParaRPr>
        </a:p>
      </dsp:txBody>
      <dsp:txXfrm>
        <a:off x="2880360" y="1646039"/>
        <a:ext cx="2468880" cy="1097359"/>
      </dsp:txXfrm>
    </dsp:sp>
    <dsp:sp modelId="{D5111555-AE5D-4347-8C9A-68DDF7E26F1F}">
      <dsp:nvSpPr>
        <dsp:cNvPr id="4" name="矩形 3"/>
        <dsp:cNvSpPr/>
      </dsp:nvSpPr>
      <dsp:spPr bwMode="white">
        <a:xfrm rot="16200000">
          <a:off x="1234381" y="-1234381"/>
          <a:ext cx="1646039" cy="41148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rot="5400000" lIns="227584" tIns="227584" rIns="227584" bIns="227584"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altLang="zh-CN" dirty="0" smtClean="0"/>
            <a:t>S</a:t>
          </a:r>
          <a:endParaRPr lang="en-US" altLang="zh-CN" dirty="0" smtClean="0"/>
        </a:p>
        <a:p>
          <a:pPr lvl="0">
            <a:lnSpc>
              <a:spcPct val="100000"/>
            </a:lnSpc>
            <a:spcBef>
              <a:spcPct val="0"/>
            </a:spcBef>
            <a:spcAft>
              <a:spcPct val="35000"/>
            </a:spcAft>
          </a:pPr>
          <a:r>
            <a:rPr lang="zh-CN" altLang="en-US" dirty="0" smtClean="0"/>
            <a:t>优势</a:t>
          </a:r>
          <a:endParaRPr lang="zh-CN" altLang="en-US" dirty="0"/>
        </a:p>
      </dsp:txBody>
      <dsp:txXfrm rot="16200000">
        <a:off x="1234381" y="-1234381"/>
        <a:ext cx="1646039" cy="4114800"/>
      </dsp:txXfrm>
    </dsp:sp>
    <dsp:sp modelId="{BC36391D-697F-4091-A64B-89C01A427CAE}">
      <dsp:nvSpPr>
        <dsp:cNvPr id="6" name="矩形 5"/>
        <dsp:cNvSpPr/>
      </dsp:nvSpPr>
      <dsp:spPr bwMode="white">
        <a:xfrm>
          <a:off x="4114800" y="0"/>
          <a:ext cx="4114800" cy="1646039"/>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227584" tIns="227584" rIns="227584" bIns="227584"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altLang="zh-CN" dirty="0" smtClean="0"/>
            <a:t>W</a:t>
          </a:r>
          <a:endParaRPr lang="en-US" altLang="zh-CN" dirty="0" smtClean="0"/>
        </a:p>
        <a:p>
          <a:pPr lvl="0">
            <a:lnSpc>
              <a:spcPct val="100000"/>
            </a:lnSpc>
            <a:spcBef>
              <a:spcPct val="0"/>
            </a:spcBef>
            <a:spcAft>
              <a:spcPct val="35000"/>
            </a:spcAft>
          </a:pPr>
          <a:r>
            <a:rPr lang="zh-CN" altLang="en-US" dirty="0" smtClean="0"/>
            <a:t>劣势</a:t>
          </a:r>
          <a:endParaRPr lang="zh-CN" altLang="en-US" dirty="0"/>
        </a:p>
      </dsp:txBody>
      <dsp:txXfrm>
        <a:off x="4114800" y="0"/>
        <a:ext cx="4114800" cy="1646039"/>
      </dsp:txXfrm>
    </dsp:sp>
    <dsp:sp modelId="{6166652D-B154-49A0-B576-B84305C3A354}">
      <dsp:nvSpPr>
        <dsp:cNvPr id="8" name="矩形 7"/>
        <dsp:cNvSpPr/>
      </dsp:nvSpPr>
      <dsp:spPr bwMode="white">
        <a:xfrm rot="10800000">
          <a:off x="0" y="2743398"/>
          <a:ext cx="4114800" cy="1646039"/>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rot="10800000" lIns="227584" tIns="227584" rIns="227584" bIns="227584"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altLang="zh-CN" dirty="0" smtClean="0"/>
            <a:t>O</a:t>
          </a:r>
          <a:endParaRPr lang="en-US" altLang="zh-CN" dirty="0" smtClean="0"/>
        </a:p>
        <a:p>
          <a:pPr lvl="0">
            <a:lnSpc>
              <a:spcPct val="100000"/>
            </a:lnSpc>
            <a:spcBef>
              <a:spcPct val="0"/>
            </a:spcBef>
            <a:spcAft>
              <a:spcPct val="35000"/>
            </a:spcAft>
          </a:pPr>
          <a:r>
            <a:rPr lang="zh-CN" altLang="en-US" dirty="0" smtClean="0"/>
            <a:t>机遇</a:t>
          </a:r>
          <a:endParaRPr lang="zh-CN" altLang="en-US" dirty="0"/>
        </a:p>
      </dsp:txBody>
      <dsp:txXfrm rot="10800000">
        <a:off x="0" y="2743398"/>
        <a:ext cx="4114800" cy="1646039"/>
      </dsp:txXfrm>
    </dsp:sp>
    <dsp:sp modelId="{70CEAC6B-CDA4-426C-8174-163A6922F001}">
      <dsp:nvSpPr>
        <dsp:cNvPr id="10" name="矩形 9"/>
        <dsp:cNvSpPr/>
      </dsp:nvSpPr>
      <dsp:spPr bwMode="white">
        <a:xfrm rot="5400000">
          <a:off x="5349181" y="1509018"/>
          <a:ext cx="1646039" cy="4114800"/>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rot="-5400000" lIns="227584" tIns="227584" rIns="227584" bIns="227584"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altLang="zh-CN" dirty="0" smtClean="0"/>
            <a:t>T</a:t>
          </a:r>
          <a:endParaRPr lang="en-US" altLang="zh-CN" dirty="0" smtClean="0"/>
        </a:p>
        <a:p>
          <a:pPr lvl="0">
            <a:lnSpc>
              <a:spcPct val="100000"/>
            </a:lnSpc>
            <a:spcBef>
              <a:spcPct val="0"/>
            </a:spcBef>
            <a:spcAft>
              <a:spcPct val="35000"/>
            </a:spcAft>
          </a:pPr>
          <a:r>
            <a:rPr lang="zh-CN" altLang="en-US" dirty="0" smtClean="0"/>
            <a:t>威胁</a:t>
          </a:r>
          <a:endParaRPr lang="zh-CN" altLang="en-US" dirty="0"/>
        </a:p>
      </dsp:txBody>
      <dsp:txXfrm rot="5400000">
        <a:off x="5349181" y="1509018"/>
        <a:ext cx="1646039" cy="411480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010912" cy="5010912"/>
        <a:chOff x="0" y="0"/>
        <a:chExt cx="5010912" cy="5010912"/>
      </a:xfrm>
    </dsp:grpSpPr>
    <dsp:sp modelId="{70085AD1-33C1-43D8-9B56-42D8465B7DE3}">
      <dsp:nvSpPr>
        <dsp:cNvPr id="3" name="菱形 2"/>
        <dsp:cNvSpPr/>
      </dsp:nvSpPr>
      <dsp:spPr bwMode="white">
        <a:xfrm>
          <a:off x="1837944" y="0"/>
          <a:ext cx="5010912" cy="5010912"/>
        </a:xfrm>
        <a:prstGeom prst="diamond">
          <a:avLst/>
        </a:prstGeom>
      </dsp:spPr>
      <dsp:style>
        <a:lnRef idx="0">
          <a:schemeClr val="accent1"/>
        </a:lnRef>
        <a:fillRef idx="1">
          <a:schemeClr val="accent1">
            <a:tint val="40000"/>
          </a:schemeClr>
        </a:fillRef>
        <a:effectRef idx="2">
          <a:scrgbClr r="0" g="0" b="0"/>
        </a:effectRef>
        <a:fontRef idx="minor"/>
      </dsp:style>
      <dsp:txXfrm>
        <a:off x="1837944" y="0"/>
        <a:ext cx="5010912" cy="5010912"/>
      </dsp:txXfrm>
    </dsp:sp>
    <dsp:sp modelId="{28A0D22E-6001-46B8-A43E-A6EAA6BBCC21}">
      <dsp:nvSpPr>
        <dsp:cNvPr id="4" name="圆角矩形 3"/>
        <dsp:cNvSpPr/>
      </dsp:nvSpPr>
      <dsp:spPr bwMode="white">
        <a:xfrm>
          <a:off x="2313981" y="476037"/>
          <a:ext cx="1954256" cy="1954256"/>
        </a:xfrm>
        <a:prstGeom prst="roundRect">
          <a:avLst/>
        </a:prstGeom>
      </dsp:spPr>
      <dsp:style>
        <a:lnRef idx="0">
          <a:schemeClr val="lt1"/>
        </a:lnRef>
        <a:fillRef idx="3">
          <a:schemeClr val="accent1"/>
        </a:fillRef>
        <a:effectRef idx="2">
          <a:scrgbClr r="0" g="0" b="0"/>
        </a:effectRef>
        <a:fontRef idx="minor">
          <a:schemeClr val="lt1"/>
        </a:fontRef>
      </dsp:style>
      <dsp:txBody>
        <a:bodyPr lIns="72390" tIns="72390" rIns="72390" bIns="72390" anchor="t"/>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ltLang="zh-CN" dirty="0" smtClean="0"/>
            <a:t>S</a:t>
          </a:r>
          <a:endParaRPr lang="zh-CN" altLang="en-US" dirty="0"/>
        </a:p>
        <a:p>
          <a:pPr lvl="1">
            <a:lnSpc>
              <a:spcPct val="100000"/>
            </a:lnSpc>
            <a:spcBef>
              <a:spcPct val="0"/>
            </a:spcBef>
            <a:spcAft>
              <a:spcPct val="15000"/>
            </a:spcAft>
            <a:buChar char="•"/>
          </a:pPr>
          <a:r>
            <a:rPr lang="zh-CN" altLang="en-US" dirty="0" smtClean="0"/>
            <a:t>响应快</a:t>
          </a:r>
          <a:endParaRPr lang="zh-CN" altLang="en-US" dirty="0"/>
        </a:p>
        <a:p>
          <a:pPr lvl="1">
            <a:lnSpc>
              <a:spcPct val="100000"/>
            </a:lnSpc>
            <a:spcBef>
              <a:spcPct val="0"/>
            </a:spcBef>
            <a:spcAft>
              <a:spcPct val="15000"/>
            </a:spcAft>
            <a:buChar char="•"/>
          </a:pPr>
          <a:r>
            <a:rPr lang="zh-CN" altLang="en-US" dirty="0" smtClean="0"/>
            <a:t>快速迭代</a:t>
          </a:r>
          <a:endParaRPr lang="zh-CN" altLang="en-US" dirty="0"/>
        </a:p>
        <a:p>
          <a:pPr lvl="1">
            <a:lnSpc>
              <a:spcPct val="100000"/>
            </a:lnSpc>
            <a:spcBef>
              <a:spcPct val="0"/>
            </a:spcBef>
            <a:spcAft>
              <a:spcPct val="15000"/>
            </a:spcAft>
            <a:buChar char="•"/>
          </a:pPr>
          <a:r>
            <a:rPr lang="zh-CN" altLang="en-US" dirty="0" smtClean="0"/>
            <a:t>自有特色</a:t>
          </a:r>
          <a:endParaRPr lang="zh-CN" altLang="en-US" dirty="0"/>
        </a:p>
        <a:p>
          <a:pPr lvl="1">
            <a:lnSpc>
              <a:spcPct val="100000"/>
            </a:lnSpc>
            <a:spcBef>
              <a:spcPct val="0"/>
            </a:spcBef>
            <a:spcAft>
              <a:spcPct val="15000"/>
            </a:spcAft>
            <a:buChar char="•"/>
          </a:pPr>
          <a:r>
            <a:rPr lang="zh-CN" altLang="en-US" dirty="0" smtClean="0"/>
            <a:t>粘度高</a:t>
          </a:r>
          <a:endParaRPr lang="zh-CN" altLang="en-US" dirty="0"/>
        </a:p>
        <a:p>
          <a:pPr lvl="1">
            <a:lnSpc>
              <a:spcPct val="100000"/>
            </a:lnSpc>
            <a:spcBef>
              <a:spcPct val="0"/>
            </a:spcBef>
            <a:spcAft>
              <a:spcPct val="15000"/>
            </a:spcAft>
            <a:buChar char="•"/>
          </a:pPr>
          <a:r>
            <a:rPr lang="zh-CN" altLang="en-US" dirty="0" smtClean="0"/>
            <a:t>专业</a:t>
          </a:r>
          <a:endParaRPr lang="zh-CN" altLang="en-US" dirty="0"/>
        </a:p>
      </dsp:txBody>
      <dsp:txXfrm>
        <a:off x="2313981" y="476037"/>
        <a:ext cx="1954256" cy="1954256"/>
      </dsp:txXfrm>
    </dsp:sp>
    <dsp:sp modelId="{52BB8783-A87C-4126-AD15-C4358C6E94E5}">
      <dsp:nvSpPr>
        <dsp:cNvPr id="5" name="圆角矩形 4"/>
        <dsp:cNvSpPr/>
      </dsp:nvSpPr>
      <dsp:spPr bwMode="white">
        <a:xfrm>
          <a:off x="4418564" y="476037"/>
          <a:ext cx="1954256" cy="1954256"/>
        </a:xfrm>
        <a:prstGeom prst="roundRect">
          <a:avLst/>
        </a:prstGeom>
      </dsp:spPr>
      <dsp:style>
        <a:lnRef idx="0">
          <a:schemeClr val="lt1"/>
        </a:lnRef>
        <a:fillRef idx="3">
          <a:schemeClr val="accent1"/>
        </a:fillRef>
        <a:effectRef idx="2">
          <a:scrgbClr r="0" g="0" b="0"/>
        </a:effectRef>
        <a:fontRef idx="minor">
          <a:schemeClr val="lt1"/>
        </a:fontRef>
      </dsp:style>
      <dsp:txBody>
        <a:bodyPr lIns="72390" tIns="72390" rIns="72390" bIns="72390" anchor="t"/>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ltLang="zh-CN" dirty="0" smtClean="0"/>
            <a:t>W</a:t>
          </a:r>
          <a:endParaRPr lang="zh-CN" altLang="en-US" dirty="0"/>
        </a:p>
        <a:p>
          <a:pPr lvl="1">
            <a:lnSpc>
              <a:spcPct val="100000"/>
            </a:lnSpc>
            <a:spcBef>
              <a:spcPct val="0"/>
            </a:spcBef>
            <a:spcAft>
              <a:spcPct val="15000"/>
            </a:spcAft>
            <a:buChar char="•"/>
          </a:pPr>
          <a:r>
            <a:rPr lang="zh-CN" altLang="en-US" dirty="0" smtClean="0"/>
            <a:t>单位成本高</a:t>
          </a:r>
          <a:endParaRPr lang="zh-CN" altLang="en-US" dirty="0"/>
        </a:p>
        <a:p>
          <a:pPr lvl="1">
            <a:lnSpc>
              <a:spcPct val="100000"/>
            </a:lnSpc>
            <a:spcBef>
              <a:spcPct val="0"/>
            </a:spcBef>
            <a:spcAft>
              <a:spcPct val="15000"/>
            </a:spcAft>
            <a:buChar char="•"/>
          </a:pPr>
          <a:r>
            <a:rPr lang="zh-CN" altLang="en-US" dirty="0" smtClean="0"/>
            <a:t>成长代价高</a:t>
          </a:r>
          <a:endParaRPr lang="zh-CN" altLang="en-US" dirty="0"/>
        </a:p>
        <a:p>
          <a:pPr lvl="1">
            <a:lnSpc>
              <a:spcPct val="100000"/>
            </a:lnSpc>
            <a:spcBef>
              <a:spcPct val="0"/>
            </a:spcBef>
            <a:spcAft>
              <a:spcPct val="15000"/>
            </a:spcAft>
            <a:buChar char="•"/>
          </a:pPr>
          <a:r>
            <a:rPr lang="zh-CN" altLang="en-US" dirty="0" smtClean="0"/>
            <a:t>产品推广不易</a:t>
          </a:r>
          <a:endParaRPr lang="zh-CN" altLang="en-US" dirty="0"/>
        </a:p>
        <a:p>
          <a:pPr lvl="1">
            <a:lnSpc>
              <a:spcPct val="100000"/>
            </a:lnSpc>
            <a:spcBef>
              <a:spcPct val="0"/>
            </a:spcBef>
            <a:spcAft>
              <a:spcPct val="15000"/>
            </a:spcAft>
            <a:buChar char="•"/>
          </a:pPr>
          <a:r>
            <a:rPr lang="zh-CN" altLang="en-US" dirty="0" smtClean="0"/>
            <a:t>人才梯队难</a:t>
          </a:r>
          <a:endParaRPr lang="zh-CN" altLang="en-US" dirty="0"/>
        </a:p>
        <a:p>
          <a:pPr lvl="1">
            <a:lnSpc>
              <a:spcPct val="100000"/>
            </a:lnSpc>
            <a:spcBef>
              <a:spcPct val="0"/>
            </a:spcBef>
            <a:spcAft>
              <a:spcPct val="15000"/>
            </a:spcAft>
            <a:buChar char="•"/>
          </a:pPr>
          <a:r>
            <a:rPr lang="zh-CN" altLang="en-US" dirty="0" smtClean="0"/>
            <a:t>全面领先难</a:t>
          </a:r>
          <a:endParaRPr lang="zh-CN" altLang="en-US" dirty="0"/>
        </a:p>
      </dsp:txBody>
      <dsp:txXfrm>
        <a:off x="4418564" y="476037"/>
        <a:ext cx="1954256" cy="1954256"/>
      </dsp:txXfrm>
    </dsp:sp>
    <dsp:sp modelId="{FD0FF196-99D3-4576-869E-1E70EA05C55A}">
      <dsp:nvSpPr>
        <dsp:cNvPr id="6" name="圆角矩形 5"/>
        <dsp:cNvSpPr/>
      </dsp:nvSpPr>
      <dsp:spPr bwMode="white">
        <a:xfrm>
          <a:off x="2313981" y="2580620"/>
          <a:ext cx="1954256" cy="1954256"/>
        </a:xfrm>
        <a:prstGeom prst="roundRect">
          <a:avLst/>
        </a:prstGeom>
      </dsp:spPr>
      <dsp:style>
        <a:lnRef idx="0">
          <a:schemeClr val="lt1"/>
        </a:lnRef>
        <a:fillRef idx="3">
          <a:schemeClr val="accent1"/>
        </a:fillRef>
        <a:effectRef idx="2">
          <a:scrgbClr r="0" g="0" b="0"/>
        </a:effectRef>
        <a:fontRef idx="minor">
          <a:schemeClr val="lt1"/>
        </a:fontRef>
      </dsp:style>
      <dsp:txBody>
        <a:bodyPr lIns="72390" tIns="72390" rIns="72390" bIns="72390" anchor="t"/>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ltLang="zh-CN" dirty="0" smtClean="0"/>
            <a:t>O</a:t>
          </a:r>
          <a:endParaRPr lang="zh-CN" altLang="en-US" dirty="0"/>
        </a:p>
        <a:p>
          <a:pPr lvl="1">
            <a:lnSpc>
              <a:spcPct val="100000"/>
            </a:lnSpc>
            <a:spcBef>
              <a:spcPct val="0"/>
            </a:spcBef>
            <a:spcAft>
              <a:spcPct val="15000"/>
            </a:spcAft>
            <a:buChar char="•"/>
          </a:pPr>
          <a:r>
            <a:rPr lang="zh-CN" altLang="en-US" dirty="0" smtClean="0"/>
            <a:t>产业链的要求</a:t>
          </a:r>
          <a:endParaRPr lang="zh-CN" altLang="en-US" dirty="0"/>
        </a:p>
        <a:p>
          <a:pPr lvl="1">
            <a:lnSpc>
              <a:spcPct val="100000"/>
            </a:lnSpc>
            <a:spcBef>
              <a:spcPct val="0"/>
            </a:spcBef>
            <a:spcAft>
              <a:spcPct val="15000"/>
            </a:spcAft>
            <a:buChar char="•"/>
          </a:pPr>
          <a:r>
            <a:rPr lang="zh-CN" altLang="en-US" dirty="0" smtClean="0"/>
            <a:t>用户年轻化</a:t>
          </a:r>
          <a:endParaRPr lang="zh-CN" altLang="en-US" dirty="0"/>
        </a:p>
        <a:p>
          <a:pPr lvl="1">
            <a:lnSpc>
              <a:spcPct val="100000"/>
            </a:lnSpc>
            <a:spcBef>
              <a:spcPct val="0"/>
            </a:spcBef>
            <a:spcAft>
              <a:spcPct val="15000"/>
            </a:spcAft>
            <a:buChar char="•"/>
          </a:pPr>
          <a:r>
            <a:rPr lang="zh-CN" altLang="en-US" dirty="0" smtClean="0"/>
            <a:t>混业经营</a:t>
          </a:r>
          <a:endParaRPr lang="zh-CN" altLang="en-US" dirty="0"/>
        </a:p>
        <a:p>
          <a:pPr lvl="1">
            <a:lnSpc>
              <a:spcPct val="100000"/>
            </a:lnSpc>
            <a:spcBef>
              <a:spcPct val="0"/>
            </a:spcBef>
            <a:spcAft>
              <a:spcPct val="15000"/>
            </a:spcAft>
            <a:buChar char="•"/>
          </a:pPr>
          <a:r>
            <a:rPr lang="zh-CN" altLang="en-US" dirty="0" smtClean="0"/>
            <a:t>信息化时代</a:t>
          </a:r>
          <a:endParaRPr lang="zh-CN" altLang="en-US" dirty="0"/>
        </a:p>
        <a:p>
          <a:pPr lvl="1">
            <a:lnSpc>
              <a:spcPct val="100000"/>
            </a:lnSpc>
            <a:spcBef>
              <a:spcPct val="0"/>
            </a:spcBef>
            <a:spcAft>
              <a:spcPct val="15000"/>
            </a:spcAft>
            <a:buChar char="•"/>
          </a:pPr>
          <a:endParaRPr lang="zh-CN" altLang="en-US" dirty="0"/>
        </a:p>
      </dsp:txBody>
      <dsp:txXfrm>
        <a:off x="2313981" y="2580620"/>
        <a:ext cx="1954256" cy="1954256"/>
      </dsp:txXfrm>
    </dsp:sp>
    <dsp:sp modelId="{379A5A97-8372-44B5-9663-9F96213F731B}">
      <dsp:nvSpPr>
        <dsp:cNvPr id="7" name="圆角矩形 6"/>
        <dsp:cNvSpPr/>
      </dsp:nvSpPr>
      <dsp:spPr bwMode="white">
        <a:xfrm>
          <a:off x="4418564" y="2580620"/>
          <a:ext cx="1954256" cy="1954256"/>
        </a:xfrm>
        <a:prstGeom prst="roundRect">
          <a:avLst/>
        </a:prstGeom>
      </dsp:spPr>
      <dsp:style>
        <a:lnRef idx="0">
          <a:schemeClr val="lt1"/>
        </a:lnRef>
        <a:fillRef idx="3">
          <a:schemeClr val="accent1"/>
        </a:fillRef>
        <a:effectRef idx="2">
          <a:scrgbClr r="0" g="0" b="0"/>
        </a:effectRef>
        <a:fontRef idx="minor">
          <a:schemeClr val="lt1"/>
        </a:fontRef>
      </dsp:style>
      <dsp:txBody>
        <a:bodyPr lIns="72390" tIns="72390" rIns="72390" bIns="72390" anchor="t"/>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ltLang="zh-CN" dirty="0" smtClean="0"/>
            <a:t>T</a:t>
          </a:r>
          <a:endParaRPr lang="zh-CN" altLang="en-US" dirty="0"/>
        </a:p>
        <a:p>
          <a:pPr lvl="1">
            <a:lnSpc>
              <a:spcPct val="100000"/>
            </a:lnSpc>
            <a:spcBef>
              <a:spcPct val="0"/>
            </a:spcBef>
            <a:spcAft>
              <a:spcPct val="15000"/>
            </a:spcAft>
            <a:buChar char="•"/>
          </a:pPr>
          <a:r>
            <a:rPr lang="zh-CN" altLang="en-US" dirty="0" smtClean="0"/>
            <a:t>可被替代</a:t>
          </a:r>
          <a:endParaRPr lang="zh-CN" altLang="en-US" dirty="0"/>
        </a:p>
        <a:p>
          <a:pPr lvl="1">
            <a:lnSpc>
              <a:spcPct val="100000"/>
            </a:lnSpc>
            <a:spcBef>
              <a:spcPct val="0"/>
            </a:spcBef>
            <a:spcAft>
              <a:spcPct val="15000"/>
            </a:spcAft>
            <a:buChar char="•"/>
          </a:pPr>
          <a:r>
            <a:rPr lang="zh-CN" altLang="en-US" dirty="0" smtClean="0"/>
            <a:t>政策风险</a:t>
          </a:r>
          <a:endParaRPr lang="zh-CN" altLang="en-US" dirty="0"/>
        </a:p>
        <a:p>
          <a:pPr lvl="1">
            <a:lnSpc>
              <a:spcPct val="100000"/>
            </a:lnSpc>
            <a:spcBef>
              <a:spcPct val="0"/>
            </a:spcBef>
            <a:spcAft>
              <a:spcPct val="15000"/>
            </a:spcAft>
            <a:buChar char="•"/>
          </a:pPr>
          <a:r>
            <a:rPr lang="zh-CN" altLang="en-US" dirty="0" smtClean="0"/>
            <a:t>规模效应</a:t>
          </a:r>
          <a:endParaRPr lang="zh-CN" altLang="en-US" dirty="0"/>
        </a:p>
        <a:p>
          <a:pPr lvl="1">
            <a:lnSpc>
              <a:spcPct val="100000"/>
            </a:lnSpc>
            <a:spcBef>
              <a:spcPct val="0"/>
            </a:spcBef>
            <a:spcAft>
              <a:spcPct val="15000"/>
            </a:spcAft>
            <a:buChar char="•"/>
          </a:pPr>
          <a:endParaRPr lang="zh-CN" altLang="en-US" dirty="0"/>
        </a:p>
      </dsp:txBody>
      <dsp:txXfrm>
        <a:off x="4418564" y="2580620"/>
        <a:ext cx="1954256" cy="1954256"/>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29600" cy="2816946"/>
        <a:chOff x="0" y="0"/>
        <a:chExt cx="8229600" cy="2816946"/>
      </a:xfrm>
    </dsp:grpSpPr>
    <dsp:sp modelId="{B5E4A8D9-B634-40C6-A60E-0F505E9FEE52}">
      <dsp:nvSpPr>
        <dsp:cNvPr id="3" name="燕尾形 2"/>
        <dsp:cNvSpPr/>
      </dsp:nvSpPr>
      <dsp:spPr bwMode="white">
        <a:xfrm>
          <a:off x="0" y="1050664"/>
          <a:ext cx="1789043" cy="715617"/>
        </a:xfrm>
        <a:prstGeom prst="chevron">
          <a:avLst/>
        </a:prstGeom>
      </dsp:spPr>
      <dsp:style>
        <a:lnRef idx="0">
          <a:schemeClr val="lt1"/>
        </a:lnRef>
        <a:fillRef idx="3">
          <a:schemeClr val="accent5">
            <a:hueOff val="0"/>
            <a:satOff val="0"/>
            <a:lumOff val="0"/>
            <a:alpha val="100000"/>
          </a:schemeClr>
        </a:fillRef>
        <a:effectRef idx="3">
          <a:scrgbClr r="0" g="0" b="0"/>
        </a:effectRef>
        <a:fontRef idx="minor">
          <a:schemeClr val="lt1"/>
        </a:fontRef>
      </dsp:style>
      <dsp:txBody>
        <a:bodyPr lIns="136017" tIns="45339" rIns="45339" bIns="45339"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zh-CN" altLang="en-US" dirty="0" smtClean="0"/>
            <a:t>调研</a:t>
          </a:r>
          <a:endParaRPr lang="zh-CN" altLang="en-US" dirty="0"/>
        </a:p>
      </dsp:txBody>
      <dsp:txXfrm>
        <a:off x="0" y="1050664"/>
        <a:ext cx="1789043" cy="715617"/>
      </dsp:txXfrm>
    </dsp:sp>
    <dsp:sp modelId="{B6DE9546-2155-446E-95B1-143498CA579B}">
      <dsp:nvSpPr>
        <dsp:cNvPr id="4" name="燕尾形 3"/>
        <dsp:cNvSpPr/>
      </dsp:nvSpPr>
      <dsp:spPr bwMode="white">
        <a:xfrm>
          <a:off x="1610139" y="1050664"/>
          <a:ext cx="1789043" cy="715617"/>
        </a:xfrm>
        <a:prstGeom prst="chevron">
          <a:avLst/>
        </a:prstGeom>
      </dsp:spPr>
      <dsp:style>
        <a:lnRef idx="0">
          <a:schemeClr val="lt1"/>
        </a:lnRef>
        <a:fillRef idx="3">
          <a:schemeClr val="accent5">
            <a:hueOff val="-465000"/>
            <a:satOff val="98"/>
            <a:lumOff val="-1568"/>
            <a:alpha val="100000"/>
          </a:schemeClr>
        </a:fillRef>
        <a:effectRef idx="3">
          <a:scrgbClr r="0" g="0" b="0"/>
        </a:effectRef>
        <a:fontRef idx="minor">
          <a:schemeClr val="lt1"/>
        </a:fontRef>
      </dsp:style>
      <dsp:txBody>
        <a:bodyPr lIns="136017" tIns="45339" rIns="45339" bIns="45339"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zh-CN" altLang="en-US" dirty="0" smtClean="0"/>
            <a:t>计划</a:t>
          </a:r>
          <a:endParaRPr lang="zh-CN" altLang="en-US" dirty="0"/>
        </a:p>
      </dsp:txBody>
      <dsp:txXfrm>
        <a:off x="1610139" y="1050664"/>
        <a:ext cx="1789043" cy="715617"/>
      </dsp:txXfrm>
    </dsp:sp>
    <dsp:sp modelId="{D1641F71-A3E0-48FC-A1E9-DC543FE79971}">
      <dsp:nvSpPr>
        <dsp:cNvPr id="5" name="燕尾形 4"/>
        <dsp:cNvSpPr/>
      </dsp:nvSpPr>
      <dsp:spPr bwMode="white">
        <a:xfrm>
          <a:off x="3220278" y="1050664"/>
          <a:ext cx="1789043" cy="715617"/>
        </a:xfrm>
        <a:prstGeom prst="chevron">
          <a:avLst/>
        </a:prstGeom>
      </dsp:spPr>
      <dsp:style>
        <a:lnRef idx="0">
          <a:schemeClr val="lt1"/>
        </a:lnRef>
        <a:fillRef idx="3">
          <a:schemeClr val="accent5">
            <a:hueOff val="-930000"/>
            <a:satOff val="196"/>
            <a:lumOff val="-3136"/>
            <a:alpha val="100000"/>
          </a:schemeClr>
        </a:fillRef>
        <a:effectRef idx="3">
          <a:scrgbClr r="0" g="0" b="0"/>
        </a:effectRef>
        <a:fontRef idx="minor">
          <a:schemeClr val="lt1"/>
        </a:fontRef>
      </dsp:style>
      <dsp:txBody>
        <a:bodyPr lIns="136017" tIns="45339" rIns="45339" bIns="45339"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zh-CN" altLang="en-US" dirty="0" smtClean="0"/>
            <a:t>开发</a:t>
          </a:r>
          <a:endParaRPr lang="zh-CN" altLang="en-US" dirty="0"/>
        </a:p>
      </dsp:txBody>
      <dsp:txXfrm>
        <a:off x="3220278" y="1050664"/>
        <a:ext cx="1789043" cy="715617"/>
      </dsp:txXfrm>
    </dsp:sp>
    <dsp:sp modelId="{24036A64-F89B-41C2-AA9A-B72464B598AA}">
      <dsp:nvSpPr>
        <dsp:cNvPr id="6" name="燕尾形 5"/>
        <dsp:cNvSpPr/>
      </dsp:nvSpPr>
      <dsp:spPr bwMode="white">
        <a:xfrm>
          <a:off x="4830417" y="1050664"/>
          <a:ext cx="1789043" cy="715617"/>
        </a:xfrm>
        <a:prstGeom prst="chevron">
          <a:avLst/>
        </a:prstGeom>
      </dsp:spPr>
      <dsp:style>
        <a:lnRef idx="0">
          <a:schemeClr val="lt1"/>
        </a:lnRef>
        <a:fillRef idx="3">
          <a:schemeClr val="accent5">
            <a:hueOff val="-1395000"/>
            <a:satOff val="294"/>
            <a:lumOff val="-4705"/>
            <a:alpha val="100000"/>
          </a:schemeClr>
        </a:fillRef>
        <a:effectRef idx="3">
          <a:scrgbClr r="0" g="0" b="0"/>
        </a:effectRef>
        <a:fontRef idx="minor">
          <a:schemeClr val="lt1"/>
        </a:fontRef>
      </dsp:style>
      <dsp:txBody>
        <a:bodyPr lIns="136017" tIns="45339" rIns="45339" bIns="45339"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zh-CN" altLang="en-US" dirty="0" smtClean="0"/>
            <a:t>发布</a:t>
          </a:r>
          <a:endParaRPr lang="zh-CN" altLang="en-US" dirty="0"/>
        </a:p>
      </dsp:txBody>
      <dsp:txXfrm>
        <a:off x="4830417" y="1050664"/>
        <a:ext cx="1789043" cy="715617"/>
      </dsp:txXfrm>
    </dsp:sp>
    <dsp:sp modelId="{66137337-AC79-46EC-AB17-74F09A4706D0}">
      <dsp:nvSpPr>
        <dsp:cNvPr id="7" name="燕尾形 6"/>
        <dsp:cNvSpPr/>
      </dsp:nvSpPr>
      <dsp:spPr bwMode="white">
        <a:xfrm>
          <a:off x="6440557" y="1050664"/>
          <a:ext cx="1789043" cy="715617"/>
        </a:xfrm>
        <a:prstGeom prst="chevron">
          <a:avLst/>
        </a:prstGeom>
      </dsp:spPr>
      <dsp:style>
        <a:lnRef idx="0">
          <a:schemeClr val="lt1"/>
        </a:lnRef>
        <a:fillRef idx="3">
          <a:schemeClr val="accent5">
            <a:hueOff val="-1860000"/>
            <a:satOff val="392"/>
            <a:lumOff val="-6274"/>
            <a:alpha val="100000"/>
          </a:schemeClr>
        </a:fillRef>
        <a:effectRef idx="3">
          <a:scrgbClr r="0" g="0" b="0"/>
        </a:effectRef>
        <a:fontRef idx="minor">
          <a:schemeClr val="lt1"/>
        </a:fontRef>
      </dsp:style>
      <dsp:txBody>
        <a:bodyPr lIns="136017" tIns="45339" rIns="45339" bIns="45339"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zh-CN" altLang="en-US" dirty="0" smtClean="0"/>
            <a:t>反馈</a:t>
          </a:r>
          <a:endParaRPr lang="zh-CN" altLang="en-US" dirty="0"/>
        </a:p>
      </dsp:txBody>
      <dsp:txXfrm>
        <a:off x="6440557" y="1050664"/>
        <a:ext cx="1789043" cy="7156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C8AC2-D946-4CAB-A7E8-0E5FBDB23507}">
      <dsp:nvSpPr>
        <dsp:cNvPr id="0" name=""/>
        <dsp:cNvSpPr/>
      </dsp:nvSpPr>
      <dsp:spPr>
        <a:xfrm>
          <a:off x="2798063" y="54863"/>
          <a:ext cx="2633472" cy="26334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rtl="0">
            <a:lnSpc>
              <a:spcPct val="90000"/>
            </a:lnSpc>
            <a:spcBef>
              <a:spcPct val="0"/>
            </a:spcBef>
            <a:spcAft>
              <a:spcPct val="35000"/>
            </a:spcAft>
          </a:pPr>
          <a:r>
            <a:rPr lang="zh-CN" sz="4800" kern="1200" smtClean="0"/>
            <a:t>项目型</a:t>
          </a:r>
          <a:endParaRPr lang="zh-CN" sz="4800" kern="1200"/>
        </a:p>
      </dsp:txBody>
      <dsp:txXfrm>
        <a:off x="3149193" y="515721"/>
        <a:ext cx="1931212" cy="1185062"/>
      </dsp:txXfrm>
    </dsp:sp>
    <dsp:sp modelId="{A3E92587-29DC-419E-A660-0C24ADDBC7E1}">
      <dsp:nvSpPr>
        <dsp:cNvPr id="0" name=""/>
        <dsp:cNvSpPr/>
      </dsp:nvSpPr>
      <dsp:spPr>
        <a:xfrm>
          <a:off x="3748308" y="1700784"/>
          <a:ext cx="2633472" cy="26334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rtl="0">
            <a:lnSpc>
              <a:spcPct val="90000"/>
            </a:lnSpc>
            <a:spcBef>
              <a:spcPct val="0"/>
            </a:spcBef>
            <a:spcAft>
              <a:spcPct val="35000"/>
            </a:spcAft>
          </a:pPr>
          <a:r>
            <a:rPr lang="zh-CN" sz="4800" kern="1200" smtClean="0"/>
            <a:t>产品型</a:t>
          </a:r>
          <a:endParaRPr lang="zh-CN" sz="4800" kern="1200"/>
        </a:p>
      </dsp:txBody>
      <dsp:txXfrm>
        <a:off x="4553712" y="2381097"/>
        <a:ext cx="1580083" cy="1448409"/>
      </dsp:txXfrm>
    </dsp:sp>
    <dsp:sp modelId="{43D82CBE-AC79-4834-A598-48DDE2DB060E}">
      <dsp:nvSpPr>
        <dsp:cNvPr id="0" name=""/>
        <dsp:cNvSpPr/>
      </dsp:nvSpPr>
      <dsp:spPr>
        <a:xfrm>
          <a:off x="1847819" y="1700784"/>
          <a:ext cx="2633472" cy="26334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rtl="0">
            <a:lnSpc>
              <a:spcPct val="90000"/>
            </a:lnSpc>
            <a:spcBef>
              <a:spcPct val="0"/>
            </a:spcBef>
            <a:spcAft>
              <a:spcPct val="35000"/>
            </a:spcAft>
          </a:pPr>
          <a:r>
            <a:rPr lang="zh-CN" sz="4800" kern="1200" smtClean="0"/>
            <a:t>运营型</a:t>
          </a:r>
          <a:endParaRPr lang="zh-CN" sz="4800" kern="1200"/>
        </a:p>
      </dsp:txBody>
      <dsp:txXfrm>
        <a:off x="2095804" y="2381097"/>
        <a:ext cx="1580083" cy="14484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type="upArrowCallout" r:blip="" rot="180">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type="round1Rect" r:blip="" rot="270">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parTxLTRAlign" val="l"/>
                  <dgm:param type="parTxRTLAlign" val="r"/>
                  <dgm:param type="txAnchorVert" val="t"/>
                </dgm:alg>
              </dgm:if>
              <dgm:else name="Name7">
                <dgm:alg type="tx"/>
              </dgm:else>
            </dgm:choose>
            <dgm:shape xmlns:r="http://schemas.openxmlformats.org/officeDocument/2006/relationships" type="rect" r:blip="" rot="270"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parTxLTRAlign" val="l"/>
                  <dgm:param type="parTxRTLAlign" val="r"/>
                  <dgm:param type="txAnchorVert" val="t"/>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type="round1Rect" r:blip="" rot="180">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parTxLTRAlign" val="l"/>
                  <dgm:param type="parTxRTLAlign" val="r"/>
                  <dgm:param type="txAnchorVert" val="t"/>
                </dgm:alg>
              </dgm:if>
              <dgm:else name="Name25">
                <dgm:alg type="tx"/>
              </dgm:else>
            </dgm:choose>
            <dgm:shape xmlns:r="http://schemas.openxmlformats.org/officeDocument/2006/relationships" type="rect" r:blip="" rot="180"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type="round1Rect" r:blip="" rot="90">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parTxLTRAlign" val="l"/>
                  <dgm:param type="parTxRTLAlign" val="r"/>
                  <dgm:param type="txAnchorVert" val="t"/>
                </dgm:alg>
              </dgm:if>
              <dgm:else name="Name34">
                <dgm:alg type="tx"/>
              </dgm:else>
            </dgm:choose>
            <dgm:shape xmlns:r="http://schemas.openxmlformats.org/officeDocument/2006/relationships" type="rect" r:blip="" rot="90"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DD59C-6AEB-4C0F-B2F8-018D610366A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A8AEC-950D-4CBF-AAF3-B6194CFA5E5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赚钱？好用？解决问题？</a:t>
            </a:r>
            <a:endParaRPr lang="en-US" altLang="zh-CN" dirty="0" smtClean="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r>
              <a:rPr lang="en-US" altLang="zh-CN" dirty="0" err="1" smtClean="0"/>
              <a:t>xmind</a:t>
            </a:r>
            <a:endParaRPr lang="en-US" altLang="zh-CN" dirty="0" smtClean="0"/>
          </a:p>
          <a:p>
            <a:r>
              <a:rPr lang="zh-CN" altLang="en-US" dirty="0" smtClean="0"/>
              <a:t>痛点：</a:t>
            </a:r>
            <a:endParaRPr lang="en-US" altLang="zh-CN" dirty="0" smtClean="0"/>
          </a:p>
          <a:p>
            <a:r>
              <a:rPr lang="zh-CN" altLang="en-US" dirty="0" smtClean="0"/>
              <a:t>亮点：</a:t>
            </a:r>
            <a:endParaRPr lang="en-US" altLang="zh-CN" dirty="0" smtClean="0"/>
          </a:p>
          <a:p>
            <a:r>
              <a:rPr lang="zh-CN" altLang="en-US" dirty="0" smtClean="0"/>
              <a:t>难点：</a:t>
            </a:r>
            <a:endParaRPr lang="en-US" altLang="zh-CN" dirty="0" smtClean="0"/>
          </a:p>
          <a:p>
            <a:endParaRPr lang="en-US" altLang="zh-CN" dirty="0" smtClean="0"/>
          </a:p>
          <a:p>
            <a:r>
              <a:rPr lang="zh-CN" altLang="en-US" dirty="0" smtClean="0"/>
              <a:t>对行业了解吗？</a:t>
            </a:r>
            <a:endParaRPr lang="en-US" altLang="zh-CN" dirty="0" smtClean="0"/>
          </a:p>
          <a:p>
            <a:r>
              <a:rPr lang="zh-CN" altLang="en-US" dirty="0" smtClean="0"/>
              <a:t>知道问题所在吗？</a:t>
            </a:r>
            <a:endParaRPr lang="en-US" altLang="zh-CN" dirty="0" smtClean="0"/>
          </a:p>
          <a:p>
            <a:r>
              <a:rPr lang="zh-CN" altLang="en-US" dirty="0" smtClean="0"/>
              <a:t>有价值吗？</a:t>
            </a:r>
            <a:endParaRPr lang="en-US" altLang="zh-CN" dirty="0" smtClean="0"/>
          </a:p>
          <a:p>
            <a:endParaRPr lang="en-US" altLang="zh-CN" dirty="0" smtClean="0"/>
          </a:p>
          <a:p>
            <a:endParaRPr lang="en-US" altLang="zh-CN" dirty="0" smtClean="0"/>
          </a:p>
          <a:p>
            <a:pPr latinLnBrk="0"/>
            <a:r>
              <a:rPr lang="zh-CN" altLang="en-US" sz="1200" b="0" i="0" kern="1200" dirty="0" smtClean="0">
                <a:solidFill>
                  <a:schemeClr val="tx1"/>
                </a:solidFill>
                <a:effectLst/>
                <a:latin typeface="+mn-lt"/>
                <a:ea typeface="+mn-ea"/>
                <a:cs typeface="+mn-cs"/>
              </a:rPr>
              <a:t>周鸿祎：在寻找用户的“点”的时候，我们要抛弃一个专业人士的思维方式，把自己当成一个小白用户。否则，你永远不知道用户真正需要什么。</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优势：</a:t>
            </a:r>
            <a:r>
              <a:rPr lang="en-US" altLang="zh-CN" dirty="0" smtClean="0"/>
              <a:t>Strengths </a:t>
            </a:r>
            <a:endParaRPr lang="en-US" altLang="zh-CN" dirty="0" smtClean="0"/>
          </a:p>
          <a:p>
            <a:r>
              <a:rPr lang="zh-CN" altLang="en-US" dirty="0" smtClean="0"/>
              <a:t>劣势：</a:t>
            </a:r>
            <a:r>
              <a:rPr lang="en-US" altLang="zh-CN" dirty="0" smtClean="0"/>
              <a:t>Weakness</a:t>
            </a:r>
            <a:endParaRPr lang="en-US" altLang="zh-CN" dirty="0" smtClean="0"/>
          </a:p>
          <a:p>
            <a:r>
              <a:rPr lang="zh-CN" altLang="en-US" dirty="0" smtClean="0"/>
              <a:t>机会：</a:t>
            </a:r>
            <a:r>
              <a:rPr lang="en-US" altLang="zh-CN" dirty="0" smtClean="0"/>
              <a:t>Opportunity</a:t>
            </a:r>
            <a:endParaRPr lang="en-US" altLang="zh-CN" dirty="0" smtClean="0"/>
          </a:p>
          <a:p>
            <a:r>
              <a:rPr lang="zh-CN" altLang="en-US" dirty="0" smtClean="0"/>
              <a:t>挑战：</a:t>
            </a:r>
            <a:r>
              <a:rPr lang="en-US" altLang="zh-CN" dirty="0" smtClean="0"/>
              <a:t>Threats</a:t>
            </a:r>
            <a:endParaRPr lang="en-US" altLang="zh-CN" dirty="0" smtClean="0"/>
          </a:p>
          <a:p>
            <a:endParaRPr lang="en-US" altLang="zh-CN" dirty="0" smtClean="0"/>
          </a:p>
          <a:p>
            <a:r>
              <a:rPr lang="en-US" altLang="zh-CN" dirty="0" smtClean="0"/>
              <a:t>SW</a:t>
            </a:r>
            <a:r>
              <a:rPr lang="zh-CN" altLang="en-US" dirty="0" smtClean="0"/>
              <a:t>：内部</a:t>
            </a:r>
            <a:endParaRPr lang="en-US" altLang="zh-CN" dirty="0" smtClean="0"/>
          </a:p>
          <a:p>
            <a:r>
              <a:rPr lang="en-US" altLang="zh-CN" dirty="0" smtClean="0"/>
              <a:t>OT</a:t>
            </a:r>
            <a:r>
              <a:rPr lang="zh-CN" altLang="en-US" dirty="0" smtClean="0"/>
              <a:t>：外部</a:t>
            </a:r>
            <a:endParaRPr lang="zh-CN" altLang="en-US" dirty="0" smtClean="0"/>
          </a:p>
          <a:p>
            <a:endParaRPr lang="en-US" altLang="zh-CN" dirty="0" smtClean="0"/>
          </a:p>
          <a:p>
            <a:endParaRPr lang="en-US" altLang="zh-CN" dirty="0" smtClean="0"/>
          </a:p>
          <a:p>
            <a:r>
              <a:rPr lang="zh-CN" altLang="en-US" dirty="0" smtClean="0"/>
              <a:t>结合行情交易产品</a:t>
            </a:r>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优势：</a:t>
            </a:r>
            <a:r>
              <a:rPr lang="en-US" altLang="zh-CN" dirty="0" smtClean="0"/>
              <a:t>Strengths </a:t>
            </a:r>
            <a:endParaRPr lang="en-US" altLang="zh-CN" dirty="0" smtClean="0"/>
          </a:p>
          <a:p>
            <a:r>
              <a:rPr lang="zh-CN" altLang="en-US" dirty="0" smtClean="0"/>
              <a:t>劣势：</a:t>
            </a:r>
            <a:r>
              <a:rPr lang="en-US" altLang="zh-CN" dirty="0" smtClean="0"/>
              <a:t>Weakness</a:t>
            </a:r>
            <a:endParaRPr lang="en-US" altLang="zh-CN" dirty="0" smtClean="0"/>
          </a:p>
          <a:p>
            <a:r>
              <a:rPr lang="zh-CN" altLang="en-US" dirty="0" smtClean="0"/>
              <a:t>机会：</a:t>
            </a:r>
            <a:r>
              <a:rPr lang="en-US" altLang="zh-CN" dirty="0" smtClean="0"/>
              <a:t>Opportunity</a:t>
            </a:r>
            <a:endParaRPr lang="en-US" altLang="zh-CN" dirty="0" smtClean="0"/>
          </a:p>
          <a:p>
            <a:r>
              <a:rPr lang="zh-CN" altLang="en-US" dirty="0" smtClean="0"/>
              <a:t>挑战：</a:t>
            </a:r>
            <a:r>
              <a:rPr lang="en-US" altLang="zh-CN" dirty="0" smtClean="0"/>
              <a:t>Threats</a:t>
            </a:r>
            <a:endParaRPr lang="en-US" altLang="zh-CN" dirty="0" smtClean="0"/>
          </a:p>
          <a:p>
            <a:endParaRPr lang="en-US" altLang="zh-CN" dirty="0" smtClean="0"/>
          </a:p>
          <a:p>
            <a:r>
              <a:rPr lang="en-US" altLang="zh-CN" dirty="0" smtClean="0"/>
              <a:t>SW</a:t>
            </a:r>
            <a:r>
              <a:rPr lang="zh-CN" altLang="en-US" dirty="0" smtClean="0"/>
              <a:t>：内部</a:t>
            </a:r>
            <a:endParaRPr lang="en-US" altLang="zh-CN" dirty="0" smtClean="0"/>
          </a:p>
          <a:p>
            <a:r>
              <a:rPr lang="en-US" altLang="zh-CN" dirty="0" smtClean="0"/>
              <a:t>OT</a:t>
            </a:r>
            <a:r>
              <a:rPr lang="zh-CN" altLang="en-US" dirty="0" smtClean="0"/>
              <a:t>：外部</a:t>
            </a:r>
            <a:endParaRPr lang="zh-CN" altLang="en-US" dirty="0"/>
          </a:p>
        </p:txBody>
      </p:sp>
      <p:sp>
        <p:nvSpPr>
          <p:cNvPr id="4" name="灯片编号占位符 3"/>
          <p:cNvSpPr>
            <a:spLocks noGrp="1"/>
          </p:cNvSpPr>
          <p:nvPr>
            <p:ph type="sldNum" sz="quarter" idx="10"/>
          </p:nvPr>
        </p:nvSpPr>
        <p:spPr/>
        <p:txBody>
          <a:bodyPr/>
          <a:lstStyle/>
          <a:p>
            <a:fld id="{2DC4DE4D-E1DF-4868-80B0-964690FD431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项目规划：项目管理的例子</a:t>
            </a:r>
            <a:endParaRPr lang="en-US" altLang="zh-CN" dirty="0" smtClean="0"/>
          </a:p>
          <a:p>
            <a:r>
              <a:rPr lang="en-US" altLang="zh-CN" dirty="0" smtClean="0"/>
              <a:t>*</a:t>
            </a:r>
            <a:r>
              <a:rPr lang="zh-CN" altLang="en-US" dirty="0" smtClean="0"/>
              <a:t>规划报告及客户需求分析模板</a:t>
            </a:r>
            <a:endParaRPr lang="en-US" altLang="zh-CN" dirty="0" smtClean="0"/>
          </a:p>
          <a:p>
            <a:r>
              <a:rPr lang="en-US" altLang="zh-CN" dirty="0" smtClean="0"/>
              <a:t>*</a:t>
            </a:r>
            <a:r>
              <a:rPr lang="zh-CN" altLang="en-US" dirty="0" smtClean="0"/>
              <a:t>产品开发项目任务书</a:t>
            </a:r>
            <a:endParaRPr lang="en-US" altLang="zh-CN" dirty="0" smtClean="0"/>
          </a:p>
          <a:p>
            <a:r>
              <a:rPr lang="en-US" altLang="zh-CN" dirty="0" smtClean="0"/>
              <a:t>*</a:t>
            </a:r>
            <a:r>
              <a:rPr lang="zh-CN" altLang="en-US" dirty="0" smtClean="0"/>
              <a:t>研究开发部软件版本说明书模板</a:t>
            </a:r>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探讨，非标准。</a:t>
            </a:r>
            <a:endParaRPr lang="en-US" altLang="zh-CN" dirty="0" smtClean="0"/>
          </a:p>
          <a:p>
            <a:r>
              <a:rPr lang="zh-CN" altLang="en-US" dirty="0" smtClean="0"/>
              <a:t>抓关键文档</a:t>
            </a:r>
            <a:endParaRPr lang="en-US" altLang="zh-CN" dirty="0" smtClean="0"/>
          </a:p>
          <a:p>
            <a:r>
              <a:rPr lang="en-US" altLang="zh-CN" dirty="0" smtClean="0"/>
              <a:t>1</a:t>
            </a:r>
            <a:r>
              <a:rPr lang="zh-CN" altLang="en-US" dirty="0" smtClean="0"/>
              <a:t>、产品与公司，立项，战略</a:t>
            </a:r>
            <a:endParaRPr lang="en-US" altLang="zh-CN" dirty="0" smtClean="0"/>
          </a:p>
          <a:p>
            <a:r>
              <a:rPr lang="en-US" altLang="zh-CN" dirty="0" smtClean="0"/>
              <a:t>2</a:t>
            </a:r>
            <a:r>
              <a:rPr lang="zh-CN" altLang="en-US" dirty="0" smtClean="0"/>
              <a:t>、产品与市场，调研报告（私募的例子）</a:t>
            </a:r>
            <a:endParaRPr lang="en-US" altLang="zh-CN" dirty="0" smtClean="0"/>
          </a:p>
          <a:p>
            <a:r>
              <a:rPr lang="en-US" altLang="zh-CN" dirty="0" smtClean="0"/>
              <a:t>3</a:t>
            </a:r>
            <a:r>
              <a:rPr lang="zh-CN" altLang="en-US" dirty="0" smtClean="0"/>
              <a:t>、产品与客户，反馈，邀请</a:t>
            </a:r>
            <a:endParaRPr lang="en-US" altLang="zh-CN" dirty="0" smtClean="0"/>
          </a:p>
          <a:p>
            <a:r>
              <a:rPr lang="en-US" altLang="zh-CN" dirty="0" smtClean="0"/>
              <a:t>4</a:t>
            </a:r>
            <a:r>
              <a:rPr lang="zh-CN" altLang="en-US" dirty="0" smtClean="0"/>
              <a:t>、对手：竞品分析</a:t>
            </a:r>
            <a:endParaRPr lang="en-US" altLang="zh-CN" dirty="0" smtClean="0"/>
          </a:p>
          <a:p>
            <a:r>
              <a:rPr lang="en-US" altLang="zh-CN" dirty="0" smtClean="0"/>
              <a:t>5</a:t>
            </a:r>
            <a:r>
              <a:rPr lang="zh-CN" altLang="en-US" dirty="0" smtClean="0"/>
              <a:t>、团队与团队，抓环节</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博易期货公司自主终端解决方案  例子</a:t>
            </a:r>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需要一个产品经理作为领头人，不是指需要产品经理一个人</a:t>
            </a:r>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羊毛出在狗身上，猪买单</a:t>
            </a:r>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后续我们再做答案</a:t>
            </a:r>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产品经理</a:t>
            </a:r>
            <a:r>
              <a:rPr lang="en-US" altLang="zh-CN" b="1" dirty="0" smtClean="0"/>
              <a:t>——</a:t>
            </a:r>
            <a:r>
              <a:rPr lang="zh-CN" altLang="en-US" b="1" dirty="0" smtClean="0"/>
              <a:t>靠想。产品经理是做正确的事，其所领导的产品是否符合市场的需求，是否能给公司带来利润的。</a:t>
            </a:r>
            <a:endParaRPr lang="zh-CN" altLang="en-US" dirty="0" smtClean="0"/>
          </a:p>
          <a:p>
            <a:r>
              <a:rPr lang="zh-CN" altLang="en-US" b="1" dirty="0" smtClean="0"/>
              <a:t>项目经理</a:t>
            </a:r>
            <a:r>
              <a:rPr lang="en-US" altLang="zh-CN" b="1" dirty="0" smtClean="0"/>
              <a:t>——</a:t>
            </a:r>
            <a:r>
              <a:rPr lang="zh-CN" altLang="en-US" b="1" dirty="0" smtClean="0"/>
              <a:t>靠做。项目经理是把事情做正确，把事情作得完美，在时间，成本和资源约束的条件下完成目标。</a:t>
            </a:r>
            <a:endParaRPr lang="zh-CN" altLang="en-US" dirty="0" smtClean="0"/>
          </a:p>
          <a:p>
            <a:r>
              <a:rPr lang="zh-CN" altLang="en-US" b="1" dirty="0" smtClean="0"/>
              <a:t>从管理的角度讲</a:t>
            </a:r>
            <a:r>
              <a:rPr lang="en-US" altLang="zh-CN" b="1" dirty="0" smtClean="0"/>
              <a:t>,</a:t>
            </a:r>
            <a:r>
              <a:rPr lang="zh-CN" altLang="en-US" b="1" dirty="0" smtClean="0"/>
              <a:t>项目经理是纵向的</a:t>
            </a:r>
            <a:r>
              <a:rPr lang="en-US" altLang="zh-CN" b="1" dirty="0" smtClean="0"/>
              <a:t>,</a:t>
            </a:r>
            <a:r>
              <a:rPr lang="zh-CN" altLang="en-US" b="1" dirty="0" smtClean="0"/>
              <a:t>而产品经理是横向的。</a:t>
            </a:r>
            <a:endParaRPr lang="zh-CN" altLang="en-US" dirty="0" smtClean="0"/>
          </a:p>
          <a:p>
            <a:endParaRPr lang="en-US" altLang="zh-CN" dirty="0" smtClean="0"/>
          </a:p>
          <a:p>
            <a:r>
              <a:rPr lang="zh-CN" altLang="en-US" dirty="0" smtClean="0"/>
              <a:t>产品经理关注的是做正确的事，关注的是产品生命周期，关注的是产品是否能够赚钱，能否持续的赚钱。因此产品经理必须要能够规划整个产品的架构和发展路线，能够确定产品的定位和受众，能够预计产品真正的价值和效益。</a:t>
            </a:r>
            <a:endParaRPr lang="zh-CN" altLang="en-US" dirty="0" smtClean="0"/>
          </a:p>
          <a:p>
            <a:r>
              <a:rPr lang="zh-CN" altLang="en-US" dirty="0" smtClean="0"/>
              <a:t>项目经理是需要正确的做事情，即按照产品规划制定的项目目标正确的做事情。项目能够按照目标完成则项目就是成功的，如果项目的产品不能真正盈利往往则是产品规划出现了失误。</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我们公司是什么类型的？</a:t>
            </a:r>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57AE4A-831C-430C-BD24-D094739259B5}" type="slidenum">
              <a:rPr lang="zh-CN" altLang="en-US"/>
            </a:fld>
            <a:endParaRPr lang="en-US" altLang="zh-CN"/>
          </a:p>
        </p:txBody>
      </p:sp>
      <p:sp>
        <p:nvSpPr>
          <p:cNvPr id="466946" name="Rectangle 2"/>
          <p:cNvSpPr>
            <a:spLocks noGrp="1" noRot="1" noChangeAspect="1" noChangeArrowheads="1" noTextEdit="1"/>
          </p:cNvSpPr>
          <p:nvPr>
            <p:ph type="sldImg"/>
          </p:nvPr>
        </p:nvSpPr>
        <p:spPr/>
      </p:sp>
      <p:sp>
        <p:nvSpPr>
          <p:cNvPr id="466947" name="Rectangle 3"/>
          <p:cNvSpPr>
            <a:spLocks noGrp="1" noChangeArrowheads="1"/>
          </p:cNvSpPr>
          <p:nvPr>
            <p:ph type="body" idx="1"/>
          </p:nvPr>
        </p:nvSpPr>
        <p:spPr/>
        <p:txBody>
          <a:bodyPr/>
          <a:lstStyle/>
          <a:p>
            <a:r>
              <a:rPr lang="zh-CN" altLang="en-US"/>
              <a:t>围棋？</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F3B33D-EDCF-4210-AC57-7DD08A2A0C98}" type="slidenum">
              <a:rPr lang="zh-CN" altLang="en-US"/>
            </a:fld>
            <a:endParaRPr lang="en-US" altLang="zh-CN"/>
          </a:p>
        </p:txBody>
      </p:sp>
      <p:sp>
        <p:nvSpPr>
          <p:cNvPr id="522242" name="Rectangle 2"/>
          <p:cNvSpPr>
            <a:spLocks noGrp="1" noRot="1" noChangeAspect="1" noChangeArrowheads="1" noTextEdit="1"/>
          </p:cNvSpPr>
          <p:nvPr>
            <p:ph type="sldImg"/>
          </p:nvPr>
        </p:nvSpPr>
        <p:spPr/>
      </p:sp>
      <p:sp>
        <p:nvSpPr>
          <p:cNvPr id="522243"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赚钱？好用？解决问题？</a:t>
            </a:r>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因此，营销人员向顾客销售任何产品，都必须具有反应顾客核心需求的基本效用或利益。</a:t>
            </a:r>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赚钱？好用？解决问题？</a:t>
            </a:r>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多少年才能打造一款好的产品？</a:t>
            </a:r>
            <a:endParaRPr lang="en-US" altLang="zh-CN" dirty="0" smtClean="0"/>
          </a:p>
          <a:p>
            <a:r>
              <a:rPr lang="zh-CN" altLang="en-US" dirty="0" smtClean="0"/>
              <a:t>微信</a:t>
            </a:r>
            <a:r>
              <a:rPr lang="en-US" altLang="zh-CN" dirty="0" smtClean="0"/>
              <a:t>2011</a:t>
            </a:r>
            <a:r>
              <a:rPr lang="zh-CN" altLang="en-US" dirty="0" smtClean="0"/>
              <a:t>年，</a:t>
            </a:r>
            <a:r>
              <a:rPr lang="en-US" altLang="zh-CN" dirty="0" smtClean="0"/>
              <a:t>3</a:t>
            </a:r>
            <a:r>
              <a:rPr lang="zh-CN" altLang="en-US" dirty="0" smtClean="0"/>
              <a:t>年后才好用</a:t>
            </a:r>
            <a:endParaRPr lang="en-US" altLang="zh-CN" dirty="0" smtClean="0"/>
          </a:p>
          <a:p>
            <a:r>
              <a:rPr lang="zh-CN" altLang="en-US" dirty="0" smtClean="0"/>
              <a:t>支付宝：</a:t>
            </a:r>
            <a:endParaRPr lang="en-US" altLang="zh-CN" dirty="0" smtClean="0"/>
          </a:p>
          <a:p>
            <a:r>
              <a:rPr lang="zh-CN" altLang="en-US" dirty="0" smtClean="0"/>
              <a:t>刚需：一年？第一个版本？</a:t>
            </a:r>
            <a:endParaRPr lang="en-US" altLang="zh-CN" dirty="0" smtClean="0"/>
          </a:p>
          <a:p>
            <a:r>
              <a:rPr lang="zh-CN" altLang="en-US" dirty="0" smtClean="0"/>
              <a:t>锦上添花：</a:t>
            </a:r>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图是目标，告诉我们怎么走</a:t>
            </a:r>
            <a:endParaRPr lang="en-US" altLang="zh-CN" dirty="0" smtClean="0"/>
          </a:p>
          <a:p>
            <a:r>
              <a:rPr lang="zh-CN" altLang="en-US" dirty="0" smtClean="0"/>
              <a:t>大目标（可以模糊）</a:t>
            </a:r>
            <a:endParaRPr lang="en-US" altLang="zh-CN" dirty="0" smtClean="0"/>
          </a:p>
          <a:p>
            <a:r>
              <a:rPr lang="zh-CN" altLang="en-US" dirty="0" smtClean="0"/>
              <a:t>正在做的目标（非常细致）</a:t>
            </a:r>
            <a:endParaRPr lang="en-US" altLang="zh-CN" dirty="0" smtClean="0"/>
          </a:p>
          <a:p>
            <a:r>
              <a:rPr lang="zh-CN" altLang="en-US" dirty="0" smtClean="0"/>
              <a:t>将要做的目标（近在眼前）</a:t>
            </a:r>
            <a:endParaRPr lang="en-US" altLang="zh-CN" dirty="0" smtClean="0"/>
          </a:p>
          <a:p>
            <a:r>
              <a:rPr lang="zh-CN" altLang="en-US" dirty="0" smtClean="0"/>
              <a:t>所以产品做的规划中，必须有三个版本，长远，近期，正在处理</a:t>
            </a:r>
            <a:endParaRPr lang="en-US" altLang="zh-CN" dirty="0" smtClean="0"/>
          </a:p>
          <a:p>
            <a:r>
              <a:rPr lang="zh-CN" altLang="en-US" dirty="0" smtClean="0"/>
              <a:t>每个节点分别达成什么目标，怎么调整</a:t>
            </a:r>
            <a:endParaRPr lang="en-US" altLang="zh-CN" dirty="0" smtClean="0"/>
          </a:p>
          <a:p>
            <a:endParaRPr lang="en-US" altLang="zh-CN" dirty="0" smtClean="0"/>
          </a:p>
          <a:p>
            <a:r>
              <a:rPr lang="zh-CN" altLang="en-US" dirty="0" smtClean="0"/>
              <a:t>微信的路线：摇一摇，语音传呼机，</a:t>
            </a:r>
            <a:r>
              <a:rPr lang="en-US" altLang="zh-CN" dirty="0" smtClean="0"/>
              <a:t>QQ</a:t>
            </a:r>
            <a:r>
              <a:rPr lang="zh-CN" altLang="en-US" dirty="0" smtClean="0"/>
              <a:t>导入，朋友圈，</a:t>
            </a:r>
            <a:endParaRPr lang="en-US" altLang="zh-CN" dirty="0" smtClean="0"/>
          </a:p>
          <a:p>
            <a:r>
              <a:rPr lang="zh-CN" altLang="en-US" dirty="0" smtClean="0"/>
              <a:t>支付宝的路线</a:t>
            </a:r>
            <a:endParaRPr lang="en-US" altLang="zh-CN" dirty="0" smtClean="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要学会选择什么不做，而不是选择做什么</a:t>
            </a:r>
            <a:endParaRPr lang="en-US" altLang="zh-CN" dirty="0" smtClean="0"/>
          </a:p>
          <a:p>
            <a:r>
              <a:rPr lang="zh-CN" altLang="en-US" dirty="0" smtClean="0"/>
              <a:t>选择哪个时间点做，抓住目前的重点</a:t>
            </a:r>
            <a:endParaRPr lang="en-US" altLang="zh-CN" dirty="0" smtClean="0"/>
          </a:p>
          <a:p>
            <a:endParaRPr lang="en-US" altLang="zh-CN" dirty="0" smtClean="0"/>
          </a:p>
          <a:p>
            <a:r>
              <a:rPr lang="zh-CN" altLang="en-US" dirty="0" smtClean="0"/>
              <a:t>给例子：期货公司业务 </a:t>
            </a:r>
            <a:r>
              <a:rPr lang="en-US" altLang="zh-CN" dirty="0" err="1" smtClean="0"/>
              <a:t>xmind</a:t>
            </a:r>
            <a:endParaRPr lang="en-US" altLang="zh-CN" dirty="0" smtClean="0"/>
          </a:p>
          <a:p>
            <a:r>
              <a:rPr lang="zh-CN" altLang="en-US" dirty="0" smtClean="0"/>
              <a:t>某期货公司功能规划</a:t>
            </a:r>
            <a:endParaRPr lang="zh-CN" altLang="en-US" dirty="0"/>
          </a:p>
        </p:txBody>
      </p:sp>
      <p:sp>
        <p:nvSpPr>
          <p:cNvPr id="4" name="灯片编号占位符 3"/>
          <p:cNvSpPr>
            <a:spLocks noGrp="1"/>
          </p:cNvSpPr>
          <p:nvPr>
            <p:ph type="sldNum" sz="quarter" idx="10"/>
          </p:nvPr>
        </p:nvSpPr>
        <p:spPr/>
        <p:txBody>
          <a:bodyPr/>
          <a:lstStyle/>
          <a:p>
            <a:fld id="{959A8AEC-950D-4CBF-AAF3-B6194CFA5E5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16F52107-6346-4BC9-A2FA-144CDDCBDBA4}"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pic>
        <p:nvPicPr>
          <p:cNvPr id="7" name="Picture 2"/>
          <p:cNvPicPr>
            <a:picLocks noChangeAspect="1"/>
          </p:cNvPicPr>
          <p:nvPr/>
        </p:nvPicPr>
        <p:blipFill>
          <a:blip r:embed="rId2"/>
          <a:stretch>
            <a:fillRect/>
          </a:stretch>
        </p:blipFill>
        <p:spPr>
          <a:xfrm>
            <a:off x="7785100" y="6488112"/>
            <a:ext cx="1358900" cy="369888"/>
          </a:xfrm>
          <a:prstGeom prst="rect">
            <a:avLst/>
          </a:prstGeom>
          <a:noFill/>
          <a:ln w="9525">
            <a:noFill/>
          </a:ln>
        </p:spPr>
      </p:pic>
      <p:pic>
        <p:nvPicPr>
          <p:cNvPr id="8" name="Picture 2"/>
          <p:cNvPicPr>
            <a:picLocks noChangeAspect="1"/>
          </p:cNvPicPr>
          <p:nvPr/>
        </p:nvPicPr>
        <p:blipFill>
          <a:blip r:embed="rId2"/>
          <a:stretch>
            <a:fillRect/>
          </a:stretch>
        </p:blipFill>
        <p:spPr>
          <a:xfrm>
            <a:off x="7785100" y="6488112"/>
            <a:ext cx="1358900" cy="369888"/>
          </a:xfrm>
          <a:prstGeom prst="rect">
            <a:avLst/>
          </a:prstGeom>
          <a:noFill/>
          <a:ln w="9525">
            <a:noFill/>
          </a:ln>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6F52107-6346-4BC9-A2FA-144CDDCBD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7924800" y="6356350"/>
            <a:ext cx="762000" cy="365125"/>
          </a:xfrm>
          <a:prstGeom prst="rect">
            <a:avLst/>
          </a:prstGeom>
        </p:spPr>
        <p:txBody>
          <a:bodyPr/>
          <a:lstStyle/>
          <a:p>
            <a:fld id="{3CC87E96-3492-4BB1-88A0-7C4DD331C0B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6F52107-6346-4BC9-A2FA-144CDDCBD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7924800" y="6356350"/>
            <a:ext cx="762000" cy="365125"/>
          </a:xfrm>
          <a:prstGeom prst="rect">
            <a:avLst/>
          </a:prstGeom>
        </p:spPr>
        <p:txBody>
          <a:bodyPr/>
          <a:lstStyle/>
          <a:p>
            <a:fld id="{3CC87E96-3492-4BB1-88A0-7C4DD331C0B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412875"/>
            <a:ext cx="3883025" cy="43211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联机映像占位符 3"/>
          <p:cNvSpPr>
            <a:spLocks noGrp="1"/>
          </p:cNvSpPr>
          <p:nvPr>
            <p:ph type="clipArt" sz="half" idx="2"/>
          </p:nvPr>
        </p:nvSpPr>
        <p:spPr>
          <a:xfrm>
            <a:off x="4719638" y="1412875"/>
            <a:ext cx="3884612" cy="4321175"/>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6F52107-6346-4BC9-A2FA-144CDDCBD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pic>
        <p:nvPicPr>
          <p:cNvPr id="7" name="Picture 2"/>
          <p:cNvPicPr>
            <a:picLocks noChangeAspect="1"/>
          </p:cNvPicPr>
          <p:nvPr/>
        </p:nvPicPr>
        <p:blipFill>
          <a:blip r:embed="rId2"/>
          <a:stretch>
            <a:fillRect/>
          </a:stretch>
        </p:blipFill>
        <p:spPr>
          <a:xfrm>
            <a:off x="7785100" y="6488112"/>
            <a:ext cx="1358900" cy="369888"/>
          </a:xfrm>
          <a:prstGeom prst="rect">
            <a:avLst/>
          </a:prstGeom>
          <a:noFill/>
          <a:ln w="9525">
            <a:noFill/>
          </a:ln>
        </p:spPr>
      </p:pic>
      <p:pic>
        <p:nvPicPr>
          <p:cNvPr id="8" name="Picture 2"/>
          <p:cNvPicPr>
            <a:picLocks noChangeAspect="1"/>
          </p:cNvPicPr>
          <p:nvPr/>
        </p:nvPicPr>
        <p:blipFill>
          <a:blip r:embed="rId2"/>
          <a:stretch>
            <a:fillRect/>
          </a:stretch>
        </p:blipFill>
        <p:spPr>
          <a:xfrm>
            <a:off x="7785100" y="6488112"/>
            <a:ext cx="1358900" cy="369888"/>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16F52107-6346-4BC9-A2FA-144CDDCBD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pic>
        <p:nvPicPr>
          <p:cNvPr id="7" name="Picture 2"/>
          <p:cNvPicPr>
            <a:picLocks noChangeAspect="1"/>
          </p:cNvPicPr>
          <p:nvPr/>
        </p:nvPicPr>
        <p:blipFill>
          <a:blip r:embed="rId2"/>
          <a:stretch>
            <a:fillRect/>
          </a:stretch>
        </p:blipFill>
        <p:spPr>
          <a:xfrm>
            <a:off x="7785100" y="6488112"/>
            <a:ext cx="1358900" cy="369888"/>
          </a:xfrm>
          <a:prstGeom prst="rect">
            <a:avLst/>
          </a:prstGeom>
          <a:noFill/>
          <a:ln w="9525">
            <a:noFill/>
          </a:ln>
        </p:spPr>
      </p:pic>
      <p:pic>
        <p:nvPicPr>
          <p:cNvPr id="8" name="Picture 2"/>
          <p:cNvPicPr>
            <a:picLocks noChangeAspect="1"/>
          </p:cNvPicPr>
          <p:nvPr/>
        </p:nvPicPr>
        <p:blipFill>
          <a:blip r:embed="rId2"/>
          <a:stretch>
            <a:fillRect/>
          </a:stretch>
        </p:blipFill>
        <p:spPr>
          <a:xfrm>
            <a:off x="7785100" y="6488112"/>
            <a:ext cx="1358900" cy="369888"/>
          </a:xfrm>
          <a:prstGeom prst="rect">
            <a:avLst/>
          </a:prstGeom>
          <a:noFill/>
          <a:ln w="9525">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6F52107-6346-4BC9-A2FA-144CDDCBDB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pic>
        <p:nvPicPr>
          <p:cNvPr id="8" name="Picture 2"/>
          <p:cNvPicPr>
            <a:picLocks noChangeAspect="1"/>
          </p:cNvPicPr>
          <p:nvPr/>
        </p:nvPicPr>
        <p:blipFill>
          <a:blip r:embed="rId2"/>
          <a:stretch>
            <a:fillRect/>
          </a:stretch>
        </p:blipFill>
        <p:spPr>
          <a:xfrm>
            <a:off x="7785100" y="6488112"/>
            <a:ext cx="1358900" cy="369888"/>
          </a:xfrm>
          <a:prstGeom prst="rect">
            <a:avLst/>
          </a:prstGeom>
          <a:noFill/>
          <a:ln w="9525">
            <a:noFill/>
          </a:ln>
        </p:spPr>
      </p:pic>
      <p:pic>
        <p:nvPicPr>
          <p:cNvPr id="9" name="Picture 2"/>
          <p:cNvPicPr>
            <a:picLocks noChangeAspect="1"/>
          </p:cNvPicPr>
          <p:nvPr/>
        </p:nvPicPr>
        <p:blipFill>
          <a:blip r:embed="rId2"/>
          <a:stretch>
            <a:fillRect/>
          </a:stretch>
        </p:blipFill>
        <p:spPr>
          <a:xfrm>
            <a:off x="7785100" y="6488112"/>
            <a:ext cx="1358900" cy="369888"/>
          </a:xfrm>
          <a:prstGeom prst="rect">
            <a:avLst/>
          </a:prstGeom>
          <a:noFill/>
          <a:ln w="9525">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16F52107-6346-4BC9-A2FA-144CDDCBDBA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pic>
        <p:nvPicPr>
          <p:cNvPr id="10" name="Picture 2"/>
          <p:cNvPicPr>
            <a:picLocks noChangeAspect="1"/>
          </p:cNvPicPr>
          <p:nvPr/>
        </p:nvPicPr>
        <p:blipFill>
          <a:blip r:embed="rId2"/>
          <a:stretch>
            <a:fillRect/>
          </a:stretch>
        </p:blipFill>
        <p:spPr>
          <a:xfrm>
            <a:off x="7785100" y="6488112"/>
            <a:ext cx="1358900" cy="369888"/>
          </a:xfrm>
          <a:prstGeom prst="rect">
            <a:avLst/>
          </a:prstGeom>
          <a:noFill/>
          <a:ln w="9525">
            <a:noFill/>
          </a:ln>
        </p:spPr>
      </p:pic>
      <p:pic>
        <p:nvPicPr>
          <p:cNvPr id="11" name="Picture 2"/>
          <p:cNvPicPr>
            <a:picLocks noChangeAspect="1"/>
          </p:cNvPicPr>
          <p:nvPr/>
        </p:nvPicPr>
        <p:blipFill>
          <a:blip r:embed="rId2"/>
          <a:stretch>
            <a:fillRect/>
          </a:stretch>
        </p:blipFill>
        <p:spPr>
          <a:xfrm>
            <a:off x="7785100" y="6488112"/>
            <a:ext cx="1358900" cy="369888"/>
          </a:xfrm>
          <a:prstGeom prst="rect">
            <a:avLst/>
          </a:prstGeom>
          <a:noFill/>
          <a:ln w="9525">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6F52107-6346-4BC9-A2FA-144CDDCBDB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7924800" y="6356350"/>
            <a:ext cx="762000" cy="365125"/>
          </a:xfrm>
          <a:prstGeom prst="rect">
            <a:avLst/>
          </a:prstGeom>
        </p:spPr>
        <p:txBody>
          <a:bodyPr/>
          <a:lstStyle/>
          <a:p>
            <a:fld id="{3CC87E96-3492-4BB1-88A0-7C4DD331C0B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F52107-6346-4BC9-A2FA-144CDDCBDB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7924800" y="6356350"/>
            <a:ext cx="762000" cy="365125"/>
          </a:xfrm>
          <a:prstGeom prst="rect">
            <a:avLst/>
          </a:prstGeom>
        </p:spPr>
        <p:txBody>
          <a:bodyPr/>
          <a:lstStyle/>
          <a:p>
            <a:fld id="{3CC87E96-3492-4BB1-88A0-7C4DD331C0B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6F52107-6346-4BC9-A2FA-144CDDCBDB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7924800" y="6356350"/>
            <a:ext cx="762000" cy="365125"/>
          </a:xfrm>
          <a:prstGeom prst="rect">
            <a:avLst/>
          </a:prstGeom>
        </p:spPr>
        <p:txBody>
          <a:bodyPr/>
          <a:lstStyle/>
          <a:p>
            <a:fld id="{3CC87E96-3492-4BB1-88A0-7C4DD331C0B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16F52107-6346-4BC9-A2FA-144CDDCBDB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pic>
        <p:nvPicPr>
          <p:cNvPr id="13" name="Picture 2"/>
          <p:cNvPicPr>
            <a:picLocks noChangeAspect="1"/>
          </p:cNvPicPr>
          <p:nvPr/>
        </p:nvPicPr>
        <p:blipFill>
          <a:blip r:embed="rId2"/>
          <a:stretch>
            <a:fillRect/>
          </a:stretch>
        </p:blipFill>
        <p:spPr>
          <a:xfrm>
            <a:off x="7785100" y="6488112"/>
            <a:ext cx="1358900" cy="369888"/>
          </a:xfrm>
          <a:prstGeom prst="rect">
            <a:avLst/>
          </a:prstGeom>
          <a:noFill/>
          <a:ln w="9525">
            <a:noFill/>
          </a:ln>
        </p:spPr>
      </p:pic>
      <p:pic>
        <p:nvPicPr>
          <p:cNvPr id="14" name="Picture 2"/>
          <p:cNvPicPr>
            <a:picLocks noChangeAspect="1"/>
          </p:cNvPicPr>
          <p:nvPr/>
        </p:nvPicPr>
        <p:blipFill>
          <a:blip r:embed="rId2"/>
          <a:stretch>
            <a:fillRect/>
          </a:stretch>
        </p:blipFill>
        <p:spPr>
          <a:xfrm>
            <a:off x="7785100" y="6488112"/>
            <a:ext cx="1358900" cy="369888"/>
          </a:xfrm>
          <a:prstGeom prst="rect">
            <a:avLst/>
          </a:prstGeom>
          <a:noFill/>
          <a:ln w="9525">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6F52107-6346-4BC9-A2FA-144CDDCBDBA4}"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2"/>
          <p:cNvPicPr>
            <a:picLocks noChangeAspect="1"/>
          </p:cNvPicPr>
          <p:nvPr/>
        </p:nvPicPr>
        <p:blipFill>
          <a:blip r:embed="rId13"/>
          <a:stretch>
            <a:fillRect/>
          </a:stretch>
        </p:blipFill>
        <p:spPr>
          <a:xfrm>
            <a:off x="7785100" y="6488112"/>
            <a:ext cx="1358900" cy="369888"/>
          </a:xfrm>
          <a:prstGeom prst="rect">
            <a:avLst/>
          </a:prstGeom>
          <a:noFill/>
          <a:ln w="9525">
            <a:noFill/>
          </a:ln>
        </p:spPr>
      </p:pic>
      <p:pic>
        <p:nvPicPr>
          <p:cNvPr id="15" name="Picture 2"/>
          <p:cNvPicPr>
            <a:picLocks noChangeAspect="1"/>
          </p:cNvPicPr>
          <p:nvPr/>
        </p:nvPicPr>
        <p:blipFill>
          <a:blip r:embed="rId13"/>
          <a:stretch>
            <a:fillRect/>
          </a:stretch>
        </p:blipFill>
        <p:spPr>
          <a:xfrm>
            <a:off x="7785100" y="6488112"/>
            <a:ext cx="1358900" cy="3698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6.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14.wmf"/><Relationship Id="rId1"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9" Type="http://schemas.openxmlformats.org/officeDocument/2006/relationships/image" Target="../media/image23.emf"/><Relationship Id="rId8" Type="http://schemas.openxmlformats.org/officeDocument/2006/relationships/image" Target="../media/image22.emf"/><Relationship Id="rId7" Type="http://schemas.openxmlformats.org/officeDocument/2006/relationships/image" Target="../media/image21.emf"/><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 Id="rId3" Type="http://schemas.openxmlformats.org/officeDocument/2006/relationships/image" Target="../media/image17.emf"/><Relationship Id="rId2" Type="http://schemas.openxmlformats.org/officeDocument/2006/relationships/image" Target="../media/image16.emf"/><Relationship Id="rId11" Type="http://schemas.openxmlformats.org/officeDocument/2006/relationships/notesSlide" Target="../notesSlides/notesSlide23.xml"/><Relationship Id="rId10" Type="http://schemas.openxmlformats.org/officeDocument/2006/relationships/slideLayout" Target="../slideLayouts/slideLayout2.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 Id="rId3" Type="http://schemas.openxmlformats.org/officeDocument/2006/relationships/oleObject" Target="../embeddings/oleObject3.bin"/><Relationship Id="rId2" Type="http://schemas.openxmlformats.org/officeDocument/2006/relationships/image" Target="../media/image24.wmf"/><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aike.baidu.com/item/%E4%BC%81%E4%B8%9A"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产品思路探讨</a:t>
            </a:r>
            <a:endParaRPr lang="zh-CN" altLang="en-US" dirty="0"/>
          </a:p>
        </p:txBody>
      </p:sp>
      <p:sp>
        <p:nvSpPr>
          <p:cNvPr id="3" name="副标题 2"/>
          <p:cNvSpPr>
            <a:spLocks noGrp="1"/>
          </p:cNvSpPr>
          <p:nvPr>
            <p:ph type="subTitle" idx="1"/>
          </p:nvPr>
        </p:nvSpPr>
        <p:spPr/>
        <p:txBody>
          <a:bodyPr/>
          <a:lstStyle/>
          <a:p>
            <a:r>
              <a:rPr lang="zh-CN" altLang="en-US" dirty="0" smtClean="0"/>
              <a:t>信息技术中心</a:t>
            </a:r>
            <a:endParaRPr lang="en-US" altLang="zh-CN" dirty="0" smtClean="0"/>
          </a:p>
          <a:p>
            <a:r>
              <a:rPr lang="en-US" altLang="zh-CN" dirty="0" smtClean="0"/>
              <a:t>2018.2</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附加</a:t>
            </a:r>
            <a:r>
              <a:rPr lang="zh-CN" altLang="en-US" dirty="0" smtClean="0"/>
              <a:t>产品</a:t>
            </a:r>
            <a:endParaRPr lang="zh-CN" altLang="en-US" dirty="0"/>
          </a:p>
        </p:txBody>
      </p:sp>
      <p:sp>
        <p:nvSpPr>
          <p:cNvPr id="3" name="内容占位符 2"/>
          <p:cNvSpPr>
            <a:spLocks noGrp="1"/>
          </p:cNvSpPr>
          <p:nvPr>
            <p:ph idx="1"/>
          </p:nvPr>
        </p:nvSpPr>
        <p:spPr/>
        <p:txBody>
          <a:bodyPr/>
          <a:lstStyle/>
          <a:p>
            <a:r>
              <a:rPr lang="zh-CN" altLang="en-US" dirty="0"/>
              <a:t>产品包含的附加服务和利益</a:t>
            </a:r>
            <a:endParaRPr lang="en-US" altLang="zh-CN" dirty="0" smtClean="0"/>
          </a:p>
          <a:p>
            <a:r>
              <a:rPr lang="zh-CN" altLang="en-US" dirty="0" smtClean="0"/>
              <a:t>附加产品</a:t>
            </a:r>
            <a:r>
              <a:rPr lang="zh-CN" altLang="en-US" dirty="0"/>
              <a:t>是指顾客购买形式产品和期望产品时附带获得的各种利益的总和，包括产品说明书、保证、安装、维修、送货、技术培训等。国内外很多企业的成功，在一定程度上应归功于他们更好地认识到服务在产品整体概念中所占的重要地位。</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潜在</a:t>
            </a:r>
            <a:r>
              <a:rPr lang="zh-CN" altLang="en-US" dirty="0" smtClean="0"/>
              <a:t>产品</a:t>
            </a:r>
            <a:endParaRPr lang="zh-CN" altLang="en-US" dirty="0"/>
          </a:p>
        </p:txBody>
      </p:sp>
      <p:sp>
        <p:nvSpPr>
          <p:cNvPr id="3" name="内容占位符 2"/>
          <p:cNvSpPr>
            <a:spLocks noGrp="1"/>
          </p:cNvSpPr>
          <p:nvPr>
            <p:ph idx="1"/>
          </p:nvPr>
        </p:nvSpPr>
        <p:spPr/>
        <p:txBody>
          <a:bodyPr/>
          <a:lstStyle/>
          <a:p>
            <a:r>
              <a:rPr lang="zh-CN" altLang="en-US" dirty="0"/>
              <a:t>潜在产品是指现有产品包括所有附加产品在内的，可能发展成为未来最终产品的潜在状态的产品。潜在产品指出了现有产品可能的演变趋势和前景。</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表现形式</a:t>
            </a:r>
            <a:endParaRPr lang="zh-CN" altLang="en-US" dirty="0"/>
          </a:p>
        </p:txBody>
      </p:sp>
      <p:sp>
        <p:nvSpPr>
          <p:cNvPr id="3" name="内容占位符 2"/>
          <p:cNvSpPr>
            <a:spLocks noGrp="1"/>
          </p:cNvSpPr>
          <p:nvPr>
            <p:ph idx="1"/>
          </p:nvPr>
        </p:nvSpPr>
        <p:spPr/>
        <p:txBody>
          <a:bodyPr/>
          <a:lstStyle/>
          <a:p>
            <a:r>
              <a:rPr lang="zh-CN" altLang="en-US" dirty="0" smtClean="0"/>
              <a:t>服务</a:t>
            </a:r>
            <a:endParaRPr lang="en-US" altLang="zh-CN" dirty="0" smtClean="0"/>
          </a:p>
          <a:p>
            <a:r>
              <a:rPr lang="zh-CN" altLang="en-US" dirty="0" smtClean="0"/>
              <a:t>软件</a:t>
            </a:r>
            <a:endParaRPr lang="en-US" altLang="zh-CN" dirty="0" smtClean="0"/>
          </a:p>
          <a:p>
            <a:r>
              <a:rPr lang="zh-CN" altLang="en-US" dirty="0" smtClean="0"/>
              <a:t>硬件</a:t>
            </a:r>
            <a:endParaRPr lang="en-US" altLang="zh-CN" dirty="0" smtClean="0"/>
          </a:p>
          <a:p>
            <a:r>
              <a:rPr lang="zh-CN" altLang="en-US" dirty="0"/>
              <a:t>流程</a:t>
            </a:r>
            <a:r>
              <a:rPr lang="zh-CN" altLang="en-US" dirty="0" smtClean="0"/>
              <a:t>性材料</a:t>
            </a:r>
            <a:endParaRPr lang="en-US" altLang="zh-C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有哪些好的产品</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0148" y="1772816"/>
            <a:ext cx="3583704" cy="422108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89964" y="2244436"/>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全球鹰</a:t>
            </a:r>
            <a:endParaRPr lang="zh-CN" altLang="en-US" dirty="0"/>
          </a:p>
        </p:txBody>
      </p:sp>
      <p:sp>
        <p:nvSpPr>
          <p:cNvPr id="5" name="矩形 4"/>
          <p:cNvSpPr/>
          <p:nvPr/>
        </p:nvSpPr>
        <p:spPr>
          <a:xfrm>
            <a:off x="4779819" y="2375219"/>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文华</a:t>
            </a:r>
            <a:endParaRPr lang="zh-CN" altLang="en-US" dirty="0"/>
          </a:p>
        </p:txBody>
      </p:sp>
      <p:sp>
        <p:nvSpPr>
          <p:cNvPr id="6" name="矩形 5"/>
          <p:cNvSpPr/>
          <p:nvPr/>
        </p:nvSpPr>
        <p:spPr>
          <a:xfrm>
            <a:off x="5417128" y="3056170"/>
            <a:ext cx="119149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windows</a:t>
            </a:r>
            <a:endParaRPr lang="zh-CN" altLang="en-US" dirty="0"/>
          </a:p>
        </p:txBody>
      </p:sp>
      <p:sp>
        <p:nvSpPr>
          <p:cNvPr id="7" name="矩形 6"/>
          <p:cNvSpPr/>
          <p:nvPr/>
        </p:nvSpPr>
        <p:spPr>
          <a:xfrm>
            <a:off x="7135093" y="2957325"/>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摩拜</a:t>
            </a:r>
            <a:endParaRPr lang="en-US" altLang="zh-CN" dirty="0" smtClean="0"/>
          </a:p>
        </p:txBody>
      </p:sp>
      <p:sp>
        <p:nvSpPr>
          <p:cNvPr id="8" name="矩形 7"/>
          <p:cNvSpPr/>
          <p:nvPr/>
        </p:nvSpPr>
        <p:spPr>
          <a:xfrm>
            <a:off x="6858001" y="3811873"/>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ofo</a:t>
            </a:r>
            <a:endParaRPr lang="zh-CN" altLang="en-US" dirty="0"/>
          </a:p>
        </p:txBody>
      </p:sp>
      <p:sp>
        <p:nvSpPr>
          <p:cNvPr id="9" name="矩形 8"/>
          <p:cNvSpPr/>
          <p:nvPr/>
        </p:nvSpPr>
        <p:spPr>
          <a:xfrm>
            <a:off x="5153892" y="426525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百度地图</a:t>
            </a:r>
            <a:endParaRPr lang="zh-CN" altLang="en-US" dirty="0"/>
          </a:p>
        </p:txBody>
      </p:sp>
      <p:sp>
        <p:nvSpPr>
          <p:cNvPr id="10" name="矩形 9"/>
          <p:cNvSpPr/>
          <p:nvPr/>
        </p:nvSpPr>
        <p:spPr>
          <a:xfrm>
            <a:off x="6747164" y="452476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高德</a:t>
            </a:r>
            <a:r>
              <a:rPr lang="zh-CN" altLang="en-US" dirty="0" smtClean="0"/>
              <a:t>地图</a:t>
            </a:r>
            <a:endParaRPr lang="zh-CN" altLang="en-US" dirty="0"/>
          </a:p>
        </p:txBody>
      </p:sp>
      <p:sp>
        <p:nvSpPr>
          <p:cNvPr id="11" name="矩形 10"/>
          <p:cNvSpPr/>
          <p:nvPr/>
        </p:nvSpPr>
        <p:spPr>
          <a:xfrm>
            <a:off x="3879280" y="341916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office</a:t>
            </a:r>
            <a:endParaRPr lang="zh-CN" altLang="en-US" dirty="0"/>
          </a:p>
        </p:txBody>
      </p:sp>
      <p:sp>
        <p:nvSpPr>
          <p:cNvPr id="12" name="矩形 11"/>
          <p:cNvSpPr/>
          <p:nvPr/>
        </p:nvSpPr>
        <p:spPr>
          <a:xfrm>
            <a:off x="2937164" y="233435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博易</a:t>
            </a:r>
            <a:endParaRPr lang="zh-CN" altLang="en-US" dirty="0"/>
          </a:p>
        </p:txBody>
      </p:sp>
      <p:sp>
        <p:nvSpPr>
          <p:cNvPr id="13" name="矩形 12"/>
          <p:cNvSpPr/>
          <p:nvPr/>
        </p:nvSpPr>
        <p:spPr>
          <a:xfrm>
            <a:off x="2452258" y="296196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大众点评</a:t>
            </a:r>
            <a:endParaRPr lang="zh-CN" altLang="en-US" dirty="0"/>
          </a:p>
        </p:txBody>
      </p:sp>
      <p:sp>
        <p:nvSpPr>
          <p:cNvPr id="15" name="矩形 14"/>
          <p:cNvSpPr/>
          <p:nvPr/>
        </p:nvSpPr>
        <p:spPr>
          <a:xfrm>
            <a:off x="720437" y="233435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美团</a:t>
            </a:r>
            <a:endParaRPr lang="zh-CN" altLang="en-US" dirty="0"/>
          </a:p>
        </p:txBody>
      </p:sp>
      <p:sp>
        <p:nvSpPr>
          <p:cNvPr id="16" name="矩形 15"/>
          <p:cNvSpPr/>
          <p:nvPr/>
        </p:nvSpPr>
        <p:spPr>
          <a:xfrm>
            <a:off x="457200" y="301059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银行类</a:t>
            </a:r>
            <a:endParaRPr lang="zh-CN" altLang="en-US" dirty="0"/>
          </a:p>
        </p:txBody>
      </p:sp>
      <p:sp>
        <p:nvSpPr>
          <p:cNvPr id="17" name="矩形 16"/>
          <p:cNvSpPr/>
          <p:nvPr/>
        </p:nvSpPr>
        <p:spPr>
          <a:xfrm>
            <a:off x="623455" y="4083290"/>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新浪</a:t>
            </a:r>
            <a:endParaRPr lang="zh-CN" altLang="en-US" dirty="0"/>
          </a:p>
        </p:txBody>
      </p:sp>
      <p:sp>
        <p:nvSpPr>
          <p:cNvPr id="18" name="矩形 17"/>
          <p:cNvSpPr/>
          <p:nvPr/>
        </p:nvSpPr>
        <p:spPr>
          <a:xfrm>
            <a:off x="2369128" y="406756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网易</a:t>
            </a:r>
            <a:endParaRPr lang="zh-CN" altLang="en-US" dirty="0"/>
          </a:p>
        </p:txBody>
      </p:sp>
      <p:sp>
        <p:nvSpPr>
          <p:cNvPr id="19" name="矩形 18"/>
          <p:cNvSpPr/>
          <p:nvPr/>
        </p:nvSpPr>
        <p:spPr>
          <a:xfrm>
            <a:off x="318655" y="5260926"/>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QQ</a:t>
            </a:r>
            <a:endParaRPr lang="zh-CN" altLang="en-US" dirty="0"/>
          </a:p>
        </p:txBody>
      </p:sp>
      <p:sp>
        <p:nvSpPr>
          <p:cNvPr id="20" name="矩形 19"/>
          <p:cNvSpPr/>
          <p:nvPr/>
        </p:nvSpPr>
        <p:spPr>
          <a:xfrm>
            <a:off x="1925782" y="494456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快播</a:t>
            </a:r>
            <a:endParaRPr lang="zh-CN" altLang="en-US" dirty="0"/>
          </a:p>
        </p:txBody>
      </p:sp>
      <p:sp>
        <p:nvSpPr>
          <p:cNvPr id="21" name="矩形 20"/>
          <p:cNvSpPr/>
          <p:nvPr/>
        </p:nvSpPr>
        <p:spPr>
          <a:xfrm>
            <a:off x="3491346" y="4961543"/>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抖音</a:t>
            </a:r>
            <a:endParaRPr lang="zh-CN" altLang="en-US" dirty="0"/>
          </a:p>
        </p:txBody>
      </p:sp>
      <p:sp>
        <p:nvSpPr>
          <p:cNvPr id="22" name="矩形 21"/>
          <p:cNvSpPr/>
          <p:nvPr/>
        </p:nvSpPr>
        <p:spPr>
          <a:xfrm>
            <a:off x="4973789" y="5017134"/>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今日头条</a:t>
            </a:r>
            <a:endParaRPr lang="zh-CN" altLang="en-US" dirty="0"/>
          </a:p>
        </p:txBody>
      </p:sp>
      <p:sp>
        <p:nvSpPr>
          <p:cNvPr id="23" name="矩形 22"/>
          <p:cNvSpPr/>
          <p:nvPr/>
        </p:nvSpPr>
        <p:spPr>
          <a:xfrm>
            <a:off x="6567057" y="5489526"/>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墨迹天气</a:t>
            </a:r>
            <a:endParaRPr lang="zh-CN" altLang="en-US" dirty="0"/>
          </a:p>
        </p:txBody>
      </p:sp>
      <p:sp>
        <p:nvSpPr>
          <p:cNvPr id="24" name="矩形 23"/>
          <p:cNvSpPr/>
          <p:nvPr/>
        </p:nvSpPr>
        <p:spPr>
          <a:xfrm>
            <a:off x="4627418" y="587943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淘宝</a:t>
            </a:r>
            <a:endParaRPr lang="zh-CN" altLang="en-US" dirty="0"/>
          </a:p>
        </p:txBody>
      </p:sp>
      <p:sp>
        <p:nvSpPr>
          <p:cNvPr id="25" name="矩形 24"/>
          <p:cNvSpPr/>
          <p:nvPr/>
        </p:nvSpPr>
        <p:spPr>
          <a:xfrm>
            <a:off x="1856516" y="5836734"/>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京东</a:t>
            </a:r>
            <a:endParaRPr lang="zh-CN" altLang="en-US" dirty="0"/>
          </a:p>
        </p:txBody>
      </p:sp>
      <p:sp>
        <p:nvSpPr>
          <p:cNvPr id="26" name="矩形 25"/>
          <p:cNvSpPr/>
          <p:nvPr/>
        </p:nvSpPr>
        <p:spPr>
          <a:xfrm>
            <a:off x="1385459" y="1340803"/>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微信</a:t>
            </a:r>
            <a:endParaRPr lang="zh-CN" altLang="en-US" dirty="0"/>
          </a:p>
        </p:txBody>
      </p:sp>
      <p:sp>
        <p:nvSpPr>
          <p:cNvPr id="27" name="矩形 26"/>
          <p:cNvSpPr/>
          <p:nvPr/>
        </p:nvSpPr>
        <p:spPr>
          <a:xfrm>
            <a:off x="3061854" y="1537855"/>
            <a:ext cx="1136072" cy="53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支付宝</a:t>
            </a:r>
            <a:endParaRPr lang="zh-CN" altLang="en-US" dirty="0"/>
          </a:p>
        </p:txBody>
      </p:sp>
      <p:sp>
        <p:nvSpPr>
          <p:cNvPr id="28" name="矩形 27"/>
          <p:cNvSpPr/>
          <p:nvPr/>
        </p:nvSpPr>
        <p:spPr>
          <a:xfrm>
            <a:off x="4447316" y="1166233"/>
            <a:ext cx="1136072" cy="53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涨乐</a:t>
            </a:r>
            <a:endParaRPr lang="zh-CN" altLang="en-US" dirty="0"/>
          </a:p>
        </p:txBody>
      </p:sp>
      <p:sp>
        <p:nvSpPr>
          <p:cNvPr id="29" name="矩形 28"/>
          <p:cNvSpPr/>
          <p:nvPr/>
        </p:nvSpPr>
        <p:spPr>
          <a:xfrm>
            <a:off x="6248402" y="1259706"/>
            <a:ext cx="1136072" cy="53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百词斩</a:t>
            </a:r>
            <a:endParaRPr lang="zh-CN" altLang="en-US" dirty="0"/>
          </a:p>
        </p:txBody>
      </p:sp>
      <p:sp>
        <p:nvSpPr>
          <p:cNvPr id="30" name="矩形 29"/>
          <p:cNvSpPr/>
          <p:nvPr/>
        </p:nvSpPr>
        <p:spPr>
          <a:xfrm>
            <a:off x="3103418" y="6065334"/>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百度音乐</a:t>
            </a:r>
            <a:endParaRPr lang="zh-CN" altLang="en-US" dirty="0"/>
          </a:p>
        </p:txBody>
      </p:sp>
      <p:sp>
        <p:nvSpPr>
          <p:cNvPr id="31" name="矩形 30"/>
          <p:cNvSpPr/>
          <p:nvPr/>
        </p:nvSpPr>
        <p:spPr>
          <a:xfrm>
            <a:off x="6289967" y="6202415"/>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印象笔记</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N</a:t>
            </a:r>
            <a:r>
              <a:rPr lang="zh-CN" altLang="en-US" dirty="0" smtClean="0"/>
              <a:t>年磨一剑？</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0148" y="1772816"/>
            <a:ext cx="3583704" cy="422108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生命周期</a:t>
            </a:r>
            <a:endParaRPr lang="zh-CN" altLang="en-US" dirty="0"/>
          </a:p>
        </p:txBody>
      </p:sp>
      <p:sp>
        <p:nvSpPr>
          <p:cNvPr id="3" name="内容占位符 2"/>
          <p:cNvSpPr>
            <a:spLocks noGrp="1"/>
          </p:cNvSpPr>
          <p:nvPr>
            <p:ph idx="1"/>
          </p:nvPr>
        </p:nvSpPr>
        <p:spPr/>
        <p:txBody>
          <a:bodyPr/>
          <a:lstStyle/>
          <a:p>
            <a:r>
              <a:rPr lang="zh-CN" altLang="en-US" dirty="0"/>
              <a:t>同任何事物一样，一个软件产品或软件系统也要经历孕育、诞生、成长、成熟、衰亡等阶段，一般称为软件生存周期（软件生命周期）</a:t>
            </a:r>
            <a:r>
              <a:rPr lang="zh-CN" altLang="en-US" dirty="0" smtClean="0"/>
              <a:t>。</a:t>
            </a:r>
            <a:endParaRPr lang="en-US" altLang="zh-CN" dirty="0" smtClean="0"/>
          </a:p>
          <a:p>
            <a:r>
              <a:rPr lang="zh-CN" altLang="en-US" dirty="0" smtClean="0"/>
              <a:t>把</a:t>
            </a:r>
            <a:r>
              <a:rPr lang="zh-CN" altLang="en-US" dirty="0"/>
              <a:t>整个软件生存周期划分为若干阶段，使得每个阶段有明确的任务，使规模大，结构复杂和管理复杂的软件开发变的容易控制和管理</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三个时期</a:t>
            </a:r>
            <a:endParaRPr lang="zh-CN" altLang="en-US" dirty="0"/>
          </a:p>
        </p:txBody>
      </p:sp>
      <p:graphicFrame>
        <p:nvGraphicFramePr>
          <p:cNvPr id="4" name="内容占位符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a:t>个</a:t>
            </a:r>
            <a:r>
              <a:rPr lang="zh-CN" altLang="en-US" dirty="0" smtClean="0"/>
              <a:t>阶段</a:t>
            </a:r>
            <a:endParaRPr lang="zh-CN" altLang="en-US" dirty="0"/>
          </a:p>
        </p:txBody>
      </p:sp>
      <p:graphicFrame>
        <p:nvGraphicFramePr>
          <p:cNvPr id="4" name="内容占位符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en-US" dirty="0" smtClean="0"/>
              <a:t>个产品形成需要回答</a:t>
            </a:r>
            <a:r>
              <a:rPr lang="en-US" altLang="zh-CN" dirty="0" smtClean="0"/>
              <a:t>…</a:t>
            </a:r>
            <a:endParaRPr lang="zh-CN" altLang="en-US" dirty="0"/>
          </a:p>
        </p:txBody>
      </p:sp>
      <p:graphicFrame>
        <p:nvGraphicFramePr>
          <p:cNvPr id="4" name="图示 3"/>
          <p:cNvGraphicFramePr/>
          <p:nvPr/>
        </p:nvGraphicFramePr>
        <p:xfrm>
          <a:off x="1066800" y="1847088"/>
          <a:ext cx="6497782" cy="476827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什么是一个好的产品？</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0148" y="1772816"/>
            <a:ext cx="3583704" cy="422108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244436" y="2609799"/>
          <a:ext cx="4655127" cy="341763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标题 1"/>
          <p:cNvSpPr>
            <a:spLocks noGrp="1"/>
          </p:cNvSpPr>
          <p:nvPr>
            <p:ph type="title"/>
          </p:nvPr>
        </p:nvSpPr>
        <p:spPr/>
        <p:txBody>
          <a:bodyPr/>
          <a:lstStyle/>
          <a:p>
            <a:r>
              <a:rPr lang="zh-CN" altLang="en-US" dirty="0" smtClean="0"/>
              <a:t>一张图</a:t>
            </a:r>
            <a:endParaRPr lang="zh-CN" altLang="en-US" dirty="0"/>
          </a:p>
        </p:txBody>
      </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109392"/>
            <a:ext cx="9144000" cy="44957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2000" y="1581150"/>
            <a:ext cx="7620000" cy="36957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两选择</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970809"/>
            <a:ext cx="4762500" cy="2971800"/>
          </a:xfrm>
          <a:prstGeom prst="rect">
            <a:avLst/>
          </a:prstGeom>
        </p:spPr>
      </p:pic>
      <p:pic>
        <p:nvPicPr>
          <p:cNvPr id="6" name="图片 5"/>
          <p:cNvPicPr>
            <a:picLocks noChangeAspect="1"/>
          </p:cNvPicPr>
          <p:nvPr/>
        </p:nvPicPr>
        <p:blipFill>
          <a:blip r:embed="rId2"/>
          <a:stretch>
            <a:fillRect/>
          </a:stretch>
        </p:blipFill>
        <p:spPr>
          <a:xfrm>
            <a:off x="4371975" y="3351934"/>
            <a:ext cx="4772025" cy="3181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三个点</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03848" y="3789040"/>
            <a:ext cx="3024336" cy="2807518"/>
          </a:xfrm>
          <a:prstGeom prst="rect">
            <a:avLst/>
          </a:prstGeom>
        </p:spPr>
      </p:pic>
      <p:pic>
        <p:nvPicPr>
          <p:cNvPr id="7" name="图片 6"/>
          <p:cNvPicPr>
            <a:picLocks noChangeAspect="1"/>
          </p:cNvPicPr>
          <p:nvPr/>
        </p:nvPicPr>
        <p:blipFill>
          <a:blip r:embed="rId2"/>
          <a:stretch>
            <a:fillRect/>
          </a:stretch>
        </p:blipFill>
        <p:spPr>
          <a:xfrm>
            <a:off x="0" y="1855465"/>
            <a:ext cx="3203848" cy="2189836"/>
          </a:xfrm>
          <a:prstGeom prst="rect">
            <a:avLst/>
          </a:prstGeom>
        </p:spPr>
      </p:pic>
      <p:pic>
        <p:nvPicPr>
          <p:cNvPr id="8" name="图片 7"/>
          <p:cNvPicPr>
            <a:picLocks noChangeAspect="1"/>
          </p:cNvPicPr>
          <p:nvPr/>
        </p:nvPicPr>
        <p:blipFill>
          <a:blip r:embed="rId3"/>
          <a:stretch>
            <a:fillRect/>
          </a:stretch>
        </p:blipFill>
        <p:spPr>
          <a:xfrm>
            <a:off x="6296025" y="1639165"/>
            <a:ext cx="2847975" cy="2914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四维度</a:t>
            </a:r>
            <a:endParaRPr lang="zh-CN" altLang="en-US" dirty="0"/>
          </a:p>
        </p:txBody>
      </p:sp>
      <p:graphicFrame>
        <p:nvGraphicFramePr>
          <p:cNvPr id="4" name="内容占位符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SWOT</a:t>
            </a:r>
            <a:r>
              <a:rPr lang="zh-CN" altLang="en-US" dirty="0" smtClean="0"/>
              <a:t>分析</a:t>
            </a:r>
            <a:endParaRPr lang="zh-CN" altLang="en-US" dirty="0"/>
          </a:p>
        </p:txBody>
      </p:sp>
      <p:graphicFrame>
        <p:nvGraphicFramePr>
          <p:cNvPr id="3" name="图示 2"/>
          <p:cNvGraphicFramePr/>
          <p:nvPr/>
        </p:nvGraphicFramePr>
        <p:xfrm>
          <a:off x="457200" y="1847088"/>
          <a:ext cx="8686800" cy="50109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五环节</a:t>
            </a:r>
            <a:endParaRPr lang="zh-CN" altLang="en-US" dirty="0"/>
          </a:p>
        </p:txBody>
      </p:sp>
      <p:graphicFrame>
        <p:nvGraphicFramePr>
          <p:cNvPr id="4" name="内容占位符 3"/>
          <p:cNvGraphicFramePr>
            <a:graphicFrameLocks noGrp="1"/>
          </p:cNvGraphicFramePr>
          <p:nvPr>
            <p:ph idx="1"/>
          </p:nvPr>
        </p:nvGraphicFramePr>
        <p:xfrm>
          <a:off x="457200" y="1935164"/>
          <a:ext cx="8229600" cy="281694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圆角矩形 2"/>
          <p:cNvSpPr/>
          <p:nvPr/>
        </p:nvSpPr>
        <p:spPr>
          <a:xfrm>
            <a:off x="651162" y="4765964"/>
            <a:ext cx="12884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分析报告</a:t>
            </a:r>
            <a:endParaRPr lang="zh-CN" altLang="en-US" dirty="0"/>
          </a:p>
        </p:txBody>
      </p:sp>
      <p:sp>
        <p:nvSpPr>
          <p:cNvPr id="5" name="圆角矩形 4"/>
          <p:cNvSpPr/>
          <p:nvPr/>
        </p:nvSpPr>
        <p:spPr>
          <a:xfrm>
            <a:off x="2272143" y="4765964"/>
            <a:ext cx="12884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立项</a:t>
            </a:r>
            <a:endParaRPr lang="zh-CN" altLang="en-US" dirty="0"/>
          </a:p>
        </p:txBody>
      </p:sp>
      <p:sp>
        <p:nvSpPr>
          <p:cNvPr id="6" name="圆角矩形 5"/>
          <p:cNvSpPr/>
          <p:nvPr/>
        </p:nvSpPr>
        <p:spPr>
          <a:xfrm>
            <a:off x="3927763" y="4765967"/>
            <a:ext cx="12884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开发计划</a:t>
            </a:r>
            <a:endParaRPr lang="zh-CN" altLang="en-US" dirty="0"/>
          </a:p>
        </p:txBody>
      </p:sp>
      <p:sp>
        <p:nvSpPr>
          <p:cNvPr id="7" name="圆角矩形 6"/>
          <p:cNvSpPr/>
          <p:nvPr/>
        </p:nvSpPr>
        <p:spPr>
          <a:xfrm>
            <a:off x="5548744" y="4765964"/>
            <a:ext cx="12884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测试用例</a:t>
            </a:r>
            <a:endParaRPr lang="en-US" altLang="zh-CN" dirty="0" smtClean="0"/>
          </a:p>
          <a:p>
            <a:pPr algn="ctr"/>
            <a:r>
              <a:rPr lang="zh-CN" altLang="en-US" dirty="0" smtClean="0"/>
              <a:t>版本说明</a:t>
            </a:r>
            <a:endParaRPr lang="zh-CN" altLang="en-US" dirty="0"/>
          </a:p>
        </p:txBody>
      </p:sp>
      <p:sp>
        <p:nvSpPr>
          <p:cNvPr id="8" name="圆角矩形 7"/>
          <p:cNvSpPr/>
          <p:nvPr/>
        </p:nvSpPr>
        <p:spPr>
          <a:xfrm>
            <a:off x="7204364" y="4765964"/>
            <a:ext cx="128847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问题反馈</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六关系</a:t>
            </a:r>
            <a:endParaRPr lang="zh-CN" altLang="en-US" dirty="0"/>
          </a:p>
        </p:txBody>
      </p:sp>
      <p:sp>
        <p:nvSpPr>
          <p:cNvPr id="4" name="矩形 3"/>
          <p:cNvSpPr/>
          <p:nvPr/>
        </p:nvSpPr>
        <p:spPr>
          <a:xfrm>
            <a:off x="207825" y="5167748"/>
            <a:ext cx="184265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琥珀" panose="02010800040101010101" pitchFamily="2" charset="-122"/>
                <a:ea typeface="华文琥珀" panose="02010800040101010101" pitchFamily="2" charset="-122"/>
              </a:rPr>
              <a:t>产品</a:t>
            </a:r>
            <a:r>
              <a:rPr lang="en-US" altLang="zh-CN" sz="2800" dirty="0" smtClean="0">
                <a:latin typeface="华文琥珀" panose="02010800040101010101" pitchFamily="2" charset="-122"/>
                <a:ea typeface="华文琥珀" panose="02010800040101010101" pitchFamily="2" charset="-122"/>
              </a:rPr>
              <a:t>-</a:t>
            </a:r>
            <a:r>
              <a:rPr lang="zh-CN" altLang="en-US" sz="2800" dirty="0" smtClean="0">
                <a:latin typeface="华文琥珀" panose="02010800040101010101" pitchFamily="2" charset="-122"/>
                <a:ea typeface="华文琥珀" panose="02010800040101010101" pitchFamily="2" charset="-122"/>
              </a:rPr>
              <a:t>公司</a:t>
            </a:r>
            <a:endParaRPr lang="zh-CN" altLang="en-US" sz="2800" dirty="0">
              <a:latin typeface="华文琥珀" panose="02010800040101010101" pitchFamily="2" charset="-122"/>
              <a:ea typeface="华文琥珀" panose="02010800040101010101" pitchFamily="2" charset="-122"/>
            </a:endParaRPr>
          </a:p>
        </p:txBody>
      </p:sp>
      <p:sp>
        <p:nvSpPr>
          <p:cNvPr id="6" name="矩形 5"/>
          <p:cNvSpPr/>
          <p:nvPr/>
        </p:nvSpPr>
        <p:spPr>
          <a:xfrm>
            <a:off x="1524005" y="4475003"/>
            <a:ext cx="184265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琥珀" panose="02010800040101010101" pitchFamily="2" charset="-122"/>
                <a:ea typeface="华文琥珀" panose="02010800040101010101" pitchFamily="2" charset="-122"/>
              </a:rPr>
              <a:t>产品</a:t>
            </a:r>
            <a:r>
              <a:rPr lang="en-US" altLang="zh-CN" sz="2800" dirty="0" smtClean="0">
                <a:latin typeface="华文琥珀" panose="02010800040101010101" pitchFamily="2" charset="-122"/>
                <a:ea typeface="华文琥珀" panose="02010800040101010101" pitchFamily="2" charset="-122"/>
              </a:rPr>
              <a:t>-</a:t>
            </a:r>
            <a:r>
              <a:rPr lang="zh-CN" altLang="en-US" sz="2800" dirty="0" smtClean="0">
                <a:latin typeface="华文琥珀" panose="02010800040101010101" pitchFamily="2" charset="-122"/>
                <a:ea typeface="华文琥珀" panose="02010800040101010101" pitchFamily="2" charset="-122"/>
              </a:rPr>
              <a:t>市场</a:t>
            </a:r>
            <a:endParaRPr lang="zh-CN" altLang="en-US" sz="2800" dirty="0">
              <a:latin typeface="华文琥珀" panose="02010800040101010101" pitchFamily="2" charset="-122"/>
              <a:ea typeface="华文琥珀" panose="02010800040101010101" pitchFamily="2" charset="-122"/>
            </a:endParaRPr>
          </a:p>
        </p:txBody>
      </p:sp>
      <p:sp>
        <p:nvSpPr>
          <p:cNvPr id="7" name="矩形 6"/>
          <p:cNvSpPr/>
          <p:nvPr/>
        </p:nvSpPr>
        <p:spPr>
          <a:xfrm>
            <a:off x="2847115" y="3782258"/>
            <a:ext cx="184265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琥珀" panose="02010800040101010101" pitchFamily="2" charset="-122"/>
                <a:ea typeface="华文琥珀" panose="02010800040101010101" pitchFamily="2" charset="-122"/>
              </a:rPr>
              <a:t>产品</a:t>
            </a:r>
            <a:r>
              <a:rPr lang="en-US" altLang="zh-CN" sz="2800" dirty="0" smtClean="0">
                <a:latin typeface="华文琥珀" panose="02010800040101010101" pitchFamily="2" charset="-122"/>
                <a:ea typeface="华文琥珀" panose="02010800040101010101" pitchFamily="2" charset="-122"/>
              </a:rPr>
              <a:t>-</a:t>
            </a:r>
            <a:r>
              <a:rPr lang="zh-CN" altLang="en-US" sz="2800" dirty="0" smtClean="0">
                <a:latin typeface="华文琥珀" panose="02010800040101010101" pitchFamily="2" charset="-122"/>
                <a:ea typeface="华文琥珀" panose="02010800040101010101" pitchFamily="2" charset="-122"/>
              </a:rPr>
              <a:t>客户</a:t>
            </a:r>
            <a:endParaRPr lang="zh-CN" altLang="en-US" sz="2800" dirty="0">
              <a:latin typeface="华文琥珀" panose="02010800040101010101" pitchFamily="2" charset="-122"/>
              <a:ea typeface="华文琥珀" panose="02010800040101010101" pitchFamily="2" charset="-122"/>
            </a:endParaRPr>
          </a:p>
        </p:txBody>
      </p:sp>
      <p:sp>
        <p:nvSpPr>
          <p:cNvPr id="8" name="矩形 7"/>
          <p:cNvSpPr/>
          <p:nvPr/>
        </p:nvSpPr>
        <p:spPr>
          <a:xfrm>
            <a:off x="4170225" y="3117220"/>
            <a:ext cx="184265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琥珀" panose="02010800040101010101" pitchFamily="2" charset="-122"/>
                <a:ea typeface="华文琥珀" panose="02010800040101010101" pitchFamily="2" charset="-122"/>
              </a:rPr>
              <a:t>自身</a:t>
            </a:r>
            <a:r>
              <a:rPr lang="en-US" altLang="zh-CN" sz="2800" dirty="0" smtClean="0">
                <a:latin typeface="华文琥珀" panose="02010800040101010101" pitchFamily="2" charset="-122"/>
                <a:ea typeface="华文琥珀" panose="02010800040101010101" pitchFamily="2" charset="-122"/>
              </a:rPr>
              <a:t>-</a:t>
            </a:r>
            <a:r>
              <a:rPr lang="zh-CN" altLang="en-US" sz="2800" dirty="0" smtClean="0">
                <a:latin typeface="华文琥珀" panose="02010800040101010101" pitchFamily="2" charset="-122"/>
                <a:ea typeface="华文琥珀" panose="02010800040101010101" pitchFamily="2" charset="-122"/>
              </a:rPr>
              <a:t>对手</a:t>
            </a:r>
            <a:endParaRPr lang="zh-CN" altLang="en-US" sz="2800" dirty="0">
              <a:latin typeface="华文琥珀" panose="02010800040101010101" pitchFamily="2" charset="-122"/>
              <a:ea typeface="华文琥珀" panose="02010800040101010101" pitchFamily="2" charset="-122"/>
            </a:endParaRPr>
          </a:p>
        </p:txBody>
      </p:sp>
      <p:sp>
        <p:nvSpPr>
          <p:cNvPr id="9" name="矩形 8"/>
          <p:cNvSpPr/>
          <p:nvPr/>
        </p:nvSpPr>
        <p:spPr>
          <a:xfrm>
            <a:off x="5493335" y="2507590"/>
            <a:ext cx="184265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琥珀" panose="02010800040101010101" pitchFamily="2" charset="-122"/>
                <a:ea typeface="华文琥珀" panose="02010800040101010101" pitchFamily="2" charset="-122"/>
              </a:rPr>
              <a:t>团队</a:t>
            </a:r>
            <a:r>
              <a:rPr lang="en-US" altLang="zh-CN" sz="2800" dirty="0" smtClean="0">
                <a:latin typeface="华文琥珀" panose="02010800040101010101" pitchFamily="2" charset="-122"/>
                <a:ea typeface="华文琥珀" panose="02010800040101010101" pitchFamily="2" charset="-122"/>
              </a:rPr>
              <a:t>-</a:t>
            </a:r>
            <a:r>
              <a:rPr lang="zh-CN" altLang="en-US" sz="2800" dirty="0" smtClean="0">
                <a:latin typeface="华文琥珀" panose="02010800040101010101" pitchFamily="2" charset="-122"/>
                <a:ea typeface="华文琥珀" panose="02010800040101010101" pitchFamily="2" charset="-122"/>
              </a:rPr>
              <a:t>团队</a:t>
            </a:r>
            <a:endParaRPr lang="zh-CN" altLang="en-US" sz="2800" dirty="0">
              <a:latin typeface="华文琥珀" panose="02010800040101010101" pitchFamily="2" charset="-122"/>
              <a:ea typeface="华文琥珀" panose="02010800040101010101" pitchFamily="2" charset="-122"/>
            </a:endParaRPr>
          </a:p>
        </p:txBody>
      </p:sp>
      <p:sp>
        <p:nvSpPr>
          <p:cNvPr id="10" name="矩形 9"/>
          <p:cNvSpPr/>
          <p:nvPr/>
        </p:nvSpPr>
        <p:spPr>
          <a:xfrm>
            <a:off x="6816445" y="1858719"/>
            <a:ext cx="184265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琥珀" panose="02010800040101010101" pitchFamily="2" charset="-122"/>
                <a:ea typeface="华文琥珀" panose="02010800040101010101" pitchFamily="2" charset="-122"/>
              </a:rPr>
              <a:t>现在</a:t>
            </a:r>
            <a:r>
              <a:rPr lang="en-US" altLang="zh-CN" sz="2800" dirty="0" smtClean="0">
                <a:latin typeface="华文琥珀" panose="02010800040101010101" pitchFamily="2" charset="-122"/>
                <a:ea typeface="华文琥珀" panose="02010800040101010101" pitchFamily="2" charset="-122"/>
              </a:rPr>
              <a:t>-</a:t>
            </a:r>
            <a:r>
              <a:rPr lang="zh-CN" altLang="en-US" sz="2800" dirty="0" smtClean="0">
                <a:latin typeface="华文琥珀" panose="02010800040101010101" pitchFamily="2" charset="-122"/>
                <a:ea typeface="华文琥珀" panose="02010800040101010101" pitchFamily="2" charset="-122"/>
              </a:rPr>
              <a:t>未来</a:t>
            </a:r>
            <a:endParaRPr lang="zh-CN" altLang="en-US" sz="2800" dirty="0">
              <a:latin typeface="华文琥珀" panose="02010800040101010101" pitchFamily="2" charset="-122"/>
              <a:ea typeface="华文琥珀"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704088"/>
            <a:ext cx="8229600" cy="1143000"/>
          </a:xfrm>
        </p:spPr>
        <p:txBody>
          <a:bodyPr/>
          <a:lstStyle/>
          <a:p>
            <a:r>
              <a:rPr lang="zh-CN" altLang="en-US" dirty="0" smtClean="0"/>
              <a:t>四</a:t>
            </a:r>
            <a:r>
              <a:rPr lang="zh-CN" altLang="en-US" dirty="0"/>
              <a:t>个</a:t>
            </a:r>
            <a:r>
              <a:rPr lang="en-US" altLang="zh-CN" dirty="0" smtClean="0"/>
              <a:t>W</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0148" y="1772816"/>
            <a:ext cx="3583704" cy="4221088"/>
          </a:xfrm>
          <a:prstGeom prst="rect">
            <a:avLst/>
          </a:prstGeom>
        </p:spPr>
      </p:pic>
      <p:sp>
        <p:nvSpPr>
          <p:cNvPr id="6" name="文本框 5"/>
          <p:cNvSpPr txBox="1"/>
          <p:nvPr/>
        </p:nvSpPr>
        <p:spPr>
          <a:xfrm>
            <a:off x="581891" y="6262251"/>
            <a:ext cx="1527982" cy="584775"/>
          </a:xfrm>
          <a:prstGeom prst="rect">
            <a:avLst/>
          </a:prstGeom>
          <a:noFill/>
        </p:spPr>
        <p:txBody>
          <a:bodyPr wrap="none" rtlCol="0">
            <a:spAutoFit/>
          </a:bodyPr>
          <a:lstStyle/>
          <a:p>
            <a:r>
              <a:rPr lang="en-US" altLang="zh-CN" sz="3200" dirty="0" smtClean="0">
                <a:solidFill>
                  <a:srgbClr val="00B0F0"/>
                </a:solidFill>
                <a:latin typeface="华文琥珀" panose="02010800040101010101" pitchFamily="2" charset="-122"/>
                <a:ea typeface="华文琥珀" panose="02010800040101010101" pitchFamily="2" charset="-122"/>
              </a:rPr>
              <a:t>What</a:t>
            </a:r>
            <a:r>
              <a:rPr lang="zh-CN" altLang="en-US" sz="3200" dirty="0" smtClean="0">
                <a:solidFill>
                  <a:srgbClr val="00B0F0"/>
                </a:solidFill>
                <a:latin typeface="华文琥珀" panose="02010800040101010101" pitchFamily="2" charset="-122"/>
                <a:ea typeface="华文琥珀" panose="02010800040101010101" pitchFamily="2" charset="-122"/>
              </a:rPr>
              <a:t>、</a:t>
            </a:r>
            <a:endParaRPr lang="zh-CN" altLang="en-US" sz="3200" dirty="0">
              <a:solidFill>
                <a:srgbClr val="00B0F0"/>
              </a:solidFill>
              <a:latin typeface="华文琥珀" panose="02010800040101010101" pitchFamily="2" charset="-122"/>
              <a:ea typeface="华文琥珀" panose="02010800040101010101" pitchFamily="2" charset="-122"/>
            </a:endParaRPr>
          </a:p>
        </p:txBody>
      </p:sp>
      <p:sp>
        <p:nvSpPr>
          <p:cNvPr id="2" name="文本框 1"/>
          <p:cNvSpPr txBox="1"/>
          <p:nvPr/>
        </p:nvSpPr>
        <p:spPr>
          <a:xfrm>
            <a:off x="1940681" y="6262250"/>
            <a:ext cx="1377300" cy="584775"/>
          </a:xfrm>
          <a:prstGeom prst="rect">
            <a:avLst/>
          </a:prstGeom>
          <a:noFill/>
        </p:spPr>
        <p:txBody>
          <a:bodyPr wrap="none" rtlCol="0">
            <a:spAutoFit/>
          </a:bodyPr>
          <a:lstStyle/>
          <a:p>
            <a:r>
              <a:rPr lang="en-US" altLang="zh-CN" sz="3200" dirty="0">
                <a:solidFill>
                  <a:srgbClr val="00B0F0"/>
                </a:solidFill>
                <a:latin typeface="华文琥珀" panose="02010800040101010101" pitchFamily="2" charset="-122"/>
                <a:ea typeface="华文琥珀" panose="02010800040101010101" pitchFamily="2" charset="-122"/>
              </a:rPr>
              <a:t>Who</a:t>
            </a:r>
            <a:r>
              <a:rPr lang="zh-CN" altLang="en-US" sz="3200" dirty="0" smtClean="0">
                <a:solidFill>
                  <a:srgbClr val="00B0F0"/>
                </a:solidFill>
                <a:latin typeface="华文琥珀" panose="02010800040101010101" pitchFamily="2" charset="-122"/>
                <a:ea typeface="华文琥珀" panose="02010800040101010101" pitchFamily="2" charset="-122"/>
              </a:rPr>
              <a:t>、</a:t>
            </a:r>
            <a:endParaRPr lang="zh-CN" altLang="en-US" sz="3200" dirty="0">
              <a:solidFill>
                <a:srgbClr val="00B0F0"/>
              </a:solidFill>
              <a:latin typeface="华文琥珀" panose="02010800040101010101" pitchFamily="2" charset="-122"/>
              <a:ea typeface="华文琥珀" panose="02010800040101010101" pitchFamily="2" charset="-122"/>
            </a:endParaRPr>
          </a:p>
        </p:txBody>
      </p:sp>
      <p:sp>
        <p:nvSpPr>
          <p:cNvPr id="3" name="文本框 2"/>
          <p:cNvSpPr txBox="1"/>
          <p:nvPr/>
        </p:nvSpPr>
        <p:spPr>
          <a:xfrm>
            <a:off x="3158836" y="6262251"/>
            <a:ext cx="1596912" cy="584775"/>
          </a:xfrm>
          <a:prstGeom prst="rect">
            <a:avLst/>
          </a:prstGeom>
          <a:noFill/>
        </p:spPr>
        <p:txBody>
          <a:bodyPr wrap="none" rtlCol="0">
            <a:spAutoFit/>
          </a:bodyPr>
          <a:lstStyle/>
          <a:p>
            <a:r>
              <a:rPr lang="en-US" altLang="zh-CN" sz="3200" dirty="0" smtClean="0">
                <a:solidFill>
                  <a:srgbClr val="00B0F0"/>
                </a:solidFill>
                <a:latin typeface="华文琥珀" panose="02010800040101010101" pitchFamily="2" charset="-122"/>
                <a:ea typeface="华文琥珀" panose="02010800040101010101" pitchFamily="2" charset="-122"/>
              </a:rPr>
              <a:t>When</a:t>
            </a:r>
            <a:r>
              <a:rPr lang="zh-CN" altLang="en-US" sz="3200" dirty="0" smtClean="0">
                <a:solidFill>
                  <a:srgbClr val="00B0F0"/>
                </a:solidFill>
                <a:latin typeface="华文琥珀" panose="02010800040101010101" pitchFamily="2" charset="-122"/>
                <a:ea typeface="华文琥珀" panose="02010800040101010101" pitchFamily="2" charset="-122"/>
              </a:rPr>
              <a:t>、</a:t>
            </a:r>
            <a:endParaRPr lang="zh-CN" altLang="en-US" sz="3200" dirty="0">
              <a:solidFill>
                <a:srgbClr val="00B0F0"/>
              </a:solidFill>
              <a:latin typeface="华文琥珀" panose="02010800040101010101" pitchFamily="2" charset="-122"/>
              <a:ea typeface="华文琥珀" panose="02010800040101010101" pitchFamily="2" charset="-122"/>
            </a:endParaRPr>
          </a:p>
        </p:txBody>
      </p:sp>
      <p:sp>
        <p:nvSpPr>
          <p:cNvPr id="7" name="文本框 6"/>
          <p:cNvSpPr txBox="1"/>
          <p:nvPr/>
        </p:nvSpPr>
        <p:spPr>
          <a:xfrm>
            <a:off x="4480309" y="6262251"/>
            <a:ext cx="1324402" cy="584775"/>
          </a:xfrm>
          <a:prstGeom prst="rect">
            <a:avLst/>
          </a:prstGeom>
          <a:noFill/>
        </p:spPr>
        <p:txBody>
          <a:bodyPr wrap="none" rtlCol="0">
            <a:spAutoFit/>
          </a:bodyPr>
          <a:lstStyle/>
          <a:p>
            <a:r>
              <a:rPr lang="en-US" altLang="zh-CN" sz="3200" dirty="0" smtClean="0">
                <a:solidFill>
                  <a:srgbClr val="00B0F0"/>
                </a:solidFill>
                <a:latin typeface="华文琥珀" panose="02010800040101010101" pitchFamily="2" charset="-122"/>
                <a:ea typeface="华文琥珀" panose="02010800040101010101" pitchFamily="2" charset="-122"/>
              </a:rPr>
              <a:t>Where</a:t>
            </a:r>
            <a:endParaRPr lang="zh-CN" altLang="en-US" sz="3200" dirty="0">
              <a:solidFill>
                <a:srgbClr val="00B0F0"/>
              </a:solidFill>
              <a:latin typeface="华文琥珀" panose="02010800040101010101" pitchFamily="2" charset="-122"/>
              <a:ea typeface="华文琥珀"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Who</a:t>
            </a:r>
            <a:endParaRPr lang="zh-CN" altLang="en-US" dirty="0"/>
          </a:p>
        </p:txBody>
      </p:sp>
      <p:pic>
        <p:nvPicPr>
          <p:cNvPr id="6" name="图片 5"/>
          <p:cNvPicPr>
            <a:picLocks noChangeAspect="1"/>
          </p:cNvPicPr>
          <p:nvPr/>
        </p:nvPicPr>
        <p:blipFill>
          <a:blip r:embed="rId1"/>
          <a:stretch>
            <a:fillRect/>
          </a:stretch>
        </p:blipFill>
        <p:spPr>
          <a:xfrm>
            <a:off x="2085975" y="910070"/>
            <a:ext cx="2486025" cy="2657475"/>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2161" y="593251"/>
            <a:ext cx="2857500" cy="381000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56655"/>
            <a:ext cx="5076825" cy="2857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89964" y="2244436"/>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赚钱</a:t>
            </a:r>
            <a:endParaRPr lang="zh-CN" altLang="en-US" dirty="0"/>
          </a:p>
        </p:txBody>
      </p:sp>
      <p:sp>
        <p:nvSpPr>
          <p:cNvPr id="5" name="矩形 4"/>
          <p:cNvSpPr/>
          <p:nvPr/>
        </p:nvSpPr>
        <p:spPr>
          <a:xfrm>
            <a:off x="4779819" y="2375219"/>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满足要求</a:t>
            </a:r>
            <a:endParaRPr lang="zh-CN" altLang="en-US" dirty="0"/>
          </a:p>
        </p:txBody>
      </p:sp>
      <p:sp>
        <p:nvSpPr>
          <p:cNvPr id="6" name="矩形 5"/>
          <p:cNvSpPr/>
          <p:nvPr/>
        </p:nvSpPr>
        <p:spPr>
          <a:xfrm>
            <a:off x="5417128" y="3056170"/>
            <a:ext cx="119149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解决问题</a:t>
            </a:r>
            <a:endParaRPr lang="zh-CN" altLang="en-US" dirty="0"/>
          </a:p>
        </p:txBody>
      </p:sp>
      <p:sp>
        <p:nvSpPr>
          <p:cNvPr id="7" name="矩形 6"/>
          <p:cNvSpPr/>
          <p:nvPr/>
        </p:nvSpPr>
        <p:spPr>
          <a:xfrm>
            <a:off x="7135093" y="2957325"/>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好</a:t>
            </a:r>
            <a:r>
              <a:rPr lang="zh-CN" altLang="en-US" dirty="0" smtClean="0"/>
              <a:t>用</a:t>
            </a:r>
            <a:endParaRPr lang="en-US" altLang="zh-CN" dirty="0" smtClean="0"/>
          </a:p>
        </p:txBody>
      </p:sp>
      <p:sp>
        <p:nvSpPr>
          <p:cNvPr id="8" name="矩形 7"/>
          <p:cNvSpPr/>
          <p:nvPr/>
        </p:nvSpPr>
        <p:spPr>
          <a:xfrm>
            <a:off x="6858001" y="3811873"/>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体验好</a:t>
            </a:r>
            <a:endParaRPr lang="zh-CN" altLang="en-US" dirty="0"/>
          </a:p>
        </p:txBody>
      </p:sp>
      <p:sp>
        <p:nvSpPr>
          <p:cNvPr id="9" name="矩形 8"/>
          <p:cNvSpPr/>
          <p:nvPr/>
        </p:nvSpPr>
        <p:spPr>
          <a:xfrm>
            <a:off x="5153892" y="426525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好扩展</a:t>
            </a:r>
            <a:endParaRPr lang="zh-CN" altLang="en-US" dirty="0"/>
          </a:p>
        </p:txBody>
      </p:sp>
      <p:sp>
        <p:nvSpPr>
          <p:cNvPr id="10" name="矩形 9"/>
          <p:cNvSpPr/>
          <p:nvPr/>
        </p:nvSpPr>
        <p:spPr>
          <a:xfrm>
            <a:off x="6747164" y="452476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市场占有高</a:t>
            </a:r>
            <a:endParaRPr lang="zh-CN" altLang="en-US" dirty="0"/>
          </a:p>
        </p:txBody>
      </p:sp>
      <p:sp>
        <p:nvSpPr>
          <p:cNvPr id="11" name="矩形 10"/>
          <p:cNvSpPr/>
          <p:nvPr/>
        </p:nvSpPr>
        <p:spPr>
          <a:xfrm>
            <a:off x="3879280" y="341916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有人用</a:t>
            </a:r>
            <a:endParaRPr lang="zh-CN" altLang="en-US" dirty="0"/>
          </a:p>
        </p:txBody>
      </p:sp>
      <p:sp>
        <p:nvSpPr>
          <p:cNvPr id="12" name="矩形 11"/>
          <p:cNvSpPr/>
          <p:nvPr/>
        </p:nvSpPr>
        <p:spPr>
          <a:xfrm>
            <a:off x="2937164" y="233435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好看</a:t>
            </a:r>
            <a:endParaRPr lang="zh-CN" altLang="en-US" dirty="0"/>
          </a:p>
        </p:txBody>
      </p:sp>
      <p:sp>
        <p:nvSpPr>
          <p:cNvPr id="13" name="矩形 12"/>
          <p:cNvSpPr/>
          <p:nvPr/>
        </p:nvSpPr>
        <p:spPr>
          <a:xfrm>
            <a:off x="2452258" y="296196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创新</a:t>
            </a:r>
            <a:endParaRPr lang="zh-CN" altLang="en-US" dirty="0"/>
          </a:p>
        </p:txBody>
      </p:sp>
      <p:sp>
        <p:nvSpPr>
          <p:cNvPr id="15" name="矩形 14"/>
          <p:cNvSpPr/>
          <p:nvPr/>
        </p:nvSpPr>
        <p:spPr>
          <a:xfrm>
            <a:off x="720437" y="233435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不可或缺</a:t>
            </a:r>
            <a:endParaRPr lang="zh-CN" altLang="en-US" dirty="0"/>
          </a:p>
        </p:txBody>
      </p:sp>
      <p:sp>
        <p:nvSpPr>
          <p:cNvPr id="16" name="矩形 15"/>
          <p:cNvSpPr/>
          <p:nvPr/>
        </p:nvSpPr>
        <p:spPr>
          <a:xfrm>
            <a:off x="457200" y="3010535"/>
            <a:ext cx="13995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领导觉得好</a:t>
            </a:r>
            <a:endParaRPr lang="zh-CN" altLang="en-US" dirty="0"/>
          </a:p>
        </p:txBody>
      </p:sp>
      <p:sp>
        <p:nvSpPr>
          <p:cNvPr id="17" name="矩形 16"/>
          <p:cNvSpPr/>
          <p:nvPr/>
        </p:nvSpPr>
        <p:spPr>
          <a:xfrm>
            <a:off x="623455" y="4083290"/>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不可缺少</a:t>
            </a:r>
            <a:endParaRPr lang="zh-CN" altLang="en-US" dirty="0"/>
          </a:p>
        </p:txBody>
      </p:sp>
      <p:sp>
        <p:nvSpPr>
          <p:cNvPr id="18" name="矩形 17"/>
          <p:cNvSpPr/>
          <p:nvPr/>
        </p:nvSpPr>
        <p:spPr>
          <a:xfrm>
            <a:off x="2369128" y="406756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不能超越</a:t>
            </a:r>
            <a:endParaRPr lang="zh-CN" altLang="en-US" dirty="0"/>
          </a:p>
        </p:txBody>
      </p:sp>
      <p:sp>
        <p:nvSpPr>
          <p:cNvPr id="19" name="矩形 18"/>
          <p:cNvSpPr/>
          <p:nvPr/>
        </p:nvSpPr>
        <p:spPr>
          <a:xfrm>
            <a:off x="318655" y="5260926"/>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增加知识</a:t>
            </a:r>
            <a:endParaRPr lang="zh-CN" altLang="en-US" dirty="0"/>
          </a:p>
        </p:txBody>
      </p:sp>
      <p:sp>
        <p:nvSpPr>
          <p:cNvPr id="20" name="矩形 19"/>
          <p:cNvSpPr/>
          <p:nvPr/>
        </p:nvSpPr>
        <p:spPr>
          <a:xfrm>
            <a:off x="1925782" y="494456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方便生活</a:t>
            </a:r>
            <a:endParaRPr lang="zh-CN" altLang="en-US" dirty="0"/>
          </a:p>
        </p:txBody>
      </p:sp>
      <p:sp>
        <p:nvSpPr>
          <p:cNvPr id="21" name="矩形 20"/>
          <p:cNvSpPr/>
          <p:nvPr/>
        </p:nvSpPr>
        <p:spPr>
          <a:xfrm>
            <a:off x="3491346" y="4961543"/>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运行快</a:t>
            </a:r>
            <a:endParaRPr lang="zh-CN" altLang="en-US" dirty="0"/>
          </a:p>
        </p:txBody>
      </p:sp>
      <p:sp>
        <p:nvSpPr>
          <p:cNvPr id="22" name="矩形 21"/>
          <p:cNvSpPr/>
          <p:nvPr/>
        </p:nvSpPr>
        <p:spPr>
          <a:xfrm>
            <a:off x="4973789" y="5017134"/>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稳定</a:t>
            </a:r>
            <a:endParaRPr lang="zh-CN" altLang="en-US" dirty="0"/>
          </a:p>
        </p:txBody>
      </p:sp>
      <p:sp>
        <p:nvSpPr>
          <p:cNvPr id="23" name="矩形 22"/>
          <p:cNvSpPr/>
          <p:nvPr/>
        </p:nvSpPr>
        <p:spPr>
          <a:xfrm>
            <a:off x="6567057" y="5489526"/>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效率高</a:t>
            </a:r>
            <a:endParaRPr lang="zh-CN" altLang="en-US" dirty="0"/>
          </a:p>
        </p:txBody>
      </p:sp>
      <p:sp>
        <p:nvSpPr>
          <p:cNvPr id="24" name="矩形 23"/>
          <p:cNvSpPr/>
          <p:nvPr/>
        </p:nvSpPr>
        <p:spPr>
          <a:xfrm>
            <a:off x="4627418" y="5879432"/>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自我学习</a:t>
            </a:r>
            <a:endParaRPr lang="zh-CN" altLang="en-US" dirty="0"/>
          </a:p>
        </p:txBody>
      </p:sp>
      <p:sp>
        <p:nvSpPr>
          <p:cNvPr id="25" name="矩形 24"/>
          <p:cNvSpPr/>
          <p:nvPr/>
        </p:nvSpPr>
        <p:spPr>
          <a:xfrm>
            <a:off x="1856516" y="5836734"/>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简洁</a:t>
            </a:r>
            <a:endParaRPr lang="zh-CN" altLang="en-US" dirty="0"/>
          </a:p>
        </p:txBody>
      </p:sp>
      <p:sp>
        <p:nvSpPr>
          <p:cNvPr id="26" name="矩形 25"/>
          <p:cNvSpPr/>
          <p:nvPr/>
        </p:nvSpPr>
        <p:spPr>
          <a:xfrm>
            <a:off x="1385459" y="1340803"/>
            <a:ext cx="113607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超前</a:t>
            </a:r>
            <a:endParaRPr lang="zh-CN" altLang="en-US" dirty="0"/>
          </a:p>
        </p:txBody>
      </p:sp>
      <p:sp>
        <p:nvSpPr>
          <p:cNvPr id="27" name="矩形 26"/>
          <p:cNvSpPr/>
          <p:nvPr/>
        </p:nvSpPr>
        <p:spPr>
          <a:xfrm>
            <a:off x="3061854" y="1537855"/>
            <a:ext cx="1136072" cy="53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通用，无所不能</a:t>
            </a:r>
            <a:endParaRPr lang="zh-CN" altLang="en-US" dirty="0"/>
          </a:p>
        </p:txBody>
      </p:sp>
      <p:sp>
        <p:nvSpPr>
          <p:cNvPr id="28" name="矩形 27"/>
          <p:cNvSpPr/>
          <p:nvPr/>
        </p:nvSpPr>
        <p:spPr>
          <a:xfrm>
            <a:off x="4447316" y="1166233"/>
            <a:ext cx="1136072" cy="53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智能，懂我</a:t>
            </a:r>
            <a:endParaRPr lang="zh-CN" altLang="en-US" dirty="0"/>
          </a:p>
        </p:txBody>
      </p:sp>
      <p:sp>
        <p:nvSpPr>
          <p:cNvPr id="29" name="矩形 28"/>
          <p:cNvSpPr/>
          <p:nvPr/>
        </p:nvSpPr>
        <p:spPr>
          <a:xfrm>
            <a:off x="6248402" y="1259706"/>
            <a:ext cx="1136072" cy="53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爽</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互联网思维</a:t>
            </a:r>
            <a:endParaRPr lang="zh-CN" altLang="en-US" dirty="0"/>
          </a:p>
        </p:txBody>
      </p:sp>
      <p:sp>
        <p:nvSpPr>
          <p:cNvPr id="3" name="内容占位符 2"/>
          <p:cNvSpPr>
            <a:spLocks noGrp="1"/>
          </p:cNvSpPr>
          <p:nvPr>
            <p:ph idx="1"/>
          </p:nvPr>
        </p:nvSpPr>
        <p:spPr/>
        <p:txBody>
          <a:bodyPr>
            <a:normAutofit/>
          </a:bodyPr>
          <a:lstStyle/>
          <a:p>
            <a:r>
              <a:rPr lang="en-US" altLang="zh-CN" dirty="0" smtClean="0"/>
              <a:t>9</a:t>
            </a:r>
            <a:r>
              <a:rPr lang="zh-CN" altLang="en-US" dirty="0" smtClean="0"/>
              <a:t>大思维</a:t>
            </a:r>
            <a:endParaRPr lang="en-US" altLang="zh-CN" dirty="0" smtClean="0"/>
          </a:p>
          <a:p>
            <a:r>
              <a:rPr lang="en-US" altLang="zh-CN" dirty="0"/>
              <a:t>《</a:t>
            </a:r>
            <a:r>
              <a:rPr lang="zh-CN" altLang="en-US" dirty="0"/>
              <a:t>互联网思维独孤九剑</a:t>
            </a:r>
            <a:r>
              <a:rPr lang="en-US" altLang="zh-CN" dirty="0" smtClean="0"/>
              <a:t>》</a:t>
            </a:r>
            <a:r>
              <a:rPr lang="zh-CN" altLang="en-US" dirty="0" smtClean="0"/>
              <a:t>（赵大伟）用</a:t>
            </a:r>
            <a:r>
              <a:rPr lang="en-US" altLang="zh-CN" dirty="0"/>
              <a:t>9</a:t>
            </a:r>
            <a:r>
              <a:rPr lang="zh-CN" altLang="en-US" dirty="0"/>
              <a:t>大互联网思维：用户思维、简约思维、极致思维、迭代思维、流量思维、社会化思维、大数据思维、平台思维、跨界思维</a:t>
            </a:r>
            <a:r>
              <a:rPr lang="zh-CN" altLang="en-US" dirty="0" smtClean="0"/>
              <a:t>，涉及</a:t>
            </a:r>
            <a:r>
              <a:rPr lang="zh-CN" altLang="en-US" dirty="0"/>
              <a:t>战略规划、商业模式设计、品牌建设、产品研发、营销推广、组织转型、文化变革等企业经营价值链条的各个方面</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互联网产品的特征</a:t>
            </a:r>
            <a:endParaRPr lang="zh-CN" altLang="en-US" dirty="0"/>
          </a:p>
        </p:txBody>
      </p:sp>
      <p:sp>
        <p:nvSpPr>
          <p:cNvPr id="3" name="内容占位符 2"/>
          <p:cNvSpPr>
            <a:spLocks noGrp="1"/>
          </p:cNvSpPr>
          <p:nvPr>
            <p:ph idx="1"/>
          </p:nvPr>
        </p:nvSpPr>
        <p:spPr/>
        <p:txBody>
          <a:bodyPr/>
          <a:lstStyle/>
          <a:p>
            <a:r>
              <a:rPr lang="zh-CN" altLang="en-US" dirty="0"/>
              <a:t>互联网思维的六大特征：大数椐、零距离、趋透明、慧分享、便操作、惠众生。</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36538" y="333375"/>
            <a:ext cx="8643937" cy="792163"/>
          </a:xfrm>
          <a:prstGeom prst="rect">
            <a:avLst/>
          </a:prstGeom>
        </p:spPr>
        <p:txBody>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zh-CN" altLang="en-US" smtClean="0"/>
              <a:t>打造全方位的产品经理</a:t>
            </a:r>
            <a:endParaRPr lang="zh-CN" altLang="en-US"/>
          </a:p>
        </p:txBody>
      </p:sp>
      <p:sp>
        <p:nvSpPr>
          <p:cNvPr id="5" name="Text Box 3"/>
          <p:cNvSpPr txBox="1">
            <a:spLocks noChangeArrowheads="1"/>
          </p:cNvSpPr>
          <p:nvPr/>
        </p:nvSpPr>
        <p:spPr bwMode="auto">
          <a:xfrm>
            <a:off x="468313" y="1339850"/>
            <a:ext cx="8351837"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b="1" dirty="0">
                <a:ea typeface="宋体" panose="02010600030101010101" pitchFamily="2" charset="-122"/>
              </a:rPr>
              <a:t>　　这是一个产品、服务挂帅的年代，产品管理作为一种组织结构，已经广布各行各业。在这样的组织结构中，</a:t>
            </a:r>
            <a:r>
              <a:rPr lang="zh-CN" altLang="en-US" sz="2800" b="1" dirty="0">
                <a:solidFill>
                  <a:srgbClr val="FF0000"/>
                </a:solidFill>
                <a:ea typeface="宋体" panose="02010600030101010101" pitchFamily="2" charset="-122"/>
              </a:rPr>
              <a:t>产品经理形同在组织中经营一家小型虚拟公司，他的职能是跨部门的，甚至是联结企业内外的桥梁。</a:t>
            </a:r>
            <a:r>
              <a:rPr lang="zh-CN" altLang="en-US" sz="2800" b="1" dirty="0">
                <a:ea typeface="宋体" panose="02010600030101010101" pitchFamily="2" charset="-122"/>
              </a:rPr>
              <a:t>因此产品经理必须具备各种知识和技能，包括营销规划、销售、产品开发、财务、客户关系、时间管理等，只有这样才能在竞争激烈的今天，成功的为产品打造出一片天。</a:t>
            </a:r>
            <a:endParaRPr lang="zh-CN" altLang="en-US" sz="2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成为一名合格的产品经理难吗？</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0148" y="1772816"/>
            <a:ext cx="3583704" cy="4221088"/>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产品经理与项目经理区别</a:t>
            </a:r>
            <a:endParaRPr lang="zh-CN" altLang="en-US" dirty="0"/>
          </a:p>
        </p:txBody>
      </p:sp>
      <p:sp>
        <p:nvSpPr>
          <p:cNvPr id="5" name="云形标注 4"/>
          <p:cNvSpPr/>
          <p:nvPr/>
        </p:nvSpPr>
        <p:spPr>
          <a:xfrm>
            <a:off x="1256044" y="3104941"/>
            <a:ext cx="2713055" cy="145671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想</a:t>
            </a:r>
            <a:endParaRPr lang="zh-CN" altLang="en-US" dirty="0"/>
          </a:p>
        </p:txBody>
      </p:sp>
      <p:sp>
        <p:nvSpPr>
          <p:cNvPr id="6" name="圆角矩形 5"/>
          <p:cNvSpPr/>
          <p:nvPr/>
        </p:nvSpPr>
        <p:spPr>
          <a:xfrm>
            <a:off x="5044274" y="3265413"/>
            <a:ext cx="2562330" cy="1296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做</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zh-CN" altLang="en-US"/>
              <a:t>企业经营模式</a:t>
            </a:r>
            <a:endParaRPr lang="zh-CN" altLang="en-US"/>
          </a:p>
        </p:txBody>
      </p:sp>
      <p:graphicFrame>
        <p:nvGraphicFramePr>
          <p:cNvPr id="2" name="图示 1"/>
          <p:cNvGraphicFramePr/>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4898" name="Object 2"/>
          <p:cNvGraphicFramePr>
            <a:graphicFrameLocks noChangeAspect="1"/>
          </p:cNvGraphicFramePr>
          <p:nvPr/>
        </p:nvGraphicFramePr>
        <p:xfrm>
          <a:off x="252413" y="1484313"/>
          <a:ext cx="8712200" cy="2439987"/>
        </p:xfrm>
        <a:graphic>
          <a:graphicData uri="http://schemas.openxmlformats.org/presentationml/2006/ole">
            <mc:AlternateContent xmlns:mc="http://schemas.openxmlformats.org/markup-compatibility/2006">
              <mc:Choice xmlns:v="urn:schemas-microsoft-com:vml" Requires="v">
                <p:oleObj spid="_x0000_s1187" name="绘图" r:id="rId1" imgW="2961640" imgH="756920" progId="FLW3Drawing">
                  <p:embed/>
                </p:oleObj>
              </mc:Choice>
              <mc:Fallback>
                <p:oleObj name="绘图" r:id="rId1" imgW="2961640" imgH="756920" progId="FLW3Drawing">
                  <p:embed/>
                  <p:pic>
                    <p:nvPicPr>
                      <p:cNvPr id="0" name="图片 11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484313"/>
                        <a:ext cx="8712200" cy="2439987"/>
                      </a:xfrm>
                      <a:prstGeom prst="rect">
                        <a:avLst/>
                      </a:prstGeom>
                      <a:noFill/>
                      <a:ln>
                        <a:noFill/>
                      </a:ln>
                      <a:effectLst/>
                      <a:extLst>
                        <a:ext uri="{909E8E84-426E-40DD-AFC4-6F175D3DCCD1}">
                          <a14:hiddenFill xmlns:a14="http://schemas.microsoft.com/office/drawing/2010/main">
                            <a:solidFill>
                              <a:srgbClr val="00B4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4899" name="Rectangle 3"/>
          <p:cNvSpPr>
            <a:spLocks noGrp="1" noChangeArrowheads="1"/>
          </p:cNvSpPr>
          <p:nvPr>
            <p:ph type="title"/>
          </p:nvPr>
        </p:nvSpPr>
        <p:spPr>
          <a:xfrm>
            <a:off x="455613" y="188913"/>
            <a:ext cx="8305800" cy="1143000"/>
          </a:xfrm>
        </p:spPr>
        <p:txBody>
          <a:bodyPr/>
          <a:lstStyle/>
          <a:p>
            <a:r>
              <a:rPr lang="zh-CN" altLang="en-US" dirty="0"/>
              <a:t>产品成功的标准</a:t>
            </a:r>
            <a:endParaRPr lang="zh-CN" altLang="en-US" dirty="0"/>
          </a:p>
        </p:txBody>
      </p:sp>
      <p:sp>
        <p:nvSpPr>
          <p:cNvPr id="464900" name="AutoShape 4"/>
          <p:cNvSpPr>
            <a:spLocks noChangeArrowheads="1"/>
          </p:cNvSpPr>
          <p:nvPr/>
        </p:nvSpPr>
        <p:spPr bwMode="auto">
          <a:xfrm>
            <a:off x="2484438" y="4076700"/>
            <a:ext cx="358775" cy="935038"/>
          </a:xfrm>
          <a:prstGeom prst="upArrow">
            <a:avLst>
              <a:gd name="adj1" fmla="val 50000"/>
              <a:gd name="adj2" fmla="val 65155"/>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4901" name="AutoShape 5"/>
          <p:cNvSpPr>
            <a:spLocks noChangeArrowheads="1"/>
          </p:cNvSpPr>
          <p:nvPr/>
        </p:nvSpPr>
        <p:spPr bwMode="auto">
          <a:xfrm>
            <a:off x="8027988" y="4076700"/>
            <a:ext cx="358775" cy="935038"/>
          </a:xfrm>
          <a:prstGeom prst="upArrow">
            <a:avLst>
              <a:gd name="adj1" fmla="val 50000"/>
              <a:gd name="adj2" fmla="val 65155"/>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4902" name="Oval 6"/>
          <p:cNvSpPr>
            <a:spLocks noChangeArrowheads="1"/>
          </p:cNvSpPr>
          <p:nvPr/>
        </p:nvSpPr>
        <p:spPr bwMode="auto">
          <a:xfrm>
            <a:off x="1835150" y="5084763"/>
            <a:ext cx="1728788" cy="790575"/>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FF0000"/>
                </a:solidFill>
                <a:ea typeface="宋体" panose="02010600030101010101" pitchFamily="2" charset="-122"/>
              </a:rPr>
              <a:t>市场成功</a:t>
            </a:r>
            <a:endParaRPr lang="zh-CN" altLang="en-US" b="1" dirty="0">
              <a:solidFill>
                <a:srgbClr val="FF0000"/>
              </a:solidFill>
              <a:ea typeface="宋体" panose="02010600030101010101" pitchFamily="2" charset="-122"/>
            </a:endParaRPr>
          </a:p>
        </p:txBody>
      </p:sp>
      <p:sp>
        <p:nvSpPr>
          <p:cNvPr id="464903" name="Oval 7"/>
          <p:cNvSpPr>
            <a:spLocks noChangeArrowheads="1"/>
          </p:cNvSpPr>
          <p:nvPr/>
        </p:nvSpPr>
        <p:spPr bwMode="auto">
          <a:xfrm>
            <a:off x="7235825" y="5084763"/>
            <a:ext cx="1728788" cy="790575"/>
          </a:xfrm>
          <a:prstGeom prst="ellipse">
            <a:avLst/>
          </a:prstGeom>
          <a:solidFill>
            <a:schemeClr val="hlink"/>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0000"/>
                </a:solidFill>
                <a:ea typeface="宋体" panose="02010600030101010101" pitchFamily="2" charset="-122"/>
              </a:rPr>
              <a:t>财务成功</a:t>
            </a:r>
            <a:endParaRPr lang="zh-CN" altLang="en-US" b="1">
              <a:solidFill>
                <a:srgbClr val="FF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4902"/>
                                        </p:tgtEl>
                                        <p:attrNameLst>
                                          <p:attrName>style.visibility</p:attrName>
                                        </p:attrNameLst>
                                      </p:cBhvr>
                                      <p:to>
                                        <p:strVal val="visible"/>
                                      </p:to>
                                    </p:set>
                                    <p:animEffect transition="in" filter="fade">
                                      <p:cBhvr>
                                        <p:cTn id="7" dur="500"/>
                                        <p:tgtEl>
                                          <p:spTgt spid="4649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4903"/>
                                        </p:tgtEl>
                                        <p:attrNameLst>
                                          <p:attrName>style.visibility</p:attrName>
                                        </p:attrNameLst>
                                      </p:cBhvr>
                                      <p:to>
                                        <p:strVal val="visible"/>
                                      </p:to>
                                    </p:set>
                                    <p:animEffect transition="in" filter="fade">
                                      <p:cBhvr>
                                        <p:cTn id="12" dur="500"/>
                                        <p:tgtEl>
                                          <p:spTgt spid="46490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64898"/>
                                        </p:tgtEl>
                                        <p:attrNameLst>
                                          <p:attrName>style.visibility</p:attrName>
                                        </p:attrNameLst>
                                      </p:cBhvr>
                                      <p:to>
                                        <p:strVal val="visible"/>
                                      </p:to>
                                    </p:set>
                                    <p:anim calcmode="lin" valueType="num">
                                      <p:cBhvr additive="base">
                                        <p:cTn id="17" dur="500" fill="hold"/>
                                        <p:tgtEl>
                                          <p:spTgt spid="464898"/>
                                        </p:tgtEl>
                                        <p:attrNameLst>
                                          <p:attrName>ppt_x</p:attrName>
                                        </p:attrNameLst>
                                      </p:cBhvr>
                                      <p:tavLst>
                                        <p:tav tm="0">
                                          <p:val>
                                            <p:strVal val="#ppt_x"/>
                                          </p:val>
                                        </p:tav>
                                        <p:tav tm="100000">
                                          <p:val>
                                            <p:strVal val="#ppt_x"/>
                                          </p:val>
                                        </p:tav>
                                      </p:tavLst>
                                    </p:anim>
                                    <p:anim calcmode="lin" valueType="num">
                                      <p:cBhvr additive="base">
                                        <p:cTn id="18" dur="500" fill="hold"/>
                                        <p:tgtEl>
                                          <p:spTgt spid="46489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4901"/>
                                        </p:tgtEl>
                                        <p:attrNameLst>
                                          <p:attrName>style.visibility</p:attrName>
                                        </p:attrNameLst>
                                      </p:cBhvr>
                                      <p:to>
                                        <p:strVal val="visible"/>
                                      </p:to>
                                    </p:set>
                                    <p:anim calcmode="lin" valueType="num">
                                      <p:cBhvr additive="base">
                                        <p:cTn id="21" dur="500" fill="hold"/>
                                        <p:tgtEl>
                                          <p:spTgt spid="464901"/>
                                        </p:tgtEl>
                                        <p:attrNameLst>
                                          <p:attrName>ppt_x</p:attrName>
                                        </p:attrNameLst>
                                      </p:cBhvr>
                                      <p:tavLst>
                                        <p:tav tm="0">
                                          <p:val>
                                            <p:strVal val="#ppt_x"/>
                                          </p:val>
                                        </p:tav>
                                        <p:tav tm="100000">
                                          <p:val>
                                            <p:strVal val="#ppt_x"/>
                                          </p:val>
                                        </p:tav>
                                      </p:tavLst>
                                    </p:anim>
                                    <p:anim calcmode="lin" valueType="num">
                                      <p:cBhvr additive="base">
                                        <p:cTn id="22" dur="500" fill="hold"/>
                                        <p:tgtEl>
                                          <p:spTgt spid="46490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64900"/>
                                        </p:tgtEl>
                                        <p:attrNameLst>
                                          <p:attrName>style.visibility</p:attrName>
                                        </p:attrNameLst>
                                      </p:cBhvr>
                                      <p:to>
                                        <p:strVal val="visible"/>
                                      </p:to>
                                    </p:set>
                                    <p:anim calcmode="lin" valueType="num">
                                      <p:cBhvr additive="base">
                                        <p:cTn id="25" dur="500" fill="hold"/>
                                        <p:tgtEl>
                                          <p:spTgt spid="464900"/>
                                        </p:tgtEl>
                                        <p:attrNameLst>
                                          <p:attrName>ppt_x</p:attrName>
                                        </p:attrNameLst>
                                      </p:cBhvr>
                                      <p:tavLst>
                                        <p:tav tm="0">
                                          <p:val>
                                            <p:strVal val="#ppt_x"/>
                                          </p:val>
                                        </p:tav>
                                        <p:tav tm="100000">
                                          <p:val>
                                            <p:strVal val="#ppt_x"/>
                                          </p:val>
                                        </p:tav>
                                      </p:tavLst>
                                    </p:anim>
                                    <p:anim calcmode="lin" valueType="num">
                                      <p:cBhvr additive="base">
                                        <p:cTn id="26" dur="500" fill="hold"/>
                                        <p:tgtEl>
                                          <p:spTgt spid="464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0" grpId="0" animBg="1"/>
      <p:bldP spid="464901" grpId="0" animBg="1"/>
      <p:bldP spid="464902" grpId="0" animBg="1"/>
      <p:bldP spid="46490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Oval 2"/>
          <p:cNvSpPr>
            <a:spLocks noChangeArrowheads="1"/>
          </p:cNvSpPr>
          <p:nvPr/>
        </p:nvSpPr>
        <p:spPr bwMode="auto">
          <a:xfrm>
            <a:off x="2162175" y="2214563"/>
            <a:ext cx="2667000" cy="1447800"/>
          </a:xfrm>
          <a:prstGeom prst="ellipse">
            <a:avLst/>
          </a:prstGeom>
          <a:solidFill>
            <a:srgbClr val="FFFF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5923" name="Rectangle 3"/>
          <p:cNvSpPr>
            <a:spLocks noGrp="1" noChangeArrowheads="1"/>
          </p:cNvSpPr>
          <p:nvPr>
            <p:ph type="title"/>
          </p:nvPr>
        </p:nvSpPr>
        <p:spPr bwMode="auto">
          <a:xfrm>
            <a:off x="398463" y="333375"/>
            <a:ext cx="8391525" cy="792163"/>
          </a:xfrm>
          <a:noFill/>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normAutofit fontScale="90000"/>
          </a:bodyPr>
          <a:lstStyle/>
          <a:p>
            <a:r>
              <a:rPr lang="zh-CN" altLang="en-US"/>
              <a:t>如何理解市场成功和财务成功</a:t>
            </a:r>
            <a:endParaRPr lang="zh-CN" altLang="en-US"/>
          </a:p>
        </p:txBody>
      </p:sp>
      <p:sp>
        <p:nvSpPr>
          <p:cNvPr id="465924" name="Line 4"/>
          <p:cNvSpPr>
            <a:spLocks noChangeShapeType="1"/>
          </p:cNvSpPr>
          <p:nvPr/>
        </p:nvSpPr>
        <p:spPr bwMode="auto">
          <a:xfrm>
            <a:off x="4257675" y="5414963"/>
            <a:ext cx="14478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5925" name="Line 5"/>
          <p:cNvSpPr>
            <a:spLocks noChangeShapeType="1"/>
          </p:cNvSpPr>
          <p:nvPr/>
        </p:nvSpPr>
        <p:spPr bwMode="auto">
          <a:xfrm flipV="1">
            <a:off x="1514475" y="1985963"/>
            <a:ext cx="0" cy="34290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5926" name="Line 6"/>
          <p:cNvSpPr>
            <a:spLocks noChangeShapeType="1"/>
          </p:cNvSpPr>
          <p:nvPr/>
        </p:nvSpPr>
        <p:spPr bwMode="auto">
          <a:xfrm>
            <a:off x="1514475" y="5414963"/>
            <a:ext cx="14478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5927" name="Text Box 7"/>
          <p:cNvSpPr txBox="1">
            <a:spLocks noChangeArrowheads="1"/>
          </p:cNvSpPr>
          <p:nvPr/>
        </p:nvSpPr>
        <p:spPr bwMode="auto">
          <a:xfrm>
            <a:off x="827088" y="2324100"/>
            <a:ext cx="45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dirty="0">
                <a:ea typeface="宋体" panose="02010600030101010101" pitchFamily="2" charset="-122"/>
              </a:rPr>
              <a:t>利润</a:t>
            </a:r>
            <a:endParaRPr kumimoji="1" lang="zh-CN" altLang="en-US" b="1" dirty="0">
              <a:ea typeface="宋体" panose="02010600030101010101" pitchFamily="2" charset="-122"/>
            </a:endParaRPr>
          </a:p>
        </p:txBody>
      </p:sp>
      <p:sp>
        <p:nvSpPr>
          <p:cNvPr id="465928" name="Text Box 8"/>
          <p:cNvSpPr txBox="1">
            <a:spLocks noChangeArrowheads="1"/>
          </p:cNvSpPr>
          <p:nvPr/>
        </p:nvSpPr>
        <p:spPr bwMode="auto">
          <a:xfrm>
            <a:off x="2914650" y="5203825"/>
            <a:ext cx="1782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ea typeface="宋体" panose="02010600030101010101" pitchFamily="2" charset="-122"/>
              </a:rPr>
              <a:t>市场份额</a:t>
            </a:r>
            <a:endParaRPr kumimoji="1" lang="zh-CN" altLang="en-US" b="1">
              <a:ea typeface="宋体" panose="02010600030101010101" pitchFamily="2" charset="-122"/>
            </a:endParaRPr>
          </a:p>
        </p:txBody>
      </p:sp>
      <p:sp>
        <p:nvSpPr>
          <p:cNvPr id="465929" name="Rectangle 9"/>
          <p:cNvSpPr>
            <a:spLocks noChangeArrowheads="1"/>
          </p:cNvSpPr>
          <p:nvPr/>
        </p:nvSpPr>
        <p:spPr bwMode="auto">
          <a:xfrm>
            <a:off x="1666875" y="4652963"/>
            <a:ext cx="3810000" cy="533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FF0000"/>
                </a:solidFill>
                <a:ea typeface="宋体" panose="02010600030101010101" pitchFamily="2" charset="-122"/>
              </a:rPr>
              <a:t>产品版本</a:t>
            </a:r>
            <a:r>
              <a:rPr lang="en-US" altLang="zh-CN" b="1" dirty="0">
                <a:solidFill>
                  <a:srgbClr val="FF0000"/>
                </a:solidFill>
                <a:ea typeface="宋体" panose="02010600030101010101" pitchFamily="2" charset="-122"/>
              </a:rPr>
              <a:t>/</a:t>
            </a:r>
            <a:r>
              <a:rPr lang="zh-CN" altLang="en-US" b="1" dirty="0">
                <a:solidFill>
                  <a:srgbClr val="FF0000"/>
                </a:solidFill>
                <a:ea typeface="宋体" panose="02010600030101010101" pitchFamily="2" charset="-122"/>
              </a:rPr>
              <a:t>型号</a:t>
            </a:r>
            <a:r>
              <a:rPr lang="en-US" altLang="zh-CN" b="1" dirty="0">
                <a:solidFill>
                  <a:srgbClr val="FF0000"/>
                </a:solidFill>
                <a:ea typeface="宋体" panose="02010600030101010101" pitchFamily="2" charset="-122"/>
              </a:rPr>
              <a:t>1</a:t>
            </a:r>
            <a:endParaRPr lang="en-US" altLang="zh-CN" b="1" dirty="0">
              <a:solidFill>
                <a:srgbClr val="FF0000"/>
              </a:solidFill>
              <a:ea typeface="宋体" panose="02010600030101010101" pitchFamily="2" charset="-122"/>
            </a:endParaRPr>
          </a:p>
        </p:txBody>
      </p:sp>
      <p:sp>
        <p:nvSpPr>
          <p:cNvPr id="465930" name="Rectangle 10"/>
          <p:cNvSpPr>
            <a:spLocks noChangeArrowheads="1"/>
          </p:cNvSpPr>
          <p:nvPr/>
        </p:nvSpPr>
        <p:spPr bwMode="auto">
          <a:xfrm>
            <a:off x="1819275" y="4119563"/>
            <a:ext cx="3429000" cy="533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FF0000"/>
                </a:solidFill>
                <a:ea typeface="宋体" panose="02010600030101010101" pitchFamily="2" charset="-122"/>
              </a:rPr>
              <a:t>产品版本</a:t>
            </a:r>
            <a:r>
              <a:rPr lang="en-US" altLang="zh-CN" b="1" dirty="0">
                <a:solidFill>
                  <a:srgbClr val="FF0000"/>
                </a:solidFill>
                <a:ea typeface="宋体" panose="02010600030101010101" pitchFamily="2" charset="-122"/>
              </a:rPr>
              <a:t>/</a:t>
            </a:r>
            <a:r>
              <a:rPr lang="zh-CN" altLang="en-US" b="1" dirty="0">
                <a:solidFill>
                  <a:srgbClr val="FF0000"/>
                </a:solidFill>
                <a:ea typeface="宋体" panose="02010600030101010101" pitchFamily="2" charset="-122"/>
              </a:rPr>
              <a:t>型号</a:t>
            </a:r>
            <a:r>
              <a:rPr lang="en-US" altLang="zh-CN" b="1" dirty="0">
                <a:solidFill>
                  <a:srgbClr val="FF0000"/>
                </a:solidFill>
                <a:ea typeface="宋体" panose="02010600030101010101" pitchFamily="2" charset="-122"/>
              </a:rPr>
              <a:t>2</a:t>
            </a:r>
            <a:endParaRPr lang="en-US" altLang="zh-CN" b="1" dirty="0">
              <a:solidFill>
                <a:srgbClr val="FF0000"/>
              </a:solidFill>
              <a:ea typeface="宋体" panose="02010600030101010101" pitchFamily="2" charset="-122"/>
            </a:endParaRPr>
          </a:p>
        </p:txBody>
      </p:sp>
      <p:sp>
        <p:nvSpPr>
          <p:cNvPr id="465931" name="Rectangle 11"/>
          <p:cNvSpPr>
            <a:spLocks noChangeArrowheads="1"/>
          </p:cNvSpPr>
          <p:nvPr/>
        </p:nvSpPr>
        <p:spPr bwMode="auto">
          <a:xfrm>
            <a:off x="2047875" y="3662363"/>
            <a:ext cx="28956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FF0000"/>
                </a:solidFill>
                <a:ea typeface="宋体" panose="02010600030101010101" pitchFamily="2" charset="-122"/>
              </a:rPr>
              <a:t>产品版本</a:t>
            </a:r>
            <a:r>
              <a:rPr lang="en-US" altLang="zh-CN" b="1" dirty="0">
                <a:solidFill>
                  <a:srgbClr val="FF0000"/>
                </a:solidFill>
                <a:ea typeface="宋体" panose="02010600030101010101" pitchFamily="2" charset="-122"/>
              </a:rPr>
              <a:t>/</a:t>
            </a:r>
            <a:r>
              <a:rPr lang="zh-CN" altLang="en-US" b="1" dirty="0">
                <a:solidFill>
                  <a:srgbClr val="FF0000"/>
                </a:solidFill>
                <a:ea typeface="宋体" panose="02010600030101010101" pitchFamily="2" charset="-122"/>
              </a:rPr>
              <a:t>型号</a:t>
            </a:r>
            <a:r>
              <a:rPr lang="en-US" altLang="zh-CN" b="1" dirty="0">
                <a:solidFill>
                  <a:srgbClr val="FF0000"/>
                </a:solidFill>
                <a:ea typeface="宋体" panose="02010600030101010101" pitchFamily="2" charset="-122"/>
              </a:rPr>
              <a:t>3</a:t>
            </a:r>
            <a:endParaRPr lang="en-US" altLang="zh-CN" b="1" dirty="0">
              <a:solidFill>
                <a:srgbClr val="FF0000"/>
              </a:solidFill>
              <a:ea typeface="宋体" panose="02010600030101010101" pitchFamily="2" charset="-122"/>
            </a:endParaRPr>
          </a:p>
        </p:txBody>
      </p:sp>
      <p:sp>
        <p:nvSpPr>
          <p:cNvPr id="465932" name="Rectangle 12"/>
          <p:cNvSpPr>
            <a:spLocks noChangeArrowheads="1"/>
          </p:cNvSpPr>
          <p:nvPr/>
        </p:nvSpPr>
        <p:spPr bwMode="auto">
          <a:xfrm>
            <a:off x="2428875" y="3281363"/>
            <a:ext cx="2133600" cy="381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5933" name="Rectangle 13"/>
          <p:cNvSpPr>
            <a:spLocks noChangeArrowheads="1"/>
          </p:cNvSpPr>
          <p:nvPr/>
        </p:nvSpPr>
        <p:spPr bwMode="auto">
          <a:xfrm>
            <a:off x="2809875" y="2824163"/>
            <a:ext cx="13716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5934" name="Rectangle 14"/>
          <p:cNvSpPr>
            <a:spLocks noChangeArrowheads="1"/>
          </p:cNvSpPr>
          <p:nvPr/>
        </p:nvSpPr>
        <p:spPr bwMode="auto">
          <a:xfrm>
            <a:off x="3041650" y="2443163"/>
            <a:ext cx="863600" cy="381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FF0000"/>
                </a:solidFill>
                <a:ea typeface="宋体" panose="02010600030101010101" pitchFamily="2" charset="-122"/>
              </a:rPr>
              <a:t>版本</a:t>
            </a:r>
            <a:r>
              <a:rPr lang="en-US" altLang="zh-CN" b="1" dirty="0">
                <a:solidFill>
                  <a:srgbClr val="FF0000"/>
                </a:solidFill>
                <a:ea typeface="宋体" panose="02010600030101010101" pitchFamily="2" charset="-122"/>
              </a:rPr>
              <a:t>N </a:t>
            </a:r>
            <a:endParaRPr lang="en-US" altLang="zh-CN" b="1" dirty="0">
              <a:solidFill>
                <a:srgbClr val="FF0000"/>
              </a:solidFill>
              <a:ea typeface="宋体" panose="02010600030101010101" pitchFamily="2" charset="-122"/>
            </a:endParaRPr>
          </a:p>
        </p:txBody>
      </p:sp>
      <p:sp>
        <p:nvSpPr>
          <p:cNvPr id="465935" name="Line 15"/>
          <p:cNvSpPr>
            <a:spLocks noChangeShapeType="1"/>
          </p:cNvSpPr>
          <p:nvPr/>
        </p:nvSpPr>
        <p:spPr bwMode="auto">
          <a:xfrm>
            <a:off x="5508625" y="4941888"/>
            <a:ext cx="10795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5936" name="Text Box 16"/>
          <p:cNvSpPr txBox="1">
            <a:spLocks noChangeArrowheads="1"/>
          </p:cNvSpPr>
          <p:nvPr/>
        </p:nvSpPr>
        <p:spPr bwMode="auto">
          <a:xfrm>
            <a:off x="6516688" y="4700588"/>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宋体" panose="02010600030101010101" pitchFamily="2" charset="-122"/>
              </a:rPr>
              <a:t>防火墙产品</a:t>
            </a:r>
            <a:endParaRPr lang="zh-CN" altLang="en-US" b="1">
              <a:ea typeface="宋体" panose="02010600030101010101" pitchFamily="2" charset="-122"/>
            </a:endParaRPr>
          </a:p>
        </p:txBody>
      </p:sp>
      <p:sp>
        <p:nvSpPr>
          <p:cNvPr id="465937" name="Line 17"/>
          <p:cNvSpPr>
            <a:spLocks noChangeShapeType="1"/>
          </p:cNvSpPr>
          <p:nvPr/>
        </p:nvSpPr>
        <p:spPr bwMode="auto">
          <a:xfrm>
            <a:off x="4859338" y="2854325"/>
            <a:ext cx="10795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5938" name="Text Box 18"/>
          <p:cNvSpPr txBox="1">
            <a:spLocks noChangeArrowheads="1"/>
          </p:cNvSpPr>
          <p:nvPr/>
        </p:nvSpPr>
        <p:spPr bwMode="auto">
          <a:xfrm>
            <a:off x="5938838" y="2636838"/>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宋体" panose="02010600030101010101" pitchFamily="2" charset="-122"/>
              </a:rPr>
              <a:t>利润产品</a:t>
            </a:r>
            <a:endParaRPr lang="zh-CN" altLang="en-US" b="1">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5929"/>
                                        </p:tgtEl>
                                        <p:attrNameLst>
                                          <p:attrName>style.visibility</p:attrName>
                                        </p:attrNameLst>
                                      </p:cBhvr>
                                      <p:to>
                                        <p:strVal val="visible"/>
                                      </p:to>
                                    </p:set>
                                    <p:animEffect transition="in" filter="fade">
                                      <p:cBhvr>
                                        <p:cTn id="7" dur="500"/>
                                        <p:tgtEl>
                                          <p:spTgt spid="4659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5930"/>
                                        </p:tgtEl>
                                        <p:attrNameLst>
                                          <p:attrName>style.visibility</p:attrName>
                                        </p:attrNameLst>
                                      </p:cBhvr>
                                      <p:to>
                                        <p:strVal val="visible"/>
                                      </p:to>
                                    </p:set>
                                    <p:animEffect transition="in" filter="fade">
                                      <p:cBhvr>
                                        <p:cTn id="10" dur="500"/>
                                        <p:tgtEl>
                                          <p:spTgt spid="4659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5931"/>
                                        </p:tgtEl>
                                        <p:attrNameLst>
                                          <p:attrName>style.visibility</p:attrName>
                                        </p:attrNameLst>
                                      </p:cBhvr>
                                      <p:to>
                                        <p:strVal val="visible"/>
                                      </p:to>
                                    </p:set>
                                    <p:animEffect transition="in" filter="fade">
                                      <p:cBhvr>
                                        <p:cTn id="13" dur="500"/>
                                        <p:tgtEl>
                                          <p:spTgt spid="4659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65934"/>
                                        </p:tgtEl>
                                        <p:attrNameLst>
                                          <p:attrName>style.visibility</p:attrName>
                                        </p:attrNameLst>
                                      </p:cBhvr>
                                      <p:to>
                                        <p:strVal val="visible"/>
                                      </p:to>
                                    </p:set>
                                    <p:animEffect transition="in" filter="fade">
                                      <p:cBhvr>
                                        <p:cTn id="18" dur="500"/>
                                        <p:tgtEl>
                                          <p:spTgt spid="4659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65933"/>
                                        </p:tgtEl>
                                        <p:attrNameLst>
                                          <p:attrName>style.visibility</p:attrName>
                                        </p:attrNameLst>
                                      </p:cBhvr>
                                      <p:to>
                                        <p:strVal val="visible"/>
                                      </p:to>
                                    </p:set>
                                    <p:animEffect transition="in" filter="fade">
                                      <p:cBhvr>
                                        <p:cTn id="21" dur="500"/>
                                        <p:tgtEl>
                                          <p:spTgt spid="4659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5932"/>
                                        </p:tgtEl>
                                        <p:attrNameLst>
                                          <p:attrName>style.visibility</p:attrName>
                                        </p:attrNameLst>
                                      </p:cBhvr>
                                      <p:to>
                                        <p:strVal val="visible"/>
                                      </p:to>
                                    </p:set>
                                    <p:animEffect transition="in" filter="fade">
                                      <p:cBhvr>
                                        <p:cTn id="24" dur="500"/>
                                        <p:tgtEl>
                                          <p:spTgt spid="4659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59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59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59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59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5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2" grpId="0" animBg="1"/>
      <p:bldP spid="465929" grpId="0" animBg="1"/>
      <p:bldP spid="465930" grpId="0" animBg="1"/>
      <p:bldP spid="465931" grpId="0" animBg="1"/>
      <p:bldP spid="465932" grpId="0" animBg="1"/>
      <p:bldP spid="465933" grpId="0" animBg="1"/>
      <p:bldP spid="465934" grpId="0" animBg="1"/>
      <p:bldP spid="465935" grpId="0" animBg="1"/>
      <p:bldP spid="465936" grpId="0"/>
      <p:bldP spid="465937" grpId="0" animBg="1"/>
      <p:bldP spid="4659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387538" y="204787"/>
            <a:ext cx="8229600" cy="796131"/>
          </a:xfrm>
        </p:spPr>
        <p:txBody>
          <a:bodyPr>
            <a:normAutofit fontScale="90000"/>
          </a:bodyPr>
          <a:lstStyle/>
          <a:p>
            <a:r>
              <a:rPr lang="zh-CN" altLang="en-US" dirty="0"/>
              <a:t>产品生命周期管理总体框架</a:t>
            </a:r>
            <a:endParaRPr lang="zh-CN" altLang="en-US" dirty="0"/>
          </a:p>
        </p:txBody>
      </p:sp>
      <p:grpSp>
        <p:nvGrpSpPr>
          <p:cNvPr id="955" name="Group 3"/>
          <p:cNvGrpSpPr/>
          <p:nvPr/>
        </p:nvGrpSpPr>
        <p:grpSpPr bwMode="auto">
          <a:xfrm>
            <a:off x="179388" y="1125538"/>
            <a:ext cx="8456612" cy="5113337"/>
            <a:chOff x="113" y="709"/>
            <a:chExt cx="5327" cy="3221"/>
          </a:xfrm>
        </p:grpSpPr>
        <p:grpSp>
          <p:nvGrpSpPr>
            <p:cNvPr id="956" name="Group 4"/>
            <p:cNvGrpSpPr/>
            <p:nvPr/>
          </p:nvGrpSpPr>
          <p:grpSpPr bwMode="auto">
            <a:xfrm>
              <a:off x="2608" y="3158"/>
              <a:ext cx="1497" cy="317"/>
              <a:chOff x="2608" y="3158"/>
              <a:chExt cx="1497" cy="317"/>
            </a:xfrm>
          </p:grpSpPr>
          <p:sp>
            <p:nvSpPr>
              <p:cNvPr id="1884" name="Rectangle 5"/>
              <p:cNvSpPr>
                <a:spLocks noChangeArrowheads="1"/>
              </p:cNvSpPr>
              <p:nvPr/>
            </p:nvSpPr>
            <p:spPr bwMode="auto">
              <a:xfrm>
                <a:off x="2608" y="3158"/>
                <a:ext cx="1497" cy="31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85" name="Group 6"/>
              <p:cNvGrpSpPr/>
              <p:nvPr/>
            </p:nvGrpSpPr>
            <p:grpSpPr bwMode="auto">
              <a:xfrm>
                <a:off x="2652" y="3205"/>
                <a:ext cx="1453" cy="270"/>
                <a:chOff x="2652" y="3205"/>
                <a:chExt cx="1453" cy="270"/>
              </a:xfrm>
            </p:grpSpPr>
            <p:grpSp>
              <p:nvGrpSpPr>
                <p:cNvPr id="1886" name="Group 7"/>
                <p:cNvGrpSpPr/>
                <p:nvPr/>
              </p:nvGrpSpPr>
              <p:grpSpPr bwMode="auto">
                <a:xfrm>
                  <a:off x="2652" y="3266"/>
                  <a:ext cx="243" cy="100"/>
                  <a:chOff x="2652" y="3266"/>
                  <a:chExt cx="243" cy="100"/>
                </a:xfrm>
              </p:grpSpPr>
              <p:sp>
                <p:nvSpPr>
                  <p:cNvPr id="1905" name="Rectangle 8"/>
                  <p:cNvSpPr>
                    <a:spLocks noChangeArrowheads="1"/>
                  </p:cNvSpPr>
                  <p:nvPr/>
                </p:nvSpPr>
                <p:spPr bwMode="auto">
                  <a:xfrm>
                    <a:off x="2652" y="3266"/>
                    <a:ext cx="243"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06" name="Rectangle 9"/>
                  <p:cNvSpPr>
                    <a:spLocks noChangeArrowheads="1"/>
                  </p:cNvSpPr>
                  <p:nvPr/>
                </p:nvSpPr>
                <p:spPr bwMode="auto">
                  <a:xfrm>
                    <a:off x="2652" y="3266"/>
                    <a:ext cx="243" cy="100"/>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87" name="Rectangle 10"/>
                <p:cNvSpPr>
                  <a:spLocks noChangeArrowheads="1"/>
                </p:cNvSpPr>
                <p:nvPr/>
              </p:nvSpPr>
              <p:spPr bwMode="auto">
                <a:xfrm>
                  <a:off x="2673" y="3249"/>
                  <a:ext cx="17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b="1">
                      <a:solidFill>
                        <a:srgbClr val="000000"/>
                      </a:solidFill>
                      <a:latin typeface="宋体" panose="02010600030101010101" pitchFamily="2" charset="-122"/>
                      <a:ea typeface="宋体" panose="02010600030101010101" pitchFamily="2" charset="-122"/>
                    </a:rPr>
                    <a:t>启动</a:t>
                  </a:r>
                  <a:endParaRPr lang="zh-CN" altLang="en-US" b="1">
                    <a:ea typeface="宋体" panose="02010600030101010101" pitchFamily="2" charset="-122"/>
                  </a:endParaRPr>
                </a:p>
              </p:txBody>
            </p:sp>
            <p:grpSp>
              <p:nvGrpSpPr>
                <p:cNvPr id="1888" name="Group 11"/>
                <p:cNvGrpSpPr/>
                <p:nvPr/>
              </p:nvGrpSpPr>
              <p:grpSpPr bwMode="auto">
                <a:xfrm>
                  <a:off x="2900" y="3366"/>
                  <a:ext cx="325" cy="102"/>
                  <a:chOff x="2900" y="3366"/>
                  <a:chExt cx="325" cy="102"/>
                </a:xfrm>
              </p:grpSpPr>
              <p:sp>
                <p:nvSpPr>
                  <p:cNvPr id="1903" name="Rectangle 12"/>
                  <p:cNvSpPr>
                    <a:spLocks noChangeArrowheads="1"/>
                  </p:cNvSpPr>
                  <p:nvPr/>
                </p:nvSpPr>
                <p:spPr bwMode="auto">
                  <a:xfrm>
                    <a:off x="2900" y="3366"/>
                    <a:ext cx="325"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04" name="Rectangle 13"/>
                  <p:cNvSpPr>
                    <a:spLocks noChangeArrowheads="1"/>
                  </p:cNvSpPr>
                  <p:nvPr/>
                </p:nvSpPr>
                <p:spPr bwMode="auto">
                  <a:xfrm>
                    <a:off x="2900" y="3366"/>
                    <a:ext cx="325" cy="102"/>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89" name="Rectangle 14"/>
                <p:cNvSpPr>
                  <a:spLocks noChangeArrowheads="1"/>
                </p:cNvSpPr>
                <p:nvPr/>
              </p:nvSpPr>
              <p:spPr bwMode="auto">
                <a:xfrm>
                  <a:off x="2962" y="3369"/>
                  <a:ext cx="17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b="1">
                      <a:solidFill>
                        <a:srgbClr val="000000"/>
                      </a:solidFill>
                      <a:latin typeface="宋体" panose="02010600030101010101" pitchFamily="2" charset="-122"/>
                      <a:ea typeface="宋体" panose="02010600030101010101" pitchFamily="2" charset="-122"/>
                    </a:rPr>
                    <a:t>计划</a:t>
                  </a:r>
                  <a:endParaRPr lang="zh-CN" altLang="en-US" b="1">
                    <a:ea typeface="宋体" panose="02010600030101010101" pitchFamily="2" charset="-122"/>
                  </a:endParaRPr>
                </a:p>
              </p:txBody>
            </p:sp>
            <p:grpSp>
              <p:nvGrpSpPr>
                <p:cNvPr id="1890" name="Group 15"/>
                <p:cNvGrpSpPr/>
                <p:nvPr/>
              </p:nvGrpSpPr>
              <p:grpSpPr bwMode="auto">
                <a:xfrm>
                  <a:off x="3225" y="3366"/>
                  <a:ext cx="528" cy="102"/>
                  <a:chOff x="3225" y="3366"/>
                  <a:chExt cx="528" cy="102"/>
                </a:xfrm>
              </p:grpSpPr>
              <p:sp>
                <p:nvSpPr>
                  <p:cNvPr id="1901" name="Rectangle 16"/>
                  <p:cNvSpPr>
                    <a:spLocks noChangeArrowheads="1"/>
                  </p:cNvSpPr>
                  <p:nvPr/>
                </p:nvSpPr>
                <p:spPr bwMode="auto">
                  <a:xfrm>
                    <a:off x="3225" y="3366"/>
                    <a:ext cx="528"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02" name="Rectangle 17"/>
                  <p:cNvSpPr>
                    <a:spLocks noChangeArrowheads="1"/>
                  </p:cNvSpPr>
                  <p:nvPr/>
                </p:nvSpPr>
                <p:spPr bwMode="auto">
                  <a:xfrm>
                    <a:off x="3225" y="3366"/>
                    <a:ext cx="528" cy="102"/>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91" name="Rectangle 18"/>
                <p:cNvSpPr>
                  <a:spLocks noChangeArrowheads="1"/>
                </p:cNvSpPr>
                <p:nvPr/>
              </p:nvSpPr>
              <p:spPr bwMode="auto">
                <a:xfrm>
                  <a:off x="3239" y="3369"/>
                  <a:ext cx="4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b="1">
                      <a:solidFill>
                        <a:srgbClr val="000000"/>
                      </a:solidFill>
                      <a:latin typeface="宋体" panose="02010600030101010101" pitchFamily="2" charset="-122"/>
                      <a:ea typeface="宋体" panose="02010600030101010101" pitchFamily="2" charset="-122"/>
                    </a:rPr>
                    <a:t>经验数据库</a:t>
                  </a:r>
                  <a:endParaRPr lang="zh-CN" altLang="en-US" b="1">
                    <a:ea typeface="宋体" panose="02010600030101010101" pitchFamily="2" charset="-122"/>
                  </a:endParaRPr>
                </a:p>
              </p:txBody>
            </p:sp>
            <p:grpSp>
              <p:nvGrpSpPr>
                <p:cNvPr id="1892" name="Group 19"/>
                <p:cNvGrpSpPr/>
                <p:nvPr/>
              </p:nvGrpSpPr>
              <p:grpSpPr bwMode="auto">
                <a:xfrm>
                  <a:off x="3754" y="3366"/>
                  <a:ext cx="244" cy="102"/>
                  <a:chOff x="3754" y="3366"/>
                  <a:chExt cx="244" cy="102"/>
                </a:xfrm>
              </p:grpSpPr>
              <p:sp>
                <p:nvSpPr>
                  <p:cNvPr id="1899" name="Rectangle 20"/>
                  <p:cNvSpPr>
                    <a:spLocks noChangeArrowheads="1"/>
                  </p:cNvSpPr>
                  <p:nvPr/>
                </p:nvSpPr>
                <p:spPr bwMode="auto">
                  <a:xfrm>
                    <a:off x="3754" y="3366"/>
                    <a:ext cx="244"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00" name="Rectangle 21"/>
                  <p:cNvSpPr>
                    <a:spLocks noChangeArrowheads="1"/>
                  </p:cNvSpPr>
                  <p:nvPr/>
                </p:nvSpPr>
                <p:spPr bwMode="auto">
                  <a:xfrm>
                    <a:off x="3754" y="3366"/>
                    <a:ext cx="244" cy="102"/>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93" name="Rectangle 22"/>
                <p:cNvSpPr>
                  <a:spLocks noChangeArrowheads="1"/>
                </p:cNvSpPr>
                <p:nvPr/>
              </p:nvSpPr>
              <p:spPr bwMode="auto">
                <a:xfrm>
                  <a:off x="3776" y="3369"/>
                  <a:ext cx="17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b="1">
                      <a:solidFill>
                        <a:srgbClr val="000000"/>
                      </a:solidFill>
                      <a:latin typeface="宋体" panose="02010600030101010101" pitchFamily="2" charset="-122"/>
                      <a:ea typeface="宋体" panose="02010600030101010101" pitchFamily="2" charset="-122"/>
                    </a:rPr>
                    <a:t>控制</a:t>
                  </a:r>
                  <a:endParaRPr lang="zh-CN" altLang="en-US" b="1">
                    <a:ea typeface="宋体" panose="02010600030101010101" pitchFamily="2" charset="-122"/>
                  </a:endParaRPr>
                </a:p>
              </p:txBody>
            </p:sp>
            <p:grpSp>
              <p:nvGrpSpPr>
                <p:cNvPr id="1894" name="Group 23"/>
                <p:cNvGrpSpPr/>
                <p:nvPr/>
              </p:nvGrpSpPr>
              <p:grpSpPr bwMode="auto">
                <a:xfrm>
                  <a:off x="3878" y="3249"/>
                  <a:ext cx="227" cy="103"/>
                  <a:chOff x="3794" y="3263"/>
                  <a:chExt cx="406" cy="103"/>
                </a:xfrm>
              </p:grpSpPr>
              <p:sp>
                <p:nvSpPr>
                  <p:cNvPr id="1897" name="Rectangle 24"/>
                  <p:cNvSpPr>
                    <a:spLocks noChangeArrowheads="1"/>
                  </p:cNvSpPr>
                  <p:nvPr/>
                </p:nvSpPr>
                <p:spPr bwMode="auto">
                  <a:xfrm>
                    <a:off x="3794" y="3263"/>
                    <a:ext cx="406" cy="1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98" name="Rectangle 25"/>
                  <p:cNvSpPr>
                    <a:spLocks noChangeArrowheads="1"/>
                  </p:cNvSpPr>
                  <p:nvPr/>
                </p:nvSpPr>
                <p:spPr bwMode="auto">
                  <a:xfrm>
                    <a:off x="3794" y="3263"/>
                    <a:ext cx="406" cy="103"/>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95" name="Rectangle 26"/>
                <p:cNvSpPr>
                  <a:spLocks noChangeArrowheads="1"/>
                </p:cNvSpPr>
                <p:nvPr/>
              </p:nvSpPr>
              <p:spPr bwMode="auto">
                <a:xfrm>
                  <a:off x="3917" y="3249"/>
                  <a:ext cx="17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b="1">
                      <a:solidFill>
                        <a:srgbClr val="000000"/>
                      </a:solidFill>
                      <a:latin typeface="宋体" panose="02010600030101010101" pitchFamily="2" charset="-122"/>
                      <a:ea typeface="宋体" panose="02010600030101010101" pitchFamily="2" charset="-122"/>
                    </a:rPr>
                    <a:t>总结</a:t>
                  </a:r>
                  <a:endParaRPr lang="zh-CN" altLang="en-US" b="1">
                    <a:ea typeface="宋体" panose="02010600030101010101" pitchFamily="2" charset="-122"/>
                  </a:endParaRPr>
                </a:p>
              </p:txBody>
            </p:sp>
            <p:sp>
              <p:nvSpPr>
                <p:cNvPr id="1896" name="Rectangle 27"/>
                <p:cNvSpPr>
                  <a:spLocks noChangeArrowheads="1"/>
                </p:cNvSpPr>
                <p:nvPr/>
              </p:nvSpPr>
              <p:spPr bwMode="auto">
                <a:xfrm>
                  <a:off x="3016" y="3205"/>
                  <a:ext cx="6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CC3300"/>
                      </a:solidFill>
                      <a:latin typeface="宋体" panose="02010600030101010101" pitchFamily="2" charset="-122"/>
                      <a:ea typeface="宋体" panose="02010600030101010101" pitchFamily="2" charset="-122"/>
                    </a:rPr>
                    <a:t>项目管理体系</a:t>
                  </a:r>
                  <a:endParaRPr lang="zh-CN" altLang="en-US" sz="1400" b="1">
                    <a:ea typeface="宋体" panose="02010600030101010101" pitchFamily="2" charset="-122"/>
                  </a:endParaRPr>
                </a:p>
              </p:txBody>
            </p:sp>
          </p:grpSp>
        </p:grpSp>
        <p:grpSp>
          <p:nvGrpSpPr>
            <p:cNvPr id="957" name="Group 28"/>
            <p:cNvGrpSpPr/>
            <p:nvPr/>
          </p:nvGrpSpPr>
          <p:grpSpPr bwMode="auto">
            <a:xfrm>
              <a:off x="657" y="1253"/>
              <a:ext cx="2858" cy="842"/>
              <a:chOff x="-1293" y="1797"/>
              <a:chExt cx="2858" cy="842"/>
            </a:xfrm>
          </p:grpSpPr>
          <p:grpSp>
            <p:nvGrpSpPr>
              <p:cNvPr id="1732" name="Group 29"/>
              <p:cNvGrpSpPr/>
              <p:nvPr/>
            </p:nvGrpSpPr>
            <p:grpSpPr bwMode="auto">
              <a:xfrm>
                <a:off x="-1293" y="1797"/>
                <a:ext cx="2858" cy="842"/>
                <a:chOff x="657" y="1273"/>
                <a:chExt cx="2858" cy="842"/>
              </a:xfrm>
            </p:grpSpPr>
            <p:sp>
              <p:nvSpPr>
                <p:cNvPr id="1734" name="Rectangle 30"/>
                <p:cNvSpPr>
                  <a:spLocks noChangeArrowheads="1"/>
                </p:cNvSpPr>
                <p:nvPr/>
              </p:nvSpPr>
              <p:spPr bwMode="auto">
                <a:xfrm>
                  <a:off x="657" y="1273"/>
                  <a:ext cx="2858" cy="842"/>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735" name="Group 31"/>
                <p:cNvGrpSpPr/>
                <p:nvPr/>
              </p:nvGrpSpPr>
              <p:grpSpPr bwMode="auto">
                <a:xfrm>
                  <a:off x="3082" y="1513"/>
                  <a:ext cx="407" cy="343"/>
                  <a:chOff x="3082" y="1513"/>
                  <a:chExt cx="407" cy="343"/>
                </a:xfrm>
              </p:grpSpPr>
              <p:sp>
                <p:nvSpPr>
                  <p:cNvPr id="1881" name="Freeform 32"/>
                  <p:cNvSpPr>
                    <a:spLocks noEditPoints="1"/>
                  </p:cNvSpPr>
                  <p:nvPr/>
                </p:nvSpPr>
                <p:spPr bwMode="auto">
                  <a:xfrm>
                    <a:off x="3082" y="1513"/>
                    <a:ext cx="407" cy="343"/>
                  </a:xfrm>
                  <a:custGeom>
                    <a:avLst/>
                    <a:gdLst>
                      <a:gd name="T0" fmla="*/ 0 w 3784"/>
                      <a:gd name="T1" fmla="*/ 1892 h 3784"/>
                      <a:gd name="T2" fmla="*/ 1892 w 3784"/>
                      <a:gd name="T3" fmla="*/ 0 h 3784"/>
                      <a:gd name="T4" fmla="*/ 3784 w 3784"/>
                      <a:gd name="T5" fmla="*/ 1892 h 3784"/>
                      <a:gd name="T6" fmla="*/ 1892 w 3784"/>
                      <a:gd name="T7" fmla="*/ 3784 h 3784"/>
                      <a:gd name="T8" fmla="*/ 0 w 3784"/>
                      <a:gd name="T9" fmla="*/ 1892 h 3784"/>
                      <a:gd name="T10" fmla="*/ 631 w 3784"/>
                      <a:gd name="T11" fmla="*/ 1892 h 3784"/>
                      <a:gd name="T12" fmla="*/ 1892 w 3784"/>
                      <a:gd name="T13" fmla="*/ 3153 h 3784"/>
                      <a:gd name="T14" fmla="*/ 3153 w 3784"/>
                      <a:gd name="T15" fmla="*/ 1892 h 3784"/>
                      <a:gd name="T16" fmla="*/ 1892 w 3784"/>
                      <a:gd name="T17" fmla="*/ 631 h 3784"/>
                      <a:gd name="T18" fmla="*/ 631 w 3784"/>
                      <a:gd name="T19" fmla="*/ 1892 h 3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4" h="3784">
                        <a:moveTo>
                          <a:pt x="0" y="1892"/>
                        </a:moveTo>
                        <a:cubicBezTo>
                          <a:pt x="0" y="847"/>
                          <a:pt x="847" y="0"/>
                          <a:pt x="1892" y="0"/>
                        </a:cubicBezTo>
                        <a:cubicBezTo>
                          <a:pt x="2937" y="0"/>
                          <a:pt x="3784" y="847"/>
                          <a:pt x="3784" y="1892"/>
                        </a:cubicBezTo>
                        <a:cubicBezTo>
                          <a:pt x="3784" y="2937"/>
                          <a:pt x="2937" y="3784"/>
                          <a:pt x="1892" y="3784"/>
                        </a:cubicBezTo>
                        <a:cubicBezTo>
                          <a:pt x="847" y="3784"/>
                          <a:pt x="0" y="2937"/>
                          <a:pt x="0" y="1892"/>
                        </a:cubicBezTo>
                        <a:close/>
                        <a:moveTo>
                          <a:pt x="631" y="1892"/>
                        </a:moveTo>
                        <a:cubicBezTo>
                          <a:pt x="631" y="2589"/>
                          <a:pt x="1196" y="3153"/>
                          <a:pt x="1892" y="3153"/>
                        </a:cubicBezTo>
                        <a:cubicBezTo>
                          <a:pt x="2589" y="3153"/>
                          <a:pt x="3153" y="2589"/>
                          <a:pt x="3153" y="1892"/>
                        </a:cubicBezTo>
                        <a:cubicBezTo>
                          <a:pt x="3153" y="1196"/>
                          <a:pt x="2589" y="631"/>
                          <a:pt x="1892" y="631"/>
                        </a:cubicBezTo>
                        <a:cubicBezTo>
                          <a:pt x="1196" y="631"/>
                          <a:pt x="631" y="1196"/>
                          <a:pt x="631" y="1892"/>
                        </a:cubicBezTo>
                        <a:close/>
                      </a:path>
                    </a:pathLst>
                  </a:custGeom>
                  <a:noFill/>
                  <a:ln w="12700"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82" name="Freeform 33"/>
                  <p:cNvSpPr>
                    <a:spLocks noEditPoints="1"/>
                  </p:cNvSpPr>
                  <p:nvPr/>
                </p:nvSpPr>
                <p:spPr bwMode="auto">
                  <a:xfrm>
                    <a:off x="3149" y="1569"/>
                    <a:ext cx="272" cy="230"/>
                  </a:xfrm>
                  <a:custGeom>
                    <a:avLst/>
                    <a:gdLst>
                      <a:gd name="T0" fmla="*/ 0 w 2525"/>
                      <a:gd name="T1" fmla="*/ 1263 h 2525"/>
                      <a:gd name="T2" fmla="*/ 1263 w 2525"/>
                      <a:gd name="T3" fmla="*/ 0 h 2525"/>
                      <a:gd name="T4" fmla="*/ 2525 w 2525"/>
                      <a:gd name="T5" fmla="*/ 1263 h 2525"/>
                      <a:gd name="T6" fmla="*/ 1263 w 2525"/>
                      <a:gd name="T7" fmla="*/ 2525 h 2525"/>
                      <a:gd name="T8" fmla="*/ 0 w 2525"/>
                      <a:gd name="T9" fmla="*/ 1263 h 2525"/>
                      <a:gd name="T10" fmla="*/ 632 w 2525"/>
                      <a:gd name="T11" fmla="*/ 1263 h 2525"/>
                      <a:gd name="T12" fmla="*/ 1263 w 2525"/>
                      <a:gd name="T13" fmla="*/ 1894 h 2525"/>
                      <a:gd name="T14" fmla="*/ 1894 w 2525"/>
                      <a:gd name="T15" fmla="*/ 1263 h 2525"/>
                      <a:gd name="T16" fmla="*/ 1263 w 2525"/>
                      <a:gd name="T17" fmla="*/ 632 h 2525"/>
                      <a:gd name="T18" fmla="*/ 632 w 2525"/>
                      <a:gd name="T19" fmla="*/ 1263 h 2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5" h="2525">
                        <a:moveTo>
                          <a:pt x="0" y="1263"/>
                        </a:moveTo>
                        <a:cubicBezTo>
                          <a:pt x="0" y="566"/>
                          <a:pt x="566" y="0"/>
                          <a:pt x="1263" y="0"/>
                        </a:cubicBezTo>
                        <a:cubicBezTo>
                          <a:pt x="1960" y="0"/>
                          <a:pt x="2525" y="566"/>
                          <a:pt x="2525" y="1263"/>
                        </a:cubicBezTo>
                        <a:cubicBezTo>
                          <a:pt x="2525" y="1960"/>
                          <a:pt x="1960" y="2525"/>
                          <a:pt x="1263" y="2525"/>
                        </a:cubicBezTo>
                        <a:cubicBezTo>
                          <a:pt x="566" y="2525"/>
                          <a:pt x="0" y="1960"/>
                          <a:pt x="0" y="1263"/>
                        </a:cubicBezTo>
                        <a:close/>
                        <a:moveTo>
                          <a:pt x="632" y="1263"/>
                        </a:moveTo>
                        <a:cubicBezTo>
                          <a:pt x="632" y="1612"/>
                          <a:pt x="914" y="1894"/>
                          <a:pt x="1263" y="1894"/>
                        </a:cubicBezTo>
                        <a:cubicBezTo>
                          <a:pt x="1612" y="1894"/>
                          <a:pt x="1894" y="1612"/>
                          <a:pt x="1894" y="1263"/>
                        </a:cubicBezTo>
                        <a:cubicBezTo>
                          <a:pt x="1894" y="914"/>
                          <a:pt x="1612" y="632"/>
                          <a:pt x="1263" y="632"/>
                        </a:cubicBezTo>
                        <a:cubicBezTo>
                          <a:pt x="914" y="632"/>
                          <a:pt x="632" y="914"/>
                          <a:pt x="632" y="1263"/>
                        </a:cubicBezTo>
                        <a:close/>
                      </a:path>
                    </a:pathLst>
                  </a:custGeom>
                  <a:noFill/>
                  <a:ln w="12700"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83" name="Oval 34"/>
                  <p:cNvSpPr>
                    <a:spLocks noChangeArrowheads="1"/>
                  </p:cNvSpPr>
                  <p:nvPr/>
                </p:nvSpPr>
                <p:spPr bwMode="auto">
                  <a:xfrm>
                    <a:off x="3218" y="1627"/>
                    <a:ext cx="136" cy="115"/>
                  </a:xfrm>
                  <a:prstGeom prst="ellipse">
                    <a:avLst/>
                  </a:prstGeom>
                  <a:noFill/>
                  <a:ln w="12700" cap="rnd">
                    <a:solidFill>
                      <a:srgbClr val="80808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36" name="Line 35"/>
                <p:cNvSpPr>
                  <a:spLocks noChangeShapeType="1"/>
                </p:cNvSpPr>
                <p:nvPr/>
              </p:nvSpPr>
              <p:spPr bwMode="auto">
                <a:xfrm>
                  <a:off x="3082" y="1684"/>
                  <a:ext cx="406" cy="1"/>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37" name="Line 36"/>
                <p:cNvSpPr>
                  <a:spLocks noChangeShapeType="1"/>
                </p:cNvSpPr>
                <p:nvPr/>
              </p:nvSpPr>
              <p:spPr bwMode="auto">
                <a:xfrm>
                  <a:off x="3286" y="1513"/>
                  <a:ext cx="1" cy="343"/>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38" name="Line 37"/>
                <p:cNvSpPr>
                  <a:spLocks noChangeShapeType="1"/>
                </p:cNvSpPr>
                <p:nvPr/>
              </p:nvSpPr>
              <p:spPr bwMode="auto">
                <a:xfrm flipV="1">
                  <a:off x="3123" y="1582"/>
                  <a:ext cx="325" cy="205"/>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39" name="Line 38"/>
                <p:cNvSpPr>
                  <a:spLocks noChangeShapeType="1"/>
                </p:cNvSpPr>
                <p:nvPr/>
              </p:nvSpPr>
              <p:spPr bwMode="auto">
                <a:xfrm>
                  <a:off x="3123" y="1582"/>
                  <a:ext cx="325" cy="205"/>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0" name="Freeform 39"/>
                <p:cNvSpPr>
                  <a:spLocks noEditPoints="1"/>
                </p:cNvSpPr>
                <p:nvPr/>
              </p:nvSpPr>
              <p:spPr bwMode="auto">
                <a:xfrm>
                  <a:off x="3082" y="1513"/>
                  <a:ext cx="407" cy="343"/>
                </a:xfrm>
                <a:custGeom>
                  <a:avLst/>
                  <a:gdLst>
                    <a:gd name="T0" fmla="*/ 0 w 3784"/>
                    <a:gd name="T1" fmla="*/ 1892 h 3784"/>
                    <a:gd name="T2" fmla="*/ 1892 w 3784"/>
                    <a:gd name="T3" fmla="*/ 0 h 3784"/>
                    <a:gd name="T4" fmla="*/ 3784 w 3784"/>
                    <a:gd name="T5" fmla="*/ 1892 h 3784"/>
                    <a:gd name="T6" fmla="*/ 1892 w 3784"/>
                    <a:gd name="T7" fmla="*/ 3784 h 3784"/>
                    <a:gd name="T8" fmla="*/ 0 w 3784"/>
                    <a:gd name="T9" fmla="*/ 1892 h 3784"/>
                    <a:gd name="T10" fmla="*/ 631 w 3784"/>
                    <a:gd name="T11" fmla="*/ 1892 h 3784"/>
                    <a:gd name="T12" fmla="*/ 1892 w 3784"/>
                    <a:gd name="T13" fmla="*/ 3153 h 3784"/>
                    <a:gd name="T14" fmla="*/ 3153 w 3784"/>
                    <a:gd name="T15" fmla="*/ 1892 h 3784"/>
                    <a:gd name="T16" fmla="*/ 1892 w 3784"/>
                    <a:gd name="T17" fmla="*/ 631 h 3784"/>
                    <a:gd name="T18" fmla="*/ 631 w 3784"/>
                    <a:gd name="T19" fmla="*/ 1892 h 3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4" h="3784">
                      <a:moveTo>
                        <a:pt x="0" y="1892"/>
                      </a:moveTo>
                      <a:cubicBezTo>
                        <a:pt x="0" y="847"/>
                        <a:pt x="847" y="0"/>
                        <a:pt x="1892" y="0"/>
                      </a:cubicBezTo>
                      <a:cubicBezTo>
                        <a:pt x="2937" y="0"/>
                        <a:pt x="3784" y="847"/>
                        <a:pt x="3784" y="1892"/>
                      </a:cubicBezTo>
                      <a:cubicBezTo>
                        <a:pt x="3784" y="2937"/>
                        <a:pt x="2937" y="3784"/>
                        <a:pt x="1892" y="3784"/>
                      </a:cubicBezTo>
                      <a:cubicBezTo>
                        <a:pt x="847" y="3784"/>
                        <a:pt x="0" y="2937"/>
                        <a:pt x="0" y="1892"/>
                      </a:cubicBezTo>
                      <a:close/>
                      <a:moveTo>
                        <a:pt x="631" y="1892"/>
                      </a:moveTo>
                      <a:cubicBezTo>
                        <a:pt x="631" y="2589"/>
                        <a:pt x="1196" y="3153"/>
                        <a:pt x="1892" y="3153"/>
                      </a:cubicBezTo>
                      <a:cubicBezTo>
                        <a:pt x="2589" y="3153"/>
                        <a:pt x="3153" y="2589"/>
                        <a:pt x="3153" y="1892"/>
                      </a:cubicBezTo>
                      <a:cubicBezTo>
                        <a:pt x="3153" y="1196"/>
                        <a:pt x="2589" y="631"/>
                        <a:pt x="1892" y="631"/>
                      </a:cubicBezTo>
                      <a:cubicBezTo>
                        <a:pt x="1196" y="631"/>
                        <a:pt x="631" y="1196"/>
                        <a:pt x="631" y="1892"/>
                      </a:cubicBezTo>
                      <a:close/>
                    </a:path>
                  </a:pathLst>
                </a:custGeom>
                <a:noFill/>
                <a:ln w="12700"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 name="Freeform 40"/>
                <p:cNvSpPr>
                  <a:spLocks noEditPoints="1"/>
                </p:cNvSpPr>
                <p:nvPr/>
              </p:nvSpPr>
              <p:spPr bwMode="auto">
                <a:xfrm>
                  <a:off x="3149" y="1569"/>
                  <a:ext cx="272" cy="230"/>
                </a:xfrm>
                <a:custGeom>
                  <a:avLst/>
                  <a:gdLst>
                    <a:gd name="T0" fmla="*/ 0 w 2525"/>
                    <a:gd name="T1" fmla="*/ 1263 h 2525"/>
                    <a:gd name="T2" fmla="*/ 1263 w 2525"/>
                    <a:gd name="T3" fmla="*/ 0 h 2525"/>
                    <a:gd name="T4" fmla="*/ 2525 w 2525"/>
                    <a:gd name="T5" fmla="*/ 1263 h 2525"/>
                    <a:gd name="T6" fmla="*/ 1263 w 2525"/>
                    <a:gd name="T7" fmla="*/ 2525 h 2525"/>
                    <a:gd name="T8" fmla="*/ 0 w 2525"/>
                    <a:gd name="T9" fmla="*/ 1263 h 2525"/>
                    <a:gd name="T10" fmla="*/ 632 w 2525"/>
                    <a:gd name="T11" fmla="*/ 1263 h 2525"/>
                    <a:gd name="T12" fmla="*/ 1263 w 2525"/>
                    <a:gd name="T13" fmla="*/ 1894 h 2525"/>
                    <a:gd name="T14" fmla="*/ 1894 w 2525"/>
                    <a:gd name="T15" fmla="*/ 1263 h 2525"/>
                    <a:gd name="T16" fmla="*/ 1263 w 2525"/>
                    <a:gd name="T17" fmla="*/ 632 h 2525"/>
                    <a:gd name="T18" fmla="*/ 632 w 2525"/>
                    <a:gd name="T19" fmla="*/ 1263 h 2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5" h="2525">
                      <a:moveTo>
                        <a:pt x="0" y="1263"/>
                      </a:moveTo>
                      <a:cubicBezTo>
                        <a:pt x="0" y="566"/>
                        <a:pt x="566" y="0"/>
                        <a:pt x="1263" y="0"/>
                      </a:cubicBezTo>
                      <a:cubicBezTo>
                        <a:pt x="1960" y="0"/>
                        <a:pt x="2525" y="566"/>
                        <a:pt x="2525" y="1263"/>
                      </a:cubicBezTo>
                      <a:cubicBezTo>
                        <a:pt x="2525" y="1960"/>
                        <a:pt x="1960" y="2525"/>
                        <a:pt x="1263" y="2525"/>
                      </a:cubicBezTo>
                      <a:cubicBezTo>
                        <a:pt x="566" y="2525"/>
                        <a:pt x="0" y="1960"/>
                        <a:pt x="0" y="1263"/>
                      </a:cubicBezTo>
                      <a:close/>
                      <a:moveTo>
                        <a:pt x="632" y="1263"/>
                      </a:moveTo>
                      <a:cubicBezTo>
                        <a:pt x="632" y="1612"/>
                        <a:pt x="914" y="1894"/>
                        <a:pt x="1263" y="1894"/>
                      </a:cubicBezTo>
                      <a:cubicBezTo>
                        <a:pt x="1612" y="1894"/>
                        <a:pt x="1894" y="1612"/>
                        <a:pt x="1894" y="1263"/>
                      </a:cubicBezTo>
                      <a:cubicBezTo>
                        <a:pt x="1894" y="914"/>
                        <a:pt x="1612" y="632"/>
                        <a:pt x="1263" y="632"/>
                      </a:cubicBezTo>
                      <a:cubicBezTo>
                        <a:pt x="914" y="632"/>
                        <a:pt x="632" y="914"/>
                        <a:pt x="632" y="1263"/>
                      </a:cubicBezTo>
                      <a:close/>
                    </a:path>
                  </a:pathLst>
                </a:custGeom>
                <a:noFill/>
                <a:ln w="12700"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 name="Oval 41"/>
                <p:cNvSpPr>
                  <a:spLocks noChangeArrowheads="1"/>
                </p:cNvSpPr>
                <p:nvPr/>
              </p:nvSpPr>
              <p:spPr bwMode="auto">
                <a:xfrm>
                  <a:off x="3218" y="1627"/>
                  <a:ext cx="136" cy="115"/>
                </a:xfrm>
                <a:prstGeom prst="ellipse">
                  <a:avLst/>
                </a:prstGeom>
                <a:noFill/>
                <a:ln w="12700" cap="rnd">
                  <a:solidFill>
                    <a:srgbClr val="80808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 name="Freeform 42"/>
                <p:cNvSpPr>
                  <a:spLocks noEditPoints="1"/>
                </p:cNvSpPr>
                <p:nvPr/>
              </p:nvSpPr>
              <p:spPr bwMode="auto">
                <a:xfrm>
                  <a:off x="3082" y="1513"/>
                  <a:ext cx="407" cy="343"/>
                </a:xfrm>
                <a:custGeom>
                  <a:avLst/>
                  <a:gdLst>
                    <a:gd name="T0" fmla="*/ 0 w 3784"/>
                    <a:gd name="T1" fmla="*/ 1892 h 3784"/>
                    <a:gd name="T2" fmla="*/ 1892 w 3784"/>
                    <a:gd name="T3" fmla="*/ 0 h 3784"/>
                    <a:gd name="T4" fmla="*/ 3784 w 3784"/>
                    <a:gd name="T5" fmla="*/ 1892 h 3784"/>
                    <a:gd name="T6" fmla="*/ 1892 w 3784"/>
                    <a:gd name="T7" fmla="*/ 3784 h 3784"/>
                    <a:gd name="T8" fmla="*/ 0 w 3784"/>
                    <a:gd name="T9" fmla="*/ 1892 h 3784"/>
                    <a:gd name="T10" fmla="*/ 631 w 3784"/>
                    <a:gd name="T11" fmla="*/ 1892 h 3784"/>
                    <a:gd name="T12" fmla="*/ 1892 w 3784"/>
                    <a:gd name="T13" fmla="*/ 3153 h 3784"/>
                    <a:gd name="T14" fmla="*/ 3153 w 3784"/>
                    <a:gd name="T15" fmla="*/ 1892 h 3784"/>
                    <a:gd name="T16" fmla="*/ 1892 w 3784"/>
                    <a:gd name="T17" fmla="*/ 631 h 3784"/>
                    <a:gd name="T18" fmla="*/ 631 w 3784"/>
                    <a:gd name="T19" fmla="*/ 1892 h 3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4" h="3784">
                      <a:moveTo>
                        <a:pt x="0" y="1892"/>
                      </a:moveTo>
                      <a:cubicBezTo>
                        <a:pt x="0" y="847"/>
                        <a:pt x="847" y="0"/>
                        <a:pt x="1892" y="0"/>
                      </a:cubicBezTo>
                      <a:cubicBezTo>
                        <a:pt x="2937" y="0"/>
                        <a:pt x="3784" y="847"/>
                        <a:pt x="3784" y="1892"/>
                      </a:cubicBezTo>
                      <a:cubicBezTo>
                        <a:pt x="3784" y="2937"/>
                        <a:pt x="2937" y="3784"/>
                        <a:pt x="1892" y="3784"/>
                      </a:cubicBezTo>
                      <a:cubicBezTo>
                        <a:pt x="847" y="3784"/>
                        <a:pt x="0" y="2937"/>
                        <a:pt x="0" y="1892"/>
                      </a:cubicBezTo>
                      <a:close/>
                      <a:moveTo>
                        <a:pt x="631" y="1892"/>
                      </a:moveTo>
                      <a:cubicBezTo>
                        <a:pt x="631" y="2589"/>
                        <a:pt x="1196" y="3153"/>
                        <a:pt x="1892" y="3153"/>
                      </a:cubicBezTo>
                      <a:cubicBezTo>
                        <a:pt x="2589" y="3153"/>
                        <a:pt x="3153" y="2589"/>
                        <a:pt x="3153" y="1892"/>
                      </a:cubicBezTo>
                      <a:cubicBezTo>
                        <a:pt x="3153" y="1196"/>
                        <a:pt x="2589" y="631"/>
                        <a:pt x="1892" y="631"/>
                      </a:cubicBezTo>
                      <a:cubicBezTo>
                        <a:pt x="1196" y="631"/>
                        <a:pt x="631" y="1196"/>
                        <a:pt x="631" y="1892"/>
                      </a:cubicBezTo>
                      <a:close/>
                    </a:path>
                  </a:pathLst>
                </a:custGeom>
                <a:noFill/>
                <a:ln w="12700"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 name="Freeform 43"/>
                <p:cNvSpPr>
                  <a:spLocks noEditPoints="1"/>
                </p:cNvSpPr>
                <p:nvPr/>
              </p:nvSpPr>
              <p:spPr bwMode="auto">
                <a:xfrm>
                  <a:off x="3149" y="1569"/>
                  <a:ext cx="272" cy="230"/>
                </a:xfrm>
                <a:custGeom>
                  <a:avLst/>
                  <a:gdLst>
                    <a:gd name="T0" fmla="*/ 0 w 2525"/>
                    <a:gd name="T1" fmla="*/ 1263 h 2525"/>
                    <a:gd name="T2" fmla="*/ 1263 w 2525"/>
                    <a:gd name="T3" fmla="*/ 0 h 2525"/>
                    <a:gd name="T4" fmla="*/ 2525 w 2525"/>
                    <a:gd name="T5" fmla="*/ 1263 h 2525"/>
                    <a:gd name="T6" fmla="*/ 1263 w 2525"/>
                    <a:gd name="T7" fmla="*/ 2525 h 2525"/>
                    <a:gd name="T8" fmla="*/ 0 w 2525"/>
                    <a:gd name="T9" fmla="*/ 1263 h 2525"/>
                    <a:gd name="T10" fmla="*/ 632 w 2525"/>
                    <a:gd name="T11" fmla="*/ 1263 h 2525"/>
                    <a:gd name="T12" fmla="*/ 1263 w 2525"/>
                    <a:gd name="T13" fmla="*/ 1894 h 2525"/>
                    <a:gd name="T14" fmla="*/ 1894 w 2525"/>
                    <a:gd name="T15" fmla="*/ 1263 h 2525"/>
                    <a:gd name="T16" fmla="*/ 1263 w 2525"/>
                    <a:gd name="T17" fmla="*/ 632 h 2525"/>
                    <a:gd name="T18" fmla="*/ 632 w 2525"/>
                    <a:gd name="T19" fmla="*/ 1263 h 2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5" h="2525">
                      <a:moveTo>
                        <a:pt x="0" y="1263"/>
                      </a:moveTo>
                      <a:cubicBezTo>
                        <a:pt x="0" y="566"/>
                        <a:pt x="566" y="0"/>
                        <a:pt x="1263" y="0"/>
                      </a:cubicBezTo>
                      <a:cubicBezTo>
                        <a:pt x="1960" y="0"/>
                        <a:pt x="2525" y="566"/>
                        <a:pt x="2525" y="1263"/>
                      </a:cubicBezTo>
                      <a:cubicBezTo>
                        <a:pt x="2525" y="1960"/>
                        <a:pt x="1960" y="2525"/>
                        <a:pt x="1263" y="2525"/>
                      </a:cubicBezTo>
                      <a:cubicBezTo>
                        <a:pt x="566" y="2525"/>
                        <a:pt x="0" y="1960"/>
                        <a:pt x="0" y="1263"/>
                      </a:cubicBezTo>
                      <a:close/>
                      <a:moveTo>
                        <a:pt x="632" y="1263"/>
                      </a:moveTo>
                      <a:cubicBezTo>
                        <a:pt x="632" y="1612"/>
                        <a:pt x="914" y="1894"/>
                        <a:pt x="1263" y="1894"/>
                      </a:cubicBezTo>
                      <a:cubicBezTo>
                        <a:pt x="1612" y="1894"/>
                        <a:pt x="1894" y="1612"/>
                        <a:pt x="1894" y="1263"/>
                      </a:cubicBezTo>
                      <a:cubicBezTo>
                        <a:pt x="1894" y="914"/>
                        <a:pt x="1612" y="632"/>
                        <a:pt x="1263" y="632"/>
                      </a:cubicBezTo>
                      <a:cubicBezTo>
                        <a:pt x="914" y="632"/>
                        <a:pt x="632" y="914"/>
                        <a:pt x="632" y="1263"/>
                      </a:cubicBezTo>
                      <a:close/>
                    </a:path>
                  </a:pathLst>
                </a:custGeom>
                <a:noFill/>
                <a:ln w="12700"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 name="Oval 44"/>
                <p:cNvSpPr>
                  <a:spLocks noChangeArrowheads="1"/>
                </p:cNvSpPr>
                <p:nvPr/>
              </p:nvSpPr>
              <p:spPr bwMode="auto">
                <a:xfrm>
                  <a:off x="3218" y="1627"/>
                  <a:ext cx="136" cy="115"/>
                </a:xfrm>
                <a:prstGeom prst="ellipse">
                  <a:avLst/>
                </a:prstGeom>
                <a:noFill/>
                <a:ln w="12700" cap="rnd">
                  <a:solidFill>
                    <a:srgbClr val="80808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 name="Line 45"/>
                <p:cNvSpPr>
                  <a:spLocks noChangeShapeType="1"/>
                </p:cNvSpPr>
                <p:nvPr/>
              </p:nvSpPr>
              <p:spPr bwMode="auto">
                <a:xfrm>
                  <a:off x="3082" y="1684"/>
                  <a:ext cx="406" cy="1"/>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7" name="Line 46"/>
                <p:cNvSpPr>
                  <a:spLocks noChangeShapeType="1"/>
                </p:cNvSpPr>
                <p:nvPr/>
              </p:nvSpPr>
              <p:spPr bwMode="auto">
                <a:xfrm>
                  <a:off x="3286" y="1513"/>
                  <a:ext cx="1" cy="343"/>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8" name="Line 47"/>
                <p:cNvSpPr>
                  <a:spLocks noChangeShapeType="1"/>
                </p:cNvSpPr>
                <p:nvPr/>
              </p:nvSpPr>
              <p:spPr bwMode="auto">
                <a:xfrm flipV="1">
                  <a:off x="3123" y="1582"/>
                  <a:ext cx="325" cy="205"/>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9" name="Line 48"/>
                <p:cNvSpPr>
                  <a:spLocks noChangeShapeType="1"/>
                </p:cNvSpPr>
                <p:nvPr/>
              </p:nvSpPr>
              <p:spPr bwMode="auto">
                <a:xfrm>
                  <a:off x="3123" y="1582"/>
                  <a:ext cx="325" cy="205"/>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0" name="Rectangle 49"/>
                <p:cNvSpPr>
                  <a:spLocks noChangeArrowheads="1"/>
                </p:cNvSpPr>
                <p:nvPr/>
              </p:nvSpPr>
              <p:spPr bwMode="auto">
                <a:xfrm>
                  <a:off x="3156" y="1620"/>
                  <a:ext cx="2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Arial" panose="020B0604020202020204" pitchFamily="34" charset="0"/>
                      <a:ea typeface="宋体" panose="02010600030101010101" pitchFamily="2" charset="-122"/>
                    </a:rPr>
                    <a:t>PMT</a:t>
                  </a:r>
                  <a:endParaRPr lang="en-US" altLang="zh-CN" b="1">
                    <a:ea typeface="宋体" panose="02010600030101010101" pitchFamily="2" charset="-122"/>
                  </a:endParaRPr>
                </a:p>
              </p:txBody>
            </p:sp>
            <p:sp>
              <p:nvSpPr>
                <p:cNvPr id="1751" name="Rectangle 50"/>
                <p:cNvSpPr>
                  <a:spLocks noChangeArrowheads="1"/>
                </p:cNvSpPr>
                <p:nvPr/>
              </p:nvSpPr>
              <p:spPr bwMode="auto">
                <a:xfrm>
                  <a:off x="1573" y="1300"/>
                  <a:ext cx="6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CC"/>
                      </a:solidFill>
                      <a:latin typeface="宋体" panose="02010600030101010101" pitchFamily="2" charset="-122"/>
                      <a:ea typeface="宋体" panose="02010600030101010101" pitchFamily="2" charset="-122"/>
                    </a:rPr>
                    <a:t>市场管理体系</a:t>
                  </a:r>
                  <a:endParaRPr lang="zh-CN" altLang="en-US" sz="1400" b="1">
                    <a:solidFill>
                      <a:srgbClr val="0000CC"/>
                    </a:solidFill>
                    <a:ea typeface="宋体" panose="02010600030101010101" pitchFamily="2" charset="-122"/>
                  </a:endParaRPr>
                </a:p>
              </p:txBody>
            </p:sp>
            <p:grpSp>
              <p:nvGrpSpPr>
                <p:cNvPr id="1752" name="Group 51"/>
                <p:cNvGrpSpPr/>
                <p:nvPr/>
              </p:nvGrpSpPr>
              <p:grpSpPr bwMode="auto">
                <a:xfrm>
                  <a:off x="1073" y="1307"/>
                  <a:ext cx="783" cy="789"/>
                  <a:chOff x="1073" y="1307"/>
                  <a:chExt cx="783" cy="789"/>
                </a:xfrm>
              </p:grpSpPr>
              <p:sp>
                <p:nvSpPr>
                  <p:cNvPr id="1879" name="Freeform 52"/>
                  <p:cNvSpPr/>
                  <p:nvPr/>
                </p:nvSpPr>
                <p:spPr bwMode="auto">
                  <a:xfrm>
                    <a:off x="1073" y="1307"/>
                    <a:ext cx="783" cy="789"/>
                  </a:xfrm>
                  <a:custGeom>
                    <a:avLst/>
                    <a:gdLst>
                      <a:gd name="T0" fmla="*/ 728 w 783"/>
                      <a:gd name="T1" fmla="*/ 594 h 789"/>
                      <a:gd name="T2" fmla="*/ 723 w 783"/>
                      <a:gd name="T3" fmla="*/ 595 h 789"/>
                      <a:gd name="T4" fmla="*/ 716 w 783"/>
                      <a:gd name="T5" fmla="*/ 597 h 789"/>
                      <a:gd name="T6" fmla="*/ 704 w 783"/>
                      <a:gd name="T7" fmla="*/ 598 h 789"/>
                      <a:gd name="T8" fmla="*/ 692 w 783"/>
                      <a:gd name="T9" fmla="*/ 599 h 789"/>
                      <a:gd name="T10" fmla="*/ 680 w 783"/>
                      <a:gd name="T11" fmla="*/ 602 h 789"/>
                      <a:gd name="T12" fmla="*/ 668 w 783"/>
                      <a:gd name="T13" fmla="*/ 603 h 789"/>
                      <a:gd name="T14" fmla="*/ 658 w 783"/>
                      <a:gd name="T15" fmla="*/ 605 h 789"/>
                      <a:gd name="T16" fmla="*/ 647 w 783"/>
                      <a:gd name="T17" fmla="*/ 608 h 789"/>
                      <a:gd name="T18" fmla="*/ 626 w 783"/>
                      <a:gd name="T19" fmla="*/ 614 h 789"/>
                      <a:gd name="T20" fmla="*/ 604 w 783"/>
                      <a:gd name="T21" fmla="*/ 621 h 789"/>
                      <a:gd name="T22" fmla="*/ 581 w 783"/>
                      <a:gd name="T23" fmla="*/ 629 h 789"/>
                      <a:gd name="T24" fmla="*/ 557 w 783"/>
                      <a:gd name="T25" fmla="*/ 637 h 789"/>
                      <a:gd name="T26" fmla="*/ 534 w 783"/>
                      <a:gd name="T27" fmla="*/ 645 h 789"/>
                      <a:gd name="T28" fmla="*/ 512 w 783"/>
                      <a:gd name="T29" fmla="*/ 653 h 789"/>
                      <a:gd name="T30" fmla="*/ 495 w 783"/>
                      <a:gd name="T31" fmla="*/ 660 h 789"/>
                      <a:gd name="T32" fmla="*/ 472 w 783"/>
                      <a:gd name="T33" fmla="*/ 669 h 789"/>
                      <a:gd name="T34" fmla="*/ 434 w 783"/>
                      <a:gd name="T35" fmla="*/ 686 h 789"/>
                      <a:gd name="T36" fmla="*/ 390 w 783"/>
                      <a:gd name="T37" fmla="*/ 706 h 789"/>
                      <a:gd name="T38" fmla="*/ 344 w 783"/>
                      <a:gd name="T39" fmla="*/ 726 h 789"/>
                      <a:gd name="T40" fmla="*/ 299 w 783"/>
                      <a:gd name="T41" fmla="*/ 748 h 789"/>
                      <a:gd name="T42" fmla="*/ 259 w 783"/>
                      <a:gd name="T43" fmla="*/ 766 h 789"/>
                      <a:gd name="T44" fmla="*/ 227 w 783"/>
                      <a:gd name="T45" fmla="*/ 780 h 789"/>
                      <a:gd name="T46" fmla="*/ 211 w 783"/>
                      <a:gd name="T47" fmla="*/ 788 h 789"/>
                      <a:gd name="T48" fmla="*/ 196 w 783"/>
                      <a:gd name="T49" fmla="*/ 783 h 789"/>
                      <a:gd name="T50" fmla="*/ 10 w 783"/>
                      <a:gd name="T51" fmla="*/ 786 h 789"/>
                      <a:gd name="T52" fmla="*/ 23 w 783"/>
                      <a:gd name="T53" fmla="*/ 6 h 789"/>
                      <a:gd name="T54" fmla="*/ 205 w 783"/>
                      <a:gd name="T55" fmla="*/ 0 h 789"/>
                      <a:gd name="T56" fmla="*/ 214 w 783"/>
                      <a:gd name="T57" fmla="*/ 4 h 789"/>
                      <a:gd name="T58" fmla="*/ 238 w 783"/>
                      <a:gd name="T59" fmla="*/ 16 h 789"/>
                      <a:gd name="T60" fmla="*/ 275 w 783"/>
                      <a:gd name="T61" fmla="*/ 33 h 789"/>
                      <a:gd name="T62" fmla="*/ 318 w 783"/>
                      <a:gd name="T63" fmla="*/ 53 h 789"/>
                      <a:gd name="T64" fmla="*/ 363 w 783"/>
                      <a:gd name="T65" fmla="*/ 75 h 789"/>
                      <a:gd name="T66" fmla="*/ 410 w 783"/>
                      <a:gd name="T67" fmla="*/ 95 h 789"/>
                      <a:gd name="T68" fmla="*/ 450 w 783"/>
                      <a:gd name="T69" fmla="*/ 114 h 789"/>
                      <a:gd name="T70" fmla="*/ 483 w 783"/>
                      <a:gd name="T71" fmla="*/ 127 h 789"/>
                      <a:gd name="T72" fmla="*/ 499 w 783"/>
                      <a:gd name="T73" fmla="*/ 134 h 789"/>
                      <a:gd name="T74" fmla="*/ 520 w 783"/>
                      <a:gd name="T75" fmla="*/ 141 h 789"/>
                      <a:gd name="T76" fmla="*/ 543 w 783"/>
                      <a:gd name="T77" fmla="*/ 149 h 789"/>
                      <a:gd name="T78" fmla="*/ 566 w 783"/>
                      <a:gd name="T79" fmla="*/ 157 h 789"/>
                      <a:gd name="T80" fmla="*/ 589 w 783"/>
                      <a:gd name="T81" fmla="*/ 166 h 789"/>
                      <a:gd name="T82" fmla="*/ 613 w 783"/>
                      <a:gd name="T83" fmla="*/ 173 h 789"/>
                      <a:gd name="T84" fmla="*/ 633 w 783"/>
                      <a:gd name="T85" fmla="*/ 179 h 789"/>
                      <a:gd name="T86" fmla="*/ 652 w 783"/>
                      <a:gd name="T87" fmla="*/ 183 h 789"/>
                      <a:gd name="T88" fmla="*/ 659 w 783"/>
                      <a:gd name="T89" fmla="*/ 186 h 789"/>
                      <a:gd name="T90" fmla="*/ 670 w 783"/>
                      <a:gd name="T91" fmla="*/ 188 h 789"/>
                      <a:gd name="T92" fmla="*/ 682 w 783"/>
                      <a:gd name="T93" fmla="*/ 190 h 789"/>
                      <a:gd name="T94" fmla="*/ 696 w 783"/>
                      <a:gd name="T95" fmla="*/ 190 h 789"/>
                      <a:gd name="T96" fmla="*/ 707 w 783"/>
                      <a:gd name="T97" fmla="*/ 193 h 789"/>
                      <a:gd name="T98" fmla="*/ 717 w 783"/>
                      <a:gd name="T99" fmla="*/ 194 h 789"/>
                      <a:gd name="T100" fmla="*/ 723 w 783"/>
                      <a:gd name="T101" fmla="*/ 195 h 789"/>
                      <a:gd name="T102" fmla="*/ 726 w 783"/>
                      <a:gd name="T103" fmla="*/ 195 h 789"/>
                      <a:gd name="T104" fmla="*/ 750 w 783"/>
                      <a:gd name="T105" fmla="*/ 232 h 789"/>
                      <a:gd name="T106" fmla="*/ 767 w 783"/>
                      <a:gd name="T107" fmla="*/ 279 h 789"/>
                      <a:gd name="T108" fmla="*/ 778 w 783"/>
                      <a:gd name="T109" fmla="*/ 335 h 789"/>
                      <a:gd name="T110" fmla="*/ 783 w 783"/>
                      <a:gd name="T111" fmla="*/ 394 h 789"/>
                      <a:gd name="T112" fmla="*/ 780 w 783"/>
                      <a:gd name="T113" fmla="*/ 454 h 789"/>
                      <a:gd name="T114" fmla="*/ 771 w 783"/>
                      <a:gd name="T115" fmla="*/ 510 h 789"/>
                      <a:gd name="T116" fmla="*/ 753 w 783"/>
                      <a:gd name="T117" fmla="*/ 558 h 789"/>
                      <a:gd name="T118" fmla="*/ 729 w 783"/>
                      <a:gd name="T119" fmla="*/ 593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83" h="789">
                        <a:moveTo>
                          <a:pt x="729" y="593"/>
                        </a:moveTo>
                        <a:lnTo>
                          <a:pt x="728" y="594"/>
                        </a:lnTo>
                        <a:lnTo>
                          <a:pt x="727" y="594"/>
                        </a:lnTo>
                        <a:lnTo>
                          <a:pt x="723" y="595"/>
                        </a:lnTo>
                        <a:lnTo>
                          <a:pt x="720" y="595"/>
                        </a:lnTo>
                        <a:lnTo>
                          <a:pt x="716" y="597"/>
                        </a:lnTo>
                        <a:lnTo>
                          <a:pt x="711" y="597"/>
                        </a:lnTo>
                        <a:lnTo>
                          <a:pt x="704" y="598"/>
                        </a:lnTo>
                        <a:lnTo>
                          <a:pt x="699" y="598"/>
                        </a:lnTo>
                        <a:lnTo>
                          <a:pt x="692" y="599"/>
                        </a:lnTo>
                        <a:lnTo>
                          <a:pt x="686" y="601"/>
                        </a:lnTo>
                        <a:lnTo>
                          <a:pt x="680" y="602"/>
                        </a:lnTo>
                        <a:lnTo>
                          <a:pt x="674" y="602"/>
                        </a:lnTo>
                        <a:lnTo>
                          <a:pt x="668" y="603"/>
                        </a:lnTo>
                        <a:lnTo>
                          <a:pt x="664" y="603"/>
                        </a:lnTo>
                        <a:lnTo>
                          <a:pt x="658" y="605"/>
                        </a:lnTo>
                        <a:lnTo>
                          <a:pt x="656" y="605"/>
                        </a:lnTo>
                        <a:lnTo>
                          <a:pt x="647" y="608"/>
                        </a:lnTo>
                        <a:lnTo>
                          <a:pt x="637" y="610"/>
                        </a:lnTo>
                        <a:lnTo>
                          <a:pt x="626" y="614"/>
                        </a:lnTo>
                        <a:lnTo>
                          <a:pt x="615" y="617"/>
                        </a:lnTo>
                        <a:lnTo>
                          <a:pt x="604" y="621"/>
                        </a:lnTo>
                        <a:lnTo>
                          <a:pt x="593" y="625"/>
                        </a:lnTo>
                        <a:lnTo>
                          <a:pt x="581" y="629"/>
                        </a:lnTo>
                        <a:lnTo>
                          <a:pt x="570" y="632"/>
                        </a:lnTo>
                        <a:lnTo>
                          <a:pt x="557" y="637"/>
                        </a:lnTo>
                        <a:lnTo>
                          <a:pt x="545" y="641"/>
                        </a:lnTo>
                        <a:lnTo>
                          <a:pt x="534" y="645"/>
                        </a:lnTo>
                        <a:lnTo>
                          <a:pt x="523" y="649"/>
                        </a:lnTo>
                        <a:lnTo>
                          <a:pt x="512" y="653"/>
                        </a:lnTo>
                        <a:lnTo>
                          <a:pt x="503" y="656"/>
                        </a:lnTo>
                        <a:lnTo>
                          <a:pt x="495" y="660"/>
                        </a:lnTo>
                        <a:lnTo>
                          <a:pt x="487" y="662"/>
                        </a:lnTo>
                        <a:lnTo>
                          <a:pt x="472" y="669"/>
                        </a:lnTo>
                        <a:lnTo>
                          <a:pt x="454" y="677"/>
                        </a:lnTo>
                        <a:lnTo>
                          <a:pt x="434" y="686"/>
                        </a:lnTo>
                        <a:lnTo>
                          <a:pt x="414" y="694"/>
                        </a:lnTo>
                        <a:lnTo>
                          <a:pt x="390" y="706"/>
                        </a:lnTo>
                        <a:lnTo>
                          <a:pt x="367" y="716"/>
                        </a:lnTo>
                        <a:lnTo>
                          <a:pt x="344" y="726"/>
                        </a:lnTo>
                        <a:lnTo>
                          <a:pt x="321" y="736"/>
                        </a:lnTo>
                        <a:lnTo>
                          <a:pt x="299" y="748"/>
                        </a:lnTo>
                        <a:lnTo>
                          <a:pt x="278" y="757"/>
                        </a:lnTo>
                        <a:lnTo>
                          <a:pt x="259" y="766"/>
                        </a:lnTo>
                        <a:lnTo>
                          <a:pt x="243" y="773"/>
                        </a:lnTo>
                        <a:lnTo>
                          <a:pt x="227" y="780"/>
                        </a:lnTo>
                        <a:lnTo>
                          <a:pt x="217" y="785"/>
                        </a:lnTo>
                        <a:lnTo>
                          <a:pt x="211" y="788"/>
                        </a:lnTo>
                        <a:lnTo>
                          <a:pt x="210" y="789"/>
                        </a:lnTo>
                        <a:lnTo>
                          <a:pt x="196" y="783"/>
                        </a:lnTo>
                        <a:lnTo>
                          <a:pt x="0" y="783"/>
                        </a:lnTo>
                        <a:lnTo>
                          <a:pt x="10" y="786"/>
                        </a:lnTo>
                        <a:lnTo>
                          <a:pt x="16" y="6"/>
                        </a:lnTo>
                        <a:lnTo>
                          <a:pt x="23" y="6"/>
                        </a:lnTo>
                        <a:lnTo>
                          <a:pt x="219" y="6"/>
                        </a:lnTo>
                        <a:lnTo>
                          <a:pt x="205" y="0"/>
                        </a:lnTo>
                        <a:lnTo>
                          <a:pt x="207" y="1"/>
                        </a:lnTo>
                        <a:lnTo>
                          <a:pt x="214" y="4"/>
                        </a:lnTo>
                        <a:lnTo>
                          <a:pt x="223" y="10"/>
                        </a:lnTo>
                        <a:lnTo>
                          <a:pt x="238" y="16"/>
                        </a:lnTo>
                        <a:lnTo>
                          <a:pt x="254" y="24"/>
                        </a:lnTo>
                        <a:lnTo>
                          <a:pt x="275" y="33"/>
                        </a:lnTo>
                        <a:lnTo>
                          <a:pt x="295" y="43"/>
                        </a:lnTo>
                        <a:lnTo>
                          <a:pt x="318" y="53"/>
                        </a:lnTo>
                        <a:lnTo>
                          <a:pt x="340" y="63"/>
                        </a:lnTo>
                        <a:lnTo>
                          <a:pt x="363" y="75"/>
                        </a:lnTo>
                        <a:lnTo>
                          <a:pt x="386" y="85"/>
                        </a:lnTo>
                        <a:lnTo>
                          <a:pt x="410" y="95"/>
                        </a:lnTo>
                        <a:lnTo>
                          <a:pt x="430" y="104"/>
                        </a:lnTo>
                        <a:lnTo>
                          <a:pt x="450" y="114"/>
                        </a:lnTo>
                        <a:lnTo>
                          <a:pt x="468" y="121"/>
                        </a:lnTo>
                        <a:lnTo>
                          <a:pt x="483" y="127"/>
                        </a:lnTo>
                        <a:lnTo>
                          <a:pt x="491" y="130"/>
                        </a:lnTo>
                        <a:lnTo>
                          <a:pt x="499" y="134"/>
                        </a:lnTo>
                        <a:lnTo>
                          <a:pt x="509" y="138"/>
                        </a:lnTo>
                        <a:lnTo>
                          <a:pt x="520" y="141"/>
                        </a:lnTo>
                        <a:lnTo>
                          <a:pt x="531" y="145"/>
                        </a:lnTo>
                        <a:lnTo>
                          <a:pt x="543" y="149"/>
                        </a:lnTo>
                        <a:lnTo>
                          <a:pt x="554" y="154"/>
                        </a:lnTo>
                        <a:lnTo>
                          <a:pt x="566" y="157"/>
                        </a:lnTo>
                        <a:lnTo>
                          <a:pt x="577" y="161"/>
                        </a:lnTo>
                        <a:lnTo>
                          <a:pt x="589" y="166"/>
                        </a:lnTo>
                        <a:lnTo>
                          <a:pt x="601" y="169"/>
                        </a:lnTo>
                        <a:lnTo>
                          <a:pt x="613" y="173"/>
                        </a:lnTo>
                        <a:lnTo>
                          <a:pt x="622" y="177"/>
                        </a:lnTo>
                        <a:lnTo>
                          <a:pt x="633" y="179"/>
                        </a:lnTo>
                        <a:lnTo>
                          <a:pt x="642" y="182"/>
                        </a:lnTo>
                        <a:lnTo>
                          <a:pt x="652" y="183"/>
                        </a:lnTo>
                        <a:lnTo>
                          <a:pt x="655" y="185"/>
                        </a:lnTo>
                        <a:lnTo>
                          <a:pt x="659" y="186"/>
                        </a:lnTo>
                        <a:lnTo>
                          <a:pt x="664" y="188"/>
                        </a:lnTo>
                        <a:lnTo>
                          <a:pt x="670" y="188"/>
                        </a:lnTo>
                        <a:lnTo>
                          <a:pt x="676" y="189"/>
                        </a:lnTo>
                        <a:lnTo>
                          <a:pt x="682" y="190"/>
                        </a:lnTo>
                        <a:lnTo>
                          <a:pt x="689" y="190"/>
                        </a:lnTo>
                        <a:lnTo>
                          <a:pt x="696" y="190"/>
                        </a:lnTo>
                        <a:lnTo>
                          <a:pt x="701" y="193"/>
                        </a:lnTo>
                        <a:lnTo>
                          <a:pt x="707" y="193"/>
                        </a:lnTo>
                        <a:lnTo>
                          <a:pt x="712" y="194"/>
                        </a:lnTo>
                        <a:lnTo>
                          <a:pt x="717" y="194"/>
                        </a:lnTo>
                        <a:lnTo>
                          <a:pt x="720" y="195"/>
                        </a:lnTo>
                        <a:lnTo>
                          <a:pt x="723" y="195"/>
                        </a:lnTo>
                        <a:lnTo>
                          <a:pt x="724" y="195"/>
                        </a:lnTo>
                        <a:lnTo>
                          <a:pt x="726" y="195"/>
                        </a:lnTo>
                        <a:lnTo>
                          <a:pt x="739" y="212"/>
                        </a:lnTo>
                        <a:lnTo>
                          <a:pt x="750" y="232"/>
                        </a:lnTo>
                        <a:lnTo>
                          <a:pt x="759" y="254"/>
                        </a:lnTo>
                        <a:lnTo>
                          <a:pt x="767" y="279"/>
                        </a:lnTo>
                        <a:lnTo>
                          <a:pt x="774" y="306"/>
                        </a:lnTo>
                        <a:lnTo>
                          <a:pt x="778" y="335"/>
                        </a:lnTo>
                        <a:lnTo>
                          <a:pt x="781" y="365"/>
                        </a:lnTo>
                        <a:lnTo>
                          <a:pt x="783" y="394"/>
                        </a:lnTo>
                        <a:lnTo>
                          <a:pt x="782" y="425"/>
                        </a:lnTo>
                        <a:lnTo>
                          <a:pt x="780" y="454"/>
                        </a:lnTo>
                        <a:lnTo>
                          <a:pt x="776" y="483"/>
                        </a:lnTo>
                        <a:lnTo>
                          <a:pt x="771" y="510"/>
                        </a:lnTo>
                        <a:lnTo>
                          <a:pt x="762" y="536"/>
                        </a:lnTo>
                        <a:lnTo>
                          <a:pt x="753" y="558"/>
                        </a:lnTo>
                        <a:lnTo>
                          <a:pt x="742" y="578"/>
                        </a:lnTo>
                        <a:lnTo>
                          <a:pt x="729" y="593"/>
                        </a:lnTo>
                        <a:close/>
                      </a:path>
                    </a:pathLst>
                  </a:custGeom>
                  <a:solidFill>
                    <a:srgbClr val="CC33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80" name="Freeform 53"/>
                  <p:cNvSpPr/>
                  <p:nvPr/>
                </p:nvSpPr>
                <p:spPr bwMode="auto">
                  <a:xfrm>
                    <a:off x="1073" y="1307"/>
                    <a:ext cx="783" cy="789"/>
                  </a:xfrm>
                  <a:custGeom>
                    <a:avLst/>
                    <a:gdLst>
                      <a:gd name="T0" fmla="*/ 728 w 783"/>
                      <a:gd name="T1" fmla="*/ 594 h 789"/>
                      <a:gd name="T2" fmla="*/ 723 w 783"/>
                      <a:gd name="T3" fmla="*/ 595 h 789"/>
                      <a:gd name="T4" fmla="*/ 716 w 783"/>
                      <a:gd name="T5" fmla="*/ 597 h 789"/>
                      <a:gd name="T6" fmla="*/ 704 w 783"/>
                      <a:gd name="T7" fmla="*/ 598 h 789"/>
                      <a:gd name="T8" fmla="*/ 692 w 783"/>
                      <a:gd name="T9" fmla="*/ 599 h 789"/>
                      <a:gd name="T10" fmla="*/ 680 w 783"/>
                      <a:gd name="T11" fmla="*/ 602 h 789"/>
                      <a:gd name="T12" fmla="*/ 668 w 783"/>
                      <a:gd name="T13" fmla="*/ 603 h 789"/>
                      <a:gd name="T14" fmla="*/ 658 w 783"/>
                      <a:gd name="T15" fmla="*/ 605 h 789"/>
                      <a:gd name="T16" fmla="*/ 647 w 783"/>
                      <a:gd name="T17" fmla="*/ 608 h 789"/>
                      <a:gd name="T18" fmla="*/ 626 w 783"/>
                      <a:gd name="T19" fmla="*/ 614 h 789"/>
                      <a:gd name="T20" fmla="*/ 604 w 783"/>
                      <a:gd name="T21" fmla="*/ 621 h 789"/>
                      <a:gd name="T22" fmla="*/ 581 w 783"/>
                      <a:gd name="T23" fmla="*/ 629 h 789"/>
                      <a:gd name="T24" fmla="*/ 557 w 783"/>
                      <a:gd name="T25" fmla="*/ 637 h 789"/>
                      <a:gd name="T26" fmla="*/ 534 w 783"/>
                      <a:gd name="T27" fmla="*/ 645 h 789"/>
                      <a:gd name="T28" fmla="*/ 512 w 783"/>
                      <a:gd name="T29" fmla="*/ 653 h 789"/>
                      <a:gd name="T30" fmla="*/ 495 w 783"/>
                      <a:gd name="T31" fmla="*/ 660 h 789"/>
                      <a:gd name="T32" fmla="*/ 472 w 783"/>
                      <a:gd name="T33" fmla="*/ 669 h 789"/>
                      <a:gd name="T34" fmla="*/ 434 w 783"/>
                      <a:gd name="T35" fmla="*/ 686 h 789"/>
                      <a:gd name="T36" fmla="*/ 390 w 783"/>
                      <a:gd name="T37" fmla="*/ 706 h 789"/>
                      <a:gd name="T38" fmla="*/ 344 w 783"/>
                      <a:gd name="T39" fmla="*/ 726 h 789"/>
                      <a:gd name="T40" fmla="*/ 299 w 783"/>
                      <a:gd name="T41" fmla="*/ 748 h 789"/>
                      <a:gd name="T42" fmla="*/ 259 w 783"/>
                      <a:gd name="T43" fmla="*/ 766 h 789"/>
                      <a:gd name="T44" fmla="*/ 227 w 783"/>
                      <a:gd name="T45" fmla="*/ 780 h 789"/>
                      <a:gd name="T46" fmla="*/ 211 w 783"/>
                      <a:gd name="T47" fmla="*/ 788 h 789"/>
                      <a:gd name="T48" fmla="*/ 196 w 783"/>
                      <a:gd name="T49" fmla="*/ 783 h 789"/>
                      <a:gd name="T50" fmla="*/ 10 w 783"/>
                      <a:gd name="T51" fmla="*/ 786 h 789"/>
                      <a:gd name="T52" fmla="*/ 23 w 783"/>
                      <a:gd name="T53" fmla="*/ 6 h 789"/>
                      <a:gd name="T54" fmla="*/ 205 w 783"/>
                      <a:gd name="T55" fmla="*/ 0 h 789"/>
                      <a:gd name="T56" fmla="*/ 214 w 783"/>
                      <a:gd name="T57" fmla="*/ 4 h 789"/>
                      <a:gd name="T58" fmla="*/ 238 w 783"/>
                      <a:gd name="T59" fmla="*/ 16 h 789"/>
                      <a:gd name="T60" fmla="*/ 275 w 783"/>
                      <a:gd name="T61" fmla="*/ 33 h 789"/>
                      <a:gd name="T62" fmla="*/ 318 w 783"/>
                      <a:gd name="T63" fmla="*/ 53 h 789"/>
                      <a:gd name="T64" fmla="*/ 363 w 783"/>
                      <a:gd name="T65" fmla="*/ 75 h 789"/>
                      <a:gd name="T66" fmla="*/ 410 w 783"/>
                      <a:gd name="T67" fmla="*/ 95 h 789"/>
                      <a:gd name="T68" fmla="*/ 450 w 783"/>
                      <a:gd name="T69" fmla="*/ 114 h 789"/>
                      <a:gd name="T70" fmla="*/ 483 w 783"/>
                      <a:gd name="T71" fmla="*/ 127 h 789"/>
                      <a:gd name="T72" fmla="*/ 499 w 783"/>
                      <a:gd name="T73" fmla="*/ 134 h 789"/>
                      <a:gd name="T74" fmla="*/ 520 w 783"/>
                      <a:gd name="T75" fmla="*/ 141 h 789"/>
                      <a:gd name="T76" fmla="*/ 543 w 783"/>
                      <a:gd name="T77" fmla="*/ 149 h 789"/>
                      <a:gd name="T78" fmla="*/ 566 w 783"/>
                      <a:gd name="T79" fmla="*/ 157 h 789"/>
                      <a:gd name="T80" fmla="*/ 589 w 783"/>
                      <a:gd name="T81" fmla="*/ 166 h 789"/>
                      <a:gd name="T82" fmla="*/ 613 w 783"/>
                      <a:gd name="T83" fmla="*/ 173 h 789"/>
                      <a:gd name="T84" fmla="*/ 633 w 783"/>
                      <a:gd name="T85" fmla="*/ 179 h 789"/>
                      <a:gd name="T86" fmla="*/ 652 w 783"/>
                      <a:gd name="T87" fmla="*/ 183 h 789"/>
                      <a:gd name="T88" fmla="*/ 659 w 783"/>
                      <a:gd name="T89" fmla="*/ 186 h 789"/>
                      <a:gd name="T90" fmla="*/ 670 w 783"/>
                      <a:gd name="T91" fmla="*/ 188 h 789"/>
                      <a:gd name="T92" fmla="*/ 682 w 783"/>
                      <a:gd name="T93" fmla="*/ 190 h 789"/>
                      <a:gd name="T94" fmla="*/ 696 w 783"/>
                      <a:gd name="T95" fmla="*/ 190 h 789"/>
                      <a:gd name="T96" fmla="*/ 707 w 783"/>
                      <a:gd name="T97" fmla="*/ 193 h 789"/>
                      <a:gd name="T98" fmla="*/ 717 w 783"/>
                      <a:gd name="T99" fmla="*/ 194 h 789"/>
                      <a:gd name="T100" fmla="*/ 723 w 783"/>
                      <a:gd name="T101" fmla="*/ 195 h 789"/>
                      <a:gd name="T102" fmla="*/ 726 w 783"/>
                      <a:gd name="T103" fmla="*/ 195 h 789"/>
                      <a:gd name="T104" fmla="*/ 750 w 783"/>
                      <a:gd name="T105" fmla="*/ 232 h 789"/>
                      <a:gd name="T106" fmla="*/ 767 w 783"/>
                      <a:gd name="T107" fmla="*/ 279 h 789"/>
                      <a:gd name="T108" fmla="*/ 778 w 783"/>
                      <a:gd name="T109" fmla="*/ 335 h 789"/>
                      <a:gd name="T110" fmla="*/ 783 w 783"/>
                      <a:gd name="T111" fmla="*/ 394 h 789"/>
                      <a:gd name="T112" fmla="*/ 780 w 783"/>
                      <a:gd name="T113" fmla="*/ 454 h 789"/>
                      <a:gd name="T114" fmla="*/ 771 w 783"/>
                      <a:gd name="T115" fmla="*/ 510 h 789"/>
                      <a:gd name="T116" fmla="*/ 753 w 783"/>
                      <a:gd name="T117" fmla="*/ 558 h 789"/>
                      <a:gd name="T118" fmla="*/ 729 w 783"/>
                      <a:gd name="T119" fmla="*/ 593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83" h="789">
                        <a:moveTo>
                          <a:pt x="729" y="593"/>
                        </a:moveTo>
                        <a:lnTo>
                          <a:pt x="728" y="594"/>
                        </a:lnTo>
                        <a:lnTo>
                          <a:pt x="727" y="594"/>
                        </a:lnTo>
                        <a:lnTo>
                          <a:pt x="723" y="595"/>
                        </a:lnTo>
                        <a:lnTo>
                          <a:pt x="720" y="595"/>
                        </a:lnTo>
                        <a:lnTo>
                          <a:pt x="716" y="597"/>
                        </a:lnTo>
                        <a:lnTo>
                          <a:pt x="711" y="597"/>
                        </a:lnTo>
                        <a:lnTo>
                          <a:pt x="704" y="598"/>
                        </a:lnTo>
                        <a:lnTo>
                          <a:pt x="699" y="598"/>
                        </a:lnTo>
                        <a:lnTo>
                          <a:pt x="692" y="599"/>
                        </a:lnTo>
                        <a:lnTo>
                          <a:pt x="686" y="601"/>
                        </a:lnTo>
                        <a:lnTo>
                          <a:pt x="680" y="602"/>
                        </a:lnTo>
                        <a:lnTo>
                          <a:pt x="674" y="602"/>
                        </a:lnTo>
                        <a:lnTo>
                          <a:pt x="668" y="603"/>
                        </a:lnTo>
                        <a:lnTo>
                          <a:pt x="664" y="603"/>
                        </a:lnTo>
                        <a:lnTo>
                          <a:pt x="658" y="605"/>
                        </a:lnTo>
                        <a:lnTo>
                          <a:pt x="656" y="605"/>
                        </a:lnTo>
                        <a:lnTo>
                          <a:pt x="647" y="608"/>
                        </a:lnTo>
                        <a:lnTo>
                          <a:pt x="637" y="610"/>
                        </a:lnTo>
                        <a:lnTo>
                          <a:pt x="626" y="614"/>
                        </a:lnTo>
                        <a:lnTo>
                          <a:pt x="615" y="617"/>
                        </a:lnTo>
                        <a:lnTo>
                          <a:pt x="604" y="621"/>
                        </a:lnTo>
                        <a:lnTo>
                          <a:pt x="593" y="625"/>
                        </a:lnTo>
                        <a:lnTo>
                          <a:pt x="581" y="629"/>
                        </a:lnTo>
                        <a:lnTo>
                          <a:pt x="570" y="632"/>
                        </a:lnTo>
                        <a:lnTo>
                          <a:pt x="557" y="637"/>
                        </a:lnTo>
                        <a:lnTo>
                          <a:pt x="545" y="641"/>
                        </a:lnTo>
                        <a:lnTo>
                          <a:pt x="534" y="645"/>
                        </a:lnTo>
                        <a:lnTo>
                          <a:pt x="523" y="649"/>
                        </a:lnTo>
                        <a:lnTo>
                          <a:pt x="512" y="653"/>
                        </a:lnTo>
                        <a:lnTo>
                          <a:pt x="503" y="656"/>
                        </a:lnTo>
                        <a:lnTo>
                          <a:pt x="495" y="660"/>
                        </a:lnTo>
                        <a:lnTo>
                          <a:pt x="487" y="662"/>
                        </a:lnTo>
                        <a:lnTo>
                          <a:pt x="472" y="669"/>
                        </a:lnTo>
                        <a:lnTo>
                          <a:pt x="454" y="677"/>
                        </a:lnTo>
                        <a:lnTo>
                          <a:pt x="434" y="686"/>
                        </a:lnTo>
                        <a:lnTo>
                          <a:pt x="414" y="694"/>
                        </a:lnTo>
                        <a:lnTo>
                          <a:pt x="390" y="706"/>
                        </a:lnTo>
                        <a:lnTo>
                          <a:pt x="367" y="716"/>
                        </a:lnTo>
                        <a:lnTo>
                          <a:pt x="344" y="726"/>
                        </a:lnTo>
                        <a:lnTo>
                          <a:pt x="321" y="736"/>
                        </a:lnTo>
                        <a:lnTo>
                          <a:pt x="299" y="748"/>
                        </a:lnTo>
                        <a:lnTo>
                          <a:pt x="278" y="757"/>
                        </a:lnTo>
                        <a:lnTo>
                          <a:pt x="259" y="766"/>
                        </a:lnTo>
                        <a:lnTo>
                          <a:pt x="243" y="773"/>
                        </a:lnTo>
                        <a:lnTo>
                          <a:pt x="227" y="780"/>
                        </a:lnTo>
                        <a:lnTo>
                          <a:pt x="217" y="785"/>
                        </a:lnTo>
                        <a:lnTo>
                          <a:pt x="211" y="788"/>
                        </a:lnTo>
                        <a:lnTo>
                          <a:pt x="210" y="789"/>
                        </a:lnTo>
                        <a:lnTo>
                          <a:pt x="196" y="783"/>
                        </a:lnTo>
                        <a:lnTo>
                          <a:pt x="0" y="783"/>
                        </a:lnTo>
                        <a:lnTo>
                          <a:pt x="10" y="786"/>
                        </a:lnTo>
                        <a:lnTo>
                          <a:pt x="16" y="6"/>
                        </a:lnTo>
                        <a:lnTo>
                          <a:pt x="23" y="6"/>
                        </a:lnTo>
                        <a:lnTo>
                          <a:pt x="219" y="6"/>
                        </a:lnTo>
                        <a:lnTo>
                          <a:pt x="205" y="0"/>
                        </a:lnTo>
                        <a:lnTo>
                          <a:pt x="207" y="1"/>
                        </a:lnTo>
                        <a:lnTo>
                          <a:pt x="214" y="4"/>
                        </a:lnTo>
                        <a:lnTo>
                          <a:pt x="223" y="10"/>
                        </a:lnTo>
                        <a:lnTo>
                          <a:pt x="238" y="16"/>
                        </a:lnTo>
                        <a:lnTo>
                          <a:pt x="254" y="24"/>
                        </a:lnTo>
                        <a:lnTo>
                          <a:pt x="275" y="33"/>
                        </a:lnTo>
                        <a:lnTo>
                          <a:pt x="295" y="43"/>
                        </a:lnTo>
                        <a:lnTo>
                          <a:pt x="318" y="53"/>
                        </a:lnTo>
                        <a:lnTo>
                          <a:pt x="340" y="63"/>
                        </a:lnTo>
                        <a:lnTo>
                          <a:pt x="363" y="75"/>
                        </a:lnTo>
                        <a:lnTo>
                          <a:pt x="386" y="85"/>
                        </a:lnTo>
                        <a:lnTo>
                          <a:pt x="410" y="95"/>
                        </a:lnTo>
                        <a:lnTo>
                          <a:pt x="430" y="104"/>
                        </a:lnTo>
                        <a:lnTo>
                          <a:pt x="450" y="114"/>
                        </a:lnTo>
                        <a:lnTo>
                          <a:pt x="468" y="121"/>
                        </a:lnTo>
                        <a:lnTo>
                          <a:pt x="483" y="127"/>
                        </a:lnTo>
                        <a:lnTo>
                          <a:pt x="491" y="130"/>
                        </a:lnTo>
                        <a:lnTo>
                          <a:pt x="499" y="134"/>
                        </a:lnTo>
                        <a:lnTo>
                          <a:pt x="509" y="138"/>
                        </a:lnTo>
                        <a:lnTo>
                          <a:pt x="520" y="141"/>
                        </a:lnTo>
                        <a:lnTo>
                          <a:pt x="531" y="145"/>
                        </a:lnTo>
                        <a:lnTo>
                          <a:pt x="543" y="149"/>
                        </a:lnTo>
                        <a:lnTo>
                          <a:pt x="554" y="154"/>
                        </a:lnTo>
                        <a:lnTo>
                          <a:pt x="566" y="157"/>
                        </a:lnTo>
                        <a:lnTo>
                          <a:pt x="577" y="161"/>
                        </a:lnTo>
                        <a:lnTo>
                          <a:pt x="589" y="166"/>
                        </a:lnTo>
                        <a:lnTo>
                          <a:pt x="601" y="169"/>
                        </a:lnTo>
                        <a:lnTo>
                          <a:pt x="613" y="173"/>
                        </a:lnTo>
                        <a:lnTo>
                          <a:pt x="622" y="177"/>
                        </a:lnTo>
                        <a:lnTo>
                          <a:pt x="633" y="179"/>
                        </a:lnTo>
                        <a:lnTo>
                          <a:pt x="642" y="182"/>
                        </a:lnTo>
                        <a:lnTo>
                          <a:pt x="652" y="183"/>
                        </a:lnTo>
                        <a:lnTo>
                          <a:pt x="655" y="185"/>
                        </a:lnTo>
                        <a:lnTo>
                          <a:pt x="659" y="186"/>
                        </a:lnTo>
                        <a:lnTo>
                          <a:pt x="664" y="188"/>
                        </a:lnTo>
                        <a:lnTo>
                          <a:pt x="670" y="188"/>
                        </a:lnTo>
                        <a:lnTo>
                          <a:pt x="676" y="189"/>
                        </a:lnTo>
                        <a:lnTo>
                          <a:pt x="682" y="190"/>
                        </a:lnTo>
                        <a:lnTo>
                          <a:pt x="689" y="190"/>
                        </a:lnTo>
                        <a:lnTo>
                          <a:pt x="696" y="190"/>
                        </a:lnTo>
                        <a:lnTo>
                          <a:pt x="701" y="193"/>
                        </a:lnTo>
                        <a:lnTo>
                          <a:pt x="707" y="193"/>
                        </a:lnTo>
                        <a:lnTo>
                          <a:pt x="712" y="194"/>
                        </a:lnTo>
                        <a:lnTo>
                          <a:pt x="717" y="194"/>
                        </a:lnTo>
                        <a:lnTo>
                          <a:pt x="720" y="195"/>
                        </a:lnTo>
                        <a:lnTo>
                          <a:pt x="723" y="195"/>
                        </a:lnTo>
                        <a:lnTo>
                          <a:pt x="724" y="195"/>
                        </a:lnTo>
                        <a:lnTo>
                          <a:pt x="726" y="195"/>
                        </a:lnTo>
                        <a:lnTo>
                          <a:pt x="739" y="212"/>
                        </a:lnTo>
                        <a:lnTo>
                          <a:pt x="750" y="232"/>
                        </a:lnTo>
                        <a:lnTo>
                          <a:pt x="759" y="254"/>
                        </a:lnTo>
                        <a:lnTo>
                          <a:pt x="767" y="279"/>
                        </a:lnTo>
                        <a:lnTo>
                          <a:pt x="774" y="306"/>
                        </a:lnTo>
                        <a:lnTo>
                          <a:pt x="778" y="335"/>
                        </a:lnTo>
                        <a:lnTo>
                          <a:pt x="781" y="365"/>
                        </a:lnTo>
                        <a:lnTo>
                          <a:pt x="783" y="394"/>
                        </a:lnTo>
                        <a:lnTo>
                          <a:pt x="782" y="425"/>
                        </a:lnTo>
                        <a:lnTo>
                          <a:pt x="780" y="454"/>
                        </a:lnTo>
                        <a:lnTo>
                          <a:pt x="776" y="483"/>
                        </a:lnTo>
                        <a:lnTo>
                          <a:pt x="771" y="510"/>
                        </a:lnTo>
                        <a:lnTo>
                          <a:pt x="762" y="536"/>
                        </a:lnTo>
                        <a:lnTo>
                          <a:pt x="753" y="558"/>
                        </a:lnTo>
                        <a:lnTo>
                          <a:pt x="742" y="578"/>
                        </a:lnTo>
                        <a:lnTo>
                          <a:pt x="729" y="593"/>
                        </a:lnTo>
                      </a:path>
                    </a:pathLst>
                  </a:custGeom>
                  <a:noFill/>
                  <a:ln w="17463" cap="flat">
                    <a:solidFill>
                      <a:srgbClr val="FFCC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53" name="Group 54"/>
                <p:cNvGrpSpPr/>
                <p:nvPr/>
              </p:nvGrpSpPr>
              <p:grpSpPr bwMode="auto">
                <a:xfrm>
                  <a:off x="1309" y="1319"/>
                  <a:ext cx="1712" cy="763"/>
                  <a:chOff x="1309" y="1319"/>
                  <a:chExt cx="1712" cy="763"/>
                </a:xfrm>
              </p:grpSpPr>
              <p:sp>
                <p:nvSpPr>
                  <p:cNvPr id="1877" name="Freeform 55"/>
                  <p:cNvSpPr/>
                  <p:nvPr/>
                </p:nvSpPr>
                <p:spPr bwMode="auto">
                  <a:xfrm>
                    <a:off x="1310" y="1319"/>
                    <a:ext cx="1711" cy="322"/>
                  </a:xfrm>
                  <a:custGeom>
                    <a:avLst/>
                    <a:gdLst>
                      <a:gd name="T0" fmla="*/ 0 w 1711"/>
                      <a:gd name="T1" fmla="*/ 0 h 322"/>
                      <a:gd name="T2" fmla="*/ 2 w 1711"/>
                      <a:gd name="T3" fmla="*/ 2 h 322"/>
                      <a:gd name="T4" fmla="*/ 12 w 1711"/>
                      <a:gd name="T5" fmla="*/ 6 h 322"/>
                      <a:gd name="T6" fmla="*/ 25 w 1711"/>
                      <a:gd name="T7" fmla="*/ 13 h 322"/>
                      <a:gd name="T8" fmla="*/ 43 w 1711"/>
                      <a:gd name="T9" fmla="*/ 21 h 322"/>
                      <a:gd name="T10" fmla="*/ 64 w 1711"/>
                      <a:gd name="T11" fmla="*/ 32 h 322"/>
                      <a:gd name="T12" fmla="*/ 89 w 1711"/>
                      <a:gd name="T13" fmla="*/ 44 h 322"/>
                      <a:gd name="T14" fmla="*/ 117 w 1711"/>
                      <a:gd name="T15" fmla="*/ 57 h 322"/>
                      <a:gd name="T16" fmla="*/ 147 w 1711"/>
                      <a:gd name="T17" fmla="*/ 70 h 322"/>
                      <a:gd name="T18" fmla="*/ 177 w 1711"/>
                      <a:gd name="T19" fmla="*/ 84 h 322"/>
                      <a:gd name="T20" fmla="*/ 208 w 1711"/>
                      <a:gd name="T21" fmla="*/ 98 h 322"/>
                      <a:gd name="T22" fmla="*/ 240 w 1711"/>
                      <a:gd name="T23" fmla="*/ 112 h 322"/>
                      <a:gd name="T24" fmla="*/ 272 w 1711"/>
                      <a:gd name="T25" fmla="*/ 124 h 322"/>
                      <a:gd name="T26" fmla="*/ 301 w 1711"/>
                      <a:gd name="T27" fmla="*/ 136 h 322"/>
                      <a:gd name="T28" fmla="*/ 330 w 1711"/>
                      <a:gd name="T29" fmla="*/ 146 h 322"/>
                      <a:gd name="T30" fmla="*/ 356 w 1711"/>
                      <a:gd name="T31" fmla="*/ 155 h 322"/>
                      <a:gd name="T32" fmla="*/ 380 w 1711"/>
                      <a:gd name="T33" fmla="*/ 160 h 322"/>
                      <a:gd name="T34" fmla="*/ 443 w 1711"/>
                      <a:gd name="T35" fmla="*/ 176 h 322"/>
                      <a:gd name="T36" fmla="*/ 522 w 1711"/>
                      <a:gd name="T37" fmla="*/ 189 h 322"/>
                      <a:gd name="T38" fmla="*/ 612 w 1711"/>
                      <a:gd name="T39" fmla="*/ 203 h 322"/>
                      <a:gd name="T40" fmla="*/ 712 w 1711"/>
                      <a:gd name="T41" fmla="*/ 217 h 322"/>
                      <a:gd name="T42" fmla="*/ 819 w 1711"/>
                      <a:gd name="T43" fmla="*/ 231 h 322"/>
                      <a:gd name="T44" fmla="*/ 931 w 1711"/>
                      <a:gd name="T45" fmla="*/ 244 h 322"/>
                      <a:gd name="T46" fmla="*/ 1043 w 1711"/>
                      <a:gd name="T47" fmla="*/ 257 h 322"/>
                      <a:gd name="T48" fmla="*/ 1157 w 1711"/>
                      <a:gd name="T49" fmla="*/ 269 h 322"/>
                      <a:gd name="T50" fmla="*/ 1264 w 1711"/>
                      <a:gd name="T51" fmla="*/ 280 h 322"/>
                      <a:gd name="T52" fmla="*/ 1367 w 1711"/>
                      <a:gd name="T53" fmla="*/ 291 h 322"/>
                      <a:gd name="T54" fmla="*/ 1461 w 1711"/>
                      <a:gd name="T55" fmla="*/ 300 h 322"/>
                      <a:gd name="T56" fmla="*/ 1544 w 1711"/>
                      <a:gd name="T57" fmla="*/ 307 h 322"/>
                      <a:gd name="T58" fmla="*/ 1613 w 1711"/>
                      <a:gd name="T59" fmla="*/ 314 h 322"/>
                      <a:gd name="T60" fmla="*/ 1665 w 1711"/>
                      <a:gd name="T61" fmla="*/ 319 h 322"/>
                      <a:gd name="T62" fmla="*/ 1699 w 1711"/>
                      <a:gd name="T63" fmla="*/ 322 h 322"/>
                      <a:gd name="T64" fmla="*/ 1711 w 1711"/>
                      <a:gd name="T65"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1" h="322">
                        <a:moveTo>
                          <a:pt x="0" y="0"/>
                        </a:moveTo>
                        <a:lnTo>
                          <a:pt x="2" y="2"/>
                        </a:lnTo>
                        <a:lnTo>
                          <a:pt x="12" y="6"/>
                        </a:lnTo>
                        <a:lnTo>
                          <a:pt x="25" y="13"/>
                        </a:lnTo>
                        <a:lnTo>
                          <a:pt x="43" y="21"/>
                        </a:lnTo>
                        <a:lnTo>
                          <a:pt x="64" y="32"/>
                        </a:lnTo>
                        <a:lnTo>
                          <a:pt x="89" y="44"/>
                        </a:lnTo>
                        <a:lnTo>
                          <a:pt x="117" y="57"/>
                        </a:lnTo>
                        <a:lnTo>
                          <a:pt x="147" y="70"/>
                        </a:lnTo>
                        <a:lnTo>
                          <a:pt x="177" y="84"/>
                        </a:lnTo>
                        <a:lnTo>
                          <a:pt x="208" y="98"/>
                        </a:lnTo>
                        <a:lnTo>
                          <a:pt x="240" y="112"/>
                        </a:lnTo>
                        <a:lnTo>
                          <a:pt x="272" y="124"/>
                        </a:lnTo>
                        <a:lnTo>
                          <a:pt x="301" y="136"/>
                        </a:lnTo>
                        <a:lnTo>
                          <a:pt x="330" y="146"/>
                        </a:lnTo>
                        <a:lnTo>
                          <a:pt x="356" y="155"/>
                        </a:lnTo>
                        <a:lnTo>
                          <a:pt x="380" y="160"/>
                        </a:lnTo>
                        <a:lnTo>
                          <a:pt x="443" y="176"/>
                        </a:lnTo>
                        <a:lnTo>
                          <a:pt x="522" y="189"/>
                        </a:lnTo>
                        <a:lnTo>
                          <a:pt x="612" y="203"/>
                        </a:lnTo>
                        <a:lnTo>
                          <a:pt x="712" y="217"/>
                        </a:lnTo>
                        <a:lnTo>
                          <a:pt x="819" y="231"/>
                        </a:lnTo>
                        <a:lnTo>
                          <a:pt x="931" y="244"/>
                        </a:lnTo>
                        <a:lnTo>
                          <a:pt x="1043" y="257"/>
                        </a:lnTo>
                        <a:lnTo>
                          <a:pt x="1157" y="269"/>
                        </a:lnTo>
                        <a:lnTo>
                          <a:pt x="1264" y="280"/>
                        </a:lnTo>
                        <a:lnTo>
                          <a:pt x="1367" y="291"/>
                        </a:lnTo>
                        <a:lnTo>
                          <a:pt x="1461" y="300"/>
                        </a:lnTo>
                        <a:lnTo>
                          <a:pt x="1544" y="307"/>
                        </a:lnTo>
                        <a:lnTo>
                          <a:pt x="1613" y="314"/>
                        </a:lnTo>
                        <a:lnTo>
                          <a:pt x="1665" y="319"/>
                        </a:lnTo>
                        <a:lnTo>
                          <a:pt x="1699" y="322"/>
                        </a:lnTo>
                        <a:lnTo>
                          <a:pt x="1711" y="322"/>
                        </a:lnTo>
                      </a:path>
                    </a:pathLst>
                  </a:custGeom>
                  <a:noFill/>
                  <a:ln w="28575"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78" name="Freeform 56"/>
                  <p:cNvSpPr/>
                  <p:nvPr/>
                </p:nvSpPr>
                <p:spPr bwMode="auto">
                  <a:xfrm>
                    <a:off x="1309" y="1760"/>
                    <a:ext cx="1711" cy="322"/>
                  </a:xfrm>
                  <a:custGeom>
                    <a:avLst/>
                    <a:gdLst>
                      <a:gd name="T0" fmla="*/ 0 w 1711"/>
                      <a:gd name="T1" fmla="*/ 322 h 322"/>
                      <a:gd name="T2" fmla="*/ 2 w 1711"/>
                      <a:gd name="T3" fmla="*/ 321 h 322"/>
                      <a:gd name="T4" fmla="*/ 11 w 1711"/>
                      <a:gd name="T5" fmla="*/ 317 h 322"/>
                      <a:gd name="T6" fmla="*/ 25 w 1711"/>
                      <a:gd name="T7" fmla="*/ 311 h 322"/>
                      <a:gd name="T8" fmla="*/ 42 w 1711"/>
                      <a:gd name="T9" fmla="*/ 302 h 322"/>
                      <a:gd name="T10" fmla="*/ 63 w 1711"/>
                      <a:gd name="T11" fmla="*/ 292 h 322"/>
                      <a:gd name="T12" fmla="*/ 89 w 1711"/>
                      <a:gd name="T13" fmla="*/ 280 h 322"/>
                      <a:gd name="T14" fmla="*/ 117 w 1711"/>
                      <a:gd name="T15" fmla="*/ 267 h 322"/>
                      <a:gd name="T16" fmla="*/ 146 w 1711"/>
                      <a:gd name="T17" fmla="*/ 253 h 322"/>
                      <a:gd name="T18" fmla="*/ 176 w 1711"/>
                      <a:gd name="T19" fmla="*/ 239 h 322"/>
                      <a:gd name="T20" fmla="*/ 209 w 1711"/>
                      <a:gd name="T21" fmla="*/ 226 h 322"/>
                      <a:gd name="T22" fmla="*/ 239 w 1711"/>
                      <a:gd name="T23" fmla="*/ 212 h 322"/>
                      <a:gd name="T24" fmla="*/ 271 w 1711"/>
                      <a:gd name="T25" fmla="*/ 199 h 322"/>
                      <a:gd name="T26" fmla="*/ 301 w 1711"/>
                      <a:gd name="T27" fmla="*/ 188 h 322"/>
                      <a:gd name="T28" fmla="*/ 330 w 1711"/>
                      <a:gd name="T29" fmla="*/ 177 h 322"/>
                      <a:gd name="T30" fmla="*/ 356 w 1711"/>
                      <a:gd name="T31" fmla="*/ 169 h 322"/>
                      <a:gd name="T32" fmla="*/ 380 w 1711"/>
                      <a:gd name="T33" fmla="*/ 161 h 322"/>
                      <a:gd name="T34" fmla="*/ 443 w 1711"/>
                      <a:gd name="T35" fmla="*/ 147 h 322"/>
                      <a:gd name="T36" fmla="*/ 522 w 1711"/>
                      <a:gd name="T37" fmla="*/ 134 h 322"/>
                      <a:gd name="T38" fmla="*/ 612 w 1711"/>
                      <a:gd name="T39" fmla="*/ 120 h 322"/>
                      <a:gd name="T40" fmla="*/ 713 w 1711"/>
                      <a:gd name="T41" fmla="*/ 105 h 322"/>
                      <a:gd name="T42" fmla="*/ 819 w 1711"/>
                      <a:gd name="T43" fmla="*/ 92 h 322"/>
                      <a:gd name="T44" fmla="*/ 931 w 1711"/>
                      <a:gd name="T45" fmla="*/ 78 h 322"/>
                      <a:gd name="T46" fmla="*/ 1044 w 1711"/>
                      <a:gd name="T47" fmla="*/ 66 h 322"/>
                      <a:gd name="T48" fmla="*/ 1156 w 1711"/>
                      <a:gd name="T49" fmla="*/ 53 h 322"/>
                      <a:gd name="T50" fmla="*/ 1264 w 1711"/>
                      <a:gd name="T51" fmla="*/ 43 h 322"/>
                      <a:gd name="T52" fmla="*/ 1367 w 1711"/>
                      <a:gd name="T53" fmla="*/ 32 h 322"/>
                      <a:gd name="T54" fmla="*/ 1461 w 1711"/>
                      <a:gd name="T55" fmla="*/ 24 h 322"/>
                      <a:gd name="T56" fmla="*/ 1545 w 1711"/>
                      <a:gd name="T57" fmla="*/ 15 h 322"/>
                      <a:gd name="T58" fmla="*/ 1613 w 1711"/>
                      <a:gd name="T59" fmla="*/ 9 h 322"/>
                      <a:gd name="T60" fmla="*/ 1665 w 1711"/>
                      <a:gd name="T61" fmla="*/ 4 h 322"/>
                      <a:gd name="T62" fmla="*/ 1699 w 1711"/>
                      <a:gd name="T63" fmla="*/ 1 h 322"/>
                      <a:gd name="T64" fmla="*/ 1711 w 1711"/>
                      <a:gd name="T65"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1" h="322">
                        <a:moveTo>
                          <a:pt x="0" y="322"/>
                        </a:moveTo>
                        <a:lnTo>
                          <a:pt x="2" y="321"/>
                        </a:lnTo>
                        <a:lnTo>
                          <a:pt x="11" y="317"/>
                        </a:lnTo>
                        <a:lnTo>
                          <a:pt x="25" y="311"/>
                        </a:lnTo>
                        <a:lnTo>
                          <a:pt x="42" y="302"/>
                        </a:lnTo>
                        <a:lnTo>
                          <a:pt x="63" y="292"/>
                        </a:lnTo>
                        <a:lnTo>
                          <a:pt x="89" y="280"/>
                        </a:lnTo>
                        <a:lnTo>
                          <a:pt x="117" y="267"/>
                        </a:lnTo>
                        <a:lnTo>
                          <a:pt x="146" y="253"/>
                        </a:lnTo>
                        <a:lnTo>
                          <a:pt x="176" y="239"/>
                        </a:lnTo>
                        <a:lnTo>
                          <a:pt x="209" y="226"/>
                        </a:lnTo>
                        <a:lnTo>
                          <a:pt x="239" y="212"/>
                        </a:lnTo>
                        <a:lnTo>
                          <a:pt x="271" y="199"/>
                        </a:lnTo>
                        <a:lnTo>
                          <a:pt x="301" y="188"/>
                        </a:lnTo>
                        <a:lnTo>
                          <a:pt x="330" y="177"/>
                        </a:lnTo>
                        <a:lnTo>
                          <a:pt x="356" y="169"/>
                        </a:lnTo>
                        <a:lnTo>
                          <a:pt x="380" y="161"/>
                        </a:lnTo>
                        <a:lnTo>
                          <a:pt x="443" y="147"/>
                        </a:lnTo>
                        <a:lnTo>
                          <a:pt x="522" y="134"/>
                        </a:lnTo>
                        <a:lnTo>
                          <a:pt x="612" y="120"/>
                        </a:lnTo>
                        <a:lnTo>
                          <a:pt x="713" y="105"/>
                        </a:lnTo>
                        <a:lnTo>
                          <a:pt x="819" y="92"/>
                        </a:lnTo>
                        <a:lnTo>
                          <a:pt x="931" y="78"/>
                        </a:lnTo>
                        <a:lnTo>
                          <a:pt x="1044" y="66"/>
                        </a:lnTo>
                        <a:lnTo>
                          <a:pt x="1156" y="53"/>
                        </a:lnTo>
                        <a:lnTo>
                          <a:pt x="1264" y="43"/>
                        </a:lnTo>
                        <a:lnTo>
                          <a:pt x="1367" y="32"/>
                        </a:lnTo>
                        <a:lnTo>
                          <a:pt x="1461" y="24"/>
                        </a:lnTo>
                        <a:lnTo>
                          <a:pt x="1545" y="15"/>
                        </a:lnTo>
                        <a:lnTo>
                          <a:pt x="1613" y="9"/>
                        </a:lnTo>
                        <a:lnTo>
                          <a:pt x="1665" y="4"/>
                        </a:lnTo>
                        <a:lnTo>
                          <a:pt x="1699" y="1"/>
                        </a:lnTo>
                        <a:lnTo>
                          <a:pt x="1711" y="0"/>
                        </a:lnTo>
                      </a:path>
                    </a:pathLst>
                  </a:custGeom>
                  <a:noFill/>
                  <a:ln w="28575"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54" name="Freeform 57"/>
                <p:cNvSpPr>
                  <a:spLocks noEditPoints="1"/>
                </p:cNvSpPr>
                <p:nvPr/>
              </p:nvSpPr>
              <p:spPr bwMode="auto">
                <a:xfrm>
                  <a:off x="3009" y="1637"/>
                  <a:ext cx="11" cy="130"/>
                </a:xfrm>
                <a:custGeom>
                  <a:avLst/>
                  <a:gdLst>
                    <a:gd name="T0" fmla="*/ 11 w 11"/>
                    <a:gd name="T1" fmla="*/ 0 h 130"/>
                    <a:gd name="T2" fmla="*/ 11 w 11"/>
                    <a:gd name="T3" fmla="*/ 36 h 130"/>
                    <a:gd name="T4" fmla="*/ 0 w 11"/>
                    <a:gd name="T5" fmla="*/ 36 h 130"/>
                    <a:gd name="T6" fmla="*/ 0 w 11"/>
                    <a:gd name="T7" fmla="*/ 0 h 130"/>
                    <a:gd name="T8" fmla="*/ 11 w 11"/>
                    <a:gd name="T9" fmla="*/ 0 h 130"/>
                    <a:gd name="T10" fmla="*/ 11 w 11"/>
                    <a:gd name="T11" fmla="*/ 63 h 130"/>
                    <a:gd name="T12" fmla="*/ 11 w 11"/>
                    <a:gd name="T13" fmla="*/ 100 h 130"/>
                    <a:gd name="T14" fmla="*/ 0 w 11"/>
                    <a:gd name="T15" fmla="*/ 100 h 130"/>
                    <a:gd name="T16" fmla="*/ 0 w 11"/>
                    <a:gd name="T17" fmla="*/ 63 h 130"/>
                    <a:gd name="T18" fmla="*/ 11 w 11"/>
                    <a:gd name="T19" fmla="*/ 63 h 130"/>
                    <a:gd name="T20" fmla="*/ 11 w 11"/>
                    <a:gd name="T21" fmla="*/ 127 h 130"/>
                    <a:gd name="T22" fmla="*/ 11 w 11"/>
                    <a:gd name="T23" fmla="*/ 130 h 130"/>
                    <a:gd name="T24" fmla="*/ 0 w 11"/>
                    <a:gd name="T25" fmla="*/ 130 h 130"/>
                    <a:gd name="T26" fmla="*/ 0 w 11"/>
                    <a:gd name="T27" fmla="*/ 127 h 130"/>
                    <a:gd name="T28" fmla="*/ 11 w 11"/>
                    <a:gd name="T29" fmla="*/ 12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30">
                      <a:moveTo>
                        <a:pt x="11" y="0"/>
                      </a:moveTo>
                      <a:lnTo>
                        <a:pt x="11" y="36"/>
                      </a:lnTo>
                      <a:lnTo>
                        <a:pt x="0" y="36"/>
                      </a:lnTo>
                      <a:lnTo>
                        <a:pt x="0" y="0"/>
                      </a:lnTo>
                      <a:lnTo>
                        <a:pt x="11" y="0"/>
                      </a:lnTo>
                      <a:close/>
                      <a:moveTo>
                        <a:pt x="11" y="63"/>
                      </a:moveTo>
                      <a:lnTo>
                        <a:pt x="11" y="100"/>
                      </a:lnTo>
                      <a:lnTo>
                        <a:pt x="0" y="100"/>
                      </a:lnTo>
                      <a:lnTo>
                        <a:pt x="0" y="63"/>
                      </a:lnTo>
                      <a:lnTo>
                        <a:pt x="11" y="63"/>
                      </a:lnTo>
                      <a:close/>
                      <a:moveTo>
                        <a:pt x="11" y="127"/>
                      </a:moveTo>
                      <a:lnTo>
                        <a:pt x="11" y="130"/>
                      </a:lnTo>
                      <a:lnTo>
                        <a:pt x="0" y="130"/>
                      </a:lnTo>
                      <a:lnTo>
                        <a:pt x="0" y="127"/>
                      </a:lnTo>
                      <a:lnTo>
                        <a:pt x="11" y="127"/>
                      </a:lnTo>
                      <a:close/>
                    </a:path>
                  </a:pathLst>
                </a:custGeom>
                <a:solidFill>
                  <a:srgbClr val="000000"/>
                </a:solidFill>
                <a:ln w="1588" cap="flat">
                  <a:solidFill>
                    <a:srgbClr val="000000"/>
                  </a:solidFill>
                  <a:prstDash val="solid"/>
                  <a:bevel/>
                </a:ln>
              </p:spPr>
              <p:txBody>
                <a:bodyPr/>
                <a:lstStyle/>
                <a:p>
                  <a:endParaRPr lang="zh-CN" altLang="en-US"/>
                </a:p>
              </p:txBody>
            </p:sp>
            <p:grpSp>
              <p:nvGrpSpPr>
                <p:cNvPr id="1755" name="Group 58"/>
                <p:cNvGrpSpPr/>
                <p:nvPr/>
              </p:nvGrpSpPr>
              <p:grpSpPr bwMode="auto">
                <a:xfrm>
                  <a:off x="1791" y="1518"/>
                  <a:ext cx="1101" cy="377"/>
                  <a:chOff x="1791" y="1518"/>
                  <a:chExt cx="1101" cy="377"/>
                </a:xfrm>
              </p:grpSpPr>
              <p:grpSp>
                <p:nvGrpSpPr>
                  <p:cNvPr id="1865" name="Group 59"/>
                  <p:cNvGrpSpPr/>
                  <p:nvPr/>
                </p:nvGrpSpPr>
                <p:grpSpPr bwMode="auto">
                  <a:xfrm>
                    <a:off x="1791" y="1518"/>
                    <a:ext cx="415" cy="377"/>
                    <a:chOff x="1791" y="1518"/>
                    <a:chExt cx="415" cy="377"/>
                  </a:xfrm>
                </p:grpSpPr>
                <p:sp>
                  <p:nvSpPr>
                    <p:cNvPr id="1875" name="Freeform 60"/>
                    <p:cNvSpPr/>
                    <p:nvPr/>
                  </p:nvSpPr>
                  <p:spPr bwMode="auto">
                    <a:xfrm>
                      <a:off x="1791" y="1518"/>
                      <a:ext cx="415" cy="377"/>
                    </a:xfrm>
                    <a:custGeom>
                      <a:avLst/>
                      <a:gdLst>
                        <a:gd name="T0" fmla="*/ 1027 w 3858"/>
                        <a:gd name="T1" fmla="*/ 4158 h 4158"/>
                        <a:gd name="T2" fmla="*/ 0 w 3858"/>
                        <a:gd name="T3" fmla="*/ 3131 h 4158"/>
                        <a:gd name="T4" fmla="*/ 0 w 3858"/>
                        <a:gd name="T5" fmla="*/ 1027 h 4158"/>
                        <a:gd name="T6" fmla="*/ 1027 w 3858"/>
                        <a:gd name="T7" fmla="*/ 0 h 4158"/>
                        <a:gd name="T8" fmla="*/ 2831 w 3858"/>
                        <a:gd name="T9" fmla="*/ 0 h 4158"/>
                        <a:gd name="T10" fmla="*/ 3858 w 3858"/>
                        <a:gd name="T11" fmla="*/ 1027 h 4158"/>
                        <a:gd name="T12" fmla="*/ 3858 w 3858"/>
                        <a:gd name="T13" fmla="*/ 3131 h 4158"/>
                        <a:gd name="T14" fmla="*/ 2831 w 3858"/>
                        <a:gd name="T15" fmla="*/ 4158 h 4158"/>
                        <a:gd name="T16" fmla="*/ 1027 w 3858"/>
                        <a:gd name="T17" fmla="*/ 4158 h 4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8" h="4158">
                          <a:moveTo>
                            <a:pt x="1027" y="4158"/>
                          </a:moveTo>
                          <a:cubicBezTo>
                            <a:pt x="460" y="4158"/>
                            <a:pt x="0" y="3698"/>
                            <a:pt x="0" y="3131"/>
                          </a:cubicBezTo>
                          <a:lnTo>
                            <a:pt x="0" y="1027"/>
                          </a:lnTo>
                          <a:cubicBezTo>
                            <a:pt x="0" y="460"/>
                            <a:pt x="460" y="0"/>
                            <a:pt x="1027" y="0"/>
                          </a:cubicBezTo>
                          <a:lnTo>
                            <a:pt x="2831" y="0"/>
                          </a:lnTo>
                          <a:cubicBezTo>
                            <a:pt x="3398" y="0"/>
                            <a:pt x="3858" y="460"/>
                            <a:pt x="3858" y="1027"/>
                          </a:cubicBezTo>
                          <a:lnTo>
                            <a:pt x="3858" y="3131"/>
                          </a:lnTo>
                          <a:cubicBezTo>
                            <a:pt x="3858" y="3698"/>
                            <a:pt x="3398" y="4158"/>
                            <a:pt x="2831" y="4158"/>
                          </a:cubicBezTo>
                          <a:lnTo>
                            <a:pt x="1027" y="4158"/>
                          </a:lnTo>
                          <a:close/>
                        </a:path>
                      </a:pathLst>
                    </a:custGeom>
                    <a:solidFill>
                      <a:srgbClr val="FFFFFF"/>
                    </a:solidFill>
                    <a:ln w="0">
                      <a:solidFill>
                        <a:srgbClr val="000000"/>
                      </a:solidFill>
                      <a:prstDash val="solid"/>
                      <a:round/>
                    </a:ln>
                  </p:spPr>
                  <p:txBody>
                    <a:bodyPr/>
                    <a:lstStyle/>
                    <a:p>
                      <a:endParaRPr lang="zh-CN" altLang="en-US"/>
                    </a:p>
                  </p:txBody>
                </p:sp>
                <p:sp>
                  <p:nvSpPr>
                    <p:cNvPr id="1876" name="Freeform 61"/>
                    <p:cNvSpPr/>
                    <p:nvPr/>
                  </p:nvSpPr>
                  <p:spPr bwMode="auto">
                    <a:xfrm>
                      <a:off x="1791" y="1518"/>
                      <a:ext cx="415" cy="377"/>
                    </a:xfrm>
                    <a:custGeom>
                      <a:avLst/>
                      <a:gdLst>
                        <a:gd name="T0" fmla="*/ 1027 w 3858"/>
                        <a:gd name="T1" fmla="*/ 4158 h 4158"/>
                        <a:gd name="T2" fmla="*/ 0 w 3858"/>
                        <a:gd name="T3" fmla="*/ 3131 h 4158"/>
                        <a:gd name="T4" fmla="*/ 0 w 3858"/>
                        <a:gd name="T5" fmla="*/ 1027 h 4158"/>
                        <a:gd name="T6" fmla="*/ 1027 w 3858"/>
                        <a:gd name="T7" fmla="*/ 0 h 4158"/>
                        <a:gd name="T8" fmla="*/ 2831 w 3858"/>
                        <a:gd name="T9" fmla="*/ 0 h 4158"/>
                        <a:gd name="T10" fmla="*/ 3858 w 3858"/>
                        <a:gd name="T11" fmla="*/ 1027 h 4158"/>
                        <a:gd name="T12" fmla="*/ 3858 w 3858"/>
                        <a:gd name="T13" fmla="*/ 3131 h 4158"/>
                        <a:gd name="T14" fmla="*/ 2831 w 3858"/>
                        <a:gd name="T15" fmla="*/ 4158 h 4158"/>
                        <a:gd name="T16" fmla="*/ 1027 w 3858"/>
                        <a:gd name="T17" fmla="*/ 4158 h 4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8" h="4158">
                          <a:moveTo>
                            <a:pt x="1027" y="4158"/>
                          </a:moveTo>
                          <a:cubicBezTo>
                            <a:pt x="460" y="4158"/>
                            <a:pt x="0" y="3698"/>
                            <a:pt x="0" y="3131"/>
                          </a:cubicBezTo>
                          <a:lnTo>
                            <a:pt x="0" y="1027"/>
                          </a:lnTo>
                          <a:cubicBezTo>
                            <a:pt x="0" y="460"/>
                            <a:pt x="460" y="0"/>
                            <a:pt x="1027" y="0"/>
                          </a:cubicBezTo>
                          <a:lnTo>
                            <a:pt x="2831" y="0"/>
                          </a:lnTo>
                          <a:cubicBezTo>
                            <a:pt x="3398" y="0"/>
                            <a:pt x="3858" y="460"/>
                            <a:pt x="3858" y="1027"/>
                          </a:cubicBezTo>
                          <a:lnTo>
                            <a:pt x="3858" y="3131"/>
                          </a:lnTo>
                          <a:cubicBezTo>
                            <a:pt x="3858" y="3698"/>
                            <a:pt x="3398" y="4158"/>
                            <a:pt x="2831" y="4158"/>
                          </a:cubicBezTo>
                          <a:lnTo>
                            <a:pt x="1027" y="4158"/>
                          </a:lnTo>
                          <a:close/>
                        </a:path>
                      </a:pathLst>
                    </a:custGeom>
                    <a:noFill/>
                    <a:ln w="285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66" name="Group 62"/>
                  <p:cNvGrpSpPr/>
                  <p:nvPr/>
                </p:nvGrpSpPr>
                <p:grpSpPr bwMode="auto">
                  <a:xfrm>
                    <a:off x="2140" y="1546"/>
                    <a:ext cx="372" cy="322"/>
                    <a:chOff x="2140" y="1546"/>
                    <a:chExt cx="372" cy="322"/>
                  </a:xfrm>
                </p:grpSpPr>
                <p:sp>
                  <p:nvSpPr>
                    <p:cNvPr id="1873" name="Freeform 63"/>
                    <p:cNvSpPr/>
                    <p:nvPr/>
                  </p:nvSpPr>
                  <p:spPr bwMode="auto">
                    <a:xfrm>
                      <a:off x="2140" y="1546"/>
                      <a:ext cx="372" cy="322"/>
                    </a:xfrm>
                    <a:custGeom>
                      <a:avLst/>
                      <a:gdLst>
                        <a:gd name="T0" fmla="*/ 949 w 3458"/>
                        <a:gd name="T1" fmla="*/ 3550 h 3550"/>
                        <a:gd name="T2" fmla="*/ 0 w 3458"/>
                        <a:gd name="T3" fmla="*/ 2601 h 3550"/>
                        <a:gd name="T4" fmla="*/ 0 w 3458"/>
                        <a:gd name="T5" fmla="*/ 950 h 3550"/>
                        <a:gd name="T6" fmla="*/ 949 w 3458"/>
                        <a:gd name="T7" fmla="*/ 0 h 3550"/>
                        <a:gd name="T8" fmla="*/ 2509 w 3458"/>
                        <a:gd name="T9" fmla="*/ 0 h 3550"/>
                        <a:gd name="T10" fmla="*/ 3458 w 3458"/>
                        <a:gd name="T11" fmla="*/ 950 h 3550"/>
                        <a:gd name="T12" fmla="*/ 3458 w 3458"/>
                        <a:gd name="T13" fmla="*/ 2601 h 3550"/>
                        <a:gd name="T14" fmla="*/ 2509 w 3458"/>
                        <a:gd name="T15" fmla="*/ 3550 h 3550"/>
                        <a:gd name="T16" fmla="*/ 949 w 3458"/>
                        <a:gd name="T17" fmla="*/ 3550 h 3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8" h="3550">
                          <a:moveTo>
                            <a:pt x="949" y="3550"/>
                          </a:moveTo>
                          <a:cubicBezTo>
                            <a:pt x="425" y="3550"/>
                            <a:pt x="0" y="3125"/>
                            <a:pt x="0" y="2601"/>
                          </a:cubicBezTo>
                          <a:lnTo>
                            <a:pt x="0" y="950"/>
                          </a:lnTo>
                          <a:cubicBezTo>
                            <a:pt x="0" y="425"/>
                            <a:pt x="425" y="0"/>
                            <a:pt x="949" y="0"/>
                          </a:cubicBezTo>
                          <a:lnTo>
                            <a:pt x="2509" y="0"/>
                          </a:lnTo>
                          <a:cubicBezTo>
                            <a:pt x="3033" y="0"/>
                            <a:pt x="3458" y="425"/>
                            <a:pt x="3458" y="950"/>
                          </a:cubicBezTo>
                          <a:lnTo>
                            <a:pt x="3458" y="2601"/>
                          </a:lnTo>
                          <a:cubicBezTo>
                            <a:pt x="3458" y="3125"/>
                            <a:pt x="3033" y="3550"/>
                            <a:pt x="2509" y="3550"/>
                          </a:cubicBezTo>
                          <a:lnTo>
                            <a:pt x="949" y="3550"/>
                          </a:lnTo>
                          <a:close/>
                        </a:path>
                      </a:pathLst>
                    </a:custGeom>
                    <a:solidFill>
                      <a:srgbClr val="FFFFFF"/>
                    </a:solidFill>
                    <a:ln w="0">
                      <a:solidFill>
                        <a:srgbClr val="000000"/>
                      </a:solidFill>
                      <a:prstDash val="solid"/>
                      <a:round/>
                    </a:ln>
                  </p:spPr>
                  <p:txBody>
                    <a:bodyPr/>
                    <a:lstStyle/>
                    <a:p>
                      <a:endParaRPr lang="zh-CN" altLang="en-US"/>
                    </a:p>
                  </p:txBody>
                </p:sp>
                <p:sp>
                  <p:nvSpPr>
                    <p:cNvPr id="1874" name="Freeform 64"/>
                    <p:cNvSpPr/>
                    <p:nvPr/>
                  </p:nvSpPr>
                  <p:spPr bwMode="auto">
                    <a:xfrm>
                      <a:off x="2140" y="1546"/>
                      <a:ext cx="372" cy="322"/>
                    </a:xfrm>
                    <a:custGeom>
                      <a:avLst/>
                      <a:gdLst>
                        <a:gd name="T0" fmla="*/ 949 w 3458"/>
                        <a:gd name="T1" fmla="*/ 3550 h 3550"/>
                        <a:gd name="T2" fmla="*/ 0 w 3458"/>
                        <a:gd name="T3" fmla="*/ 2601 h 3550"/>
                        <a:gd name="T4" fmla="*/ 0 w 3458"/>
                        <a:gd name="T5" fmla="*/ 950 h 3550"/>
                        <a:gd name="T6" fmla="*/ 949 w 3458"/>
                        <a:gd name="T7" fmla="*/ 0 h 3550"/>
                        <a:gd name="T8" fmla="*/ 2509 w 3458"/>
                        <a:gd name="T9" fmla="*/ 0 h 3550"/>
                        <a:gd name="T10" fmla="*/ 3458 w 3458"/>
                        <a:gd name="T11" fmla="*/ 950 h 3550"/>
                        <a:gd name="T12" fmla="*/ 3458 w 3458"/>
                        <a:gd name="T13" fmla="*/ 2601 h 3550"/>
                        <a:gd name="T14" fmla="*/ 2509 w 3458"/>
                        <a:gd name="T15" fmla="*/ 3550 h 3550"/>
                        <a:gd name="T16" fmla="*/ 949 w 3458"/>
                        <a:gd name="T17" fmla="*/ 3550 h 3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8" h="3550">
                          <a:moveTo>
                            <a:pt x="949" y="3550"/>
                          </a:moveTo>
                          <a:cubicBezTo>
                            <a:pt x="425" y="3550"/>
                            <a:pt x="0" y="3125"/>
                            <a:pt x="0" y="2601"/>
                          </a:cubicBezTo>
                          <a:lnTo>
                            <a:pt x="0" y="950"/>
                          </a:lnTo>
                          <a:cubicBezTo>
                            <a:pt x="0" y="425"/>
                            <a:pt x="425" y="0"/>
                            <a:pt x="949" y="0"/>
                          </a:cubicBezTo>
                          <a:lnTo>
                            <a:pt x="2509" y="0"/>
                          </a:lnTo>
                          <a:cubicBezTo>
                            <a:pt x="3033" y="0"/>
                            <a:pt x="3458" y="425"/>
                            <a:pt x="3458" y="950"/>
                          </a:cubicBezTo>
                          <a:lnTo>
                            <a:pt x="3458" y="2601"/>
                          </a:lnTo>
                          <a:cubicBezTo>
                            <a:pt x="3458" y="3125"/>
                            <a:pt x="3033" y="3550"/>
                            <a:pt x="2509" y="3550"/>
                          </a:cubicBezTo>
                          <a:lnTo>
                            <a:pt x="949" y="3550"/>
                          </a:lnTo>
                          <a:close/>
                        </a:path>
                      </a:pathLst>
                    </a:custGeom>
                    <a:noFill/>
                    <a:ln w="285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67" name="Group 65"/>
                  <p:cNvGrpSpPr/>
                  <p:nvPr/>
                </p:nvGrpSpPr>
                <p:grpSpPr bwMode="auto">
                  <a:xfrm>
                    <a:off x="2448" y="1584"/>
                    <a:ext cx="306" cy="246"/>
                    <a:chOff x="2448" y="1584"/>
                    <a:chExt cx="306" cy="246"/>
                  </a:xfrm>
                </p:grpSpPr>
                <p:sp>
                  <p:nvSpPr>
                    <p:cNvPr id="1871" name="Freeform 66"/>
                    <p:cNvSpPr/>
                    <p:nvPr/>
                  </p:nvSpPr>
                  <p:spPr bwMode="auto">
                    <a:xfrm>
                      <a:off x="2448" y="1584"/>
                      <a:ext cx="306" cy="246"/>
                    </a:xfrm>
                    <a:custGeom>
                      <a:avLst/>
                      <a:gdLst>
                        <a:gd name="T0" fmla="*/ 777 w 2842"/>
                        <a:gd name="T1" fmla="*/ 2708 h 2708"/>
                        <a:gd name="T2" fmla="*/ 0 w 2842"/>
                        <a:gd name="T3" fmla="*/ 1932 h 2708"/>
                        <a:gd name="T4" fmla="*/ 0 w 2842"/>
                        <a:gd name="T5" fmla="*/ 776 h 2708"/>
                        <a:gd name="T6" fmla="*/ 777 w 2842"/>
                        <a:gd name="T7" fmla="*/ 0 h 2708"/>
                        <a:gd name="T8" fmla="*/ 2066 w 2842"/>
                        <a:gd name="T9" fmla="*/ 0 h 2708"/>
                        <a:gd name="T10" fmla="*/ 2842 w 2842"/>
                        <a:gd name="T11" fmla="*/ 776 h 2708"/>
                        <a:gd name="T12" fmla="*/ 2842 w 2842"/>
                        <a:gd name="T13" fmla="*/ 1932 h 2708"/>
                        <a:gd name="T14" fmla="*/ 2066 w 2842"/>
                        <a:gd name="T15" fmla="*/ 2708 h 2708"/>
                        <a:gd name="T16" fmla="*/ 777 w 2842"/>
                        <a:gd name="T17" fmla="*/ 2708 h 2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2" h="2708">
                          <a:moveTo>
                            <a:pt x="777" y="2708"/>
                          </a:moveTo>
                          <a:cubicBezTo>
                            <a:pt x="348" y="2708"/>
                            <a:pt x="0" y="2360"/>
                            <a:pt x="0" y="1932"/>
                          </a:cubicBezTo>
                          <a:lnTo>
                            <a:pt x="0" y="776"/>
                          </a:lnTo>
                          <a:cubicBezTo>
                            <a:pt x="0" y="347"/>
                            <a:pt x="348" y="0"/>
                            <a:pt x="777" y="0"/>
                          </a:cubicBezTo>
                          <a:lnTo>
                            <a:pt x="2066" y="0"/>
                          </a:lnTo>
                          <a:cubicBezTo>
                            <a:pt x="2494" y="0"/>
                            <a:pt x="2842" y="347"/>
                            <a:pt x="2842" y="776"/>
                          </a:cubicBezTo>
                          <a:lnTo>
                            <a:pt x="2842" y="1932"/>
                          </a:lnTo>
                          <a:cubicBezTo>
                            <a:pt x="2842" y="2360"/>
                            <a:pt x="2494" y="2708"/>
                            <a:pt x="2066" y="2708"/>
                          </a:cubicBezTo>
                          <a:lnTo>
                            <a:pt x="777" y="2708"/>
                          </a:lnTo>
                          <a:close/>
                        </a:path>
                      </a:pathLst>
                    </a:custGeom>
                    <a:solidFill>
                      <a:srgbClr val="FFFFFF"/>
                    </a:solidFill>
                    <a:ln w="0">
                      <a:solidFill>
                        <a:srgbClr val="000000"/>
                      </a:solidFill>
                      <a:prstDash val="solid"/>
                      <a:round/>
                    </a:ln>
                  </p:spPr>
                  <p:txBody>
                    <a:bodyPr/>
                    <a:lstStyle/>
                    <a:p>
                      <a:endParaRPr lang="zh-CN" altLang="en-US"/>
                    </a:p>
                  </p:txBody>
                </p:sp>
                <p:sp>
                  <p:nvSpPr>
                    <p:cNvPr id="1872" name="Freeform 67"/>
                    <p:cNvSpPr/>
                    <p:nvPr/>
                  </p:nvSpPr>
                  <p:spPr bwMode="auto">
                    <a:xfrm>
                      <a:off x="2448" y="1584"/>
                      <a:ext cx="306" cy="246"/>
                    </a:xfrm>
                    <a:custGeom>
                      <a:avLst/>
                      <a:gdLst>
                        <a:gd name="T0" fmla="*/ 777 w 2842"/>
                        <a:gd name="T1" fmla="*/ 2708 h 2708"/>
                        <a:gd name="T2" fmla="*/ 0 w 2842"/>
                        <a:gd name="T3" fmla="*/ 1932 h 2708"/>
                        <a:gd name="T4" fmla="*/ 0 w 2842"/>
                        <a:gd name="T5" fmla="*/ 776 h 2708"/>
                        <a:gd name="T6" fmla="*/ 777 w 2842"/>
                        <a:gd name="T7" fmla="*/ 0 h 2708"/>
                        <a:gd name="T8" fmla="*/ 2066 w 2842"/>
                        <a:gd name="T9" fmla="*/ 0 h 2708"/>
                        <a:gd name="T10" fmla="*/ 2842 w 2842"/>
                        <a:gd name="T11" fmla="*/ 776 h 2708"/>
                        <a:gd name="T12" fmla="*/ 2842 w 2842"/>
                        <a:gd name="T13" fmla="*/ 1932 h 2708"/>
                        <a:gd name="T14" fmla="*/ 2066 w 2842"/>
                        <a:gd name="T15" fmla="*/ 2708 h 2708"/>
                        <a:gd name="T16" fmla="*/ 777 w 2842"/>
                        <a:gd name="T17" fmla="*/ 2708 h 2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2" h="2708">
                          <a:moveTo>
                            <a:pt x="777" y="2708"/>
                          </a:moveTo>
                          <a:cubicBezTo>
                            <a:pt x="348" y="2708"/>
                            <a:pt x="0" y="2360"/>
                            <a:pt x="0" y="1932"/>
                          </a:cubicBezTo>
                          <a:lnTo>
                            <a:pt x="0" y="776"/>
                          </a:lnTo>
                          <a:cubicBezTo>
                            <a:pt x="0" y="347"/>
                            <a:pt x="348" y="0"/>
                            <a:pt x="777" y="0"/>
                          </a:cubicBezTo>
                          <a:lnTo>
                            <a:pt x="2066" y="0"/>
                          </a:lnTo>
                          <a:cubicBezTo>
                            <a:pt x="2494" y="0"/>
                            <a:pt x="2842" y="347"/>
                            <a:pt x="2842" y="776"/>
                          </a:cubicBezTo>
                          <a:lnTo>
                            <a:pt x="2842" y="1932"/>
                          </a:lnTo>
                          <a:cubicBezTo>
                            <a:pt x="2842" y="2360"/>
                            <a:pt x="2494" y="2708"/>
                            <a:pt x="2066" y="2708"/>
                          </a:cubicBezTo>
                          <a:lnTo>
                            <a:pt x="777" y="2708"/>
                          </a:lnTo>
                          <a:close/>
                        </a:path>
                      </a:pathLst>
                    </a:custGeom>
                    <a:noFill/>
                    <a:ln w="285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68" name="Group 68"/>
                  <p:cNvGrpSpPr/>
                  <p:nvPr/>
                </p:nvGrpSpPr>
                <p:grpSpPr bwMode="auto">
                  <a:xfrm>
                    <a:off x="2687" y="1612"/>
                    <a:ext cx="205" cy="191"/>
                    <a:chOff x="2687" y="1612"/>
                    <a:chExt cx="205" cy="191"/>
                  </a:xfrm>
                </p:grpSpPr>
                <p:sp>
                  <p:nvSpPr>
                    <p:cNvPr id="1869" name="Freeform 69"/>
                    <p:cNvSpPr/>
                    <p:nvPr/>
                  </p:nvSpPr>
                  <p:spPr bwMode="auto">
                    <a:xfrm>
                      <a:off x="2687" y="1612"/>
                      <a:ext cx="205" cy="191"/>
                    </a:xfrm>
                    <a:custGeom>
                      <a:avLst/>
                      <a:gdLst>
                        <a:gd name="T0" fmla="*/ 570 w 1900"/>
                        <a:gd name="T1" fmla="*/ 2108 h 2108"/>
                        <a:gd name="T2" fmla="*/ 0 w 1900"/>
                        <a:gd name="T3" fmla="*/ 1539 h 2108"/>
                        <a:gd name="T4" fmla="*/ 0 w 1900"/>
                        <a:gd name="T5" fmla="*/ 570 h 2108"/>
                        <a:gd name="T6" fmla="*/ 570 w 1900"/>
                        <a:gd name="T7" fmla="*/ 0 h 2108"/>
                        <a:gd name="T8" fmla="*/ 1331 w 1900"/>
                        <a:gd name="T9" fmla="*/ 0 h 2108"/>
                        <a:gd name="T10" fmla="*/ 1900 w 1900"/>
                        <a:gd name="T11" fmla="*/ 570 h 2108"/>
                        <a:gd name="T12" fmla="*/ 1900 w 1900"/>
                        <a:gd name="T13" fmla="*/ 1539 h 2108"/>
                        <a:gd name="T14" fmla="*/ 1331 w 1900"/>
                        <a:gd name="T15" fmla="*/ 2108 h 2108"/>
                        <a:gd name="T16" fmla="*/ 570 w 1900"/>
                        <a:gd name="T17" fmla="*/ 2108 h 2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0" h="2108">
                          <a:moveTo>
                            <a:pt x="570" y="2108"/>
                          </a:moveTo>
                          <a:cubicBezTo>
                            <a:pt x="255" y="2108"/>
                            <a:pt x="0" y="1853"/>
                            <a:pt x="0" y="1539"/>
                          </a:cubicBezTo>
                          <a:lnTo>
                            <a:pt x="0" y="570"/>
                          </a:lnTo>
                          <a:cubicBezTo>
                            <a:pt x="0" y="255"/>
                            <a:pt x="255" y="0"/>
                            <a:pt x="570" y="0"/>
                          </a:cubicBezTo>
                          <a:lnTo>
                            <a:pt x="1331" y="0"/>
                          </a:lnTo>
                          <a:cubicBezTo>
                            <a:pt x="1645" y="0"/>
                            <a:pt x="1900" y="255"/>
                            <a:pt x="1900" y="570"/>
                          </a:cubicBezTo>
                          <a:lnTo>
                            <a:pt x="1900" y="1539"/>
                          </a:lnTo>
                          <a:cubicBezTo>
                            <a:pt x="1900" y="1853"/>
                            <a:pt x="1645" y="2108"/>
                            <a:pt x="1331" y="2108"/>
                          </a:cubicBezTo>
                          <a:lnTo>
                            <a:pt x="570" y="2108"/>
                          </a:lnTo>
                          <a:close/>
                        </a:path>
                      </a:pathLst>
                    </a:custGeom>
                    <a:solidFill>
                      <a:srgbClr val="FFFFFF"/>
                    </a:solidFill>
                    <a:ln w="0">
                      <a:solidFill>
                        <a:srgbClr val="000000"/>
                      </a:solidFill>
                      <a:prstDash val="solid"/>
                      <a:round/>
                    </a:ln>
                  </p:spPr>
                  <p:txBody>
                    <a:bodyPr/>
                    <a:lstStyle/>
                    <a:p>
                      <a:endParaRPr lang="zh-CN" altLang="en-US"/>
                    </a:p>
                  </p:txBody>
                </p:sp>
                <p:sp>
                  <p:nvSpPr>
                    <p:cNvPr id="1870" name="Freeform 70"/>
                    <p:cNvSpPr/>
                    <p:nvPr/>
                  </p:nvSpPr>
                  <p:spPr bwMode="auto">
                    <a:xfrm>
                      <a:off x="2687" y="1612"/>
                      <a:ext cx="205" cy="191"/>
                    </a:xfrm>
                    <a:custGeom>
                      <a:avLst/>
                      <a:gdLst>
                        <a:gd name="T0" fmla="*/ 570 w 1900"/>
                        <a:gd name="T1" fmla="*/ 2108 h 2108"/>
                        <a:gd name="T2" fmla="*/ 0 w 1900"/>
                        <a:gd name="T3" fmla="*/ 1539 h 2108"/>
                        <a:gd name="T4" fmla="*/ 0 w 1900"/>
                        <a:gd name="T5" fmla="*/ 570 h 2108"/>
                        <a:gd name="T6" fmla="*/ 570 w 1900"/>
                        <a:gd name="T7" fmla="*/ 0 h 2108"/>
                        <a:gd name="T8" fmla="*/ 1331 w 1900"/>
                        <a:gd name="T9" fmla="*/ 0 h 2108"/>
                        <a:gd name="T10" fmla="*/ 1900 w 1900"/>
                        <a:gd name="T11" fmla="*/ 570 h 2108"/>
                        <a:gd name="T12" fmla="*/ 1900 w 1900"/>
                        <a:gd name="T13" fmla="*/ 1539 h 2108"/>
                        <a:gd name="T14" fmla="*/ 1331 w 1900"/>
                        <a:gd name="T15" fmla="*/ 2108 h 2108"/>
                        <a:gd name="T16" fmla="*/ 570 w 1900"/>
                        <a:gd name="T17" fmla="*/ 2108 h 2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0" h="2108">
                          <a:moveTo>
                            <a:pt x="570" y="2108"/>
                          </a:moveTo>
                          <a:cubicBezTo>
                            <a:pt x="255" y="2108"/>
                            <a:pt x="0" y="1853"/>
                            <a:pt x="0" y="1539"/>
                          </a:cubicBezTo>
                          <a:lnTo>
                            <a:pt x="0" y="570"/>
                          </a:lnTo>
                          <a:cubicBezTo>
                            <a:pt x="0" y="255"/>
                            <a:pt x="255" y="0"/>
                            <a:pt x="570" y="0"/>
                          </a:cubicBezTo>
                          <a:lnTo>
                            <a:pt x="1331" y="0"/>
                          </a:lnTo>
                          <a:cubicBezTo>
                            <a:pt x="1645" y="0"/>
                            <a:pt x="1900" y="255"/>
                            <a:pt x="1900" y="570"/>
                          </a:cubicBezTo>
                          <a:lnTo>
                            <a:pt x="1900" y="1539"/>
                          </a:lnTo>
                          <a:cubicBezTo>
                            <a:pt x="1900" y="1853"/>
                            <a:pt x="1645" y="2108"/>
                            <a:pt x="1331" y="2108"/>
                          </a:cubicBezTo>
                          <a:lnTo>
                            <a:pt x="570" y="2108"/>
                          </a:lnTo>
                          <a:close/>
                        </a:path>
                      </a:pathLst>
                    </a:custGeom>
                    <a:noFill/>
                    <a:ln w="285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756" name="Line 71"/>
                <p:cNvSpPr>
                  <a:spLocks noChangeShapeType="1"/>
                </p:cNvSpPr>
                <p:nvPr/>
              </p:nvSpPr>
              <p:spPr bwMode="auto">
                <a:xfrm>
                  <a:off x="1786" y="1508"/>
                  <a:ext cx="6" cy="390"/>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757" name="Group 72"/>
                <p:cNvGrpSpPr/>
                <p:nvPr/>
              </p:nvGrpSpPr>
              <p:grpSpPr bwMode="auto">
                <a:xfrm>
                  <a:off x="1510" y="1833"/>
                  <a:ext cx="42" cy="34"/>
                  <a:chOff x="1510" y="1833"/>
                  <a:chExt cx="42" cy="34"/>
                </a:xfrm>
              </p:grpSpPr>
              <p:sp>
                <p:nvSpPr>
                  <p:cNvPr id="1863" name="Oval 73"/>
                  <p:cNvSpPr>
                    <a:spLocks noChangeArrowheads="1"/>
                  </p:cNvSpPr>
                  <p:nvPr/>
                </p:nvSpPr>
                <p:spPr bwMode="auto">
                  <a:xfrm>
                    <a:off x="1510" y="1833"/>
                    <a:ext cx="42" cy="34"/>
                  </a:xfrm>
                  <a:prstGeom prst="ellipse">
                    <a:avLst/>
                  </a:prstGeom>
                  <a:solidFill>
                    <a:srgbClr val="0000FF"/>
                  </a:solidFill>
                  <a:ln w="0">
                    <a:solidFill>
                      <a:srgbClr val="000000"/>
                    </a:solidFill>
                    <a:round/>
                  </a:ln>
                </p:spPr>
                <p:txBody>
                  <a:bodyPr/>
                  <a:lstStyle/>
                  <a:p>
                    <a:endParaRPr lang="zh-CN" altLang="en-US"/>
                  </a:p>
                </p:txBody>
              </p:sp>
              <p:sp>
                <p:nvSpPr>
                  <p:cNvPr id="1864" name="Oval 74"/>
                  <p:cNvSpPr>
                    <a:spLocks noChangeArrowheads="1"/>
                  </p:cNvSpPr>
                  <p:nvPr/>
                </p:nvSpPr>
                <p:spPr bwMode="auto">
                  <a:xfrm>
                    <a:off x="1510" y="1833"/>
                    <a:ext cx="42" cy="34"/>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58" name="Group 75"/>
                <p:cNvGrpSpPr/>
                <p:nvPr/>
              </p:nvGrpSpPr>
              <p:grpSpPr bwMode="auto">
                <a:xfrm>
                  <a:off x="1581" y="1892"/>
                  <a:ext cx="42" cy="34"/>
                  <a:chOff x="1581" y="1892"/>
                  <a:chExt cx="42" cy="34"/>
                </a:xfrm>
              </p:grpSpPr>
              <p:sp>
                <p:nvSpPr>
                  <p:cNvPr id="1861" name="Oval 76"/>
                  <p:cNvSpPr>
                    <a:spLocks noChangeArrowheads="1"/>
                  </p:cNvSpPr>
                  <p:nvPr/>
                </p:nvSpPr>
                <p:spPr bwMode="auto">
                  <a:xfrm>
                    <a:off x="1581" y="1892"/>
                    <a:ext cx="42" cy="34"/>
                  </a:xfrm>
                  <a:prstGeom prst="ellipse">
                    <a:avLst/>
                  </a:prstGeom>
                  <a:solidFill>
                    <a:srgbClr val="0000FF"/>
                  </a:solidFill>
                  <a:ln w="0">
                    <a:solidFill>
                      <a:srgbClr val="000000"/>
                    </a:solidFill>
                    <a:round/>
                  </a:ln>
                </p:spPr>
                <p:txBody>
                  <a:bodyPr/>
                  <a:lstStyle/>
                  <a:p>
                    <a:endParaRPr lang="zh-CN" altLang="en-US"/>
                  </a:p>
                </p:txBody>
              </p:sp>
              <p:sp>
                <p:nvSpPr>
                  <p:cNvPr id="1862" name="Oval 77"/>
                  <p:cNvSpPr>
                    <a:spLocks noChangeArrowheads="1"/>
                  </p:cNvSpPr>
                  <p:nvPr/>
                </p:nvSpPr>
                <p:spPr bwMode="auto">
                  <a:xfrm>
                    <a:off x="1581" y="1892"/>
                    <a:ext cx="42" cy="34"/>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59" name="Group 78"/>
                <p:cNvGrpSpPr/>
                <p:nvPr/>
              </p:nvGrpSpPr>
              <p:grpSpPr bwMode="auto">
                <a:xfrm>
                  <a:off x="1323" y="1799"/>
                  <a:ext cx="42" cy="34"/>
                  <a:chOff x="1323" y="1799"/>
                  <a:chExt cx="42" cy="34"/>
                </a:xfrm>
              </p:grpSpPr>
              <p:sp>
                <p:nvSpPr>
                  <p:cNvPr id="1859" name="Oval 79"/>
                  <p:cNvSpPr>
                    <a:spLocks noChangeArrowheads="1"/>
                  </p:cNvSpPr>
                  <p:nvPr/>
                </p:nvSpPr>
                <p:spPr bwMode="auto">
                  <a:xfrm>
                    <a:off x="1323" y="1799"/>
                    <a:ext cx="42" cy="34"/>
                  </a:xfrm>
                  <a:prstGeom prst="ellipse">
                    <a:avLst/>
                  </a:prstGeom>
                  <a:solidFill>
                    <a:srgbClr val="0000FF"/>
                  </a:solidFill>
                  <a:ln w="0">
                    <a:solidFill>
                      <a:srgbClr val="000000"/>
                    </a:solidFill>
                    <a:round/>
                  </a:ln>
                </p:spPr>
                <p:txBody>
                  <a:bodyPr/>
                  <a:lstStyle/>
                  <a:p>
                    <a:endParaRPr lang="zh-CN" altLang="en-US"/>
                  </a:p>
                </p:txBody>
              </p:sp>
              <p:sp>
                <p:nvSpPr>
                  <p:cNvPr id="1860" name="Oval 80"/>
                  <p:cNvSpPr>
                    <a:spLocks noChangeArrowheads="1"/>
                  </p:cNvSpPr>
                  <p:nvPr/>
                </p:nvSpPr>
                <p:spPr bwMode="auto">
                  <a:xfrm>
                    <a:off x="1323" y="1799"/>
                    <a:ext cx="42" cy="34"/>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60" name="Group 81"/>
                <p:cNvGrpSpPr/>
                <p:nvPr/>
              </p:nvGrpSpPr>
              <p:grpSpPr bwMode="auto">
                <a:xfrm>
                  <a:off x="1403" y="1847"/>
                  <a:ext cx="42" cy="34"/>
                  <a:chOff x="1403" y="1847"/>
                  <a:chExt cx="42" cy="34"/>
                </a:xfrm>
              </p:grpSpPr>
              <p:sp>
                <p:nvSpPr>
                  <p:cNvPr id="1857" name="Oval 82"/>
                  <p:cNvSpPr>
                    <a:spLocks noChangeArrowheads="1"/>
                  </p:cNvSpPr>
                  <p:nvPr/>
                </p:nvSpPr>
                <p:spPr bwMode="auto">
                  <a:xfrm>
                    <a:off x="1403" y="1847"/>
                    <a:ext cx="42" cy="34"/>
                  </a:xfrm>
                  <a:prstGeom prst="ellipse">
                    <a:avLst/>
                  </a:prstGeom>
                  <a:solidFill>
                    <a:srgbClr val="0000FF"/>
                  </a:solidFill>
                  <a:ln w="0">
                    <a:solidFill>
                      <a:srgbClr val="000000"/>
                    </a:solidFill>
                    <a:round/>
                  </a:ln>
                </p:spPr>
                <p:txBody>
                  <a:bodyPr/>
                  <a:lstStyle/>
                  <a:p>
                    <a:endParaRPr lang="zh-CN" altLang="en-US"/>
                  </a:p>
                </p:txBody>
              </p:sp>
              <p:sp>
                <p:nvSpPr>
                  <p:cNvPr id="1858" name="Oval 83"/>
                  <p:cNvSpPr>
                    <a:spLocks noChangeArrowheads="1"/>
                  </p:cNvSpPr>
                  <p:nvPr/>
                </p:nvSpPr>
                <p:spPr bwMode="auto">
                  <a:xfrm>
                    <a:off x="1403" y="1847"/>
                    <a:ext cx="42" cy="34"/>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61" name="Group 84"/>
                <p:cNvGrpSpPr/>
                <p:nvPr/>
              </p:nvGrpSpPr>
              <p:grpSpPr bwMode="auto">
                <a:xfrm>
                  <a:off x="1461" y="1749"/>
                  <a:ext cx="42" cy="34"/>
                  <a:chOff x="1461" y="1749"/>
                  <a:chExt cx="42" cy="34"/>
                </a:xfrm>
              </p:grpSpPr>
              <p:sp>
                <p:nvSpPr>
                  <p:cNvPr id="1855" name="Oval 85"/>
                  <p:cNvSpPr>
                    <a:spLocks noChangeArrowheads="1"/>
                  </p:cNvSpPr>
                  <p:nvPr/>
                </p:nvSpPr>
                <p:spPr bwMode="auto">
                  <a:xfrm>
                    <a:off x="1461" y="1749"/>
                    <a:ext cx="42" cy="34"/>
                  </a:xfrm>
                  <a:prstGeom prst="ellipse">
                    <a:avLst/>
                  </a:prstGeom>
                  <a:solidFill>
                    <a:srgbClr val="0000FF"/>
                  </a:solidFill>
                  <a:ln w="0">
                    <a:solidFill>
                      <a:srgbClr val="000000"/>
                    </a:solidFill>
                    <a:round/>
                  </a:ln>
                </p:spPr>
                <p:txBody>
                  <a:bodyPr/>
                  <a:lstStyle/>
                  <a:p>
                    <a:endParaRPr lang="zh-CN" altLang="en-US"/>
                  </a:p>
                </p:txBody>
              </p:sp>
              <p:sp>
                <p:nvSpPr>
                  <p:cNvPr id="1856" name="Oval 86"/>
                  <p:cNvSpPr>
                    <a:spLocks noChangeArrowheads="1"/>
                  </p:cNvSpPr>
                  <p:nvPr/>
                </p:nvSpPr>
                <p:spPr bwMode="auto">
                  <a:xfrm>
                    <a:off x="1461" y="1749"/>
                    <a:ext cx="42" cy="34"/>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62" name="Group 87"/>
                <p:cNvGrpSpPr/>
                <p:nvPr/>
              </p:nvGrpSpPr>
              <p:grpSpPr bwMode="auto">
                <a:xfrm>
                  <a:off x="1527" y="1768"/>
                  <a:ext cx="42" cy="34"/>
                  <a:chOff x="1527" y="1768"/>
                  <a:chExt cx="42" cy="34"/>
                </a:xfrm>
              </p:grpSpPr>
              <p:sp>
                <p:nvSpPr>
                  <p:cNvPr id="1853" name="Oval 88"/>
                  <p:cNvSpPr>
                    <a:spLocks noChangeArrowheads="1"/>
                  </p:cNvSpPr>
                  <p:nvPr/>
                </p:nvSpPr>
                <p:spPr bwMode="auto">
                  <a:xfrm>
                    <a:off x="1527" y="1768"/>
                    <a:ext cx="42" cy="34"/>
                  </a:xfrm>
                  <a:prstGeom prst="ellipse">
                    <a:avLst/>
                  </a:prstGeom>
                  <a:solidFill>
                    <a:srgbClr val="0000FF"/>
                  </a:solidFill>
                  <a:ln w="0">
                    <a:solidFill>
                      <a:srgbClr val="000000"/>
                    </a:solidFill>
                    <a:round/>
                  </a:ln>
                </p:spPr>
                <p:txBody>
                  <a:bodyPr/>
                  <a:lstStyle/>
                  <a:p>
                    <a:endParaRPr lang="zh-CN" altLang="en-US"/>
                  </a:p>
                </p:txBody>
              </p:sp>
              <p:sp>
                <p:nvSpPr>
                  <p:cNvPr id="1854" name="Oval 89"/>
                  <p:cNvSpPr>
                    <a:spLocks noChangeArrowheads="1"/>
                  </p:cNvSpPr>
                  <p:nvPr/>
                </p:nvSpPr>
                <p:spPr bwMode="auto">
                  <a:xfrm>
                    <a:off x="1527" y="1768"/>
                    <a:ext cx="42" cy="34"/>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63" name="Group 90"/>
                <p:cNvGrpSpPr/>
                <p:nvPr/>
              </p:nvGrpSpPr>
              <p:grpSpPr bwMode="auto">
                <a:xfrm>
                  <a:off x="1599" y="1827"/>
                  <a:ext cx="42" cy="34"/>
                  <a:chOff x="1599" y="1827"/>
                  <a:chExt cx="42" cy="34"/>
                </a:xfrm>
              </p:grpSpPr>
              <p:sp>
                <p:nvSpPr>
                  <p:cNvPr id="1851" name="Oval 91"/>
                  <p:cNvSpPr>
                    <a:spLocks noChangeArrowheads="1"/>
                  </p:cNvSpPr>
                  <p:nvPr/>
                </p:nvSpPr>
                <p:spPr bwMode="auto">
                  <a:xfrm>
                    <a:off x="1599" y="1827"/>
                    <a:ext cx="42" cy="34"/>
                  </a:xfrm>
                  <a:prstGeom prst="ellipse">
                    <a:avLst/>
                  </a:prstGeom>
                  <a:solidFill>
                    <a:srgbClr val="0000FF"/>
                  </a:solidFill>
                  <a:ln w="0">
                    <a:solidFill>
                      <a:srgbClr val="000000"/>
                    </a:solidFill>
                    <a:round/>
                  </a:ln>
                </p:spPr>
                <p:txBody>
                  <a:bodyPr/>
                  <a:lstStyle/>
                  <a:p>
                    <a:endParaRPr lang="zh-CN" altLang="en-US"/>
                  </a:p>
                </p:txBody>
              </p:sp>
              <p:sp>
                <p:nvSpPr>
                  <p:cNvPr id="1852" name="Oval 92"/>
                  <p:cNvSpPr>
                    <a:spLocks noChangeArrowheads="1"/>
                  </p:cNvSpPr>
                  <p:nvPr/>
                </p:nvSpPr>
                <p:spPr bwMode="auto">
                  <a:xfrm>
                    <a:off x="1599" y="1827"/>
                    <a:ext cx="42" cy="34"/>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64" name="Group 93"/>
                <p:cNvGrpSpPr/>
                <p:nvPr/>
              </p:nvGrpSpPr>
              <p:grpSpPr bwMode="auto">
                <a:xfrm>
                  <a:off x="1420" y="1782"/>
                  <a:ext cx="42" cy="35"/>
                  <a:chOff x="1420" y="1782"/>
                  <a:chExt cx="42" cy="35"/>
                </a:xfrm>
              </p:grpSpPr>
              <p:sp>
                <p:nvSpPr>
                  <p:cNvPr id="1849" name="Oval 94"/>
                  <p:cNvSpPr>
                    <a:spLocks noChangeArrowheads="1"/>
                  </p:cNvSpPr>
                  <p:nvPr/>
                </p:nvSpPr>
                <p:spPr bwMode="auto">
                  <a:xfrm>
                    <a:off x="1420" y="1782"/>
                    <a:ext cx="42" cy="35"/>
                  </a:xfrm>
                  <a:prstGeom prst="ellipse">
                    <a:avLst/>
                  </a:prstGeom>
                  <a:solidFill>
                    <a:srgbClr val="0000FF"/>
                  </a:solidFill>
                  <a:ln w="0">
                    <a:solidFill>
                      <a:srgbClr val="000000"/>
                    </a:solidFill>
                    <a:round/>
                  </a:ln>
                </p:spPr>
                <p:txBody>
                  <a:bodyPr/>
                  <a:lstStyle/>
                  <a:p>
                    <a:endParaRPr lang="zh-CN" altLang="en-US"/>
                  </a:p>
                </p:txBody>
              </p:sp>
              <p:sp>
                <p:nvSpPr>
                  <p:cNvPr id="1850" name="Oval 95"/>
                  <p:cNvSpPr>
                    <a:spLocks noChangeArrowheads="1"/>
                  </p:cNvSpPr>
                  <p:nvPr/>
                </p:nvSpPr>
                <p:spPr bwMode="auto">
                  <a:xfrm>
                    <a:off x="1420" y="1782"/>
                    <a:ext cx="42" cy="35"/>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65" name="Group 96"/>
                <p:cNvGrpSpPr/>
                <p:nvPr/>
              </p:nvGrpSpPr>
              <p:grpSpPr bwMode="auto">
                <a:xfrm>
                  <a:off x="1478" y="1684"/>
                  <a:ext cx="42" cy="34"/>
                  <a:chOff x="1478" y="1684"/>
                  <a:chExt cx="42" cy="34"/>
                </a:xfrm>
              </p:grpSpPr>
              <p:sp>
                <p:nvSpPr>
                  <p:cNvPr id="1847" name="Oval 97"/>
                  <p:cNvSpPr>
                    <a:spLocks noChangeArrowheads="1"/>
                  </p:cNvSpPr>
                  <p:nvPr/>
                </p:nvSpPr>
                <p:spPr bwMode="auto">
                  <a:xfrm>
                    <a:off x="1478" y="1684"/>
                    <a:ext cx="42" cy="34"/>
                  </a:xfrm>
                  <a:prstGeom prst="ellipse">
                    <a:avLst/>
                  </a:prstGeom>
                  <a:solidFill>
                    <a:srgbClr val="0000FF"/>
                  </a:solidFill>
                  <a:ln w="0">
                    <a:solidFill>
                      <a:srgbClr val="000000"/>
                    </a:solidFill>
                    <a:round/>
                  </a:ln>
                </p:spPr>
                <p:txBody>
                  <a:bodyPr/>
                  <a:lstStyle/>
                  <a:p>
                    <a:endParaRPr lang="zh-CN" altLang="en-US"/>
                  </a:p>
                </p:txBody>
              </p:sp>
              <p:sp>
                <p:nvSpPr>
                  <p:cNvPr id="1848" name="Oval 98"/>
                  <p:cNvSpPr>
                    <a:spLocks noChangeArrowheads="1"/>
                  </p:cNvSpPr>
                  <p:nvPr/>
                </p:nvSpPr>
                <p:spPr bwMode="auto">
                  <a:xfrm>
                    <a:off x="1478" y="1684"/>
                    <a:ext cx="42" cy="34"/>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66" name="Group 99"/>
                <p:cNvGrpSpPr/>
                <p:nvPr/>
              </p:nvGrpSpPr>
              <p:grpSpPr bwMode="auto">
                <a:xfrm>
                  <a:off x="1155" y="1808"/>
                  <a:ext cx="131" cy="101"/>
                  <a:chOff x="1155" y="1808"/>
                  <a:chExt cx="131" cy="101"/>
                </a:xfrm>
              </p:grpSpPr>
              <p:sp>
                <p:nvSpPr>
                  <p:cNvPr id="1845" name="Oval 100"/>
                  <p:cNvSpPr>
                    <a:spLocks noChangeArrowheads="1"/>
                  </p:cNvSpPr>
                  <p:nvPr/>
                </p:nvSpPr>
                <p:spPr bwMode="auto">
                  <a:xfrm>
                    <a:off x="1155" y="1808"/>
                    <a:ext cx="131" cy="101"/>
                  </a:xfrm>
                  <a:prstGeom prst="ellipse">
                    <a:avLst/>
                  </a:prstGeom>
                  <a:solidFill>
                    <a:srgbClr val="339966"/>
                  </a:solidFill>
                  <a:ln w="0">
                    <a:solidFill>
                      <a:srgbClr val="000000"/>
                    </a:solidFill>
                    <a:round/>
                  </a:ln>
                </p:spPr>
                <p:txBody>
                  <a:bodyPr/>
                  <a:lstStyle/>
                  <a:p>
                    <a:endParaRPr lang="zh-CN" altLang="en-US"/>
                  </a:p>
                </p:txBody>
              </p:sp>
              <p:sp>
                <p:nvSpPr>
                  <p:cNvPr id="1846" name="Oval 101"/>
                  <p:cNvSpPr>
                    <a:spLocks noChangeArrowheads="1"/>
                  </p:cNvSpPr>
                  <p:nvPr/>
                </p:nvSpPr>
                <p:spPr bwMode="auto">
                  <a:xfrm>
                    <a:off x="1155" y="1808"/>
                    <a:ext cx="131" cy="101"/>
                  </a:xfrm>
                  <a:prstGeom prst="ellipse">
                    <a:avLst/>
                  </a:prstGeom>
                  <a:noFill/>
                  <a:ln w="9525" cap="rnd">
                    <a:solidFill>
                      <a:srgbClr val="339966"/>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67" name="Group 102"/>
                <p:cNvGrpSpPr/>
                <p:nvPr/>
              </p:nvGrpSpPr>
              <p:grpSpPr bwMode="auto">
                <a:xfrm>
                  <a:off x="1247" y="1632"/>
                  <a:ext cx="130" cy="102"/>
                  <a:chOff x="1247" y="1632"/>
                  <a:chExt cx="130" cy="102"/>
                </a:xfrm>
              </p:grpSpPr>
              <p:sp>
                <p:nvSpPr>
                  <p:cNvPr id="1843" name="Oval 103"/>
                  <p:cNvSpPr>
                    <a:spLocks noChangeArrowheads="1"/>
                  </p:cNvSpPr>
                  <p:nvPr/>
                </p:nvSpPr>
                <p:spPr bwMode="auto">
                  <a:xfrm>
                    <a:off x="1247" y="1632"/>
                    <a:ext cx="130" cy="102"/>
                  </a:xfrm>
                  <a:prstGeom prst="ellipse">
                    <a:avLst/>
                  </a:prstGeom>
                  <a:solidFill>
                    <a:srgbClr val="339966"/>
                  </a:solidFill>
                  <a:ln w="0">
                    <a:solidFill>
                      <a:srgbClr val="000000"/>
                    </a:solidFill>
                    <a:round/>
                  </a:ln>
                </p:spPr>
                <p:txBody>
                  <a:bodyPr/>
                  <a:lstStyle/>
                  <a:p>
                    <a:endParaRPr lang="zh-CN" altLang="en-US"/>
                  </a:p>
                </p:txBody>
              </p:sp>
              <p:sp>
                <p:nvSpPr>
                  <p:cNvPr id="1844" name="Oval 104"/>
                  <p:cNvSpPr>
                    <a:spLocks noChangeArrowheads="1"/>
                  </p:cNvSpPr>
                  <p:nvPr/>
                </p:nvSpPr>
                <p:spPr bwMode="auto">
                  <a:xfrm>
                    <a:off x="1247" y="1632"/>
                    <a:ext cx="130" cy="102"/>
                  </a:xfrm>
                  <a:prstGeom prst="ellipse">
                    <a:avLst/>
                  </a:prstGeom>
                  <a:noFill/>
                  <a:ln w="9525" cap="rnd">
                    <a:solidFill>
                      <a:srgbClr val="339966"/>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68" name="Group 105"/>
                <p:cNvGrpSpPr/>
                <p:nvPr/>
              </p:nvGrpSpPr>
              <p:grpSpPr bwMode="auto">
                <a:xfrm>
                  <a:off x="1557" y="1619"/>
                  <a:ext cx="130" cy="101"/>
                  <a:chOff x="1557" y="1619"/>
                  <a:chExt cx="130" cy="101"/>
                </a:xfrm>
              </p:grpSpPr>
              <p:sp>
                <p:nvSpPr>
                  <p:cNvPr id="1841" name="Oval 106"/>
                  <p:cNvSpPr>
                    <a:spLocks noChangeArrowheads="1"/>
                  </p:cNvSpPr>
                  <p:nvPr/>
                </p:nvSpPr>
                <p:spPr bwMode="auto">
                  <a:xfrm>
                    <a:off x="1557" y="1619"/>
                    <a:ext cx="130" cy="101"/>
                  </a:xfrm>
                  <a:prstGeom prst="ellipse">
                    <a:avLst/>
                  </a:prstGeom>
                  <a:solidFill>
                    <a:srgbClr val="339966"/>
                  </a:solidFill>
                  <a:ln w="0">
                    <a:solidFill>
                      <a:srgbClr val="000000"/>
                    </a:solidFill>
                    <a:round/>
                  </a:ln>
                </p:spPr>
                <p:txBody>
                  <a:bodyPr/>
                  <a:lstStyle/>
                  <a:p>
                    <a:endParaRPr lang="zh-CN" altLang="en-US"/>
                  </a:p>
                </p:txBody>
              </p:sp>
              <p:sp>
                <p:nvSpPr>
                  <p:cNvPr id="1842" name="Oval 107"/>
                  <p:cNvSpPr>
                    <a:spLocks noChangeArrowheads="1"/>
                  </p:cNvSpPr>
                  <p:nvPr/>
                </p:nvSpPr>
                <p:spPr bwMode="auto">
                  <a:xfrm>
                    <a:off x="1557" y="1619"/>
                    <a:ext cx="130" cy="101"/>
                  </a:xfrm>
                  <a:prstGeom prst="ellipse">
                    <a:avLst/>
                  </a:prstGeom>
                  <a:noFill/>
                  <a:ln w="9525" cap="rnd">
                    <a:solidFill>
                      <a:srgbClr val="339966"/>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69" name="Group 108"/>
                <p:cNvGrpSpPr/>
                <p:nvPr/>
              </p:nvGrpSpPr>
              <p:grpSpPr bwMode="auto">
                <a:xfrm>
                  <a:off x="1177" y="1377"/>
                  <a:ext cx="268" cy="197"/>
                  <a:chOff x="1177" y="1377"/>
                  <a:chExt cx="268" cy="197"/>
                </a:xfrm>
              </p:grpSpPr>
              <p:sp>
                <p:nvSpPr>
                  <p:cNvPr id="1839" name="Oval 109"/>
                  <p:cNvSpPr>
                    <a:spLocks noChangeArrowheads="1"/>
                  </p:cNvSpPr>
                  <p:nvPr/>
                </p:nvSpPr>
                <p:spPr bwMode="auto">
                  <a:xfrm>
                    <a:off x="1177" y="1377"/>
                    <a:ext cx="268" cy="197"/>
                  </a:xfrm>
                  <a:prstGeom prst="ellipse">
                    <a:avLst/>
                  </a:prstGeom>
                  <a:solidFill>
                    <a:srgbClr val="FF0000"/>
                  </a:solidFill>
                  <a:ln w="0">
                    <a:solidFill>
                      <a:srgbClr val="000000"/>
                    </a:solidFill>
                    <a:round/>
                  </a:ln>
                </p:spPr>
                <p:txBody>
                  <a:bodyPr/>
                  <a:lstStyle/>
                  <a:p>
                    <a:endParaRPr lang="zh-CN" altLang="en-US"/>
                  </a:p>
                </p:txBody>
              </p:sp>
              <p:sp>
                <p:nvSpPr>
                  <p:cNvPr id="1840" name="Oval 110"/>
                  <p:cNvSpPr>
                    <a:spLocks noChangeArrowheads="1"/>
                  </p:cNvSpPr>
                  <p:nvPr/>
                </p:nvSpPr>
                <p:spPr bwMode="auto">
                  <a:xfrm>
                    <a:off x="1177" y="1377"/>
                    <a:ext cx="268" cy="197"/>
                  </a:xfrm>
                  <a:prstGeom prst="ellipse">
                    <a:avLst/>
                  </a:prstGeom>
                  <a:noFill/>
                  <a:ln w="9525" cap="rnd">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70" name="Freeform 111"/>
                <p:cNvSpPr/>
                <p:nvPr/>
              </p:nvSpPr>
              <p:spPr bwMode="auto">
                <a:xfrm>
                  <a:off x="1310" y="1319"/>
                  <a:ext cx="1711" cy="322"/>
                </a:xfrm>
                <a:custGeom>
                  <a:avLst/>
                  <a:gdLst>
                    <a:gd name="T0" fmla="*/ 0 w 1711"/>
                    <a:gd name="T1" fmla="*/ 0 h 322"/>
                    <a:gd name="T2" fmla="*/ 2 w 1711"/>
                    <a:gd name="T3" fmla="*/ 2 h 322"/>
                    <a:gd name="T4" fmla="*/ 12 w 1711"/>
                    <a:gd name="T5" fmla="*/ 6 h 322"/>
                    <a:gd name="T6" fmla="*/ 25 w 1711"/>
                    <a:gd name="T7" fmla="*/ 13 h 322"/>
                    <a:gd name="T8" fmla="*/ 43 w 1711"/>
                    <a:gd name="T9" fmla="*/ 21 h 322"/>
                    <a:gd name="T10" fmla="*/ 64 w 1711"/>
                    <a:gd name="T11" fmla="*/ 32 h 322"/>
                    <a:gd name="T12" fmla="*/ 89 w 1711"/>
                    <a:gd name="T13" fmla="*/ 44 h 322"/>
                    <a:gd name="T14" fmla="*/ 117 w 1711"/>
                    <a:gd name="T15" fmla="*/ 57 h 322"/>
                    <a:gd name="T16" fmla="*/ 147 w 1711"/>
                    <a:gd name="T17" fmla="*/ 70 h 322"/>
                    <a:gd name="T18" fmla="*/ 177 w 1711"/>
                    <a:gd name="T19" fmla="*/ 84 h 322"/>
                    <a:gd name="T20" fmla="*/ 208 w 1711"/>
                    <a:gd name="T21" fmla="*/ 98 h 322"/>
                    <a:gd name="T22" fmla="*/ 240 w 1711"/>
                    <a:gd name="T23" fmla="*/ 112 h 322"/>
                    <a:gd name="T24" fmla="*/ 272 w 1711"/>
                    <a:gd name="T25" fmla="*/ 124 h 322"/>
                    <a:gd name="T26" fmla="*/ 301 w 1711"/>
                    <a:gd name="T27" fmla="*/ 136 h 322"/>
                    <a:gd name="T28" fmla="*/ 330 w 1711"/>
                    <a:gd name="T29" fmla="*/ 146 h 322"/>
                    <a:gd name="T30" fmla="*/ 356 w 1711"/>
                    <a:gd name="T31" fmla="*/ 155 h 322"/>
                    <a:gd name="T32" fmla="*/ 380 w 1711"/>
                    <a:gd name="T33" fmla="*/ 160 h 322"/>
                    <a:gd name="T34" fmla="*/ 443 w 1711"/>
                    <a:gd name="T35" fmla="*/ 176 h 322"/>
                    <a:gd name="T36" fmla="*/ 522 w 1711"/>
                    <a:gd name="T37" fmla="*/ 189 h 322"/>
                    <a:gd name="T38" fmla="*/ 612 w 1711"/>
                    <a:gd name="T39" fmla="*/ 203 h 322"/>
                    <a:gd name="T40" fmla="*/ 712 w 1711"/>
                    <a:gd name="T41" fmla="*/ 217 h 322"/>
                    <a:gd name="T42" fmla="*/ 819 w 1711"/>
                    <a:gd name="T43" fmla="*/ 231 h 322"/>
                    <a:gd name="T44" fmla="*/ 931 w 1711"/>
                    <a:gd name="T45" fmla="*/ 244 h 322"/>
                    <a:gd name="T46" fmla="*/ 1043 w 1711"/>
                    <a:gd name="T47" fmla="*/ 257 h 322"/>
                    <a:gd name="T48" fmla="*/ 1157 w 1711"/>
                    <a:gd name="T49" fmla="*/ 269 h 322"/>
                    <a:gd name="T50" fmla="*/ 1264 w 1711"/>
                    <a:gd name="T51" fmla="*/ 280 h 322"/>
                    <a:gd name="T52" fmla="*/ 1367 w 1711"/>
                    <a:gd name="T53" fmla="*/ 291 h 322"/>
                    <a:gd name="T54" fmla="*/ 1461 w 1711"/>
                    <a:gd name="T55" fmla="*/ 300 h 322"/>
                    <a:gd name="T56" fmla="*/ 1544 w 1711"/>
                    <a:gd name="T57" fmla="*/ 307 h 322"/>
                    <a:gd name="T58" fmla="*/ 1613 w 1711"/>
                    <a:gd name="T59" fmla="*/ 314 h 322"/>
                    <a:gd name="T60" fmla="*/ 1665 w 1711"/>
                    <a:gd name="T61" fmla="*/ 319 h 322"/>
                    <a:gd name="T62" fmla="*/ 1699 w 1711"/>
                    <a:gd name="T63" fmla="*/ 322 h 322"/>
                    <a:gd name="T64" fmla="*/ 1711 w 1711"/>
                    <a:gd name="T65"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1" h="322">
                      <a:moveTo>
                        <a:pt x="0" y="0"/>
                      </a:moveTo>
                      <a:lnTo>
                        <a:pt x="2" y="2"/>
                      </a:lnTo>
                      <a:lnTo>
                        <a:pt x="12" y="6"/>
                      </a:lnTo>
                      <a:lnTo>
                        <a:pt x="25" y="13"/>
                      </a:lnTo>
                      <a:lnTo>
                        <a:pt x="43" y="21"/>
                      </a:lnTo>
                      <a:lnTo>
                        <a:pt x="64" y="32"/>
                      </a:lnTo>
                      <a:lnTo>
                        <a:pt x="89" y="44"/>
                      </a:lnTo>
                      <a:lnTo>
                        <a:pt x="117" y="57"/>
                      </a:lnTo>
                      <a:lnTo>
                        <a:pt x="147" y="70"/>
                      </a:lnTo>
                      <a:lnTo>
                        <a:pt x="177" y="84"/>
                      </a:lnTo>
                      <a:lnTo>
                        <a:pt x="208" y="98"/>
                      </a:lnTo>
                      <a:lnTo>
                        <a:pt x="240" y="112"/>
                      </a:lnTo>
                      <a:lnTo>
                        <a:pt x="272" y="124"/>
                      </a:lnTo>
                      <a:lnTo>
                        <a:pt x="301" y="136"/>
                      </a:lnTo>
                      <a:lnTo>
                        <a:pt x="330" y="146"/>
                      </a:lnTo>
                      <a:lnTo>
                        <a:pt x="356" y="155"/>
                      </a:lnTo>
                      <a:lnTo>
                        <a:pt x="380" y="160"/>
                      </a:lnTo>
                      <a:lnTo>
                        <a:pt x="443" y="176"/>
                      </a:lnTo>
                      <a:lnTo>
                        <a:pt x="522" y="189"/>
                      </a:lnTo>
                      <a:lnTo>
                        <a:pt x="612" y="203"/>
                      </a:lnTo>
                      <a:lnTo>
                        <a:pt x="712" y="217"/>
                      </a:lnTo>
                      <a:lnTo>
                        <a:pt x="819" y="231"/>
                      </a:lnTo>
                      <a:lnTo>
                        <a:pt x="931" y="244"/>
                      </a:lnTo>
                      <a:lnTo>
                        <a:pt x="1043" y="257"/>
                      </a:lnTo>
                      <a:lnTo>
                        <a:pt x="1157" y="269"/>
                      </a:lnTo>
                      <a:lnTo>
                        <a:pt x="1264" y="280"/>
                      </a:lnTo>
                      <a:lnTo>
                        <a:pt x="1367" y="291"/>
                      </a:lnTo>
                      <a:lnTo>
                        <a:pt x="1461" y="300"/>
                      </a:lnTo>
                      <a:lnTo>
                        <a:pt x="1544" y="307"/>
                      </a:lnTo>
                      <a:lnTo>
                        <a:pt x="1613" y="314"/>
                      </a:lnTo>
                      <a:lnTo>
                        <a:pt x="1665" y="319"/>
                      </a:lnTo>
                      <a:lnTo>
                        <a:pt x="1699" y="322"/>
                      </a:lnTo>
                      <a:lnTo>
                        <a:pt x="1711" y="322"/>
                      </a:lnTo>
                    </a:path>
                  </a:pathLst>
                </a:custGeom>
                <a:noFill/>
                <a:ln w="28575"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71" name="Freeform 112"/>
                <p:cNvSpPr/>
                <p:nvPr/>
              </p:nvSpPr>
              <p:spPr bwMode="auto">
                <a:xfrm>
                  <a:off x="1309" y="1760"/>
                  <a:ext cx="1711" cy="322"/>
                </a:xfrm>
                <a:custGeom>
                  <a:avLst/>
                  <a:gdLst>
                    <a:gd name="T0" fmla="*/ 0 w 1711"/>
                    <a:gd name="T1" fmla="*/ 322 h 322"/>
                    <a:gd name="T2" fmla="*/ 2 w 1711"/>
                    <a:gd name="T3" fmla="*/ 321 h 322"/>
                    <a:gd name="T4" fmla="*/ 11 w 1711"/>
                    <a:gd name="T5" fmla="*/ 317 h 322"/>
                    <a:gd name="T6" fmla="*/ 25 w 1711"/>
                    <a:gd name="T7" fmla="*/ 311 h 322"/>
                    <a:gd name="T8" fmla="*/ 42 w 1711"/>
                    <a:gd name="T9" fmla="*/ 302 h 322"/>
                    <a:gd name="T10" fmla="*/ 63 w 1711"/>
                    <a:gd name="T11" fmla="*/ 292 h 322"/>
                    <a:gd name="T12" fmla="*/ 89 w 1711"/>
                    <a:gd name="T13" fmla="*/ 280 h 322"/>
                    <a:gd name="T14" fmla="*/ 117 w 1711"/>
                    <a:gd name="T15" fmla="*/ 267 h 322"/>
                    <a:gd name="T16" fmla="*/ 146 w 1711"/>
                    <a:gd name="T17" fmla="*/ 253 h 322"/>
                    <a:gd name="T18" fmla="*/ 176 w 1711"/>
                    <a:gd name="T19" fmla="*/ 239 h 322"/>
                    <a:gd name="T20" fmla="*/ 209 w 1711"/>
                    <a:gd name="T21" fmla="*/ 226 h 322"/>
                    <a:gd name="T22" fmla="*/ 239 w 1711"/>
                    <a:gd name="T23" fmla="*/ 212 h 322"/>
                    <a:gd name="T24" fmla="*/ 271 w 1711"/>
                    <a:gd name="T25" fmla="*/ 199 h 322"/>
                    <a:gd name="T26" fmla="*/ 301 w 1711"/>
                    <a:gd name="T27" fmla="*/ 188 h 322"/>
                    <a:gd name="T28" fmla="*/ 330 w 1711"/>
                    <a:gd name="T29" fmla="*/ 177 h 322"/>
                    <a:gd name="T30" fmla="*/ 356 w 1711"/>
                    <a:gd name="T31" fmla="*/ 169 h 322"/>
                    <a:gd name="T32" fmla="*/ 380 w 1711"/>
                    <a:gd name="T33" fmla="*/ 161 h 322"/>
                    <a:gd name="T34" fmla="*/ 443 w 1711"/>
                    <a:gd name="T35" fmla="*/ 147 h 322"/>
                    <a:gd name="T36" fmla="*/ 522 w 1711"/>
                    <a:gd name="T37" fmla="*/ 134 h 322"/>
                    <a:gd name="T38" fmla="*/ 612 w 1711"/>
                    <a:gd name="T39" fmla="*/ 120 h 322"/>
                    <a:gd name="T40" fmla="*/ 713 w 1711"/>
                    <a:gd name="T41" fmla="*/ 105 h 322"/>
                    <a:gd name="T42" fmla="*/ 819 w 1711"/>
                    <a:gd name="T43" fmla="*/ 92 h 322"/>
                    <a:gd name="T44" fmla="*/ 931 w 1711"/>
                    <a:gd name="T45" fmla="*/ 78 h 322"/>
                    <a:gd name="T46" fmla="*/ 1044 w 1711"/>
                    <a:gd name="T47" fmla="*/ 66 h 322"/>
                    <a:gd name="T48" fmla="*/ 1156 w 1711"/>
                    <a:gd name="T49" fmla="*/ 53 h 322"/>
                    <a:gd name="T50" fmla="*/ 1264 w 1711"/>
                    <a:gd name="T51" fmla="*/ 43 h 322"/>
                    <a:gd name="T52" fmla="*/ 1367 w 1711"/>
                    <a:gd name="T53" fmla="*/ 32 h 322"/>
                    <a:gd name="T54" fmla="*/ 1461 w 1711"/>
                    <a:gd name="T55" fmla="*/ 24 h 322"/>
                    <a:gd name="T56" fmla="*/ 1545 w 1711"/>
                    <a:gd name="T57" fmla="*/ 15 h 322"/>
                    <a:gd name="T58" fmla="*/ 1613 w 1711"/>
                    <a:gd name="T59" fmla="*/ 9 h 322"/>
                    <a:gd name="T60" fmla="*/ 1665 w 1711"/>
                    <a:gd name="T61" fmla="*/ 4 h 322"/>
                    <a:gd name="T62" fmla="*/ 1699 w 1711"/>
                    <a:gd name="T63" fmla="*/ 1 h 322"/>
                    <a:gd name="T64" fmla="*/ 1711 w 1711"/>
                    <a:gd name="T65"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1" h="322">
                      <a:moveTo>
                        <a:pt x="0" y="322"/>
                      </a:moveTo>
                      <a:lnTo>
                        <a:pt x="2" y="321"/>
                      </a:lnTo>
                      <a:lnTo>
                        <a:pt x="11" y="317"/>
                      </a:lnTo>
                      <a:lnTo>
                        <a:pt x="25" y="311"/>
                      </a:lnTo>
                      <a:lnTo>
                        <a:pt x="42" y="302"/>
                      </a:lnTo>
                      <a:lnTo>
                        <a:pt x="63" y="292"/>
                      </a:lnTo>
                      <a:lnTo>
                        <a:pt x="89" y="280"/>
                      </a:lnTo>
                      <a:lnTo>
                        <a:pt x="117" y="267"/>
                      </a:lnTo>
                      <a:lnTo>
                        <a:pt x="146" y="253"/>
                      </a:lnTo>
                      <a:lnTo>
                        <a:pt x="176" y="239"/>
                      </a:lnTo>
                      <a:lnTo>
                        <a:pt x="209" y="226"/>
                      </a:lnTo>
                      <a:lnTo>
                        <a:pt x="239" y="212"/>
                      </a:lnTo>
                      <a:lnTo>
                        <a:pt x="271" y="199"/>
                      </a:lnTo>
                      <a:lnTo>
                        <a:pt x="301" y="188"/>
                      </a:lnTo>
                      <a:lnTo>
                        <a:pt x="330" y="177"/>
                      </a:lnTo>
                      <a:lnTo>
                        <a:pt x="356" y="169"/>
                      </a:lnTo>
                      <a:lnTo>
                        <a:pt x="380" y="161"/>
                      </a:lnTo>
                      <a:lnTo>
                        <a:pt x="443" y="147"/>
                      </a:lnTo>
                      <a:lnTo>
                        <a:pt x="522" y="134"/>
                      </a:lnTo>
                      <a:lnTo>
                        <a:pt x="612" y="120"/>
                      </a:lnTo>
                      <a:lnTo>
                        <a:pt x="713" y="105"/>
                      </a:lnTo>
                      <a:lnTo>
                        <a:pt x="819" y="92"/>
                      </a:lnTo>
                      <a:lnTo>
                        <a:pt x="931" y="78"/>
                      </a:lnTo>
                      <a:lnTo>
                        <a:pt x="1044" y="66"/>
                      </a:lnTo>
                      <a:lnTo>
                        <a:pt x="1156" y="53"/>
                      </a:lnTo>
                      <a:lnTo>
                        <a:pt x="1264" y="43"/>
                      </a:lnTo>
                      <a:lnTo>
                        <a:pt x="1367" y="32"/>
                      </a:lnTo>
                      <a:lnTo>
                        <a:pt x="1461" y="24"/>
                      </a:lnTo>
                      <a:lnTo>
                        <a:pt x="1545" y="15"/>
                      </a:lnTo>
                      <a:lnTo>
                        <a:pt x="1613" y="9"/>
                      </a:lnTo>
                      <a:lnTo>
                        <a:pt x="1665" y="4"/>
                      </a:lnTo>
                      <a:lnTo>
                        <a:pt x="1699" y="1"/>
                      </a:lnTo>
                      <a:lnTo>
                        <a:pt x="1711" y="0"/>
                      </a:lnTo>
                    </a:path>
                  </a:pathLst>
                </a:custGeom>
                <a:noFill/>
                <a:ln w="28575"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72" name="Freeform 113"/>
                <p:cNvSpPr/>
                <p:nvPr/>
              </p:nvSpPr>
              <p:spPr bwMode="auto">
                <a:xfrm>
                  <a:off x="1310" y="1319"/>
                  <a:ext cx="1711" cy="322"/>
                </a:xfrm>
                <a:custGeom>
                  <a:avLst/>
                  <a:gdLst>
                    <a:gd name="T0" fmla="*/ 0 w 1711"/>
                    <a:gd name="T1" fmla="*/ 0 h 322"/>
                    <a:gd name="T2" fmla="*/ 2 w 1711"/>
                    <a:gd name="T3" fmla="*/ 2 h 322"/>
                    <a:gd name="T4" fmla="*/ 12 w 1711"/>
                    <a:gd name="T5" fmla="*/ 6 h 322"/>
                    <a:gd name="T6" fmla="*/ 25 w 1711"/>
                    <a:gd name="T7" fmla="*/ 13 h 322"/>
                    <a:gd name="T8" fmla="*/ 43 w 1711"/>
                    <a:gd name="T9" fmla="*/ 21 h 322"/>
                    <a:gd name="T10" fmla="*/ 64 w 1711"/>
                    <a:gd name="T11" fmla="*/ 32 h 322"/>
                    <a:gd name="T12" fmla="*/ 89 w 1711"/>
                    <a:gd name="T13" fmla="*/ 44 h 322"/>
                    <a:gd name="T14" fmla="*/ 117 w 1711"/>
                    <a:gd name="T15" fmla="*/ 57 h 322"/>
                    <a:gd name="T16" fmla="*/ 147 w 1711"/>
                    <a:gd name="T17" fmla="*/ 70 h 322"/>
                    <a:gd name="T18" fmla="*/ 177 w 1711"/>
                    <a:gd name="T19" fmla="*/ 84 h 322"/>
                    <a:gd name="T20" fmla="*/ 208 w 1711"/>
                    <a:gd name="T21" fmla="*/ 98 h 322"/>
                    <a:gd name="T22" fmla="*/ 240 w 1711"/>
                    <a:gd name="T23" fmla="*/ 112 h 322"/>
                    <a:gd name="T24" fmla="*/ 272 w 1711"/>
                    <a:gd name="T25" fmla="*/ 124 h 322"/>
                    <a:gd name="T26" fmla="*/ 301 w 1711"/>
                    <a:gd name="T27" fmla="*/ 136 h 322"/>
                    <a:gd name="T28" fmla="*/ 330 w 1711"/>
                    <a:gd name="T29" fmla="*/ 146 h 322"/>
                    <a:gd name="T30" fmla="*/ 356 w 1711"/>
                    <a:gd name="T31" fmla="*/ 155 h 322"/>
                    <a:gd name="T32" fmla="*/ 380 w 1711"/>
                    <a:gd name="T33" fmla="*/ 160 h 322"/>
                    <a:gd name="T34" fmla="*/ 443 w 1711"/>
                    <a:gd name="T35" fmla="*/ 176 h 322"/>
                    <a:gd name="T36" fmla="*/ 522 w 1711"/>
                    <a:gd name="T37" fmla="*/ 189 h 322"/>
                    <a:gd name="T38" fmla="*/ 612 w 1711"/>
                    <a:gd name="T39" fmla="*/ 203 h 322"/>
                    <a:gd name="T40" fmla="*/ 712 w 1711"/>
                    <a:gd name="T41" fmla="*/ 217 h 322"/>
                    <a:gd name="T42" fmla="*/ 819 w 1711"/>
                    <a:gd name="T43" fmla="*/ 231 h 322"/>
                    <a:gd name="T44" fmla="*/ 931 w 1711"/>
                    <a:gd name="T45" fmla="*/ 244 h 322"/>
                    <a:gd name="T46" fmla="*/ 1043 w 1711"/>
                    <a:gd name="T47" fmla="*/ 257 h 322"/>
                    <a:gd name="T48" fmla="*/ 1157 w 1711"/>
                    <a:gd name="T49" fmla="*/ 269 h 322"/>
                    <a:gd name="T50" fmla="*/ 1264 w 1711"/>
                    <a:gd name="T51" fmla="*/ 280 h 322"/>
                    <a:gd name="T52" fmla="*/ 1367 w 1711"/>
                    <a:gd name="T53" fmla="*/ 291 h 322"/>
                    <a:gd name="T54" fmla="*/ 1461 w 1711"/>
                    <a:gd name="T55" fmla="*/ 300 h 322"/>
                    <a:gd name="T56" fmla="*/ 1544 w 1711"/>
                    <a:gd name="T57" fmla="*/ 307 h 322"/>
                    <a:gd name="T58" fmla="*/ 1613 w 1711"/>
                    <a:gd name="T59" fmla="*/ 314 h 322"/>
                    <a:gd name="T60" fmla="*/ 1665 w 1711"/>
                    <a:gd name="T61" fmla="*/ 319 h 322"/>
                    <a:gd name="T62" fmla="*/ 1699 w 1711"/>
                    <a:gd name="T63" fmla="*/ 322 h 322"/>
                    <a:gd name="T64" fmla="*/ 1711 w 1711"/>
                    <a:gd name="T65"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1" h="322">
                      <a:moveTo>
                        <a:pt x="0" y="0"/>
                      </a:moveTo>
                      <a:lnTo>
                        <a:pt x="2" y="2"/>
                      </a:lnTo>
                      <a:lnTo>
                        <a:pt x="12" y="6"/>
                      </a:lnTo>
                      <a:lnTo>
                        <a:pt x="25" y="13"/>
                      </a:lnTo>
                      <a:lnTo>
                        <a:pt x="43" y="21"/>
                      </a:lnTo>
                      <a:lnTo>
                        <a:pt x="64" y="32"/>
                      </a:lnTo>
                      <a:lnTo>
                        <a:pt x="89" y="44"/>
                      </a:lnTo>
                      <a:lnTo>
                        <a:pt x="117" y="57"/>
                      </a:lnTo>
                      <a:lnTo>
                        <a:pt x="147" y="70"/>
                      </a:lnTo>
                      <a:lnTo>
                        <a:pt x="177" y="84"/>
                      </a:lnTo>
                      <a:lnTo>
                        <a:pt x="208" y="98"/>
                      </a:lnTo>
                      <a:lnTo>
                        <a:pt x="240" y="112"/>
                      </a:lnTo>
                      <a:lnTo>
                        <a:pt x="272" y="124"/>
                      </a:lnTo>
                      <a:lnTo>
                        <a:pt x="301" y="136"/>
                      </a:lnTo>
                      <a:lnTo>
                        <a:pt x="330" y="146"/>
                      </a:lnTo>
                      <a:lnTo>
                        <a:pt x="356" y="155"/>
                      </a:lnTo>
                      <a:lnTo>
                        <a:pt x="380" y="160"/>
                      </a:lnTo>
                      <a:lnTo>
                        <a:pt x="443" y="176"/>
                      </a:lnTo>
                      <a:lnTo>
                        <a:pt x="522" y="189"/>
                      </a:lnTo>
                      <a:lnTo>
                        <a:pt x="612" y="203"/>
                      </a:lnTo>
                      <a:lnTo>
                        <a:pt x="712" y="217"/>
                      </a:lnTo>
                      <a:lnTo>
                        <a:pt x="819" y="231"/>
                      </a:lnTo>
                      <a:lnTo>
                        <a:pt x="931" y="244"/>
                      </a:lnTo>
                      <a:lnTo>
                        <a:pt x="1043" y="257"/>
                      </a:lnTo>
                      <a:lnTo>
                        <a:pt x="1157" y="269"/>
                      </a:lnTo>
                      <a:lnTo>
                        <a:pt x="1264" y="280"/>
                      </a:lnTo>
                      <a:lnTo>
                        <a:pt x="1367" y="291"/>
                      </a:lnTo>
                      <a:lnTo>
                        <a:pt x="1461" y="300"/>
                      </a:lnTo>
                      <a:lnTo>
                        <a:pt x="1544" y="307"/>
                      </a:lnTo>
                      <a:lnTo>
                        <a:pt x="1613" y="314"/>
                      </a:lnTo>
                      <a:lnTo>
                        <a:pt x="1665" y="319"/>
                      </a:lnTo>
                      <a:lnTo>
                        <a:pt x="1699" y="322"/>
                      </a:lnTo>
                      <a:lnTo>
                        <a:pt x="1711" y="322"/>
                      </a:lnTo>
                    </a:path>
                  </a:pathLst>
                </a:custGeom>
                <a:noFill/>
                <a:ln w="28575"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73" name="Freeform 114"/>
                <p:cNvSpPr/>
                <p:nvPr/>
              </p:nvSpPr>
              <p:spPr bwMode="auto">
                <a:xfrm>
                  <a:off x="1309" y="1760"/>
                  <a:ext cx="1711" cy="322"/>
                </a:xfrm>
                <a:custGeom>
                  <a:avLst/>
                  <a:gdLst>
                    <a:gd name="T0" fmla="*/ 0 w 1711"/>
                    <a:gd name="T1" fmla="*/ 322 h 322"/>
                    <a:gd name="T2" fmla="*/ 2 w 1711"/>
                    <a:gd name="T3" fmla="*/ 321 h 322"/>
                    <a:gd name="T4" fmla="*/ 11 w 1711"/>
                    <a:gd name="T5" fmla="*/ 317 h 322"/>
                    <a:gd name="T6" fmla="*/ 25 w 1711"/>
                    <a:gd name="T7" fmla="*/ 311 h 322"/>
                    <a:gd name="T8" fmla="*/ 42 w 1711"/>
                    <a:gd name="T9" fmla="*/ 302 h 322"/>
                    <a:gd name="T10" fmla="*/ 63 w 1711"/>
                    <a:gd name="T11" fmla="*/ 292 h 322"/>
                    <a:gd name="T12" fmla="*/ 89 w 1711"/>
                    <a:gd name="T13" fmla="*/ 280 h 322"/>
                    <a:gd name="T14" fmla="*/ 117 w 1711"/>
                    <a:gd name="T15" fmla="*/ 267 h 322"/>
                    <a:gd name="T16" fmla="*/ 146 w 1711"/>
                    <a:gd name="T17" fmla="*/ 253 h 322"/>
                    <a:gd name="T18" fmla="*/ 176 w 1711"/>
                    <a:gd name="T19" fmla="*/ 239 h 322"/>
                    <a:gd name="T20" fmla="*/ 209 w 1711"/>
                    <a:gd name="T21" fmla="*/ 226 h 322"/>
                    <a:gd name="T22" fmla="*/ 239 w 1711"/>
                    <a:gd name="T23" fmla="*/ 212 h 322"/>
                    <a:gd name="T24" fmla="*/ 271 w 1711"/>
                    <a:gd name="T25" fmla="*/ 199 h 322"/>
                    <a:gd name="T26" fmla="*/ 301 w 1711"/>
                    <a:gd name="T27" fmla="*/ 188 h 322"/>
                    <a:gd name="T28" fmla="*/ 330 w 1711"/>
                    <a:gd name="T29" fmla="*/ 177 h 322"/>
                    <a:gd name="T30" fmla="*/ 356 w 1711"/>
                    <a:gd name="T31" fmla="*/ 169 h 322"/>
                    <a:gd name="T32" fmla="*/ 380 w 1711"/>
                    <a:gd name="T33" fmla="*/ 161 h 322"/>
                    <a:gd name="T34" fmla="*/ 443 w 1711"/>
                    <a:gd name="T35" fmla="*/ 147 h 322"/>
                    <a:gd name="T36" fmla="*/ 522 w 1711"/>
                    <a:gd name="T37" fmla="*/ 134 h 322"/>
                    <a:gd name="T38" fmla="*/ 612 w 1711"/>
                    <a:gd name="T39" fmla="*/ 120 h 322"/>
                    <a:gd name="T40" fmla="*/ 713 w 1711"/>
                    <a:gd name="T41" fmla="*/ 105 h 322"/>
                    <a:gd name="T42" fmla="*/ 819 w 1711"/>
                    <a:gd name="T43" fmla="*/ 92 h 322"/>
                    <a:gd name="T44" fmla="*/ 931 w 1711"/>
                    <a:gd name="T45" fmla="*/ 78 h 322"/>
                    <a:gd name="T46" fmla="*/ 1044 w 1711"/>
                    <a:gd name="T47" fmla="*/ 66 h 322"/>
                    <a:gd name="T48" fmla="*/ 1156 w 1711"/>
                    <a:gd name="T49" fmla="*/ 53 h 322"/>
                    <a:gd name="T50" fmla="*/ 1264 w 1711"/>
                    <a:gd name="T51" fmla="*/ 43 h 322"/>
                    <a:gd name="T52" fmla="*/ 1367 w 1711"/>
                    <a:gd name="T53" fmla="*/ 32 h 322"/>
                    <a:gd name="T54" fmla="*/ 1461 w 1711"/>
                    <a:gd name="T55" fmla="*/ 24 h 322"/>
                    <a:gd name="T56" fmla="*/ 1545 w 1711"/>
                    <a:gd name="T57" fmla="*/ 15 h 322"/>
                    <a:gd name="T58" fmla="*/ 1613 w 1711"/>
                    <a:gd name="T59" fmla="*/ 9 h 322"/>
                    <a:gd name="T60" fmla="*/ 1665 w 1711"/>
                    <a:gd name="T61" fmla="*/ 4 h 322"/>
                    <a:gd name="T62" fmla="*/ 1699 w 1711"/>
                    <a:gd name="T63" fmla="*/ 1 h 322"/>
                    <a:gd name="T64" fmla="*/ 1711 w 1711"/>
                    <a:gd name="T65"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1" h="322">
                      <a:moveTo>
                        <a:pt x="0" y="322"/>
                      </a:moveTo>
                      <a:lnTo>
                        <a:pt x="2" y="321"/>
                      </a:lnTo>
                      <a:lnTo>
                        <a:pt x="11" y="317"/>
                      </a:lnTo>
                      <a:lnTo>
                        <a:pt x="25" y="311"/>
                      </a:lnTo>
                      <a:lnTo>
                        <a:pt x="42" y="302"/>
                      </a:lnTo>
                      <a:lnTo>
                        <a:pt x="63" y="292"/>
                      </a:lnTo>
                      <a:lnTo>
                        <a:pt x="89" y="280"/>
                      </a:lnTo>
                      <a:lnTo>
                        <a:pt x="117" y="267"/>
                      </a:lnTo>
                      <a:lnTo>
                        <a:pt x="146" y="253"/>
                      </a:lnTo>
                      <a:lnTo>
                        <a:pt x="176" y="239"/>
                      </a:lnTo>
                      <a:lnTo>
                        <a:pt x="209" y="226"/>
                      </a:lnTo>
                      <a:lnTo>
                        <a:pt x="239" y="212"/>
                      </a:lnTo>
                      <a:lnTo>
                        <a:pt x="271" y="199"/>
                      </a:lnTo>
                      <a:lnTo>
                        <a:pt x="301" y="188"/>
                      </a:lnTo>
                      <a:lnTo>
                        <a:pt x="330" y="177"/>
                      </a:lnTo>
                      <a:lnTo>
                        <a:pt x="356" y="169"/>
                      </a:lnTo>
                      <a:lnTo>
                        <a:pt x="380" y="161"/>
                      </a:lnTo>
                      <a:lnTo>
                        <a:pt x="443" y="147"/>
                      </a:lnTo>
                      <a:lnTo>
                        <a:pt x="522" y="134"/>
                      </a:lnTo>
                      <a:lnTo>
                        <a:pt x="612" y="120"/>
                      </a:lnTo>
                      <a:lnTo>
                        <a:pt x="713" y="105"/>
                      </a:lnTo>
                      <a:lnTo>
                        <a:pt x="819" y="92"/>
                      </a:lnTo>
                      <a:lnTo>
                        <a:pt x="931" y="78"/>
                      </a:lnTo>
                      <a:lnTo>
                        <a:pt x="1044" y="66"/>
                      </a:lnTo>
                      <a:lnTo>
                        <a:pt x="1156" y="53"/>
                      </a:lnTo>
                      <a:lnTo>
                        <a:pt x="1264" y="43"/>
                      </a:lnTo>
                      <a:lnTo>
                        <a:pt x="1367" y="32"/>
                      </a:lnTo>
                      <a:lnTo>
                        <a:pt x="1461" y="24"/>
                      </a:lnTo>
                      <a:lnTo>
                        <a:pt x="1545" y="15"/>
                      </a:lnTo>
                      <a:lnTo>
                        <a:pt x="1613" y="9"/>
                      </a:lnTo>
                      <a:lnTo>
                        <a:pt x="1665" y="4"/>
                      </a:lnTo>
                      <a:lnTo>
                        <a:pt x="1699" y="1"/>
                      </a:lnTo>
                      <a:lnTo>
                        <a:pt x="1711" y="0"/>
                      </a:lnTo>
                    </a:path>
                  </a:pathLst>
                </a:custGeom>
                <a:noFill/>
                <a:ln w="28575"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74" name="Freeform 115"/>
                <p:cNvSpPr>
                  <a:spLocks noEditPoints="1"/>
                </p:cNvSpPr>
                <p:nvPr/>
              </p:nvSpPr>
              <p:spPr bwMode="auto">
                <a:xfrm>
                  <a:off x="3009" y="1637"/>
                  <a:ext cx="11" cy="130"/>
                </a:xfrm>
                <a:custGeom>
                  <a:avLst/>
                  <a:gdLst>
                    <a:gd name="T0" fmla="*/ 11 w 11"/>
                    <a:gd name="T1" fmla="*/ 0 h 130"/>
                    <a:gd name="T2" fmla="*/ 11 w 11"/>
                    <a:gd name="T3" fmla="*/ 36 h 130"/>
                    <a:gd name="T4" fmla="*/ 0 w 11"/>
                    <a:gd name="T5" fmla="*/ 36 h 130"/>
                    <a:gd name="T6" fmla="*/ 0 w 11"/>
                    <a:gd name="T7" fmla="*/ 0 h 130"/>
                    <a:gd name="T8" fmla="*/ 11 w 11"/>
                    <a:gd name="T9" fmla="*/ 0 h 130"/>
                    <a:gd name="T10" fmla="*/ 11 w 11"/>
                    <a:gd name="T11" fmla="*/ 63 h 130"/>
                    <a:gd name="T12" fmla="*/ 11 w 11"/>
                    <a:gd name="T13" fmla="*/ 100 h 130"/>
                    <a:gd name="T14" fmla="*/ 0 w 11"/>
                    <a:gd name="T15" fmla="*/ 100 h 130"/>
                    <a:gd name="T16" fmla="*/ 0 w 11"/>
                    <a:gd name="T17" fmla="*/ 63 h 130"/>
                    <a:gd name="T18" fmla="*/ 11 w 11"/>
                    <a:gd name="T19" fmla="*/ 63 h 130"/>
                    <a:gd name="T20" fmla="*/ 11 w 11"/>
                    <a:gd name="T21" fmla="*/ 127 h 130"/>
                    <a:gd name="T22" fmla="*/ 11 w 11"/>
                    <a:gd name="T23" fmla="*/ 130 h 130"/>
                    <a:gd name="T24" fmla="*/ 0 w 11"/>
                    <a:gd name="T25" fmla="*/ 130 h 130"/>
                    <a:gd name="T26" fmla="*/ 0 w 11"/>
                    <a:gd name="T27" fmla="*/ 127 h 130"/>
                    <a:gd name="T28" fmla="*/ 11 w 11"/>
                    <a:gd name="T29" fmla="*/ 12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30">
                      <a:moveTo>
                        <a:pt x="11" y="0"/>
                      </a:moveTo>
                      <a:lnTo>
                        <a:pt x="11" y="36"/>
                      </a:lnTo>
                      <a:lnTo>
                        <a:pt x="0" y="36"/>
                      </a:lnTo>
                      <a:lnTo>
                        <a:pt x="0" y="0"/>
                      </a:lnTo>
                      <a:lnTo>
                        <a:pt x="11" y="0"/>
                      </a:lnTo>
                      <a:close/>
                      <a:moveTo>
                        <a:pt x="11" y="63"/>
                      </a:moveTo>
                      <a:lnTo>
                        <a:pt x="11" y="100"/>
                      </a:lnTo>
                      <a:lnTo>
                        <a:pt x="0" y="100"/>
                      </a:lnTo>
                      <a:lnTo>
                        <a:pt x="0" y="63"/>
                      </a:lnTo>
                      <a:lnTo>
                        <a:pt x="11" y="63"/>
                      </a:lnTo>
                      <a:close/>
                      <a:moveTo>
                        <a:pt x="11" y="127"/>
                      </a:moveTo>
                      <a:lnTo>
                        <a:pt x="11" y="130"/>
                      </a:lnTo>
                      <a:lnTo>
                        <a:pt x="0" y="130"/>
                      </a:lnTo>
                      <a:lnTo>
                        <a:pt x="0" y="127"/>
                      </a:lnTo>
                      <a:lnTo>
                        <a:pt x="11" y="127"/>
                      </a:lnTo>
                      <a:close/>
                    </a:path>
                  </a:pathLst>
                </a:custGeom>
                <a:solidFill>
                  <a:srgbClr val="000000"/>
                </a:solidFill>
                <a:ln w="1588" cap="flat">
                  <a:solidFill>
                    <a:srgbClr val="000000"/>
                  </a:solidFill>
                  <a:prstDash val="solid"/>
                  <a:bevel/>
                </a:ln>
              </p:spPr>
              <p:txBody>
                <a:bodyPr/>
                <a:lstStyle/>
                <a:p>
                  <a:endParaRPr lang="zh-CN" altLang="en-US"/>
                </a:p>
              </p:txBody>
            </p:sp>
            <p:grpSp>
              <p:nvGrpSpPr>
                <p:cNvPr id="1775" name="Group 116"/>
                <p:cNvGrpSpPr/>
                <p:nvPr/>
              </p:nvGrpSpPr>
              <p:grpSpPr bwMode="auto">
                <a:xfrm>
                  <a:off x="1791" y="1518"/>
                  <a:ext cx="415" cy="377"/>
                  <a:chOff x="1791" y="1518"/>
                  <a:chExt cx="415" cy="377"/>
                </a:xfrm>
              </p:grpSpPr>
              <p:sp>
                <p:nvSpPr>
                  <p:cNvPr id="1837" name="Freeform 117"/>
                  <p:cNvSpPr/>
                  <p:nvPr/>
                </p:nvSpPr>
                <p:spPr bwMode="auto">
                  <a:xfrm>
                    <a:off x="1791" y="1518"/>
                    <a:ext cx="415" cy="377"/>
                  </a:xfrm>
                  <a:custGeom>
                    <a:avLst/>
                    <a:gdLst>
                      <a:gd name="T0" fmla="*/ 1027 w 3858"/>
                      <a:gd name="T1" fmla="*/ 4158 h 4158"/>
                      <a:gd name="T2" fmla="*/ 0 w 3858"/>
                      <a:gd name="T3" fmla="*/ 3131 h 4158"/>
                      <a:gd name="T4" fmla="*/ 0 w 3858"/>
                      <a:gd name="T5" fmla="*/ 1027 h 4158"/>
                      <a:gd name="T6" fmla="*/ 1027 w 3858"/>
                      <a:gd name="T7" fmla="*/ 0 h 4158"/>
                      <a:gd name="T8" fmla="*/ 2831 w 3858"/>
                      <a:gd name="T9" fmla="*/ 0 h 4158"/>
                      <a:gd name="T10" fmla="*/ 3858 w 3858"/>
                      <a:gd name="T11" fmla="*/ 1027 h 4158"/>
                      <a:gd name="T12" fmla="*/ 3858 w 3858"/>
                      <a:gd name="T13" fmla="*/ 3131 h 4158"/>
                      <a:gd name="T14" fmla="*/ 2831 w 3858"/>
                      <a:gd name="T15" fmla="*/ 4158 h 4158"/>
                      <a:gd name="T16" fmla="*/ 1027 w 3858"/>
                      <a:gd name="T17" fmla="*/ 4158 h 4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8" h="4158">
                        <a:moveTo>
                          <a:pt x="1027" y="4158"/>
                        </a:moveTo>
                        <a:cubicBezTo>
                          <a:pt x="460" y="4158"/>
                          <a:pt x="0" y="3698"/>
                          <a:pt x="0" y="3131"/>
                        </a:cubicBezTo>
                        <a:lnTo>
                          <a:pt x="0" y="1027"/>
                        </a:lnTo>
                        <a:cubicBezTo>
                          <a:pt x="0" y="460"/>
                          <a:pt x="460" y="0"/>
                          <a:pt x="1027" y="0"/>
                        </a:cubicBezTo>
                        <a:lnTo>
                          <a:pt x="2831" y="0"/>
                        </a:lnTo>
                        <a:cubicBezTo>
                          <a:pt x="3398" y="0"/>
                          <a:pt x="3858" y="460"/>
                          <a:pt x="3858" y="1027"/>
                        </a:cubicBezTo>
                        <a:lnTo>
                          <a:pt x="3858" y="3131"/>
                        </a:lnTo>
                        <a:cubicBezTo>
                          <a:pt x="3858" y="3698"/>
                          <a:pt x="3398" y="4158"/>
                          <a:pt x="2831" y="4158"/>
                        </a:cubicBezTo>
                        <a:lnTo>
                          <a:pt x="1027" y="4158"/>
                        </a:lnTo>
                        <a:close/>
                      </a:path>
                    </a:pathLst>
                  </a:custGeom>
                  <a:solidFill>
                    <a:srgbClr val="FFFFFF"/>
                  </a:solidFill>
                  <a:ln w="0">
                    <a:solidFill>
                      <a:srgbClr val="000000"/>
                    </a:solidFill>
                    <a:prstDash val="solid"/>
                    <a:round/>
                  </a:ln>
                </p:spPr>
                <p:txBody>
                  <a:bodyPr/>
                  <a:lstStyle/>
                  <a:p>
                    <a:endParaRPr lang="zh-CN" altLang="en-US"/>
                  </a:p>
                </p:txBody>
              </p:sp>
              <p:sp>
                <p:nvSpPr>
                  <p:cNvPr id="1838" name="Freeform 118"/>
                  <p:cNvSpPr/>
                  <p:nvPr/>
                </p:nvSpPr>
                <p:spPr bwMode="auto">
                  <a:xfrm>
                    <a:off x="1791" y="1518"/>
                    <a:ext cx="415" cy="377"/>
                  </a:xfrm>
                  <a:custGeom>
                    <a:avLst/>
                    <a:gdLst>
                      <a:gd name="T0" fmla="*/ 1027 w 3858"/>
                      <a:gd name="T1" fmla="*/ 4158 h 4158"/>
                      <a:gd name="T2" fmla="*/ 0 w 3858"/>
                      <a:gd name="T3" fmla="*/ 3131 h 4158"/>
                      <a:gd name="T4" fmla="*/ 0 w 3858"/>
                      <a:gd name="T5" fmla="*/ 1027 h 4158"/>
                      <a:gd name="T6" fmla="*/ 1027 w 3858"/>
                      <a:gd name="T7" fmla="*/ 0 h 4158"/>
                      <a:gd name="T8" fmla="*/ 2831 w 3858"/>
                      <a:gd name="T9" fmla="*/ 0 h 4158"/>
                      <a:gd name="T10" fmla="*/ 3858 w 3858"/>
                      <a:gd name="T11" fmla="*/ 1027 h 4158"/>
                      <a:gd name="T12" fmla="*/ 3858 w 3858"/>
                      <a:gd name="T13" fmla="*/ 3131 h 4158"/>
                      <a:gd name="T14" fmla="*/ 2831 w 3858"/>
                      <a:gd name="T15" fmla="*/ 4158 h 4158"/>
                      <a:gd name="T16" fmla="*/ 1027 w 3858"/>
                      <a:gd name="T17" fmla="*/ 4158 h 4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8" h="4158">
                        <a:moveTo>
                          <a:pt x="1027" y="4158"/>
                        </a:moveTo>
                        <a:cubicBezTo>
                          <a:pt x="460" y="4158"/>
                          <a:pt x="0" y="3698"/>
                          <a:pt x="0" y="3131"/>
                        </a:cubicBezTo>
                        <a:lnTo>
                          <a:pt x="0" y="1027"/>
                        </a:lnTo>
                        <a:cubicBezTo>
                          <a:pt x="0" y="460"/>
                          <a:pt x="460" y="0"/>
                          <a:pt x="1027" y="0"/>
                        </a:cubicBezTo>
                        <a:lnTo>
                          <a:pt x="2831" y="0"/>
                        </a:lnTo>
                        <a:cubicBezTo>
                          <a:pt x="3398" y="0"/>
                          <a:pt x="3858" y="460"/>
                          <a:pt x="3858" y="1027"/>
                        </a:cubicBezTo>
                        <a:lnTo>
                          <a:pt x="3858" y="3131"/>
                        </a:lnTo>
                        <a:cubicBezTo>
                          <a:pt x="3858" y="3698"/>
                          <a:pt x="3398" y="4158"/>
                          <a:pt x="2831" y="4158"/>
                        </a:cubicBezTo>
                        <a:lnTo>
                          <a:pt x="1027" y="4158"/>
                        </a:lnTo>
                        <a:close/>
                      </a:path>
                    </a:pathLst>
                  </a:custGeom>
                  <a:noFill/>
                  <a:ln w="285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76" name="Group 119"/>
                <p:cNvGrpSpPr/>
                <p:nvPr/>
              </p:nvGrpSpPr>
              <p:grpSpPr bwMode="auto">
                <a:xfrm>
                  <a:off x="2140" y="1546"/>
                  <a:ext cx="372" cy="322"/>
                  <a:chOff x="2140" y="1546"/>
                  <a:chExt cx="372" cy="322"/>
                </a:xfrm>
              </p:grpSpPr>
              <p:sp>
                <p:nvSpPr>
                  <p:cNvPr id="1835" name="Freeform 120"/>
                  <p:cNvSpPr/>
                  <p:nvPr/>
                </p:nvSpPr>
                <p:spPr bwMode="auto">
                  <a:xfrm>
                    <a:off x="2140" y="1546"/>
                    <a:ext cx="372" cy="322"/>
                  </a:xfrm>
                  <a:custGeom>
                    <a:avLst/>
                    <a:gdLst>
                      <a:gd name="T0" fmla="*/ 949 w 3458"/>
                      <a:gd name="T1" fmla="*/ 3550 h 3550"/>
                      <a:gd name="T2" fmla="*/ 0 w 3458"/>
                      <a:gd name="T3" fmla="*/ 2601 h 3550"/>
                      <a:gd name="T4" fmla="*/ 0 w 3458"/>
                      <a:gd name="T5" fmla="*/ 950 h 3550"/>
                      <a:gd name="T6" fmla="*/ 949 w 3458"/>
                      <a:gd name="T7" fmla="*/ 0 h 3550"/>
                      <a:gd name="T8" fmla="*/ 2509 w 3458"/>
                      <a:gd name="T9" fmla="*/ 0 h 3550"/>
                      <a:gd name="T10" fmla="*/ 3458 w 3458"/>
                      <a:gd name="T11" fmla="*/ 950 h 3550"/>
                      <a:gd name="T12" fmla="*/ 3458 w 3458"/>
                      <a:gd name="T13" fmla="*/ 2601 h 3550"/>
                      <a:gd name="T14" fmla="*/ 2509 w 3458"/>
                      <a:gd name="T15" fmla="*/ 3550 h 3550"/>
                      <a:gd name="T16" fmla="*/ 949 w 3458"/>
                      <a:gd name="T17" fmla="*/ 3550 h 3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8" h="3550">
                        <a:moveTo>
                          <a:pt x="949" y="3550"/>
                        </a:moveTo>
                        <a:cubicBezTo>
                          <a:pt x="425" y="3550"/>
                          <a:pt x="0" y="3125"/>
                          <a:pt x="0" y="2601"/>
                        </a:cubicBezTo>
                        <a:lnTo>
                          <a:pt x="0" y="950"/>
                        </a:lnTo>
                        <a:cubicBezTo>
                          <a:pt x="0" y="425"/>
                          <a:pt x="425" y="0"/>
                          <a:pt x="949" y="0"/>
                        </a:cubicBezTo>
                        <a:lnTo>
                          <a:pt x="2509" y="0"/>
                        </a:lnTo>
                        <a:cubicBezTo>
                          <a:pt x="3033" y="0"/>
                          <a:pt x="3458" y="425"/>
                          <a:pt x="3458" y="950"/>
                        </a:cubicBezTo>
                        <a:lnTo>
                          <a:pt x="3458" y="2601"/>
                        </a:lnTo>
                        <a:cubicBezTo>
                          <a:pt x="3458" y="3125"/>
                          <a:pt x="3033" y="3550"/>
                          <a:pt x="2509" y="3550"/>
                        </a:cubicBezTo>
                        <a:lnTo>
                          <a:pt x="949" y="3550"/>
                        </a:lnTo>
                        <a:close/>
                      </a:path>
                    </a:pathLst>
                  </a:custGeom>
                  <a:solidFill>
                    <a:srgbClr val="FFFFFF"/>
                  </a:solidFill>
                  <a:ln w="0">
                    <a:solidFill>
                      <a:srgbClr val="000000"/>
                    </a:solidFill>
                    <a:prstDash val="solid"/>
                    <a:round/>
                  </a:ln>
                </p:spPr>
                <p:txBody>
                  <a:bodyPr/>
                  <a:lstStyle/>
                  <a:p>
                    <a:endParaRPr lang="zh-CN" altLang="en-US"/>
                  </a:p>
                </p:txBody>
              </p:sp>
              <p:sp>
                <p:nvSpPr>
                  <p:cNvPr id="1836" name="Freeform 121"/>
                  <p:cNvSpPr/>
                  <p:nvPr/>
                </p:nvSpPr>
                <p:spPr bwMode="auto">
                  <a:xfrm>
                    <a:off x="2140" y="1546"/>
                    <a:ext cx="372" cy="322"/>
                  </a:xfrm>
                  <a:custGeom>
                    <a:avLst/>
                    <a:gdLst>
                      <a:gd name="T0" fmla="*/ 949 w 3458"/>
                      <a:gd name="T1" fmla="*/ 3550 h 3550"/>
                      <a:gd name="T2" fmla="*/ 0 w 3458"/>
                      <a:gd name="T3" fmla="*/ 2601 h 3550"/>
                      <a:gd name="T4" fmla="*/ 0 w 3458"/>
                      <a:gd name="T5" fmla="*/ 950 h 3550"/>
                      <a:gd name="T6" fmla="*/ 949 w 3458"/>
                      <a:gd name="T7" fmla="*/ 0 h 3550"/>
                      <a:gd name="T8" fmla="*/ 2509 w 3458"/>
                      <a:gd name="T9" fmla="*/ 0 h 3550"/>
                      <a:gd name="T10" fmla="*/ 3458 w 3458"/>
                      <a:gd name="T11" fmla="*/ 950 h 3550"/>
                      <a:gd name="T12" fmla="*/ 3458 w 3458"/>
                      <a:gd name="T13" fmla="*/ 2601 h 3550"/>
                      <a:gd name="T14" fmla="*/ 2509 w 3458"/>
                      <a:gd name="T15" fmla="*/ 3550 h 3550"/>
                      <a:gd name="T16" fmla="*/ 949 w 3458"/>
                      <a:gd name="T17" fmla="*/ 3550 h 3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8" h="3550">
                        <a:moveTo>
                          <a:pt x="949" y="3550"/>
                        </a:moveTo>
                        <a:cubicBezTo>
                          <a:pt x="425" y="3550"/>
                          <a:pt x="0" y="3125"/>
                          <a:pt x="0" y="2601"/>
                        </a:cubicBezTo>
                        <a:lnTo>
                          <a:pt x="0" y="950"/>
                        </a:lnTo>
                        <a:cubicBezTo>
                          <a:pt x="0" y="425"/>
                          <a:pt x="425" y="0"/>
                          <a:pt x="949" y="0"/>
                        </a:cubicBezTo>
                        <a:lnTo>
                          <a:pt x="2509" y="0"/>
                        </a:lnTo>
                        <a:cubicBezTo>
                          <a:pt x="3033" y="0"/>
                          <a:pt x="3458" y="425"/>
                          <a:pt x="3458" y="950"/>
                        </a:cubicBezTo>
                        <a:lnTo>
                          <a:pt x="3458" y="2601"/>
                        </a:lnTo>
                        <a:cubicBezTo>
                          <a:pt x="3458" y="3125"/>
                          <a:pt x="3033" y="3550"/>
                          <a:pt x="2509" y="3550"/>
                        </a:cubicBezTo>
                        <a:lnTo>
                          <a:pt x="949" y="3550"/>
                        </a:lnTo>
                        <a:close/>
                      </a:path>
                    </a:pathLst>
                  </a:custGeom>
                  <a:noFill/>
                  <a:ln w="285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77" name="Group 122"/>
                <p:cNvGrpSpPr/>
                <p:nvPr/>
              </p:nvGrpSpPr>
              <p:grpSpPr bwMode="auto">
                <a:xfrm>
                  <a:off x="2448" y="1584"/>
                  <a:ext cx="306" cy="246"/>
                  <a:chOff x="2448" y="1584"/>
                  <a:chExt cx="306" cy="246"/>
                </a:xfrm>
              </p:grpSpPr>
              <p:sp>
                <p:nvSpPr>
                  <p:cNvPr id="1833" name="Freeform 123"/>
                  <p:cNvSpPr/>
                  <p:nvPr/>
                </p:nvSpPr>
                <p:spPr bwMode="auto">
                  <a:xfrm>
                    <a:off x="2448" y="1584"/>
                    <a:ext cx="306" cy="246"/>
                  </a:xfrm>
                  <a:custGeom>
                    <a:avLst/>
                    <a:gdLst>
                      <a:gd name="T0" fmla="*/ 777 w 2842"/>
                      <a:gd name="T1" fmla="*/ 2708 h 2708"/>
                      <a:gd name="T2" fmla="*/ 0 w 2842"/>
                      <a:gd name="T3" fmla="*/ 1932 h 2708"/>
                      <a:gd name="T4" fmla="*/ 0 w 2842"/>
                      <a:gd name="T5" fmla="*/ 776 h 2708"/>
                      <a:gd name="T6" fmla="*/ 777 w 2842"/>
                      <a:gd name="T7" fmla="*/ 0 h 2708"/>
                      <a:gd name="T8" fmla="*/ 2066 w 2842"/>
                      <a:gd name="T9" fmla="*/ 0 h 2708"/>
                      <a:gd name="T10" fmla="*/ 2842 w 2842"/>
                      <a:gd name="T11" fmla="*/ 776 h 2708"/>
                      <a:gd name="T12" fmla="*/ 2842 w 2842"/>
                      <a:gd name="T13" fmla="*/ 1932 h 2708"/>
                      <a:gd name="T14" fmla="*/ 2066 w 2842"/>
                      <a:gd name="T15" fmla="*/ 2708 h 2708"/>
                      <a:gd name="T16" fmla="*/ 777 w 2842"/>
                      <a:gd name="T17" fmla="*/ 2708 h 2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2" h="2708">
                        <a:moveTo>
                          <a:pt x="777" y="2708"/>
                        </a:moveTo>
                        <a:cubicBezTo>
                          <a:pt x="348" y="2708"/>
                          <a:pt x="0" y="2360"/>
                          <a:pt x="0" y="1932"/>
                        </a:cubicBezTo>
                        <a:lnTo>
                          <a:pt x="0" y="776"/>
                        </a:lnTo>
                        <a:cubicBezTo>
                          <a:pt x="0" y="347"/>
                          <a:pt x="348" y="0"/>
                          <a:pt x="777" y="0"/>
                        </a:cubicBezTo>
                        <a:lnTo>
                          <a:pt x="2066" y="0"/>
                        </a:lnTo>
                        <a:cubicBezTo>
                          <a:pt x="2494" y="0"/>
                          <a:pt x="2842" y="347"/>
                          <a:pt x="2842" y="776"/>
                        </a:cubicBezTo>
                        <a:lnTo>
                          <a:pt x="2842" y="1932"/>
                        </a:lnTo>
                        <a:cubicBezTo>
                          <a:pt x="2842" y="2360"/>
                          <a:pt x="2494" y="2708"/>
                          <a:pt x="2066" y="2708"/>
                        </a:cubicBezTo>
                        <a:lnTo>
                          <a:pt x="777" y="2708"/>
                        </a:lnTo>
                        <a:close/>
                      </a:path>
                    </a:pathLst>
                  </a:custGeom>
                  <a:solidFill>
                    <a:srgbClr val="FFFFFF"/>
                  </a:solidFill>
                  <a:ln w="0">
                    <a:solidFill>
                      <a:srgbClr val="000000"/>
                    </a:solidFill>
                    <a:prstDash val="solid"/>
                    <a:round/>
                  </a:ln>
                </p:spPr>
                <p:txBody>
                  <a:bodyPr/>
                  <a:lstStyle/>
                  <a:p>
                    <a:endParaRPr lang="zh-CN" altLang="en-US"/>
                  </a:p>
                </p:txBody>
              </p:sp>
              <p:sp>
                <p:nvSpPr>
                  <p:cNvPr id="1834" name="Freeform 124"/>
                  <p:cNvSpPr/>
                  <p:nvPr/>
                </p:nvSpPr>
                <p:spPr bwMode="auto">
                  <a:xfrm>
                    <a:off x="2448" y="1584"/>
                    <a:ext cx="306" cy="246"/>
                  </a:xfrm>
                  <a:custGeom>
                    <a:avLst/>
                    <a:gdLst>
                      <a:gd name="T0" fmla="*/ 777 w 2842"/>
                      <a:gd name="T1" fmla="*/ 2708 h 2708"/>
                      <a:gd name="T2" fmla="*/ 0 w 2842"/>
                      <a:gd name="T3" fmla="*/ 1932 h 2708"/>
                      <a:gd name="T4" fmla="*/ 0 w 2842"/>
                      <a:gd name="T5" fmla="*/ 776 h 2708"/>
                      <a:gd name="T6" fmla="*/ 777 w 2842"/>
                      <a:gd name="T7" fmla="*/ 0 h 2708"/>
                      <a:gd name="T8" fmla="*/ 2066 w 2842"/>
                      <a:gd name="T9" fmla="*/ 0 h 2708"/>
                      <a:gd name="T10" fmla="*/ 2842 w 2842"/>
                      <a:gd name="T11" fmla="*/ 776 h 2708"/>
                      <a:gd name="T12" fmla="*/ 2842 w 2842"/>
                      <a:gd name="T13" fmla="*/ 1932 h 2708"/>
                      <a:gd name="T14" fmla="*/ 2066 w 2842"/>
                      <a:gd name="T15" fmla="*/ 2708 h 2708"/>
                      <a:gd name="T16" fmla="*/ 777 w 2842"/>
                      <a:gd name="T17" fmla="*/ 2708 h 2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2" h="2708">
                        <a:moveTo>
                          <a:pt x="777" y="2708"/>
                        </a:moveTo>
                        <a:cubicBezTo>
                          <a:pt x="348" y="2708"/>
                          <a:pt x="0" y="2360"/>
                          <a:pt x="0" y="1932"/>
                        </a:cubicBezTo>
                        <a:lnTo>
                          <a:pt x="0" y="776"/>
                        </a:lnTo>
                        <a:cubicBezTo>
                          <a:pt x="0" y="347"/>
                          <a:pt x="348" y="0"/>
                          <a:pt x="777" y="0"/>
                        </a:cubicBezTo>
                        <a:lnTo>
                          <a:pt x="2066" y="0"/>
                        </a:lnTo>
                        <a:cubicBezTo>
                          <a:pt x="2494" y="0"/>
                          <a:pt x="2842" y="347"/>
                          <a:pt x="2842" y="776"/>
                        </a:cubicBezTo>
                        <a:lnTo>
                          <a:pt x="2842" y="1932"/>
                        </a:lnTo>
                        <a:cubicBezTo>
                          <a:pt x="2842" y="2360"/>
                          <a:pt x="2494" y="2708"/>
                          <a:pt x="2066" y="2708"/>
                        </a:cubicBezTo>
                        <a:lnTo>
                          <a:pt x="777" y="2708"/>
                        </a:lnTo>
                        <a:close/>
                      </a:path>
                    </a:pathLst>
                  </a:custGeom>
                  <a:noFill/>
                  <a:ln w="285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78" name="Group 125"/>
                <p:cNvGrpSpPr/>
                <p:nvPr/>
              </p:nvGrpSpPr>
              <p:grpSpPr bwMode="auto">
                <a:xfrm>
                  <a:off x="2687" y="1612"/>
                  <a:ext cx="205" cy="191"/>
                  <a:chOff x="2687" y="1612"/>
                  <a:chExt cx="205" cy="191"/>
                </a:xfrm>
              </p:grpSpPr>
              <p:sp>
                <p:nvSpPr>
                  <p:cNvPr id="1831" name="Freeform 126"/>
                  <p:cNvSpPr/>
                  <p:nvPr/>
                </p:nvSpPr>
                <p:spPr bwMode="auto">
                  <a:xfrm>
                    <a:off x="2687" y="1612"/>
                    <a:ext cx="205" cy="191"/>
                  </a:xfrm>
                  <a:custGeom>
                    <a:avLst/>
                    <a:gdLst>
                      <a:gd name="T0" fmla="*/ 570 w 1900"/>
                      <a:gd name="T1" fmla="*/ 2108 h 2108"/>
                      <a:gd name="T2" fmla="*/ 0 w 1900"/>
                      <a:gd name="T3" fmla="*/ 1539 h 2108"/>
                      <a:gd name="T4" fmla="*/ 0 w 1900"/>
                      <a:gd name="T5" fmla="*/ 570 h 2108"/>
                      <a:gd name="T6" fmla="*/ 570 w 1900"/>
                      <a:gd name="T7" fmla="*/ 0 h 2108"/>
                      <a:gd name="T8" fmla="*/ 1331 w 1900"/>
                      <a:gd name="T9" fmla="*/ 0 h 2108"/>
                      <a:gd name="T10" fmla="*/ 1900 w 1900"/>
                      <a:gd name="T11" fmla="*/ 570 h 2108"/>
                      <a:gd name="T12" fmla="*/ 1900 w 1900"/>
                      <a:gd name="T13" fmla="*/ 1539 h 2108"/>
                      <a:gd name="T14" fmla="*/ 1331 w 1900"/>
                      <a:gd name="T15" fmla="*/ 2108 h 2108"/>
                      <a:gd name="T16" fmla="*/ 570 w 1900"/>
                      <a:gd name="T17" fmla="*/ 2108 h 2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0" h="2108">
                        <a:moveTo>
                          <a:pt x="570" y="2108"/>
                        </a:moveTo>
                        <a:cubicBezTo>
                          <a:pt x="255" y="2108"/>
                          <a:pt x="0" y="1853"/>
                          <a:pt x="0" y="1539"/>
                        </a:cubicBezTo>
                        <a:lnTo>
                          <a:pt x="0" y="570"/>
                        </a:lnTo>
                        <a:cubicBezTo>
                          <a:pt x="0" y="255"/>
                          <a:pt x="255" y="0"/>
                          <a:pt x="570" y="0"/>
                        </a:cubicBezTo>
                        <a:lnTo>
                          <a:pt x="1331" y="0"/>
                        </a:lnTo>
                        <a:cubicBezTo>
                          <a:pt x="1645" y="0"/>
                          <a:pt x="1900" y="255"/>
                          <a:pt x="1900" y="570"/>
                        </a:cubicBezTo>
                        <a:lnTo>
                          <a:pt x="1900" y="1539"/>
                        </a:lnTo>
                        <a:cubicBezTo>
                          <a:pt x="1900" y="1853"/>
                          <a:pt x="1645" y="2108"/>
                          <a:pt x="1331" y="2108"/>
                        </a:cubicBezTo>
                        <a:lnTo>
                          <a:pt x="570" y="2108"/>
                        </a:lnTo>
                        <a:close/>
                      </a:path>
                    </a:pathLst>
                  </a:custGeom>
                  <a:solidFill>
                    <a:srgbClr val="FFFFFF"/>
                  </a:solidFill>
                  <a:ln w="0">
                    <a:solidFill>
                      <a:srgbClr val="000000"/>
                    </a:solidFill>
                    <a:prstDash val="solid"/>
                    <a:round/>
                  </a:ln>
                </p:spPr>
                <p:txBody>
                  <a:bodyPr/>
                  <a:lstStyle/>
                  <a:p>
                    <a:endParaRPr lang="zh-CN" altLang="en-US"/>
                  </a:p>
                </p:txBody>
              </p:sp>
              <p:sp>
                <p:nvSpPr>
                  <p:cNvPr id="1832" name="Freeform 127"/>
                  <p:cNvSpPr/>
                  <p:nvPr/>
                </p:nvSpPr>
                <p:spPr bwMode="auto">
                  <a:xfrm>
                    <a:off x="2687" y="1612"/>
                    <a:ext cx="205" cy="191"/>
                  </a:xfrm>
                  <a:custGeom>
                    <a:avLst/>
                    <a:gdLst>
                      <a:gd name="T0" fmla="*/ 570 w 1900"/>
                      <a:gd name="T1" fmla="*/ 2108 h 2108"/>
                      <a:gd name="T2" fmla="*/ 0 w 1900"/>
                      <a:gd name="T3" fmla="*/ 1539 h 2108"/>
                      <a:gd name="T4" fmla="*/ 0 w 1900"/>
                      <a:gd name="T5" fmla="*/ 570 h 2108"/>
                      <a:gd name="T6" fmla="*/ 570 w 1900"/>
                      <a:gd name="T7" fmla="*/ 0 h 2108"/>
                      <a:gd name="T8" fmla="*/ 1331 w 1900"/>
                      <a:gd name="T9" fmla="*/ 0 h 2108"/>
                      <a:gd name="T10" fmla="*/ 1900 w 1900"/>
                      <a:gd name="T11" fmla="*/ 570 h 2108"/>
                      <a:gd name="T12" fmla="*/ 1900 w 1900"/>
                      <a:gd name="T13" fmla="*/ 1539 h 2108"/>
                      <a:gd name="T14" fmla="*/ 1331 w 1900"/>
                      <a:gd name="T15" fmla="*/ 2108 h 2108"/>
                      <a:gd name="T16" fmla="*/ 570 w 1900"/>
                      <a:gd name="T17" fmla="*/ 2108 h 2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0" h="2108">
                        <a:moveTo>
                          <a:pt x="570" y="2108"/>
                        </a:moveTo>
                        <a:cubicBezTo>
                          <a:pt x="255" y="2108"/>
                          <a:pt x="0" y="1853"/>
                          <a:pt x="0" y="1539"/>
                        </a:cubicBezTo>
                        <a:lnTo>
                          <a:pt x="0" y="570"/>
                        </a:lnTo>
                        <a:cubicBezTo>
                          <a:pt x="0" y="255"/>
                          <a:pt x="255" y="0"/>
                          <a:pt x="570" y="0"/>
                        </a:cubicBezTo>
                        <a:lnTo>
                          <a:pt x="1331" y="0"/>
                        </a:lnTo>
                        <a:cubicBezTo>
                          <a:pt x="1645" y="0"/>
                          <a:pt x="1900" y="255"/>
                          <a:pt x="1900" y="570"/>
                        </a:cubicBezTo>
                        <a:lnTo>
                          <a:pt x="1900" y="1539"/>
                        </a:lnTo>
                        <a:cubicBezTo>
                          <a:pt x="1900" y="1853"/>
                          <a:pt x="1645" y="2108"/>
                          <a:pt x="1331" y="2108"/>
                        </a:cubicBezTo>
                        <a:lnTo>
                          <a:pt x="570" y="2108"/>
                        </a:lnTo>
                        <a:close/>
                      </a:path>
                    </a:pathLst>
                  </a:custGeom>
                  <a:noFill/>
                  <a:ln w="285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79" name="Group 128"/>
                <p:cNvGrpSpPr/>
                <p:nvPr/>
              </p:nvGrpSpPr>
              <p:grpSpPr bwMode="auto">
                <a:xfrm>
                  <a:off x="1791" y="1518"/>
                  <a:ext cx="415" cy="377"/>
                  <a:chOff x="1791" y="1518"/>
                  <a:chExt cx="415" cy="377"/>
                </a:xfrm>
              </p:grpSpPr>
              <p:sp>
                <p:nvSpPr>
                  <p:cNvPr id="1829" name="Freeform 129"/>
                  <p:cNvSpPr/>
                  <p:nvPr/>
                </p:nvSpPr>
                <p:spPr bwMode="auto">
                  <a:xfrm>
                    <a:off x="1791" y="1518"/>
                    <a:ext cx="415" cy="377"/>
                  </a:xfrm>
                  <a:custGeom>
                    <a:avLst/>
                    <a:gdLst>
                      <a:gd name="T0" fmla="*/ 1027 w 3858"/>
                      <a:gd name="T1" fmla="*/ 4158 h 4158"/>
                      <a:gd name="T2" fmla="*/ 0 w 3858"/>
                      <a:gd name="T3" fmla="*/ 3131 h 4158"/>
                      <a:gd name="T4" fmla="*/ 0 w 3858"/>
                      <a:gd name="T5" fmla="*/ 1027 h 4158"/>
                      <a:gd name="T6" fmla="*/ 1027 w 3858"/>
                      <a:gd name="T7" fmla="*/ 0 h 4158"/>
                      <a:gd name="T8" fmla="*/ 2831 w 3858"/>
                      <a:gd name="T9" fmla="*/ 0 h 4158"/>
                      <a:gd name="T10" fmla="*/ 3858 w 3858"/>
                      <a:gd name="T11" fmla="*/ 1027 h 4158"/>
                      <a:gd name="T12" fmla="*/ 3858 w 3858"/>
                      <a:gd name="T13" fmla="*/ 3131 h 4158"/>
                      <a:gd name="T14" fmla="*/ 2831 w 3858"/>
                      <a:gd name="T15" fmla="*/ 4158 h 4158"/>
                      <a:gd name="T16" fmla="*/ 1027 w 3858"/>
                      <a:gd name="T17" fmla="*/ 4158 h 4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8" h="4158">
                        <a:moveTo>
                          <a:pt x="1027" y="4158"/>
                        </a:moveTo>
                        <a:cubicBezTo>
                          <a:pt x="460" y="4158"/>
                          <a:pt x="0" y="3698"/>
                          <a:pt x="0" y="3131"/>
                        </a:cubicBezTo>
                        <a:lnTo>
                          <a:pt x="0" y="1027"/>
                        </a:lnTo>
                        <a:cubicBezTo>
                          <a:pt x="0" y="460"/>
                          <a:pt x="460" y="0"/>
                          <a:pt x="1027" y="0"/>
                        </a:cubicBezTo>
                        <a:lnTo>
                          <a:pt x="2831" y="0"/>
                        </a:lnTo>
                        <a:cubicBezTo>
                          <a:pt x="3398" y="0"/>
                          <a:pt x="3858" y="460"/>
                          <a:pt x="3858" y="1027"/>
                        </a:cubicBezTo>
                        <a:lnTo>
                          <a:pt x="3858" y="3131"/>
                        </a:lnTo>
                        <a:cubicBezTo>
                          <a:pt x="3858" y="3698"/>
                          <a:pt x="3398" y="4158"/>
                          <a:pt x="2831" y="4158"/>
                        </a:cubicBezTo>
                        <a:lnTo>
                          <a:pt x="1027" y="4158"/>
                        </a:lnTo>
                        <a:close/>
                      </a:path>
                    </a:pathLst>
                  </a:custGeom>
                  <a:solidFill>
                    <a:srgbClr val="FFFFFF"/>
                  </a:solidFill>
                  <a:ln w="0">
                    <a:solidFill>
                      <a:srgbClr val="000000"/>
                    </a:solidFill>
                    <a:prstDash val="solid"/>
                    <a:round/>
                  </a:ln>
                </p:spPr>
                <p:txBody>
                  <a:bodyPr/>
                  <a:lstStyle/>
                  <a:p>
                    <a:endParaRPr lang="zh-CN" altLang="en-US"/>
                  </a:p>
                </p:txBody>
              </p:sp>
              <p:sp>
                <p:nvSpPr>
                  <p:cNvPr id="1830" name="Freeform 130"/>
                  <p:cNvSpPr/>
                  <p:nvPr/>
                </p:nvSpPr>
                <p:spPr bwMode="auto">
                  <a:xfrm>
                    <a:off x="1791" y="1518"/>
                    <a:ext cx="415" cy="377"/>
                  </a:xfrm>
                  <a:custGeom>
                    <a:avLst/>
                    <a:gdLst>
                      <a:gd name="T0" fmla="*/ 1027 w 3858"/>
                      <a:gd name="T1" fmla="*/ 4158 h 4158"/>
                      <a:gd name="T2" fmla="*/ 0 w 3858"/>
                      <a:gd name="T3" fmla="*/ 3131 h 4158"/>
                      <a:gd name="T4" fmla="*/ 0 w 3858"/>
                      <a:gd name="T5" fmla="*/ 1027 h 4158"/>
                      <a:gd name="T6" fmla="*/ 1027 w 3858"/>
                      <a:gd name="T7" fmla="*/ 0 h 4158"/>
                      <a:gd name="T8" fmla="*/ 2831 w 3858"/>
                      <a:gd name="T9" fmla="*/ 0 h 4158"/>
                      <a:gd name="T10" fmla="*/ 3858 w 3858"/>
                      <a:gd name="T11" fmla="*/ 1027 h 4158"/>
                      <a:gd name="T12" fmla="*/ 3858 w 3858"/>
                      <a:gd name="T13" fmla="*/ 3131 h 4158"/>
                      <a:gd name="T14" fmla="*/ 2831 w 3858"/>
                      <a:gd name="T15" fmla="*/ 4158 h 4158"/>
                      <a:gd name="T16" fmla="*/ 1027 w 3858"/>
                      <a:gd name="T17" fmla="*/ 4158 h 4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8" h="4158">
                        <a:moveTo>
                          <a:pt x="1027" y="4158"/>
                        </a:moveTo>
                        <a:cubicBezTo>
                          <a:pt x="460" y="4158"/>
                          <a:pt x="0" y="3698"/>
                          <a:pt x="0" y="3131"/>
                        </a:cubicBezTo>
                        <a:lnTo>
                          <a:pt x="0" y="1027"/>
                        </a:lnTo>
                        <a:cubicBezTo>
                          <a:pt x="0" y="460"/>
                          <a:pt x="460" y="0"/>
                          <a:pt x="1027" y="0"/>
                        </a:cubicBezTo>
                        <a:lnTo>
                          <a:pt x="2831" y="0"/>
                        </a:lnTo>
                        <a:cubicBezTo>
                          <a:pt x="3398" y="0"/>
                          <a:pt x="3858" y="460"/>
                          <a:pt x="3858" y="1027"/>
                        </a:cubicBezTo>
                        <a:lnTo>
                          <a:pt x="3858" y="3131"/>
                        </a:lnTo>
                        <a:cubicBezTo>
                          <a:pt x="3858" y="3698"/>
                          <a:pt x="3398" y="4158"/>
                          <a:pt x="2831" y="4158"/>
                        </a:cubicBezTo>
                        <a:lnTo>
                          <a:pt x="1027" y="4158"/>
                        </a:lnTo>
                        <a:close/>
                      </a:path>
                    </a:pathLst>
                  </a:custGeom>
                  <a:noFill/>
                  <a:ln w="285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80" name="Group 131"/>
                <p:cNvGrpSpPr/>
                <p:nvPr/>
              </p:nvGrpSpPr>
              <p:grpSpPr bwMode="auto">
                <a:xfrm>
                  <a:off x="2140" y="1546"/>
                  <a:ext cx="372" cy="322"/>
                  <a:chOff x="2140" y="1546"/>
                  <a:chExt cx="372" cy="322"/>
                </a:xfrm>
              </p:grpSpPr>
              <p:sp>
                <p:nvSpPr>
                  <p:cNvPr id="1827" name="Freeform 132"/>
                  <p:cNvSpPr/>
                  <p:nvPr/>
                </p:nvSpPr>
                <p:spPr bwMode="auto">
                  <a:xfrm>
                    <a:off x="2140" y="1546"/>
                    <a:ext cx="372" cy="322"/>
                  </a:xfrm>
                  <a:custGeom>
                    <a:avLst/>
                    <a:gdLst>
                      <a:gd name="T0" fmla="*/ 949 w 3458"/>
                      <a:gd name="T1" fmla="*/ 3550 h 3550"/>
                      <a:gd name="T2" fmla="*/ 0 w 3458"/>
                      <a:gd name="T3" fmla="*/ 2601 h 3550"/>
                      <a:gd name="T4" fmla="*/ 0 w 3458"/>
                      <a:gd name="T5" fmla="*/ 950 h 3550"/>
                      <a:gd name="T6" fmla="*/ 949 w 3458"/>
                      <a:gd name="T7" fmla="*/ 0 h 3550"/>
                      <a:gd name="T8" fmla="*/ 2509 w 3458"/>
                      <a:gd name="T9" fmla="*/ 0 h 3550"/>
                      <a:gd name="T10" fmla="*/ 3458 w 3458"/>
                      <a:gd name="T11" fmla="*/ 950 h 3550"/>
                      <a:gd name="T12" fmla="*/ 3458 w 3458"/>
                      <a:gd name="T13" fmla="*/ 2601 h 3550"/>
                      <a:gd name="T14" fmla="*/ 2509 w 3458"/>
                      <a:gd name="T15" fmla="*/ 3550 h 3550"/>
                      <a:gd name="T16" fmla="*/ 949 w 3458"/>
                      <a:gd name="T17" fmla="*/ 3550 h 3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8" h="3550">
                        <a:moveTo>
                          <a:pt x="949" y="3550"/>
                        </a:moveTo>
                        <a:cubicBezTo>
                          <a:pt x="425" y="3550"/>
                          <a:pt x="0" y="3125"/>
                          <a:pt x="0" y="2601"/>
                        </a:cubicBezTo>
                        <a:lnTo>
                          <a:pt x="0" y="950"/>
                        </a:lnTo>
                        <a:cubicBezTo>
                          <a:pt x="0" y="425"/>
                          <a:pt x="425" y="0"/>
                          <a:pt x="949" y="0"/>
                        </a:cubicBezTo>
                        <a:lnTo>
                          <a:pt x="2509" y="0"/>
                        </a:lnTo>
                        <a:cubicBezTo>
                          <a:pt x="3033" y="0"/>
                          <a:pt x="3458" y="425"/>
                          <a:pt x="3458" y="950"/>
                        </a:cubicBezTo>
                        <a:lnTo>
                          <a:pt x="3458" y="2601"/>
                        </a:lnTo>
                        <a:cubicBezTo>
                          <a:pt x="3458" y="3125"/>
                          <a:pt x="3033" y="3550"/>
                          <a:pt x="2509" y="3550"/>
                        </a:cubicBezTo>
                        <a:lnTo>
                          <a:pt x="949" y="3550"/>
                        </a:lnTo>
                        <a:close/>
                      </a:path>
                    </a:pathLst>
                  </a:custGeom>
                  <a:solidFill>
                    <a:srgbClr val="FFFFFF"/>
                  </a:solidFill>
                  <a:ln w="0">
                    <a:solidFill>
                      <a:srgbClr val="000000"/>
                    </a:solidFill>
                    <a:prstDash val="solid"/>
                    <a:round/>
                  </a:ln>
                </p:spPr>
                <p:txBody>
                  <a:bodyPr/>
                  <a:lstStyle/>
                  <a:p>
                    <a:endParaRPr lang="zh-CN" altLang="en-US"/>
                  </a:p>
                </p:txBody>
              </p:sp>
              <p:sp>
                <p:nvSpPr>
                  <p:cNvPr id="1828" name="Freeform 133"/>
                  <p:cNvSpPr/>
                  <p:nvPr/>
                </p:nvSpPr>
                <p:spPr bwMode="auto">
                  <a:xfrm>
                    <a:off x="2140" y="1546"/>
                    <a:ext cx="372" cy="322"/>
                  </a:xfrm>
                  <a:custGeom>
                    <a:avLst/>
                    <a:gdLst>
                      <a:gd name="T0" fmla="*/ 949 w 3458"/>
                      <a:gd name="T1" fmla="*/ 3550 h 3550"/>
                      <a:gd name="T2" fmla="*/ 0 w 3458"/>
                      <a:gd name="T3" fmla="*/ 2601 h 3550"/>
                      <a:gd name="T4" fmla="*/ 0 w 3458"/>
                      <a:gd name="T5" fmla="*/ 950 h 3550"/>
                      <a:gd name="T6" fmla="*/ 949 w 3458"/>
                      <a:gd name="T7" fmla="*/ 0 h 3550"/>
                      <a:gd name="T8" fmla="*/ 2509 w 3458"/>
                      <a:gd name="T9" fmla="*/ 0 h 3550"/>
                      <a:gd name="T10" fmla="*/ 3458 w 3458"/>
                      <a:gd name="T11" fmla="*/ 950 h 3550"/>
                      <a:gd name="T12" fmla="*/ 3458 w 3458"/>
                      <a:gd name="T13" fmla="*/ 2601 h 3550"/>
                      <a:gd name="T14" fmla="*/ 2509 w 3458"/>
                      <a:gd name="T15" fmla="*/ 3550 h 3550"/>
                      <a:gd name="T16" fmla="*/ 949 w 3458"/>
                      <a:gd name="T17" fmla="*/ 3550 h 3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8" h="3550">
                        <a:moveTo>
                          <a:pt x="949" y="3550"/>
                        </a:moveTo>
                        <a:cubicBezTo>
                          <a:pt x="425" y="3550"/>
                          <a:pt x="0" y="3125"/>
                          <a:pt x="0" y="2601"/>
                        </a:cubicBezTo>
                        <a:lnTo>
                          <a:pt x="0" y="950"/>
                        </a:lnTo>
                        <a:cubicBezTo>
                          <a:pt x="0" y="425"/>
                          <a:pt x="425" y="0"/>
                          <a:pt x="949" y="0"/>
                        </a:cubicBezTo>
                        <a:lnTo>
                          <a:pt x="2509" y="0"/>
                        </a:lnTo>
                        <a:cubicBezTo>
                          <a:pt x="3033" y="0"/>
                          <a:pt x="3458" y="425"/>
                          <a:pt x="3458" y="950"/>
                        </a:cubicBezTo>
                        <a:lnTo>
                          <a:pt x="3458" y="2601"/>
                        </a:lnTo>
                        <a:cubicBezTo>
                          <a:pt x="3458" y="3125"/>
                          <a:pt x="3033" y="3550"/>
                          <a:pt x="2509" y="3550"/>
                        </a:cubicBezTo>
                        <a:lnTo>
                          <a:pt x="949" y="3550"/>
                        </a:lnTo>
                        <a:close/>
                      </a:path>
                    </a:pathLst>
                  </a:custGeom>
                  <a:noFill/>
                  <a:ln w="285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81" name="Group 134"/>
                <p:cNvGrpSpPr/>
                <p:nvPr/>
              </p:nvGrpSpPr>
              <p:grpSpPr bwMode="auto">
                <a:xfrm>
                  <a:off x="2448" y="1584"/>
                  <a:ext cx="306" cy="246"/>
                  <a:chOff x="2448" y="1584"/>
                  <a:chExt cx="306" cy="246"/>
                </a:xfrm>
              </p:grpSpPr>
              <p:sp>
                <p:nvSpPr>
                  <p:cNvPr id="1825" name="Freeform 135"/>
                  <p:cNvSpPr/>
                  <p:nvPr/>
                </p:nvSpPr>
                <p:spPr bwMode="auto">
                  <a:xfrm>
                    <a:off x="2448" y="1584"/>
                    <a:ext cx="306" cy="246"/>
                  </a:xfrm>
                  <a:custGeom>
                    <a:avLst/>
                    <a:gdLst>
                      <a:gd name="T0" fmla="*/ 777 w 2842"/>
                      <a:gd name="T1" fmla="*/ 2708 h 2708"/>
                      <a:gd name="T2" fmla="*/ 0 w 2842"/>
                      <a:gd name="T3" fmla="*/ 1932 h 2708"/>
                      <a:gd name="T4" fmla="*/ 0 w 2842"/>
                      <a:gd name="T5" fmla="*/ 776 h 2708"/>
                      <a:gd name="T6" fmla="*/ 777 w 2842"/>
                      <a:gd name="T7" fmla="*/ 0 h 2708"/>
                      <a:gd name="T8" fmla="*/ 2066 w 2842"/>
                      <a:gd name="T9" fmla="*/ 0 h 2708"/>
                      <a:gd name="T10" fmla="*/ 2842 w 2842"/>
                      <a:gd name="T11" fmla="*/ 776 h 2708"/>
                      <a:gd name="T12" fmla="*/ 2842 w 2842"/>
                      <a:gd name="T13" fmla="*/ 1932 h 2708"/>
                      <a:gd name="T14" fmla="*/ 2066 w 2842"/>
                      <a:gd name="T15" fmla="*/ 2708 h 2708"/>
                      <a:gd name="T16" fmla="*/ 777 w 2842"/>
                      <a:gd name="T17" fmla="*/ 2708 h 2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2" h="2708">
                        <a:moveTo>
                          <a:pt x="777" y="2708"/>
                        </a:moveTo>
                        <a:cubicBezTo>
                          <a:pt x="348" y="2708"/>
                          <a:pt x="0" y="2360"/>
                          <a:pt x="0" y="1932"/>
                        </a:cubicBezTo>
                        <a:lnTo>
                          <a:pt x="0" y="776"/>
                        </a:lnTo>
                        <a:cubicBezTo>
                          <a:pt x="0" y="347"/>
                          <a:pt x="348" y="0"/>
                          <a:pt x="777" y="0"/>
                        </a:cubicBezTo>
                        <a:lnTo>
                          <a:pt x="2066" y="0"/>
                        </a:lnTo>
                        <a:cubicBezTo>
                          <a:pt x="2494" y="0"/>
                          <a:pt x="2842" y="347"/>
                          <a:pt x="2842" y="776"/>
                        </a:cubicBezTo>
                        <a:lnTo>
                          <a:pt x="2842" y="1932"/>
                        </a:lnTo>
                        <a:cubicBezTo>
                          <a:pt x="2842" y="2360"/>
                          <a:pt x="2494" y="2708"/>
                          <a:pt x="2066" y="2708"/>
                        </a:cubicBezTo>
                        <a:lnTo>
                          <a:pt x="777" y="2708"/>
                        </a:lnTo>
                        <a:close/>
                      </a:path>
                    </a:pathLst>
                  </a:custGeom>
                  <a:solidFill>
                    <a:srgbClr val="FFFFFF"/>
                  </a:solidFill>
                  <a:ln w="0">
                    <a:solidFill>
                      <a:srgbClr val="000000"/>
                    </a:solidFill>
                    <a:prstDash val="solid"/>
                    <a:round/>
                  </a:ln>
                </p:spPr>
                <p:txBody>
                  <a:bodyPr/>
                  <a:lstStyle/>
                  <a:p>
                    <a:endParaRPr lang="zh-CN" altLang="en-US"/>
                  </a:p>
                </p:txBody>
              </p:sp>
              <p:sp>
                <p:nvSpPr>
                  <p:cNvPr id="1826" name="Freeform 136"/>
                  <p:cNvSpPr/>
                  <p:nvPr/>
                </p:nvSpPr>
                <p:spPr bwMode="auto">
                  <a:xfrm>
                    <a:off x="2448" y="1584"/>
                    <a:ext cx="306" cy="246"/>
                  </a:xfrm>
                  <a:custGeom>
                    <a:avLst/>
                    <a:gdLst>
                      <a:gd name="T0" fmla="*/ 777 w 2842"/>
                      <a:gd name="T1" fmla="*/ 2708 h 2708"/>
                      <a:gd name="T2" fmla="*/ 0 w 2842"/>
                      <a:gd name="T3" fmla="*/ 1932 h 2708"/>
                      <a:gd name="T4" fmla="*/ 0 w 2842"/>
                      <a:gd name="T5" fmla="*/ 776 h 2708"/>
                      <a:gd name="T6" fmla="*/ 777 w 2842"/>
                      <a:gd name="T7" fmla="*/ 0 h 2708"/>
                      <a:gd name="T8" fmla="*/ 2066 w 2842"/>
                      <a:gd name="T9" fmla="*/ 0 h 2708"/>
                      <a:gd name="T10" fmla="*/ 2842 w 2842"/>
                      <a:gd name="T11" fmla="*/ 776 h 2708"/>
                      <a:gd name="T12" fmla="*/ 2842 w 2842"/>
                      <a:gd name="T13" fmla="*/ 1932 h 2708"/>
                      <a:gd name="T14" fmla="*/ 2066 w 2842"/>
                      <a:gd name="T15" fmla="*/ 2708 h 2708"/>
                      <a:gd name="T16" fmla="*/ 777 w 2842"/>
                      <a:gd name="T17" fmla="*/ 2708 h 2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2" h="2708">
                        <a:moveTo>
                          <a:pt x="777" y="2708"/>
                        </a:moveTo>
                        <a:cubicBezTo>
                          <a:pt x="348" y="2708"/>
                          <a:pt x="0" y="2360"/>
                          <a:pt x="0" y="1932"/>
                        </a:cubicBezTo>
                        <a:lnTo>
                          <a:pt x="0" y="776"/>
                        </a:lnTo>
                        <a:cubicBezTo>
                          <a:pt x="0" y="347"/>
                          <a:pt x="348" y="0"/>
                          <a:pt x="777" y="0"/>
                        </a:cubicBezTo>
                        <a:lnTo>
                          <a:pt x="2066" y="0"/>
                        </a:lnTo>
                        <a:cubicBezTo>
                          <a:pt x="2494" y="0"/>
                          <a:pt x="2842" y="347"/>
                          <a:pt x="2842" y="776"/>
                        </a:cubicBezTo>
                        <a:lnTo>
                          <a:pt x="2842" y="1932"/>
                        </a:lnTo>
                        <a:cubicBezTo>
                          <a:pt x="2842" y="2360"/>
                          <a:pt x="2494" y="2708"/>
                          <a:pt x="2066" y="2708"/>
                        </a:cubicBezTo>
                        <a:lnTo>
                          <a:pt x="777" y="2708"/>
                        </a:lnTo>
                        <a:close/>
                      </a:path>
                    </a:pathLst>
                  </a:custGeom>
                  <a:noFill/>
                  <a:ln w="285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82" name="Group 137"/>
                <p:cNvGrpSpPr/>
                <p:nvPr/>
              </p:nvGrpSpPr>
              <p:grpSpPr bwMode="auto">
                <a:xfrm>
                  <a:off x="2687" y="1612"/>
                  <a:ext cx="205" cy="191"/>
                  <a:chOff x="2687" y="1612"/>
                  <a:chExt cx="205" cy="191"/>
                </a:xfrm>
              </p:grpSpPr>
              <p:sp>
                <p:nvSpPr>
                  <p:cNvPr id="1823" name="Freeform 138"/>
                  <p:cNvSpPr/>
                  <p:nvPr/>
                </p:nvSpPr>
                <p:spPr bwMode="auto">
                  <a:xfrm>
                    <a:off x="2687" y="1612"/>
                    <a:ext cx="205" cy="191"/>
                  </a:xfrm>
                  <a:custGeom>
                    <a:avLst/>
                    <a:gdLst>
                      <a:gd name="T0" fmla="*/ 570 w 1900"/>
                      <a:gd name="T1" fmla="*/ 2108 h 2108"/>
                      <a:gd name="T2" fmla="*/ 0 w 1900"/>
                      <a:gd name="T3" fmla="*/ 1539 h 2108"/>
                      <a:gd name="T4" fmla="*/ 0 w 1900"/>
                      <a:gd name="T5" fmla="*/ 570 h 2108"/>
                      <a:gd name="T6" fmla="*/ 570 w 1900"/>
                      <a:gd name="T7" fmla="*/ 0 h 2108"/>
                      <a:gd name="T8" fmla="*/ 1331 w 1900"/>
                      <a:gd name="T9" fmla="*/ 0 h 2108"/>
                      <a:gd name="T10" fmla="*/ 1900 w 1900"/>
                      <a:gd name="T11" fmla="*/ 570 h 2108"/>
                      <a:gd name="T12" fmla="*/ 1900 w 1900"/>
                      <a:gd name="T13" fmla="*/ 1539 h 2108"/>
                      <a:gd name="T14" fmla="*/ 1331 w 1900"/>
                      <a:gd name="T15" fmla="*/ 2108 h 2108"/>
                      <a:gd name="T16" fmla="*/ 570 w 1900"/>
                      <a:gd name="T17" fmla="*/ 2108 h 2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0" h="2108">
                        <a:moveTo>
                          <a:pt x="570" y="2108"/>
                        </a:moveTo>
                        <a:cubicBezTo>
                          <a:pt x="255" y="2108"/>
                          <a:pt x="0" y="1853"/>
                          <a:pt x="0" y="1539"/>
                        </a:cubicBezTo>
                        <a:lnTo>
                          <a:pt x="0" y="570"/>
                        </a:lnTo>
                        <a:cubicBezTo>
                          <a:pt x="0" y="255"/>
                          <a:pt x="255" y="0"/>
                          <a:pt x="570" y="0"/>
                        </a:cubicBezTo>
                        <a:lnTo>
                          <a:pt x="1331" y="0"/>
                        </a:lnTo>
                        <a:cubicBezTo>
                          <a:pt x="1645" y="0"/>
                          <a:pt x="1900" y="255"/>
                          <a:pt x="1900" y="570"/>
                        </a:cubicBezTo>
                        <a:lnTo>
                          <a:pt x="1900" y="1539"/>
                        </a:lnTo>
                        <a:cubicBezTo>
                          <a:pt x="1900" y="1853"/>
                          <a:pt x="1645" y="2108"/>
                          <a:pt x="1331" y="2108"/>
                        </a:cubicBezTo>
                        <a:lnTo>
                          <a:pt x="570" y="2108"/>
                        </a:lnTo>
                        <a:close/>
                      </a:path>
                    </a:pathLst>
                  </a:custGeom>
                  <a:solidFill>
                    <a:srgbClr val="FFFFFF"/>
                  </a:solidFill>
                  <a:ln w="0">
                    <a:solidFill>
                      <a:srgbClr val="000000"/>
                    </a:solidFill>
                    <a:prstDash val="solid"/>
                    <a:round/>
                  </a:ln>
                </p:spPr>
                <p:txBody>
                  <a:bodyPr/>
                  <a:lstStyle/>
                  <a:p>
                    <a:endParaRPr lang="zh-CN" altLang="en-US"/>
                  </a:p>
                </p:txBody>
              </p:sp>
              <p:sp>
                <p:nvSpPr>
                  <p:cNvPr id="1824" name="Freeform 139"/>
                  <p:cNvSpPr/>
                  <p:nvPr/>
                </p:nvSpPr>
                <p:spPr bwMode="auto">
                  <a:xfrm>
                    <a:off x="2687" y="1612"/>
                    <a:ext cx="205" cy="191"/>
                  </a:xfrm>
                  <a:custGeom>
                    <a:avLst/>
                    <a:gdLst>
                      <a:gd name="T0" fmla="*/ 570 w 1900"/>
                      <a:gd name="T1" fmla="*/ 2108 h 2108"/>
                      <a:gd name="T2" fmla="*/ 0 w 1900"/>
                      <a:gd name="T3" fmla="*/ 1539 h 2108"/>
                      <a:gd name="T4" fmla="*/ 0 w 1900"/>
                      <a:gd name="T5" fmla="*/ 570 h 2108"/>
                      <a:gd name="T6" fmla="*/ 570 w 1900"/>
                      <a:gd name="T7" fmla="*/ 0 h 2108"/>
                      <a:gd name="T8" fmla="*/ 1331 w 1900"/>
                      <a:gd name="T9" fmla="*/ 0 h 2108"/>
                      <a:gd name="T10" fmla="*/ 1900 w 1900"/>
                      <a:gd name="T11" fmla="*/ 570 h 2108"/>
                      <a:gd name="T12" fmla="*/ 1900 w 1900"/>
                      <a:gd name="T13" fmla="*/ 1539 h 2108"/>
                      <a:gd name="T14" fmla="*/ 1331 w 1900"/>
                      <a:gd name="T15" fmla="*/ 2108 h 2108"/>
                      <a:gd name="T16" fmla="*/ 570 w 1900"/>
                      <a:gd name="T17" fmla="*/ 2108 h 2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0" h="2108">
                        <a:moveTo>
                          <a:pt x="570" y="2108"/>
                        </a:moveTo>
                        <a:cubicBezTo>
                          <a:pt x="255" y="2108"/>
                          <a:pt x="0" y="1853"/>
                          <a:pt x="0" y="1539"/>
                        </a:cubicBezTo>
                        <a:lnTo>
                          <a:pt x="0" y="570"/>
                        </a:lnTo>
                        <a:cubicBezTo>
                          <a:pt x="0" y="255"/>
                          <a:pt x="255" y="0"/>
                          <a:pt x="570" y="0"/>
                        </a:cubicBezTo>
                        <a:lnTo>
                          <a:pt x="1331" y="0"/>
                        </a:lnTo>
                        <a:cubicBezTo>
                          <a:pt x="1645" y="0"/>
                          <a:pt x="1900" y="255"/>
                          <a:pt x="1900" y="570"/>
                        </a:cubicBezTo>
                        <a:lnTo>
                          <a:pt x="1900" y="1539"/>
                        </a:lnTo>
                        <a:cubicBezTo>
                          <a:pt x="1900" y="1853"/>
                          <a:pt x="1645" y="2108"/>
                          <a:pt x="1331" y="2108"/>
                        </a:cubicBezTo>
                        <a:lnTo>
                          <a:pt x="570" y="2108"/>
                        </a:lnTo>
                        <a:close/>
                      </a:path>
                    </a:pathLst>
                  </a:custGeom>
                  <a:noFill/>
                  <a:ln w="285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83" name="Line 140"/>
                <p:cNvSpPr>
                  <a:spLocks noChangeShapeType="1"/>
                </p:cNvSpPr>
                <p:nvPr/>
              </p:nvSpPr>
              <p:spPr bwMode="auto">
                <a:xfrm>
                  <a:off x="1786" y="1508"/>
                  <a:ext cx="6" cy="390"/>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784" name="Group 141"/>
                <p:cNvGrpSpPr/>
                <p:nvPr/>
              </p:nvGrpSpPr>
              <p:grpSpPr bwMode="auto">
                <a:xfrm>
                  <a:off x="1510" y="1833"/>
                  <a:ext cx="42" cy="34"/>
                  <a:chOff x="1510" y="1833"/>
                  <a:chExt cx="42" cy="34"/>
                </a:xfrm>
              </p:grpSpPr>
              <p:sp>
                <p:nvSpPr>
                  <p:cNvPr id="1821" name="Oval 142"/>
                  <p:cNvSpPr>
                    <a:spLocks noChangeArrowheads="1"/>
                  </p:cNvSpPr>
                  <p:nvPr/>
                </p:nvSpPr>
                <p:spPr bwMode="auto">
                  <a:xfrm>
                    <a:off x="1510" y="1833"/>
                    <a:ext cx="42" cy="34"/>
                  </a:xfrm>
                  <a:prstGeom prst="ellipse">
                    <a:avLst/>
                  </a:prstGeom>
                  <a:solidFill>
                    <a:srgbClr val="0000FF"/>
                  </a:solidFill>
                  <a:ln w="0">
                    <a:solidFill>
                      <a:srgbClr val="000000"/>
                    </a:solidFill>
                    <a:round/>
                  </a:ln>
                </p:spPr>
                <p:txBody>
                  <a:bodyPr/>
                  <a:lstStyle/>
                  <a:p>
                    <a:endParaRPr lang="zh-CN" altLang="en-US"/>
                  </a:p>
                </p:txBody>
              </p:sp>
              <p:sp>
                <p:nvSpPr>
                  <p:cNvPr id="1822" name="Oval 143"/>
                  <p:cNvSpPr>
                    <a:spLocks noChangeArrowheads="1"/>
                  </p:cNvSpPr>
                  <p:nvPr/>
                </p:nvSpPr>
                <p:spPr bwMode="auto">
                  <a:xfrm>
                    <a:off x="1510" y="1833"/>
                    <a:ext cx="42" cy="34"/>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85" name="Group 144"/>
                <p:cNvGrpSpPr/>
                <p:nvPr/>
              </p:nvGrpSpPr>
              <p:grpSpPr bwMode="auto">
                <a:xfrm>
                  <a:off x="1581" y="1892"/>
                  <a:ext cx="42" cy="34"/>
                  <a:chOff x="1581" y="1892"/>
                  <a:chExt cx="42" cy="34"/>
                </a:xfrm>
              </p:grpSpPr>
              <p:sp>
                <p:nvSpPr>
                  <p:cNvPr id="1819" name="Oval 145"/>
                  <p:cNvSpPr>
                    <a:spLocks noChangeArrowheads="1"/>
                  </p:cNvSpPr>
                  <p:nvPr/>
                </p:nvSpPr>
                <p:spPr bwMode="auto">
                  <a:xfrm>
                    <a:off x="1581" y="1892"/>
                    <a:ext cx="42" cy="34"/>
                  </a:xfrm>
                  <a:prstGeom prst="ellipse">
                    <a:avLst/>
                  </a:prstGeom>
                  <a:solidFill>
                    <a:srgbClr val="0000FF"/>
                  </a:solidFill>
                  <a:ln w="0">
                    <a:solidFill>
                      <a:srgbClr val="000000"/>
                    </a:solidFill>
                    <a:round/>
                  </a:ln>
                </p:spPr>
                <p:txBody>
                  <a:bodyPr/>
                  <a:lstStyle/>
                  <a:p>
                    <a:endParaRPr lang="zh-CN" altLang="en-US"/>
                  </a:p>
                </p:txBody>
              </p:sp>
              <p:sp>
                <p:nvSpPr>
                  <p:cNvPr id="1820" name="Oval 146"/>
                  <p:cNvSpPr>
                    <a:spLocks noChangeArrowheads="1"/>
                  </p:cNvSpPr>
                  <p:nvPr/>
                </p:nvSpPr>
                <p:spPr bwMode="auto">
                  <a:xfrm>
                    <a:off x="1581" y="1892"/>
                    <a:ext cx="42" cy="34"/>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86" name="Group 147"/>
                <p:cNvGrpSpPr/>
                <p:nvPr/>
              </p:nvGrpSpPr>
              <p:grpSpPr bwMode="auto">
                <a:xfrm>
                  <a:off x="1323" y="1799"/>
                  <a:ext cx="42" cy="34"/>
                  <a:chOff x="1323" y="1799"/>
                  <a:chExt cx="42" cy="34"/>
                </a:xfrm>
              </p:grpSpPr>
              <p:sp>
                <p:nvSpPr>
                  <p:cNvPr id="1817" name="Oval 148"/>
                  <p:cNvSpPr>
                    <a:spLocks noChangeArrowheads="1"/>
                  </p:cNvSpPr>
                  <p:nvPr/>
                </p:nvSpPr>
                <p:spPr bwMode="auto">
                  <a:xfrm>
                    <a:off x="1323" y="1799"/>
                    <a:ext cx="42" cy="34"/>
                  </a:xfrm>
                  <a:prstGeom prst="ellipse">
                    <a:avLst/>
                  </a:prstGeom>
                  <a:solidFill>
                    <a:srgbClr val="0000FF"/>
                  </a:solidFill>
                  <a:ln w="0">
                    <a:solidFill>
                      <a:srgbClr val="000000"/>
                    </a:solidFill>
                    <a:round/>
                  </a:ln>
                </p:spPr>
                <p:txBody>
                  <a:bodyPr/>
                  <a:lstStyle/>
                  <a:p>
                    <a:endParaRPr lang="zh-CN" altLang="en-US"/>
                  </a:p>
                </p:txBody>
              </p:sp>
              <p:sp>
                <p:nvSpPr>
                  <p:cNvPr id="1818" name="Oval 149"/>
                  <p:cNvSpPr>
                    <a:spLocks noChangeArrowheads="1"/>
                  </p:cNvSpPr>
                  <p:nvPr/>
                </p:nvSpPr>
                <p:spPr bwMode="auto">
                  <a:xfrm>
                    <a:off x="1323" y="1799"/>
                    <a:ext cx="42" cy="34"/>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87" name="Group 150"/>
                <p:cNvGrpSpPr/>
                <p:nvPr/>
              </p:nvGrpSpPr>
              <p:grpSpPr bwMode="auto">
                <a:xfrm>
                  <a:off x="1403" y="1847"/>
                  <a:ext cx="42" cy="34"/>
                  <a:chOff x="1403" y="1847"/>
                  <a:chExt cx="42" cy="34"/>
                </a:xfrm>
              </p:grpSpPr>
              <p:sp>
                <p:nvSpPr>
                  <p:cNvPr id="1815" name="Oval 151"/>
                  <p:cNvSpPr>
                    <a:spLocks noChangeArrowheads="1"/>
                  </p:cNvSpPr>
                  <p:nvPr/>
                </p:nvSpPr>
                <p:spPr bwMode="auto">
                  <a:xfrm>
                    <a:off x="1403" y="1847"/>
                    <a:ext cx="42" cy="34"/>
                  </a:xfrm>
                  <a:prstGeom prst="ellipse">
                    <a:avLst/>
                  </a:prstGeom>
                  <a:solidFill>
                    <a:srgbClr val="0000FF"/>
                  </a:solidFill>
                  <a:ln w="0">
                    <a:solidFill>
                      <a:srgbClr val="000000"/>
                    </a:solidFill>
                    <a:round/>
                  </a:ln>
                </p:spPr>
                <p:txBody>
                  <a:bodyPr/>
                  <a:lstStyle/>
                  <a:p>
                    <a:endParaRPr lang="zh-CN" altLang="en-US"/>
                  </a:p>
                </p:txBody>
              </p:sp>
              <p:sp>
                <p:nvSpPr>
                  <p:cNvPr id="1816" name="Oval 152"/>
                  <p:cNvSpPr>
                    <a:spLocks noChangeArrowheads="1"/>
                  </p:cNvSpPr>
                  <p:nvPr/>
                </p:nvSpPr>
                <p:spPr bwMode="auto">
                  <a:xfrm>
                    <a:off x="1403" y="1847"/>
                    <a:ext cx="42" cy="34"/>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88" name="Group 153"/>
                <p:cNvGrpSpPr/>
                <p:nvPr/>
              </p:nvGrpSpPr>
              <p:grpSpPr bwMode="auto">
                <a:xfrm>
                  <a:off x="1461" y="1749"/>
                  <a:ext cx="42" cy="34"/>
                  <a:chOff x="1461" y="1749"/>
                  <a:chExt cx="42" cy="34"/>
                </a:xfrm>
              </p:grpSpPr>
              <p:sp>
                <p:nvSpPr>
                  <p:cNvPr id="1813" name="Oval 154"/>
                  <p:cNvSpPr>
                    <a:spLocks noChangeArrowheads="1"/>
                  </p:cNvSpPr>
                  <p:nvPr/>
                </p:nvSpPr>
                <p:spPr bwMode="auto">
                  <a:xfrm>
                    <a:off x="1461" y="1749"/>
                    <a:ext cx="42" cy="34"/>
                  </a:xfrm>
                  <a:prstGeom prst="ellipse">
                    <a:avLst/>
                  </a:prstGeom>
                  <a:solidFill>
                    <a:srgbClr val="0000FF"/>
                  </a:solidFill>
                  <a:ln w="0">
                    <a:solidFill>
                      <a:srgbClr val="000000"/>
                    </a:solidFill>
                    <a:round/>
                  </a:ln>
                </p:spPr>
                <p:txBody>
                  <a:bodyPr/>
                  <a:lstStyle/>
                  <a:p>
                    <a:endParaRPr lang="zh-CN" altLang="en-US"/>
                  </a:p>
                </p:txBody>
              </p:sp>
              <p:sp>
                <p:nvSpPr>
                  <p:cNvPr id="1814" name="Oval 155"/>
                  <p:cNvSpPr>
                    <a:spLocks noChangeArrowheads="1"/>
                  </p:cNvSpPr>
                  <p:nvPr/>
                </p:nvSpPr>
                <p:spPr bwMode="auto">
                  <a:xfrm>
                    <a:off x="1461" y="1749"/>
                    <a:ext cx="42" cy="34"/>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89" name="Group 156"/>
                <p:cNvGrpSpPr/>
                <p:nvPr/>
              </p:nvGrpSpPr>
              <p:grpSpPr bwMode="auto">
                <a:xfrm>
                  <a:off x="1527" y="1768"/>
                  <a:ext cx="42" cy="34"/>
                  <a:chOff x="1527" y="1768"/>
                  <a:chExt cx="42" cy="34"/>
                </a:xfrm>
              </p:grpSpPr>
              <p:sp>
                <p:nvSpPr>
                  <p:cNvPr id="1811" name="Oval 157"/>
                  <p:cNvSpPr>
                    <a:spLocks noChangeArrowheads="1"/>
                  </p:cNvSpPr>
                  <p:nvPr/>
                </p:nvSpPr>
                <p:spPr bwMode="auto">
                  <a:xfrm>
                    <a:off x="1527" y="1768"/>
                    <a:ext cx="42" cy="34"/>
                  </a:xfrm>
                  <a:prstGeom prst="ellipse">
                    <a:avLst/>
                  </a:prstGeom>
                  <a:solidFill>
                    <a:srgbClr val="0000FF"/>
                  </a:solidFill>
                  <a:ln w="0">
                    <a:solidFill>
                      <a:srgbClr val="000000"/>
                    </a:solidFill>
                    <a:round/>
                  </a:ln>
                </p:spPr>
                <p:txBody>
                  <a:bodyPr/>
                  <a:lstStyle/>
                  <a:p>
                    <a:endParaRPr lang="zh-CN" altLang="en-US"/>
                  </a:p>
                </p:txBody>
              </p:sp>
              <p:sp>
                <p:nvSpPr>
                  <p:cNvPr id="1812" name="Oval 158"/>
                  <p:cNvSpPr>
                    <a:spLocks noChangeArrowheads="1"/>
                  </p:cNvSpPr>
                  <p:nvPr/>
                </p:nvSpPr>
                <p:spPr bwMode="auto">
                  <a:xfrm>
                    <a:off x="1527" y="1768"/>
                    <a:ext cx="42" cy="34"/>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90" name="Group 159"/>
                <p:cNvGrpSpPr/>
                <p:nvPr/>
              </p:nvGrpSpPr>
              <p:grpSpPr bwMode="auto">
                <a:xfrm>
                  <a:off x="1599" y="1827"/>
                  <a:ext cx="42" cy="34"/>
                  <a:chOff x="1599" y="1827"/>
                  <a:chExt cx="42" cy="34"/>
                </a:xfrm>
              </p:grpSpPr>
              <p:sp>
                <p:nvSpPr>
                  <p:cNvPr id="1809" name="Oval 160"/>
                  <p:cNvSpPr>
                    <a:spLocks noChangeArrowheads="1"/>
                  </p:cNvSpPr>
                  <p:nvPr/>
                </p:nvSpPr>
                <p:spPr bwMode="auto">
                  <a:xfrm>
                    <a:off x="1599" y="1827"/>
                    <a:ext cx="42" cy="34"/>
                  </a:xfrm>
                  <a:prstGeom prst="ellipse">
                    <a:avLst/>
                  </a:prstGeom>
                  <a:solidFill>
                    <a:srgbClr val="0000FF"/>
                  </a:solidFill>
                  <a:ln w="0">
                    <a:solidFill>
                      <a:srgbClr val="000000"/>
                    </a:solidFill>
                    <a:round/>
                  </a:ln>
                </p:spPr>
                <p:txBody>
                  <a:bodyPr/>
                  <a:lstStyle/>
                  <a:p>
                    <a:endParaRPr lang="zh-CN" altLang="en-US"/>
                  </a:p>
                </p:txBody>
              </p:sp>
              <p:sp>
                <p:nvSpPr>
                  <p:cNvPr id="1810" name="Oval 161"/>
                  <p:cNvSpPr>
                    <a:spLocks noChangeArrowheads="1"/>
                  </p:cNvSpPr>
                  <p:nvPr/>
                </p:nvSpPr>
                <p:spPr bwMode="auto">
                  <a:xfrm>
                    <a:off x="1599" y="1827"/>
                    <a:ext cx="42" cy="34"/>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91" name="Group 162"/>
                <p:cNvGrpSpPr/>
                <p:nvPr/>
              </p:nvGrpSpPr>
              <p:grpSpPr bwMode="auto">
                <a:xfrm>
                  <a:off x="1420" y="1782"/>
                  <a:ext cx="42" cy="35"/>
                  <a:chOff x="1420" y="1782"/>
                  <a:chExt cx="42" cy="35"/>
                </a:xfrm>
              </p:grpSpPr>
              <p:sp>
                <p:nvSpPr>
                  <p:cNvPr id="1807" name="Oval 163"/>
                  <p:cNvSpPr>
                    <a:spLocks noChangeArrowheads="1"/>
                  </p:cNvSpPr>
                  <p:nvPr/>
                </p:nvSpPr>
                <p:spPr bwMode="auto">
                  <a:xfrm>
                    <a:off x="1420" y="1782"/>
                    <a:ext cx="42" cy="35"/>
                  </a:xfrm>
                  <a:prstGeom prst="ellipse">
                    <a:avLst/>
                  </a:prstGeom>
                  <a:solidFill>
                    <a:srgbClr val="0000FF"/>
                  </a:solidFill>
                  <a:ln w="0">
                    <a:solidFill>
                      <a:srgbClr val="000000"/>
                    </a:solidFill>
                    <a:round/>
                  </a:ln>
                </p:spPr>
                <p:txBody>
                  <a:bodyPr/>
                  <a:lstStyle/>
                  <a:p>
                    <a:endParaRPr lang="zh-CN" altLang="en-US"/>
                  </a:p>
                </p:txBody>
              </p:sp>
              <p:sp>
                <p:nvSpPr>
                  <p:cNvPr id="1808" name="Oval 164"/>
                  <p:cNvSpPr>
                    <a:spLocks noChangeArrowheads="1"/>
                  </p:cNvSpPr>
                  <p:nvPr/>
                </p:nvSpPr>
                <p:spPr bwMode="auto">
                  <a:xfrm>
                    <a:off x="1420" y="1782"/>
                    <a:ext cx="42" cy="35"/>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92" name="Group 165"/>
                <p:cNvGrpSpPr/>
                <p:nvPr/>
              </p:nvGrpSpPr>
              <p:grpSpPr bwMode="auto">
                <a:xfrm>
                  <a:off x="1478" y="1684"/>
                  <a:ext cx="42" cy="34"/>
                  <a:chOff x="1478" y="1684"/>
                  <a:chExt cx="42" cy="34"/>
                </a:xfrm>
              </p:grpSpPr>
              <p:sp>
                <p:nvSpPr>
                  <p:cNvPr id="1805" name="Oval 166"/>
                  <p:cNvSpPr>
                    <a:spLocks noChangeArrowheads="1"/>
                  </p:cNvSpPr>
                  <p:nvPr/>
                </p:nvSpPr>
                <p:spPr bwMode="auto">
                  <a:xfrm>
                    <a:off x="1478" y="1684"/>
                    <a:ext cx="42" cy="34"/>
                  </a:xfrm>
                  <a:prstGeom prst="ellipse">
                    <a:avLst/>
                  </a:prstGeom>
                  <a:solidFill>
                    <a:srgbClr val="0000FF"/>
                  </a:solidFill>
                  <a:ln w="0">
                    <a:solidFill>
                      <a:srgbClr val="000000"/>
                    </a:solidFill>
                    <a:round/>
                  </a:ln>
                </p:spPr>
                <p:txBody>
                  <a:bodyPr/>
                  <a:lstStyle/>
                  <a:p>
                    <a:endParaRPr lang="zh-CN" altLang="en-US"/>
                  </a:p>
                </p:txBody>
              </p:sp>
              <p:sp>
                <p:nvSpPr>
                  <p:cNvPr id="1806" name="Oval 167"/>
                  <p:cNvSpPr>
                    <a:spLocks noChangeArrowheads="1"/>
                  </p:cNvSpPr>
                  <p:nvPr/>
                </p:nvSpPr>
                <p:spPr bwMode="auto">
                  <a:xfrm>
                    <a:off x="1478" y="1684"/>
                    <a:ext cx="42" cy="34"/>
                  </a:xfrm>
                  <a:prstGeom prst="ellipse">
                    <a:avLst/>
                  </a:prstGeom>
                  <a:noFill/>
                  <a:ln w="9525" cap="rnd">
                    <a:solidFill>
                      <a:srgbClr val="0000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93" name="Group 168"/>
                <p:cNvGrpSpPr/>
                <p:nvPr/>
              </p:nvGrpSpPr>
              <p:grpSpPr bwMode="auto">
                <a:xfrm>
                  <a:off x="1155" y="1808"/>
                  <a:ext cx="131" cy="101"/>
                  <a:chOff x="1155" y="1808"/>
                  <a:chExt cx="131" cy="101"/>
                </a:xfrm>
              </p:grpSpPr>
              <p:sp>
                <p:nvSpPr>
                  <p:cNvPr id="1803" name="Oval 169"/>
                  <p:cNvSpPr>
                    <a:spLocks noChangeArrowheads="1"/>
                  </p:cNvSpPr>
                  <p:nvPr/>
                </p:nvSpPr>
                <p:spPr bwMode="auto">
                  <a:xfrm>
                    <a:off x="1155" y="1808"/>
                    <a:ext cx="131" cy="101"/>
                  </a:xfrm>
                  <a:prstGeom prst="ellipse">
                    <a:avLst/>
                  </a:prstGeom>
                  <a:solidFill>
                    <a:srgbClr val="339966"/>
                  </a:solidFill>
                  <a:ln w="0">
                    <a:solidFill>
                      <a:srgbClr val="000000"/>
                    </a:solidFill>
                    <a:round/>
                  </a:ln>
                </p:spPr>
                <p:txBody>
                  <a:bodyPr/>
                  <a:lstStyle/>
                  <a:p>
                    <a:endParaRPr lang="zh-CN" altLang="en-US"/>
                  </a:p>
                </p:txBody>
              </p:sp>
              <p:sp>
                <p:nvSpPr>
                  <p:cNvPr id="1804" name="Oval 170"/>
                  <p:cNvSpPr>
                    <a:spLocks noChangeArrowheads="1"/>
                  </p:cNvSpPr>
                  <p:nvPr/>
                </p:nvSpPr>
                <p:spPr bwMode="auto">
                  <a:xfrm>
                    <a:off x="1155" y="1808"/>
                    <a:ext cx="131" cy="101"/>
                  </a:xfrm>
                  <a:prstGeom prst="ellipse">
                    <a:avLst/>
                  </a:prstGeom>
                  <a:noFill/>
                  <a:ln w="9525" cap="rnd">
                    <a:solidFill>
                      <a:srgbClr val="339966"/>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94" name="Group 171"/>
                <p:cNvGrpSpPr/>
                <p:nvPr/>
              </p:nvGrpSpPr>
              <p:grpSpPr bwMode="auto">
                <a:xfrm>
                  <a:off x="1247" y="1632"/>
                  <a:ext cx="130" cy="102"/>
                  <a:chOff x="1247" y="1632"/>
                  <a:chExt cx="130" cy="102"/>
                </a:xfrm>
              </p:grpSpPr>
              <p:sp>
                <p:nvSpPr>
                  <p:cNvPr id="1801" name="Oval 172"/>
                  <p:cNvSpPr>
                    <a:spLocks noChangeArrowheads="1"/>
                  </p:cNvSpPr>
                  <p:nvPr/>
                </p:nvSpPr>
                <p:spPr bwMode="auto">
                  <a:xfrm>
                    <a:off x="1247" y="1632"/>
                    <a:ext cx="130" cy="102"/>
                  </a:xfrm>
                  <a:prstGeom prst="ellipse">
                    <a:avLst/>
                  </a:prstGeom>
                  <a:solidFill>
                    <a:srgbClr val="339966"/>
                  </a:solidFill>
                  <a:ln w="0">
                    <a:solidFill>
                      <a:srgbClr val="000000"/>
                    </a:solidFill>
                    <a:round/>
                  </a:ln>
                </p:spPr>
                <p:txBody>
                  <a:bodyPr/>
                  <a:lstStyle/>
                  <a:p>
                    <a:endParaRPr lang="zh-CN" altLang="en-US"/>
                  </a:p>
                </p:txBody>
              </p:sp>
              <p:sp>
                <p:nvSpPr>
                  <p:cNvPr id="1802" name="Oval 173"/>
                  <p:cNvSpPr>
                    <a:spLocks noChangeArrowheads="1"/>
                  </p:cNvSpPr>
                  <p:nvPr/>
                </p:nvSpPr>
                <p:spPr bwMode="auto">
                  <a:xfrm>
                    <a:off x="1247" y="1632"/>
                    <a:ext cx="130" cy="102"/>
                  </a:xfrm>
                  <a:prstGeom prst="ellipse">
                    <a:avLst/>
                  </a:prstGeom>
                  <a:noFill/>
                  <a:ln w="9525" cap="rnd">
                    <a:solidFill>
                      <a:srgbClr val="339966"/>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95" name="Group 174"/>
                <p:cNvGrpSpPr/>
                <p:nvPr/>
              </p:nvGrpSpPr>
              <p:grpSpPr bwMode="auto">
                <a:xfrm>
                  <a:off x="1557" y="1619"/>
                  <a:ext cx="130" cy="101"/>
                  <a:chOff x="1557" y="1619"/>
                  <a:chExt cx="130" cy="101"/>
                </a:xfrm>
              </p:grpSpPr>
              <p:sp>
                <p:nvSpPr>
                  <p:cNvPr id="1799" name="Oval 175"/>
                  <p:cNvSpPr>
                    <a:spLocks noChangeArrowheads="1"/>
                  </p:cNvSpPr>
                  <p:nvPr/>
                </p:nvSpPr>
                <p:spPr bwMode="auto">
                  <a:xfrm>
                    <a:off x="1557" y="1619"/>
                    <a:ext cx="130" cy="101"/>
                  </a:xfrm>
                  <a:prstGeom prst="ellipse">
                    <a:avLst/>
                  </a:prstGeom>
                  <a:solidFill>
                    <a:srgbClr val="339966"/>
                  </a:solidFill>
                  <a:ln w="0">
                    <a:solidFill>
                      <a:srgbClr val="000000"/>
                    </a:solidFill>
                    <a:round/>
                  </a:ln>
                </p:spPr>
                <p:txBody>
                  <a:bodyPr/>
                  <a:lstStyle/>
                  <a:p>
                    <a:endParaRPr lang="zh-CN" altLang="en-US"/>
                  </a:p>
                </p:txBody>
              </p:sp>
              <p:sp>
                <p:nvSpPr>
                  <p:cNvPr id="1800" name="Oval 176"/>
                  <p:cNvSpPr>
                    <a:spLocks noChangeArrowheads="1"/>
                  </p:cNvSpPr>
                  <p:nvPr/>
                </p:nvSpPr>
                <p:spPr bwMode="auto">
                  <a:xfrm>
                    <a:off x="1557" y="1619"/>
                    <a:ext cx="130" cy="101"/>
                  </a:xfrm>
                  <a:prstGeom prst="ellipse">
                    <a:avLst/>
                  </a:prstGeom>
                  <a:noFill/>
                  <a:ln w="9525" cap="rnd">
                    <a:solidFill>
                      <a:srgbClr val="339966"/>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96" name="Group 177"/>
                <p:cNvGrpSpPr/>
                <p:nvPr/>
              </p:nvGrpSpPr>
              <p:grpSpPr bwMode="auto">
                <a:xfrm>
                  <a:off x="1177" y="1377"/>
                  <a:ext cx="268" cy="197"/>
                  <a:chOff x="1177" y="1377"/>
                  <a:chExt cx="268" cy="197"/>
                </a:xfrm>
              </p:grpSpPr>
              <p:sp>
                <p:nvSpPr>
                  <p:cNvPr id="1797" name="Oval 178"/>
                  <p:cNvSpPr>
                    <a:spLocks noChangeArrowheads="1"/>
                  </p:cNvSpPr>
                  <p:nvPr/>
                </p:nvSpPr>
                <p:spPr bwMode="auto">
                  <a:xfrm>
                    <a:off x="1177" y="1377"/>
                    <a:ext cx="268" cy="197"/>
                  </a:xfrm>
                  <a:prstGeom prst="ellipse">
                    <a:avLst/>
                  </a:prstGeom>
                  <a:solidFill>
                    <a:srgbClr val="FF0000"/>
                  </a:solidFill>
                  <a:ln w="0">
                    <a:solidFill>
                      <a:srgbClr val="000000"/>
                    </a:solidFill>
                    <a:round/>
                  </a:ln>
                </p:spPr>
                <p:txBody>
                  <a:bodyPr/>
                  <a:lstStyle/>
                  <a:p>
                    <a:endParaRPr lang="zh-CN" altLang="en-US"/>
                  </a:p>
                </p:txBody>
              </p:sp>
              <p:sp>
                <p:nvSpPr>
                  <p:cNvPr id="1798" name="Oval 179"/>
                  <p:cNvSpPr>
                    <a:spLocks noChangeArrowheads="1"/>
                  </p:cNvSpPr>
                  <p:nvPr/>
                </p:nvSpPr>
                <p:spPr bwMode="auto">
                  <a:xfrm>
                    <a:off x="1177" y="1377"/>
                    <a:ext cx="268" cy="197"/>
                  </a:xfrm>
                  <a:prstGeom prst="ellipse">
                    <a:avLst/>
                  </a:prstGeom>
                  <a:noFill/>
                  <a:ln w="9525" cap="rnd">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733" name="Freeform 180"/>
              <p:cNvSpPr/>
              <p:nvPr/>
            </p:nvSpPr>
            <p:spPr bwMode="auto">
              <a:xfrm>
                <a:off x="-885" y="1825"/>
                <a:ext cx="726" cy="789"/>
              </a:xfrm>
              <a:custGeom>
                <a:avLst/>
                <a:gdLst>
                  <a:gd name="T0" fmla="*/ 728 w 783"/>
                  <a:gd name="T1" fmla="*/ 594 h 789"/>
                  <a:gd name="T2" fmla="*/ 723 w 783"/>
                  <a:gd name="T3" fmla="*/ 595 h 789"/>
                  <a:gd name="T4" fmla="*/ 716 w 783"/>
                  <a:gd name="T5" fmla="*/ 597 h 789"/>
                  <a:gd name="T6" fmla="*/ 704 w 783"/>
                  <a:gd name="T7" fmla="*/ 598 h 789"/>
                  <a:gd name="T8" fmla="*/ 692 w 783"/>
                  <a:gd name="T9" fmla="*/ 599 h 789"/>
                  <a:gd name="T10" fmla="*/ 680 w 783"/>
                  <a:gd name="T11" fmla="*/ 602 h 789"/>
                  <a:gd name="T12" fmla="*/ 668 w 783"/>
                  <a:gd name="T13" fmla="*/ 603 h 789"/>
                  <a:gd name="T14" fmla="*/ 658 w 783"/>
                  <a:gd name="T15" fmla="*/ 605 h 789"/>
                  <a:gd name="T16" fmla="*/ 647 w 783"/>
                  <a:gd name="T17" fmla="*/ 608 h 789"/>
                  <a:gd name="T18" fmla="*/ 626 w 783"/>
                  <a:gd name="T19" fmla="*/ 614 h 789"/>
                  <a:gd name="T20" fmla="*/ 604 w 783"/>
                  <a:gd name="T21" fmla="*/ 621 h 789"/>
                  <a:gd name="T22" fmla="*/ 581 w 783"/>
                  <a:gd name="T23" fmla="*/ 629 h 789"/>
                  <a:gd name="T24" fmla="*/ 557 w 783"/>
                  <a:gd name="T25" fmla="*/ 637 h 789"/>
                  <a:gd name="T26" fmla="*/ 534 w 783"/>
                  <a:gd name="T27" fmla="*/ 645 h 789"/>
                  <a:gd name="T28" fmla="*/ 512 w 783"/>
                  <a:gd name="T29" fmla="*/ 653 h 789"/>
                  <a:gd name="T30" fmla="*/ 495 w 783"/>
                  <a:gd name="T31" fmla="*/ 660 h 789"/>
                  <a:gd name="T32" fmla="*/ 472 w 783"/>
                  <a:gd name="T33" fmla="*/ 669 h 789"/>
                  <a:gd name="T34" fmla="*/ 434 w 783"/>
                  <a:gd name="T35" fmla="*/ 686 h 789"/>
                  <a:gd name="T36" fmla="*/ 390 w 783"/>
                  <a:gd name="T37" fmla="*/ 706 h 789"/>
                  <a:gd name="T38" fmla="*/ 344 w 783"/>
                  <a:gd name="T39" fmla="*/ 726 h 789"/>
                  <a:gd name="T40" fmla="*/ 299 w 783"/>
                  <a:gd name="T41" fmla="*/ 748 h 789"/>
                  <a:gd name="T42" fmla="*/ 259 w 783"/>
                  <a:gd name="T43" fmla="*/ 766 h 789"/>
                  <a:gd name="T44" fmla="*/ 227 w 783"/>
                  <a:gd name="T45" fmla="*/ 780 h 789"/>
                  <a:gd name="T46" fmla="*/ 211 w 783"/>
                  <a:gd name="T47" fmla="*/ 788 h 789"/>
                  <a:gd name="T48" fmla="*/ 196 w 783"/>
                  <a:gd name="T49" fmla="*/ 783 h 789"/>
                  <a:gd name="T50" fmla="*/ 10 w 783"/>
                  <a:gd name="T51" fmla="*/ 786 h 789"/>
                  <a:gd name="T52" fmla="*/ 23 w 783"/>
                  <a:gd name="T53" fmla="*/ 6 h 789"/>
                  <a:gd name="T54" fmla="*/ 205 w 783"/>
                  <a:gd name="T55" fmla="*/ 0 h 789"/>
                  <a:gd name="T56" fmla="*/ 214 w 783"/>
                  <a:gd name="T57" fmla="*/ 4 h 789"/>
                  <a:gd name="T58" fmla="*/ 238 w 783"/>
                  <a:gd name="T59" fmla="*/ 16 h 789"/>
                  <a:gd name="T60" fmla="*/ 275 w 783"/>
                  <a:gd name="T61" fmla="*/ 33 h 789"/>
                  <a:gd name="T62" fmla="*/ 318 w 783"/>
                  <a:gd name="T63" fmla="*/ 53 h 789"/>
                  <a:gd name="T64" fmla="*/ 363 w 783"/>
                  <a:gd name="T65" fmla="*/ 75 h 789"/>
                  <a:gd name="T66" fmla="*/ 410 w 783"/>
                  <a:gd name="T67" fmla="*/ 95 h 789"/>
                  <a:gd name="T68" fmla="*/ 450 w 783"/>
                  <a:gd name="T69" fmla="*/ 114 h 789"/>
                  <a:gd name="T70" fmla="*/ 483 w 783"/>
                  <a:gd name="T71" fmla="*/ 127 h 789"/>
                  <a:gd name="T72" fmla="*/ 499 w 783"/>
                  <a:gd name="T73" fmla="*/ 134 h 789"/>
                  <a:gd name="T74" fmla="*/ 520 w 783"/>
                  <a:gd name="T75" fmla="*/ 141 h 789"/>
                  <a:gd name="T76" fmla="*/ 543 w 783"/>
                  <a:gd name="T77" fmla="*/ 149 h 789"/>
                  <a:gd name="T78" fmla="*/ 566 w 783"/>
                  <a:gd name="T79" fmla="*/ 157 h 789"/>
                  <a:gd name="T80" fmla="*/ 589 w 783"/>
                  <a:gd name="T81" fmla="*/ 166 h 789"/>
                  <a:gd name="T82" fmla="*/ 613 w 783"/>
                  <a:gd name="T83" fmla="*/ 173 h 789"/>
                  <a:gd name="T84" fmla="*/ 633 w 783"/>
                  <a:gd name="T85" fmla="*/ 179 h 789"/>
                  <a:gd name="T86" fmla="*/ 652 w 783"/>
                  <a:gd name="T87" fmla="*/ 183 h 789"/>
                  <a:gd name="T88" fmla="*/ 659 w 783"/>
                  <a:gd name="T89" fmla="*/ 186 h 789"/>
                  <a:gd name="T90" fmla="*/ 670 w 783"/>
                  <a:gd name="T91" fmla="*/ 188 h 789"/>
                  <a:gd name="T92" fmla="*/ 682 w 783"/>
                  <a:gd name="T93" fmla="*/ 190 h 789"/>
                  <a:gd name="T94" fmla="*/ 696 w 783"/>
                  <a:gd name="T95" fmla="*/ 190 h 789"/>
                  <a:gd name="T96" fmla="*/ 707 w 783"/>
                  <a:gd name="T97" fmla="*/ 193 h 789"/>
                  <a:gd name="T98" fmla="*/ 717 w 783"/>
                  <a:gd name="T99" fmla="*/ 194 h 789"/>
                  <a:gd name="T100" fmla="*/ 723 w 783"/>
                  <a:gd name="T101" fmla="*/ 195 h 789"/>
                  <a:gd name="T102" fmla="*/ 726 w 783"/>
                  <a:gd name="T103" fmla="*/ 195 h 789"/>
                  <a:gd name="T104" fmla="*/ 750 w 783"/>
                  <a:gd name="T105" fmla="*/ 232 h 789"/>
                  <a:gd name="T106" fmla="*/ 767 w 783"/>
                  <a:gd name="T107" fmla="*/ 279 h 789"/>
                  <a:gd name="T108" fmla="*/ 778 w 783"/>
                  <a:gd name="T109" fmla="*/ 335 h 789"/>
                  <a:gd name="T110" fmla="*/ 783 w 783"/>
                  <a:gd name="T111" fmla="*/ 394 h 789"/>
                  <a:gd name="T112" fmla="*/ 780 w 783"/>
                  <a:gd name="T113" fmla="*/ 454 h 789"/>
                  <a:gd name="T114" fmla="*/ 771 w 783"/>
                  <a:gd name="T115" fmla="*/ 510 h 789"/>
                  <a:gd name="T116" fmla="*/ 753 w 783"/>
                  <a:gd name="T117" fmla="*/ 558 h 789"/>
                  <a:gd name="T118" fmla="*/ 729 w 783"/>
                  <a:gd name="T119" fmla="*/ 593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83" h="789">
                    <a:moveTo>
                      <a:pt x="729" y="593"/>
                    </a:moveTo>
                    <a:lnTo>
                      <a:pt x="728" y="594"/>
                    </a:lnTo>
                    <a:lnTo>
                      <a:pt x="727" y="594"/>
                    </a:lnTo>
                    <a:lnTo>
                      <a:pt x="723" y="595"/>
                    </a:lnTo>
                    <a:lnTo>
                      <a:pt x="720" y="595"/>
                    </a:lnTo>
                    <a:lnTo>
                      <a:pt x="716" y="597"/>
                    </a:lnTo>
                    <a:lnTo>
                      <a:pt x="711" y="597"/>
                    </a:lnTo>
                    <a:lnTo>
                      <a:pt x="704" y="598"/>
                    </a:lnTo>
                    <a:lnTo>
                      <a:pt x="699" y="598"/>
                    </a:lnTo>
                    <a:lnTo>
                      <a:pt x="692" y="599"/>
                    </a:lnTo>
                    <a:lnTo>
                      <a:pt x="686" y="601"/>
                    </a:lnTo>
                    <a:lnTo>
                      <a:pt x="680" y="602"/>
                    </a:lnTo>
                    <a:lnTo>
                      <a:pt x="674" y="602"/>
                    </a:lnTo>
                    <a:lnTo>
                      <a:pt x="668" y="603"/>
                    </a:lnTo>
                    <a:lnTo>
                      <a:pt x="664" y="603"/>
                    </a:lnTo>
                    <a:lnTo>
                      <a:pt x="658" y="605"/>
                    </a:lnTo>
                    <a:lnTo>
                      <a:pt x="656" y="605"/>
                    </a:lnTo>
                    <a:lnTo>
                      <a:pt x="647" y="608"/>
                    </a:lnTo>
                    <a:lnTo>
                      <a:pt x="637" y="610"/>
                    </a:lnTo>
                    <a:lnTo>
                      <a:pt x="626" y="614"/>
                    </a:lnTo>
                    <a:lnTo>
                      <a:pt x="615" y="617"/>
                    </a:lnTo>
                    <a:lnTo>
                      <a:pt x="604" y="621"/>
                    </a:lnTo>
                    <a:lnTo>
                      <a:pt x="593" y="625"/>
                    </a:lnTo>
                    <a:lnTo>
                      <a:pt x="581" y="629"/>
                    </a:lnTo>
                    <a:lnTo>
                      <a:pt x="570" y="632"/>
                    </a:lnTo>
                    <a:lnTo>
                      <a:pt x="557" y="637"/>
                    </a:lnTo>
                    <a:lnTo>
                      <a:pt x="545" y="641"/>
                    </a:lnTo>
                    <a:lnTo>
                      <a:pt x="534" y="645"/>
                    </a:lnTo>
                    <a:lnTo>
                      <a:pt x="523" y="649"/>
                    </a:lnTo>
                    <a:lnTo>
                      <a:pt x="512" y="653"/>
                    </a:lnTo>
                    <a:lnTo>
                      <a:pt x="503" y="656"/>
                    </a:lnTo>
                    <a:lnTo>
                      <a:pt x="495" y="660"/>
                    </a:lnTo>
                    <a:lnTo>
                      <a:pt x="487" y="662"/>
                    </a:lnTo>
                    <a:lnTo>
                      <a:pt x="472" y="669"/>
                    </a:lnTo>
                    <a:lnTo>
                      <a:pt x="454" y="677"/>
                    </a:lnTo>
                    <a:lnTo>
                      <a:pt x="434" y="686"/>
                    </a:lnTo>
                    <a:lnTo>
                      <a:pt x="414" y="694"/>
                    </a:lnTo>
                    <a:lnTo>
                      <a:pt x="390" y="706"/>
                    </a:lnTo>
                    <a:lnTo>
                      <a:pt x="367" y="716"/>
                    </a:lnTo>
                    <a:lnTo>
                      <a:pt x="344" y="726"/>
                    </a:lnTo>
                    <a:lnTo>
                      <a:pt x="321" y="736"/>
                    </a:lnTo>
                    <a:lnTo>
                      <a:pt x="299" y="748"/>
                    </a:lnTo>
                    <a:lnTo>
                      <a:pt x="278" y="757"/>
                    </a:lnTo>
                    <a:lnTo>
                      <a:pt x="259" y="766"/>
                    </a:lnTo>
                    <a:lnTo>
                      <a:pt x="243" y="773"/>
                    </a:lnTo>
                    <a:lnTo>
                      <a:pt x="227" y="780"/>
                    </a:lnTo>
                    <a:lnTo>
                      <a:pt x="217" y="785"/>
                    </a:lnTo>
                    <a:lnTo>
                      <a:pt x="211" y="788"/>
                    </a:lnTo>
                    <a:lnTo>
                      <a:pt x="210" y="789"/>
                    </a:lnTo>
                    <a:lnTo>
                      <a:pt x="196" y="783"/>
                    </a:lnTo>
                    <a:lnTo>
                      <a:pt x="0" y="783"/>
                    </a:lnTo>
                    <a:lnTo>
                      <a:pt x="10" y="786"/>
                    </a:lnTo>
                    <a:lnTo>
                      <a:pt x="16" y="6"/>
                    </a:lnTo>
                    <a:lnTo>
                      <a:pt x="23" y="6"/>
                    </a:lnTo>
                    <a:lnTo>
                      <a:pt x="219" y="6"/>
                    </a:lnTo>
                    <a:lnTo>
                      <a:pt x="205" y="0"/>
                    </a:lnTo>
                    <a:lnTo>
                      <a:pt x="207" y="1"/>
                    </a:lnTo>
                    <a:lnTo>
                      <a:pt x="214" y="4"/>
                    </a:lnTo>
                    <a:lnTo>
                      <a:pt x="223" y="10"/>
                    </a:lnTo>
                    <a:lnTo>
                      <a:pt x="238" y="16"/>
                    </a:lnTo>
                    <a:lnTo>
                      <a:pt x="254" y="24"/>
                    </a:lnTo>
                    <a:lnTo>
                      <a:pt x="275" y="33"/>
                    </a:lnTo>
                    <a:lnTo>
                      <a:pt x="295" y="43"/>
                    </a:lnTo>
                    <a:lnTo>
                      <a:pt x="318" y="53"/>
                    </a:lnTo>
                    <a:lnTo>
                      <a:pt x="340" y="63"/>
                    </a:lnTo>
                    <a:lnTo>
                      <a:pt x="363" y="75"/>
                    </a:lnTo>
                    <a:lnTo>
                      <a:pt x="386" y="85"/>
                    </a:lnTo>
                    <a:lnTo>
                      <a:pt x="410" y="95"/>
                    </a:lnTo>
                    <a:lnTo>
                      <a:pt x="430" y="104"/>
                    </a:lnTo>
                    <a:lnTo>
                      <a:pt x="450" y="114"/>
                    </a:lnTo>
                    <a:lnTo>
                      <a:pt x="468" y="121"/>
                    </a:lnTo>
                    <a:lnTo>
                      <a:pt x="483" y="127"/>
                    </a:lnTo>
                    <a:lnTo>
                      <a:pt x="491" y="130"/>
                    </a:lnTo>
                    <a:lnTo>
                      <a:pt x="499" y="134"/>
                    </a:lnTo>
                    <a:lnTo>
                      <a:pt x="509" y="138"/>
                    </a:lnTo>
                    <a:lnTo>
                      <a:pt x="520" y="141"/>
                    </a:lnTo>
                    <a:lnTo>
                      <a:pt x="531" y="145"/>
                    </a:lnTo>
                    <a:lnTo>
                      <a:pt x="543" y="149"/>
                    </a:lnTo>
                    <a:lnTo>
                      <a:pt x="554" y="154"/>
                    </a:lnTo>
                    <a:lnTo>
                      <a:pt x="566" y="157"/>
                    </a:lnTo>
                    <a:lnTo>
                      <a:pt x="577" y="161"/>
                    </a:lnTo>
                    <a:lnTo>
                      <a:pt x="589" y="166"/>
                    </a:lnTo>
                    <a:lnTo>
                      <a:pt x="601" y="169"/>
                    </a:lnTo>
                    <a:lnTo>
                      <a:pt x="613" y="173"/>
                    </a:lnTo>
                    <a:lnTo>
                      <a:pt x="622" y="177"/>
                    </a:lnTo>
                    <a:lnTo>
                      <a:pt x="633" y="179"/>
                    </a:lnTo>
                    <a:lnTo>
                      <a:pt x="642" y="182"/>
                    </a:lnTo>
                    <a:lnTo>
                      <a:pt x="652" y="183"/>
                    </a:lnTo>
                    <a:lnTo>
                      <a:pt x="655" y="185"/>
                    </a:lnTo>
                    <a:lnTo>
                      <a:pt x="659" y="186"/>
                    </a:lnTo>
                    <a:lnTo>
                      <a:pt x="664" y="188"/>
                    </a:lnTo>
                    <a:lnTo>
                      <a:pt x="670" y="188"/>
                    </a:lnTo>
                    <a:lnTo>
                      <a:pt x="676" y="189"/>
                    </a:lnTo>
                    <a:lnTo>
                      <a:pt x="682" y="190"/>
                    </a:lnTo>
                    <a:lnTo>
                      <a:pt x="689" y="190"/>
                    </a:lnTo>
                    <a:lnTo>
                      <a:pt x="696" y="190"/>
                    </a:lnTo>
                    <a:lnTo>
                      <a:pt x="701" y="193"/>
                    </a:lnTo>
                    <a:lnTo>
                      <a:pt x="707" y="193"/>
                    </a:lnTo>
                    <a:lnTo>
                      <a:pt x="712" y="194"/>
                    </a:lnTo>
                    <a:lnTo>
                      <a:pt x="717" y="194"/>
                    </a:lnTo>
                    <a:lnTo>
                      <a:pt x="720" y="195"/>
                    </a:lnTo>
                    <a:lnTo>
                      <a:pt x="723" y="195"/>
                    </a:lnTo>
                    <a:lnTo>
                      <a:pt x="724" y="195"/>
                    </a:lnTo>
                    <a:lnTo>
                      <a:pt x="726" y="195"/>
                    </a:lnTo>
                    <a:lnTo>
                      <a:pt x="739" y="212"/>
                    </a:lnTo>
                    <a:lnTo>
                      <a:pt x="750" y="232"/>
                    </a:lnTo>
                    <a:lnTo>
                      <a:pt x="759" y="254"/>
                    </a:lnTo>
                    <a:lnTo>
                      <a:pt x="767" y="279"/>
                    </a:lnTo>
                    <a:lnTo>
                      <a:pt x="774" y="306"/>
                    </a:lnTo>
                    <a:lnTo>
                      <a:pt x="778" y="335"/>
                    </a:lnTo>
                    <a:lnTo>
                      <a:pt x="781" y="365"/>
                    </a:lnTo>
                    <a:lnTo>
                      <a:pt x="783" y="394"/>
                    </a:lnTo>
                    <a:lnTo>
                      <a:pt x="782" y="425"/>
                    </a:lnTo>
                    <a:lnTo>
                      <a:pt x="780" y="454"/>
                    </a:lnTo>
                    <a:lnTo>
                      <a:pt x="776" y="483"/>
                    </a:lnTo>
                    <a:lnTo>
                      <a:pt x="771" y="510"/>
                    </a:lnTo>
                    <a:lnTo>
                      <a:pt x="762" y="536"/>
                    </a:lnTo>
                    <a:lnTo>
                      <a:pt x="753" y="558"/>
                    </a:lnTo>
                    <a:lnTo>
                      <a:pt x="742" y="578"/>
                    </a:lnTo>
                    <a:lnTo>
                      <a:pt x="729" y="593"/>
                    </a:lnTo>
                  </a:path>
                </a:pathLst>
              </a:custGeom>
              <a:noFill/>
              <a:ln w="28575" cap="flat" cmpd="sng">
                <a:solidFill>
                  <a:schemeClr val="tx1"/>
                </a:solidFill>
                <a:prstDash val="solid"/>
                <a:round/>
              </a:ln>
              <a:extLst>
                <a:ext uri="{909E8E84-426E-40DD-AFC4-6F175D3DCCD1}">
                  <a14:hiddenFill xmlns:a14="http://schemas.microsoft.com/office/drawing/2010/main">
                    <a:solidFill>
                      <a:schemeClr val="hlink"/>
                    </a:solidFill>
                  </a14:hiddenFill>
                </a:ext>
              </a:extLst>
            </p:spPr>
            <p:txBody>
              <a:bodyPr/>
              <a:lstStyle/>
              <a:p>
                <a:endParaRPr lang="zh-CN" altLang="en-US"/>
              </a:p>
            </p:txBody>
          </p:sp>
        </p:grpSp>
        <p:grpSp>
          <p:nvGrpSpPr>
            <p:cNvPr id="958" name="Group 181"/>
            <p:cNvGrpSpPr/>
            <p:nvPr/>
          </p:nvGrpSpPr>
          <p:grpSpPr bwMode="auto">
            <a:xfrm>
              <a:off x="2290" y="709"/>
              <a:ext cx="862" cy="181"/>
              <a:chOff x="2245" y="709"/>
              <a:chExt cx="862" cy="181"/>
            </a:xfrm>
          </p:grpSpPr>
          <p:sp>
            <p:nvSpPr>
              <p:cNvPr id="1730" name="Rectangle 182"/>
              <p:cNvSpPr>
                <a:spLocks noChangeArrowheads="1"/>
              </p:cNvSpPr>
              <p:nvPr/>
            </p:nvSpPr>
            <p:spPr bwMode="auto">
              <a:xfrm>
                <a:off x="2245" y="709"/>
                <a:ext cx="862" cy="181"/>
              </a:xfrm>
              <a:prstGeom prst="rect">
                <a:avLst/>
              </a:prstGeom>
              <a:noFill/>
              <a:ln w="9525" cap="rnd">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31" name="Rectangle 183"/>
              <p:cNvSpPr>
                <a:spLocks noChangeArrowheads="1"/>
              </p:cNvSpPr>
              <p:nvPr/>
            </p:nvSpPr>
            <p:spPr bwMode="auto">
              <a:xfrm>
                <a:off x="2290" y="754"/>
                <a:ext cx="784" cy="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lang="zh-CN" altLang="en-US" sz="1400" b="1">
                    <a:solidFill>
                      <a:srgbClr val="000000"/>
                    </a:solidFill>
                    <a:latin typeface="宋体" panose="02010600030101010101" pitchFamily="2" charset="-122"/>
                    <a:ea typeface="宋体" panose="02010600030101010101" pitchFamily="2" charset="-122"/>
                  </a:rPr>
                  <a:t>公司愿景与目标</a:t>
                </a:r>
                <a:endParaRPr lang="zh-CN" altLang="en-US" sz="1400" b="1">
                  <a:ea typeface="宋体" panose="02010600030101010101" pitchFamily="2" charset="-122"/>
                </a:endParaRPr>
              </a:p>
            </p:txBody>
          </p:sp>
        </p:grpSp>
        <p:grpSp>
          <p:nvGrpSpPr>
            <p:cNvPr id="959" name="Group 184"/>
            <p:cNvGrpSpPr/>
            <p:nvPr/>
          </p:nvGrpSpPr>
          <p:grpSpPr bwMode="auto">
            <a:xfrm>
              <a:off x="657" y="893"/>
              <a:ext cx="3312" cy="269"/>
              <a:chOff x="657" y="893"/>
              <a:chExt cx="3312" cy="269"/>
            </a:xfrm>
          </p:grpSpPr>
          <p:grpSp>
            <p:nvGrpSpPr>
              <p:cNvPr id="1722" name="Group 185"/>
              <p:cNvGrpSpPr/>
              <p:nvPr/>
            </p:nvGrpSpPr>
            <p:grpSpPr bwMode="auto">
              <a:xfrm>
                <a:off x="657" y="990"/>
                <a:ext cx="1532" cy="172"/>
                <a:chOff x="657" y="1026"/>
                <a:chExt cx="1522" cy="172"/>
              </a:xfrm>
            </p:grpSpPr>
            <p:sp>
              <p:nvSpPr>
                <p:cNvPr id="1728" name="Rectangle 186"/>
                <p:cNvSpPr>
                  <a:spLocks noChangeArrowheads="1"/>
                </p:cNvSpPr>
                <p:nvPr/>
              </p:nvSpPr>
              <p:spPr bwMode="auto">
                <a:xfrm>
                  <a:off x="657" y="1026"/>
                  <a:ext cx="1522" cy="172"/>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29" name="Rectangle 187"/>
                <p:cNvSpPr>
                  <a:spLocks noChangeArrowheads="1"/>
                </p:cNvSpPr>
                <p:nvPr/>
              </p:nvSpPr>
              <p:spPr bwMode="auto">
                <a:xfrm>
                  <a:off x="703" y="1028"/>
                  <a:ext cx="144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dirty="0">
                      <a:solidFill>
                        <a:srgbClr val="000000"/>
                      </a:solidFill>
                      <a:latin typeface="宋体" panose="02010600030101010101" pitchFamily="2" charset="-122"/>
                      <a:ea typeface="宋体" panose="02010600030101010101" pitchFamily="2" charset="-122"/>
                    </a:rPr>
                    <a:t>产品战略（平台</a:t>
                  </a:r>
                  <a:r>
                    <a:rPr lang="en-US" altLang="zh-CN" sz="1400" b="1" dirty="0">
                      <a:solidFill>
                        <a:srgbClr val="000000"/>
                      </a:solidFill>
                      <a:latin typeface="宋体" panose="02010600030101010101" pitchFamily="2" charset="-122"/>
                      <a:ea typeface="宋体" panose="02010600030101010101" pitchFamily="2" charset="-122"/>
                    </a:rPr>
                    <a:t>/</a:t>
                  </a:r>
                  <a:r>
                    <a:rPr lang="zh-CN" altLang="en-US" sz="1400" b="1" dirty="0">
                      <a:solidFill>
                        <a:srgbClr val="000000"/>
                      </a:solidFill>
                      <a:latin typeface="宋体" panose="02010600030101010101" pitchFamily="2" charset="-122"/>
                      <a:ea typeface="宋体" panose="02010600030101010101" pitchFamily="2" charset="-122"/>
                    </a:rPr>
                    <a:t>技术</a:t>
                  </a:r>
                  <a:r>
                    <a:rPr lang="en-US" altLang="zh-CN" sz="1400" b="1" dirty="0">
                      <a:solidFill>
                        <a:srgbClr val="000000"/>
                      </a:solidFill>
                      <a:latin typeface="宋体" panose="02010600030101010101" pitchFamily="2" charset="-122"/>
                      <a:ea typeface="宋体" panose="02010600030101010101" pitchFamily="2" charset="-122"/>
                    </a:rPr>
                    <a:t>/</a:t>
                  </a:r>
                  <a:r>
                    <a:rPr lang="zh-CN" altLang="en-US" sz="1400" b="1" dirty="0">
                      <a:solidFill>
                        <a:srgbClr val="000000"/>
                      </a:solidFill>
                      <a:latin typeface="宋体" panose="02010600030101010101" pitchFamily="2" charset="-122"/>
                      <a:ea typeface="宋体" panose="02010600030101010101" pitchFamily="2" charset="-122"/>
                    </a:rPr>
                    <a:t>产品）</a:t>
                  </a:r>
                  <a:endParaRPr lang="zh-CN" altLang="en-US" sz="1400" b="1" dirty="0">
                    <a:latin typeface="宋体" panose="02010600030101010101" pitchFamily="2" charset="-122"/>
                    <a:ea typeface="宋体" panose="02010600030101010101" pitchFamily="2" charset="-122"/>
                  </a:endParaRPr>
                </a:p>
              </p:txBody>
            </p:sp>
          </p:grpSp>
          <p:grpSp>
            <p:nvGrpSpPr>
              <p:cNvPr id="1723" name="Group 188"/>
              <p:cNvGrpSpPr/>
              <p:nvPr/>
            </p:nvGrpSpPr>
            <p:grpSpPr bwMode="auto">
              <a:xfrm>
                <a:off x="2399" y="981"/>
                <a:ext cx="1570" cy="172"/>
                <a:chOff x="2412" y="998"/>
                <a:chExt cx="1605" cy="172"/>
              </a:xfrm>
            </p:grpSpPr>
            <p:sp>
              <p:nvSpPr>
                <p:cNvPr id="1726" name="Rectangle 189"/>
                <p:cNvSpPr>
                  <a:spLocks noChangeArrowheads="1"/>
                </p:cNvSpPr>
                <p:nvPr/>
              </p:nvSpPr>
              <p:spPr bwMode="auto">
                <a:xfrm>
                  <a:off x="2412" y="998"/>
                  <a:ext cx="1605" cy="172"/>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27" name="Rectangle 190"/>
                <p:cNvSpPr>
                  <a:spLocks noChangeArrowheads="1"/>
                </p:cNvSpPr>
                <p:nvPr/>
              </p:nvSpPr>
              <p:spPr bwMode="auto">
                <a:xfrm>
                  <a:off x="2925" y="1026"/>
                  <a:ext cx="6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宋体" panose="02010600030101010101" pitchFamily="2" charset="-122"/>
                      <a:ea typeface="宋体" panose="02010600030101010101" pitchFamily="2" charset="-122"/>
                    </a:rPr>
                    <a:t>产品战略管理</a:t>
                  </a:r>
                  <a:endParaRPr lang="zh-CN" altLang="en-US" sz="1400" b="1">
                    <a:ea typeface="宋体" panose="02010600030101010101" pitchFamily="2" charset="-122"/>
                  </a:endParaRPr>
                </a:p>
              </p:txBody>
            </p:sp>
          </p:grpSp>
          <p:sp>
            <p:nvSpPr>
              <p:cNvPr id="1724" name="Freeform 191"/>
              <p:cNvSpPr>
                <a:spLocks noEditPoints="1"/>
              </p:cNvSpPr>
              <p:nvPr/>
            </p:nvSpPr>
            <p:spPr bwMode="auto">
              <a:xfrm>
                <a:off x="2189" y="1071"/>
                <a:ext cx="208" cy="36"/>
              </a:xfrm>
              <a:custGeom>
                <a:avLst/>
                <a:gdLst>
                  <a:gd name="T0" fmla="*/ 33 w 1925"/>
                  <a:gd name="T1" fmla="*/ 166 h 400"/>
                  <a:gd name="T2" fmla="*/ 1591 w 1925"/>
                  <a:gd name="T3" fmla="*/ 166 h 400"/>
                  <a:gd name="T4" fmla="*/ 1625 w 1925"/>
                  <a:gd name="T5" fmla="*/ 200 h 400"/>
                  <a:gd name="T6" fmla="*/ 1591 w 1925"/>
                  <a:gd name="T7" fmla="*/ 233 h 400"/>
                  <a:gd name="T8" fmla="*/ 33 w 1925"/>
                  <a:gd name="T9" fmla="*/ 233 h 400"/>
                  <a:gd name="T10" fmla="*/ 0 w 1925"/>
                  <a:gd name="T11" fmla="*/ 200 h 400"/>
                  <a:gd name="T12" fmla="*/ 33 w 1925"/>
                  <a:gd name="T13" fmla="*/ 166 h 400"/>
                  <a:gd name="T14" fmla="*/ 1525 w 1925"/>
                  <a:gd name="T15" fmla="*/ 0 h 400"/>
                  <a:gd name="T16" fmla="*/ 1925 w 1925"/>
                  <a:gd name="T17" fmla="*/ 200 h 400"/>
                  <a:gd name="T18" fmla="*/ 1525 w 1925"/>
                  <a:gd name="T19" fmla="*/ 400 h 400"/>
                  <a:gd name="T20" fmla="*/ 1525 w 1925"/>
                  <a:gd name="T2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5" h="400">
                    <a:moveTo>
                      <a:pt x="33" y="166"/>
                    </a:moveTo>
                    <a:lnTo>
                      <a:pt x="1591" y="166"/>
                    </a:lnTo>
                    <a:cubicBezTo>
                      <a:pt x="1610" y="166"/>
                      <a:pt x="1625" y="181"/>
                      <a:pt x="1625" y="200"/>
                    </a:cubicBezTo>
                    <a:cubicBezTo>
                      <a:pt x="1625" y="218"/>
                      <a:pt x="1610" y="233"/>
                      <a:pt x="1591" y="233"/>
                    </a:cubicBezTo>
                    <a:lnTo>
                      <a:pt x="33" y="233"/>
                    </a:lnTo>
                    <a:cubicBezTo>
                      <a:pt x="15" y="233"/>
                      <a:pt x="0" y="218"/>
                      <a:pt x="0" y="200"/>
                    </a:cubicBezTo>
                    <a:cubicBezTo>
                      <a:pt x="0" y="181"/>
                      <a:pt x="15" y="166"/>
                      <a:pt x="33" y="166"/>
                    </a:cubicBezTo>
                    <a:close/>
                    <a:moveTo>
                      <a:pt x="1525" y="0"/>
                    </a:moveTo>
                    <a:lnTo>
                      <a:pt x="1925" y="200"/>
                    </a:lnTo>
                    <a:lnTo>
                      <a:pt x="1525" y="400"/>
                    </a:lnTo>
                    <a:lnTo>
                      <a:pt x="1525" y="0"/>
                    </a:lnTo>
                    <a:close/>
                  </a:path>
                </a:pathLst>
              </a:custGeom>
              <a:solidFill>
                <a:srgbClr val="000000"/>
              </a:solidFill>
              <a:ln w="1588" cap="flat">
                <a:solidFill>
                  <a:srgbClr val="000000"/>
                </a:solidFill>
                <a:prstDash val="solid"/>
                <a:bevel/>
              </a:ln>
            </p:spPr>
            <p:txBody>
              <a:bodyPr/>
              <a:lstStyle/>
              <a:p>
                <a:endParaRPr lang="zh-CN" altLang="en-US"/>
              </a:p>
            </p:txBody>
          </p:sp>
          <p:sp>
            <p:nvSpPr>
              <p:cNvPr id="1725" name="Freeform 192"/>
              <p:cNvSpPr>
                <a:spLocks noEditPoints="1"/>
              </p:cNvSpPr>
              <p:nvPr/>
            </p:nvSpPr>
            <p:spPr bwMode="auto">
              <a:xfrm>
                <a:off x="1410" y="893"/>
                <a:ext cx="1345" cy="105"/>
              </a:xfrm>
              <a:custGeom>
                <a:avLst/>
                <a:gdLst>
                  <a:gd name="T0" fmla="*/ 12433 w 12433"/>
                  <a:gd name="T1" fmla="*/ 33 h 1167"/>
                  <a:gd name="T2" fmla="*/ 12433 w 12433"/>
                  <a:gd name="T3" fmla="*/ 592 h 1167"/>
                  <a:gd name="T4" fmla="*/ 12400 w 12433"/>
                  <a:gd name="T5" fmla="*/ 625 h 1167"/>
                  <a:gd name="T6" fmla="*/ 200 w 12433"/>
                  <a:gd name="T7" fmla="*/ 625 h 1167"/>
                  <a:gd name="T8" fmla="*/ 233 w 12433"/>
                  <a:gd name="T9" fmla="*/ 592 h 1167"/>
                  <a:gd name="T10" fmla="*/ 233 w 12433"/>
                  <a:gd name="T11" fmla="*/ 833 h 1167"/>
                  <a:gd name="T12" fmla="*/ 200 w 12433"/>
                  <a:gd name="T13" fmla="*/ 867 h 1167"/>
                  <a:gd name="T14" fmla="*/ 167 w 12433"/>
                  <a:gd name="T15" fmla="*/ 833 h 1167"/>
                  <a:gd name="T16" fmla="*/ 167 w 12433"/>
                  <a:gd name="T17" fmla="*/ 592 h 1167"/>
                  <a:gd name="T18" fmla="*/ 200 w 12433"/>
                  <a:gd name="T19" fmla="*/ 558 h 1167"/>
                  <a:gd name="T20" fmla="*/ 12400 w 12433"/>
                  <a:gd name="T21" fmla="*/ 558 h 1167"/>
                  <a:gd name="T22" fmla="*/ 12367 w 12433"/>
                  <a:gd name="T23" fmla="*/ 592 h 1167"/>
                  <a:gd name="T24" fmla="*/ 12367 w 12433"/>
                  <a:gd name="T25" fmla="*/ 33 h 1167"/>
                  <a:gd name="T26" fmla="*/ 12400 w 12433"/>
                  <a:gd name="T27" fmla="*/ 0 h 1167"/>
                  <a:gd name="T28" fmla="*/ 12433 w 12433"/>
                  <a:gd name="T29" fmla="*/ 33 h 1167"/>
                  <a:gd name="T30" fmla="*/ 400 w 12433"/>
                  <a:gd name="T31" fmla="*/ 767 h 1167"/>
                  <a:gd name="T32" fmla="*/ 200 w 12433"/>
                  <a:gd name="T33" fmla="*/ 1167 h 1167"/>
                  <a:gd name="T34" fmla="*/ 0 w 12433"/>
                  <a:gd name="T35" fmla="*/ 767 h 1167"/>
                  <a:gd name="T36" fmla="*/ 400 w 12433"/>
                  <a:gd name="T37" fmla="*/ 767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33" h="1167">
                    <a:moveTo>
                      <a:pt x="12433" y="33"/>
                    </a:moveTo>
                    <a:lnTo>
                      <a:pt x="12433" y="592"/>
                    </a:lnTo>
                    <a:cubicBezTo>
                      <a:pt x="12433" y="610"/>
                      <a:pt x="12419" y="625"/>
                      <a:pt x="12400" y="625"/>
                    </a:cubicBezTo>
                    <a:lnTo>
                      <a:pt x="200" y="625"/>
                    </a:lnTo>
                    <a:lnTo>
                      <a:pt x="233" y="592"/>
                    </a:lnTo>
                    <a:lnTo>
                      <a:pt x="233" y="833"/>
                    </a:lnTo>
                    <a:cubicBezTo>
                      <a:pt x="233" y="852"/>
                      <a:pt x="219" y="867"/>
                      <a:pt x="200" y="867"/>
                    </a:cubicBezTo>
                    <a:cubicBezTo>
                      <a:pt x="182" y="867"/>
                      <a:pt x="167" y="852"/>
                      <a:pt x="167" y="833"/>
                    </a:cubicBezTo>
                    <a:lnTo>
                      <a:pt x="167" y="592"/>
                    </a:lnTo>
                    <a:cubicBezTo>
                      <a:pt x="167" y="573"/>
                      <a:pt x="182" y="558"/>
                      <a:pt x="200" y="558"/>
                    </a:cubicBezTo>
                    <a:lnTo>
                      <a:pt x="12400" y="558"/>
                    </a:lnTo>
                    <a:lnTo>
                      <a:pt x="12367" y="592"/>
                    </a:lnTo>
                    <a:lnTo>
                      <a:pt x="12367" y="33"/>
                    </a:lnTo>
                    <a:cubicBezTo>
                      <a:pt x="12367" y="15"/>
                      <a:pt x="12382" y="0"/>
                      <a:pt x="12400" y="0"/>
                    </a:cubicBezTo>
                    <a:cubicBezTo>
                      <a:pt x="12419" y="0"/>
                      <a:pt x="12433" y="15"/>
                      <a:pt x="12433" y="33"/>
                    </a:cubicBezTo>
                    <a:close/>
                    <a:moveTo>
                      <a:pt x="400" y="767"/>
                    </a:moveTo>
                    <a:lnTo>
                      <a:pt x="200" y="1167"/>
                    </a:lnTo>
                    <a:lnTo>
                      <a:pt x="0" y="767"/>
                    </a:lnTo>
                    <a:lnTo>
                      <a:pt x="400" y="767"/>
                    </a:lnTo>
                    <a:close/>
                  </a:path>
                </a:pathLst>
              </a:custGeom>
              <a:solidFill>
                <a:srgbClr val="000000"/>
              </a:solidFill>
              <a:ln w="1588" cap="flat">
                <a:solidFill>
                  <a:srgbClr val="000000"/>
                </a:solidFill>
                <a:prstDash val="solid"/>
                <a:bevel/>
              </a:ln>
            </p:spPr>
            <p:txBody>
              <a:bodyPr/>
              <a:lstStyle/>
              <a:p>
                <a:endParaRPr lang="zh-CN" altLang="en-US"/>
              </a:p>
            </p:txBody>
          </p:sp>
        </p:grpSp>
        <p:grpSp>
          <p:nvGrpSpPr>
            <p:cNvPr id="960" name="Group 193"/>
            <p:cNvGrpSpPr/>
            <p:nvPr/>
          </p:nvGrpSpPr>
          <p:grpSpPr bwMode="auto">
            <a:xfrm>
              <a:off x="4150" y="3291"/>
              <a:ext cx="1290" cy="639"/>
              <a:chOff x="4150" y="3291"/>
              <a:chExt cx="1290" cy="639"/>
            </a:xfrm>
          </p:grpSpPr>
          <p:sp>
            <p:nvSpPr>
              <p:cNvPr id="1708" name="Rectangle 194"/>
              <p:cNvSpPr>
                <a:spLocks noChangeArrowheads="1"/>
              </p:cNvSpPr>
              <p:nvPr/>
            </p:nvSpPr>
            <p:spPr bwMode="auto">
              <a:xfrm>
                <a:off x="4150" y="3291"/>
                <a:ext cx="1289" cy="63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09" name="Freeform 195"/>
              <p:cNvSpPr/>
              <p:nvPr/>
            </p:nvSpPr>
            <p:spPr bwMode="auto">
              <a:xfrm>
                <a:off x="4175" y="3437"/>
                <a:ext cx="1265" cy="100"/>
              </a:xfrm>
              <a:custGeom>
                <a:avLst/>
                <a:gdLst>
                  <a:gd name="T0" fmla="*/ 949 w 1265"/>
                  <a:gd name="T1" fmla="*/ 0 h 100"/>
                  <a:gd name="T2" fmla="*/ 0 w 1265"/>
                  <a:gd name="T3" fmla="*/ 0 h 100"/>
                  <a:gd name="T4" fmla="*/ 0 w 1265"/>
                  <a:gd name="T5" fmla="*/ 100 h 100"/>
                  <a:gd name="T6" fmla="*/ 949 w 1265"/>
                  <a:gd name="T7" fmla="*/ 100 h 100"/>
                  <a:gd name="T8" fmla="*/ 1265 w 1265"/>
                  <a:gd name="T9" fmla="*/ 50 h 100"/>
                  <a:gd name="T10" fmla="*/ 949 w 1265"/>
                  <a:gd name="T11" fmla="*/ 0 h 100"/>
                </a:gdLst>
                <a:ahLst/>
                <a:cxnLst>
                  <a:cxn ang="0">
                    <a:pos x="T0" y="T1"/>
                  </a:cxn>
                  <a:cxn ang="0">
                    <a:pos x="T2" y="T3"/>
                  </a:cxn>
                  <a:cxn ang="0">
                    <a:pos x="T4" y="T5"/>
                  </a:cxn>
                  <a:cxn ang="0">
                    <a:pos x="T6" y="T7"/>
                  </a:cxn>
                  <a:cxn ang="0">
                    <a:pos x="T8" y="T9"/>
                  </a:cxn>
                  <a:cxn ang="0">
                    <a:pos x="T10" y="T11"/>
                  </a:cxn>
                </a:cxnLst>
                <a:rect l="0" t="0" r="r" b="b"/>
                <a:pathLst>
                  <a:path w="1265" h="100">
                    <a:moveTo>
                      <a:pt x="949" y="0"/>
                    </a:moveTo>
                    <a:lnTo>
                      <a:pt x="0" y="0"/>
                    </a:lnTo>
                    <a:lnTo>
                      <a:pt x="0" y="100"/>
                    </a:lnTo>
                    <a:lnTo>
                      <a:pt x="949" y="100"/>
                    </a:lnTo>
                    <a:lnTo>
                      <a:pt x="1265" y="50"/>
                    </a:lnTo>
                    <a:lnTo>
                      <a:pt x="949" y="0"/>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10" name="Rectangle 196"/>
              <p:cNvSpPr>
                <a:spLocks noChangeArrowheads="1"/>
              </p:cNvSpPr>
              <p:nvPr/>
            </p:nvSpPr>
            <p:spPr bwMode="auto">
              <a:xfrm>
                <a:off x="4551" y="3441"/>
                <a:ext cx="36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900" b="1">
                    <a:solidFill>
                      <a:srgbClr val="0000CC"/>
                    </a:solidFill>
                    <a:latin typeface="宋体" panose="02010600030101010101" pitchFamily="2" charset="-122"/>
                    <a:ea typeface="宋体" panose="02010600030101010101" pitchFamily="2" charset="-122"/>
                  </a:rPr>
                  <a:t>计划与调度</a:t>
                </a:r>
                <a:endParaRPr lang="zh-CN" altLang="en-US" sz="900" b="1">
                  <a:solidFill>
                    <a:srgbClr val="0000CC"/>
                  </a:solidFill>
                  <a:ea typeface="宋体" panose="02010600030101010101" pitchFamily="2" charset="-122"/>
                </a:endParaRPr>
              </a:p>
            </p:txBody>
          </p:sp>
          <p:sp>
            <p:nvSpPr>
              <p:cNvPr id="1711" name="Freeform 197"/>
              <p:cNvSpPr/>
              <p:nvPr/>
            </p:nvSpPr>
            <p:spPr bwMode="auto">
              <a:xfrm>
                <a:off x="4175" y="3793"/>
                <a:ext cx="1265" cy="91"/>
              </a:xfrm>
              <a:custGeom>
                <a:avLst/>
                <a:gdLst>
                  <a:gd name="T0" fmla="*/ 949 w 1265"/>
                  <a:gd name="T1" fmla="*/ 0 h 99"/>
                  <a:gd name="T2" fmla="*/ 0 w 1265"/>
                  <a:gd name="T3" fmla="*/ 0 h 99"/>
                  <a:gd name="T4" fmla="*/ 0 w 1265"/>
                  <a:gd name="T5" fmla="*/ 99 h 99"/>
                  <a:gd name="T6" fmla="*/ 949 w 1265"/>
                  <a:gd name="T7" fmla="*/ 99 h 99"/>
                  <a:gd name="T8" fmla="*/ 1265 w 1265"/>
                  <a:gd name="T9" fmla="*/ 50 h 99"/>
                  <a:gd name="T10" fmla="*/ 949 w 1265"/>
                  <a:gd name="T11" fmla="*/ 0 h 99"/>
                </a:gdLst>
                <a:ahLst/>
                <a:cxnLst>
                  <a:cxn ang="0">
                    <a:pos x="T0" y="T1"/>
                  </a:cxn>
                  <a:cxn ang="0">
                    <a:pos x="T2" y="T3"/>
                  </a:cxn>
                  <a:cxn ang="0">
                    <a:pos x="T4" y="T5"/>
                  </a:cxn>
                  <a:cxn ang="0">
                    <a:pos x="T6" y="T7"/>
                  </a:cxn>
                  <a:cxn ang="0">
                    <a:pos x="T8" y="T9"/>
                  </a:cxn>
                  <a:cxn ang="0">
                    <a:pos x="T10" y="T11"/>
                  </a:cxn>
                </a:cxnLst>
                <a:rect l="0" t="0" r="r" b="b"/>
                <a:pathLst>
                  <a:path w="1265" h="99">
                    <a:moveTo>
                      <a:pt x="949" y="0"/>
                    </a:moveTo>
                    <a:lnTo>
                      <a:pt x="0" y="0"/>
                    </a:lnTo>
                    <a:lnTo>
                      <a:pt x="0" y="99"/>
                    </a:lnTo>
                    <a:lnTo>
                      <a:pt x="949" y="99"/>
                    </a:lnTo>
                    <a:lnTo>
                      <a:pt x="1265" y="50"/>
                    </a:lnTo>
                    <a:lnTo>
                      <a:pt x="949" y="0"/>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12" name="Freeform 198"/>
              <p:cNvSpPr/>
              <p:nvPr/>
            </p:nvSpPr>
            <p:spPr bwMode="auto">
              <a:xfrm>
                <a:off x="4175" y="3621"/>
                <a:ext cx="400" cy="127"/>
              </a:xfrm>
              <a:custGeom>
                <a:avLst/>
                <a:gdLst>
                  <a:gd name="T0" fmla="*/ 300 w 400"/>
                  <a:gd name="T1" fmla="*/ 0 h 88"/>
                  <a:gd name="T2" fmla="*/ 0 w 400"/>
                  <a:gd name="T3" fmla="*/ 0 h 88"/>
                  <a:gd name="T4" fmla="*/ 0 w 400"/>
                  <a:gd name="T5" fmla="*/ 88 h 88"/>
                  <a:gd name="T6" fmla="*/ 300 w 400"/>
                  <a:gd name="T7" fmla="*/ 88 h 88"/>
                  <a:gd name="T8" fmla="*/ 400 w 400"/>
                  <a:gd name="T9" fmla="*/ 44 h 88"/>
                  <a:gd name="T10" fmla="*/ 300 w 400"/>
                  <a:gd name="T11" fmla="*/ 0 h 88"/>
                </a:gdLst>
                <a:ahLst/>
                <a:cxnLst>
                  <a:cxn ang="0">
                    <a:pos x="T0" y="T1"/>
                  </a:cxn>
                  <a:cxn ang="0">
                    <a:pos x="T2" y="T3"/>
                  </a:cxn>
                  <a:cxn ang="0">
                    <a:pos x="T4" y="T5"/>
                  </a:cxn>
                  <a:cxn ang="0">
                    <a:pos x="T6" y="T7"/>
                  </a:cxn>
                  <a:cxn ang="0">
                    <a:pos x="T8" y="T9"/>
                  </a:cxn>
                  <a:cxn ang="0">
                    <a:pos x="T10" y="T11"/>
                  </a:cxn>
                </a:cxnLst>
                <a:rect l="0" t="0" r="r" b="b"/>
                <a:pathLst>
                  <a:path w="400" h="88">
                    <a:moveTo>
                      <a:pt x="300" y="0"/>
                    </a:moveTo>
                    <a:lnTo>
                      <a:pt x="0" y="0"/>
                    </a:lnTo>
                    <a:lnTo>
                      <a:pt x="0" y="88"/>
                    </a:lnTo>
                    <a:lnTo>
                      <a:pt x="300" y="88"/>
                    </a:lnTo>
                    <a:lnTo>
                      <a:pt x="400" y="44"/>
                    </a:lnTo>
                    <a:lnTo>
                      <a:pt x="300" y="0"/>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13" name="Rectangle 199"/>
              <p:cNvSpPr>
                <a:spLocks noChangeArrowheads="1"/>
              </p:cNvSpPr>
              <p:nvPr/>
            </p:nvSpPr>
            <p:spPr bwMode="auto">
              <a:xfrm>
                <a:off x="4223" y="3640"/>
                <a:ext cx="2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900" b="1">
                    <a:solidFill>
                      <a:srgbClr val="0000CC"/>
                    </a:solidFill>
                    <a:latin typeface="宋体" panose="02010600030101010101" pitchFamily="2" charset="-122"/>
                    <a:ea typeface="宋体" panose="02010600030101010101" pitchFamily="2" charset="-122"/>
                  </a:rPr>
                  <a:t>采购物料</a:t>
                </a:r>
                <a:endParaRPr lang="zh-CN" altLang="en-US" sz="900" b="1">
                  <a:solidFill>
                    <a:srgbClr val="0000CC"/>
                  </a:solidFill>
                  <a:ea typeface="宋体" panose="02010600030101010101" pitchFamily="2" charset="-122"/>
                </a:endParaRPr>
              </a:p>
            </p:txBody>
          </p:sp>
          <p:sp>
            <p:nvSpPr>
              <p:cNvPr id="1714" name="Freeform 200"/>
              <p:cNvSpPr/>
              <p:nvPr/>
            </p:nvSpPr>
            <p:spPr bwMode="auto">
              <a:xfrm>
                <a:off x="4600" y="3612"/>
                <a:ext cx="336" cy="136"/>
              </a:xfrm>
              <a:custGeom>
                <a:avLst/>
                <a:gdLst>
                  <a:gd name="T0" fmla="*/ 252 w 336"/>
                  <a:gd name="T1" fmla="*/ 0 h 93"/>
                  <a:gd name="T2" fmla="*/ 0 w 336"/>
                  <a:gd name="T3" fmla="*/ 0 h 93"/>
                  <a:gd name="T4" fmla="*/ 0 w 336"/>
                  <a:gd name="T5" fmla="*/ 93 h 93"/>
                  <a:gd name="T6" fmla="*/ 252 w 336"/>
                  <a:gd name="T7" fmla="*/ 93 h 93"/>
                  <a:gd name="T8" fmla="*/ 336 w 336"/>
                  <a:gd name="T9" fmla="*/ 47 h 93"/>
                  <a:gd name="T10" fmla="*/ 252 w 336"/>
                  <a:gd name="T11" fmla="*/ 0 h 93"/>
                </a:gdLst>
                <a:ahLst/>
                <a:cxnLst>
                  <a:cxn ang="0">
                    <a:pos x="T0" y="T1"/>
                  </a:cxn>
                  <a:cxn ang="0">
                    <a:pos x="T2" y="T3"/>
                  </a:cxn>
                  <a:cxn ang="0">
                    <a:pos x="T4" y="T5"/>
                  </a:cxn>
                  <a:cxn ang="0">
                    <a:pos x="T6" y="T7"/>
                  </a:cxn>
                  <a:cxn ang="0">
                    <a:pos x="T8" y="T9"/>
                  </a:cxn>
                  <a:cxn ang="0">
                    <a:pos x="T10" y="T11"/>
                  </a:cxn>
                </a:cxnLst>
                <a:rect l="0" t="0" r="r" b="b"/>
                <a:pathLst>
                  <a:path w="336" h="93">
                    <a:moveTo>
                      <a:pt x="252" y="0"/>
                    </a:moveTo>
                    <a:lnTo>
                      <a:pt x="0" y="0"/>
                    </a:lnTo>
                    <a:lnTo>
                      <a:pt x="0" y="93"/>
                    </a:lnTo>
                    <a:lnTo>
                      <a:pt x="252" y="93"/>
                    </a:lnTo>
                    <a:lnTo>
                      <a:pt x="336" y="47"/>
                    </a:lnTo>
                    <a:lnTo>
                      <a:pt x="252" y="0"/>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15" name="Freeform 201"/>
              <p:cNvSpPr/>
              <p:nvPr/>
            </p:nvSpPr>
            <p:spPr bwMode="auto">
              <a:xfrm>
                <a:off x="4948" y="3552"/>
                <a:ext cx="431" cy="105"/>
              </a:xfrm>
              <a:custGeom>
                <a:avLst/>
                <a:gdLst>
                  <a:gd name="T0" fmla="*/ 323 w 431"/>
                  <a:gd name="T1" fmla="*/ 0 h 88"/>
                  <a:gd name="T2" fmla="*/ 0 w 431"/>
                  <a:gd name="T3" fmla="*/ 0 h 88"/>
                  <a:gd name="T4" fmla="*/ 0 w 431"/>
                  <a:gd name="T5" fmla="*/ 88 h 88"/>
                  <a:gd name="T6" fmla="*/ 323 w 431"/>
                  <a:gd name="T7" fmla="*/ 88 h 88"/>
                  <a:gd name="T8" fmla="*/ 431 w 431"/>
                  <a:gd name="T9" fmla="*/ 44 h 88"/>
                  <a:gd name="T10" fmla="*/ 323 w 431"/>
                  <a:gd name="T11" fmla="*/ 0 h 88"/>
                </a:gdLst>
                <a:ahLst/>
                <a:cxnLst>
                  <a:cxn ang="0">
                    <a:pos x="T0" y="T1"/>
                  </a:cxn>
                  <a:cxn ang="0">
                    <a:pos x="T2" y="T3"/>
                  </a:cxn>
                  <a:cxn ang="0">
                    <a:pos x="T4" y="T5"/>
                  </a:cxn>
                  <a:cxn ang="0">
                    <a:pos x="T6" y="T7"/>
                  </a:cxn>
                  <a:cxn ang="0">
                    <a:pos x="T8" y="T9"/>
                  </a:cxn>
                  <a:cxn ang="0">
                    <a:pos x="T10" y="T11"/>
                  </a:cxn>
                </a:cxnLst>
                <a:rect l="0" t="0" r="r" b="b"/>
                <a:pathLst>
                  <a:path w="431" h="88">
                    <a:moveTo>
                      <a:pt x="323" y="0"/>
                    </a:moveTo>
                    <a:lnTo>
                      <a:pt x="0" y="0"/>
                    </a:lnTo>
                    <a:lnTo>
                      <a:pt x="0" y="88"/>
                    </a:lnTo>
                    <a:lnTo>
                      <a:pt x="323" y="88"/>
                    </a:lnTo>
                    <a:lnTo>
                      <a:pt x="431" y="44"/>
                    </a:lnTo>
                    <a:lnTo>
                      <a:pt x="323" y="0"/>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16" name="Rectangle 202"/>
              <p:cNvSpPr>
                <a:spLocks noChangeArrowheads="1"/>
              </p:cNvSpPr>
              <p:nvPr/>
            </p:nvSpPr>
            <p:spPr bwMode="auto">
              <a:xfrm>
                <a:off x="4593" y="3640"/>
                <a:ext cx="2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900" b="1">
                    <a:solidFill>
                      <a:srgbClr val="0000CC"/>
                    </a:solidFill>
                    <a:latin typeface="宋体" panose="02010600030101010101" pitchFamily="2" charset="-122"/>
                    <a:ea typeface="宋体" panose="02010600030101010101" pitchFamily="2" charset="-122"/>
                  </a:rPr>
                  <a:t>制造产品</a:t>
                </a:r>
                <a:endParaRPr lang="zh-CN" altLang="en-US" sz="900" b="1">
                  <a:solidFill>
                    <a:srgbClr val="0000CC"/>
                  </a:solidFill>
                  <a:ea typeface="宋体" panose="02010600030101010101" pitchFamily="2" charset="-122"/>
                </a:endParaRPr>
              </a:p>
            </p:txBody>
          </p:sp>
          <p:sp>
            <p:nvSpPr>
              <p:cNvPr id="1717" name="Rectangle 203"/>
              <p:cNvSpPr>
                <a:spLocks noChangeArrowheads="1"/>
              </p:cNvSpPr>
              <p:nvPr/>
            </p:nvSpPr>
            <p:spPr bwMode="auto">
              <a:xfrm>
                <a:off x="4958" y="3571"/>
                <a:ext cx="2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900" b="1">
                    <a:solidFill>
                      <a:srgbClr val="0000CC"/>
                    </a:solidFill>
                    <a:latin typeface="宋体" panose="02010600030101010101" pitchFamily="2" charset="-122"/>
                    <a:ea typeface="宋体" panose="02010600030101010101" pitchFamily="2" charset="-122"/>
                  </a:rPr>
                  <a:t>订单交付</a:t>
                </a:r>
                <a:endParaRPr lang="zh-CN" altLang="en-US" sz="900" b="1">
                  <a:solidFill>
                    <a:srgbClr val="0000CC"/>
                  </a:solidFill>
                  <a:ea typeface="宋体" panose="02010600030101010101" pitchFamily="2" charset="-122"/>
                </a:endParaRPr>
              </a:p>
            </p:txBody>
          </p:sp>
          <p:sp>
            <p:nvSpPr>
              <p:cNvPr id="1718" name="Rectangle 204"/>
              <p:cNvSpPr>
                <a:spLocks noChangeArrowheads="1"/>
              </p:cNvSpPr>
              <p:nvPr/>
            </p:nvSpPr>
            <p:spPr bwMode="auto">
              <a:xfrm>
                <a:off x="4958" y="3680"/>
                <a:ext cx="2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900" b="1">
                    <a:solidFill>
                      <a:srgbClr val="0000CC"/>
                    </a:solidFill>
                    <a:latin typeface="宋体" panose="02010600030101010101" pitchFamily="2" charset="-122"/>
                    <a:ea typeface="宋体" panose="02010600030101010101" pitchFamily="2" charset="-122"/>
                  </a:rPr>
                  <a:t>客户服务</a:t>
                </a:r>
                <a:endParaRPr lang="zh-CN" altLang="en-US" sz="900" b="1">
                  <a:solidFill>
                    <a:srgbClr val="0000CC"/>
                  </a:solidFill>
                  <a:ea typeface="宋体" panose="02010600030101010101" pitchFamily="2" charset="-122"/>
                </a:endParaRPr>
              </a:p>
            </p:txBody>
          </p:sp>
          <p:sp>
            <p:nvSpPr>
              <p:cNvPr id="1719" name="Rectangle 205"/>
              <p:cNvSpPr>
                <a:spLocks noChangeArrowheads="1"/>
              </p:cNvSpPr>
              <p:nvPr/>
            </p:nvSpPr>
            <p:spPr bwMode="auto">
              <a:xfrm>
                <a:off x="4513" y="3793"/>
                <a:ext cx="2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900" b="1">
                    <a:solidFill>
                      <a:srgbClr val="0000CC"/>
                    </a:solidFill>
                    <a:latin typeface="宋体" panose="02010600030101010101" pitchFamily="2" charset="-122"/>
                    <a:ea typeface="宋体" panose="02010600030101010101" pitchFamily="2" charset="-122"/>
                  </a:rPr>
                  <a:t>物流管理</a:t>
                </a:r>
                <a:endParaRPr lang="zh-CN" altLang="en-US" sz="900" b="1">
                  <a:solidFill>
                    <a:srgbClr val="0000CC"/>
                  </a:solidFill>
                  <a:ea typeface="宋体" panose="02010600030101010101" pitchFamily="2" charset="-122"/>
                </a:endParaRPr>
              </a:p>
            </p:txBody>
          </p:sp>
          <p:sp>
            <p:nvSpPr>
              <p:cNvPr id="1720" name="Rectangle 206"/>
              <p:cNvSpPr>
                <a:spLocks noChangeArrowheads="1"/>
              </p:cNvSpPr>
              <p:nvPr/>
            </p:nvSpPr>
            <p:spPr bwMode="auto">
              <a:xfrm>
                <a:off x="4422" y="3296"/>
                <a:ext cx="7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CC"/>
                    </a:solidFill>
                    <a:latin typeface="宋体" panose="02010600030101010101" pitchFamily="2" charset="-122"/>
                    <a:ea typeface="宋体" panose="02010600030101010101" pitchFamily="2" charset="-122"/>
                  </a:rPr>
                  <a:t>供应链管理体系</a:t>
                </a:r>
                <a:endParaRPr lang="zh-CN" altLang="en-US" sz="1400" b="1">
                  <a:solidFill>
                    <a:srgbClr val="0000CC"/>
                  </a:solidFill>
                  <a:ea typeface="宋体" panose="02010600030101010101" pitchFamily="2" charset="-122"/>
                </a:endParaRPr>
              </a:p>
            </p:txBody>
          </p:sp>
          <p:sp>
            <p:nvSpPr>
              <p:cNvPr id="1721" name="Freeform 207"/>
              <p:cNvSpPr/>
              <p:nvPr/>
            </p:nvSpPr>
            <p:spPr bwMode="auto">
              <a:xfrm>
                <a:off x="4948" y="3674"/>
                <a:ext cx="431" cy="119"/>
              </a:xfrm>
              <a:custGeom>
                <a:avLst/>
                <a:gdLst>
                  <a:gd name="T0" fmla="*/ 323 w 431"/>
                  <a:gd name="T1" fmla="*/ 0 h 88"/>
                  <a:gd name="T2" fmla="*/ 0 w 431"/>
                  <a:gd name="T3" fmla="*/ 0 h 88"/>
                  <a:gd name="T4" fmla="*/ 0 w 431"/>
                  <a:gd name="T5" fmla="*/ 88 h 88"/>
                  <a:gd name="T6" fmla="*/ 323 w 431"/>
                  <a:gd name="T7" fmla="*/ 88 h 88"/>
                  <a:gd name="T8" fmla="*/ 431 w 431"/>
                  <a:gd name="T9" fmla="*/ 44 h 88"/>
                  <a:gd name="T10" fmla="*/ 323 w 431"/>
                  <a:gd name="T11" fmla="*/ 0 h 88"/>
                </a:gdLst>
                <a:ahLst/>
                <a:cxnLst>
                  <a:cxn ang="0">
                    <a:pos x="T0" y="T1"/>
                  </a:cxn>
                  <a:cxn ang="0">
                    <a:pos x="T2" y="T3"/>
                  </a:cxn>
                  <a:cxn ang="0">
                    <a:pos x="T4" y="T5"/>
                  </a:cxn>
                  <a:cxn ang="0">
                    <a:pos x="T6" y="T7"/>
                  </a:cxn>
                  <a:cxn ang="0">
                    <a:pos x="T8" y="T9"/>
                  </a:cxn>
                  <a:cxn ang="0">
                    <a:pos x="T10" y="T11"/>
                  </a:cxn>
                </a:cxnLst>
                <a:rect l="0" t="0" r="r" b="b"/>
                <a:pathLst>
                  <a:path w="431" h="88">
                    <a:moveTo>
                      <a:pt x="323" y="0"/>
                    </a:moveTo>
                    <a:lnTo>
                      <a:pt x="0" y="0"/>
                    </a:lnTo>
                    <a:lnTo>
                      <a:pt x="0" y="88"/>
                    </a:lnTo>
                    <a:lnTo>
                      <a:pt x="323" y="88"/>
                    </a:lnTo>
                    <a:lnTo>
                      <a:pt x="431" y="44"/>
                    </a:lnTo>
                    <a:lnTo>
                      <a:pt x="323" y="0"/>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61" name="Group 208"/>
            <p:cNvGrpSpPr/>
            <p:nvPr/>
          </p:nvGrpSpPr>
          <p:grpSpPr bwMode="auto">
            <a:xfrm>
              <a:off x="2064" y="2296"/>
              <a:ext cx="407" cy="515"/>
              <a:chOff x="2064" y="2371"/>
              <a:chExt cx="407" cy="515"/>
            </a:xfrm>
          </p:grpSpPr>
          <p:grpSp>
            <p:nvGrpSpPr>
              <p:cNvPr id="1693" name="Group 209"/>
              <p:cNvGrpSpPr/>
              <p:nvPr/>
            </p:nvGrpSpPr>
            <p:grpSpPr bwMode="auto">
              <a:xfrm>
                <a:off x="2064" y="2576"/>
                <a:ext cx="407" cy="310"/>
                <a:chOff x="2064" y="2576"/>
                <a:chExt cx="452" cy="310"/>
              </a:xfrm>
            </p:grpSpPr>
            <p:grpSp>
              <p:nvGrpSpPr>
                <p:cNvPr id="1695" name="Group 210"/>
                <p:cNvGrpSpPr/>
                <p:nvPr/>
              </p:nvGrpSpPr>
              <p:grpSpPr bwMode="auto">
                <a:xfrm>
                  <a:off x="2128" y="2576"/>
                  <a:ext cx="388" cy="241"/>
                  <a:chOff x="2128" y="2576"/>
                  <a:chExt cx="388" cy="241"/>
                </a:xfrm>
              </p:grpSpPr>
              <p:sp>
                <p:nvSpPr>
                  <p:cNvPr id="1704" name="Rectangle 211"/>
                  <p:cNvSpPr>
                    <a:spLocks noChangeArrowheads="1"/>
                  </p:cNvSpPr>
                  <p:nvPr/>
                </p:nvSpPr>
                <p:spPr bwMode="auto">
                  <a:xfrm>
                    <a:off x="2128" y="2576"/>
                    <a:ext cx="388" cy="24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05" name="Freeform 212"/>
                  <p:cNvSpPr/>
                  <p:nvPr/>
                </p:nvSpPr>
                <p:spPr bwMode="auto">
                  <a:xfrm>
                    <a:off x="2128" y="2577"/>
                    <a:ext cx="387" cy="240"/>
                  </a:xfrm>
                  <a:custGeom>
                    <a:avLst/>
                    <a:gdLst>
                      <a:gd name="T0" fmla="*/ 0 w 3600"/>
                      <a:gd name="T1" fmla="*/ 2467 h 2642"/>
                      <a:gd name="T2" fmla="*/ 466 w 3600"/>
                      <a:gd name="T3" fmla="*/ 2579 h 2642"/>
                      <a:gd name="T4" fmla="*/ 844 w 3600"/>
                      <a:gd name="T5" fmla="*/ 2642 h 2642"/>
                      <a:gd name="T6" fmla="*/ 1360 w 3600"/>
                      <a:gd name="T7" fmla="*/ 2607 h 2642"/>
                      <a:gd name="T8" fmla="*/ 1643 w 3600"/>
                      <a:gd name="T9" fmla="*/ 2544 h 2642"/>
                      <a:gd name="T10" fmla="*/ 1888 w 3600"/>
                      <a:gd name="T11" fmla="*/ 2454 h 2642"/>
                      <a:gd name="T12" fmla="*/ 2146 w 3600"/>
                      <a:gd name="T13" fmla="*/ 2370 h 2642"/>
                      <a:gd name="T14" fmla="*/ 2430 w 3600"/>
                      <a:gd name="T15" fmla="*/ 2280 h 2642"/>
                      <a:gd name="T16" fmla="*/ 2757 w 3600"/>
                      <a:gd name="T17" fmla="*/ 2196 h 2642"/>
                      <a:gd name="T18" fmla="*/ 3128 w 3600"/>
                      <a:gd name="T19" fmla="*/ 2133 h 2642"/>
                      <a:gd name="T20" fmla="*/ 3600 w 3600"/>
                      <a:gd name="T21" fmla="*/ 2119 h 2642"/>
                      <a:gd name="T22" fmla="*/ 3600 w 3600"/>
                      <a:gd name="T23" fmla="*/ 0 h 2642"/>
                      <a:gd name="T24" fmla="*/ 0 w 3600"/>
                      <a:gd name="T25" fmla="*/ 0 h 2642"/>
                      <a:gd name="T26" fmla="*/ 0 w 3600"/>
                      <a:gd name="T27" fmla="*/ 2467 h 2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00" h="2642">
                        <a:moveTo>
                          <a:pt x="0" y="2467"/>
                        </a:moveTo>
                        <a:cubicBezTo>
                          <a:pt x="158" y="2516"/>
                          <a:pt x="315" y="2544"/>
                          <a:pt x="466" y="2579"/>
                        </a:cubicBezTo>
                        <a:cubicBezTo>
                          <a:pt x="598" y="2607"/>
                          <a:pt x="724" y="2614"/>
                          <a:pt x="844" y="2642"/>
                        </a:cubicBezTo>
                        <a:cubicBezTo>
                          <a:pt x="1183" y="2642"/>
                          <a:pt x="1272" y="2614"/>
                          <a:pt x="1360" y="2607"/>
                        </a:cubicBezTo>
                        <a:cubicBezTo>
                          <a:pt x="1454" y="2593"/>
                          <a:pt x="1555" y="2565"/>
                          <a:pt x="1643" y="2544"/>
                        </a:cubicBezTo>
                        <a:cubicBezTo>
                          <a:pt x="1725" y="2516"/>
                          <a:pt x="1800" y="2495"/>
                          <a:pt x="1888" y="2454"/>
                        </a:cubicBezTo>
                        <a:cubicBezTo>
                          <a:pt x="1970" y="2433"/>
                          <a:pt x="2058" y="2405"/>
                          <a:pt x="2146" y="2370"/>
                        </a:cubicBezTo>
                        <a:cubicBezTo>
                          <a:pt x="2241" y="2342"/>
                          <a:pt x="2329" y="2307"/>
                          <a:pt x="2430" y="2280"/>
                        </a:cubicBezTo>
                        <a:cubicBezTo>
                          <a:pt x="2530" y="2258"/>
                          <a:pt x="2631" y="2217"/>
                          <a:pt x="2757" y="2196"/>
                        </a:cubicBezTo>
                        <a:cubicBezTo>
                          <a:pt x="2876" y="2182"/>
                          <a:pt x="2990" y="2147"/>
                          <a:pt x="3128" y="2133"/>
                        </a:cubicBezTo>
                        <a:cubicBezTo>
                          <a:pt x="3273" y="2133"/>
                          <a:pt x="3430" y="2119"/>
                          <a:pt x="3600" y="2119"/>
                        </a:cubicBezTo>
                        <a:lnTo>
                          <a:pt x="3600" y="0"/>
                        </a:lnTo>
                        <a:lnTo>
                          <a:pt x="0" y="0"/>
                        </a:lnTo>
                        <a:lnTo>
                          <a:pt x="0" y="2467"/>
                        </a:lnTo>
                        <a:close/>
                      </a:path>
                    </a:pathLst>
                  </a:custGeom>
                  <a:solidFill>
                    <a:srgbClr val="FFFFFF"/>
                  </a:solidFill>
                  <a:ln w="0">
                    <a:solidFill>
                      <a:srgbClr val="000000"/>
                    </a:solidFill>
                    <a:prstDash val="solid"/>
                    <a:round/>
                  </a:ln>
                </p:spPr>
                <p:txBody>
                  <a:bodyPr/>
                  <a:lstStyle/>
                  <a:p>
                    <a:endParaRPr lang="zh-CN" altLang="en-US"/>
                  </a:p>
                </p:txBody>
              </p:sp>
              <p:sp>
                <p:nvSpPr>
                  <p:cNvPr id="1706" name="Rectangle 213"/>
                  <p:cNvSpPr>
                    <a:spLocks noChangeArrowheads="1"/>
                  </p:cNvSpPr>
                  <p:nvPr/>
                </p:nvSpPr>
                <p:spPr bwMode="auto">
                  <a:xfrm>
                    <a:off x="2128" y="2576"/>
                    <a:ext cx="388" cy="24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07" name="Freeform 214"/>
                  <p:cNvSpPr/>
                  <p:nvPr/>
                </p:nvSpPr>
                <p:spPr bwMode="auto">
                  <a:xfrm>
                    <a:off x="2128" y="2577"/>
                    <a:ext cx="387" cy="240"/>
                  </a:xfrm>
                  <a:custGeom>
                    <a:avLst/>
                    <a:gdLst>
                      <a:gd name="T0" fmla="*/ 0 w 3600"/>
                      <a:gd name="T1" fmla="*/ 2467 h 2642"/>
                      <a:gd name="T2" fmla="*/ 466 w 3600"/>
                      <a:gd name="T3" fmla="*/ 2579 h 2642"/>
                      <a:gd name="T4" fmla="*/ 844 w 3600"/>
                      <a:gd name="T5" fmla="*/ 2642 h 2642"/>
                      <a:gd name="T6" fmla="*/ 1360 w 3600"/>
                      <a:gd name="T7" fmla="*/ 2607 h 2642"/>
                      <a:gd name="T8" fmla="*/ 1643 w 3600"/>
                      <a:gd name="T9" fmla="*/ 2544 h 2642"/>
                      <a:gd name="T10" fmla="*/ 1888 w 3600"/>
                      <a:gd name="T11" fmla="*/ 2454 h 2642"/>
                      <a:gd name="T12" fmla="*/ 2146 w 3600"/>
                      <a:gd name="T13" fmla="*/ 2370 h 2642"/>
                      <a:gd name="T14" fmla="*/ 2430 w 3600"/>
                      <a:gd name="T15" fmla="*/ 2280 h 2642"/>
                      <a:gd name="T16" fmla="*/ 2757 w 3600"/>
                      <a:gd name="T17" fmla="*/ 2196 h 2642"/>
                      <a:gd name="T18" fmla="*/ 3128 w 3600"/>
                      <a:gd name="T19" fmla="*/ 2133 h 2642"/>
                      <a:gd name="T20" fmla="*/ 3600 w 3600"/>
                      <a:gd name="T21" fmla="*/ 2119 h 2642"/>
                      <a:gd name="T22" fmla="*/ 3600 w 3600"/>
                      <a:gd name="T23" fmla="*/ 0 h 2642"/>
                      <a:gd name="T24" fmla="*/ 0 w 3600"/>
                      <a:gd name="T25" fmla="*/ 0 h 2642"/>
                      <a:gd name="T26" fmla="*/ 0 w 3600"/>
                      <a:gd name="T27" fmla="*/ 2467 h 2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00" h="2642">
                        <a:moveTo>
                          <a:pt x="0" y="2467"/>
                        </a:moveTo>
                        <a:cubicBezTo>
                          <a:pt x="158" y="2516"/>
                          <a:pt x="315" y="2544"/>
                          <a:pt x="466" y="2579"/>
                        </a:cubicBezTo>
                        <a:cubicBezTo>
                          <a:pt x="598" y="2607"/>
                          <a:pt x="724" y="2614"/>
                          <a:pt x="844" y="2642"/>
                        </a:cubicBezTo>
                        <a:cubicBezTo>
                          <a:pt x="1183" y="2642"/>
                          <a:pt x="1272" y="2614"/>
                          <a:pt x="1360" y="2607"/>
                        </a:cubicBezTo>
                        <a:cubicBezTo>
                          <a:pt x="1454" y="2593"/>
                          <a:pt x="1555" y="2565"/>
                          <a:pt x="1643" y="2544"/>
                        </a:cubicBezTo>
                        <a:cubicBezTo>
                          <a:pt x="1725" y="2516"/>
                          <a:pt x="1800" y="2495"/>
                          <a:pt x="1888" y="2454"/>
                        </a:cubicBezTo>
                        <a:cubicBezTo>
                          <a:pt x="1970" y="2433"/>
                          <a:pt x="2058" y="2405"/>
                          <a:pt x="2146" y="2370"/>
                        </a:cubicBezTo>
                        <a:cubicBezTo>
                          <a:pt x="2241" y="2342"/>
                          <a:pt x="2329" y="2307"/>
                          <a:pt x="2430" y="2280"/>
                        </a:cubicBezTo>
                        <a:cubicBezTo>
                          <a:pt x="2530" y="2258"/>
                          <a:pt x="2631" y="2217"/>
                          <a:pt x="2757" y="2196"/>
                        </a:cubicBezTo>
                        <a:cubicBezTo>
                          <a:pt x="2876" y="2182"/>
                          <a:pt x="2990" y="2147"/>
                          <a:pt x="3128" y="2133"/>
                        </a:cubicBezTo>
                        <a:cubicBezTo>
                          <a:pt x="3273" y="2133"/>
                          <a:pt x="3430" y="2119"/>
                          <a:pt x="3600" y="2119"/>
                        </a:cubicBezTo>
                        <a:lnTo>
                          <a:pt x="3600" y="0"/>
                        </a:lnTo>
                        <a:lnTo>
                          <a:pt x="0" y="0"/>
                        </a:lnTo>
                        <a:lnTo>
                          <a:pt x="0" y="2467"/>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96" name="Rectangle 215"/>
                <p:cNvSpPr>
                  <a:spLocks noChangeArrowheads="1"/>
                </p:cNvSpPr>
                <p:nvPr/>
              </p:nvSpPr>
              <p:spPr bwMode="auto">
                <a:xfrm>
                  <a:off x="2192" y="2611"/>
                  <a:ext cx="2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900" b="1">
                      <a:solidFill>
                        <a:srgbClr val="000000"/>
                      </a:solidFill>
                      <a:latin typeface="宋体" panose="02010600030101010101" pitchFamily="2" charset="-122"/>
                      <a:ea typeface="宋体" panose="02010600030101010101" pitchFamily="2" charset="-122"/>
                    </a:rPr>
                    <a:t>项目任</a:t>
                  </a:r>
                  <a:endParaRPr lang="zh-CN" altLang="en-US" sz="900" b="1">
                    <a:ea typeface="宋体" panose="02010600030101010101" pitchFamily="2" charset="-122"/>
                  </a:endParaRPr>
                </a:p>
              </p:txBody>
            </p:sp>
            <p:sp>
              <p:nvSpPr>
                <p:cNvPr id="1697" name="Rectangle 216"/>
                <p:cNvSpPr>
                  <a:spLocks noChangeArrowheads="1"/>
                </p:cNvSpPr>
                <p:nvPr/>
              </p:nvSpPr>
              <p:spPr bwMode="auto">
                <a:xfrm>
                  <a:off x="2235" y="2698"/>
                  <a:ext cx="16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900" b="1">
                      <a:solidFill>
                        <a:srgbClr val="000000"/>
                      </a:solidFill>
                      <a:latin typeface="宋体" panose="02010600030101010101" pitchFamily="2" charset="-122"/>
                      <a:ea typeface="宋体" panose="02010600030101010101" pitchFamily="2" charset="-122"/>
                    </a:rPr>
                    <a:t>务书</a:t>
                  </a:r>
                  <a:endParaRPr lang="zh-CN" altLang="en-US" sz="900" b="1">
                    <a:ea typeface="宋体" panose="02010600030101010101" pitchFamily="2" charset="-122"/>
                  </a:endParaRPr>
                </a:p>
              </p:txBody>
            </p:sp>
            <p:grpSp>
              <p:nvGrpSpPr>
                <p:cNvPr id="1698" name="Group 217"/>
                <p:cNvGrpSpPr/>
                <p:nvPr/>
              </p:nvGrpSpPr>
              <p:grpSpPr bwMode="auto">
                <a:xfrm>
                  <a:off x="2064" y="2576"/>
                  <a:ext cx="452" cy="310"/>
                  <a:chOff x="2128" y="2576"/>
                  <a:chExt cx="388" cy="241"/>
                </a:xfrm>
              </p:grpSpPr>
              <p:sp>
                <p:nvSpPr>
                  <p:cNvPr id="1700" name="Rectangle 218"/>
                  <p:cNvSpPr>
                    <a:spLocks noChangeArrowheads="1"/>
                  </p:cNvSpPr>
                  <p:nvPr/>
                </p:nvSpPr>
                <p:spPr bwMode="auto">
                  <a:xfrm>
                    <a:off x="2128" y="2576"/>
                    <a:ext cx="388" cy="24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01" name="Freeform 219"/>
                  <p:cNvSpPr/>
                  <p:nvPr/>
                </p:nvSpPr>
                <p:spPr bwMode="auto">
                  <a:xfrm>
                    <a:off x="2128" y="2577"/>
                    <a:ext cx="387" cy="240"/>
                  </a:xfrm>
                  <a:custGeom>
                    <a:avLst/>
                    <a:gdLst>
                      <a:gd name="T0" fmla="*/ 0 w 3600"/>
                      <a:gd name="T1" fmla="*/ 2467 h 2642"/>
                      <a:gd name="T2" fmla="*/ 466 w 3600"/>
                      <a:gd name="T3" fmla="*/ 2579 h 2642"/>
                      <a:gd name="T4" fmla="*/ 844 w 3600"/>
                      <a:gd name="T5" fmla="*/ 2642 h 2642"/>
                      <a:gd name="T6" fmla="*/ 1360 w 3600"/>
                      <a:gd name="T7" fmla="*/ 2607 h 2642"/>
                      <a:gd name="T8" fmla="*/ 1643 w 3600"/>
                      <a:gd name="T9" fmla="*/ 2544 h 2642"/>
                      <a:gd name="T10" fmla="*/ 1888 w 3600"/>
                      <a:gd name="T11" fmla="*/ 2454 h 2642"/>
                      <a:gd name="T12" fmla="*/ 2146 w 3600"/>
                      <a:gd name="T13" fmla="*/ 2370 h 2642"/>
                      <a:gd name="T14" fmla="*/ 2430 w 3600"/>
                      <a:gd name="T15" fmla="*/ 2280 h 2642"/>
                      <a:gd name="T16" fmla="*/ 2757 w 3600"/>
                      <a:gd name="T17" fmla="*/ 2196 h 2642"/>
                      <a:gd name="T18" fmla="*/ 3128 w 3600"/>
                      <a:gd name="T19" fmla="*/ 2133 h 2642"/>
                      <a:gd name="T20" fmla="*/ 3600 w 3600"/>
                      <a:gd name="T21" fmla="*/ 2119 h 2642"/>
                      <a:gd name="T22" fmla="*/ 3600 w 3600"/>
                      <a:gd name="T23" fmla="*/ 0 h 2642"/>
                      <a:gd name="T24" fmla="*/ 0 w 3600"/>
                      <a:gd name="T25" fmla="*/ 0 h 2642"/>
                      <a:gd name="T26" fmla="*/ 0 w 3600"/>
                      <a:gd name="T27" fmla="*/ 2467 h 2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00" h="2642">
                        <a:moveTo>
                          <a:pt x="0" y="2467"/>
                        </a:moveTo>
                        <a:cubicBezTo>
                          <a:pt x="158" y="2516"/>
                          <a:pt x="315" y="2544"/>
                          <a:pt x="466" y="2579"/>
                        </a:cubicBezTo>
                        <a:cubicBezTo>
                          <a:pt x="598" y="2607"/>
                          <a:pt x="724" y="2614"/>
                          <a:pt x="844" y="2642"/>
                        </a:cubicBezTo>
                        <a:cubicBezTo>
                          <a:pt x="1183" y="2642"/>
                          <a:pt x="1272" y="2614"/>
                          <a:pt x="1360" y="2607"/>
                        </a:cubicBezTo>
                        <a:cubicBezTo>
                          <a:pt x="1454" y="2593"/>
                          <a:pt x="1555" y="2565"/>
                          <a:pt x="1643" y="2544"/>
                        </a:cubicBezTo>
                        <a:cubicBezTo>
                          <a:pt x="1725" y="2516"/>
                          <a:pt x="1800" y="2495"/>
                          <a:pt x="1888" y="2454"/>
                        </a:cubicBezTo>
                        <a:cubicBezTo>
                          <a:pt x="1970" y="2433"/>
                          <a:pt x="2058" y="2405"/>
                          <a:pt x="2146" y="2370"/>
                        </a:cubicBezTo>
                        <a:cubicBezTo>
                          <a:pt x="2241" y="2342"/>
                          <a:pt x="2329" y="2307"/>
                          <a:pt x="2430" y="2280"/>
                        </a:cubicBezTo>
                        <a:cubicBezTo>
                          <a:pt x="2530" y="2258"/>
                          <a:pt x="2631" y="2217"/>
                          <a:pt x="2757" y="2196"/>
                        </a:cubicBezTo>
                        <a:cubicBezTo>
                          <a:pt x="2876" y="2182"/>
                          <a:pt x="2990" y="2147"/>
                          <a:pt x="3128" y="2133"/>
                        </a:cubicBezTo>
                        <a:cubicBezTo>
                          <a:pt x="3273" y="2133"/>
                          <a:pt x="3430" y="2119"/>
                          <a:pt x="3600" y="2119"/>
                        </a:cubicBezTo>
                        <a:lnTo>
                          <a:pt x="3600" y="0"/>
                        </a:lnTo>
                        <a:lnTo>
                          <a:pt x="0" y="0"/>
                        </a:lnTo>
                        <a:lnTo>
                          <a:pt x="0" y="2467"/>
                        </a:lnTo>
                        <a:close/>
                      </a:path>
                    </a:pathLst>
                  </a:custGeom>
                  <a:solidFill>
                    <a:srgbClr val="FFFFFF"/>
                  </a:solidFill>
                  <a:ln w="0">
                    <a:solidFill>
                      <a:srgbClr val="000000"/>
                    </a:solidFill>
                    <a:prstDash val="solid"/>
                    <a:round/>
                  </a:ln>
                </p:spPr>
                <p:txBody>
                  <a:bodyPr/>
                  <a:lstStyle/>
                  <a:p>
                    <a:endParaRPr lang="zh-CN" altLang="en-US"/>
                  </a:p>
                </p:txBody>
              </p:sp>
              <p:sp>
                <p:nvSpPr>
                  <p:cNvPr id="1702" name="Rectangle 220"/>
                  <p:cNvSpPr>
                    <a:spLocks noChangeArrowheads="1"/>
                  </p:cNvSpPr>
                  <p:nvPr/>
                </p:nvSpPr>
                <p:spPr bwMode="auto">
                  <a:xfrm>
                    <a:off x="2128" y="2576"/>
                    <a:ext cx="388" cy="24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03" name="Freeform 221"/>
                  <p:cNvSpPr/>
                  <p:nvPr/>
                </p:nvSpPr>
                <p:spPr bwMode="auto">
                  <a:xfrm>
                    <a:off x="2128" y="2577"/>
                    <a:ext cx="387" cy="240"/>
                  </a:xfrm>
                  <a:custGeom>
                    <a:avLst/>
                    <a:gdLst>
                      <a:gd name="T0" fmla="*/ 0 w 3600"/>
                      <a:gd name="T1" fmla="*/ 2467 h 2642"/>
                      <a:gd name="T2" fmla="*/ 466 w 3600"/>
                      <a:gd name="T3" fmla="*/ 2579 h 2642"/>
                      <a:gd name="T4" fmla="*/ 844 w 3600"/>
                      <a:gd name="T5" fmla="*/ 2642 h 2642"/>
                      <a:gd name="T6" fmla="*/ 1360 w 3600"/>
                      <a:gd name="T7" fmla="*/ 2607 h 2642"/>
                      <a:gd name="T8" fmla="*/ 1643 w 3600"/>
                      <a:gd name="T9" fmla="*/ 2544 h 2642"/>
                      <a:gd name="T10" fmla="*/ 1888 w 3600"/>
                      <a:gd name="T11" fmla="*/ 2454 h 2642"/>
                      <a:gd name="T12" fmla="*/ 2146 w 3600"/>
                      <a:gd name="T13" fmla="*/ 2370 h 2642"/>
                      <a:gd name="T14" fmla="*/ 2430 w 3600"/>
                      <a:gd name="T15" fmla="*/ 2280 h 2642"/>
                      <a:gd name="T16" fmla="*/ 2757 w 3600"/>
                      <a:gd name="T17" fmla="*/ 2196 h 2642"/>
                      <a:gd name="T18" fmla="*/ 3128 w 3600"/>
                      <a:gd name="T19" fmla="*/ 2133 h 2642"/>
                      <a:gd name="T20" fmla="*/ 3600 w 3600"/>
                      <a:gd name="T21" fmla="*/ 2119 h 2642"/>
                      <a:gd name="T22" fmla="*/ 3600 w 3600"/>
                      <a:gd name="T23" fmla="*/ 0 h 2642"/>
                      <a:gd name="T24" fmla="*/ 0 w 3600"/>
                      <a:gd name="T25" fmla="*/ 0 h 2642"/>
                      <a:gd name="T26" fmla="*/ 0 w 3600"/>
                      <a:gd name="T27" fmla="*/ 2467 h 2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00" h="2642">
                        <a:moveTo>
                          <a:pt x="0" y="2467"/>
                        </a:moveTo>
                        <a:cubicBezTo>
                          <a:pt x="158" y="2516"/>
                          <a:pt x="315" y="2544"/>
                          <a:pt x="466" y="2579"/>
                        </a:cubicBezTo>
                        <a:cubicBezTo>
                          <a:pt x="598" y="2607"/>
                          <a:pt x="724" y="2614"/>
                          <a:pt x="844" y="2642"/>
                        </a:cubicBezTo>
                        <a:cubicBezTo>
                          <a:pt x="1183" y="2642"/>
                          <a:pt x="1272" y="2614"/>
                          <a:pt x="1360" y="2607"/>
                        </a:cubicBezTo>
                        <a:cubicBezTo>
                          <a:pt x="1454" y="2593"/>
                          <a:pt x="1555" y="2565"/>
                          <a:pt x="1643" y="2544"/>
                        </a:cubicBezTo>
                        <a:cubicBezTo>
                          <a:pt x="1725" y="2516"/>
                          <a:pt x="1800" y="2495"/>
                          <a:pt x="1888" y="2454"/>
                        </a:cubicBezTo>
                        <a:cubicBezTo>
                          <a:pt x="1970" y="2433"/>
                          <a:pt x="2058" y="2405"/>
                          <a:pt x="2146" y="2370"/>
                        </a:cubicBezTo>
                        <a:cubicBezTo>
                          <a:pt x="2241" y="2342"/>
                          <a:pt x="2329" y="2307"/>
                          <a:pt x="2430" y="2280"/>
                        </a:cubicBezTo>
                        <a:cubicBezTo>
                          <a:pt x="2530" y="2258"/>
                          <a:pt x="2631" y="2217"/>
                          <a:pt x="2757" y="2196"/>
                        </a:cubicBezTo>
                        <a:cubicBezTo>
                          <a:pt x="2876" y="2182"/>
                          <a:pt x="2990" y="2147"/>
                          <a:pt x="3128" y="2133"/>
                        </a:cubicBezTo>
                        <a:cubicBezTo>
                          <a:pt x="3273" y="2133"/>
                          <a:pt x="3430" y="2119"/>
                          <a:pt x="3600" y="2119"/>
                        </a:cubicBezTo>
                        <a:lnTo>
                          <a:pt x="3600" y="0"/>
                        </a:lnTo>
                        <a:lnTo>
                          <a:pt x="0" y="0"/>
                        </a:lnTo>
                        <a:lnTo>
                          <a:pt x="0" y="2467"/>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99" name="Rectangle 222"/>
                <p:cNvSpPr>
                  <a:spLocks noChangeArrowheads="1"/>
                </p:cNvSpPr>
                <p:nvPr/>
              </p:nvSpPr>
              <p:spPr bwMode="auto">
                <a:xfrm>
                  <a:off x="2092" y="2578"/>
                  <a:ext cx="4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900" b="1">
                      <a:solidFill>
                        <a:srgbClr val="000000"/>
                      </a:solidFill>
                      <a:latin typeface="宋体" panose="02010600030101010101" pitchFamily="2" charset="-122"/>
                      <a:ea typeface="宋体" panose="02010600030101010101" pitchFamily="2" charset="-122"/>
                    </a:rPr>
                    <a:t>产品开发</a:t>
                  </a:r>
                  <a:endParaRPr lang="zh-CN" altLang="en-US" sz="900" b="1">
                    <a:solidFill>
                      <a:srgbClr val="000000"/>
                    </a:solidFill>
                    <a:latin typeface="宋体" panose="02010600030101010101" pitchFamily="2" charset="-122"/>
                    <a:ea typeface="宋体" panose="02010600030101010101" pitchFamily="2" charset="-122"/>
                  </a:endParaRPr>
                </a:p>
                <a:p>
                  <a:pPr algn="ctr"/>
                  <a:r>
                    <a:rPr lang="zh-CN" altLang="en-US" sz="900" b="1">
                      <a:solidFill>
                        <a:srgbClr val="000000"/>
                      </a:solidFill>
                      <a:latin typeface="宋体" panose="02010600030101010101" pitchFamily="2" charset="-122"/>
                      <a:ea typeface="宋体" panose="02010600030101010101" pitchFamily="2" charset="-122"/>
                    </a:rPr>
                    <a:t>项目任务书</a:t>
                  </a:r>
                  <a:endParaRPr lang="zh-CN" altLang="en-US" sz="900" b="1">
                    <a:ea typeface="宋体" panose="02010600030101010101" pitchFamily="2" charset="-122"/>
                  </a:endParaRPr>
                </a:p>
              </p:txBody>
            </p:sp>
          </p:grpSp>
          <p:sp>
            <p:nvSpPr>
              <p:cNvPr id="1694" name="Freeform 223"/>
              <p:cNvSpPr>
                <a:spLocks noEditPoints="1"/>
              </p:cNvSpPr>
              <p:nvPr/>
            </p:nvSpPr>
            <p:spPr bwMode="auto">
              <a:xfrm>
                <a:off x="2258" y="2371"/>
                <a:ext cx="44" cy="197"/>
              </a:xfrm>
              <a:custGeom>
                <a:avLst/>
                <a:gdLst>
                  <a:gd name="T0" fmla="*/ 43 w 65"/>
                  <a:gd name="T1" fmla="*/ 0 h 137"/>
                  <a:gd name="T2" fmla="*/ 43 w 65"/>
                  <a:gd name="T3" fmla="*/ 92 h 137"/>
                  <a:gd name="T4" fmla="*/ 22 w 65"/>
                  <a:gd name="T5" fmla="*/ 92 h 137"/>
                  <a:gd name="T6" fmla="*/ 22 w 65"/>
                  <a:gd name="T7" fmla="*/ 0 h 137"/>
                  <a:gd name="T8" fmla="*/ 43 w 65"/>
                  <a:gd name="T9" fmla="*/ 0 h 137"/>
                  <a:gd name="T10" fmla="*/ 65 w 65"/>
                  <a:gd name="T11" fmla="*/ 83 h 137"/>
                  <a:gd name="T12" fmla="*/ 33 w 65"/>
                  <a:gd name="T13" fmla="*/ 137 h 137"/>
                  <a:gd name="T14" fmla="*/ 0 w 65"/>
                  <a:gd name="T15" fmla="*/ 83 h 137"/>
                  <a:gd name="T16" fmla="*/ 65 w 65"/>
                  <a:gd name="T17" fmla="*/ 8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37">
                    <a:moveTo>
                      <a:pt x="43" y="0"/>
                    </a:moveTo>
                    <a:lnTo>
                      <a:pt x="43" y="92"/>
                    </a:lnTo>
                    <a:lnTo>
                      <a:pt x="22" y="92"/>
                    </a:lnTo>
                    <a:lnTo>
                      <a:pt x="22" y="0"/>
                    </a:lnTo>
                    <a:lnTo>
                      <a:pt x="43" y="0"/>
                    </a:lnTo>
                    <a:close/>
                    <a:moveTo>
                      <a:pt x="65" y="83"/>
                    </a:moveTo>
                    <a:lnTo>
                      <a:pt x="33" y="137"/>
                    </a:lnTo>
                    <a:lnTo>
                      <a:pt x="0" y="83"/>
                    </a:lnTo>
                    <a:lnTo>
                      <a:pt x="65" y="83"/>
                    </a:lnTo>
                    <a:close/>
                  </a:path>
                </a:pathLst>
              </a:custGeom>
              <a:solidFill>
                <a:srgbClr val="000000"/>
              </a:solidFill>
              <a:ln w="1588" cap="flat">
                <a:solidFill>
                  <a:srgbClr val="000000"/>
                </a:solidFill>
                <a:prstDash val="solid"/>
                <a:bevel/>
              </a:ln>
            </p:spPr>
            <p:txBody>
              <a:bodyPr/>
              <a:lstStyle/>
              <a:p>
                <a:endParaRPr lang="zh-CN" altLang="en-US"/>
              </a:p>
            </p:txBody>
          </p:sp>
        </p:grpSp>
        <p:grpSp>
          <p:nvGrpSpPr>
            <p:cNvPr id="962" name="Group 224"/>
            <p:cNvGrpSpPr/>
            <p:nvPr/>
          </p:nvGrpSpPr>
          <p:grpSpPr bwMode="auto">
            <a:xfrm>
              <a:off x="1837" y="2296"/>
              <a:ext cx="453" cy="1518"/>
              <a:chOff x="1837" y="2371"/>
              <a:chExt cx="453" cy="1518"/>
            </a:xfrm>
          </p:grpSpPr>
          <p:grpSp>
            <p:nvGrpSpPr>
              <p:cNvPr id="1685" name="Group 225"/>
              <p:cNvGrpSpPr/>
              <p:nvPr/>
            </p:nvGrpSpPr>
            <p:grpSpPr bwMode="auto">
              <a:xfrm>
                <a:off x="1837" y="3566"/>
                <a:ext cx="453" cy="323"/>
                <a:chOff x="1837" y="3566"/>
                <a:chExt cx="453" cy="323"/>
              </a:xfrm>
            </p:grpSpPr>
            <p:grpSp>
              <p:nvGrpSpPr>
                <p:cNvPr id="1687" name="Group 226"/>
                <p:cNvGrpSpPr/>
                <p:nvPr/>
              </p:nvGrpSpPr>
              <p:grpSpPr bwMode="auto">
                <a:xfrm>
                  <a:off x="1882" y="3566"/>
                  <a:ext cx="388" cy="323"/>
                  <a:chOff x="1898" y="3606"/>
                  <a:chExt cx="388" cy="240"/>
                </a:xfrm>
              </p:grpSpPr>
              <p:sp>
                <p:nvSpPr>
                  <p:cNvPr id="1689" name="Rectangle 227"/>
                  <p:cNvSpPr>
                    <a:spLocks noChangeArrowheads="1"/>
                  </p:cNvSpPr>
                  <p:nvPr/>
                </p:nvSpPr>
                <p:spPr bwMode="auto">
                  <a:xfrm>
                    <a:off x="1898" y="3606"/>
                    <a:ext cx="388" cy="24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90" name="Freeform 228"/>
                  <p:cNvSpPr/>
                  <p:nvPr/>
                </p:nvSpPr>
                <p:spPr bwMode="auto">
                  <a:xfrm>
                    <a:off x="1898" y="3606"/>
                    <a:ext cx="387" cy="240"/>
                  </a:xfrm>
                  <a:custGeom>
                    <a:avLst/>
                    <a:gdLst>
                      <a:gd name="T0" fmla="*/ 0 w 1799"/>
                      <a:gd name="T1" fmla="*/ 1233 h 1320"/>
                      <a:gd name="T2" fmla="*/ 233 w 1799"/>
                      <a:gd name="T3" fmla="*/ 1289 h 1320"/>
                      <a:gd name="T4" fmla="*/ 421 w 1799"/>
                      <a:gd name="T5" fmla="*/ 1320 h 1320"/>
                      <a:gd name="T6" fmla="*/ 679 w 1799"/>
                      <a:gd name="T7" fmla="*/ 1303 h 1320"/>
                      <a:gd name="T8" fmla="*/ 821 w 1799"/>
                      <a:gd name="T9" fmla="*/ 1272 h 1320"/>
                      <a:gd name="T10" fmla="*/ 944 w 1799"/>
                      <a:gd name="T11" fmla="*/ 1226 h 1320"/>
                      <a:gd name="T12" fmla="*/ 1073 w 1799"/>
                      <a:gd name="T13" fmla="*/ 1185 h 1320"/>
                      <a:gd name="T14" fmla="*/ 1214 w 1799"/>
                      <a:gd name="T15" fmla="*/ 1139 h 1320"/>
                      <a:gd name="T16" fmla="*/ 1378 w 1799"/>
                      <a:gd name="T17" fmla="*/ 1097 h 1320"/>
                      <a:gd name="T18" fmla="*/ 1563 w 1799"/>
                      <a:gd name="T19" fmla="*/ 1066 h 1320"/>
                      <a:gd name="T20" fmla="*/ 1799 w 1799"/>
                      <a:gd name="T21" fmla="*/ 1059 h 1320"/>
                      <a:gd name="T22" fmla="*/ 1799 w 1799"/>
                      <a:gd name="T23" fmla="*/ 0 h 1320"/>
                      <a:gd name="T24" fmla="*/ 0 w 1799"/>
                      <a:gd name="T25" fmla="*/ 0 h 1320"/>
                      <a:gd name="T26" fmla="*/ 0 w 1799"/>
                      <a:gd name="T27" fmla="*/ 1233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9" h="1320">
                        <a:moveTo>
                          <a:pt x="0" y="1233"/>
                        </a:moveTo>
                        <a:cubicBezTo>
                          <a:pt x="78" y="1258"/>
                          <a:pt x="157" y="1272"/>
                          <a:pt x="233" y="1289"/>
                        </a:cubicBezTo>
                        <a:cubicBezTo>
                          <a:pt x="299" y="1303"/>
                          <a:pt x="361" y="1307"/>
                          <a:pt x="421" y="1320"/>
                        </a:cubicBezTo>
                        <a:cubicBezTo>
                          <a:pt x="591" y="1320"/>
                          <a:pt x="635" y="1307"/>
                          <a:pt x="679" y="1303"/>
                        </a:cubicBezTo>
                        <a:cubicBezTo>
                          <a:pt x="726" y="1296"/>
                          <a:pt x="777" y="1282"/>
                          <a:pt x="821" y="1272"/>
                        </a:cubicBezTo>
                        <a:cubicBezTo>
                          <a:pt x="862" y="1258"/>
                          <a:pt x="900" y="1247"/>
                          <a:pt x="944" y="1226"/>
                        </a:cubicBezTo>
                        <a:cubicBezTo>
                          <a:pt x="984" y="1216"/>
                          <a:pt x="1029" y="1202"/>
                          <a:pt x="1073" y="1185"/>
                        </a:cubicBezTo>
                        <a:cubicBezTo>
                          <a:pt x="1120" y="1171"/>
                          <a:pt x="1164" y="1153"/>
                          <a:pt x="1214" y="1139"/>
                        </a:cubicBezTo>
                        <a:cubicBezTo>
                          <a:pt x="1264" y="1129"/>
                          <a:pt x="1315" y="1108"/>
                          <a:pt x="1378" y="1097"/>
                        </a:cubicBezTo>
                        <a:cubicBezTo>
                          <a:pt x="1438" y="1091"/>
                          <a:pt x="1494" y="1073"/>
                          <a:pt x="1563" y="1066"/>
                        </a:cubicBezTo>
                        <a:cubicBezTo>
                          <a:pt x="1636" y="1066"/>
                          <a:pt x="1714" y="1059"/>
                          <a:pt x="1799" y="1059"/>
                        </a:cubicBezTo>
                        <a:lnTo>
                          <a:pt x="1799" y="0"/>
                        </a:lnTo>
                        <a:lnTo>
                          <a:pt x="0" y="0"/>
                        </a:lnTo>
                        <a:lnTo>
                          <a:pt x="0" y="1233"/>
                        </a:lnTo>
                        <a:close/>
                      </a:path>
                    </a:pathLst>
                  </a:custGeom>
                  <a:solidFill>
                    <a:srgbClr val="FFFFFF"/>
                  </a:solidFill>
                  <a:ln w="0">
                    <a:solidFill>
                      <a:srgbClr val="000000"/>
                    </a:solidFill>
                    <a:prstDash val="solid"/>
                    <a:round/>
                  </a:ln>
                </p:spPr>
                <p:txBody>
                  <a:bodyPr/>
                  <a:lstStyle/>
                  <a:p>
                    <a:endParaRPr lang="zh-CN" altLang="en-US"/>
                  </a:p>
                </p:txBody>
              </p:sp>
              <p:sp>
                <p:nvSpPr>
                  <p:cNvPr id="1691" name="Rectangle 229"/>
                  <p:cNvSpPr>
                    <a:spLocks noChangeArrowheads="1"/>
                  </p:cNvSpPr>
                  <p:nvPr/>
                </p:nvSpPr>
                <p:spPr bwMode="auto">
                  <a:xfrm>
                    <a:off x="1898" y="3606"/>
                    <a:ext cx="388" cy="24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92" name="Freeform 230"/>
                  <p:cNvSpPr/>
                  <p:nvPr/>
                </p:nvSpPr>
                <p:spPr bwMode="auto">
                  <a:xfrm>
                    <a:off x="1898" y="3606"/>
                    <a:ext cx="387" cy="240"/>
                  </a:xfrm>
                  <a:custGeom>
                    <a:avLst/>
                    <a:gdLst>
                      <a:gd name="T0" fmla="*/ 0 w 1799"/>
                      <a:gd name="T1" fmla="*/ 1233 h 1320"/>
                      <a:gd name="T2" fmla="*/ 233 w 1799"/>
                      <a:gd name="T3" fmla="*/ 1289 h 1320"/>
                      <a:gd name="T4" fmla="*/ 421 w 1799"/>
                      <a:gd name="T5" fmla="*/ 1320 h 1320"/>
                      <a:gd name="T6" fmla="*/ 679 w 1799"/>
                      <a:gd name="T7" fmla="*/ 1303 h 1320"/>
                      <a:gd name="T8" fmla="*/ 821 w 1799"/>
                      <a:gd name="T9" fmla="*/ 1272 h 1320"/>
                      <a:gd name="T10" fmla="*/ 944 w 1799"/>
                      <a:gd name="T11" fmla="*/ 1226 h 1320"/>
                      <a:gd name="T12" fmla="*/ 1073 w 1799"/>
                      <a:gd name="T13" fmla="*/ 1185 h 1320"/>
                      <a:gd name="T14" fmla="*/ 1214 w 1799"/>
                      <a:gd name="T15" fmla="*/ 1139 h 1320"/>
                      <a:gd name="T16" fmla="*/ 1378 w 1799"/>
                      <a:gd name="T17" fmla="*/ 1097 h 1320"/>
                      <a:gd name="T18" fmla="*/ 1563 w 1799"/>
                      <a:gd name="T19" fmla="*/ 1066 h 1320"/>
                      <a:gd name="T20" fmla="*/ 1799 w 1799"/>
                      <a:gd name="T21" fmla="*/ 1059 h 1320"/>
                      <a:gd name="T22" fmla="*/ 1799 w 1799"/>
                      <a:gd name="T23" fmla="*/ 0 h 1320"/>
                      <a:gd name="T24" fmla="*/ 0 w 1799"/>
                      <a:gd name="T25" fmla="*/ 0 h 1320"/>
                      <a:gd name="T26" fmla="*/ 0 w 1799"/>
                      <a:gd name="T27" fmla="*/ 1233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9" h="1320">
                        <a:moveTo>
                          <a:pt x="0" y="1233"/>
                        </a:moveTo>
                        <a:cubicBezTo>
                          <a:pt x="78" y="1258"/>
                          <a:pt x="157" y="1272"/>
                          <a:pt x="233" y="1289"/>
                        </a:cubicBezTo>
                        <a:cubicBezTo>
                          <a:pt x="299" y="1303"/>
                          <a:pt x="361" y="1307"/>
                          <a:pt x="421" y="1320"/>
                        </a:cubicBezTo>
                        <a:cubicBezTo>
                          <a:pt x="591" y="1320"/>
                          <a:pt x="635" y="1307"/>
                          <a:pt x="679" y="1303"/>
                        </a:cubicBezTo>
                        <a:cubicBezTo>
                          <a:pt x="726" y="1296"/>
                          <a:pt x="777" y="1282"/>
                          <a:pt x="821" y="1272"/>
                        </a:cubicBezTo>
                        <a:cubicBezTo>
                          <a:pt x="862" y="1258"/>
                          <a:pt x="900" y="1247"/>
                          <a:pt x="944" y="1226"/>
                        </a:cubicBezTo>
                        <a:cubicBezTo>
                          <a:pt x="984" y="1216"/>
                          <a:pt x="1029" y="1202"/>
                          <a:pt x="1073" y="1185"/>
                        </a:cubicBezTo>
                        <a:cubicBezTo>
                          <a:pt x="1120" y="1171"/>
                          <a:pt x="1164" y="1153"/>
                          <a:pt x="1214" y="1139"/>
                        </a:cubicBezTo>
                        <a:cubicBezTo>
                          <a:pt x="1264" y="1129"/>
                          <a:pt x="1315" y="1108"/>
                          <a:pt x="1378" y="1097"/>
                        </a:cubicBezTo>
                        <a:cubicBezTo>
                          <a:pt x="1438" y="1091"/>
                          <a:pt x="1494" y="1073"/>
                          <a:pt x="1563" y="1066"/>
                        </a:cubicBezTo>
                        <a:cubicBezTo>
                          <a:pt x="1636" y="1066"/>
                          <a:pt x="1714" y="1059"/>
                          <a:pt x="1799" y="1059"/>
                        </a:cubicBezTo>
                        <a:lnTo>
                          <a:pt x="1799" y="0"/>
                        </a:lnTo>
                        <a:lnTo>
                          <a:pt x="0" y="0"/>
                        </a:lnTo>
                        <a:lnTo>
                          <a:pt x="0" y="1233"/>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88" name="Rectangle 231"/>
                <p:cNvSpPr>
                  <a:spLocks noChangeArrowheads="1"/>
                </p:cNvSpPr>
                <p:nvPr/>
              </p:nvSpPr>
              <p:spPr bwMode="auto">
                <a:xfrm>
                  <a:off x="1837" y="3566"/>
                  <a:ext cx="45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900" b="1">
                      <a:solidFill>
                        <a:srgbClr val="000000"/>
                      </a:solidFill>
                      <a:latin typeface="宋体" panose="02010600030101010101" pitchFamily="2" charset="-122"/>
                      <a:ea typeface="宋体" panose="02010600030101010101" pitchFamily="2" charset="-122"/>
                    </a:rPr>
                    <a:t>技术</a:t>
                  </a:r>
                  <a:r>
                    <a:rPr lang="en-US" altLang="zh-CN" sz="900" b="1">
                      <a:solidFill>
                        <a:srgbClr val="000000"/>
                      </a:solidFill>
                      <a:latin typeface="宋体" panose="02010600030101010101" pitchFamily="2" charset="-122"/>
                      <a:ea typeface="宋体" panose="02010600030101010101" pitchFamily="2" charset="-122"/>
                    </a:rPr>
                    <a:t>/</a:t>
                  </a:r>
                  <a:r>
                    <a:rPr lang="zh-CN" altLang="en-US" sz="900" b="1">
                      <a:solidFill>
                        <a:srgbClr val="000000"/>
                      </a:solidFill>
                      <a:latin typeface="宋体" panose="02010600030101010101" pitchFamily="2" charset="-122"/>
                      <a:ea typeface="宋体" panose="02010600030101010101" pitchFamily="2" charset="-122"/>
                    </a:rPr>
                    <a:t>平台</a:t>
                  </a:r>
                  <a:endParaRPr lang="zh-CN" altLang="en-US" sz="900" b="1">
                    <a:solidFill>
                      <a:srgbClr val="000000"/>
                    </a:solidFill>
                    <a:latin typeface="宋体" panose="02010600030101010101" pitchFamily="2" charset="-122"/>
                    <a:ea typeface="宋体" panose="02010600030101010101" pitchFamily="2" charset="-122"/>
                  </a:endParaRPr>
                </a:p>
                <a:p>
                  <a:pPr algn="ctr"/>
                  <a:r>
                    <a:rPr lang="zh-CN" altLang="en-US" sz="900" b="1">
                      <a:solidFill>
                        <a:srgbClr val="000000"/>
                      </a:solidFill>
                      <a:latin typeface="宋体" panose="02010600030101010101" pitchFamily="2" charset="-122"/>
                      <a:ea typeface="宋体" panose="02010600030101010101" pitchFamily="2" charset="-122"/>
                    </a:rPr>
                    <a:t>开发项目</a:t>
                  </a:r>
                  <a:endParaRPr lang="zh-CN" altLang="en-US" sz="900" b="1">
                    <a:solidFill>
                      <a:srgbClr val="000000"/>
                    </a:solidFill>
                    <a:latin typeface="宋体" panose="02010600030101010101" pitchFamily="2" charset="-122"/>
                    <a:ea typeface="宋体" panose="02010600030101010101" pitchFamily="2" charset="-122"/>
                  </a:endParaRPr>
                </a:p>
                <a:p>
                  <a:pPr algn="ctr"/>
                  <a:r>
                    <a:rPr lang="zh-CN" altLang="en-US" sz="900" b="1">
                      <a:solidFill>
                        <a:srgbClr val="000000"/>
                      </a:solidFill>
                      <a:latin typeface="宋体" panose="02010600030101010101" pitchFamily="2" charset="-122"/>
                      <a:ea typeface="宋体" panose="02010600030101010101" pitchFamily="2" charset="-122"/>
                    </a:rPr>
                    <a:t>任务书</a:t>
                  </a:r>
                  <a:endParaRPr lang="zh-CN" altLang="en-US" sz="900" b="1">
                    <a:ea typeface="宋体" panose="02010600030101010101" pitchFamily="2" charset="-122"/>
                  </a:endParaRPr>
                </a:p>
              </p:txBody>
            </p:sp>
          </p:grpSp>
          <p:sp>
            <p:nvSpPr>
              <p:cNvPr id="1686" name="Freeform 232"/>
              <p:cNvSpPr>
                <a:spLocks noEditPoints="1"/>
              </p:cNvSpPr>
              <p:nvPr/>
            </p:nvSpPr>
            <p:spPr bwMode="auto">
              <a:xfrm>
                <a:off x="2015" y="2371"/>
                <a:ext cx="64" cy="1200"/>
              </a:xfrm>
              <a:custGeom>
                <a:avLst/>
                <a:gdLst>
                  <a:gd name="T0" fmla="*/ 21 w 64"/>
                  <a:gd name="T1" fmla="*/ 18 h 1200"/>
                  <a:gd name="T2" fmla="*/ 43 w 64"/>
                  <a:gd name="T3" fmla="*/ 36 h 1200"/>
                  <a:gd name="T4" fmla="*/ 21 w 64"/>
                  <a:gd name="T5" fmla="*/ 36 h 1200"/>
                  <a:gd name="T6" fmla="*/ 43 w 64"/>
                  <a:gd name="T7" fmla="*/ 91 h 1200"/>
                  <a:gd name="T8" fmla="*/ 43 w 64"/>
                  <a:gd name="T9" fmla="*/ 73 h 1200"/>
                  <a:gd name="T10" fmla="*/ 21 w 64"/>
                  <a:gd name="T11" fmla="*/ 127 h 1200"/>
                  <a:gd name="T12" fmla="*/ 43 w 64"/>
                  <a:gd name="T13" fmla="*/ 145 h 1200"/>
                  <a:gd name="T14" fmla="*/ 21 w 64"/>
                  <a:gd name="T15" fmla="*/ 145 h 1200"/>
                  <a:gd name="T16" fmla="*/ 43 w 64"/>
                  <a:gd name="T17" fmla="*/ 200 h 1200"/>
                  <a:gd name="T18" fmla="*/ 43 w 64"/>
                  <a:gd name="T19" fmla="*/ 182 h 1200"/>
                  <a:gd name="T20" fmla="*/ 21 w 64"/>
                  <a:gd name="T21" fmla="*/ 236 h 1200"/>
                  <a:gd name="T22" fmla="*/ 43 w 64"/>
                  <a:gd name="T23" fmla="*/ 254 h 1200"/>
                  <a:gd name="T24" fmla="*/ 21 w 64"/>
                  <a:gd name="T25" fmla="*/ 254 h 1200"/>
                  <a:gd name="T26" fmla="*/ 43 w 64"/>
                  <a:gd name="T27" fmla="*/ 309 h 1200"/>
                  <a:gd name="T28" fmla="*/ 43 w 64"/>
                  <a:gd name="T29" fmla="*/ 291 h 1200"/>
                  <a:gd name="T30" fmla="*/ 21 w 64"/>
                  <a:gd name="T31" fmla="*/ 345 h 1200"/>
                  <a:gd name="T32" fmla="*/ 43 w 64"/>
                  <a:gd name="T33" fmla="*/ 363 h 1200"/>
                  <a:gd name="T34" fmla="*/ 21 w 64"/>
                  <a:gd name="T35" fmla="*/ 363 h 1200"/>
                  <a:gd name="T36" fmla="*/ 43 w 64"/>
                  <a:gd name="T37" fmla="*/ 418 h 1200"/>
                  <a:gd name="T38" fmla="*/ 43 w 64"/>
                  <a:gd name="T39" fmla="*/ 399 h 1200"/>
                  <a:gd name="T40" fmla="*/ 21 w 64"/>
                  <a:gd name="T41" fmla="*/ 454 h 1200"/>
                  <a:gd name="T42" fmla="*/ 43 w 64"/>
                  <a:gd name="T43" fmla="*/ 472 h 1200"/>
                  <a:gd name="T44" fmla="*/ 21 w 64"/>
                  <a:gd name="T45" fmla="*/ 472 h 1200"/>
                  <a:gd name="T46" fmla="*/ 43 w 64"/>
                  <a:gd name="T47" fmla="*/ 526 h 1200"/>
                  <a:gd name="T48" fmla="*/ 43 w 64"/>
                  <a:gd name="T49" fmla="*/ 508 h 1200"/>
                  <a:gd name="T50" fmla="*/ 21 w 64"/>
                  <a:gd name="T51" fmla="*/ 563 h 1200"/>
                  <a:gd name="T52" fmla="*/ 43 w 64"/>
                  <a:gd name="T53" fmla="*/ 581 h 1200"/>
                  <a:gd name="T54" fmla="*/ 21 w 64"/>
                  <a:gd name="T55" fmla="*/ 581 h 1200"/>
                  <a:gd name="T56" fmla="*/ 43 w 64"/>
                  <a:gd name="T57" fmla="*/ 635 h 1200"/>
                  <a:gd name="T58" fmla="*/ 43 w 64"/>
                  <a:gd name="T59" fmla="*/ 617 h 1200"/>
                  <a:gd name="T60" fmla="*/ 21 w 64"/>
                  <a:gd name="T61" fmla="*/ 672 h 1200"/>
                  <a:gd name="T62" fmla="*/ 43 w 64"/>
                  <a:gd name="T63" fmla="*/ 690 h 1200"/>
                  <a:gd name="T64" fmla="*/ 21 w 64"/>
                  <a:gd name="T65" fmla="*/ 690 h 1200"/>
                  <a:gd name="T66" fmla="*/ 43 w 64"/>
                  <a:gd name="T67" fmla="*/ 744 h 1200"/>
                  <a:gd name="T68" fmla="*/ 43 w 64"/>
                  <a:gd name="T69" fmla="*/ 726 h 1200"/>
                  <a:gd name="T70" fmla="*/ 21 w 64"/>
                  <a:gd name="T71" fmla="*/ 781 h 1200"/>
                  <a:gd name="T72" fmla="*/ 43 w 64"/>
                  <a:gd name="T73" fmla="*/ 799 h 1200"/>
                  <a:gd name="T74" fmla="*/ 21 w 64"/>
                  <a:gd name="T75" fmla="*/ 799 h 1200"/>
                  <a:gd name="T76" fmla="*/ 43 w 64"/>
                  <a:gd name="T77" fmla="*/ 853 h 1200"/>
                  <a:gd name="T78" fmla="*/ 43 w 64"/>
                  <a:gd name="T79" fmla="*/ 835 h 1200"/>
                  <a:gd name="T80" fmla="*/ 21 w 64"/>
                  <a:gd name="T81" fmla="*/ 889 h 1200"/>
                  <a:gd name="T82" fmla="*/ 43 w 64"/>
                  <a:gd name="T83" fmla="*/ 908 h 1200"/>
                  <a:gd name="T84" fmla="*/ 21 w 64"/>
                  <a:gd name="T85" fmla="*/ 908 h 1200"/>
                  <a:gd name="T86" fmla="*/ 43 w 64"/>
                  <a:gd name="T87" fmla="*/ 962 h 1200"/>
                  <a:gd name="T88" fmla="*/ 43 w 64"/>
                  <a:gd name="T89" fmla="*/ 944 h 1200"/>
                  <a:gd name="T90" fmla="*/ 21 w 64"/>
                  <a:gd name="T91" fmla="*/ 998 h 1200"/>
                  <a:gd name="T92" fmla="*/ 43 w 64"/>
                  <a:gd name="T93" fmla="*/ 1017 h 1200"/>
                  <a:gd name="T94" fmla="*/ 21 w 64"/>
                  <a:gd name="T95" fmla="*/ 1017 h 1200"/>
                  <a:gd name="T96" fmla="*/ 43 w 64"/>
                  <a:gd name="T97" fmla="*/ 1071 h 1200"/>
                  <a:gd name="T98" fmla="*/ 43 w 64"/>
                  <a:gd name="T99" fmla="*/ 1053 h 1200"/>
                  <a:gd name="T100" fmla="*/ 21 w 64"/>
                  <a:gd name="T101" fmla="*/ 1107 h 1200"/>
                  <a:gd name="T102" fmla="*/ 43 w 64"/>
                  <a:gd name="T103" fmla="*/ 1125 h 1200"/>
                  <a:gd name="T104" fmla="*/ 21 w 64"/>
                  <a:gd name="T105" fmla="*/ 1125 h 1200"/>
                  <a:gd name="T106" fmla="*/ 32 w 64"/>
                  <a:gd name="T107" fmla="*/ 120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1200">
                    <a:moveTo>
                      <a:pt x="43" y="0"/>
                    </a:moveTo>
                    <a:lnTo>
                      <a:pt x="43" y="18"/>
                    </a:lnTo>
                    <a:lnTo>
                      <a:pt x="21" y="18"/>
                    </a:lnTo>
                    <a:lnTo>
                      <a:pt x="21" y="0"/>
                    </a:lnTo>
                    <a:lnTo>
                      <a:pt x="43" y="0"/>
                    </a:lnTo>
                    <a:close/>
                    <a:moveTo>
                      <a:pt x="43" y="36"/>
                    </a:moveTo>
                    <a:lnTo>
                      <a:pt x="43" y="55"/>
                    </a:lnTo>
                    <a:lnTo>
                      <a:pt x="21" y="55"/>
                    </a:lnTo>
                    <a:lnTo>
                      <a:pt x="21" y="36"/>
                    </a:lnTo>
                    <a:lnTo>
                      <a:pt x="43" y="36"/>
                    </a:lnTo>
                    <a:close/>
                    <a:moveTo>
                      <a:pt x="43" y="73"/>
                    </a:moveTo>
                    <a:lnTo>
                      <a:pt x="43" y="91"/>
                    </a:lnTo>
                    <a:lnTo>
                      <a:pt x="21" y="91"/>
                    </a:lnTo>
                    <a:lnTo>
                      <a:pt x="21" y="73"/>
                    </a:lnTo>
                    <a:lnTo>
                      <a:pt x="43" y="73"/>
                    </a:lnTo>
                    <a:close/>
                    <a:moveTo>
                      <a:pt x="43" y="109"/>
                    </a:moveTo>
                    <a:lnTo>
                      <a:pt x="43" y="127"/>
                    </a:lnTo>
                    <a:lnTo>
                      <a:pt x="21" y="127"/>
                    </a:lnTo>
                    <a:lnTo>
                      <a:pt x="21" y="109"/>
                    </a:lnTo>
                    <a:lnTo>
                      <a:pt x="43" y="109"/>
                    </a:lnTo>
                    <a:close/>
                    <a:moveTo>
                      <a:pt x="43" y="145"/>
                    </a:moveTo>
                    <a:lnTo>
                      <a:pt x="43" y="163"/>
                    </a:lnTo>
                    <a:lnTo>
                      <a:pt x="21" y="163"/>
                    </a:lnTo>
                    <a:lnTo>
                      <a:pt x="21" y="145"/>
                    </a:lnTo>
                    <a:lnTo>
                      <a:pt x="43" y="145"/>
                    </a:lnTo>
                    <a:close/>
                    <a:moveTo>
                      <a:pt x="43" y="182"/>
                    </a:moveTo>
                    <a:lnTo>
                      <a:pt x="43" y="200"/>
                    </a:lnTo>
                    <a:lnTo>
                      <a:pt x="21" y="200"/>
                    </a:lnTo>
                    <a:lnTo>
                      <a:pt x="21" y="182"/>
                    </a:lnTo>
                    <a:lnTo>
                      <a:pt x="43" y="182"/>
                    </a:lnTo>
                    <a:close/>
                    <a:moveTo>
                      <a:pt x="43" y="218"/>
                    </a:moveTo>
                    <a:lnTo>
                      <a:pt x="43" y="236"/>
                    </a:lnTo>
                    <a:lnTo>
                      <a:pt x="21" y="236"/>
                    </a:lnTo>
                    <a:lnTo>
                      <a:pt x="21" y="218"/>
                    </a:lnTo>
                    <a:lnTo>
                      <a:pt x="43" y="218"/>
                    </a:lnTo>
                    <a:close/>
                    <a:moveTo>
                      <a:pt x="43" y="254"/>
                    </a:moveTo>
                    <a:lnTo>
                      <a:pt x="43" y="272"/>
                    </a:lnTo>
                    <a:lnTo>
                      <a:pt x="21" y="272"/>
                    </a:lnTo>
                    <a:lnTo>
                      <a:pt x="21" y="254"/>
                    </a:lnTo>
                    <a:lnTo>
                      <a:pt x="43" y="254"/>
                    </a:lnTo>
                    <a:close/>
                    <a:moveTo>
                      <a:pt x="43" y="291"/>
                    </a:moveTo>
                    <a:lnTo>
                      <a:pt x="43" y="309"/>
                    </a:lnTo>
                    <a:lnTo>
                      <a:pt x="21" y="309"/>
                    </a:lnTo>
                    <a:lnTo>
                      <a:pt x="21" y="291"/>
                    </a:lnTo>
                    <a:lnTo>
                      <a:pt x="43" y="291"/>
                    </a:lnTo>
                    <a:close/>
                    <a:moveTo>
                      <a:pt x="43" y="327"/>
                    </a:moveTo>
                    <a:lnTo>
                      <a:pt x="43" y="345"/>
                    </a:lnTo>
                    <a:lnTo>
                      <a:pt x="21" y="345"/>
                    </a:lnTo>
                    <a:lnTo>
                      <a:pt x="21" y="327"/>
                    </a:lnTo>
                    <a:lnTo>
                      <a:pt x="43" y="327"/>
                    </a:lnTo>
                    <a:close/>
                    <a:moveTo>
                      <a:pt x="43" y="363"/>
                    </a:moveTo>
                    <a:lnTo>
                      <a:pt x="43" y="381"/>
                    </a:lnTo>
                    <a:lnTo>
                      <a:pt x="21" y="381"/>
                    </a:lnTo>
                    <a:lnTo>
                      <a:pt x="21" y="363"/>
                    </a:lnTo>
                    <a:lnTo>
                      <a:pt x="43" y="363"/>
                    </a:lnTo>
                    <a:close/>
                    <a:moveTo>
                      <a:pt x="43" y="399"/>
                    </a:moveTo>
                    <a:lnTo>
                      <a:pt x="43" y="418"/>
                    </a:lnTo>
                    <a:lnTo>
                      <a:pt x="21" y="418"/>
                    </a:lnTo>
                    <a:lnTo>
                      <a:pt x="21" y="399"/>
                    </a:lnTo>
                    <a:lnTo>
                      <a:pt x="43" y="399"/>
                    </a:lnTo>
                    <a:close/>
                    <a:moveTo>
                      <a:pt x="43" y="436"/>
                    </a:moveTo>
                    <a:lnTo>
                      <a:pt x="43" y="454"/>
                    </a:lnTo>
                    <a:lnTo>
                      <a:pt x="21" y="454"/>
                    </a:lnTo>
                    <a:lnTo>
                      <a:pt x="21" y="436"/>
                    </a:lnTo>
                    <a:lnTo>
                      <a:pt x="43" y="436"/>
                    </a:lnTo>
                    <a:close/>
                    <a:moveTo>
                      <a:pt x="43" y="472"/>
                    </a:moveTo>
                    <a:lnTo>
                      <a:pt x="43" y="490"/>
                    </a:lnTo>
                    <a:lnTo>
                      <a:pt x="21" y="490"/>
                    </a:lnTo>
                    <a:lnTo>
                      <a:pt x="21" y="472"/>
                    </a:lnTo>
                    <a:lnTo>
                      <a:pt x="43" y="472"/>
                    </a:lnTo>
                    <a:close/>
                    <a:moveTo>
                      <a:pt x="43" y="508"/>
                    </a:moveTo>
                    <a:lnTo>
                      <a:pt x="43" y="526"/>
                    </a:lnTo>
                    <a:lnTo>
                      <a:pt x="21" y="526"/>
                    </a:lnTo>
                    <a:lnTo>
                      <a:pt x="21" y="508"/>
                    </a:lnTo>
                    <a:lnTo>
                      <a:pt x="43" y="508"/>
                    </a:lnTo>
                    <a:close/>
                    <a:moveTo>
                      <a:pt x="43" y="545"/>
                    </a:moveTo>
                    <a:lnTo>
                      <a:pt x="43" y="563"/>
                    </a:lnTo>
                    <a:lnTo>
                      <a:pt x="21" y="563"/>
                    </a:lnTo>
                    <a:lnTo>
                      <a:pt x="21" y="545"/>
                    </a:lnTo>
                    <a:lnTo>
                      <a:pt x="43" y="545"/>
                    </a:lnTo>
                    <a:close/>
                    <a:moveTo>
                      <a:pt x="43" y="581"/>
                    </a:moveTo>
                    <a:lnTo>
                      <a:pt x="43" y="599"/>
                    </a:lnTo>
                    <a:lnTo>
                      <a:pt x="21" y="599"/>
                    </a:lnTo>
                    <a:lnTo>
                      <a:pt x="21" y="581"/>
                    </a:lnTo>
                    <a:lnTo>
                      <a:pt x="43" y="581"/>
                    </a:lnTo>
                    <a:close/>
                    <a:moveTo>
                      <a:pt x="43" y="617"/>
                    </a:moveTo>
                    <a:lnTo>
                      <a:pt x="43" y="635"/>
                    </a:lnTo>
                    <a:lnTo>
                      <a:pt x="21" y="635"/>
                    </a:lnTo>
                    <a:lnTo>
                      <a:pt x="21" y="617"/>
                    </a:lnTo>
                    <a:lnTo>
                      <a:pt x="43" y="617"/>
                    </a:lnTo>
                    <a:close/>
                    <a:moveTo>
                      <a:pt x="43" y="654"/>
                    </a:moveTo>
                    <a:lnTo>
                      <a:pt x="43" y="672"/>
                    </a:lnTo>
                    <a:lnTo>
                      <a:pt x="21" y="672"/>
                    </a:lnTo>
                    <a:lnTo>
                      <a:pt x="21" y="654"/>
                    </a:lnTo>
                    <a:lnTo>
                      <a:pt x="43" y="654"/>
                    </a:lnTo>
                    <a:close/>
                    <a:moveTo>
                      <a:pt x="43" y="690"/>
                    </a:moveTo>
                    <a:lnTo>
                      <a:pt x="43" y="708"/>
                    </a:lnTo>
                    <a:lnTo>
                      <a:pt x="21" y="708"/>
                    </a:lnTo>
                    <a:lnTo>
                      <a:pt x="21" y="690"/>
                    </a:lnTo>
                    <a:lnTo>
                      <a:pt x="43" y="690"/>
                    </a:lnTo>
                    <a:close/>
                    <a:moveTo>
                      <a:pt x="43" y="726"/>
                    </a:moveTo>
                    <a:lnTo>
                      <a:pt x="43" y="744"/>
                    </a:lnTo>
                    <a:lnTo>
                      <a:pt x="21" y="744"/>
                    </a:lnTo>
                    <a:lnTo>
                      <a:pt x="21" y="726"/>
                    </a:lnTo>
                    <a:lnTo>
                      <a:pt x="43" y="726"/>
                    </a:lnTo>
                    <a:close/>
                    <a:moveTo>
                      <a:pt x="43" y="762"/>
                    </a:moveTo>
                    <a:lnTo>
                      <a:pt x="43" y="781"/>
                    </a:lnTo>
                    <a:lnTo>
                      <a:pt x="21" y="781"/>
                    </a:lnTo>
                    <a:lnTo>
                      <a:pt x="21" y="762"/>
                    </a:lnTo>
                    <a:lnTo>
                      <a:pt x="43" y="762"/>
                    </a:lnTo>
                    <a:close/>
                    <a:moveTo>
                      <a:pt x="43" y="799"/>
                    </a:moveTo>
                    <a:lnTo>
                      <a:pt x="43" y="817"/>
                    </a:lnTo>
                    <a:lnTo>
                      <a:pt x="21" y="817"/>
                    </a:lnTo>
                    <a:lnTo>
                      <a:pt x="21" y="799"/>
                    </a:lnTo>
                    <a:lnTo>
                      <a:pt x="43" y="799"/>
                    </a:lnTo>
                    <a:close/>
                    <a:moveTo>
                      <a:pt x="43" y="835"/>
                    </a:moveTo>
                    <a:lnTo>
                      <a:pt x="43" y="853"/>
                    </a:lnTo>
                    <a:lnTo>
                      <a:pt x="21" y="853"/>
                    </a:lnTo>
                    <a:lnTo>
                      <a:pt x="21" y="835"/>
                    </a:lnTo>
                    <a:lnTo>
                      <a:pt x="43" y="835"/>
                    </a:lnTo>
                    <a:close/>
                    <a:moveTo>
                      <a:pt x="43" y="871"/>
                    </a:moveTo>
                    <a:lnTo>
                      <a:pt x="43" y="889"/>
                    </a:lnTo>
                    <a:lnTo>
                      <a:pt x="21" y="889"/>
                    </a:lnTo>
                    <a:lnTo>
                      <a:pt x="21" y="871"/>
                    </a:lnTo>
                    <a:lnTo>
                      <a:pt x="43" y="871"/>
                    </a:lnTo>
                    <a:close/>
                    <a:moveTo>
                      <a:pt x="43" y="908"/>
                    </a:moveTo>
                    <a:lnTo>
                      <a:pt x="43" y="926"/>
                    </a:lnTo>
                    <a:lnTo>
                      <a:pt x="21" y="926"/>
                    </a:lnTo>
                    <a:lnTo>
                      <a:pt x="21" y="908"/>
                    </a:lnTo>
                    <a:lnTo>
                      <a:pt x="43" y="908"/>
                    </a:lnTo>
                    <a:close/>
                    <a:moveTo>
                      <a:pt x="43" y="944"/>
                    </a:moveTo>
                    <a:lnTo>
                      <a:pt x="43" y="962"/>
                    </a:lnTo>
                    <a:lnTo>
                      <a:pt x="21" y="962"/>
                    </a:lnTo>
                    <a:lnTo>
                      <a:pt x="21" y="944"/>
                    </a:lnTo>
                    <a:lnTo>
                      <a:pt x="43" y="944"/>
                    </a:lnTo>
                    <a:close/>
                    <a:moveTo>
                      <a:pt x="43" y="980"/>
                    </a:moveTo>
                    <a:lnTo>
                      <a:pt x="43" y="998"/>
                    </a:lnTo>
                    <a:lnTo>
                      <a:pt x="21" y="998"/>
                    </a:lnTo>
                    <a:lnTo>
                      <a:pt x="21" y="980"/>
                    </a:lnTo>
                    <a:lnTo>
                      <a:pt x="43" y="980"/>
                    </a:lnTo>
                    <a:close/>
                    <a:moveTo>
                      <a:pt x="43" y="1017"/>
                    </a:moveTo>
                    <a:lnTo>
                      <a:pt x="43" y="1035"/>
                    </a:lnTo>
                    <a:lnTo>
                      <a:pt x="21" y="1035"/>
                    </a:lnTo>
                    <a:lnTo>
                      <a:pt x="21" y="1017"/>
                    </a:lnTo>
                    <a:lnTo>
                      <a:pt x="43" y="1017"/>
                    </a:lnTo>
                    <a:close/>
                    <a:moveTo>
                      <a:pt x="43" y="1053"/>
                    </a:moveTo>
                    <a:lnTo>
                      <a:pt x="43" y="1071"/>
                    </a:lnTo>
                    <a:lnTo>
                      <a:pt x="21" y="1071"/>
                    </a:lnTo>
                    <a:lnTo>
                      <a:pt x="21" y="1053"/>
                    </a:lnTo>
                    <a:lnTo>
                      <a:pt x="43" y="1053"/>
                    </a:lnTo>
                    <a:close/>
                    <a:moveTo>
                      <a:pt x="43" y="1089"/>
                    </a:moveTo>
                    <a:lnTo>
                      <a:pt x="43" y="1107"/>
                    </a:lnTo>
                    <a:lnTo>
                      <a:pt x="21" y="1107"/>
                    </a:lnTo>
                    <a:lnTo>
                      <a:pt x="21" y="1089"/>
                    </a:lnTo>
                    <a:lnTo>
                      <a:pt x="43" y="1089"/>
                    </a:lnTo>
                    <a:close/>
                    <a:moveTo>
                      <a:pt x="43" y="1125"/>
                    </a:moveTo>
                    <a:lnTo>
                      <a:pt x="43" y="1144"/>
                    </a:lnTo>
                    <a:lnTo>
                      <a:pt x="21" y="1144"/>
                    </a:lnTo>
                    <a:lnTo>
                      <a:pt x="21" y="1125"/>
                    </a:lnTo>
                    <a:lnTo>
                      <a:pt x="43" y="1125"/>
                    </a:lnTo>
                    <a:close/>
                    <a:moveTo>
                      <a:pt x="64" y="1146"/>
                    </a:moveTo>
                    <a:lnTo>
                      <a:pt x="32" y="1200"/>
                    </a:lnTo>
                    <a:lnTo>
                      <a:pt x="0" y="1146"/>
                    </a:lnTo>
                    <a:lnTo>
                      <a:pt x="64" y="1146"/>
                    </a:lnTo>
                    <a:close/>
                  </a:path>
                </a:pathLst>
              </a:custGeom>
              <a:solidFill>
                <a:srgbClr val="000000"/>
              </a:solidFill>
              <a:ln w="1588" cap="flat">
                <a:solidFill>
                  <a:srgbClr val="000000"/>
                </a:solidFill>
                <a:prstDash val="solid"/>
                <a:bevel/>
              </a:ln>
            </p:spPr>
            <p:txBody>
              <a:bodyPr/>
              <a:lstStyle/>
              <a:p>
                <a:endParaRPr lang="zh-CN" altLang="en-US"/>
              </a:p>
            </p:txBody>
          </p:sp>
        </p:grpSp>
        <p:grpSp>
          <p:nvGrpSpPr>
            <p:cNvPr id="963" name="Group 233"/>
            <p:cNvGrpSpPr/>
            <p:nvPr/>
          </p:nvGrpSpPr>
          <p:grpSpPr bwMode="auto">
            <a:xfrm>
              <a:off x="657" y="1888"/>
              <a:ext cx="700" cy="1169"/>
              <a:chOff x="657" y="1888"/>
              <a:chExt cx="700" cy="1169"/>
            </a:xfrm>
          </p:grpSpPr>
          <p:sp>
            <p:nvSpPr>
              <p:cNvPr id="1664" name="Rectangle 234"/>
              <p:cNvSpPr>
                <a:spLocks noChangeArrowheads="1"/>
              </p:cNvSpPr>
              <p:nvPr/>
            </p:nvSpPr>
            <p:spPr bwMode="auto">
              <a:xfrm>
                <a:off x="657" y="2131"/>
                <a:ext cx="700" cy="92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65" name="Line 235"/>
              <p:cNvSpPr>
                <a:spLocks noChangeShapeType="1"/>
              </p:cNvSpPr>
              <p:nvPr/>
            </p:nvSpPr>
            <p:spPr bwMode="auto">
              <a:xfrm flipV="1">
                <a:off x="657" y="1888"/>
                <a:ext cx="0" cy="272"/>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666" name="Group 236"/>
              <p:cNvGrpSpPr/>
              <p:nvPr/>
            </p:nvGrpSpPr>
            <p:grpSpPr bwMode="auto">
              <a:xfrm>
                <a:off x="748" y="2750"/>
                <a:ext cx="495" cy="278"/>
                <a:chOff x="853" y="2820"/>
                <a:chExt cx="320" cy="202"/>
              </a:xfrm>
            </p:grpSpPr>
            <p:sp>
              <p:nvSpPr>
                <p:cNvPr id="1670" name="Freeform 237"/>
                <p:cNvSpPr>
                  <a:spLocks noEditPoints="1"/>
                </p:cNvSpPr>
                <p:nvPr/>
              </p:nvSpPr>
              <p:spPr bwMode="auto">
                <a:xfrm>
                  <a:off x="871" y="2912"/>
                  <a:ext cx="302" cy="4"/>
                </a:xfrm>
                <a:custGeom>
                  <a:avLst/>
                  <a:gdLst>
                    <a:gd name="T0" fmla="*/ 166 w 20437"/>
                    <a:gd name="T1" fmla="*/ 84 h 200"/>
                    <a:gd name="T2" fmla="*/ 20271 w 20437"/>
                    <a:gd name="T3" fmla="*/ 84 h 200"/>
                    <a:gd name="T4" fmla="*/ 20287 w 20437"/>
                    <a:gd name="T5" fmla="*/ 100 h 200"/>
                    <a:gd name="T6" fmla="*/ 20271 w 20437"/>
                    <a:gd name="T7" fmla="*/ 117 h 200"/>
                    <a:gd name="T8" fmla="*/ 166 w 20437"/>
                    <a:gd name="T9" fmla="*/ 117 h 200"/>
                    <a:gd name="T10" fmla="*/ 150 w 20437"/>
                    <a:gd name="T11" fmla="*/ 100 h 200"/>
                    <a:gd name="T12" fmla="*/ 166 w 20437"/>
                    <a:gd name="T13" fmla="*/ 84 h 200"/>
                    <a:gd name="T14" fmla="*/ 200 w 20437"/>
                    <a:gd name="T15" fmla="*/ 200 h 200"/>
                    <a:gd name="T16" fmla="*/ 0 w 20437"/>
                    <a:gd name="T17" fmla="*/ 100 h 200"/>
                    <a:gd name="T18" fmla="*/ 200 w 20437"/>
                    <a:gd name="T19" fmla="*/ 0 h 200"/>
                    <a:gd name="T20" fmla="*/ 200 w 20437"/>
                    <a:gd name="T21" fmla="*/ 200 h 200"/>
                    <a:gd name="T22" fmla="*/ 20237 w 20437"/>
                    <a:gd name="T23" fmla="*/ 0 h 200"/>
                    <a:gd name="T24" fmla="*/ 20437 w 20437"/>
                    <a:gd name="T25" fmla="*/ 100 h 200"/>
                    <a:gd name="T26" fmla="*/ 20237 w 20437"/>
                    <a:gd name="T27" fmla="*/ 200 h 200"/>
                    <a:gd name="T28" fmla="*/ 20237 w 20437"/>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37" h="200">
                      <a:moveTo>
                        <a:pt x="166" y="84"/>
                      </a:moveTo>
                      <a:lnTo>
                        <a:pt x="20271" y="84"/>
                      </a:lnTo>
                      <a:cubicBezTo>
                        <a:pt x="20280" y="84"/>
                        <a:pt x="20287" y="91"/>
                        <a:pt x="20287" y="100"/>
                      </a:cubicBezTo>
                      <a:cubicBezTo>
                        <a:pt x="20287" y="110"/>
                        <a:pt x="20280" y="117"/>
                        <a:pt x="20271" y="117"/>
                      </a:cubicBezTo>
                      <a:lnTo>
                        <a:pt x="166" y="117"/>
                      </a:lnTo>
                      <a:cubicBezTo>
                        <a:pt x="157" y="117"/>
                        <a:pt x="150" y="110"/>
                        <a:pt x="150" y="100"/>
                      </a:cubicBezTo>
                      <a:cubicBezTo>
                        <a:pt x="150" y="91"/>
                        <a:pt x="157" y="84"/>
                        <a:pt x="166" y="84"/>
                      </a:cubicBezTo>
                      <a:close/>
                      <a:moveTo>
                        <a:pt x="200" y="200"/>
                      </a:moveTo>
                      <a:lnTo>
                        <a:pt x="0" y="100"/>
                      </a:lnTo>
                      <a:lnTo>
                        <a:pt x="200" y="0"/>
                      </a:lnTo>
                      <a:lnTo>
                        <a:pt x="200" y="200"/>
                      </a:lnTo>
                      <a:close/>
                      <a:moveTo>
                        <a:pt x="20237" y="0"/>
                      </a:moveTo>
                      <a:lnTo>
                        <a:pt x="20437" y="100"/>
                      </a:lnTo>
                      <a:lnTo>
                        <a:pt x="20237" y="200"/>
                      </a:lnTo>
                      <a:lnTo>
                        <a:pt x="20237" y="0"/>
                      </a:lnTo>
                      <a:close/>
                    </a:path>
                  </a:pathLst>
                </a:custGeom>
                <a:solidFill>
                  <a:srgbClr val="000000"/>
                </a:solidFill>
                <a:ln w="0" cap="flat">
                  <a:solidFill>
                    <a:srgbClr val="000000"/>
                  </a:solidFill>
                  <a:prstDash val="solid"/>
                  <a:bevel/>
                </a:ln>
              </p:spPr>
              <p:txBody>
                <a:bodyPr/>
                <a:lstStyle/>
                <a:p>
                  <a:endParaRPr lang="zh-CN" altLang="en-US"/>
                </a:p>
              </p:txBody>
            </p:sp>
            <p:sp>
              <p:nvSpPr>
                <p:cNvPr id="1671" name="Freeform 238"/>
                <p:cNvSpPr>
                  <a:spLocks noEditPoints="1"/>
                </p:cNvSpPr>
                <p:nvPr/>
              </p:nvSpPr>
              <p:spPr bwMode="auto">
                <a:xfrm>
                  <a:off x="1011" y="2822"/>
                  <a:ext cx="3" cy="187"/>
                </a:xfrm>
                <a:custGeom>
                  <a:avLst/>
                  <a:gdLst>
                    <a:gd name="T0" fmla="*/ 233 w 400"/>
                    <a:gd name="T1" fmla="*/ 334 h 18483"/>
                    <a:gd name="T2" fmla="*/ 233 w 400"/>
                    <a:gd name="T3" fmla="*/ 18150 h 18483"/>
                    <a:gd name="T4" fmla="*/ 200 w 400"/>
                    <a:gd name="T5" fmla="*/ 18184 h 18483"/>
                    <a:gd name="T6" fmla="*/ 167 w 400"/>
                    <a:gd name="T7" fmla="*/ 18150 h 18483"/>
                    <a:gd name="T8" fmla="*/ 167 w 400"/>
                    <a:gd name="T9" fmla="*/ 334 h 18483"/>
                    <a:gd name="T10" fmla="*/ 200 w 400"/>
                    <a:gd name="T11" fmla="*/ 300 h 18483"/>
                    <a:gd name="T12" fmla="*/ 233 w 400"/>
                    <a:gd name="T13" fmla="*/ 334 h 18483"/>
                    <a:gd name="T14" fmla="*/ 0 w 400"/>
                    <a:gd name="T15" fmla="*/ 400 h 18483"/>
                    <a:gd name="T16" fmla="*/ 200 w 400"/>
                    <a:gd name="T17" fmla="*/ 0 h 18483"/>
                    <a:gd name="T18" fmla="*/ 400 w 400"/>
                    <a:gd name="T19" fmla="*/ 400 h 18483"/>
                    <a:gd name="T20" fmla="*/ 0 w 400"/>
                    <a:gd name="T21" fmla="*/ 400 h 18483"/>
                    <a:gd name="T22" fmla="*/ 400 w 400"/>
                    <a:gd name="T23" fmla="*/ 18083 h 18483"/>
                    <a:gd name="T24" fmla="*/ 200 w 400"/>
                    <a:gd name="T25" fmla="*/ 18483 h 18483"/>
                    <a:gd name="T26" fmla="*/ 0 w 400"/>
                    <a:gd name="T27" fmla="*/ 18083 h 18483"/>
                    <a:gd name="T28" fmla="*/ 400 w 400"/>
                    <a:gd name="T29" fmla="*/ 18083 h 18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18483">
                      <a:moveTo>
                        <a:pt x="233" y="334"/>
                      </a:moveTo>
                      <a:lnTo>
                        <a:pt x="233" y="18150"/>
                      </a:lnTo>
                      <a:cubicBezTo>
                        <a:pt x="233" y="18169"/>
                        <a:pt x="219" y="18184"/>
                        <a:pt x="200" y="18184"/>
                      </a:cubicBezTo>
                      <a:cubicBezTo>
                        <a:pt x="182" y="18184"/>
                        <a:pt x="167" y="18169"/>
                        <a:pt x="167" y="18150"/>
                      </a:cubicBezTo>
                      <a:lnTo>
                        <a:pt x="167" y="334"/>
                      </a:lnTo>
                      <a:cubicBezTo>
                        <a:pt x="167" y="315"/>
                        <a:pt x="182" y="300"/>
                        <a:pt x="200" y="300"/>
                      </a:cubicBezTo>
                      <a:cubicBezTo>
                        <a:pt x="219" y="300"/>
                        <a:pt x="233" y="315"/>
                        <a:pt x="233" y="334"/>
                      </a:cubicBezTo>
                      <a:close/>
                      <a:moveTo>
                        <a:pt x="0" y="400"/>
                      </a:moveTo>
                      <a:lnTo>
                        <a:pt x="200" y="0"/>
                      </a:lnTo>
                      <a:lnTo>
                        <a:pt x="400" y="400"/>
                      </a:lnTo>
                      <a:lnTo>
                        <a:pt x="0" y="400"/>
                      </a:lnTo>
                      <a:close/>
                      <a:moveTo>
                        <a:pt x="400" y="18083"/>
                      </a:moveTo>
                      <a:lnTo>
                        <a:pt x="200" y="18483"/>
                      </a:lnTo>
                      <a:lnTo>
                        <a:pt x="0" y="18083"/>
                      </a:lnTo>
                      <a:lnTo>
                        <a:pt x="400" y="18083"/>
                      </a:lnTo>
                      <a:close/>
                    </a:path>
                  </a:pathLst>
                </a:custGeom>
                <a:solidFill>
                  <a:srgbClr val="000000"/>
                </a:solidFill>
                <a:ln w="0" cap="flat">
                  <a:solidFill>
                    <a:srgbClr val="000000"/>
                  </a:solidFill>
                  <a:prstDash val="solid"/>
                  <a:bevel/>
                </a:ln>
              </p:spPr>
              <p:txBody>
                <a:bodyPr/>
                <a:lstStyle/>
                <a:p>
                  <a:endParaRPr lang="zh-CN" altLang="en-US"/>
                </a:p>
              </p:txBody>
            </p:sp>
            <p:sp>
              <p:nvSpPr>
                <p:cNvPr id="1672" name="Freeform 239"/>
                <p:cNvSpPr>
                  <a:spLocks noEditPoints="1"/>
                </p:cNvSpPr>
                <p:nvPr/>
              </p:nvSpPr>
              <p:spPr bwMode="auto">
                <a:xfrm>
                  <a:off x="946" y="2835"/>
                  <a:ext cx="131" cy="154"/>
                </a:xfrm>
                <a:custGeom>
                  <a:avLst/>
                  <a:gdLst>
                    <a:gd name="T0" fmla="*/ 126 w 131"/>
                    <a:gd name="T1" fmla="*/ 7 h 154"/>
                    <a:gd name="T2" fmla="*/ 130 w 131"/>
                    <a:gd name="T3" fmla="*/ 0 h 154"/>
                    <a:gd name="T4" fmla="*/ 123 w 131"/>
                    <a:gd name="T5" fmla="*/ 11 h 154"/>
                    <a:gd name="T6" fmla="*/ 117 w 131"/>
                    <a:gd name="T7" fmla="*/ 15 h 154"/>
                    <a:gd name="T8" fmla="*/ 123 w 131"/>
                    <a:gd name="T9" fmla="*/ 11 h 154"/>
                    <a:gd name="T10" fmla="*/ 110 w 131"/>
                    <a:gd name="T11" fmla="*/ 26 h 154"/>
                    <a:gd name="T12" fmla="*/ 114 w 131"/>
                    <a:gd name="T13" fmla="*/ 19 h 154"/>
                    <a:gd name="T14" fmla="*/ 107 w 131"/>
                    <a:gd name="T15" fmla="*/ 30 h 154"/>
                    <a:gd name="T16" fmla="*/ 102 w 131"/>
                    <a:gd name="T17" fmla="*/ 33 h 154"/>
                    <a:gd name="T18" fmla="*/ 107 w 131"/>
                    <a:gd name="T19" fmla="*/ 30 h 154"/>
                    <a:gd name="T20" fmla="*/ 95 w 131"/>
                    <a:gd name="T21" fmla="*/ 44 h 154"/>
                    <a:gd name="T22" fmla="*/ 98 w 131"/>
                    <a:gd name="T23" fmla="*/ 37 h 154"/>
                    <a:gd name="T24" fmla="*/ 91 w 131"/>
                    <a:gd name="T25" fmla="*/ 48 h 154"/>
                    <a:gd name="T26" fmla="*/ 86 w 131"/>
                    <a:gd name="T27" fmla="*/ 52 h 154"/>
                    <a:gd name="T28" fmla="*/ 91 w 131"/>
                    <a:gd name="T29" fmla="*/ 48 h 154"/>
                    <a:gd name="T30" fmla="*/ 79 w 131"/>
                    <a:gd name="T31" fmla="*/ 62 h 154"/>
                    <a:gd name="T32" fmla="*/ 83 w 131"/>
                    <a:gd name="T33" fmla="*/ 56 h 154"/>
                    <a:gd name="T34" fmla="*/ 76 w 131"/>
                    <a:gd name="T35" fmla="*/ 66 h 154"/>
                    <a:gd name="T36" fmla="*/ 70 w 131"/>
                    <a:gd name="T37" fmla="*/ 70 h 154"/>
                    <a:gd name="T38" fmla="*/ 76 w 131"/>
                    <a:gd name="T39" fmla="*/ 66 h 154"/>
                    <a:gd name="T40" fmla="*/ 63 w 131"/>
                    <a:gd name="T41" fmla="*/ 81 h 154"/>
                    <a:gd name="T42" fmla="*/ 67 w 131"/>
                    <a:gd name="T43" fmla="*/ 74 h 154"/>
                    <a:gd name="T44" fmla="*/ 60 w 131"/>
                    <a:gd name="T45" fmla="*/ 85 h 154"/>
                    <a:gd name="T46" fmla="*/ 54 w 131"/>
                    <a:gd name="T47" fmla="*/ 89 h 154"/>
                    <a:gd name="T48" fmla="*/ 60 w 131"/>
                    <a:gd name="T49" fmla="*/ 85 h 154"/>
                    <a:gd name="T50" fmla="*/ 48 w 131"/>
                    <a:gd name="T51" fmla="*/ 99 h 154"/>
                    <a:gd name="T52" fmla="*/ 51 w 131"/>
                    <a:gd name="T53" fmla="*/ 93 h 154"/>
                    <a:gd name="T54" fmla="*/ 44 w 131"/>
                    <a:gd name="T55" fmla="*/ 103 h 154"/>
                    <a:gd name="T56" fmla="*/ 39 w 131"/>
                    <a:gd name="T57" fmla="*/ 107 h 154"/>
                    <a:gd name="T58" fmla="*/ 44 w 131"/>
                    <a:gd name="T59" fmla="*/ 103 h 154"/>
                    <a:gd name="T60" fmla="*/ 32 w 131"/>
                    <a:gd name="T61" fmla="*/ 118 h 154"/>
                    <a:gd name="T62" fmla="*/ 35 w 131"/>
                    <a:gd name="T63" fmla="*/ 111 h 154"/>
                    <a:gd name="T64" fmla="*/ 29 w 131"/>
                    <a:gd name="T65" fmla="*/ 122 h 154"/>
                    <a:gd name="T66" fmla="*/ 23 w 131"/>
                    <a:gd name="T67" fmla="*/ 125 h 154"/>
                    <a:gd name="T68" fmla="*/ 29 w 131"/>
                    <a:gd name="T69" fmla="*/ 122 h 154"/>
                    <a:gd name="T70" fmla="*/ 16 w 131"/>
                    <a:gd name="T71" fmla="*/ 136 h 154"/>
                    <a:gd name="T72" fmla="*/ 20 w 131"/>
                    <a:gd name="T73" fmla="*/ 129 h 154"/>
                    <a:gd name="T74" fmla="*/ 13 w 131"/>
                    <a:gd name="T75" fmla="*/ 140 h 154"/>
                    <a:gd name="T76" fmla="*/ 7 w 131"/>
                    <a:gd name="T77" fmla="*/ 144 h 154"/>
                    <a:gd name="T78" fmla="*/ 13 w 131"/>
                    <a:gd name="T79" fmla="*/ 140 h 154"/>
                    <a:gd name="T80" fmla="*/ 1 w 131"/>
                    <a:gd name="T81" fmla="*/ 154 h 154"/>
                    <a:gd name="T82" fmla="*/ 4 w 131"/>
                    <a:gd name="T83"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54">
                      <a:moveTo>
                        <a:pt x="131" y="2"/>
                      </a:moveTo>
                      <a:lnTo>
                        <a:pt x="126" y="7"/>
                      </a:lnTo>
                      <a:lnTo>
                        <a:pt x="125" y="6"/>
                      </a:lnTo>
                      <a:lnTo>
                        <a:pt x="130" y="0"/>
                      </a:lnTo>
                      <a:lnTo>
                        <a:pt x="131" y="2"/>
                      </a:lnTo>
                      <a:close/>
                      <a:moveTo>
                        <a:pt x="123" y="11"/>
                      </a:moveTo>
                      <a:lnTo>
                        <a:pt x="118" y="16"/>
                      </a:lnTo>
                      <a:lnTo>
                        <a:pt x="117" y="15"/>
                      </a:lnTo>
                      <a:lnTo>
                        <a:pt x="122" y="10"/>
                      </a:lnTo>
                      <a:lnTo>
                        <a:pt x="123" y="11"/>
                      </a:lnTo>
                      <a:close/>
                      <a:moveTo>
                        <a:pt x="115" y="20"/>
                      </a:moveTo>
                      <a:lnTo>
                        <a:pt x="110" y="26"/>
                      </a:lnTo>
                      <a:lnTo>
                        <a:pt x="109" y="24"/>
                      </a:lnTo>
                      <a:lnTo>
                        <a:pt x="114" y="19"/>
                      </a:lnTo>
                      <a:lnTo>
                        <a:pt x="115" y="20"/>
                      </a:lnTo>
                      <a:close/>
                      <a:moveTo>
                        <a:pt x="107" y="30"/>
                      </a:moveTo>
                      <a:lnTo>
                        <a:pt x="103" y="35"/>
                      </a:lnTo>
                      <a:lnTo>
                        <a:pt x="102" y="33"/>
                      </a:lnTo>
                      <a:lnTo>
                        <a:pt x="106" y="28"/>
                      </a:lnTo>
                      <a:lnTo>
                        <a:pt x="107" y="30"/>
                      </a:lnTo>
                      <a:close/>
                      <a:moveTo>
                        <a:pt x="99" y="39"/>
                      </a:moveTo>
                      <a:lnTo>
                        <a:pt x="95" y="44"/>
                      </a:lnTo>
                      <a:lnTo>
                        <a:pt x="94" y="43"/>
                      </a:lnTo>
                      <a:lnTo>
                        <a:pt x="98" y="37"/>
                      </a:lnTo>
                      <a:lnTo>
                        <a:pt x="99" y="39"/>
                      </a:lnTo>
                      <a:close/>
                      <a:moveTo>
                        <a:pt x="91" y="48"/>
                      </a:moveTo>
                      <a:lnTo>
                        <a:pt x="87" y="53"/>
                      </a:lnTo>
                      <a:lnTo>
                        <a:pt x="86" y="52"/>
                      </a:lnTo>
                      <a:lnTo>
                        <a:pt x="90" y="46"/>
                      </a:lnTo>
                      <a:lnTo>
                        <a:pt x="91" y="48"/>
                      </a:lnTo>
                      <a:close/>
                      <a:moveTo>
                        <a:pt x="84" y="57"/>
                      </a:moveTo>
                      <a:lnTo>
                        <a:pt x="79" y="62"/>
                      </a:lnTo>
                      <a:lnTo>
                        <a:pt x="78" y="61"/>
                      </a:lnTo>
                      <a:lnTo>
                        <a:pt x="83" y="56"/>
                      </a:lnTo>
                      <a:lnTo>
                        <a:pt x="84" y="57"/>
                      </a:lnTo>
                      <a:close/>
                      <a:moveTo>
                        <a:pt x="76" y="66"/>
                      </a:moveTo>
                      <a:lnTo>
                        <a:pt x="71" y="72"/>
                      </a:lnTo>
                      <a:lnTo>
                        <a:pt x="70" y="70"/>
                      </a:lnTo>
                      <a:lnTo>
                        <a:pt x="75" y="65"/>
                      </a:lnTo>
                      <a:lnTo>
                        <a:pt x="76" y="66"/>
                      </a:lnTo>
                      <a:close/>
                      <a:moveTo>
                        <a:pt x="68" y="76"/>
                      </a:moveTo>
                      <a:lnTo>
                        <a:pt x="63" y="81"/>
                      </a:lnTo>
                      <a:lnTo>
                        <a:pt x="62" y="79"/>
                      </a:lnTo>
                      <a:lnTo>
                        <a:pt x="67" y="74"/>
                      </a:lnTo>
                      <a:lnTo>
                        <a:pt x="68" y="76"/>
                      </a:lnTo>
                      <a:close/>
                      <a:moveTo>
                        <a:pt x="60" y="85"/>
                      </a:moveTo>
                      <a:lnTo>
                        <a:pt x="55" y="90"/>
                      </a:lnTo>
                      <a:lnTo>
                        <a:pt x="54" y="89"/>
                      </a:lnTo>
                      <a:lnTo>
                        <a:pt x="59" y="83"/>
                      </a:lnTo>
                      <a:lnTo>
                        <a:pt x="60" y="85"/>
                      </a:lnTo>
                      <a:close/>
                      <a:moveTo>
                        <a:pt x="52" y="94"/>
                      </a:moveTo>
                      <a:lnTo>
                        <a:pt x="48" y="99"/>
                      </a:lnTo>
                      <a:lnTo>
                        <a:pt x="47" y="98"/>
                      </a:lnTo>
                      <a:lnTo>
                        <a:pt x="51" y="93"/>
                      </a:lnTo>
                      <a:lnTo>
                        <a:pt x="52" y="94"/>
                      </a:lnTo>
                      <a:close/>
                      <a:moveTo>
                        <a:pt x="44" y="103"/>
                      </a:moveTo>
                      <a:lnTo>
                        <a:pt x="40" y="109"/>
                      </a:lnTo>
                      <a:lnTo>
                        <a:pt x="39" y="107"/>
                      </a:lnTo>
                      <a:lnTo>
                        <a:pt x="43" y="102"/>
                      </a:lnTo>
                      <a:lnTo>
                        <a:pt x="44" y="103"/>
                      </a:lnTo>
                      <a:close/>
                      <a:moveTo>
                        <a:pt x="36" y="112"/>
                      </a:moveTo>
                      <a:lnTo>
                        <a:pt x="32" y="118"/>
                      </a:lnTo>
                      <a:lnTo>
                        <a:pt x="31" y="116"/>
                      </a:lnTo>
                      <a:lnTo>
                        <a:pt x="35" y="111"/>
                      </a:lnTo>
                      <a:lnTo>
                        <a:pt x="36" y="112"/>
                      </a:lnTo>
                      <a:close/>
                      <a:moveTo>
                        <a:pt x="29" y="122"/>
                      </a:moveTo>
                      <a:lnTo>
                        <a:pt x="24" y="127"/>
                      </a:lnTo>
                      <a:lnTo>
                        <a:pt x="23" y="125"/>
                      </a:lnTo>
                      <a:lnTo>
                        <a:pt x="28" y="120"/>
                      </a:lnTo>
                      <a:lnTo>
                        <a:pt x="29" y="122"/>
                      </a:lnTo>
                      <a:close/>
                      <a:moveTo>
                        <a:pt x="21" y="131"/>
                      </a:moveTo>
                      <a:lnTo>
                        <a:pt x="16" y="136"/>
                      </a:lnTo>
                      <a:lnTo>
                        <a:pt x="15" y="135"/>
                      </a:lnTo>
                      <a:lnTo>
                        <a:pt x="20" y="129"/>
                      </a:lnTo>
                      <a:lnTo>
                        <a:pt x="21" y="131"/>
                      </a:lnTo>
                      <a:close/>
                      <a:moveTo>
                        <a:pt x="13" y="140"/>
                      </a:moveTo>
                      <a:lnTo>
                        <a:pt x="8" y="145"/>
                      </a:lnTo>
                      <a:lnTo>
                        <a:pt x="7" y="144"/>
                      </a:lnTo>
                      <a:lnTo>
                        <a:pt x="12" y="139"/>
                      </a:lnTo>
                      <a:lnTo>
                        <a:pt x="13" y="140"/>
                      </a:lnTo>
                      <a:close/>
                      <a:moveTo>
                        <a:pt x="5" y="149"/>
                      </a:moveTo>
                      <a:lnTo>
                        <a:pt x="1" y="154"/>
                      </a:lnTo>
                      <a:lnTo>
                        <a:pt x="0" y="153"/>
                      </a:lnTo>
                      <a:lnTo>
                        <a:pt x="4" y="148"/>
                      </a:lnTo>
                      <a:lnTo>
                        <a:pt x="5" y="149"/>
                      </a:lnTo>
                      <a:close/>
                    </a:path>
                  </a:pathLst>
                </a:custGeom>
                <a:solidFill>
                  <a:srgbClr val="0000CC"/>
                </a:solidFill>
                <a:ln w="0" cap="flat">
                  <a:solidFill>
                    <a:srgbClr val="0000CC"/>
                  </a:solidFill>
                  <a:prstDash val="solid"/>
                  <a:bevel/>
                </a:ln>
              </p:spPr>
              <p:txBody>
                <a:bodyPr/>
                <a:lstStyle/>
                <a:p>
                  <a:endParaRPr lang="zh-CN" altLang="en-US"/>
                </a:p>
              </p:txBody>
            </p:sp>
            <p:sp>
              <p:nvSpPr>
                <p:cNvPr id="1673" name="Freeform 240"/>
                <p:cNvSpPr/>
                <p:nvPr/>
              </p:nvSpPr>
              <p:spPr bwMode="auto">
                <a:xfrm>
                  <a:off x="895" y="2833"/>
                  <a:ext cx="166" cy="69"/>
                </a:xfrm>
                <a:custGeom>
                  <a:avLst/>
                  <a:gdLst>
                    <a:gd name="T0" fmla="*/ 0 w 166"/>
                    <a:gd name="T1" fmla="*/ 59 h 69"/>
                    <a:gd name="T2" fmla="*/ 100 w 166"/>
                    <a:gd name="T3" fmla="*/ 61 h 69"/>
                    <a:gd name="T4" fmla="*/ 156 w 166"/>
                    <a:gd name="T5" fmla="*/ 10 h 69"/>
                    <a:gd name="T6" fmla="*/ 162 w 166"/>
                    <a:gd name="T7" fmla="*/ 5 h 69"/>
                  </a:gdLst>
                  <a:ahLst/>
                  <a:cxnLst>
                    <a:cxn ang="0">
                      <a:pos x="T0" y="T1"/>
                    </a:cxn>
                    <a:cxn ang="0">
                      <a:pos x="T2" y="T3"/>
                    </a:cxn>
                    <a:cxn ang="0">
                      <a:pos x="T4" y="T5"/>
                    </a:cxn>
                    <a:cxn ang="0">
                      <a:pos x="T6" y="T7"/>
                    </a:cxn>
                  </a:cxnLst>
                  <a:rect l="0" t="0" r="r" b="b"/>
                  <a:pathLst>
                    <a:path w="166" h="69">
                      <a:moveTo>
                        <a:pt x="0" y="59"/>
                      </a:moveTo>
                      <a:cubicBezTo>
                        <a:pt x="37" y="64"/>
                        <a:pt x="75" y="69"/>
                        <a:pt x="100" y="61"/>
                      </a:cubicBezTo>
                      <a:cubicBezTo>
                        <a:pt x="126" y="53"/>
                        <a:pt x="145" y="19"/>
                        <a:pt x="156" y="10"/>
                      </a:cubicBezTo>
                      <a:cubicBezTo>
                        <a:pt x="166" y="0"/>
                        <a:pt x="164" y="3"/>
                        <a:pt x="162" y="5"/>
                      </a:cubicBezTo>
                    </a:path>
                  </a:pathLst>
                </a:custGeom>
                <a:noFill/>
                <a:ln w="1588" cap="flat">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74" name="Freeform 241"/>
                <p:cNvSpPr>
                  <a:spLocks noEditPoints="1"/>
                </p:cNvSpPr>
                <p:nvPr/>
              </p:nvSpPr>
              <p:spPr bwMode="auto">
                <a:xfrm>
                  <a:off x="973" y="2925"/>
                  <a:ext cx="159" cy="84"/>
                </a:xfrm>
                <a:custGeom>
                  <a:avLst/>
                  <a:gdLst>
                    <a:gd name="T0" fmla="*/ 8 w 159"/>
                    <a:gd name="T1" fmla="*/ 80 h 84"/>
                    <a:gd name="T2" fmla="*/ 8 w 159"/>
                    <a:gd name="T3" fmla="*/ 77 h 84"/>
                    <a:gd name="T4" fmla="*/ 5 w 159"/>
                    <a:gd name="T5" fmla="*/ 75 h 84"/>
                    <a:gd name="T6" fmla="*/ 2 w 159"/>
                    <a:gd name="T7" fmla="*/ 68 h 84"/>
                    <a:gd name="T8" fmla="*/ 0 w 159"/>
                    <a:gd name="T9" fmla="*/ 63 h 84"/>
                    <a:gd name="T10" fmla="*/ 0 w 159"/>
                    <a:gd name="T11" fmla="*/ 60 h 84"/>
                    <a:gd name="T12" fmla="*/ 0 w 159"/>
                    <a:gd name="T13" fmla="*/ 60 h 84"/>
                    <a:gd name="T14" fmla="*/ 1 w 159"/>
                    <a:gd name="T15" fmla="*/ 56 h 84"/>
                    <a:gd name="T16" fmla="*/ 2 w 159"/>
                    <a:gd name="T17" fmla="*/ 52 h 84"/>
                    <a:gd name="T18" fmla="*/ 4 w 159"/>
                    <a:gd name="T19" fmla="*/ 44 h 84"/>
                    <a:gd name="T20" fmla="*/ 7 w 159"/>
                    <a:gd name="T21" fmla="*/ 40 h 84"/>
                    <a:gd name="T22" fmla="*/ 10 w 159"/>
                    <a:gd name="T23" fmla="*/ 38 h 84"/>
                    <a:gd name="T24" fmla="*/ 12 w 159"/>
                    <a:gd name="T25" fmla="*/ 35 h 84"/>
                    <a:gd name="T26" fmla="*/ 13 w 159"/>
                    <a:gd name="T27" fmla="*/ 34 h 84"/>
                    <a:gd name="T28" fmla="*/ 16 w 159"/>
                    <a:gd name="T29" fmla="*/ 32 h 84"/>
                    <a:gd name="T30" fmla="*/ 17 w 159"/>
                    <a:gd name="T31" fmla="*/ 28 h 84"/>
                    <a:gd name="T32" fmla="*/ 23 w 159"/>
                    <a:gd name="T33" fmla="*/ 24 h 84"/>
                    <a:gd name="T34" fmla="*/ 26 w 159"/>
                    <a:gd name="T35" fmla="*/ 22 h 84"/>
                    <a:gd name="T36" fmla="*/ 29 w 159"/>
                    <a:gd name="T37" fmla="*/ 20 h 84"/>
                    <a:gd name="T38" fmla="*/ 33 w 159"/>
                    <a:gd name="T39" fmla="*/ 21 h 84"/>
                    <a:gd name="T40" fmla="*/ 34 w 159"/>
                    <a:gd name="T41" fmla="*/ 20 h 84"/>
                    <a:gd name="T42" fmla="*/ 39 w 159"/>
                    <a:gd name="T43" fmla="*/ 16 h 84"/>
                    <a:gd name="T44" fmla="*/ 39 w 159"/>
                    <a:gd name="T45" fmla="*/ 16 h 84"/>
                    <a:gd name="T46" fmla="*/ 45 w 159"/>
                    <a:gd name="T47" fmla="*/ 15 h 84"/>
                    <a:gd name="T48" fmla="*/ 49 w 159"/>
                    <a:gd name="T49" fmla="*/ 14 h 84"/>
                    <a:gd name="T50" fmla="*/ 53 w 159"/>
                    <a:gd name="T51" fmla="*/ 13 h 84"/>
                    <a:gd name="T52" fmla="*/ 56 w 159"/>
                    <a:gd name="T53" fmla="*/ 15 h 84"/>
                    <a:gd name="T54" fmla="*/ 57 w 159"/>
                    <a:gd name="T55" fmla="*/ 12 h 84"/>
                    <a:gd name="T56" fmla="*/ 65 w 159"/>
                    <a:gd name="T57" fmla="*/ 13 h 84"/>
                    <a:gd name="T58" fmla="*/ 66 w 159"/>
                    <a:gd name="T59" fmla="*/ 13 h 84"/>
                    <a:gd name="T60" fmla="*/ 69 w 159"/>
                    <a:gd name="T61" fmla="*/ 10 h 84"/>
                    <a:gd name="T62" fmla="*/ 76 w 159"/>
                    <a:gd name="T63" fmla="*/ 11 h 84"/>
                    <a:gd name="T64" fmla="*/ 78 w 159"/>
                    <a:gd name="T65" fmla="*/ 11 h 84"/>
                    <a:gd name="T66" fmla="*/ 81 w 159"/>
                    <a:gd name="T67" fmla="*/ 9 h 84"/>
                    <a:gd name="T68" fmla="*/ 88 w 159"/>
                    <a:gd name="T69" fmla="*/ 10 h 84"/>
                    <a:gd name="T70" fmla="*/ 92 w 159"/>
                    <a:gd name="T71" fmla="*/ 7 h 84"/>
                    <a:gd name="T72" fmla="*/ 97 w 159"/>
                    <a:gd name="T73" fmla="*/ 7 h 84"/>
                    <a:gd name="T74" fmla="*/ 98 w 159"/>
                    <a:gd name="T75" fmla="*/ 7 h 84"/>
                    <a:gd name="T76" fmla="*/ 104 w 159"/>
                    <a:gd name="T77" fmla="*/ 6 h 84"/>
                    <a:gd name="T78" fmla="*/ 109 w 159"/>
                    <a:gd name="T79" fmla="*/ 6 h 84"/>
                    <a:gd name="T80" fmla="*/ 110 w 159"/>
                    <a:gd name="T81" fmla="*/ 5 h 84"/>
                    <a:gd name="T82" fmla="*/ 116 w 159"/>
                    <a:gd name="T83" fmla="*/ 5 h 84"/>
                    <a:gd name="T84" fmla="*/ 120 w 159"/>
                    <a:gd name="T85" fmla="*/ 4 h 84"/>
                    <a:gd name="T86" fmla="*/ 123 w 159"/>
                    <a:gd name="T87" fmla="*/ 6 h 84"/>
                    <a:gd name="T88" fmla="*/ 128 w 159"/>
                    <a:gd name="T89" fmla="*/ 4 h 84"/>
                    <a:gd name="T90" fmla="*/ 132 w 159"/>
                    <a:gd name="T91" fmla="*/ 5 h 84"/>
                    <a:gd name="T92" fmla="*/ 135 w 159"/>
                    <a:gd name="T93" fmla="*/ 5 h 84"/>
                    <a:gd name="T94" fmla="*/ 137 w 159"/>
                    <a:gd name="T95" fmla="*/ 5 h 84"/>
                    <a:gd name="T96" fmla="*/ 140 w 159"/>
                    <a:gd name="T97" fmla="*/ 2 h 84"/>
                    <a:gd name="T98" fmla="*/ 145 w 159"/>
                    <a:gd name="T99" fmla="*/ 2 h 84"/>
                    <a:gd name="T100" fmla="*/ 150 w 159"/>
                    <a:gd name="T101" fmla="*/ 3 h 84"/>
                    <a:gd name="T102" fmla="*/ 153 w 159"/>
                    <a:gd name="T103" fmla="*/ 3 h 84"/>
                    <a:gd name="T104" fmla="*/ 156 w 159"/>
                    <a:gd name="T105" fmla="*/ 0 h 84"/>
                    <a:gd name="T106" fmla="*/ 158 w 159"/>
                    <a:gd name="T107" fmla="*/ 0 h 84"/>
                    <a:gd name="T108" fmla="*/ 158 w 159"/>
                    <a:gd name="T109" fmla="*/ 2 h 84"/>
                    <a:gd name="T110" fmla="*/ 157 w 159"/>
                    <a:gd name="T111" fmla="*/ 1 h 84"/>
                    <a:gd name="T112" fmla="*/ 155 w 159"/>
                    <a:gd name="T113"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 h="84">
                      <a:moveTo>
                        <a:pt x="11" y="84"/>
                      </a:moveTo>
                      <a:lnTo>
                        <a:pt x="10" y="83"/>
                      </a:lnTo>
                      <a:lnTo>
                        <a:pt x="11" y="81"/>
                      </a:lnTo>
                      <a:lnTo>
                        <a:pt x="12" y="83"/>
                      </a:lnTo>
                      <a:lnTo>
                        <a:pt x="11" y="84"/>
                      </a:lnTo>
                      <a:close/>
                      <a:moveTo>
                        <a:pt x="9" y="81"/>
                      </a:moveTo>
                      <a:lnTo>
                        <a:pt x="8" y="80"/>
                      </a:lnTo>
                      <a:lnTo>
                        <a:pt x="8" y="80"/>
                      </a:lnTo>
                      <a:lnTo>
                        <a:pt x="9" y="78"/>
                      </a:lnTo>
                      <a:lnTo>
                        <a:pt x="9" y="79"/>
                      </a:lnTo>
                      <a:lnTo>
                        <a:pt x="10" y="80"/>
                      </a:lnTo>
                      <a:lnTo>
                        <a:pt x="9" y="81"/>
                      </a:lnTo>
                      <a:close/>
                      <a:moveTo>
                        <a:pt x="7" y="78"/>
                      </a:moveTo>
                      <a:lnTo>
                        <a:pt x="6" y="76"/>
                      </a:lnTo>
                      <a:lnTo>
                        <a:pt x="7" y="75"/>
                      </a:lnTo>
                      <a:lnTo>
                        <a:pt x="8" y="77"/>
                      </a:lnTo>
                      <a:lnTo>
                        <a:pt x="7" y="78"/>
                      </a:lnTo>
                      <a:close/>
                      <a:moveTo>
                        <a:pt x="5" y="75"/>
                      </a:moveTo>
                      <a:lnTo>
                        <a:pt x="4" y="74"/>
                      </a:lnTo>
                      <a:lnTo>
                        <a:pt x="4" y="73"/>
                      </a:lnTo>
                      <a:lnTo>
                        <a:pt x="5" y="72"/>
                      </a:lnTo>
                      <a:lnTo>
                        <a:pt x="6" y="73"/>
                      </a:lnTo>
                      <a:lnTo>
                        <a:pt x="6" y="74"/>
                      </a:lnTo>
                      <a:lnTo>
                        <a:pt x="5" y="75"/>
                      </a:lnTo>
                      <a:close/>
                      <a:moveTo>
                        <a:pt x="3" y="71"/>
                      </a:moveTo>
                      <a:lnTo>
                        <a:pt x="2" y="70"/>
                      </a:lnTo>
                      <a:lnTo>
                        <a:pt x="2" y="70"/>
                      </a:lnTo>
                      <a:lnTo>
                        <a:pt x="4" y="69"/>
                      </a:lnTo>
                      <a:lnTo>
                        <a:pt x="4" y="69"/>
                      </a:lnTo>
                      <a:lnTo>
                        <a:pt x="4" y="70"/>
                      </a:lnTo>
                      <a:lnTo>
                        <a:pt x="3" y="71"/>
                      </a:lnTo>
                      <a:close/>
                      <a:moveTo>
                        <a:pt x="2" y="68"/>
                      </a:moveTo>
                      <a:lnTo>
                        <a:pt x="2" y="68"/>
                      </a:lnTo>
                      <a:lnTo>
                        <a:pt x="1" y="66"/>
                      </a:lnTo>
                      <a:lnTo>
                        <a:pt x="2" y="65"/>
                      </a:lnTo>
                      <a:lnTo>
                        <a:pt x="3" y="67"/>
                      </a:lnTo>
                      <a:lnTo>
                        <a:pt x="3" y="67"/>
                      </a:lnTo>
                      <a:lnTo>
                        <a:pt x="2" y="68"/>
                      </a:lnTo>
                      <a:close/>
                      <a:moveTo>
                        <a:pt x="0" y="64"/>
                      </a:moveTo>
                      <a:lnTo>
                        <a:pt x="0" y="63"/>
                      </a:lnTo>
                      <a:lnTo>
                        <a:pt x="0" y="62"/>
                      </a:lnTo>
                      <a:lnTo>
                        <a:pt x="0" y="62"/>
                      </a:lnTo>
                      <a:lnTo>
                        <a:pt x="1" y="62"/>
                      </a:lnTo>
                      <a:lnTo>
                        <a:pt x="2" y="62"/>
                      </a:lnTo>
                      <a:lnTo>
                        <a:pt x="2" y="63"/>
                      </a:lnTo>
                      <a:lnTo>
                        <a:pt x="2" y="63"/>
                      </a:lnTo>
                      <a:lnTo>
                        <a:pt x="0" y="64"/>
                      </a:lnTo>
                      <a:close/>
                      <a:moveTo>
                        <a:pt x="0" y="60"/>
                      </a:moveTo>
                      <a:lnTo>
                        <a:pt x="0" y="59"/>
                      </a:lnTo>
                      <a:lnTo>
                        <a:pt x="0" y="58"/>
                      </a:lnTo>
                      <a:lnTo>
                        <a:pt x="0" y="58"/>
                      </a:lnTo>
                      <a:lnTo>
                        <a:pt x="1" y="58"/>
                      </a:lnTo>
                      <a:lnTo>
                        <a:pt x="1" y="58"/>
                      </a:lnTo>
                      <a:lnTo>
                        <a:pt x="1" y="59"/>
                      </a:lnTo>
                      <a:lnTo>
                        <a:pt x="1" y="60"/>
                      </a:lnTo>
                      <a:lnTo>
                        <a:pt x="0" y="60"/>
                      </a:lnTo>
                      <a:close/>
                      <a:moveTo>
                        <a:pt x="0" y="56"/>
                      </a:moveTo>
                      <a:lnTo>
                        <a:pt x="0" y="55"/>
                      </a:lnTo>
                      <a:lnTo>
                        <a:pt x="0" y="54"/>
                      </a:lnTo>
                      <a:lnTo>
                        <a:pt x="0" y="53"/>
                      </a:lnTo>
                      <a:lnTo>
                        <a:pt x="2" y="54"/>
                      </a:lnTo>
                      <a:lnTo>
                        <a:pt x="2" y="54"/>
                      </a:lnTo>
                      <a:lnTo>
                        <a:pt x="1" y="55"/>
                      </a:lnTo>
                      <a:lnTo>
                        <a:pt x="1" y="56"/>
                      </a:lnTo>
                      <a:lnTo>
                        <a:pt x="0" y="56"/>
                      </a:lnTo>
                      <a:close/>
                      <a:moveTo>
                        <a:pt x="1" y="51"/>
                      </a:moveTo>
                      <a:lnTo>
                        <a:pt x="1" y="51"/>
                      </a:lnTo>
                      <a:lnTo>
                        <a:pt x="1" y="50"/>
                      </a:lnTo>
                      <a:lnTo>
                        <a:pt x="2" y="50"/>
                      </a:lnTo>
                      <a:lnTo>
                        <a:pt x="3" y="51"/>
                      </a:lnTo>
                      <a:lnTo>
                        <a:pt x="3" y="51"/>
                      </a:lnTo>
                      <a:lnTo>
                        <a:pt x="2" y="52"/>
                      </a:lnTo>
                      <a:lnTo>
                        <a:pt x="2" y="52"/>
                      </a:lnTo>
                      <a:lnTo>
                        <a:pt x="1" y="51"/>
                      </a:lnTo>
                      <a:close/>
                      <a:moveTo>
                        <a:pt x="2" y="48"/>
                      </a:moveTo>
                      <a:lnTo>
                        <a:pt x="3" y="46"/>
                      </a:lnTo>
                      <a:lnTo>
                        <a:pt x="4" y="47"/>
                      </a:lnTo>
                      <a:lnTo>
                        <a:pt x="4" y="49"/>
                      </a:lnTo>
                      <a:lnTo>
                        <a:pt x="2" y="48"/>
                      </a:lnTo>
                      <a:close/>
                      <a:moveTo>
                        <a:pt x="4" y="44"/>
                      </a:moveTo>
                      <a:lnTo>
                        <a:pt x="4" y="44"/>
                      </a:lnTo>
                      <a:lnTo>
                        <a:pt x="5" y="43"/>
                      </a:lnTo>
                      <a:lnTo>
                        <a:pt x="6" y="44"/>
                      </a:lnTo>
                      <a:lnTo>
                        <a:pt x="6" y="45"/>
                      </a:lnTo>
                      <a:lnTo>
                        <a:pt x="5" y="46"/>
                      </a:lnTo>
                      <a:lnTo>
                        <a:pt x="4" y="44"/>
                      </a:lnTo>
                      <a:close/>
                      <a:moveTo>
                        <a:pt x="6" y="41"/>
                      </a:moveTo>
                      <a:lnTo>
                        <a:pt x="7" y="40"/>
                      </a:lnTo>
                      <a:lnTo>
                        <a:pt x="8" y="41"/>
                      </a:lnTo>
                      <a:lnTo>
                        <a:pt x="7" y="42"/>
                      </a:lnTo>
                      <a:lnTo>
                        <a:pt x="6" y="41"/>
                      </a:lnTo>
                      <a:close/>
                      <a:moveTo>
                        <a:pt x="8" y="38"/>
                      </a:moveTo>
                      <a:lnTo>
                        <a:pt x="8" y="38"/>
                      </a:lnTo>
                      <a:lnTo>
                        <a:pt x="9" y="37"/>
                      </a:lnTo>
                      <a:lnTo>
                        <a:pt x="9" y="37"/>
                      </a:lnTo>
                      <a:lnTo>
                        <a:pt x="10" y="38"/>
                      </a:lnTo>
                      <a:lnTo>
                        <a:pt x="10" y="38"/>
                      </a:lnTo>
                      <a:lnTo>
                        <a:pt x="9" y="39"/>
                      </a:lnTo>
                      <a:lnTo>
                        <a:pt x="9" y="39"/>
                      </a:lnTo>
                      <a:lnTo>
                        <a:pt x="8" y="38"/>
                      </a:lnTo>
                      <a:close/>
                      <a:moveTo>
                        <a:pt x="10" y="35"/>
                      </a:moveTo>
                      <a:lnTo>
                        <a:pt x="11" y="35"/>
                      </a:lnTo>
                      <a:lnTo>
                        <a:pt x="11" y="34"/>
                      </a:lnTo>
                      <a:lnTo>
                        <a:pt x="12" y="35"/>
                      </a:lnTo>
                      <a:lnTo>
                        <a:pt x="11" y="36"/>
                      </a:lnTo>
                      <a:lnTo>
                        <a:pt x="11" y="37"/>
                      </a:lnTo>
                      <a:lnTo>
                        <a:pt x="10" y="35"/>
                      </a:lnTo>
                      <a:close/>
                      <a:moveTo>
                        <a:pt x="12" y="33"/>
                      </a:moveTo>
                      <a:lnTo>
                        <a:pt x="13" y="32"/>
                      </a:lnTo>
                      <a:lnTo>
                        <a:pt x="13" y="31"/>
                      </a:lnTo>
                      <a:lnTo>
                        <a:pt x="14" y="33"/>
                      </a:lnTo>
                      <a:lnTo>
                        <a:pt x="13" y="34"/>
                      </a:lnTo>
                      <a:lnTo>
                        <a:pt x="13" y="34"/>
                      </a:lnTo>
                      <a:lnTo>
                        <a:pt x="12" y="33"/>
                      </a:lnTo>
                      <a:close/>
                      <a:moveTo>
                        <a:pt x="15" y="30"/>
                      </a:moveTo>
                      <a:lnTo>
                        <a:pt x="15" y="30"/>
                      </a:lnTo>
                      <a:lnTo>
                        <a:pt x="16" y="29"/>
                      </a:lnTo>
                      <a:lnTo>
                        <a:pt x="17" y="31"/>
                      </a:lnTo>
                      <a:lnTo>
                        <a:pt x="16" y="32"/>
                      </a:lnTo>
                      <a:lnTo>
                        <a:pt x="16" y="32"/>
                      </a:lnTo>
                      <a:lnTo>
                        <a:pt x="15" y="30"/>
                      </a:lnTo>
                      <a:close/>
                      <a:moveTo>
                        <a:pt x="17" y="28"/>
                      </a:moveTo>
                      <a:lnTo>
                        <a:pt x="17" y="28"/>
                      </a:lnTo>
                      <a:lnTo>
                        <a:pt x="19" y="27"/>
                      </a:lnTo>
                      <a:lnTo>
                        <a:pt x="19" y="29"/>
                      </a:lnTo>
                      <a:lnTo>
                        <a:pt x="18" y="30"/>
                      </a:lnTo>
                      <a:lnTo>
                        <a:pt x="18" y="30"/>
                      </a:lnTo>
                      <a:lnTo>
                        <a:pt x="17" y="28"/>
                      </a:lnTo>
                      <a:close/>
                      <a:moveTo>
                        <a:pt x="20" y="26"/>
                      </a:moveTo>
                      <a:lnTo>
                        <a:pt x="20" y="26"/>
                      </a:lnTo>
                      <a:lnTo>
                        <a:pt x="21" y="25"/>
                      </a:lnTo>
                      <a:lnTo>
                        <a:pt x="22" y="27"/>
                      </a:lnTo>
                      <a:lnTo>
                        <a:pt x="21" y="28"/>
                      </a:lnTo>
                      <a:lnTo>
                        <a:pt x="21" y="28"/>
                      </a:lnTo>
                      <a:lnTo>
                        <a:pt x="20" y="26"/>
                      </a:lnTo>
                      <a:close/>
                      <a:moveTo>
                        <a:pt x="23" y="24"/>
                      </a:moveTo>
                      <a:lnTo>
                        <a:pt x="23" y="24"/>
                      </a:lnTo>
                      <a:lnTo>
                        <a:pt x="24" y="23"/>
                      </a:lnTo>
                      <a:lnTo>
                        <a:pt x="24" y="25"/>
                      </a:lnTo>
                      <a:lnTo>
                        <a:pt x="24" y="26"/>
                      </a:lnTo>
                      <a:lnTo>
                        <a:pt x="23" y="26"/>
                      </a:lnTo>
                      <a:lnTo>
                        <a:pt x="23" y="24"/>
                      </a:lnTo>
                      <a:close/>
                      <a:moveTo>
                        <a:pt x="25" y="22"/>
                      </a:moveTo>
                      <a:lnTo>
                        <a:pt x="26" y="22"/>
                      </a:lnTo>
                      <a:lnTo>
                        <a:pt x="27" y="22"/>
                      </a:lnTo>
                      <a:lnTo>
                        <a:pt x="27" y="24"/>
                      </a:lnTo>
                      <a:lnTo>
                        <a:pt x="27" y="24"/>
                      </a:lnTo>
                      <a:lnTo>
                        <a:pt x="26" y="24"/>
                      </a:lnTo>
                      <a:lnTo>
                        <a:pt x="25" y="22"/>
                      </a:lnTo>
                      <a:close/>
                      <a:moveTo>
                        <a:pt x="28" y="21"/>
                      </a:moveTo>
                      <a:lnTo>
                        <a:pt x="28" y="21"/>
                      </a:lnTo>
                      <a:lnTo>
                        <a:pt x="29" y="20"/>
                      </a:lnTo>
                      <a:lnTo>
                        <a:pt x="30" y="22"/>
                      </a:lnTo>
                      <a:lnTo>
                        <a:pt x="29" y="23"/>
                      </a:lnTo>
                      <a:lnTo>
                        <a:pt x="29" y="23"/>
                      </a:lnTo>
                      <a:lnTo>
                        <a:pt x="28" y="21"/>
                      </a:lnTo>
                      <a:close/>
                      <a:moveTo>
                        <a:pt x="31" y="20"/>
                      </a:moveTo>
                      <a:lnTo>
                        <a:pt x="32" y="19"/>
                      </a:lnTo>
                      <a:lnTo>
                        <a:pt x="32" y="19"/>
                      </a:lnTo>
                      <a:lnTo>
                        <a:pt x="33" y="21"/>
                      </a:lnTo>
                      <a:lnTo>
                        <a:pt x="32" y="21"/>
                      </a:lnTo>
                      <a:lnTo>
                        <a:pt x="31" y="22"/>
                      </a:lnTo>
                      <a:lnTo>
                        <a:pt x="31" y="20"/>
                      </a:lnTo>
                      <a:close/>
                      <a:moveTo>
                        <a:pt x="34" y="18"/>
                      </a:moveTo>
                      <a:lnTo>
                        <a:pt x="34" y="18"/>
                      </a:lnTo>
                      <a:lnTo>
                        <a:pt x="35" y="18"/>
                      </a:lnTo>
                      <a:lnTo>
                        <a:pt x="36" y="20"/>
                      </a:lnTo>
                      <a:lnTo>
                        <a:pt x="34" y="20"/>
                      </a:lnTo>
                      <a:lnTo>
                        <a:pt x="34" y="20"/>
                      </a:lnTo>
                      <a:lnTo>
                        <a:pt x="34" y="18"/>
                      </a:lnTo>
                      <a:close/>
                      <a:moveTo>
                        <a:pt x="37" y="17"/>
                      </a:moveTo>
                      <a:lnTo>
                        <a:pt x="38" y="17"/>
                      </a:lnTo>
                      <a:lnTo>
                        <a:pt x="38" y="19"/>
                      </a:lnTo>
                      <a:lnTo>
                        <a:pt x="37" y="19"/>
                      </a:lnTo>
                      <a:lnTo>
                        <a:pt x="37" y="17"/>
                      </a:lnTo>
                      <a:close/>
                      <a:moveTo>
                        <a:pt x="39" y="16"/>
                      </a:moveTo>
                      <a:lnTo>
                        <a:pt x="40" y="16"/>
                      </a:lnTo>
                      <a:lnTo>
                        <a:pt x="41" y="16"/>
                      </a:lnTo>
                      <a:lnTo>
                        <a:pt x="41" y="16"/>
                      </a:lnTo>
                      <a:lnTo>
                        <a:pt x="41" y="18"/>
                      </a:lnTo>
                      <a:lnTo>
                        <a:pt x="41" y="18"/>
                      </a:lnTo>
                      <a:lnTo>
                        <a:pt x="40" y="18"/>
                      </a:lnTo>
                      <a:lnTo>
                        <a:pt x="40" y="18"/>
                      </a:lnTo>
                      <a:lnTo>
                        <a:pt x="39" y="16"/>
                      </a:lnTo>
                      <a:close/>
                      <a:moveTo>
                        <a:pt x="42" y="16"/>
                      </a:moveTo>
                      <a:lnTo>
                        <a:pt x="43" y="15"/>
                      </a:lnTo>
                      <a:lnTo>
                        <a:pt x="44" y="15"/>
                      </a:lnTo>
                      <a:lnTo>
                        <a:pt x="44" y="17"/>
                      </a:lnTo>
                      <a:lnTo>
                        <a:pt x="44" y="17"/>
                      </a:lnTo>
                      <a:lnTo>
                        <a:pt x="43" y="18"/>
                      </a:lnTo>
                      <a:lnTo>
                        <a:pt x="42" y="16"/>
                      </a:lnTo>
                      <a:close/>
                      <a:moveTo>
                        <a:pt x="45" y="15"/>
                      </a:moveTo>
                      <a:lnTo>
                        <a:pt x="46" y="15"/>
                      </a:lnTo>
                      <a:lnTo>
                        <a:pt x="47" y="14"/>
                      </a:lnTo>
                      <a:lnTo>
                        <a:pt x="47" y="16"/>
                      </a:lnTo>
                      <a:lnTo>
                        <a:pt x="46" y="17"/>
                      </a:lnTo>
                      <a:lnTo>
                        <a:pt x="46" y="17"/>
                      </a:lnTo>
                      <a:lnTo>
                        <a:pt x="45" y="15"/>
                      </a:lnTo>
                      <a:close/>
                      <a:moveTo>
                        <a:pt x="48" y="14"/>
                      </a:moveTo>
                      <a:lnTo>
                        <a:pt x="49" y="14"/>
                      </a:lnTo>
                      <a:lnTo>
                        <a:pt x="50" y="14"/>
                      </a:lnTo>
                      <a:lnTo>
                        <a:pt x="50" y="16"/>
                      </a:lnTo>
                      <a:lnTo>
                        <a:pt x="49" y="16"/>
                      </a:lnTo>
                      <a:lnTo>
                        <a:pt x="48" y="16"/>
                      </a:lnTo>
                      <a:lnTo>
                        <a:pt x="48" y="14"/>
                      </a:lnTo>
                      <a:close/>
                      <a:moveTo>
                        <a:pt x="51" y="13"/>
                      </a:moveTo>
                      <a:lnTo>
                        <a:pt x="52" y="13"/>
                      </a:lnTo>
                      <a:lnTo>
                        <a:pt x="53" y="13"/>
                      </a:lnTo>
                      <a:lnTo>
                        <a:pt x="53" y="15"/>
                      </a:lnTo>
                      <a:lnTo>
                        <a:pt x="52" y="15"/>
                      </a:lnTo>
                      <a:lnTo>
                        <a:pt x="51" y="15"/>
                      </a:lnTo>
                      <a:lnTo>
                        <a:pt x="51" y="13"/>
                      </a:lnTo>
                      <a:close/>
                      <a:moveTo>
                        <a:pt x="54" y="13"/>
                      </a:moveTo>
                      <a:lnTo>
                        <a:pt x="55" y="13"/>
                      </a:lnTo>
                      <a:lnTo>
                        <a:pt x="56" y="13"/>
                      </a:lnTo>
                      <a:lnTo>
                        <a:pt x="56" y="15"/>
                      </a:lnTo>
                      <a:lnTo>
                        <a:pt x="56" y="15"/>
                      </a:lnTo>
                      <a:lnTo>
                        <a:pt x="54" y="15"/>
                      </a:lnTo>
                      <a:lnTo>
                        <a:pt x="54" y="13"/>
                      </a:lnTo>
                      <a:close/>
                      <a:moveTo>
                        <a:pt x="57" y="12"/>
                      </a:moveTo>
                      <a:lnTo>
                        <a:pt x="59" y="12"/>
                      </a:lnTo>
                      <a:lnTo>
                        <a:pt x="59" y="14"/>
                      </a:lnTo>
                      <a:lnTo>
                        <a:pt x="57" y="14"/>
                      </a:lnTo>
                      <a:lnTo>
                        <a:pt x="57" y="12"/>
                      </a:lnTo>
                      <a:close/>
                      <a:moveTo>
                        <a:pt x="60" y="12"/>
                      </a:moveTo>
                      <a:lnTo>
                        <a:pt x="61" y="12"/>
                      </a:lnTo>
                      <a:lnTo>
                        <a:pt x="62" y="14"/>
                      </a:lnTo>
                      <a:lnTo>
                        <a:pt x="60" y="14"/>
                      </a:lnTo>
                      <a:lnTo>
                        <a:pt x="60" y="12"/>
                      </a:lnTo>
                      <a:close/>
                      <a:moveTo>
                        <a:pt x="63" y="11"/>
                      </a:moveTo>
                      <a:lnTo>
                        <a:pt x="64" y="11"/>
                      </a:lnTo>
                      <a:lnTo>
                        <a:pt x="65" y="13"/>
                      </a:lnTo>
                      <a:lnTo>
                        <a:pt x="63" y="13"/>
                      </a:lnTo>
                      <a:lnTo>
                        <a:pt x="63" y="11"/>
                      </a:lnTo>
                      <a:close/>
                      <a:moveTo>
                        <a:pt x="66" y="11"/>
                      </a:moveTo>
                      <a:lnTo>
                        <a:pt x="66" y="11"/>
                      </a:lnTo>
                      <a:lnTo>
                        <a:pt x="67" y="11"/>
                      </a:lnTo>
                      <a:lnTo>
                        <a:pt x="67" y="13"/>
                      </a:lnTo>
                      <a:lnTo>
                        <a:pt x="66" y="13"/>
                      </a:lnTo>
                      <a:lnTo>
                        <a:pt x="66" y="13"/>
                      </a:lnTo>
                      <a:lnTo>
                        <a:pt x="66" y="11"/>
                      </a:lnTo>
                      <a:close/>
                      <a:moveTo>
                        <a:pt x="69" y="10"/>
                      </a:moveTo>
                      <a:lnTo>
                        <a:pt x="70" y="10"/>
                      </a:lnTo>
                      <a:lnTo>
                        <a:pt x="70" y="10"/>
                      </a:lnTo>
                      <a:lnTo>
                        <a:pt x="70" y="12"/>
                      </a:lnTo>
                      <a:lnTo>
                        <a:pt x="70" y="12"/>
                      </a:lnTo>
                      <a:lnTo>
                        <a:pt x="69" y="12"/>
                      </a:lnTo>
                      <a:lnTo>
                        <a:pt x="69" y="10"/>
                      </a:lnTo>
                      <a:close/>
                      <a:moveTo>
                        <a:pt x="72" y="10"/>
                      </a:moveTo>
                      <a:lnTo>
                        <a:pt x="73" y="10"/>
                      </a:lnTo>
                      <a:lnTo>
                        <a:pt x="73" y="12"/>
                      </a:lnTo>
                      <a:lnTo>
                        <a:pt x="72" y="12"/>
                      </a:lnTo>
                      <a:lnTo>
                        <a:pt x="72" y="10"/>
                      </a:lnTo>
                      <a:close/>
                      <a:moveTo>
                        <a:pt x="75" y="10"/>
                      </a:moveTo>
                      <a:lnTo>
                        <a:pt x="76" y="9"/>
                      </a:lnTo>
                      <a:lnTo>
                        <a:pt x="76" y="11"/>
                      </a:lnTo>
                      <a:lnTo>
                        <a:pt x="75" y="12"/>
                      </a:lnTo>
                      <a:lnTo>
                        <a:pt x="75" y="10"/>
                      </a:lnTo>
                      <a:close/>
                      <a:moveTo>
                        <a:pt x="78" y="9"/>
                      </a:moveTo>
                      <a:lnTo>
                        <a:pt x="78" y="9"/>
                      </a:lnTo>
                      <a:lnTo>
                        <a:pt x="79" y="9"/>
                      </a:lnTo>
                      <a:lnTo>
                        <a:pt x="79" y="11"/>
                      </a:lnTo>
                      <a:lnTo>
                        <a:pt x="78" y="11"/>
                      </a:lnTo>
                      <a:lnTo>
                        <a:pt x="78" y="11"/>
                      </a:lnTo>
                      <a:lnTo>
                        <a:pt x="78" y="9"/>
                      </a:lnTo>
                      <a:close/>
                      <a:moveTo>
                        <a:pt x="81" y="9"/>
                      </a:moveTo>
                      <a:lnTo>
                        <a:pt x="82" y="9"/>
                      </a:lnTo>
                      <a:lnTo>
                        <a:pt x="82" y="9"/>
                      </a:lnTo>
                      <a:lnTo>
                        <a:pt x="82" y="11"/>
                      </a:lnTo>
                      <a:lnTo>
                        <a:pt x="82" y="11"/>
                      </a:lnTo>
                      <a:lnTo>
                        <a:pt x="81" y="11"/>
                      </a:lnTo>
                      <a:lnTo>
                        <a:pt x="81" y="9"/>
                      </a:lnTo>
                      <a:close/>
                      <a:moveTo>
                        <a:pt x="84" y="8"/>
                      </a:moveTo>
                      <a:lnTo>
                        <a:pt x="85" y="8"/>
                      </a:lnTo>
                      <a:lnTo>
                        <a:pt x="85" y="10"/>
                      </a:lnTo>
                      <a:lnTo>
                        <a:pt x="84" y="10"/>
                      </a:lnTo>
                      <a:lnTo>
                        <a:pt x="84" y="8"/>
                      </a:lnTo>
                      <a:close/>
                      <a:moveTo>
                        <a:pt x="86" y="8"/>
                      </a:moveTo>
                      <a:lnTo>
                        <a:pt x="88" y="8"/>
                      </a:lnTo>
                      <a:lnTo>
                        <a:pt x="88" y="10"/>
                      </a:lnTo>
                      <a:lnTo>
                        <a:pt x="87" y="10"/>
                      </a:lnTo>
                      <a:lnTo>
                        <a:pt x="86" y="8"/>
                      </a:lnTo>
                      <a:close/>
                      <a:moveTo>
                        <a:pt x="89" y="8"/>
                      </a:moveTo>
                      <a:lnTo>
                        <a:pt x="91" y="7"/>
                      </a:lnTo>
                      <a:lnTo>
                        <a:pt x="91" y="9"/>
                      </a:lnTo>
                      <a:lnTo>
                        <a:pt x="90" y="10"/>
                      </a:lnTo>
                      <a:lnTo>
                        <a:pt x="89" y="8"/>
                      </a:lnTo>
                      <a:close/>
                      <a:moveTo>
                        <a:pt x="92" y="7"/>
                      </a:moveTo>
                      <a:lnTo>
                        <a:pt x="94" y="7"/>
                      </a:lnTo>
                      <a:lnTo>
                        <a:pt x="94" y="7"/>
                      </a:lnTo>
                      <a:lnTo>
                        <a:pt x="94" y="9"/>
                      </a:lnTo>
                      <a:lnTo>
                        <a:pt x="94" y="9"/>
                      </a:lnTo>
                      <a:lnTo>
                        <a:pt x="93" y="9"/>
                      </a:lnTo>
                      <a:lnTo>
                        <a:pt x="92" y="7"/>
                      </a:lnTo>
                      <a:close/>
                      <a:moveTo>
                        <a:pt x="95" y="7"/>
                      </a:moveTo>
                      <a:lnTo>
                        <a:pt x="97" y="7"/>
                      </a:lnTo>
                      <a:lnTo>
                        <a:pt x="97" y="9"/>
                      </a:lnTo>
                      <a:lnTo>
                        <a:pt x="95" y="9"/>
                      </a:lnTo>
                      <a:lnTo>
                        <a:pt x="95" y="7"/>
                      </a:lnTo>
                      <a:close/>
                      <a:moveTo>
                        <a:pt x="98" y="7"/>
                      </a:moveTo>
                      <a:lnTo>
                        <a:pt x="100" y="6"/>
                      </a:lnTo>
                      <a:lnTo>
                        <a:pt x="100" y="9"/>
                      </a:lnTo>
                      <a:lnTo>
                        <a:pt x="98" y="9"/>
                      </a:lnTo>
                      <a:lnTo>
                        <a:pt x="98" y="7"/>
                      </a:lnTo>
                      <a:close/>
                      <a:moveTo>
                        <a:pt x="101" y="6"/>
                      </a:moveTo>
                      <a:lnTo>
                        <a:pt x="101" y="6"/>
                      </a:lnTo>
                      <a:lnTo>
                        <a:pt x="103" y="6"/>
                      </a:lnTo>
                      <a:lnTo>
                        <a:pt x="103" y="8"/>
                      </a:lnTo>
                      <a:lnTo>
                        <a:pt x="102" y="8"/>
                      </a:lnTo>
                      <a:lnTo>
                        <a:pt x="101" y="8"/>
                      </a:lnTo>
                      <a:lnTo>
                        <a:pt x="101" y="6"/>
                      </a:lnTo>
                      <a:close/>
                      <a:moveTo>
                        <a:pt x="104" y="6"/>
                      </a:moveTo>
                      <a:lnTo>
                        <a:pt x="105" y="6"/>
                      </a:lnTo>
                      <a:lnTo>
                        <a:pt x="106" y="6"/>
                      </a:lnTo>
                      <a:lnTo>
                        <a:pt x="106" y="8"/>
                      </a:lnTo>
                      <a:lnTo>
                        <a:pt x="106" y="8"/>
                      </a:lnTo>
                      <a:lnTo>
                        <a:pt x="104" y="8"/>
                      </a:lnTo>
                      <a:lnTo>
                        <a:pt x="104" y="6"/>
                      </a:lnTo>
                      <a:close/>
                      <a:moveTo>
                        <a:pt x="107" y="6"/>
                      </a:moveTo>
                      <a:lnTo>
                        <a:pt x="109" y="6"/>
                      </a:lnTo>
                      <a:lnTo>
                        <a:pt x="109" y="8"/>
                      </a:lnTo>
                      <a:lnTo>
                        <a:pt x="107" y="8"/>
                      </a:lnTo>
                      <a:lnTo>
                        <a:pt x="107" y="6"/>
                      </a:lnTo>
                      <a:close/>
                      <a:moveTo>
                        <a:pt x="110" y="5"/>
                      </a:moveTo>
                      <a:lnTo>
                        <a:pt x="112" y="5"/>
                      </a:lnTo>
                      <a:lnTo>
                        <a:pt x="112" y="7"/>
                      </a:lnTo>
                      <a:lnTo>
                        <a:pt x="110" y="7"/>
                      </a:lnTo>
                      <a:lnTo>
                        <a:pt x="110" y="5"/>
                      </a:lnTo>
                      <a:close/>
                      <a:moveTo>
                        <a:pt x="113" y="5"/>
                      </a:moveTo>
                      <a:lnTo>
                        <a:pt x="113" y="5"/>
                      </a:lnTo>
                      <a:lnTo>
                        <a:pt x="115" y="5"/>
                      </a:lnTo>
                      <a:lnTo>
                        <a:pt x="115" y="7"/>
                      </a:lnTo>
                      <a:lnTo>
                        <a:pt x="113" y="7"/>
                      </a:lnTo>
                      <a:lnTo>
                        <a:pt x="113" y="7"/>
                      </a:lnTo>
                      <a:lnTo>
                        <a:pt x="113" y="5"/>
                      </a:lnTo>
                      <a:close/>
                      <a:moveTo>
                        <a:pt x="116" y="5"/>
                      </a:moveTo>
                      <a:lnTo>
                        <a:pt x="117" y="5"/>
                      </a:lnTo>
                      <a:lnTo>
                        <a:pt x="117" y="5"/>
                      </a:lnTo>
                      <a:lnTo>
                        <a:pt x="118" y="7"/>
                      </a:lnTo>
                      <a:lnTo>
                        <a:pt x="117" y="7"/>
                      </a:lnTo>
                      <a:lnTo>
                        <a:pt x="116" y="7"/>
                      </a:lnTo>
                      <a:lnTo>
                        <a:pt x="116" y="5"/>
                      </a:lnTo>
                      <a:close/>
                      <a:moveTo>
                        <a:pt x="119" y="4"/>
                      </a:moveTo>
                      <a:lnTo>
                        <a:pt x="120" y="4"/>
                      </a:lnTo>
                      <a:lnTo>
                        <a:pt x="120" y="4"/>
                      </a:lnTo>
                      <a:lnTo>
                        <a:pt x="121" y="6"/>
                      </a:lnTo>
                      <a:lnTo>
                        <a:pt x="120" y="6"/>
                      </a:lnTo>
                      <a:lnTo>
                        <a:pt x="119" y="7"/>
                      </a:lnTo>
                      <a:lnTo>
                        <a:pt x="119" y="4"/>
                      </a:lnTo>
                      <a:close/>
                      <a:moveTo>
                        <a:pt x="122" y="4"/>
                      </a:moveTo>
                      <a:lnTo>
                        <a:pt x="123" y="4"/>
                      </a:lnTo>
                      <a:lnTo>
                        <a:pt x="123" y="6"/>
                      </a:lnTo>
                      <a:lnTo>
                        <a:pt x="122" y="6"/>
                      </a:lnTo>
                      <a:lnTo>
                        <a:pt x="122" y="4"/>
                      </a:lnTo>
                      <a:close/>
                      <a:moveTo>
                        <a:pt x="125" y="4"/>
                      </a:moveTo>
                      <a:lnTo>
                        <a:pt x="126" y="4"/>
                      </a:lnTo>
                      <a:lnTo>
                        <a:pt x="126" y="6"/>
                      </a:lnTo>
                      <a:lnTo>
                        <a:pt x="125" y="6"/>
                      </a:lnTo>
                      <a:lnTo>
                        <a:pt x="125" y="4"/>
                      </a:lnTo>
                      <a:close/>
                      <a:moveTo>
                        <a:pt x="128" y="4"/>
                      </a:moveTo>
                      <a:lnTo>
                        <a:pt x="129" y="3"/>
                      </a:lnTo>
                      <a:lnTo>
                        <a:pt x="129" y="5"/>
                      </a:lnTo>
                      <a:lnTo>
                        <a:pt x="128" y="6"/>
                      </a:lnTo>
                      <a:lnTo>
                        <a:pt x="128" y="4"/>
                      </a:lnTo>
                      <a:close/>
                      <a:moveTo>
                        <a:pt x="131" y="3"/>
                      </a:moveTo>
                      <a:lnTo>
                        <a:pt x="132" y="3"/>
                      </a:lnTo>
                      <a:lnTo>
                        <a:pt x="132" y="3"/>
                      </a:lnTo>
                      <a:lnTo>
                        <a:pt x="132" y="5"/>
                      </a:lnTo>
                      <a:lnTo>
                        <a:pt x="132" y="5"/>
                      </a:lnTo>
                      <a:lnTo>
                        <a:pt x="131" y="5"/>
                      </a:lnTo>
                      <a:lnTo>
                        <a:pt x="131" y="3"/>
                      </a:lnTo>
                      <a:close/>
                      <a:moveTo>
                        <a:pt x="134" y="3"/>
                      </a:moveTo>
                      <a:lnTo>
                        <a:pt x="135" y="3"/>
                      </a:lnTo>
                      <a:lnTo>
                        <a:pt x="135" y="3"/>
                      </a:lnTo>
                      <a:lnTo>
                        <a:pt x="135" y="5"/>
                      </a:lnTo>
                      <a:lnTo>
                        <a:pt x="135" y="5"/>
                      </a:lnTo>
                      <a:lnTo>
                        <a:pt x="134" y="5"/>
                      </a:lnTo>
                      <a:lnTo>
                        <a:pt x="134" y="3"/>
                      </a:lnTo>
                      <a:close/>
                      <a:moveTo>
                        <a:pt x="137" y="3"/>
                      </a:moveTo>
                      <a:lnTo>
                        <a:pt x="137" y="3"/>
                      </a:lnTo>
                      <a:lnTo>
                        <a:pt x="138" y="3"/>
                      </a:lnTo>
                      <a:lnTo>
                        <a:pt x="138" y="5"/>
                      </a:lnTo>
                      <a:lnTo>
                        <a:pt x="138" y="5"/>
                      </a:lnTo>
                      <a:lnTo>
                        <a:pt x="137" y="5"/>
                      </a:lnTo>
                      <a:lnTo>
                        <a:pt x="137" y="3"/>
                      </a:lnTo>
                      <a:close/>
                      <a:moveTo>
                        <a:pt x="140" y="2"/>
                      </a:moveTo>
                      <a:lnTo>
                        <a:pt x="140" y="2"/>
                      </a:lnTo>
                      <a:lnTo>
                        <a:pt x="141" y="2"/>
                      </a:lnTo>
                      <a:lnTo>
                        <a:pt x="141" y="4"/>
                      </a:lnTo>
                      <a:lnTo>
                        <a:pt x="140" y="4"/>
                      </a:lnTo>
                      <a:lnTo>
                        <a:pt x="140" y="4"/>
                      </a:lnTo>
                      <a:lnTo>
                        <a:pt x="140" y="2"/>
                      </a:lnTo>
                      <a:close/>
                      <a:moveTo>
                        <a:pt x="143" y="2"/>
                      </a:moveTo>
                      <a:lnTo>
                        <a:pt x="143" y="2"/>
                      </a:lnTo>
                      <a:lnTo>
                        <a:pt x="144" y="2"/>
                      </a:lnTo>
                      <a:lnTo>
                        <a:pt x="144" y="4"/>
                      </a:lnTo>
                      <a:lnTo>
                        <a:pt x="143" y="4"/>
                      </a:lnTo>
                      <a:lnTo>
                        <a:pt x="143" y="4"/>
                      </a:lnTo>
                      <a:lnTo>
                        <a:pt x="143" y="2"/>
                      </a:lnTo>
                      <a:close/>
                      <a:moveTo>
                        <a:pt x="145" y="2"/>
                      </a:moveTo>
                      <a:lnTo>
                        <a:pt x="147" y="2"/>
                      </a:lnTo>
                      <a:lnTo>
                        <a:pt x="147" y="4"/>
                      </a:lnTo>
                      <a:lnTo>
                        <a:pt x="146" y="4"/>
                      </a:lnTo>
                      <a:lnTo>
                        <a:pt x="145" y="2"/>
                      </a:lnTo>
                      <a:close/>
                      <a:moveTo>
                        <a:pt x="148" y="1"/>
                      </a:moveTo>
                      <a:lnTo>
                        <a:pt x="149" y="1"/>
                      </a:lnTo>
                      <a:lnTo>
                        <a:pt x="150" y="1"/>
                      </a:lnTo>
                      <a:lnTo>
                        <a:pt x="150" y="3"/>
                      </a:lnTo>
                      <a:lnTo>
                        <a:pt x="149" y="3"/>
                      </a:lnTo>
                      <a:lnTo>
                        <a:pt x="149" y="3"/>
                      </a:lnTo>
                      <a:lnTo>
                        <a:pt x="148" y="1"/>
                      </a:lnTo>
                      <a:close/>
                      <a:moveTo>
                        <a:pt x="151" y="1"/>
                      </a:moveTo>
                      <a:lnTo>
                        <a:pt x="151" y="1"/>
                      </a:lnTo>
                      <a:lnTo>
                        <a:pt x="153" y="1"/>
                      </a:lnTo>
                      <a:lnTo>
                        <a:pt x="153" y="1"/>
                      </a:lnTo>
                      <a:lnTo>
                        <a:pt x="153" y="3"/>
                      </a:lnTo>
                      <a:lnTo>
                        <a:pt x="153" y="3"/>
                      </a:lnTo>
                      <a:lnTo>
                        <a:pt x="151" y="3"/>
                      </a:lnTo>
                      <a:lnTo>
                        <a:pt x="151" y="3"/>
                      </a:lnTo>
                      <a:lnTo>
                        <a:pt x="151" y="1"/>
                      </a:lnTo>
                      <a:close/>
                      <a:moveTo>
                        <a:pt x="154" y="1"/>
                      </a:moveTo>
                      <a:lnTo>
                        <a:pt x="155" y="1"/>
                      </a:lnTo>
                      <a:lnTo>
                        <a:pt x="156" y="1"/>
                      </a:lnTo>
                      <a:lnTo>
                        <a:pt x="156" y="0"/>
                      </a:lnTo>
                      <a:lnTo>
                        <a:pt x="156" y="3"/>
                      </a:lnTo>
                      <a:lnTo>
                        <a:pt x="156" y="3"/>
                      </a:lnTo>
                      <a:lnTo>
                        <a:pt x="155" y="3"/>
                      </a:lnTo>
                      <a:lnTo>
                        <a:pt x="154" y="3"/>
                      </a:lnTo>
                      <a:lnTo>
                        <a:pt x="154" y="1"/>
                      </a:lnTo>
                      <a:close/>
                      <a:moveTo>
                        <a:pt x="157" y="0"/>
                      </a:moveTo>
                      <a:lnTo>
                        <a:pt x="157" y="0"/>
                      </a:lnTo>
                      <a:lnTo>
                        <a:pt x="158" y="0"/>
                      </a:lnTo>
                      <a:lnTo>
                        <a:pt x="158" y="0"/>
                      </a:lnTo>
                      <a:lnTo>
                        <a:pt x="159" y="0"/>
                      </a:lnTo>
                      <a:lnTo>
                        <a:pt x="159" y="0"/>
                      </a:lnTo>
                      <a:lnTo>
                        <a:pt x="159" y="2"/>
                      </a:lnTo>
                      <a:lnTo>
                        <a:pt x="159" y="2"/>
                      </a:lnTo>
                      <a:lnTo>
                        <a:pt x="158" y="2"/>
                      </a:lnTo>
                      <a:lnTo>
                        <a:pt x="158" y="2"/>
                      </a:lnTo>
                      <a:lnTo>
                        <a:pt x="158" y="2"/>
                      </a:lnTo>
                      <a:lnTo>
                        <a:pt x="157" y="2"/>
                      </a:lnTo>
                      <a:lnTo>
                        <a:pt x="157" y="0"/>
                      </a:lnTo>
                      <a:close/>
                      <a:moveTo>
                        <a:pt x="158" y="3"/>
                      </a:moveTo>
                      <a:lnTo>
                        <a:pt x="158" y="3"/>
                      </a:lnTo>
                      <a:lnTo>
                        <a:pt x="157" y="3"/>
                      </a:lnTo>
                      <a:lnTo>
                        <a:pt x="157" y="3"/>
                      </a:lnTo>
                      <a:lnTo>
                        <a:pt x="156" y="1"/>
                      </a:lnTo>
                      <a:lnTo>
                        <a:pt x="157" y="1"/>
                      </a:lnTo>
                      <a:lnTo>
                        <a:pt x="158" y="1"/>
                      </a:lnTo>
                      <a:lnTo>
                        <a:pt x="158" y="1"/>
                      </a:lnTo>
                      <a:lnTo>
                        <a:pt x="158" y="3"/>
                      </a:lnTo>
                      <a:close/>
                      <a:moveTo>
                        <a:pt x="155" y="4"/>
                      </a:moveTo>
                      <a:lnTo>
                        <a:pt x="155" y="4"/>
                      </a:lnTo>
                      <a:lnTo>
                        <a:pt x="154" y="2"/>
                      </a:lnTo>
                      <a:lnTo>
                        <a:pt x="155" y="2"/>
                      </a:lnTo>
                      <a:lnTo>
                        <a:pt x="155" y="4"/>
                      </a:lnTo>
                      <a:close/>
                    </a:path>
                  </a:pathLst>
                </a:custGeom>
                <a:solidFill>
                  <a:srgbClr val="FF99CC"/>
                </a:solidFill>
                <a:ln w="0" cap="flat">
                  <a:solidFill>
                    <a:srgbClr val="FF99CC"/>
                  </a:solidFill>
                  <a:prstDash val="solid"/>
                  <a:bevel/>
                </a:ln>
              </p:spPr>
              <p:txBody>
                <a:bodyPr/>
                <a:lstStyle/>
                <a:p>
                  <a:endParaRPr lang="zh-CN" altLang="en-US"/>
                </a:p>
              </p:txBody>
            </p:sp>
            <p:sp>
              <p:nvSpPr>
                <p:cNvPr id="1675" name="Rectangle 242"/>
                <p:cNvSpPr>
                  <a:spLocks noChangeArrowheads="1"/>
                </p:cNvSpPr>
                <p:nvPr/>
              </p:nvSpPr>
              <p:spPr bwMode="auto">
                <a:xfrm>
                  <a:off x="943" y="2820"/>
                  <a:ext cx="52" cy="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
                      <a:solidFill>
                        <a:srgbClr val="000000"/>
                      </a:solidFill>
                      <a:latin typeface="宋体" panose="02010600030101010101" pitchFamily="2" charset="-122"/>
                      <a:ea typeface="宋体" panose="02010600030101010101" pitchFamily="2" charset="-122"/>
                    </a:rPr>
                    <a:t>客户满意度</a:t>
                  </a:r>
                  <a:endParaRPr lang="zh-CN" altLang="en-US" b="1">
                    <a:ea typeface="宋体" panose="02010600030101010101" pitchFamily="2" charset="-122"/>
                  </a:endParaRPr>
                </a:p>
              </p:txBody>
            </p:sp>
            <p:sp>
              <p:nvSpPr>
                <p:cNvPr id="1676" name="Rectangle 243"/>
                <p:cNvSpPr>
                  <a:spLocks noChangeArrowheads="1"/>
                </p:cNvSpPr>
                <p:nvPr/>
              </p:nvSpPr>
              <p:spPr bwMode="auto">
                <a:xfrm>
                  <a:off x="1022" y="3008"/>
                  <a:ext cx="62" cy="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
                      <a:solidFill>
                        <a:srgbClr val="000000"/>
                      </a:solidFill>
                      <a:latin typeface="宋体" panose="02010600030101010101" pitchFamily="2" charset="-122"/>
                      <a:ea typeface="宋体" panose="02010600030101010101" pitchFamily="2" charset="-122"/>
                    </a:rPr>
                    <a:t>客户不满意度</a:t>
                  </a:r>
                  <a:endParaRPr lang="zh-CN" altLang="en-US" b="1">
                    <a:ea typeface="宋体" panose="02010600030101010101" pitchFamily="2" charset="-122"/>
                  </a:endParaRPr>
                </a:p>
              </p:txBody>
            </p:sp>
            <p:sp>
              <p:nvSpPr>
                <p:cNvPr id="1677" name="Rectangle 244"/>
                <p:cNvSpPr>
                  <a:spLocks noChangeArrowheads="1"/>
                </p:cNvSpPr>
                <p:nvPr/>
              </p:nvSpPr>
              <p:spPr bwMode="auto">
                <a:xfrm>
                  <a:off x="1096" y="2893"/>
                  <a:ext cx="52" cy="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
                      <a:solidFill>
                        <a:srgbClr val="000000"/>
                      </a:solidFill>
                      <a:latin typeface="宋体" panose="02010600030101010101" pitchFamily="2" charset="-122"/>
                      <a:ea typeface="宋体" panose="02010600030101010101" pitchFamily="2" charset="-122"/>
                    </a:rPr>
                    <a:t>很好的执行</a:t>
                  </a:r>
                  <a:endParaRPr lang="zh-CN" altLang="en-US" b="1">
                    <a:ea typeface="宋体" panose="02010600030101010101" pitchFamily="2" charset="-122"/>
                  </a:endParaRPr>
                </a:p>
              </p:txBody>
            </p:sp>
            <p:sp>
              <p:nvSpPr>
                <p:cNvPr id="1678" name="Rectangle 245"/>
                <p:cNvSpPr>
                  <a:spLocks noChangeArrowheads="1"/>
                </p:cNvSpPr>
                <p:nvPr/>
              </p:nvSpPr>
              <p:spPr bwMode="auto">
                <a:xfrm>
                  <a:off x="853" y="2927"/>
                  <a:ext cx="52" cy="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
                      <a:solidFill>
                        <a:srgbClr val="000000"/>
                      </a:solidFill>
                      <a:latin typeface="宋体" panose="02010600030101010101" pitchFamily="2" charset="-122"/>
                      <a:ea typeface="宋体" panose="02010600030101010101" pitchFamily="2" charset="-122"/>
                    </a:rPr>
                    <a:t>很差的执行</a:t>
                  </a:r>
                  <a:endParaRPr lang="zh-CN" altLang="en-US" b="1">
                    <a:ea typeface="宋体" panose="02010600030101010101" pitchFamily="2" charset="-122"/>
                  </a:endParaRPr>
                </a:p>
              </p:txBody>
            </p:sp>
            <p:sp>
              <p:nvSpPr>
                <p:cNvPr id="1679" name="Rectangle 246"/>
                <p:cNvSpPr>
                  <a:spLocks noChangeArrowheads="1"/>
                </p:cNvSpPr>
                <p:nvPr/>
              </p:nvSpPr>
              <p:spPr bwMode="auto">
                <a:xfrm>
                  <a:off x="1038" y="2951"/>
                  <a:ext cx="41"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 b="1">
                      <a:solidFill>
                        <a:srgbClr val="C0C0C0"/>
                      </a:solidFill>
                      <a:latin typeface="宋体" panose="02010600030101010101" pitchFamily="2" charset="-122"/>
                      <a:ea typeface="宋体" panose="02010600030101010101" pitchFamily="2" charset="-122"/>
                    </a:rPr>
                    <a:t>基本需求</a:t>
                  </a:r>
                  <a:endParaRPr lang="zh-CN" altLang="en-US" b="1">
                    <a:ea typeface="宋体" panose="02010600030101010101" pitchFamily="2" charset="-122"/>
                  </a:endParaRPr>
                </a:p>
              </p:txBody>
            </p:sp>
            <p:sp>
              <p:nvSpPr>
                <p:cNvPr id="1680" name="Rectangle 247"/>
                <p:cNvSpPr>
                  <a:spLocks noChangeArrowheads="1"/>
                </p:cNvSpPr>
                <p:nvPr/>
              </p:nvSpPr>
              <p:spPr bwMode="auto">
                <a:xfrm>
                  <a:off x="1037" y="2951"/>
                  <a:ext cx="42"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 b="1">
                      <a:solidFill>
                        <a:srgbClr val="000000"/>
                      </a:solidFill>
                      <a:latin typeface="宋体" panose="02010600030101010101" pitchFamily="2" charset="-122"/>
                      <a:ea typeface="宋体" panose="02010600030101010101" pitchFamily="2" charset="-122"/>
                    </a:rPr>
                    <a:t>基本需求</a:t>
                  </a:r>
                  <a:endParaRPr lang="zh-CN" altLang="en-US" b="1">
                    <a:ea typeface="宋体" panose="02010600030101010101" pitchFamily="2" charset="-122"/>
                  </a:endParaRPr>
                </a:p>
              </p:txBody>
            </p:sp>
            <p:sp>
              <p:nvSpPr>
                <p:cNvPr id="1681" name="Rectangle 248"/>
                <p:cNvSpPr>
                  <a:spLocks noChangeArrowheads="1"/>
                </p:cNvSpPr>
                <p:nvPr/>
              </p:nvSpPr>
              <p:spPr bwMode="auto">
                <a:xfrm>
                  <a:off x="1058" y="2855"/>
                  <a:ext cx="72" cy="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 b="1">
                      <a:solidFill>
                        <a:srgbClr val="C0C0C0"/>
                      </a:solidFill>
                      <a:latin typeface="宋体" panose="02010600030101010101" pitchFamily="2" charset="-122"/>
                      <a:ea typeface="宋体" panose="02010600030101010101" pitchFamily="2" charset="-122"/>
                    </a:rPr>
                    <a:t>最好满足的需求</a:t>
                  </a:r>
                  <a:endParaRPr lang="zh-CN" altLang="en-US" b="1">
                    <a:ea typeface="宋体" panose="02010600030101010101" pitchFamily="2" charset="-122"/>
                  </a:endParaRPr>
                </a:p>
              </p:txBody>
            </p:sp>
            <p:sp>
              <p:nvSpPr>
                <p:cNvPr id="1682" name="Rectangle 249"/>
                <p:cNvSpPr>
                  <a:spLocks noChangeArrowheads="1"/>
                </p:cNvSpPr>
                <p:nvPr/>
              </p:nvSpPr>
              <p:spPr bwMode="auto">
                <a:xfrm>
                  <a:off x="1057" y="2855"/>
                  <a:ext cx="73" cy="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 b="1">
                      <a:solidFill>
                        <a:srgbClr val="000000"/>
                      </a:solidFill>
                      <a:latin typeface="宋体" panose="02010600030101010101" pitchFamily="2" charset="-122"/>
                      <a:ea typeface="宋体" panose="02010600030101010101" pitchFamily="2" charset="-122"/>
                    </a:rPr>
                    <a:t>最好满足的需求</a:t>
                  </a:r>
                  <a:endParaRPr lang="zh-CN" altLang="en-US" b="1">
                    <a:ea typeface="宋体" panose="02010600030101010101" pitchFamily="2" charset="-122"/>
                  </a:endParaRPr>
                </a:p>
              </p:txBody>
            </p:sp>
            <p:sp>
              <p:nvSpPr>
                <p:cNvPr id="1683" name="Rectangle 250"/>
                <p:cNvSpPr>
                  <a:spLocks noChangeArrowheads="1"/>
                </p:cNvSpPr>
                <p:nvPr/>
              </p:nvSpPr>
              <p:spPr bwMode="auto">
                <a:xfrm>
                  <a:off x="923" y="2879"/>
                  <a:ext cx="41" cy="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 b="1">
                      <a:solidFill>
                        <a:srgbClr val="C0C0C0"/>
                      </a:solidFill>
                      <a:latin typeface="宋体" panose="02010600030101010101" pitchFamily="2" charset="-122"/>
                      <a:ea typeface="宋体" panose="02010600030101010101" pitchFamily="2" charset="-122"/>
                    </a:rPr>
                    <a:t>兴奋需求</a:t>
                  </a:r>
                  <a:endParaRPr lang="zh-CN" altLang="en-US" b="1">
                    <a:ea typeface="宋体" panose="02010600030101010101" pitchFamily="2" charset="-122"/>
                  </a:endParaRPr>
                </a:p>
              </p:txBody>
            </p:sp>
            <p:sp>
              <p:nvSpPr>
                <p:cNvPr id="1684" name="Rectangle 251"/>
                <p:cNvSpPr>
                  <a:spLocks noChangeArrowheads="1"/>
                </p:cNvSpPr>
                <p:nvPr/>
              </p:nvSpPr>
              <p:spPr bwMode="auto">
                <a:xfrm>
                  <a:off x="923" y="2879"/>
                  <a:ext cx="41" cy="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 b="1">
                      <a:solidFill>
                        <a:srgbClr val="000000"/>
                      </a:solidFill>
                      <a:latin typeface="宋体" panose="02010600030101010101" pitchFamily="2" charset="-122"/>
                      <a:ea typeface="宋体" panose="02010600030101010101" pitchFamily="2" charset="-122"/>
                    </a:rPr>
                    <a:t>兴奋需求</a:t>
                  </a:r>
                  <a:endParaRPr lang="zh-CN" altLang="en-US" b="1">
                    <a:ea typeface="宋体" panose="02010600030101010101" pitchFamily="2" charset="-122"/>
                  </a:endParaRPr>
                </a:p>
              </p:txBody>
            </p:sp>
          </p:grpSp>
          <p:sp>
            <p:nvSpPr>
              <p:cNvPr id="1667" name="Rectangle 252"/>
              <p:cNvSpPr>
                <a:spLocks noChangeArrowheads="1"/>
              </p:cNvSpPr>
              <p:nvPr/>
            </p:nvSpPr>
            <p:spPr bwMode="auto">
              <a:xfrm>
                <a:off x="657" y="2162"/>
                <a:ext cx="6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CC3300"/>
                    </a:solidFill>
                    <a:latin typeface="宋体" panose="02010600030101010101" pitchFamily="2" charset="-122"/>
                    <a:ea typeface="宋体" panose="02010600030101010101" pitchFamily="2" charset="-122"/>
                  </a:rPr>
                  <a:t>市场需求管理</a:t>
                </a:r>
                <a:endParaRPr lang="zh-CN" altLang="en-US" sz="1400" b="1">
                  <a:ea typeface="宋体" panose="02010600030101010101" pitchFamily="2" charset="-122"/>
                </a:endParaRPr>
              </a:p>
            </p:txBody>
          </p:sp>
          <p:sp>
            <p:nvSpPr>
              <p:cNvPr id="1668" name="Rectangle 253"/>
              <p:cNvSpPr>
                <a:spLocks noChangeArrowheads="1"/>
              </p:cNvSpPr>
              <p:nvPr/>
            </p:nvSpPr>
            <p:spPr bwMode="auto">
              <a:xfrm>
                <a:off x="698" y="2336"/>
                <a:ext cx="6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000" b="1">
                    <a:solidFill>
                      <a:srgbClr val="000000"/>
                    </a:solidFill>
                    <a:latin typeface="宋体" panose="02010600030101010101" pitchFamily="2" charset="-122"/>
                    <a:ea typeface="宋体" panose="02010600030101010101" pitchFamily="2" charset="-122"/>
                  </a:rPr>
                  <a:t>流程、工具、方法</a:t>
                </a:r>
                <a:endParaRPr lang="en-US" altLang="zh-CN" sz="1000" b="1">
                  <a:ea typeface="宋体" panose="02010600030101010101" pitchFamily="2" charset="-122"/>
                </a:endParaRPr>
              </a:p>
            </p:txBody>
          </p:sp>
          <p:pic>
            <p:nvPicPr>
              <p:cNvPr id="1669" name="Picture 25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8" y="2432"/>
                <a:ext cx="499"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64" name="Group 255"/>
            <p:cNvGrpSpPr/>
            <p:nvPr/>
          </p:nvGrpSpPr>
          <p:grpSpPr bwMode="auto">
            <a:xfrm>
              <a:off x="113" y="890"/>
              <a:ext cx="2650" cy="2994"/>
              <a:chOff x="113" y="890"/>
              <a:chExt cx="2650" cy="2994"/>
            </a:xfrm>
          </p:grpSpPr>
          <p:sp>
            <p:nvSpPr>
              <p:cNvPr id="1636" name="Freeform 256"/>
              <p:cNvSpPr>
                <a:spLocks noEditPoints="1"/>
              </p:cNvSpPr>
              <p:nvPr/>
            </p:nvSpPr>
            <p:spPr bwMode="auto">
              <a:xfrm>
                <a:off x="385" y="890"/>
                <a:ext cx="2378" cy="108"/>
              </a:xfrm>
              <a:custGeom>
                <a:avLst/>
                <a:gdLst>
                  <a:gd name="T0" fmla="*/ 21216 w 21216"/>
                  <a:gd name="T1" fmla="*/ 33 h 1167"/>
                  <a:gd name="T2" fmla="*/ 21216 w 21216"/>
                  <a:gd name="T3" fmla="*/ 592 h 1167"/>
                  <a:gd name="T4" fmla="*/ 21183 w 21216"/>
                  <a:gd name="T5" fmla="*/ 625 h 1167"/>
                  <a:gd name="T6" fmla="*/ 200 w 21216"/>
                  <a:gd name="T7" fmla="*/ 625 h 1167"/>
                  <a:gd name="T8" fmla="*/ 233 w 21216"/>
                  <a:gd name="T9" fmla="*/ 592 h 1167"/>
                  <a:gd name="T10" fmla="*/ 233 w 21216"/>
                  <a:gd name="T11" fmla="*/ 833 h 1167"/>
                  <a:gd name="T12" fmla="*/ 200 w 21216"/>
                  <a:gd name="T13" fmla="*/ 867 h 1167"/>
                  <a:gd name="T14" fmla="*/ 166 w 21216"/>
                  <a:gd name="T15" fmla="*/ 833 h 1167"/>
                  <a:gd name="T16" fmla="*/ 166 w 21216"/>
                  <a:gd name="T17" fmla="*/ 592 h 1167"/>
                  <a:gd name="T18" fmla="*/ 200 w 21216"/>
                  <a:gd name="T19" fmla="*/ 558 h 1167"/>
                  <a:gd name="T20" fmla="*/ 21183 w 21216"/>
                  <a:gd name="T21" fmla="*/ 558 h 1167"/>
                  <a:gd name="T22" fmla="*/ 21150 w 21216"/>
                  <a:gd name="T23" fmla="*/ 592 h 1167"/>
                  <a:gd name="T24" fmla="*/ 21150 w 21216"/>
                  <a:gd name="T25" fmla="*/ 33 h 1167"/>
                  <a:gd name="T26" fmla="*/ 21183 w 21216"/>
                  <a:gd name="T27" fmla="*/ 0 h 1167"/>
                  <a:gd name="T28" fmla="*/ 21216 w 21216"/>
                  <a:gd name="T29" fmla="*/ 33 h 1167"/>
                  <a:gd name="T30" fmla="*/ 400 w 21216"/>
                  <a:gd name="T31" fmla="*/ 767 h 1167"/>
                  <a:gd name="T32" fmla="*/ 200 w 21216"/>
                  <a:gd name="T33" fmla="*/ 1167 h 1167"/>
                  <a:gd name="T34" fmla="*/ 0 w 21216"/>
                  <a:gd name="T35" fmla="*/ 767 h 1167"/>
                  <a:gd name="T36" fmla="*/ 400 w 21216"/>
                  <a:gd name="T37" fmla="*/ 767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16" h="1167">
                    <a:moveTo>
                      <a:pt x="21216" y="33"/>
                    </a:moveTo>
                    <a:lnTo>
                      <a:pt x="21216" y="592"/>
                    </a:lnTo>
                    <a:cubicBezTo>
                      <a:pt x="21216" y="610"/>
                      <a:pt x="21202" y="625"/>
                      <a:pt x="21183" y="625"/>
                    </a:cubicBezTo>
                    <a:lnTo>
                      <a:pt x="200" y="625"/>
                    </a:lnTo>
                    <a:lnTo>
                      <a:pt x="233" y="592"/>
                    </a:lnTo>
                    <a:lnTo>
                      <a:pt x="233" y="833"/>
                    </a:lnTo>
                    <a:cubicBezTo>
                      <a:pt x="233" y="852"/>
                      <a:pt x="218" y="867"/>
                      <a:pt x="200" y="867"/>
                    </a:cubicBezTo>
                    <a:cubicBezTo>
                      <a:pt x="181" y="867"/>
                      <a:pt x="166" y="852"/>
                      <a:pt x="166" y="833"/>
                    </a:cubicBezTo>
                    <a:lnTo>
                      <a:pt x="166" y="592"/>
                    </a:lnTo>
                    <a:cubicBezTo>
                      <a:pt x="166" y="573"/>
                      <a:pt x="181" y="558"/>
                      <a:pt x="200" y="558"/>
                    </a:cubicBezTo>
                    <a:lnTo>
                      <a:pt x="21183" y="558"/>
                    </a:lnTo>
                    <a:lnTo>
                      <a:pt x="21150" y="592"/>
                    </a:lnTo>
                    <a:lnTo>
                      <a:pt x="21150" y="33"/>
                    </a:lnTo>
                    <a:cubicBezTo>
                      <a:pt x="21150" y="15"/>
                      <a:pt x="21165" y="0"/>
                      <a:pt x="21183" y="0"/>
                    </a:cubicBezTo>
                    <a:cubicBezTo>
                      <a:pt x="21202" y="0"/>
                      <a:pt x="21216" y="15"/>
                      <a:pt x="21216" y="33"/>
                    </a:cubicBezTo>
                    <a:close/>
                    <a:moveTo>
                      <a:pt x="400" y="767"/>
                    </a:moveTo>
                    <a:lnTo>
                      <a:pt x="200" y="1167"/>
                    </a:lnTo>
                    <a:lnTo>
                      <a:pt x="0" y="767"/>
                    </a:lnTo>
                    <a:lnTo>
                      <a:pt x="400" y="767"/>
                    </a:lnTo>
                    <a:close/>
                  </a:path>
                </a:pathLst>
              </a:custGeom>
              <a:solidFill>
                <a:srgbClr val="000000"/>
              </a:solidFill>
              <a:ln w="1588" cap="flat">
                <a:solidFill>
                  <a:srgbClr val="000000"/>
                </a:solidFill>
                <a:prstDash val="solid"/>
                <a:bevel/>
              </a:ln>
            </p:spPr>
            <p:txBody>
              <a:bodyPr/>
              <a:lstStyle/>
              <a:p>
                <a:endParaRPr lang="zh-CN" altLang="en-US"/>
              </a:p>
            </p:txBody>
          </p:sp>
          <p:grpSp>
            <p:nvGrpSpPr>
              <p:cNvPr id="1637" name="Group 257"/>
              <p:cNvGrpSpPr/>
              <p:nvPr/>
            </p:nvGrpSpPr>
            <p:grpSpPr bwMode="auto">
              <a:xfrm>
                <a:off x="113" y="1003"/>
                <a:ext cx="522" cy="2881"/>
                <a:chOff x="113" y="965"/>
                <a:chExt cx="522" cy="2881"/>
              </a:xfrm>
            </p:grpSpPr>
            <p:sp>
              <p:nvSpPr>
                <p:cNvPr id="1638" name="Rectangle 258"/>
                <p:cNvSpPr>
                  <a:spLocks noChangeArrowheads="1"/>
                </p:cNvSpPr>
                <p:nvPr/>
              </p:nvSpPr>
              <p:spPr bwMode="auto">
                <a:xfrm>
                  <a:off x="113" y="965"/>
                  <a:ext cx="522" cy="288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639" name="Group 259"/>
                <p:cNvGrpSpPr/>
                <p:nvPr/>
              </p:nvGrpSpPr>
              <p:grpSpPr bwMode="auto">
                <a:xfrm>
                  <a:off x="161" y="1044"/>
                  <a:ext cx="416" cy="2794"/>
                  <a:chOff x="161" y="1044"/>
                  <a:chExt cx="416" cy="2794"/>
                </a:xfrm>
              </p:grpSpPr>
              <p:grpSp>
                <p:nvGrpSpPr>
                  <p:cNvPr id="1640" name="Group 260"/>
                  <p:cNvGrpSpPr/>
                  <p:nvPr/>
                </p:nvGrpSpPr>
                <p:grpSpPr bwMode="auto">
                  <a:xfrm>
                    <a:off x="340" y="1044"/>
                    <a:ext cx="225" cy="481"/>
                    <a:chOff x="340" y="998"/>
                    <a:chExt cx="225" cy="481"/>
                  </a:xfrm>
                </p:grpSpPr>
                <p:grpSp>
                  <p:nvGrpSpPr>
                    <p:cNvPr id="1660" name="Group 261"/>
                    <p:cNvGrpSpPr/>
                    <p:nvPr/>
                  </p:nvGrpSpPr>
                  <p:grpSpPr bwMode="auto">
                    <a:xfrm>
                      <a:off x="340" y="998"/>
                      <a:ext cx="225" cy="481"/>
                      <a:chOff x="442" y="998"/>
                      <a:chExt cx="123" cy="481"/>
                    </a:xfrm>
                  </p:grpSpPr>
                  <p:sp>
                    <p:nvSpPr>
                      <p:cNvPr id="1662" name="Rectangle 262"/>
                      <p:cNvSpPr>
                        <a:spLocks noChangeArrowheads="1"/>
                      </p:cNvSpPr>
                      <p:nvPr/>
                    </p:nvSpPr>
                    <p:spPr bwMode="auto">
                      <a:xfrm>
                        <a:off x="442" y="998"/>
                        <a:ext cx="123" cy="48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63" name="Rectangle 263"/>
                      <p:cNvSpPr>
                        <a:spLocks noChangeArrowheads="1"/>
                      </p:cNvSpPr>
                      <p:nvPr/>
                    </p:nvSpPr>
                    <p:spPr bwMode="auto">
                      <a:xfrm>
                        <a:off x="442" y="998"/>
                        <a:ext cx="123" cy="481"/>
                      </a:xfrm>
                      <a:prstGeom prst="rect">
                        <a:avLst/>
                      </a:prstGeom>
                      <a:solidFill>
                        <a:schemeClr val="hlink"/>
                      </a:solidFill>
                      <a:ln w="9525" cap="rnd">
                        <a:solidFill>
                          <a:srgbClr val="000000"/>
                        </a:solidFill>
                        <a:miter lim="800000"/>
                      </a:ln>
                    </p:spPr>
                    <p:txBody>
                      <a:bodyPr/>
                      <a:lstStyle/>
                      <a:p>
                        <a:endParaRPr lang="zh-CN" altLang="en-US"/>
                      </a:p>
                    </p:txBody>
                  </p:sp>
                </p:grpSp>
                <p:sp>
                  <p:nvSpPr>
                    <p:cNvPr id="1661" name="Rectangle 264"/>
                    <p:cNvSpPr>
                      <a:spLocks noChangeArrowheads="1"/>
                    </p:cNvSpPr>
                    <p:nvPr/>
                  </p:nvSpPr>
                  <p:spPr bwMode="auto">
                    <a:xfrm rot="5400000">
                      <a:off x="260" y="1198"/>
                      <a:ext cx="388" cy="13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宋体" panose="02010600030101010101" pitchFamily="2" charset="-122"/>
                          <a:ea typeface="宋体" panose="02010600030101010101" pitchFamily="2" charset="-122"/>
                        </a:rPr>
                        <a:t>公司</a:t>
                      </a:r>
                      <a:r>
                        <a:rPr lang="en-US" altLang="zh-CN" sz="1400" b="1">
                          <a:solidFill>
                            <a:srgbClr val="000000"/>
                          </a:solidFill>
                          <a:latin typeface="宋体" panose="02010600030101010101" pitchFamily="2" charset="-122"/>
                          <a:ea typeface="宋体" panose="02010600030101010101" pitchFamily="2" charset="-122"/>
                        </a:rPr>
                        <a:t>KPI</a:t>
                      </a:r>
                      <a:endParaRPr lang="en-US" altLang="zh-CN" sz="3600" b="1">
                        <a:ea typeface="宋体" panose="02010600030101010101" pitchFamily="2" charset="-122"/>
                      </a:endParaRPr>
                    </a:p>
                  </p:txBody>
                </p:sp>
              </p:grpSp>
              <p:grpSp>
                <p:nvGrpSpPr>
                  <p:cNvPr id="1641" name="Group 265"/>
                  <p:cNvGrpSpPr/>
                  <p:nvPr/>
                </p:nvGrpSpPr>
                <p:grpSpPr bwMode="auto">
                  <a:xfrm>
                    <a:off x="340" y="3355"/>
                    <a:ext cx="237" cy="483"/>
                    <a:chOff x="340" y="3294"/>
                    <a:chExt cx="237" cy="483"/>
                  </a:xfrm>
                </p:grpSpPr>
                <p:grpSp>
                  <p:nvGrpSpPr>
                    <p:cNvPr id="1656" name="Group 266"/>
                    <p:cNvGrpSpPr/>
                    <p:nvPr/>
                  </p:nvGrpSpPr>
                  <p:grpSpPr bwMode="auto">
                    <a:xfrm>
                      <a:off x="340" y="3294"/>
                      <a:ext cx="237" cy="483"/>
                      <a:chOff x="435" y="3057"/>
                      <a:chExt cx="142" cy="720"/>
                    </a:xfrm>
                  </p:grpSpPr>
                  <p:sp>
                    <p:nvSpPr>
                      <p:cNvPr id="1658" name="Rectangle 267"/>
                      <p:cNvSpPr>
                        <a:spLocks noChangeArrowheads="1"/>
                      </p:cNvSpPr>
                      <p:nvPr/>
                    </p:nvSpPr>
                    <p:spPr bwMode="auto">
                      <a:xfrm>
                        <a:off x="435" y="3057"/>
                        <a:ext cx="142" cy="72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59" name="Rectangle 268"/>
                      <p:cNvSpPr>
                        <a:spLocks noChangeArrowheads="1"/>
                      </p:cNvSpPr>
                      <p:nvPr/>
                    </p:nvSpPr>
                    <p:spPr bwMode="auto">
                      <a:xfrm>
                        <a:off x="435" y="3057"/>
                        <a:ext cx="142" cy="720"/>
                      </a:xfrm>
                      <a:prstGeom prst="rect">
                        <a:avLst/>
                      </a:prstGeom>
                      <a:solidFill>
                        <a:schemeClr val="hlink"/>
                      </a:solidFill>
                      <a:ln w="9525" cap="rnd">
                        <a:solidFill>
                          <a:srgbClr val="000000"/>
                        </a:solidFill>
                        <a:miter lim="800000"/>
                      </a:ln>
                    </p:spPr>
                    <p:txBody>
                      <a:bodyPr/>
                      <a:lstStyle/>
                      <a:p>
                        <a:endParaRPr lang="zh-CN" altLang="en-US"/>
                      </a:p>
                    </p:txBody>
                  </p:sp>
                </p:grpSp>
                <p:sp>
                  <p:nvSpPr>
                    <p:cNvPr id="1657" name="Rectangle 269"/>
                    <p:cNvSpPr>
                      <a:spLocks noChangeArrowheads="1"/>
                    </p:cNvSpPr>
                    <p:nvPr/>
                  </p:nvSpPr>
                  <p:spPr bwMode="auto">
                    <a:xfrm rot="5400000">
                      <a:off x="268" y="3483"/>
                      <a:ext cx="388" cy="13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宋体" panose="02010600030101010101" pitchFamily="2" charset="-122"/>
                          <a:ea typeface="宋体" panose="02010600030101010101" pitchFamily="2" charset="-122"/>
                        </a:rPr>
                        <a:t>项目</a:t>
                      </a:r>
                      <a:r>
                        <a:rPr lang="en-US" altLang="zh-CN" sz="1400" b="1">
                          <a:solidFill>
                            <a:srgbClr val="000000"/>
                          </a:solidFill>
                          <a:latin typeface="宋体" panose="02010600030101010101" pitchFamily="2" charset="-122"/>
                          <a:ea typeface="宋体" panose="02010600030101010101" pitchFamily="2" charset="-122"/>
                        </a:rPr>
                        <a:t>KPI</a:t>
                      </a:r>
                      <a:endParaRPr lang="en-US" altLang="zh-CN" sz="1400" b="1">
                        <a:ea typeface="宋体" panose="02010600030101010101" pitchFamily="2" charset="-122"/>
                      </a:endParaRPr>
                    </a:p>
                  </p:txBody>
                </p:sp>
              </p:grpSp>
              <p:sp>
                <p:nvSpPr>
                  <p:cNvPr id="1642" name="Freeform 270"/>
                  <p:cNvSpPr>
                    <a:spLocks noEditPoints="1"/>
                  </p:cNvSpPr>
                  <p:nvPr/>
                </p:nvSpPr>
                <p:spPr bwMode="auto">
                  <a:xfrm>
                    <a:off x="431" y="1534"/>
                    <a:ext cx="45" cy="172"/>
                  </a:xfrm>
                  <a:custGeom>
                    <a:avLst/>
                    <a:gdLst>
                      <a:gd name="T0" fmla="*/ 27 w 43"/>
                      <a:gd name="T1" fmla="*/ 0 h 264"/>
                      <a:gd name="T2" fmla="*/ 27 w 43"/>
                      <a:gd name="T3" fmla="*/ 234 h 264"/>
                      <a:gd name="T4" fmla="*/ 16 w 43"/>
                      <a:gd name="T5" fmla="*/ 234 h 264"/>
                      <a:gd name="T6" fmla="*/ 16 w 43"/>
                      <a:gd name="T7" fmla="*/ 0 h 264"/>
                      <a:gd name="T8" fmla="*/ 27 w 43"/>
                      <a:gd name="T9" fmla="*/ 0 h 264"/>
                      <a:gd name="T10" fmla="*/ 43 w 43"/>
                      <a:gd name="T11" fmla="*/ 228 h 264"/>
                      <a:gd name="T12" fmla="*/ 22 w 43"/>
                      <a:gd name="T13" fmla="*/ 264 h 264"/>
                      <a:gd name="T14" fmla="*/ 0 w 43"/>
                      <a:gd name="T15" fmla="*/ 228 h 264"/>
                      <a:gd name="T16" fmla="*/ 43 w 43"/>
                      <a:gd name="T17" fmla="*/ 22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64">
                        <a:moveTo>
                          <a:pt x="27" y="0"/>
                        </a:moveTo>
                        <a:lnTo>
                          <a:pt x="27" y="234"/>
                        </a:lnTo>
                        <a:lnTo>
                          <a:pt x="16" y="234"/>
                        </a:lnTo>
                        <a:lnTo>
                          <a:pt x="16" y="0"/>
                        </a:lnTo>
                        <a:lnTo>
                          <a:pt x="27" y="0"/>
                        </a:lnTo>
                        <a:close/>
                        <a:moveTo>
                          <a:pt x="43" y="228"/>
                        </a:moveTo>
                        <a:lnTo>
                          <a:pt x="22" y="264"/>
                        </a:lnTo>
                        <a:lnTo>
                          <a:pt x="0" y="228"/>
                        </a:lnTo>
                        <a:lnTo>
                          <a:pt x="43" y="228"/>
                        </a:lnTo>
                        <a:close/>
                      </a:path>
                    </a:pathLst>
                  </a:custGeom>
                  <a:solidFill>
                    <a:schemeClr val="hlink"/>
                  </a:solidFill>
                  <a:ln w="1588" cap="flat">
                    <a:solidFill>
                      <a:srgbClr val="000000"/>
                    </a:solidFill>
                    <a:prstDash val="solid"/>
                    <a:bevel/>
                  </a:ln>
                </p:spPr>
                <p:txBody>
                  <a:bodyPr/>
                  <a:lstStyle/>
                  <a:p>
                    <a:endParaRPr lang="zh-CN" altLang="en-US"/>
                  </a:p>
                </p:txBody>
              </p:sp>
              <p:sp>
                <p:nvSpPr>
                  <p:cNvPr id="1643" name="Freeform 271"/>
                  <p:cNvSpPr>
                    <a:spLocks noEditPoints="1"/>
                  </p:cNvSpPr>
                  <p:nvPr/>
                </p:nvSpPr>
                <p:spPr bwMode="auto">
                  <a:xfrm>
                    <a:off x="431" y="2296"/>
                    <a:ext cx="43" cy="206"/>
                  </a:xfrm>
                  <a:custGeom>
                    <a:avLst/>
                    <a:gdLst>
                      <a:gd name="T0" fmla="*/ 27 w 43"/>
                      <a:gd name="T1" fmla="*/ 0 h 206"/>
                      <a:gd name="T2" fmla="*/ 27 w 43"/>
                      <a:gd name="T3" fmla="*/ 176 h 206"/>
                      <a:gd name="T4" fmla="*/ 16 w 43"/>
                      <a:gd name="T5" fmla="*/ 176 h 206"/>
                      <a:gd name="T6" fmla="*/ 16 w 43"/>
                      <a:gd name="T7" fmla="*/ 0 h 206"/>
                      <a:gd name="T8" fmla="*/ 27 w 43"/>
                      <a:gd name="T9" fmla="*/ 0 h 206"/>
                      <a:gd name="T10" fmla="*/ 43 w 43"/>
                      <a:gd name="T11" fmla="*/ 170 h 206"/>
                      <a:gd name="T12" fmla="*/ 21 w 43"/>
                      <a:gd name="T13" fmla="*/ 206 h 206"/>
                      <a:gd name="T14" fmla="*/ 0 w 43"/>
                      <a:gd name="T15" fmla="*/ 170 h 206"/>
                      <a:gd name="T16" fmla="*/ 43 w 43"/>
                      <a:gd name="T17" fmla="*/ 17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06">
                        <a:moveTo>
                          <a:pt x="27" y="0"/>
                        </a:moveTo>
                        <a:lnTo>
                          <a:pt x="27" y="176"/>
                        </a:lnTo>
                        <a:lnTo>
                          <a:pt x="16" y="176"/>
                        </a:lnTo>
                        <a:lnTo>
                          <a:pt x="16" y="0"/>
                        </a:lnTo>
                        <a:lnTo>
                          <a:pt x="27" y="0"/>
                        </a:lnTo>
                        <a:close/>
                        <a:moveTo>
                          <a:pt x="43" y="170"/>
                        </a:moveTo>
                        <a:lnTo>
                          <a:pt x="21" y="206"/>
                        </a:lnTo>
                        <a:lnTo>
                          <a:pt x="0" y="170"/>
                        </a:lnTo>
                        <a:lnTo>
                          <a:pt x="43" y="170"/>
                        </a:lnTo>
                        <a:close/>
                      </a:path>
                    </a:pathLst>
                  </a:custGeom>
                  <a:solidFill>
                    <a:schemeClr val="hlink"/>
                  </a:solidFill>
                  <a:ln w="1588" cap="flat">
                    <a:solidFill>
                      <a:srgbClr val="000000"/>
                    </a:solidFill>
                    <a:prstDash val="solid"/>
                    <a:bevel/>
                  </a:ln>
                </p:spPr>
                <p:txBody>
                  <a:bodyPr/>
                  <a:lstStyle/>
                  <a:p>
                    <a:endParaRPr lang="zh-CN" altLang="en-US"/>
                  </a:p>
                </p:txBody>
              </p:sp>
              <p:sp>
                <p:nvSpPr>
                  <p:cNvPr id="1644" name="Rectangle 272"/>
                  <p:cNvSpPr>
                    <a:spLocks noChangeArrowheads="1"/>
                  </p:cNvSpPr>
                  <p:nvPr/>
                </p:nvSpPr>
                <p:spPr bwMode="auto">
                  <a:xfrm rot="5400000">
                    <a:off x="-322" y="2325"/>
                    <a:ext cx="1100" cy="13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CC3300"/>
                        </a:solidFill>
                        <a:latin typeface="宋体" panose="02010600030101010101" pitchFamily="2" charset="-122"/>
                        <a:ea typeface="宋体" panose="02010600030101010101" pitchFamily="2" charset="-122"/>
                      </a:rPr>
                      <a:t>公司战略绩效管理体系</a:t>
                    </a:r>
                    <a:endParaRPr lang="zh-CN" altLang="en-US" sz="1400" b="1">
                      <a:ea typeface="宋体" panose="02010600030101010101" pitchFamily="2" charset="-122"/>
                    </a:endParaRPr>
                  </a:p>
                </p:txBody>
              </p:sp>
              <p:grpSp>
                <p:nvGrpSpPr>
                  <p:cNvPr id="1645" name="Group 273"/>
                  <p:cNvGrpSpPr/>
                  <p:nvPr/>
                </p:nvGrpSpPr>
                <p:grpSpPr bwMode="auto">
                  <a:xfrm>
                    <a:off x="340" y="2496"/>
                    <a:ext cx="227" cy="662"/>
                    <a:chOff x="340" y="2405"/>
                    <a:chExt cx="227" cy="662"/>
                  </a:xfrm>
                </p:grpSpPr>
                <p:grpSp>
                  <p:nvGrpSpPr>
                    <p:cNvPr id="1652" name="Group 274"/>
                    <p:cNvGrpSpPr/>
                    <p:nvPr/>
                  </p:nvGrpSpPr>
                  <p:grpSpPr bwMode="auto">
                    <a:xfrm>
                      <a:off x="340" y="2405"/>
                      <a:ext cx="227" cy="662"/>
                      <a:chOff x="444" y="2405"/>
                      <a:chExt cx="123" cy="446"/>
                    </a:xfrm>
                  </p:grpSpPr>
                  <p:sp>
                    <p:nvSpPr>
                      <p:cNvPr id="1654" name="Rectangle 275"/>
                      <p:cNvSpPr>
                        <a:spLocks noChangeArrowheads="1"/>
                      </p:cNvSpPr>
                      <p:nvPr/>
                    </p:nvSpPr>
                    <p:spPr bwMode="auto">
                      <a:xfrm>
                        <a:off x="444" y="2405"/>
                        <a:ext cx="123" cy="44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55" name="Rectangle 276"/>
                      <p:cNvSpPr>
                        <a:spLocks noChangeArrowheads="1"/>
                      </p:cNvSpPr>
                      <p:nvPr/>
                    </p:nvSpPr>
                    <p:spPr bwMode="auto">
                      <a:xfrm>
                        <a:off x="444" y="2405"/>
                        <a:ext cx="123" cy="446"/>
                      </a:xfrm>
                      <a:prstGeom prst="rect">
                        <a:avLst/>
                      </a:prstGeom>
                      <a:solidFill>
                        <a:schemeClr val="hlink"/>
                      </a:solidFill>
                      <a:ln w="9525" cap="rnd">
                        <a:solidFill>
                          <a:srgbClr val="000000"/>
                        </a:solidFill>
                        <a:miter lim="800000"/>
                      </a:ln>
                    </p:spPr>
                    <p:txBody>
                      <a:bodyPr/>
                      <a:lstStyle/>
                      <a:p>
                        <a:endParaRPr lang="zh-CN" altLang="en-US"/>
                      </a:p>
                    </p:txBody>
                  </p:sp>
                </p:grpSp>
                <p:sp>
                  <p:nvSpPr>
                    <p:cNvPr id="1653" name="Rectangle 277"/>
                    <p:cNvSpPr>
                      <a:spLocks noChangeArrowheads="1"/>
                    </p:cNvSpPr>
                    <p:nvPr/>
                  </p:nvSpPr>
                  <p:spPr bwMode="auto">
                    <a:xfrm rot="5400000">
                      <a:off x="150" y="2669"/>
                      <a:ext cx="608" cy="13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宋体" panose="02010600030101010101" pitchFamily="2" charset="-122"/>
                          <a:ea typeface="宋体" panose="02010600030101010101" pitchFamily="2" charset="-122"/>
                        </a:rPr>
                        <a:t>资源部门</a:t>
                      </a:r>
                      <a:r>
                        <a:rPr lang="en-US" altLang="zh-CN" sz="1400" b="1">
                          <a:solidFill>
                            <a:srgbClr val="000000"/>
                          </a:solidFill>
                          <a:latin typeface="宋体" panose="02010600030101010101" pitchFamily="2" charset="-122"/>
                          <a:ea typeface="宋体" panose="02010600030101010101" pitchFamily="2" charset="-122"/>
                        </a:rPr>
                        <a:t>KPI</a:t>
                      </a:r>
                      <a:endParaRPr lang="zh-CN" altLang="en-US" sz="1400" b="1">
                        <a:ea typeface="宋体" panose="02010600030101010101" pitchFamily="2" charset="-122"/>
                      </a:endParaRPr>
                    </a:p>
                  </p:txBody>
                </p:sp>
              </p:grpSp>
              <p:sp>
                <p:nvSpPr>
                  <p:cNvPr id="1646" name="Freeform 278"/>
                  <p:cNvSpPr>
                    <a:spLocks noEditPoints="1"/>
                  </p:cNvSpPr>
                  <p:nvPr/>
                </p:nvSpPr>
                <p:spPr bwMode="auto">
                  <a:xfrm>
                    <a:off x="431" y="3158"/>
                    <a:ext cx="43" cy="205"/>
                  </a:xfrm>
                  <a:custGeom>
                    <a:avLst/>
                    <a:gdLst>
                      <a:gd name="T0" fmla="*/ 27 w 43"/>
                      <a:gd name="T1" fmla="*/ 0 h 205"/>
                      <a:gd name="T2" fmla="*/ 27 w 43"/>
                      <a:gd name="T3" fmla="*/ 175 h 205"/>
                      <a:gd name="T4" fmla="*/ 17 w 43"/>
                      <a:gd name="T5" fmla="*/ 175 h 205"/>
                      <a:gd name="T6" fmla="*/ 17 w 43"/>
                      <a:gd name="T7" fmla="*/ 0 h 205"/>
                      <a:gd name="T8" fmla="*/ 27 w 43"/>
                      <a:gd name="T9" fmla="*/ 0 h 205"/>
                      <a:gd name="T10" fmla="*/ 43 w 43"/>
                      <a:gd name="T11" fmla="*/ 169 h 205"/>
                      <a:gd name="T12" fmla="*/ 22 w 43"/>
                      <a:gd name="T13" fmla="*/ 205 h 205"/>
                      <a:gd name="T14" fmla="*/ 0 w 43"/>
                      <a:gd name="T15" fmla="*/ 169 h 205"/>
                      <a:gd name="T16" fmla="*/ 43 w 43"/>
                      <a:gd name="T17" fmla="*/ 16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05">
                        <a:moveTo>
                          <a:pt x="27" y="0"/>
                        </a:moveTo>
                        <a:lnTo>
                          <a:pt x="27" y="175"/>
                        </a:lnTo>
                        <a:lnTo>
                          <a:pt x="17" y="175"/>
                        </a:lnTo>
                        <a:lnTo>
                          <a:pt x="17" y="0"/>
                        </a:lnTo>
                        <a:lnTo>
                          <a:pt x="27" y="0"/>
                        </a:lnTo>
                        <a:close/>
                        <a:moveTo>
                          <a:pt x="43" y="169"/>
                        </a:moveTo>
                        <a:lnTo>
                          <a:pt x="22" y="205"/>
                        </a:lnTo>
                        <a:lnTo>
                          <a:pt x="0" y="169"/>
                        </a:lnTo>
                        <a:lnTo>
                          <a:pt x="43" y="169"/>
                        </a:lnTo>
                        <a:close/>
                      </a:path>
                    </a:pathLst>
                  </a:custGeom>
                  <a:solidFill>
                    <a:schemeClr val="hlink"/>
                  </a:solidFill>
                  <a:ln w="1588" cap="flat">
                    <a:solidFill>
                      <a:srgbClr val="000000"/>
                    </a:solidFill>
                    <a:prstDash val="solid"/>
                    <a:bevel/>
                  </a:ln>
                </p:spPr>
                <p:txBody>
                  <a:bodyPr/>
                  <a:lstStyle/>
                  <a:p>
                    <a:endParaRPr lang="zh-CN" altLang="en-US"/>
                  </a:p>
                </p:txBody>
              </p:sp>
              <p:grpSp>
                <p:nvGrpSpPr>
                  <p:cNvPr id="1647" name="Group 279"/>
                  <p:cNvGrpSpPr/>
                  <p:nvPr/>
                </p:nvGrpSpPr>
                <p:grpSpPr bwMode="auto">
                  <a:xfrm>
                    <a:off x="340" y="1706"/>
                    <a:ext cx="227" cy="590"/>
                    <a:chOff x="340" y="2405"/>
                    <a:chExt cx="227" cy="662"/>
                  </a:xfrm>
                </p:grpSpPr>
                <p:grpSp>
                  <p:nvGrpSpPr>
                    <p:cNvPr id="1648" name="Group 280"/>
                    <p:cNvGrpSpPr/>
                    <p:nvPr/>
                  </p:nvGrpSpPr>
                  <p:grpSpPr bwMode="auto">
                    <a:xfrm>
                      <a:off x="340" y="2405"/>
                      <a:ext cx="227" cy="662"/>
                      <a:chOff x="444" y="2405"/>
                      <a:chExt cx="123" cy="446"/>
                    </a:xfrm>
                  </p:grpSpPr>
                  <p:sp>
                    <p:nvSpPr>
                      <p:cNvPr id="1650" name="Rectangle 281"/>
                      <p:cNvSpPr>
                        <a:spLocks noChangeArrowheads="1"/>
                      </p:cNvSpPr>
                      <p:nvPr/>
                    </p:nvSpPr>
                    <p:spPr bwMode="auto">
                      <a:xfrm>
                        <a:off x="444" y="2405"/>
                        <a:ext cx="123" cy="44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51" name="Rectangle 282"/>
                      <p:cNvSpPr>
                        <a:spLocks noChangeArrowheads="1"/>
                      </p:cNvSpPr>
                      <p:nvPr/>
                    </p:nvSpPr>
                    <p:spPr bwMode="auto">
                      <a:xfrm>
                        <a:off x="444" y="2405"/>
                        <a:ext cx="123" cy="446"/>
                      </a:xfrm>
                      <a:prstGeom prst="rect">
                        <a:avLst/>
                      </a:prstGeom>
                      <a:solidFill>
                        <a:schemeClr val="hlink"/>
                      </a:solidFill>
                      <a:ln w="9525" cap="rnd">
                        <a:solidFill>
                          <a:srgbClr val="000000"/>
                        </a:solidFill>
                        <a:miter lim="800000"/>
                      </a:ln>
                    </p:spPr>
                    <p:txBody>
                      <a:bodyPr/>
                      <a:lstStyle/>
                      <a:p>
                        <a:endParaRPr lang="zh-CN" altLang="en-US"/>
                      </a:p>
                    </p:txBody>
                  </p:sp>
                </p:grpSp>
                <p:sp>
                  <p:nvSpPr>
                    <p:cNvPr id="1649" name="Rectangle 283"/>
                    <p:cNvSpPr>
                      <a:spLocks noChangeArrowheads="1"/>
                    </p:cNvSpPr>
                    <p:nvPr/>
                  </p:nvSpPr>
                  <p:spPr bwMode="auto">
                    <a:xfrm rot="5400000">
                      <a:off x="174" y="2646"/>
                      <a:ext cx="559" cy="13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宋体" panose="02010600030101010101" pitchFamily="2" charset="-122"/>
                          <a:ea typeface="宋体" panose="02010600030101010101" pitchFamily="2" charset="-122"/>
                        </a:rPr>
                        <a:t>产品线</a:t>
                      </a:r>
                      <a:r>
                        <a:rPr lang="en-US" altLang="zh-CN" sz="1400" b="1">
                          <a:solidFill>
                            <a:srgbClr val="000000"/>
                          </a:solidFill>
                          <a:latin typeface="宋体" panose="02010600030101010101" pitchFamily="2" charset="-122"/>
                          <a:ea typeface="宋体" panose="02010600030101010101" pitchFamily="2" charset="-122"/>
                        </a:rPr>
                        <a:t>KPI</a:t>
                      </a:r>
                      <a:endParaRPr lang="zh-CN" altLang="en-US" sz="1400" b="1">
                        <a:ea typeface="宋体" panose="02010600030101010101" pitchFamily="2" charset="-122"/>
                      </a:endParaRPr>
                    </a:p>
                  </p:txBody>
                </p:sp>
              </p:grpSp>
            </p:grpSp>
          </p:grpSp>
        </p:grpSp>
        <p:grpSp>
          <p:nvGrpSpPr>
            <p:cNvPr id="965" name="Group 284"/>
            <p:cNvGrpSpPr/>
            <p:nvPr/>
          </p:nvGrpSpPr>
          <p:grpSpPr bwMode="auto">
            <a:xfrm>
              <a:off x="732" y="3066"/>
              <a:ext cx="1105" cy="818"/>
              <a:chOff x="732" y="3066"/>
              <a:chExt cx="1105" cy="818"/>
            </a:xfrm>
          </p:grpSpPr>
          <p:sp>
            <p:nvSpPr>
              <p:cNvPr id="1591" name="Rectangle 285"/>
              <p:cNvSpPr>
                <a:spLocks noChangeArrowheads="1"/>
              </p:cNvSpPr>
              <p:nvPr/>
            </p:nvSpPr>
            <p:spPr bwMode="auto">
              <a:xfrm>
                <a:off x="732" y="3198"/>
                <a:ext cx="894" cy="68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92" name="Rectangle 286"/>
              <p:cNvSpPr>
                <a:spLocks noChangeArrowheads="1"/>
              </p:cNvSpPr>
              <p:nvPr/>
            </p:nvSpPr>
            <p:spPr bwMode="auto">
              <a:xfrm>
                <a:off x="788" y="3332"/>
                <a:ext cx="278" cy="9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93" name="Rectangle 287"/>
              <p:cNvSpPr>
                <a:spLocks noChangeArrowheads="1"/>
              </p:cNvSpPr>
              <p:nvPr/>
            </p:nvSpPr>
            <p:spPr bwMode="auto">
              <a:xfrm>
                <a:off x="853" y="3339"/>
                <a:ext cx="18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Arial" panose="020B0604020202020204" pitchFamily="34" charset="0"/>
                    <a:ea typeface="宋体" panose="02010600030101010101" pitchFamily="2" charset="-122"/>
                  </a:rPr>
                  <a:t>CRM</a:t>
                </a:r>
                <a:endParaRPr lang="en-US" altLang="zh-CN" sz="1000" b="1">
                  <a:ea typeface="宋体" panose="02010600030101010101" pitchFamily="2" charset="-122"/>
                </a:endParaRPr>
              </a:p>
            </p:txBody>
          </p:sp>
          <p:sp>
            <p:nvSpPr>
              <p:cNvPr id="1594" name="Rectangle 288"/>
              <p:cNvSpPr>
                <a:spLocks noChangeArrowheads="1"/>
              </p:cNvSpPr>
              <p:nvPr/>
            </p:nvSpPr>
            <p:spPr bwMode="auto">
              <a:xfrm>
                <a:off x="1235" y="3332"/>
                <a:ext cx="325" cy="9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95" name="Rectangle 289"/>
              <p:cNvSpPr>
                <a:spLocks noChangeArrowheads="1"/>
              </p:cNvSpPr>
              <p:nvPr/>
            </p:nvSpPr>
            <p:spPr bwMode="auto">
              <a:xfrm>
                <a:off x="1303" y="3339"/>
                <a:ext cx="16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Arial" panose="020B0604020202020204" pitchFamily="34" charset="0"/>
                    <a:ea typeface="宋体" panose="02010600030101010101" pitchFamily="2" charset="-122"/>
                  </a:rPr>
                  <a:t>PLM</a:t>
                </a:r>
                <a:endParaRPr lang="en-US" altLang="zh-CN" sz="1000" b="1">
                  <a:ea typeface="宋体" panose="02010600030101010101" pitchFamily="2" charset="-122"/>
                </a:endParaRPr>
              </a:p>
            </p:txBody>
          </p:sp>
          <p:sp>
            <p:nvSpPr>
              <p:cNvPr id="1596" name="Rectangle 290"/>
              <p:cNvSpPr>
                <a:spLocks noChangeArrowheads="1"/>
              </p:cNvSpPr>
              <p:nvPr/>
            </p:nvSpPr>
            <p:spPr bwMode="auto">
              <a:xfrm>
                <a:off x="1275" y="3537"/>
                <a:ext cx="285" cy="91"/>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97" name="Rectangle 291"/>
              <p:cNvSpPr>
                <a:spLocks noChangeArrowheads="1"/>
              </p:cNvSpPr>
              <p:nvPr/>
            </p:nvSpPr>
            <p:spPr bwMode="auto">
              <a:xfrm>
                <a:off x="1330" y="3537"/>
                <a:ext cx="16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Arial" panose="020B0604020202020204" pitchFamily="34" charset="0"/>
                    <a:ea typeface="宋体" panose="02010600030101010101" pitchFamily="2" charset="-122"/>
                  </a:rPr>
                  <a:t>ERP</a:t>
                </a:r>
                <a:endParaRPr lang="en-US" altLang="zh-CN" sz="1000" b="1">
                  <a:ea typeface="宋体" panose="02010600030101010101" pitchFamily="2" charset="-122"/>
                </a:endParaRPr>
              </a:p>
            </p:txBody>
          </p:sp>
          <p:sp>
            <p:nvSpPr>
              <p:cNvPr id="1598" name="Rectangle 292"/>
              <p:cNvSpPr>
                <a:spLocks noChangeArrowheads="1"/>
              </p:cNvSpPr>
              <p:nvPr/>
            </p:nvSpPr>
            <p:spPr bwMode="auto">
              <a:xfrm>
                <a:off x="788" y="3537"/>
                <a:ext cx="285" cy="91"/>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99" name="Rectangle 293"/>
              <p:cNvSpPr>
                <a:spLocks noChangeArrowheads="1"/>
              </p:cNvSpPr>
              <p:nvPr/>
            </p:nvSpPr>
            <p:spPr bwMode="auto">
              <a:xfrm>
                <a:off x="868" y="3537"/>
                <a:ext cx="11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Arial" panose="020B0604020202020204" pitchFamily="34" charset="0"/>
                    <a:ea typeface="宋体" panose="02010600030101010101" pitchFamily="2" charset="-122"/>
                  </a:rPr>
                  <a:t>OA</a:t>
                </a:r>
                <a:endParaRPr lang="en-US" altLang="zh-CN" sz="1000" b="1">
                  <a:ea typeface="宋体" panose="02010600030101010101" pitchFamily="2" charset="-122"/>
                </a:endParaRPr>
              </a:p>
            </p:txBody>
          </p:sp>
          <p:sp>
            <p:nvSpPr>
              <p:cNvPr id="1600" name="Rectangle 294"/>
              <p:cNvSpPr>
                <a:spLocks noChangeArrowheads="1"/>
              </p:cNvSpPr>
              <p:nvPr/>
            </p:nvSpPr>
            <p:spPr bwMode="auto">
              <a:xfrm>
                <a:off x="793" y="3748"/>
                <a:ext cx="817" cy="136"/>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01" name="Rectangle 295"/>
              <p:cNvSpPr>
                <a:spLocks noChangeArrowheads="1"/>
              </p:cNvSpPr>
              <p:nvPr/>
            </p:nvSpPr>
            <p:spPr bwMode="auto">
              <a:xfrm>
                <a:off x="805" y="3775"/>
                <a:ext cx="80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b="1">
                    <a:solidFill>
                      <a:srgbClr val="000000"/>
                    </a:solidFill>
                    <a:latin typeface="Arial" panose="020B0604020202020204" pitchFamily="34" charset="0"/>
                    <a:ea typeface="宋体" panose="02010600030101010101" pitchFamily="2" charset="-122"/>
                  </a:rPr>
                  <a:t>企业知识门户（</a:t>
                </a:r>
                <a:r>
                  <a:rPr lang="en-US" altLang="zh-CN" sz="1000" b="1">
                    <a:solidFill>
                      <a:srgbClr val="000000"/>
                    </a:solidFill>
                    <a:latin typeface="Arial" panose="020B0604020202020204" pitchFamily="34" charset="0"/>
                    <a:ea typeface="宋体" panose="02010600030101010101" pitchFamily="2" charset="-122"/>
                  </a:rPr>
                  <a:t>EKP</a:t>
                </a:r>
                <a:r>
                  <a:rPr lang="zh-CN" altLang="en-US" sz="1000" b="1">
                    <a:solidFill>
                      <a:srgbClr val="000000"/>
                    </a:solidFill>
                    <a:latin typeface="Arial" panose="020B0604020202020204" pitchFamily="34" charset="0"/>
                    <a:ea typeface="宋体" panose="02010600030101010101" pitchFamily="2" charset="-122"/>
                  </a:rPr>
                  <a:t>）</a:t>
                </a:r>
                <a:endParaRPr lang="zh-CN" altLang="en-US" sz="1000" b="1">
                  <a:latin typeface="Arial" panose="020B0604020202020204" pitchFamily="34" charset="0"/>
                  <a:ea typeface="宋体" panose="02010600030101010101" pitchFamily="2" charset="-122"/>
                </a:endParaRPr>
              </a:p>
            </p:txBody>
          </p:sp>
          <p:sp>
            <p:nvSpPr>
              <p:cNvPr id="1602" name="Freeform 296"/>
              <p:cNvSpPr>
                <a:spLocks noEditPoints="1"/>
              </p:cNvSpPr>
              <p:nvPr/>
            </p:nvSpPr>
            <p:spPr bwMode="auto">
              <a:xfrm>
                <a:off x="1066" y="3374"/>
                <a:ext cx="169" cy="44"/>
              </a:xfrm>
              <a:custGeom>
                <a:avLst/>
                <a:gdLst>
                  <a:gd name="T0" fmla="*/ 334 w 1134"/>
                  <a:gd name="T1" fmla="*/ 167 h 400"/>
                  <a:gd name="T2" fmla="*/ 800 w 1134"/>
                  <a:gd name="T3" fmla="*/ 167 h 400"/>
                  <a:gd name="T4" fmla="*/ 834 w 1134"/>
                  <a:gd name="T5" fmla="*/ 200 h 400"/>
                  <a:gd name="T6" fmla="*/ 800 w 1134"/>
                  <a:gd name="T7" fmla="*/ 234 h 400"/>
                  <a:gd name="T8" fmla="*/ 334 w 1134"/>
                  <a:gd name="T9" fmla="*/ 234 h 400"/>
                  <a:gd name="T10" fmla="*/ 300 w 1134"/>
                  <a:gd name="T11" fmla="*/ 200 h 400"/>
                  <a:gd name="T12" fmla="*/ 334 w 1134"/>
                  <a:gd name="T13" fmla="*/ 167 h 400"/>
                  <a:gd name="T14" fmla="*/ 400 w 1134"/>
                  <a:gd name="T15" fmla="*/ 400 h 400"/>
                  <a:gd name="T16" fmla="*/ 0 w 1134"/>
                  <a:gd name="T17" fmla="*/ 200 h 400"/>
                  <a:gd name="T18" fmla="*/ 400 w 1134"/>
                  <a:gd name="T19" fmla="*/ 0 h 400"/>
                  <a:gd name="T20" fmla="*/ 400 w 1134"/>
                  <a:gd name="T21" fmla="*/ 400 h 400"/>
                  <a:gd name="T22" fmla="*/ 734 w 1134"/>
                  <a:gd name="T23" fmla="*/ 0 h 400"/>
                  <a:gd name="T24" fmla="*/ 1134 w 1134"/>
                  <a:gd name="T25" fmla="*/ 200 h 400"/>
                  <a:gd name="T26" fmla="*/ 734 w 1134"/>
                  <a:gd name="T27" fmla="*/ 400 h 400"/>
                  <a:gd name="T28" fmla="*/ 734 w 1134"/>
                  <a:gd name="T29"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4" h="400">
                    <a:moveTo>
                      <a:pt x="334" y="167"/>
                    </a:moveTo>
                    <a:lnTo>
                      <a:pt x="800" y="167"/>
                    </a:lnTo>
                    <a:cubicBezTo>
                      <a:pt x="819" y="167"/>
                      <a:pt x="834" y="182"/>
                      <a:pt x="834" y="200"/>
                    </a:cubicBezTo>
                    <a:cubicBezTo>
                      <a:pt x="834" y="219"/>
                      <a:pt x="819" y="234"/>
                      <a:pt x="800" y="234"/>
                    </a:cubicBezTo>
                    <a:lnTo>
                      <a:pt x="334" y="234"/>
                    </a:lnTo>
                    <a:cubicBezTo>
                      <a:pt x="315" y="234"/>
                      <a:pt x="300" y="219"/>
                      <a:pt x="300" y="200"/>
                    </a:cubicBezTo>
                    <a:cubicBezTo>
                      <a:pt x="300" y="182"/>
                      <a:pt x="315" y="167"/>
                      <a:pt x="334" y="167"/>
                    </a:cubicBezTo>
                    <a:close/>
                    <a:moveTo>
                      <a:pt x="400" y="400"/>
                    </a:moveTo>
                    <a:lnTo>
                      <a:pt x="0" y="200"/>
                    </a:lnTo>
                    <a:lnTo>
                      <a:pt x="400" y="0"/>
                    </a:lnTo>
                    <a:lnTo>
                      <a:pt x="400" y="400"/>
                    </a:lnTo>
                    <a:close/>
                    <a:moveTo>
                      <a:pt x="734" y="0"/>
                    </a:moveTo>
                    <a:lnTo>
                      <a:pt x="1134" y="200"/>
                    </a:lnTo>
                    <a:lnTo>
                      <a:pt x="734" y="400"/>
                    </a:lnTo>
                    <a:lnTo>
                      <a:pt x="734" y="0"/>
                    </a:lnTo>
                    <a:close/>
                  </a:path>
                </a:pathLst>
              </a:custGeom>
              <a:solidFill>
                <a:srgbClr val="000000"/>
              </a:solidFill>
              <a:ln w="1588" cap="flat">
                <a:solidFill>
                  <a:srgbClr val="000000"/>
                </a:solidFill>
                <a:prstDash val="solid"/>
                <a:bevel/>
              </a:ln>
            </p:spPr>
            <p:txBody>
              <a:bodyPr/>
              <a:lstStyle/>
              <a:p>
                <a:endParaRPr lang="zh-CN" altLang="en-US"/>
              </a:p>
            </p:txBody>
          </p:sp>
          <p:sp>
            <p:nvSpPr>
              <p:cNvPr id="1603" name="Freeform 297"/>
              <p:cNvSpPr>
                <a:spLocks noEditPoints="1"/>
              </p:cNvSpPr>
              <p:nvPr/>
            </p:nvSpPr>
            <p:spPr bwMode="auto">
              <a:xfrm>
                <a:off x="1375" y="3434"/>
                <a:ext cx="43" cy="103"/>
              </a:xfrm>
              <a:custGeom>
                <a:avLst/>
                <a:gdLst>
                  <a:gd name="T0" fmla="*/ 233 w 400"/>
                  <a:gd name="T1" fmla="*/ 334 h 1134"/>
                  <a:gd name="T2" fmla="*/ 233 w 400"/>
                  <a:gd name="T3" fmla="*/ 800 h 1134"/>
                  <a:gd name="T4" fmla="*/ 200 w 400"/>
                  <a:gd name="T5" fmla="*/ 834 h 1134"/>
                  <a:gd name="T6" fmla="*/ 167 w 400"/>
                  <a:gd name="T7" fmla="*/ 800 h 1134"/>
                  <a:gd name="T8" fmla="*/ 167 w 400"/>
                  <a:gd name="T9" fmla="*/ 334 h 1134"/>
                  <a:gd name="T10" fmla="*/ 200 w 400"/>
                  <a:gd name="T11" fmla="*/ 300 h 1134"/>
                  <a:gd name="T12" fmla="*/ 233 w 400"/>
                  <a:gd name="T13" fmla="*/ 334 h 1134"/>
                  <a:gd name="T14" fmla="*/ 0 w 400"/>
                  <a:gd name="T15" fmla="*/ 400 h 1134"/>
                  <a:gd name="T16" fmla="*/ 200 w 400"/>
                  <a:gd name="T17" fmla="*/ 0 h 1134"/>
                  <a:gd name="T18" fmla="*/ 400 w 400"/>
                  <a:gd name="T19" fmla="*/ 400 h 1134"/>
                  <a:gd name="T20" fmla="*/ 0 w 400"/>
                  <a:gd name="T21" fmla="*/ 400 h 1134"/>
                  <a:gd name="T22" fmla="*/ 400 w 400"/>
                  <a:gd name="T23" fmla="*/ 734 h 1134"/>
                  <a:gd name="T24" fmla="*/ 200 w 400"/>
                  <a:gd name="T25" fmla="*/ 1134 h 1134"/>
                  <a:gd name="T26" fmla="*/ 0 w 400"/>
                  <a:gd name="T27" fmla="*/ 734 h 1134"/>
                  <a:gd name="T28" fmla="*/ 400 w 400"/>
                  <a:gd name="T29" fmla="*/ 734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1134">
                    <a:moveTo>
                      <a:pt x="233" y="334"/>
                    </a:moveTo>
                    <a:lnTo>
                      <a:pt x="233" y="800"/>
                    </a:lnTo>
                    <a:cubicBezTo>
                      <a:pt x="233" y="819"/>
                      <a:pt x="219" y="834"/>
                      <a:pt x="200" y="834"/>
                    </a:cubicBezTo>
                    <a:cubicBezTo>
                      <a:pt x="182" y="834"/>
                      <a:pt x="167" y="819"/>
                      <a:pt x="167" y="800"/>
                    </a:cubicBezTo>
                    <a:lnTo>
                      <a:pt x="167" y="334"/>
                    </a:lnTo>
                    <a:cubicBezTo>
                      <a:pt x="167" y="315"/>
                      <a:pt x="182" y="300"/>
                      <a:pt x="200" y="300"/>
                    </a:cubicBezTo>
                    <a:cubicBezTo>
                      <a:pt x="219" y="300"/>
                      <a:pt x="233" y="315"/>
                      <a:pt x="233" y="334"/>
                    </a:cubicBezTo>
                    <a:close/>
                    <a:moveTo>
                      <a:pt x="0" y="400"/>
                    </a:moveTo>
                    <a:lnTo>
                      <a:pt x="200" y="0"/>
                    </a:lnTo>
                    <a:lnTo>
                      <a:pt x="400" y="400"/>
                    </a:lnTo>
                    <a:lnTo>
                      <a:pt x="0" y="400"/>
                    </a:lnTo>
                    <a:close/>
                    <a:moveTo>
                      <a:pt x="400" y="734"/>
                    </a:moveTo>
                    <a:lnTo>
                      <a:pt x="200" y="1134"/>
                    </a:lnTo>
                    <a:lnTo>
                      <a:pt x="0" y="734"/>
                    </a:lnTo>
                    <a:lnTo>
                      <a:pt x="400" y="734"/>
                    </a:lnTo>
                    <a:close/>
                  </a:path>
                </a:pathLst>
              </a:custGeom>
              <a:solidFill>
                <a:srgbClr val="000000"/>
              </a:solidFill>
              <a:ln w="1588" cap="flat">
                <a:solidFill>
                  <a:srgbClr val="000000"/>
                </a:solidFill>
                <a:prstDash val="solid"/>
                <a:bevel/>
              </a:ln>
            </p:spPr>
            <p:txBody>
              <a:bodyPr/>
              <a:lstStyle/>
              <a:p>
                <a:endParaRPr lang="zh-CN" altLang="en-US"/>
              </a:p>
            </p:txBody>
          </p:sp>
          <p:sp>
            <p:nvSpPr>
              <p:cNvPr id="1604" name="Freeform 298"/>
              <p:cNvSpPr>
                <a:spLocks noEditPoints="1"/>
              </p:cNvSpPr>
              <p:nvPr/>
            </p:nvSpPr>
            <p:spPr bwMode="auto">
              <a:xfrm>
                <a:off x="1072" y="3430"/>
                <a:ext cx="175" cy="141"/>
              </a:xfrm>
              <a:custGeom>
                <a:avLst/>
                <a:gdLst>
                  <a:gd name="T0" fmla="*/ 247 w 1517"/>
                  <a:gd name="T1" fmla="*/ 908 h 1134"/>
                  <a:gd name="T2" fmla="*/ 1230 w 1517"/>
                  <a:gd name="T3" fmla="*/ 173 h 1134"/>
                  <a:gd name="T4" fmla="*/ 1276 w 1517"/>
                  <a:gd name="T5" fmla="*/ 180 h 1134"/>
                  <a:gd name="T6" fmla="*/ 1270 w 1517"/>
                  <a:gd name="T7" fmla="*/ 227 h 1134"/>
                  <a:gd name="T8" fmla="*/ 287 w 1517"/>
                  <a:gd name="T9" fmla="*/ 961 h 1134"/>
                  <a:gd name="T10" fmla="*/ 240 w 1517"/>
                  <a:gd name="T11" fmla="*/ 954 h 1134"/>
                  <a:gd name="T12" fmla="*/ 247 w 1517"/>
                  <a:gd name="T13" fmla="*/ 908 h 1134"/>
                  <a:gd name="T14" fmla="*/ 440 w 1517"/>
                  <a:gd name="T15" fmla="*/ 1055 h 1134"/>
                  <a:gd name="T16" fmla="*/ 0 w 1517"/>
                  <a:gd name="T17" fmla="*/ 1134 h 1134"/>
                  <a:gd name="T18" fmla="*/ 201 w 1517"/>
                  <a:gd name="T19" fmla="*/ 734 h 1134"/>
                  <a:gd name="T20" fmla="*/ 440 w 1517"/>
                  <a:gd name="T21" fmla="*/ 1055 h 1134"/>
                  <a:gd name="T22" fmla="*/ 1077 w 1517"/>
                  <a:gd name="T23" fmla="*/ 80 h 1134"/>
                  <a:gd name="T24" fmla="*/ 1517 w 1517"/>
                  <a:gd name="T25" fmla="*/ 0 h 1134"/>
                  <a:gd name="T26" fmla="*/ 1316 w 1517"/>
                  <a:gd name="T27" fmla="*/ 400 h 1134"/>
                  <a:gd name="T28" fmla="*/ 1077 w 1517"/>
                  <a:gd name="T29" fmla="*/ 8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7" h="1134">
                    <a:moveTo>
                      <a:pt x="247" y="908"/>
                    </a:moveTo>
                    <a:lnTo>
                      <a:pt x="1230" y="173"/>
                    </a:lnTo>
                    <a:cubicBezTo>
                      <a:pt x="1245" y="162"/>
                      <a:pt x="1265" y="165"/>
                      <a:pt x="1276" y="180"/>
                    </a:cubicBezTo>
                    <a:cubicBezTo>
                      <a:pt x="1288" y="195"/>
                      <a:pt x="1284" y="216"/>
                      <a:pt x="1270" y="227"/>
                    </a:cubicBezTo>
                    <a:lnTo>
                      <a:pt x="287" y="961"/>
                    </a:lnTo>
                    <a:cubicBezTo>
                      <a:pt x="272" y="972"/>
                      <a:pt x="251" y="969"/>
                      <a:pt x="240" y="954"/>
                    </a:cubicBezTo>
                    <a:cubicBezTo>
                      <a:pt x="229" y="939"/>
                      <a:pt x="232" y="919"/>
                      <a:pt x="247" y="908"/>
                    </a:cubicBezTo>
                    <a:close/>
                    <a:moveTo>
                      <a:pt x="440" y="1055"/>
                    </a:moveTo>
                    <a:lnTo>
                      <a:pt x="0" y="1134"/>
                    </a:lnTo>
                    <a:lnTo>
                      <a:pt x="201" y="734"/>
                    </a:lnTo>
                    <a:lnTo>
                      <a:pt x="440" y="1055"/>
                    </a:lnTo>
                    <a:close/>
                    <a:moveTo>
                      <a:pt x="1077" y="80"/>
                    </a:moveTo>
                    <a:lnTo>
                      <a:pt x="1517" y="0"/>
                    </a:lnTo>
                    <a:lnTo>
                      <a:pt x="1316" y="400"/>
                    </a:lnTo>
                    <a:lnTo>
                      <a:pt x="1077" y="80"/>
                    </a:lnTo>
                    <a:close/>
                  </a:path>
                </a:pathLst>
              </a:custGeom>
              <a:solidFill>
                <a:srgbClr val="000000"/>
              </a:solidFill>
              <a:ln w="1588" cap="flat">
                <a:solidFill>
                  <a:srgbClr val="000000"/>
                </a:solidFill>
                <a:prstDash val="solid"/>
                <a:bevel/>
              </a:ln>
            </p:spPr>
            <p:txBody>
              <a:bodyPr/>
              <a:lstStyle/>
              <a:p>
                <a:endParaRPr lang="zh-CN" altLang="en-US"/>
              </a:p>
            </p:txBody>
          </p:sp>
          <p:sp>
            <p:nvSpPr>
              <p:cNvPr id="1605" name="Freeform 299"/>
              <p:cNvSpPr>
                <a:spLocks noEditPoints="1"/>
              </p:cNvSpPr>
              <p:nvPr/>
            </p:nvSpPr>
            <p:spPr bwMode="auto">
              <a:xfrm>
                <a:off x="928" y="3434"/>
                <a:ext cx="43" cy="103"/>
              </a:xfrm>
              <a:custGeom>
                <a:avLst/>
                <a:gdLst>
                  <a:gd name="T0" fmla="*/ 233 w 400"/>
                  <a:gd name="T1" fmla="*/ 334 h 1134"/>
                  <a:gd name="T2" fmla="*/ 233 w 400"/>
                  <a:gd name="T3" fmla="*/ 800 h 1134"/>
                  <a:gd name="T4" fmla="*/ 200 w 400"/>
                  <a:gd name="T5" fmla="*/ 834 h 1134"/>
                  <a:gd name="T6" fmla="*/ 166 w 400"/>
                  <a:gd name="T7" fmla="*/ 800 h 1134"/>
                  <a:gd name="T8" fmla="*/ 166 w 400"/>
                  <a:gd name="T9" fmla="*/ 334 h 1134"/>
                  <a:gd name="T10" fmla="*/ 200 w 400"/>
                  <a:gd name="T11" fmla="*/ 300 h 1134"/>
                  <a:gd name="T12" fmla="*/ 233 w 400"/>
                  <a:gd name="T13" fmla="*/ 334 h 1134"/>
                  <a:gd name="T14" fmla="*/ 0 w 400"/>
                  <a:gd name="T15" fmla="*/ 400 h 1134"/>
                  <a:gd name="T16" fmla="*/ 200 w 400"/>
                  <a:gd name="T17" fmla="*/ 0 h 1134"/>
                  <a:gd name="T18" fmla="*/ 400 w 400"/>
                  <a:gd name="T19" fmla="*/ 400 h 1134"/>
                  <a:gd name="T20" fmla="*/ 0 w 400"/>
                  <a:gd name="T21" fmla="*/ 400 h 1134"/>
                  <a:gd name="T22" fmla="*/ 400 w 400"/>
                  <a:gd name="T23" fmla="*/ 734 h 1134"/>
                  <a:gd name="T24" fmla="*/ 200 w 400"/>
                  <a:gd name="T25" fmla="*/ 1134 h 1134"/>
                  <a:gd name="T26" fmla="*/ 0 w 400"/>
                  <a:gd name="T27" fmla="*/ 734 h 1134"/>
                  <a:gd name="T28" fmla="*/ 400 w 400"/>
                  <a:gd name="T29" fmla="*/ 734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1134">
                    <a:moveTo>
                      <a:pt x="233" y="334"/>
                    </a:moveTo>
                    <a:lnTo>
                      <a:pt x="233" y="800"/>
                    </a:lnTo>
                    <a:cubicBezTo>
                      <a:pt x="233" y="819"/>
                      <a:pt x="218" y="834"/>
                      <a:pt x="200" y="834"/>
                    </a:cubicBezTo>
                    <a:cubicBezTo>
                      <a:pt x="181" y="834"/>
                      <a:pt x="166" y="819"/>
                      <a:pt x="166" y="800"/>
                    </a:cubicBezTo>
                    <a:lnTo>
                      <a:pt x="166" y="334"/>
                    </a:lnTo>
                    <a:cubicBezTo>
                      <a:pt x="166" y="315"/>
                      <a:pt x="181" y="300"/>
                      <a:pt x="200" y="300"/>
                    </a:cubicBezTo>
                    <a:cubicBezTo>
                      <a:pt x="218" y="300"/>
                      <a:pt x="233" y="315"/>
                      <a:pt x="233" y="334"/>
                    </a:cubicBezTo>
                    <a:close/>
                    <a:moveTo>
                      <a:pt x="0" y="400"/>
                    </a:moveTo>
                    <a:lnTo>
                      <a:pt x="200" y="0"/>
                    </a:lnTo>
                    <a:lnTo>
                      <a:pt x="400" y="400"/>
                    </a:lnTo>
                    <a:lnTo>
                      <a:pt x="0" y="400"/>
                    </a:lnTo>
                    <a:close/>
                    <a:moveTo>
                      <a:pt x="400" y="734"/>
                    </a:moveTo>
                    <a:lnTo>
                      <a:pt x="200" y="1134"/>
                    </a:lnTo>
                    <a:lnTo>
                      <a:pt x="0" y="734"/>
                    </a:lnTo>
                    <a:lnTo>
                      <a:pt x="400" y="734"/>
                    </a:lnTo>
                    <a:close/>
                  </a:path>
                </a:pathLst>
              </a:custGeom>
              <a:solidFill>
                <a:srgbClr val="000000"/>
              </a:solidFill>
              <a:ln w="1588" cap="flat">
                <a:solidFill>
                  <a:srgbClr val="000000"/>
                </a:solidFill>
                <a:prstDash val="solid"/>
                <a:bevel/>
              </a:ln>
            </p:spPr>
            <p:txBody>
              <a:bodyPr/>
              <a:lstStyle/>
              <a:p>
                <a:endParaRPr lang="zh-CN" altLang="en-US"/>
              </a:p>
            </p:txBody>
          </p:sp>
          <p:sp>
            <p:nvSpPr>
              <p:cNvPr id="1606" name="Freeform 300"/>
              <p:cNvSpPr>
                <a:spLocks noEditPoints="1"/>
              </p:cNvSpPr>
              <p:nvPr/>
            </p:nvSpPr>
            <p:spPr bwMode="auto">
              <a:xfrm>
                <a:off x="1072" y="3576"/>
                <a:ext cx="203" cy="36"/>
              </a:xfrm>
              <a:custGeom>
                <a:avLst/>
                <a:gdLst>
                  <a:gd name="T0" fmla="*/ 166 w 946"/>
                  <a:gd name="T1" fmla="*/ 83 h 200"/>
                  <a:gd name="T2" fmla="*/ 779 w 946"/>
                  <a:gd name="T3" fmla="*/ 83 h 200"/>
                  <a:gd name="T4" fmla="*/ 796 w 946"/>
                  <a:gd name="T5" fmla="*/ 100 h 200"/>
                  <a:gd name="T6" fmla="*/ 779 w 946"/>
                  <a:gd name="T7" fmla="*/ 116 h 200"/>
                  <a:gd name="T8" fmla="*/ 166 w 946"/>
                  <a:gd name="T9" fmla="*/ 116 h 200"/>
                  <a:gd name="T10" fmla="*/ 150 w 946"/>
                  <a:gd name="T11" fmla="*/ 100 h 200"/>
                  <a:gd name="T12" fmla="*/ 166 w 946"/>
                  <a:gd name="T13" fmla="*/ 83 h 200"/>
                  <a:gd name="T14" fmla="*/ 200 w 946"/>
                  <a:gd name="T15" fmla="*/ 200 h 200"/>
                  <a:gd name="T16" fmla="*/ 0 w 946"/>
                  <a:gd name="T17" fmla="*/ 100 h 200"/>
                  <a:gd name="T18" fmla="*/ 200 w 946"/>
                  <a:gd name="T19" fmla="*/ 0 h 200"/>
                  <a:gd name="T20" fmla="*/ 200 w 946"/>
                  <a:gd name="T21" fmla="*/ 200 h 200"/>
                  <a:gd name="T22" fmla="*/ 746 w 946"/>
                  <a:gd name="T23" fmla="*/ 0 h 200"/>
                  <a:gd name="T24" fmla="*/ 946 w 946"/>
                  <a:gd name="T25" fmla="*/ 100 h 200"/>
                  <a:gd name="T26" fmla="*/ 746 w 946"/>
                  <a:gd name="T27" fmla="*/ 200 h 200"/>
                  <a:gd name="T28" fmla="*/ 746 w 94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6" h="200">
                    <a:moveTo>
                      <a:pt x="166" y="83"/>
                    </a:moveTo>
                    <a:lnTo>
                      <a:pt x="779" y="83"/>
                    </a:lnTo>
                    <a:cubicBezTo>
                      <a:pt x="788" y="83"/>
                      <a:pt x="796" y="91"/>
                      <a:pt x="796" y="100"/>
                    </a:cubicBezTo>
                    <a:cubicBezTo>
                      <a:pt x="796" y="109"/>
                      <a:pt x="788" y="116"/>
                      <a:pt x="779" y="116"/>
                    </a:cubicBezTo>
                    <a:lnTo>
                      <a:pt x="166" y="116"/>
                    </a:lnTo>
                    <a:cubicBezTo>
                      <a:pt x="157" y="116"/>
                      <a:pt x="150" y="109"/>
                      <a:pt x="150" y="100"/>
                    </a:cubicBezTo>
                    <a:cubicBezTo>
                      <a:pt x="150" y="91"/>
                      <a:pt x="157" y="83"/>
                      <a:pt x="166" y="83"/>
                    </a:cubicBezTo>
                    <a:close/>
                    <a:moveTo>
                      <a:pt x="200" y="200"/>
                    </a:moveTo>
                    <a:lnTo>
                      <a:pt x="0" y="100"/>
                    </a:lnTo>
                    <a:lnTo>
                      <a:pt x="200" y="0"/>
                    </a:lnTo>
                    <a:lnTo>
                      <a:pt x="200" y="200"/>
                    </a:lnTo>
                    <a:close/>
                    <a:moveTo>
                      <a:pt x="746" y="0"/>
                    </a:moveTo>
                    <a:lnTo>
                      <a:pt x="946" y="100"/>
                    </a:lnTo>
                    <a:lnTo>
                      <a:pt x="746" y="200"/>
                    </a:lnTo>
                    <a:lnTo>
                      <a:pt x="746" y="0"/>
                    </a:lnTo>
                    <a:close/>
                  </a:path>
                </a:pathLst>
              </a:custGeom>
              <a:solidFill>
                <a:srgbClr val="000000"/>
              </a:solidFill>
              <a:ln w="1588" cap="flat">
                <a:solidFill>
                  <a:srgbClr val="000000"/>
                </a:solidFill>
                <a:prstDash val="solid"/>
                <a:bevel/>
              </a:ln>
            </p:spPr>
            <p:txBody>
              <a:bodyPr/>
              <a:lstStyle/>
              <a:p>
                <a:endParaRPr lang="zh-CN" altLang="en-US"/>
              </a:p>
            </p:txBody>
          </p:sp>
          <p:sp>
            <p:nvSpPr>
              <p:cNvPr id="1607" name="Rectangle 301"/>
              <p:cNvSpPr>
                <a:spLocks noChangeArrowheads="1"/>
              </p:cNvSpPr>
              <p:nvPr/>
            </p:nvSpPr>
            <p:spPr bwMode="auto">
              <a:xfrm>
                <a:off x="781" y="3205"/>
                <a:ext cx="7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CC3300"/>
                    </a:solidFill>
                    <a:latin typeface="宋体" panose="02010600030101010101" pitchFamily="2" charset="-122"/>
                    <a:ea typeface="宋体" panose="02010600030101010101" pitchFamily="2" charset="-122"/>
                  </a:rPr>
                  <a:t>基于业务</a:t>
                </a:r>
                <a:r>
                  <a:rPr lang="en-US" altLang="zh-CN" sz="1400" b="1">
                    <a:solidFill>
                      <a:srgbClr val="CC3300"/>
                    </a:solidFill>
                    <a:latin typeface="宋体" panose="02010600030101010101" pitchFamily="2" charset="-122"/>
                    <a:ea typeface="宋体" panose="02010600030101010101" pitchFamily="2" charset="-122"/>
                  </a:rPr>
                  <a:t>IT</a:t>
                </a:r>
                <a:r>
                  <a:rPr lang="zh-CN" altLang="en-US" sz="1400" b="1">
                    <a:solidFill>
                      <a:srgbClr val="CC3300"/>
                    </a:solidFill>
                    <a:latin typeface="宋体" panose="02010600030101010101" pitchFamily="2" charset="-122"/>
                    <a:ea typeface="宋体" panose="02010600030101010101" pitchFamily="2" charset="-122"/>
                  </a:rPr>
                  <a:t>规划</a:t>
                </a:r>
                <a:endParaRPr lang="zh-CN" altLang="en-US" sz="1400" b="1">
                  <a:ea typeface="宋体" panose="02010600030101010101" pitchFamily="2" charset="-122"/>
                </a:endParaRPr>
              </a:p>
            </p:txBody>
          </p:sp>
          <p:grpSp>
            <p:nvGrpSpPr>
              <p:cNvPr id="1608" name="Group 302"/>
              <p:cNvGrpSpPr/>
              <p:nvPr/>
            </p:nvGrpSpPr>
            <p:grpSpPr bwMode="auto">
              <a:xfrm>
                <a:off x="949" y="3066"/>
                <a:ext cx="123" cy="137"/>
                <a:chOff x="949" y="3023"/>
                <a:chExt cx="123" cy="137"/>
              </a:xfrm>
            </p:grpSpPr>
            <p:sp>
              <p:nvSpPr>
                <p:cNvPr id="1624" name="Rectangle 303"/>
                <p:cNvSpPr>
                  <a:spLocks noChangeArrowheads="1"/>
                </p:cNvSpPr>
                <p:nvPr/>
              </p:nvSpPr>
              <p:spPr bwMode="auto">
                <a:xfrm>
                  <a:off x="949" y="3023"/>
                  <a:ext cx="123" cy="117"/>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25" name="Freeform 304"/>
                <p:cNvSpPr/>
                <p:nvPr/>
              </p:nvSpPr>
              <p:spPr bwMode="auto">
                <a:xfrm>
                  <a:off x="950" y="3023"/>
                  <a:ext cx="122" cy="116"/>
                </a:xfrm>
                <a:custGeom>
                  <a:avLst/>
                  <a:gdLst>
                    <a:gd name="T0" fmla="*/ 122 w 122"/>
                    <a:gd name="T1" fmla="*/ 55 h 116"/>
                    <a:gd name="T2" fmla="*/ 92 w 122"/>
                    <a:gd name="T3" fmla="*/ 55 h 116"/>
                    <a:gd name="T4" fmla="*/ 92 w 122"/>
                    <a:gd name="T5" fmla="*/ 116 h 116"/>
                    <a:gd name="T6" fmla="*/ 29 w 122"/>
                    <a:gd name="T7" fmla="*/ 116 h 116"/>
                    <a:gd name="T8" fmla="*/ 29 w 122"/>
                    <a:gd name="T9" fmla="*/ 55 h 116"/>
                    <a:gd name="T10" fmla="*/ 0 w 122"/>
                    <a:gd name="T11" fmla="*/ 55 h 116"/>
                    <a:gd name="T12" fmla="*/ 61 w 122"/>
                    <a:gd name="T13" fmla="*/ 0 h 116"/>
                    <a:gd name="T14" fmla="*/ 122 w 122"/>
                    <a:gd name="T15" fmla="*/ 55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16">
                      <a:moveTo>
                        <a:pt x="122" y="55"/>
                      </a:moveTo>
                      <a:lnTo>
                        <a:pt x="92" y="55"/>
                      </a:lnTo>
                      <a:lnTo>
                        <a:pt x="92" y="116"/>
                      </a:lnTo>
                      <a:lnTo>
                        <a:pt x="29" y="116"/>
                      </a:lnTo>
                      <a:lnTo>
                        <a:pt x="29" y="55"/>
                      </a:lnTo>
                      <a:lnTo>
                        <a:pt x="0" y="55"/>
                      </a:lnTo>
                      <a:lnTo>
                        <a:pt x="61" y="0"/>
                      </a:lnTo>
                      <a:lnTo>
                        <a:pt x="122" y="5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26" name="Rectangle 305"/>
                <p:cNvSpPr>
                  <a:spLocks noChangeArrowheads="1"/>
                </p:cNvSpPr>
                <p:nvPr/>
              </p:nvSpPr>
              <p:spPr bwMode="auto">
                <a:xfrm>
                  <a:off x="949" y="3023"/>
                  <a:ext cx="123" cy="117"/>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27" name="Rectangle 306"/>
                <p:cNvSpPr>
                  <a:spLocks noChangeArrowheads="1"/>
                </p:cNvSpPr>
                <p:nvPr/>
              </p:nvSpPr>
              <p:spPr bwMode="auto">
                <a:xfrm>
                  <a:off x="979" y="3143"/>
                  <a:ext cx="63" cy="8"/>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628" name="Picture 3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 y="3143"/>
                  <a:ext cx="63" cy="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9" name="Rectangle 308"/>
                <p:cNvSpPr>
                  <a:spLocks noChangeArrowheads="1"/>
                </p:cNvSpPr>
                <p:nvPr/>
              </p:nvSpPr>
              <p:spPr bwMode="auto">
                <a:xfrm>
                  <a:off x="979" y="3143"/>
                  <a:ext cx="63" cy="8"/>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0" name="Rectangle 309"/>
                <p:cNvSpPr>
                  <a:spLocks noChangeArrowheads="1"/>
                </p:cNvSpPr>
                <p:nvPr/>
              </p:nvSpPr>
              <p:spPr bwMode="auto">
                <a:xfrm>
                  <a:off x="979" y="3155"/>
                  <a:ext cx="63" cy="4"/>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631" name="Picture 3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 y="3156"/>
                  <a:ext cx="63"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2" name="Rectangle 311"/>
                <p:cNvSpPr>
                  <a:spLocks noChangeArrowheads="1"/>
                </p:cNvSpPr>
                <p:nvPr/>
              </p:nvSpPr>
              <p:spPr bwMode="auto">
                <a:xfrm>
                  <a:off x="979" y="3155"/>
                  <a:ext cx="63" cy="4"/>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3" name="Freeform 312"/>
                <p:cNvSpPr/>
                <p:nvPr/>
              </p:nvSpPr>
              <p:spPr bwMode="auto">
                <a:xfrm>
                  <a:off x="950" y="3023"/>
                  <a:ext cx="122" cy="116"/>
                </a:xfrm>
                <a:custGeom>
                  <a:avLst/>
                  <a:gdLst>
                    <a:gd name="T0" fmla="*/ 122 w 122"/>
                    <a:gd name="T1" fmla="*/ 55 h 116"/>
                    <a:gd name="T2" fmla="*/ 92 w 122"/>
                    <a:gd name="T3" fmla="*/ 55 h 116"/>
                    <a:gd name="T4" fmla="*/ 92 w 122"/>
                    <a:gd name="T5" fmla="*/ 116 h 116"/>
                    <a:gd name="T6" fmla="*/ 29 w 122"/>
                    <a:gd name="T7" fmla="*/ 116 h 116"/>
                    <a:gd name="T8" fmla="*/ 29 w 122"/>
                    <a:gd name="T9" fmla="*/ 55 h 116"/>
                    <a:gd name="T10" fmla="*/ 0 w 122"/>
                    <a:gd name="T11" fmla="*/ 55 h 116"/>
                    <a:gd name="T12" fmla="*/ 61 w 122"/>
                    <a:gd name="T13" fmla="*/ 0 h 116"/>
                    <a:gd name="T14" fmla="*/ 122 w 122"/>
                    <a:gd name="T15" fmla="*/ 55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16">
                      <a:moveTo>
                        <a:pt x="122" y="55"/>
                      </a:moveTo>
                      <a:lnTo>
                        <a:pt x="92" y="55"/>
                      </a:lnTo>
                      <a:lnTo>
                        <a:pt x="92" y="116"/>
                      </a:lnTo>
                      <a:lnTo>
                        <a:pt x="29" y="116"/>
                      </a:lnTo>
                      <a:lnTo>
                        <a:pt x="29" y="55"/>
                      </a:lnTo>
                      <a:lnTo>
                        <a:pt x="0" y="55"/>
                      </a:lnTo>
                      <a:lnTo>
                        <a:pt x="61" y="0"/>
                      </a:lnTo>
                      <a:lnTo>
                        <a:pt x="122" y="5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34" name="Rectangle 313"/>
                <p:cNvSpPr>
                  <a:spLocks noChangeArrowheads="1"/>
                </p:cNvSpPr>
                <p:nvPr/>
              </p:nvSpPr>
              <p:spPr bwMode="auto">
                <a:xfrm>
                  <a:off x="979" y="3143"/>
                  <a:ext cx="63" cy="8"/>
                </a:xfrm>
                <a:prstGeom prst="rect">
                  <a:avLst/>
                </a:prstGeom>
                <a:noFill/>
                <a:ln w="952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35" name="Rectangle 314"/>
                <p:cNvSpPr>
                  <a:spLocks noChangeArrowheads="1"/>
                </p:cNvSpPr>
                <p:nvPr/>
              </p:nvSpPr>
              <p:spPr bwMode="auto">
                <a:xfrm>
                  <a:off x="979" y="3156"/>
                  <a:ext cx="63" cy="4"/>
                </a:xfrm>
                <a:prstGeom prst="rect">
                  <a:avLst/>
                </a:prstGeom>
                <a:noFill/>
                <a:ln w="952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609" name="Group 315"/>
              <p:cNvGrpSpPr/>
              <p:nvPr/>
            </p:nvGrpSpPr>
            <p:grpSpPr bwMode="auto">
              <a:xfrm>
                <a:off x="1610" y="3385"/>
                <a:ext cx="227" cy="138"/>
                <a:chOff x="1640" y="3434"/>
                <a:chExt cx="326" cy="138"/>
              </a:xfrm>
            </p:grpSpPr>
            <p:sp>
              <p:nvSpPr>
                <p:cNvPr id="1612" name="Rectangle 316"/>
                <p:cNvSpPr>
                  <a:spLocks noChangeArrowheads="1"/>
                </p:cNvSpPr>
                <p:nvPr/>
              </p:nvSpPr>
              <p:spPr bwMode="auto">
                <a:xfrm>
                  <a:off x="1690" y="3434"/>
                  <a:ext cx="276" cy="138"/>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13" name="Freeform 317"/>
                <p:cNvSpPr/>
                <p:nvPr/>
              </p:nvSpPr>
              <p:spPr bwMode="auto">
                <a:xfrm>
                  <a:off x="1691" y="3434"/>
                  <a:ext cx="275" cy="137"/>
                </a:xfrm>
                <a:custGeom>
                  <a:avLst/>
                  <a:gdLst>
                    <a:gd name="T0" fmla="*/ 145 w 275"/>
                    <a:gd name="T1" fmla="*/ 0 h 137"/>
                    <a:gd name="T2" fmla="*/ 145 w 275"/>
                    <a:gd name="T3" fmla="*/ 34 h 137"/>
                    <a:gd name="T4" fmla="*/ 0 w 275"/>
                    <a:gd name="T5" fmla="*/ 34 h 137"/>
                    <a:gd name="T6" fmla="*/ 0 w 275"/>
                    <a:gd name="T7" fmla="*/ 104 h 137"/>
                    <a:gd name="T8" fmla="*/ 145 w 275"/>
                    <a:gd name="T9" fmla="*/ 104 h 137"/>
                    <a:gd name="T10" fmla="*/ 145 w 275"/>
                    <a:gd name="T11" fmla="*/ 137 h 137"/>
                    <a:gd name="T12" fmla="*/ 275 w 275"/>
                    <a:gd name="T13" fmla="*/ 69 h 137"/>
                    <a:gd name="T14" fmla="*/ 145 w 275"/>
                    <a:gd name="T15" fmla="*/ 0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5" h="137">
                      <a:moveTo>
                        <a:pt x="145" y="0"/>
                      </a:moveTo>
                      <a:lnTo>
                        <a:pt x="145" y="34"/>
                      </a:lnTo>
                      <a:lnTo>
                        <a:pt x="0" y="34"/>
                      </a:lnTo>
                      <a:lnTo>
                        <a:pt x="0" y="104"/>
                      </a:lnTo>
                      <a:lnTo>
                        <a:pt x="145" y="104"/>
                      </a:lnTo>
                      <a:lnTo>
                        <a:pt x="145" y="137"/>
                      </a:lnTo>
                      <a:lnTo>
                        <a:pt x="275" y="69"/>
                      </a:lnTo>
                      <a:lnTo>
                        <a:pt x="14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14" name="Rectangle 318"/>
                <p:cNvSpPr>
                  <a:spLocks noChangeArrowheads="1"/>
                </p:cNvSpPr>
                <p:nvPr/>
              </p:nvSpPr>
              <p:spPr bwMode="auto">
                <a:xfrm>
                  <a:off x="1690" y="3434"/>
                  <a:ext cx="276" cy="138"/>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15" name="Rectangle 319"/>
                <p:cNvSpPr>
                  <a:spLocks noChangeArrowheads="1"/>
                </p:cNvSpPr>
                <p:nvPr/>
              </p:nvSpPr>
              <p:spPr bwMode="auto">
                <a:xfrm>
                  <a:off x="1660" y="3467"/>
                  <a:ext cx="21" cy="71"/>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616" name="Picture 3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1" y="3468"/>
                  <a:ext cx="2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 name="Rectangle 321"/>
                <p:cNvSpPr>
                  <a:spLocks noChangeArrowheads="1"/>
                </p:cNvSpPr>
                <p:nvPr/>
              </p:nvSpPr>
              <p:spPr bwMode="auto">
                <a:xfrm>
                  <a:off x="1660" y="3467"/>
                  <a:ext cx="21" cy="71"/>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18" name="Rectangle 322"/>
                <p:cNvSpPr>
                  <a:spLocks noChangeArrowheads="1"/>
                </p:cNvSpPr>
                <p:nvPr/>
              </p:nvSpPr>
              <p:spPr bwMode="auto">
                <a:xfrm>
                  <a:off x="1640" y="3467"/>
                  <a:ext cx="10" cy="71"/>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619" name="Picture 3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0" y="3468"/>
                  <a:ext cx="1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0" name="Rectangle 324"/>
                <p:cNvSpPr>
                  <a:spLocks noChangeArrowheads="1"/>
                </p:cNvSpPr>
                <p:nvPr/>
              </p:nvSpPr>
              <p:spPr bwMode="auto">
                <a:xfrm>
                  <a:off x="1640" y="3467"/>
                  <a:ext cx="10" cy="71"/>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21" name="Freeform 325"/>
                <p:cNvSpPr/>
                <p:nvPr/>
              </p:nvSpPr>
              <p:spPr bwMode="auto">
                <a:xfrm>
                  <a:off x="1691" y="3434"/>
                  <a:ext cx="275" cy="137"/>
                </a:xfrm>
                <a:custGeom>
                  <a:avLst/>
                  <a:gdLst>
                    <a:gd name="T0" fmla="*/ 145 w 275"/>
                    <a:gd name="T1" fmla="*/ 0 h 137"/>
                    <a:gd name="T2" fmla="*/ 145 w 275"/>
                    <a:gd name="T3" fmla="*/ 34 h 137"/>
                    <a:gd name="T4" fmla="*/ 0 w 275"/>
                    <a:gd name="T5" fmla="*/ 34 h 137"/>
                    <a:gd name="T6" fmla="*/ 0 w 275"/>
                    <a:gd name="T7" fmla="*/ 104 h 137"/>
                    <a:gd name="T8" fmla="*/ 145 w 275"/>
                    <a:gd name="T9" fmla="*/ 104 h 137"/>
                    <a:gd name="T10" fmla="*/ 145 w 275"/>
                    <a:gd name="T11" fmla="*/ 137 h 137"/>
                    <a:gd name="T12" fmla="*/ 275 w 275"/>
                    <a:gd name="T13" fmla="*/ 69 h 137"/>
                    <a:gd name="T14" fmla="*/ 145 w 275"/>
                    <a:gd name="T15" fmla="*/ 0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5" h="137">
                      <a:moveTo>
                        <a:pt x="145" y="0"/>
                      </a:moveTo>
                      <a:lnTo>
                        <a:pt x="145" y="34"/>
                      </a:lnTo>
                      <a:lnTo>
                        <a:pt x="0" y="34"/>
                      </a:lnTo>
                      <a:lnTo>
                        <a:pt x="0" y="104"/>
                      </a:lnTo>
                      <a:lnTo>
                        <a:pt x="145" y="104"/>
                      </a:lnTo>
                      <a:lnTo>
                        <a:pt x="145" y="137"/>
                      </a:lnTo>
                      <a:lnTo>
                        <a:pt x="275" y="69"/>
                      </a:lnTo>
                      <a:lnTo>
                        <a:pt x="145" y="0"/>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22" name="Rectangle 326"/>
                <p:cNvSpPr>
                  <a:spLocks noChangeArrowheads="1"/>
                </p:cNvSpPr>
                <p:nvPr/>
              </p:nvSpPr>
              <p:spPr bwMode="auto">
                <a:xfrm>
                  <a:off x="1661" y="3468"/>
                  <a:ext cx="20" cy="70"/>
                </a:xfrm>
                <a:prstGeom prst="rect">
                  <a:avLst/>
                </a:prstGeom>
                <a:noFill/>
                <a:ln w="952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23" name="Rectangle 327"/>
                <p:cNvSpPr>
                  <a:spLocks noChangeArrowheads="1"/>
                </p:cNvSpPr>
                <p:nvPr/>
              </p:nvSpPr>
              <p:spPr bwMode="auto">
                <a:xfrm>
                  <a:off x="1640" y="3468"/>
                  <a:ext cx="11" cy="70"/>
                </a:xfrm>
                <a:prstGeom prst="rect">
                  <a:avLst/>
                </a:prstGeom>
                <a:noFill/>
                <a:ln w="952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10" name="Freeform 328"/>
              <p:cNvSpPr>
                <a:spLocks noEditPoints="1"/>
              </p:cNvSpPr>
              <p:nvPr/>
            </p:nvSpPr>
            <p:spPr bwMode="auto">
              <a:xfrm>
                <a:off x="930" y="3645"/>
                <a:ext cx="43" cy="103"/>
              </a:xfrm>
              <a:custGeom>
                <a:avLst/>
                <a:gdLst>
                  <a:gd name="T0" fmla="*/ 233 w 400"/>
                  <a:gd name="T1" fmla="*/ 334 h 1134"/>
                  <a:gd name="T2" fmla="*/ 233 w 400"/>
                  <a:gd name="T3" fmla="*/ 800 h 1134"/>
                  <a:gd name="T4" fmla="*/ 200 w 400"/>
                  <a:gd name="T5" fmla="*/ 834 h 1134"/>
                  <a:gd name="T6" fmla="*/ 166 w 400"/>
                  <a:gd name="T7" fmla="*/ 800 h 1134"/>
                  <a:gd name="T8" fmla="*/ 166 w 400"/>
                  <a:gd name="T9" fmla="*/ 334 h 1134"/>
                  <a:gd name="T10" fmla="*/ 200 w 400"/>
                  <a:gd name="T11" fmla="*/ 300 h 1134"/>
                  <a:gd name="T12" fmla="*/ 233 w 400"/>
                  <a:gd name="T13" fmla="*/ 334 h 1134"/>
                  <a:gd name="T14" fmla="*/ 0 w 400"/>
                  <a:gd name="T15" fmla="*/ 400 h 1134"/>
                  <a:gd name="T16" fmla="*/ 200 w 400"/>
                  <a:gd name="T17" fmla="*/ 0 h 1134"/>
                  <a:gd name="T18" fmla="*/ 400 w 400"/>
                  <a:gd name="T19" fmla="*/ 400 h 1134"/>
                  <a:gd name="T20" fmla="*/ 0 w 400"/>
                  <a:gd name="T21" fmla="*/ 400 h 1134"/>
                  <a:gd name="T22" fmla="*/ 400 w 400"/>
                  <a:gd name="T23" fmla="*/ 734 h 1134"/>
                  <a:gd name="T24" fmla="*/ 200 w 400"/>
                  <a:gd name="T25" fmla="*/ 1134 h 1134"/>
                  <a:gd name="T26" fmla="*/ 0 w 400"/>
                  <a:gd name="T27" fmla="*/ 734 h 1134"/>
                  <a:gd name="T28" fmla="*/ 400 w 400"/>
                  <a:gd name="T29" fmla="*/ 734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1134">
                    <a:moveTo>
                      <a:pt x="233" y="334"/>
                    </a:moveTo>
                    <a:lnTo>
                      <a:pt x="233" y="800"/>
                    </a:lnTo>
                    <a:cubicBezTo>
                      <a:pt x="233" y="819"/>
                      <a:pt x="218" y="834"/>
                      <a:pt x="200" y="834"/>
                    </a:cubicBezTo>
                    <a:cubicBezTo>
                      <a:pt x="181" y="834"/>
                      <a:pt x="166" y="819"/>
                      <a:pt x="166" y="800"/>
                    </a:cubicBezTo>
                    <a:lnTo>
                      <a:pt x="166" y="334"/>
                    </a:lnTo>
                    <a:cubicBezTo>
                      <a:pt x="166" y="315"/>
                      <a:pt x="181" y="300"/>
                      <a:pt x="200" y="300"/>
                    </a:cubicBezTo>
                    <a:cubicBezTo>
                      <a:pt x="218" y="300"/>
                      <a:pt x="233" y="315"/>
                      <a:pt x="233" y="334"/>
                    </a:cubicBezTo>
                    <a:close/>
                    <a:moveTo>
                      <a:pt x="0" y="400"/>
                    </a:moveTo>
                    <a:lnTo>
                      <a:pt x="200" y="0"/>
                    </a:lnTo>
                    <a:lnTo>
                      <a:pt x="400" y="400"/>
                    </a:lnTo>
                    <a:lnTo>
                      <a:pt x="0" y="400"/>
                    </a:lnTo>
                    <a:close/>
                    <a:moveTo>
                      <a:pt x="400" y="734"/>
                    </a:moveTo>
                    <a:lnTo>
                      <a:pt x="200" y="1134"/>
                    </a:lnTo>
                    <a:lnTo>
                      <a:pt x="0" y="734"/>
                    </a:lnTo>
                    <a:lnTo>
                      <a:pt x="400" y="734"/>
                    </a:lnTo>
                    <a:close/>
                  </a:path>
                </a:pathLst>
              </a:custGeom>
              <a:solidFill>
                <a:srgbClr val="000000"/>
              </a:solidFill>
              <a:ln w="1588" cap="flat">
                <a:solidFill>
                  <a:srgbClr val="000000"/>
                </a:solidFill>
                <a:prstDash val="solid"/>
                <a:bevel/>
              </a:ln>
            </p:spPr>
            <p:txBody>
              <a:bodyPr/>
              <a:lstStyle/>
              <a:p>
                <a:endParaRPr lang="zh-CN" altLang="en-US"/>
              </a:p>
            </p:txBody>
          </p:sp>
          <p:sp>
            <p:nvSpPr>
              <p:cNvPr id="1611" name="Freeform 329"/>
              <p:cNvSpPr>
                <a:spLocks noEditPoints="1"/>
              </p:cNvSpPr>
              <p:nvPr/>
            </p:nvSpPr>
            <p:spPr bwMode="auto">
              <a:xfrm>
                <a:off x="1386" y="3645"/>
                <a:ext cx="43" cy="103"/>
              </a:xfrm>
              <a:custGeom>
                <a:avLst/>
                <a:gdLst>
                  <a:gd name="T0" fmla="*/ 233 w 400"/>
                  <a:gd name="T1" fmla="*/ 334 h 1134"/>
                  <a:gd name="T2" fmla="*/ 233 w 400"/>
                  <a:gd name="T3" fmla="*/ 800 h 1134"/>
                  <a:gd name="T4" fmla="*/ 200 w 400"/>
                  <a:gd name="T5" fmla="*/ 834 h 1134"/>
                  <a:gd name="T6" fmla="*/ 166 w 400"/>
                  <a:gd name="T7" fmla="*/ 800 h 1134"/>
                  <a:gd name="T8" fmla="*/ 166 w 400"/>
                  <a:gd name="T9" fmla="*/ 334 h 1134"/>
                  <a:gd name="T10" fmla="*/ 200 w 400"/>
                  <a:gd name="T11" fmla="*/ 300 h 1134"/>
                  <a:gd name="T12" fmla="*/ 233 w 400"/>
                  <a:gd name="T13" fmla="*/ 334 h 1134"/>
                  <a:gd name="T14" fmla="*/ 0 w 400"/>
                  <a:gd name="T15" fmla="*/ 400 h 1134"/>
                  <a:gd name="T16" fmla="*/ 200 w 400"/>
                  <a:gd name="T17" fmla="*/ 0 h 1134"/>
                  <a:gd name="T18" fmla="*/ 400 w 400"/>
                  <a:gd name="T19" fmla="*/ 400 h 1134"/>
                  <a:gd name="T20" fmla="*/ 0 w 400"/>
                  <a:gd name="T21" fmla="*/ 400 h 1134"/>
                  <a:gd name="T22" fmla="*/ 400 w 400"/>
                  <a:gd name="T23" fmla="*/ 734 h 1134"/>
                  <a:gd name="T24" fmla="*/ 200 w 400"/>
                  <a:gd name="T25" fmla="*/ 1134 h 1134"/>
                  <a:gd name="T26" fmla="*/ 0 w 400"/>
                  <a:gd name="T27" fmla="*/ 734 h 1134"/>
                  <a:gd name="T28" fmla="*/ 400 w 400"/>
                  <a:gd name="T29" fmla="*/ 734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1134">
                    <a:moveTo>
                      <a:pt x="233" y="334"/>
                    </a:moveTo>
                    <a:lnTo>
                      <a:pt x="233" y="800"/>
                    </a:lnTo>
                    <a:cubicBezTo>
                      <a:pt x="233" y="819"/>
                      <a:pt x="218" y="834"/>
                      <a:pt x="200" y="834"/>
                    </a:cubicBezTo>
                    <a:cubicBezTo>
                      <a:pt x="181" y="834"/>
                      <a:pt x="166" y="819"/>
                      <a:pt x="166" y="800"/>
                    </a:cubicBezTo>
                    <a:lnTo>
                      <a:pt x="166" y="334"/>
                    </a:lnTo>
                    <a:cubicBezTo>
                      <a:pt x="166" y="315"/>
                      <a:pt x="181" y="300"/>
                      <a:pt x="200" y="300"/>
                    </a:cubicBezTo>
                    <a:cubicBezTo>
                      <a:pt x="218" y="300"/>
                      <a:pt x="233" y="315"/>
                      <a:pt x="233" y="334"/>
                    </a:cubicBezTo>
                    <a:close/>
                    <a:moveTo>
                      <a:pt x="0" y="400"/>
                    </a:moveTo>
                    <a:lnTo>
                      <a:pt x="200" y="0"/>
                    </a:lnTo>
                    <a:lnTo>
                      <a:pt x="400" y="400"/>
                    </a:lnTo>
                    <a:lnTo>
                      <a:pt x="0" y="400"/>
                    </a:lnTo>
                    <a:close/>
                    <a:moveTo>
                      <a:pt x="400" y="734"/>
                    </a:moveTo>
                    <a:lnTo>
                      <a:pt x="200" y="1134"/>
                    </a:lnTo>
                    <a:lnTo>
                      <a:pt x="0" y="734"/>
                    </a:lnTo>
                    <a:lnTo>
                      <a:pt x="400" y="734"/>
                    </a:lnTo>
                    <a:close/>
                  </a:path>
                </a:pathLst>
              </a:custGeom>
              <a:solidFill>
                <a:srgbClr val="000000"/>
              </a:solidFill>
              <a:ln w="1588" cap="flat">
                <a:solidFill>
                  <a:srgbClr val="000000"/>
                </a:solidFill>
                <a:prstDash val="solid"/>
                <a:bevel/>
              </a:ln>
            </p:spPr>
            <p:txBody>
              <a:bodyPr/>
              <a:lstStyle/>
              <a:p>
                <a:endParaRPr lang="zh-CN" altLang="en-US"/>
              </a:p>
            </p:txBody>
          </p:sp>
        </p:grpSp>
        <p:grpSp>
          <p:nvGrpSpPr>
            <p:cNvPr id="966" name="Group 330"/>
            <p:cNvGrpSpPr/>
            <p:nvPr/>
          </p:nvGrpSpPr>
          <p:grpSpPr bwMode="auto">
            <a:xfrm>
              <a:off x="1484" y="1842"/>
              <a:ext cx="1314" cy="541"/>
              <a:chOff x="1484" y="1891"/>
              <a:chExt cx="1314" cy="541"/>
            </a:xfrm>
          </p:grpSpPr>
          <p:grpSp>
            <p:nvGrpSpPr>
              <p:cNvPr id="1536" name="Group 331"/>
              <p:cNvGrpSpPr/>
              <p:nvPr/>
            </p:nvGrpSpPr>
            <p:grpSpPr bwMode="auto">
              <a:xfrm>
                <a:off x="2026" y="1891"/>
                <a:ext cx="772" cy="480"/>
                <a:chOff x="2026" y="1891"/>
                <a:chExt cx="772" cy="480"/>
              </a:xfrm>
            </p:grpSpPr>
            <p:sp>
              <p:nvSpPr>
                <p:cNvPr id="1553" name="Rectangle 332"/>
                <p:cNvSpPr>
                  <a:spLocks noChangeArrowheads="1"/>
                </p:cNvSpPr>
                <p:nvPr/>
              </p:nvSpPr>
              <p:spPr bwMode="auto">
                <a:xfrm>
                  <a:off x="2026" y="1959"/>
                  <a:ext cx="772" cy="41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4" name="Line 333"/>
                <p:cNvSpPr>
                  <a:spLocks noChangeShapeType="1"/>
                </p:cNvSpPr>
                <p:nvPr/>
              </p:nvSpPr>
              <p:spPr bwMode="auto">
                <a:xfrm flipV="1">
                  <a:off x="2108" y="2063"/>
                  <a:ext cx="1" cy="27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5" name="Freeform 334"/>
                <p:cNvSpPr>
                  <a:spLocks noEditPoints="1"/>
                </p:cNvSpPr>
                <p:nvPr/>
              </p:nvSpPr>
              <p:spPr bwMode="auto">
                <a:xfrm>
                  <a:off x="2108" y="2317"/>
                  <a:ext cx="407" cy="41"/>
                </a:xfrm>
                <a:custGeom>
                  <a:avLst/>
                  <a:gdLst>
                    <a:gd name="T0" fmla="*/ 0 w 407"/>
                    <a:gd name="T1" fmla="*/ 13 h 41"/>
                    <a:gd name="T2" fmla="*/ 366 w 407"/>
                    <a:gd name="T3" fmla="*/ 13 h 41"/>
                    <a:gd name="T4" fmla="*/ 366 w 407"/>
                    <a:gd name="T5" fmla="*/ 27 h 41"/>
                    <a:gd name="T6" fmla="*/ 0 w 407"/>
                    <a:gd name="T7" fmla="*/ 27 h 41"/>
                    <a:gd name="T8" fmla="*/ 0 w 407"/>
                    <a:gd name="T9" fmla="*/ 13 h 41"/>
                    <a:gd name="T10" fmla="*/ 358 w 407"/>
                    <a:gd name="T11" fmla="*/ 0 h 41"/>
                    <a:gd name="T12" fmla="*/ 407 w 407"/>
                    <a:gd name="T13" fmla="*/ 20 h 41"/>
                    <a:gd name="T14" fmla="*/ 358 w 407"/>
                    <a:gd name="T15" fmla="*/ 41 h 41"/>
                    <a:gd name="T16" fmla="*/ 358 w 407"/>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
                      <a:moveTo>
                        <a:pt x="0" y="13"/>
                      </a:moveTo>
                      <a:lnTo>
                        <a:pt x="366" y="13"/>
                      </a:lnTo>
                      <a:lnTo>
                        <a:pt x="366" y="27"/>
                      </a:lnTo>
                      <a:lnTo>
                        <a:pt x="0" y="27"/>
                      </a:lnTo>
                      <a:lnTo>
                        <a:pt x="0" y="13"/>
                      </a:lnTo>
                      <a:close/>
                      <a:moveTo>
                        <a:pt x="358" y="0"/>
                      </a:moveTo>
                      <a:lnTo>
                        <a:pt x="407" y="20"/>
                      </a:lnTo>
                      <a:lnTo>
                        <a:pt x="358" y="41"/>
                      </a:lnTo>
                      <a:lnTo>
                        <a:pt x="358" y="0"/>
                      </a:lnTo>
                      <a:close/>
                    </a:path>
                  </a:pathLst>
                </a:custGeom>
                <a:solidFill>
                  <a:srgbClr val="000000"/>
                </a:solidFill>
                <a:ln w="1588" cap="flat">
                  <a:solidFill>
                    <a:srgbClr val="000000"/>
                  </a:solidFill>
                  <a:prstDash val="solid"/>
                  <a:bevel/>
                </a:ln>
              </p:spPr>
              <p:txBody>
                <a:bodyPr/>
                <a:lstStyle/>
                <a:p>
                  <a:endParaRPr lang="zh-CN" altLang="en-US"/>
                </a:p>
              </p:txBody>
            </p:sp>
            <p:sp>
              <p:nvSpPr>
                <p:cNvPr id="1556" name="Freeform 335"/>
                <p:cNvSpPr>
                  <a:spLocks noEditPoints="1"/>
                </p:cNvSpPr>
                <p:nvPr/>
              </p:nvSpPr>
              <p:spPr bwMode="auto">
                <a:xfrm>
                  <a:off x="2105" y="2243"/>
                  <a:ext cx="398" cy="5"/>
                </a:xfrm>
                <a:custGeom>
                  <a:avLst/>
                  <a:gdLst>
                    <a:gd name="T0" fmla="*/ 175 w 3700"/>
                    <a:gd name="T1" fmla="*/ 0 h 50"/>
                    <a:gd name="T2" fmla="*/ 175 w 3700"/>
                    <a:gd name="T3" fmla="*/ 50 h 50"/>
                    <a:gd name="T4" fmla="*/ 0 w 3700"/>
                    <a:gd name="T5" fmla="*/ 25 h 50"/>
                    <a:gd name="T6" fmla="*/ 375 w 3700"/>
                    <a:gd name="T7" fmla="*/ 0 h 50"/>
                    <a:gd name="T8" fmla="*/ 550 w 3700"/>
                    <a:gd name="T9" fmla="*/ 25 h 50"/>
                    <a:gd name="T10" fmla="*/ 375 w 3700"/>
                    <a:gd name="T11" fmla="*/ 50 h 50"/>
                    <a:gd name="T12" fmla="*/ 375 w 3700"/>
                    <a:gd name="T13" fmla="*/ 0 h 50"/>
                    <a:gd name="T14" fmla="*/ 875 w 3700"/>
                    <a:gd name="T15" fmla="*/ 0 h 50"/>
                    <a:gd name="T16" fmla="*/ 875 w 3700"/>
                    <a:gd name="T17" fmla="*/ 50 h 50"/>
                    <a:gd name="T18" fmla="*/ 700 w 3700"/>
                    <a:gd name="T19" fmla="*/ 25 h 50"/>
                    <a:gd name="T20" fmla="*/ 1075 w 3700"/>
                    <a:gd name="T21" fmla="*/ 0 h 50"/>
                    <a:gd name="T22" fmla="*/ 1250 w 3700"/>
                    <a:gd name="T23" fmla="*/ 25 h 50"/>
                    <a:gd name="T24" fmla="*/ 1075 w 3700"/>
                    <a:gd name="T25" fmla="*/ 50 h 50"/>
                    <a:gd name="T26" fmla="*/ 1075 w 3700"/>
                    <a:gd name="T27" fmla="*/ 0 h 50"/>
                    <a:gd name="T28" fmla="*/ 1575 w 3700"/>
                    <a:gd name="T29" fmla="*/ 0 h 50"/>
                    <a:gd name="T30" fmla="*/ 1575 w 3700"/>
                    <a:gd name="T31" fmla="*/ 50 h 50"/>
                    <a:gd name="T32" fmla="*/ 1400 w 3700"/>
                    <a:gd name="T33" fmla="*/ 25 h 50"/>
                    <a:gd name="T34" fmla="*/ 1775 w 3700"/>
                    <a:gd name="T35" fmla="*/ 0 h 50"/>
                    <a:gd name="T36" fmla="*/ 1950 w 3700"/>
                    <a:gd name="T37" fmla="*/ 25 h 50"/>
                    <a:gd name="T38" fmla="*/ 1775 w 3700"/>
                    <a:gd name="T39" fmla="*/ 50 h 50"/>
                    <a:gd name="T40" fmla="*/ 1775 w 3700"/>
                    <a:gd name="T41" fmla="*/ 0 h 50"/>
                    <a:gd name="T42" fmla="*/ 2275 w 3700"/>
                    <a:gd name="T43" fmla="*/ 0 h 50"/>
                    <a:gd name="T44" fmla="*/ 2275 w 3700"/>
                    <a:gd name="T45" fmla="*/ 50 h 50"/>
                    <a:gd name="T46" fmla="*/ 2100 w 3700"/>
                    <a:gd name="T47" fmla="*/ 25 h 50"/>
                    <a:gd name="T48" fmla="*/ 2475 w 3700"/>
                    <a:gd name="T49" fmla="*/ 0 h 50"/>
                    <a:gd name="T50" fmla="*/ 2650 w 3700"/>
                    <a:gd name="T51" fmla="*/ 25 h 50"/>
                    <a:gd name="T52" fmla="*/ 2475 w 3700"/>
                    <a:gd name="T53" fmla="*/ 50 h 50"/>
                    <a:gd name="T54" fmla="*/ 2475 w 3700"/>
                    <a:gd name="T55" fmla="*/ 0 h 50"/>
                    <a:gd name="T56" fmla="*/ 2975 w 3700"/>
                    <a:gd name="T57" fmla="*/ 0 h 50"/>
                    <a:gd name="T58" fmla="*/ 2975 w 3700"/>
                    <a:gd name="T59" fmla="*/ 50 h 50"/>
                    <a:gd name="T60" fmla="*/ 2800 w 3700"/>
                    <a:gd name="T61" fmla="*/ 25 h 50"/>
                    <a:gd name="T62" fmla="*/ 3175 w 3700"/>
                    <a:gd name="T63" fmla="*/ 0 h 50"/>
                    <a:gd name="T64" fmla="*/ 3350 w 3700"/>
                    <a:gd name="T65" fmla="*/ 25 h 50"/>
                    <a:gd name="T66" fmla="*/ 3175 w 3700"/>
                    <a:gd name="T67" fmla="*/ 50 h 50"/>
                    <a:gd name="T68" fmla="*/ 3175 w 3700"/>
                    <a:gd name="T69" fmla="*/ 0 h 50"/>
                    <a:gd name="T70" fmla="*/ 3675 w 3700"/>
                    <a:gd name="T71" fmla="*/ 0 h 50"/>
                    <a:gd name="T72" fmla="*/ 3675 w 3700"/>
                    <a:gd name="T73" fmla="*/ 50 h 50"/>
                    <a:gd name="T74" fmla="*/ 3500 w 3700"/>
                    <a:gd name="T75"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0" h="50">
                      <a:moveTo>
                        <a:pt x="25" y="0"/>
                      </a:moveTo>
                      <a:lnTo>
                        <a:pt x="175" y="0"/>
                      </a:lnTo>
                      <a:cubicBezTo>
                        <a:pt x="189" y="0"/>
                        <a:pt x="200" y="12"/>
                        <a:pt x="200" y="25"/>
                      </a:cubicBezTo>
                      <a:cubicBezTo>
                        <a:pt x="200" y="39"/>
                        <a:pt x="189" y="50"/>
                        <a:pt x="175" y="50"/>
                      </a:cubicBezTo>
                      <a:lnTo>
                        <a:pt x="25" y="50"/>
                      </a:lnTo>
                      <a:cubicBezTo>
                        <a:pt x="11" y="50"/>
                        <a:pt x="0" y="39"/>
                        <a:pt x="0" y="25"/>
                      </a:cubicBezTo>
                      <a:cubicBezTo>
                        <a:pt x="0" y="12"/>
                        <a:pt x="11" y="0"/>
                        <a:pt x="25" y="0"/>
                      </a:cubicBezTo>
                      <a:close/>
                      <a:moveTo>
                        <a:pt x="375" y="0"/>
                      </a:moveTo>
                      <a:lnTo>
                        <a:pt x="525" y="0"/>
                      </a:lnTo>
                      <a:cubicBezTo>
                        <a:pt x="539" y="0"/>
                        <a:pt x="550" y="12"/>
                        <a:pt x="550" y="25"/>
                      </a:cubicBezTo>
                      <a:cubicBezTo>
                        <a:pt x="550" y="39"/>
                        <a:pt x="539" y="50"/>
                        <a:pt x="525" y="50"/>
                      </a:cubicBezTo>
                      <a:lnTo>
                        <a:pt x="375" y="50"/>
                      </a:lnTo>
                      <a:cubicBezTo>
                        <a:pt x="361" y="50"/>
                        <a:pt x="350" y="39"/>
                        <a:pt x="350" y="25"/>
                      </a:cubicBezTo>
                      <a:cubicBezTo>
                        <a:pt x="350" y="12"/>
                        <a:pt x="361" y="0"/>
                        <a:pt x="375" y="0"/>
                      </a:cubicBezTo>
                      <a:close/>
                      <a:moveTo>
                        <a:pt x="725" y="0"/>
                      </a:moveTo>
                      <a:lnTo>
                        <a:pt x="875" y="0"/>
                      </a:lnTo>
                      <a:cubicBezTo>
                        <a:pt x="889" y="0"/>
                        <a:pt x="900" y="12"/>
                        <a:pt x="900" y="25"/>
                      </a:cubicBezTo>
                      <a:cubicBezTo>
                        <a:pt x="900" y="39"/>
                        <a:pt x="889" y="50"/>
                        <a:pt x="875" y="50"/>
                      </a:cubicBezTo>
                      <a:lnTo>
                        <a:pt x="725" y="50"/>
                      </a:lnTo>
                      <a:cubicBezTo>
                        <a:pt x="711" y="50"/>
                        <a:pt x="700" y="39"/>
                        <a:pt x="700" y="25"/>
                      </a:cubicBezTo>
                      <a:cubicBezTo>
                        <a:pt x="700" y="12"/>
                        <a:pt x="711" y="0"/>
                        <a:pt x="725" y="0"/>
                      </a:cubicBezTo>
                      <a:close/>
                      <a:moveTo>
                        <a:pt x="1075" y="0"/>
                      </a:moveTo>
                      <a:lnTo>
                        <a:pt x="1225" y="0"/>
                      </a:lnTo>
                      <a:cubicBezTo>
                        <a:pt x="1239" y="0"/>
                        <a:pt x="1250" y="12"/>
                        <a:pt x="1250" y="25"/>
                      </a:cubicBezTo>
                      <a:cubicBezTo>
                        <a:pt x="1250" y="39"/>
                        <a:pt x="1239" y="50"/>
                        <a:pt x="1225" y="50"/>
                      </a:cubicBezTo>
                      <a:lnTo>
                        <a:pt x="1075" y="50"/>
                      </a:lnTo>
                      <a:cubicBezTo>
                        <a:pt x="1061" y="50"/>
                        <a:pt x="1050" y="39"/>
                        <a:pt x="1050" y="25"/>
                      </a:cubicBezTo>
                      <a:cubicBezTo>
                        <a:pt x="1050" y="12"/>
                        <a:pt x="1061" y="0"/>
                        <a:pt x="1075" y="0"/>
                      </a:cubicBezTo>
                      <a:close/>
                      <a:moveTo>
                        <a:pt x="1425" y="0"/>
                      </a:moveTo>
                      <a:lnTo>
                        <a:pt x="1575" y="0"/>
                      </a:lnTo>
                      <a:cubicBezTo>
                        <a:pt x="1589" y="0"/>
                        <a:pt x="1600" y="12"/>
                        <a:pt x="1600" y="25"/>
                      </a:cubicBezTo>
                      <a:cubicBezTo>
                        <a:pt x="1600" y="39"/>
                        <a:pt x="1589" y="50"/>
                        <a:pt x="1575" y="50"/>
                      </a:cubicBezTo>
                      <a:lnTo>
                        <a:pt x="1425" y="50"/>
                      </a:lnTo>
                      <a:cubicBezTo>
                        <a:pt x="1411" y="50"/>
                        <a:pt x="1400" y="39"/>
                        <a:pt x="1400" y="25"/>
                      </a:cubicBezTo>
                      <a:cubicBezTo>
                        <a:pt x="1400" y="12"/>
                        <a:pt x="1411" y="0"/>
                        <a:pt x="1425" y="0"/>
                      </a:cubicBezTo>
                      <a:close/>
                      <a:moveTo>
                        <a:pt x="1775" y="0"/>
                      </a:moveTo>
                      <a:lnTo>
                        <a:pt x="1925" y="0"/>
                      </a:lnTo>
                      <a:cubicBezTo>
                        <a:pt x="1939" y="0"/>
                        <a:pt x="1950" y="12"/>
                        <a:pt x="1950" y="25"/>
                      </a:cubicBezTo>
                      <a:cubicBezTo>
                        <a:pt x="1950" y="39"/>
                        <a:pt x="1939" y="50"/>
                        <a:pt x="1925" y="50"/>
                      </a:cubicBezTo>
                      <a:lnTo>
                        <a:pt x="1775" y="50"/>
                      </a:lnTo>
                      <a:cubicBezTo>
                        <a:pt x="1761" y="50"/>
                        <a:pt x="1750" y="39"/>
                        <a:pt x="1750" y="25"/>
                      </a:cubicBezTo>
                      <a:cubicBezTo>
                        <a:pt x="1750" y="12"/>
                        <a:pt x="1761" y="0"/>
                        <a:pt x="1775" y="0"/>
                      </a:cubicBezTo>
                      <a:close/>
                      <a:moveTo>
                        <a:pt x="2125" y="0"/>
                      </a:moveTo>
                      <a:lnTo>
                        <a:pt x="2275" y="0"/>
                      </a:lnTo>
                      <a:cubicBezTo>
                        <a:pt x="2289" y="0"/>
                        <a:pt x="2300" y="12"/>
                        <a:pt x="2300" y="25"/>
                      </a:cubicBezTo>
                      <a:cubicBezTo>
                        <a:pt x="2300" y="39"/>
                        <a:pt x="2289" y="50"/>
                        <a:pt x="2275" y="50"/>
                      </a:cubicBezTo>
                      <a:lnTo>
                        <a:pt x="2125" y="50"/>
                      </a:lnTo>
                      <a:cubicBezTo>
                        <a:pt x="2111" y="50"/>
                        <a:pt x="2100" y="39"/>
                        <a:pt x="2100" y="25"/>
                      </a:cubicBezTo>
                      <a:cubicBezTo>
                        <a:pt x="2100" y="12"/>
                        <a:pt x="2111" y="0"/>
                        <a:pt x="2125" y="0"/>
                      </a:cubicBezTo>
                      <a:close/>
                      <a:moveTo>
                        <a:pt x="2475" y="0"/>
                      </a:moveTo>
                      <a:lnTo>
                        <a:pt x="2625" y="0"/>
                      </a:lnTo>
                      <a:cubicBezTo>
                        <a:pt x="2639" y="0"/>
                        <a:pt x="2650" y="12"/>
                        <a:pt x="2650" y="25"/>
                      </a:cubicBezTo>
                      <a:cubicBezTo>
                        <a:pt x="2650" y="39"/>
                        <a:pt x="2639" y="50"/>
                        <a:pt x="2625" y="50"/>
                      </a:cubicBezTo>
                      <a:lnTo>
                        <a:pt x="2475" y="50"/>
                      </a:lnTo>
                      <a:cubicBezTo>
                        <a:pt x="2461" y="50"/>
                        <a:pt x="2450" y="39"/>
                        <a:pt x="2450" y="25"/>
                      </a:cubicBezTo>
                      <a:cubicBezTo>
                        <a:pt x="2450" y="12"/>
                        <a:pt x="2461" y="0"/>
                        <a:pt x="2475" y="0"/>
                      </a:cubicBezTo>
                      <a:close/>
                      <a:moveTo>
                        <a:pt x="2825" y="0"/>
                      </a:moveTo>
                      <a:lnTo>
                        <a:pt x="2975" y="0"/>
                      </a:lnTo>
                      <a:cubicBezTo>
                        <a:pt x="2989" y="0"/>
                        <a:pt x="3000" y="12"/>
                        <a:pt x="3000" y="25"/>
                      </a:cubicBezTo>
                      <a:cubicBezTo>
                        <a:pt x="3000" y="39"/>
                        <a:pt x="2989" y="50"/>
                        <a:pt x="2975" y="50"/>
                      </a:cubicBezTo>
                      <a:lnTo>
                        <a:pt x="2825" y="50"/>
                      </a:lnTo>
                      <a:cubicBezTo>
                        <a:pt x="2811" y="50"/>
                        <a:pt x="2800" y="39"/>
                        <a:pt x="2800" y="25"/>
                      </a:cubicBezTo>
                      <a:cubicBezTo>
                        <a:pt x="2800" y="12"/>
                        <a:pt x="2811" y="0"/>
                        <a:pt x="2825" y="0"/>
                      </a:cubicBezTo>
                      <a:close/>
                      <a:moveTo>
                        <a:pt x="3175" y="0"/>
                      </a:moveTo>
                      <a:lnTo>
                        <a:pt x="3325" y="0"/>
                      </a:lnTo>
                      <a:cubicBezTo>
                        <a:pt x="3339" y="0"/>
                        <a:pt x="3350" y="12"/>
                        <a:pt x="3350" y="25"/>
                      </a:cubicBezTo>
                      <a:cubicBezTo>
                        <a:pt x="3350" y="39"/>
                        <a:pt x="3339" y="50"/>
                        <a:pt x="3325" y="50"/>
                      </a:cubicBezTo>
                      <a:lnTo>
                        <a:pt x="3175" y="50"/>
                      </a:lnTo>
                      <a:cubicBezTo>
                        <a:pt x="3161" y="50"/>
                        <a:pt x="3150" y="39"/>
                        <a:pt x="3150" y="25"/>
                      </a:cubicBezTo>
                      <a:cubicBezTo>
                        <a:pt x="3150" y="12"/>
                        <a:pt x="3161" y="0"/>
                        <a:pt x="3175" y="0"/>
                      </a:cubicBezTo>
                      <a:close/>
                      <a:moveTo>
                        <a:pt x="3525" y="0"/>
                      </a:moveTo>
                      <a:lnTo>
                        <a:pt x="3675" y="0"/>
                      </a:lnTo>
                      <a:cubicBezTo>
                        <a:pt x="3689" y="0"/>
                        <a:pt x="3700" y="12"/>
                        <a:pt x="3700" y="25"/>
                      </a:cubicBezTo>
                      <a:cubicBezTo>
                        <a:pt x="3700" y="39"/>
                        <a:pt x="3689" y="50"/>
                        <a:pt x="3675" y="50"/>
                      </a:cubicBezTo>
                      <a:lnTo>
                        <a:pt x="3525" y="50"/>
                      </a:lnTo>
                      <a:cubicBezTo>
                        <a:pt x="3511" y="50"/>
                        <a:pt x="3500" y="39"/>
                        <a:pt x="3500" y="25"/>
                      </a:cubicBezTo>
                      <a:cubicBezTo>
                        <a:pt x="3500" y="12"/>
                        <a:pt x="3511" y="0"/>
                        <a:pt x="3525" y="0"/>
                      </a:cubicBezTo>
                      <a:close/>
                    </a:path>
                  </a:pathLst>
                </a:custGeom>
                <a:solidFill>
                  <a:srgbClr val="000000"/>
                </a:solidFill>
                <a:ln w="1588" cap="flat">
                  <a:solidFill>
                    <a:srgbClr val="000000"/>
                  </a:solidFill>
                  <a:prstDash val="solid"/>
                  <a:bevel/>
                </a:ln>
              </p:spPr>
              <p:txBody>
                <a:bodyPr/>
                <a:lstStyle/>
                <a:p>
                  <a:endParaRPr lang="zh-CN" altLang="en-US"/>
                </a:p>
              </p:txBody>
            </p:sp>
            <p:sp>
              <p:nvSpPr>
                <p:cNvPr id="1557" name="Freeform 336"/>
                <p:cNvSpPr>
                  <a:spLocks noEditPoints="1"/>
                </p:cNvSpPr>
                <p:nvPr/>
              </p:nvSpPr>
              <p:spPr bwMode="auto">
                <a:xfrm>
                  <a:off x="2105" y="2152"/>
                  <a:ext cx="398" cy="4"/>
                </a:xfrm>
                <a:custGeom>
                  <a:avLst/>
                  <a:gdLst>
                    <a:gd name="T0" fmla="*/ 175 w 3700"/>
                    <a:gd name="T1" fmla="*/ 0 h 50"/>
                    <a:gd name="T2" fmla="*/ 175 w 3700"/>
                    <a:gd name="T3" fmla="*/ 50 h 50"/>
                    <a:gd name="T4" fmla="*/ 0 w 3700"/>
                    <a:gd name="T5" fmla="*/ 25 h 50"/>
                    <a:gd name="T6" fmla="*/ 375 w 3700"/>
                    <a:gd name="T7" fmla="*/ 0 h 50"/>
                    <a:gd name="T8" fmla="*/ 550 w 3700"/>
                    <a:gd name="T9" fmla="*/ 25 h 50"/>
                    <a:gd name="T10" fmla="*/ 375 w 3700"/>
                    <a:gd name="T11" fmla="*/ 50 h 50"/>
                    <a:gd name="T12" fmla="*/ 375 w 3700"/>
                    <a:gd name="T13" fmla="*/ 0 h 50"/>
                    <a:gd name="T14" fmla="*/ 875 w 3700"/>
                    <a:gd name="T15" fmla="*/ 0 h 50"/>
                    <a:gd name="T16" fmla="*/ 875 w 3700"/>
                    <a:gd name="T17" fmla="*/ 50 h 50"/>
                    <a:gd name="T18" fmla="*/ 700 w 3700"/>
                    <a:gd name="T19" fmla="*/ 25 h 50"/>
                    <a:gd name="T20" fmla="*/ 1075 w 3700"/>
                    <a:gd name="T21" fmla="*/ 0 h 50"/>
                    <a:gd name="T22" fmla="*/ 1250 w 3700"/>
                    <a:gd name="T23" fmla="*/ 25 h 50"/>
                    <a:gd name="T24" fmla="*/ 1075 w 3700"/>
                    <a:gd name="T25" fmla="*/ 50 h 50"/>
                    <a:gd name="T26" fmla="*/ 1075 w 3700"/>
                    <a:gd name="T27" fmla="*/ 0 h 50"/>
                    <a:gd name="T28" fmla="*/ 1575 w 3700"/>
                    <a:gd name="T29" fmla="*/ 0 h 50"/>
                    <a:gd name="T30" fmla="*/ 1575 w 3700"/>
                    <a:gd name="T31" fmla="*/ 50 h 50"/>
                    <a:gd name="T32" fmla="*/ 1400 w 3700"/>
                    <a:gd name="T33" fmla="*/ 25 h 50"/>
                    <a:gd name="T34" fmla="*/ 1775 w 3700"/>
                    <a:gd name="T35" fmla="*/ 0 h 50"/>
                    <a:gd name="T36" fmla="*/ 1950 w 3700"/>
                    <a:gd name="T37" fmla="*/ 25 h 50"/>
                    <a:gd name="T38" fmla="*/ 1775 w 3700"/>
                    <a:gd name="T39" fmla="*/ 50 h 50"/>
                    <a:gd name="T40" fmla="*/ 1775 w 3700"/>
                    <a:gd name="T41" fmla="*/ 0 h 50"/>
                    <a:gd name="T42" fmla="*/ 2275 w 3700"/>
                    <a:gd name="T43" fmla="*/ 0 h 50"/>
                    <a:gd name="T44" fmla="*/ 2275 w 3700"/>
                    <a:gd name="T45" fmla="*/ 50 h 50"/>
                    <a:gd name="T46" fmla="*/ 2100 w 3700"/>
                    <a:gd name="T47" fmla="*/ 25 h 50"/>
                    <a:gd name="T48" fmla="*/ 2475 w 3700"/>
                    <a:gd name="T49" fmla="*/ 0 h 50"/>
                    <a:gd name="T50" fmla="*/ 2650 w 3700"/>
                    <a:gd name="T51" fmla="*/ 25 h 50"/>
                    <a:gd name="T52" fmla="*/ 2475 w 3700"/>
                    <a:gd name="T53" fmla="*/ 50 h 50"/>
                    <a:gd name="T54" fmla="*/ 2475 w 3700"/>
                    <a:gd name="T55" fmla="*/ 0 h 50"/>
                    <a:gd name="T56" fmla="*/ 2975 w 3700"/>
                    <a:gd name="T57" fmla="*/ 0 h 50"/>
                    <a:gd name="T58" fmla="*/ 2975 w 3700"/>
                    <a:gd name="T59" fmla="*/ 50 h 50"/>
                    <a:gd name="T60" fmla="*/ 2800 w 3700"/>
                    <a:gd name="T61" fmla="*/ 25 h 50"/>
                    <a:gd name="T62" fmla="*/ 3175 w 3700"/>
                    <a:gd name="T63" fmla="*/ 0 h 50"/>
                    <a:gd name="T64" fmla="*/ 3350 w 3700"/>
                    <a:gd name="T65" fmla="*/ 25 h 50"/>
                    <a:gd name="T66" fmla="*/ 3175 w 3700"/>
                    <a:gd name="T67" fmla="*/ 50 h 50"/>
                    <a:gd name="T68" fmla="*/ 3175 w 3700"/>
                    <a:gd name="T69" fmla="*/ 0 h 50"/>
                    <a:gd name="T70" fmla="*/ 3675 w 3700"/>
                    <a:gd name="T71" fmla="*/ 0 h 50"/>
                    <a:gd name="T72" fmla="*/ 3675 w 3700"/>
                    <a:gd name="T73" fmla="*/ 50 h 50"/>
                    <a:gd name="T74" fmla="*/ 3500 w 3700"/>
                    <a:gd name="T75"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0" h="50">
                      <a:moveTo>
                        <a:pt x="25" y="0"/>
                      </a:moveTo>
                      <a:lnTo>
                        <a:pt x="175" y="0"/>
                      </a:lnTo>
                      <a:cubicBezTo>
                        <a:pt x="189" y="0"/>
                        <a:pt x="200" y="11"/>
                        <a:pt x="200" y="25"/>
                      </a:cubicBezTo>
                      <a:cubicBezTo>
                        <a:pt x="200" y="39"/>
                        <a:pt x="189" y="50"/>
                        <a:pt x="175" y="50"/>
                      </a:cubicBezTo>
                      <a:lnTo>
                        <a:pt x="25" y="50"/>
                      </a:lnTo>
                      <a:cubicBezTo>
                        <a:pt x="11" y="50"/>
                        <a:pt x="0" y="39"/>
                        <a:pt x="0" y="25"/>
                      </a:cubicBezTo>
                      <a:cubicBezTo>
                        <a:pt x="0" y="11"/>
                        <a:pt x="11" y="0"/>
                        <a:pt x="25" y="0"/>
                      </a:cubicBezTo>
                      <a:close/>
                      <a:moveTo>
                        <a:pt x="375" y="0"/>
                      </a:moveTo>
                      <a:lnTo>
                        <a:pt x="525" y="0"/>
                      </a:lnTo>
                      <a:cubicBezTo>
                        <a:pt x="539" y="0"/>
                        <a:pt x="550" y="11"/>
                        <a:pt x="550" y="25"/>
                      </a:cubicBezTo>
                      <a:cubicBezTo>
                        <a:pt x="550" y="39"/>
                        <a:pt x="539" y="50"/>
                        <a:pt x="525" y="50"/>
                      </a:cubicBezTo>
                      <a:lnTo>
                        <a:pt x="375" y="50"/>
                      </a:lnTo>
                      <a:cubicBezTo>
                        <a:pt x="361" y="50"/>
                        <a:pt x="350" y="39"/>
                        <a:pt x="350" y="25"/>
                      </a:cubicBezTo>
                      <a:cubicBezTo>
                        <a:pt x="350" y="11"/>
                        <a:pt x="361" y="0"/>
                        <a:pt x="375" y="0"/>
                      </a:cubicBezTo>
                      <a:close/>
                      <a:moveTo>
                        <a:pt x="725" y="0"/>
                      </a:moveTo>
                      <a:lnTo>
                        <a:pt x="875" y="0"/>
                      </a:lnTo>
                      <a:cubicBezTo>
                        <a:pt x="889" y="0"/>
                        <a:pt x="900" y="11"/>
                        <a:pt x="900" y="25"/>
                      </a:cubicBezTo>
                      <a:cubicBezTo>
                        <a:pt x="900" y="39"/>
                        <a:pt x="889" y="50"/>
                        <a:pt x="875" y="50"/>
                      </a:cubicBezTo>
                      <a:lnTo>
                        <a:pt x="725" y="50"/>
                      </a:lnTo>
                      <a:cubicBezTo>
                        <a:pt x="711" y="50"/>
                        <a:pt x="700" y="39"/>
                        <a:pt x="700" y="25"/>
                      </a:cubicBezTo>
                      <a:cubicBezTo>
                        <a:pt x="700" y="11"/>
                        <a:pt x="711" y="0"/>
                        <a:pt x="725" y="0"/>
                      </a:cubicBezTo>
                      <a:close/>
                      <a:moveTo>
                        <a:pt x="1075" y="0"/>
                      </a:moveTo>
                      <a:lnTo>
                        <a:pt x="1225" y="0"/>
                      </a:lnTo>
                      <a:cubicBezTo>
                        <a:pt x="1239" y="0"/>
                        <a:pt x="1250" y="11"/>
                        <a:pt x="1250" y="25"/>
                      </a:cubicBezTo>
                      <a:cubicBezTo>
                        <a:pt x="1250" y="39"/>
                        <a:pt x="1239" y="50"/>
                        <a:pt x="1225" y="50"/>
                      </a:cubicBezTo>
                      <a:lnTo>
                        <a:pt x="1075" y="50"/>
                      </a:lnTo>
                      <a:cubicBezTo>
                        <a:pt x="1061" y="50"/>
                        <a:pt x="1050" y="39"/>
                        <a:pt x="1050" y="25"/>
                      </a:cubicBezTo>
                      <a:cubicBezTo>
                        <a:pt x="1050" y="11"/>
                        <a:pt x="1061" y="0"/>
                        <a:pt x="1075" y="0"/>
                      </a:cubicBezTo>
                      <a:close/>
                      <a:moveTo>
                        <a:pt x="1425" y="0"/>
                      </a:moveTo>
                      <a:lnTo>
                        <a:pt x="1575" y="0"/>
                      </a:lnTo>
                      <a:cubicBezTo>
                        <a:pt x="1589" y="0"/>
                        <a:pt x="1600" y="11"/>
                        <a:pt x="1600" y="25"/>
                      </a:cubicBezTo>
                      <a:cubicBezTo>
                        <a:pt x="1600" y="39"/>
                        <a:pt x="1589" y="50"/>
                        <a:pt x="1575" y="50"/>
                      </a:cubicBezTo>
                      <a:lnTo>
                        <a:pt x="1425" y="50"/>
                      </a:lnTo>
                      <a:cubicBezTo>
                        <a:pt x="1411" y="50"/>
                        <a:pt x="1400" y="39"/>
                        <a:pt x="1400" y="25"/>
                      </a:cubicBezTo>
                      <a:cubicBezTo>
                        <a:pt x="1400" y="11"/>
                        <a:pt x="1411" y="0"/>
                        <a:pt x="1425" y="0"/>
                      </a:cubicBezTo>
                      <a:close/>
                      <a:moveTo>
                        <a:pt x="1775" y="0"/>
                      </a:moveTo>
                      <a:lnTo>
                        <a:pt x="1925" y="0"/>
                      </a:lnTo>
                      <a:cubicBezTo>
                        <a:pt x="1939" y="0"/>
                        <a:pt x="1950" y="11"/>
                        <a:pt x="1950" y="25"/>
                      </a:cubicBezTo>
                      <a:cubicBezTo>
                        <a:pt x="1950" y="39"/>
                        <a:pt x="1939" y="50"/>
                        <a:pt x="1925" y="50"/>
                      </a:cubicBezTo>
                      <a:lnTo>
                        <a:pt x="1775" y="50"/>
                      </a:lnTo>
                      <a:cubicBezTo>
                        <a:pt x="1761" y="50"/>
                        <a:pt x="1750" y="39"/>
                        <a:pt x="1750" y="25"/>
                      </a:cubicBezTo>
                      <a:cubicBezTo>
                        <a:pt x="1750" y="11"/>
                        <a:pt x="1761" y="0"/>
                        <a:pt x="1775" y="0"/>
                      </a:cubicBezTo>
                      <a:close/>
                      <a:moveTo>
                        <a:pt x="2125" y="0"/>
                      </a:moveTo>
                      <a:lnTo>
                        <a:pt x="2275" y="0"/>
                      </a:lnTo>
                      <a:cubicBezTo>
                        <a:pt x="2289" y="0"/>
                        <a:pt x="2300" y="11"/>
                        <a:pt x="2300" y="25"/>
                      </a:cubicBezTo>
                      <a:cubicBezTo>
                        <a:pt x="2300" y="39"/>
                        <a:pt x="2289" y="50"/>
                        <a:pt x="2275" y="50"/>
                      </a:cubicBezTo>
                      <a:lnTo>
                        <a:pt x="2125" y="50"/>
                      </a:lnTo>
                      <a:cubicBezTo>
                        <a:pt x="2111" y="50"/>
                        <a:pt x="2100" y="39"/>
                        <a:pt x="2100" y="25"/>
                      </a:cubicBezTo>
                      <a:cubicBezTo>
                        <a:pt x="2100" y="11"/>
                        <a:pt x="2111" y="0"/>
                        <a:pt x="2125" y="0"/>
                      </a:cubicBezTo>
                      <a:close/>
                      <a:moveTo>
                        <a:pt x="2475" y="0"/>
                      </a:moveTo>
                      <a:lnTo>
                        <a:pt x="2625" y="0"/>
                      </a:lnTo>
                      <a:cubicBezTo>
                        <a:pt x="2639" y="0"/>
                        <a:pt x="2650" y="11"/>
                        <a:pt x="2650" y="25"/>
                      </a:cubicBezTo>
                      <a:cubicBezTo>
                        <a:pt x="2650" y="39"/>
                        <a:pt x="2639" y="50"/>
                        <a:pt x="2625" y="50"/>
                      </a:cubicBezTo>
                      <a:lnTo>
                        <a:pt x="2475" y="50"/>
                      </a:lnTo>
                      <a:cubicBezTo>
                        <a:pt x="2461" y="50"/>
                        <a:pt x="2450" y="39"/>
                        <a:pt x="2450" y="25"/>
                      </a:cubicBezTo>
                      <a:cubicBezTo>
                        <a:pt x="2450" y="11"/>
                        <a:pt x="2461" y="0"/>
                        <a:pt x="2475" y="0"/>
                      </a:cubicBezTo>
                      <a:close/>
                      <a:moveTo>
                        <a:pt x="2825" y="0"/>
                      </a:moveTo>
                      <a:lnTo>
                        <a:pt x="2975" y="0"/>
                      </a:lnTo>
                      <a:cubicBezTo>
                        <a:pt x="2989" y="0"/>
                        <a:pt x="3000" y="11"/>
                        <a:pt x="3000" y="25"/>
                      </a:cubicBezTo>
                      <a:cubicBezTo>
                        <a:pt x="3000" y="39"/>
                        <a:pt x="2989" y="50"/>
                        <a:pt x="2975" y="50"/>
                      </a:cubicBezTo>
                      <a:lnTo>
                        <a:pt x="2825" y="50"/>
                      </a:lnTo>
                      <a:cubicBezTo>
                        <a:pt x="2811" y="50"/>
                        <a:pt x="2800" y="39"/>
                        <a:pt x="2800" y="25"/>
                      </a:cubicBezTo>
                      <a:cubicBezTo>
                        <a:pt x="2800" y="11"/>
                        <a:pt x="2811" y="0"/>
                        <a:pt x="2825" y="0"/>
                      </a:cubicBezTo>
                      <a:close/>
                      <a:moveTo>
                        <a:pt x="3175" y="0"/>
                      </a:moveTo>
                      <a:lnTo>
                        <a:pt x="3325" y="0"/>
                      </a:lnTo>
                      <a:cubicBezTo>
                        <a:pt x="3339" y="0"/>
                        <a:pt x="3350" y="11"/>
                        <a:pt x="3350" y="25"/>
                      </a:cubicBezTo>
                      <a:cubicBezTo>
                        <a:pt x="3350" y="39"/>
                        <a:pt x="3339" y="50"/>
                        <a:pt x="3325" y="50"/>
                      </a:cubicBezTo>
                      <a:lnTo>
                        <a:pt x="3175" y="50"/>
                      </a:lnTo>
                      <a:cubicBezTo>
                        <a:pt x="3161" y="50"/>
                        <a:pt x="3150" y="39"/>
                        <a:pt x="3150" y="25"/>
                      </a:cubicBezTo>
                      <a:cubicBezTo>
                        <a:pt x="3150" y="11"/>
                        <a:pt x="3161" y="0"/>
                        <a:pt x="3175" y="0"/>
                      </a:cubicBezTo>
                      <a:close/>
                      <a:moveTo>
                        <a:pt x="3525" y="0"/>
                      </a:moveTo>
                      <a:lnTo>
                        <a:pt x="3675" y="0"/>
                      </a:lnTo>
                      <a:cubicBezTo>
                        <a:pt x="3689" y="0"/>
                        <a:pt x="3700" y="11"/>
                        <a:pt x="3700" y="25"/>
                      </a:cubicBezTo>
                      <a:cubicBezTo>
                        <a:pt x="3700" y="39"/>
                        <a:pt x="3689" y="50"/>
                        <a:pt x="3675" y="50"/>
                      </a:cubicBezTo>
                      <a:lnTo>
                        <a:pt x="3525" y="50"/>
                      </a:lnTo>
                      <a:cubicBezTo>
                        <a:pt x="3511" y="50"/>
                        <a:pt x="3500" y="39"/>
                        <a:pt x="3500" y="25"/>
                      </a:cubicBezTo>
                      <a:cubicBezTo>
                        <a:pt x="3500" y="11"/>
                        <a:pt x="3511" y="0"/>
                        <a:pt x="3525" y="0"/>
                      </a:cubicBezTo>
                      <a:close/>
                    </a:path>
                  </a:pathLst>
                </a:custGeom>
                <a:solidFill>
                  <a:srgbClr val="000000"/>
                </a:solidFill>
                <a:ln w="1588" cap="flat">
                  <a:solidFill>
                    <a:srgbClr val="000000"/>
                  </a:solidFill>
                  <a:prstDash val="solid"/>
                  <a:bevel/>
                </a:ln>
              </p:spPr>
              <p:txBody>
                <a:bodyPr/>
                <a:lstStyle/>
                <a:p>
                  <a:endParaRPr lang="zh-CN" altLang="en-US"/>
                </a:p>
              </p:txBody>
            </p:sp>
            <p:sp>
              <p:nvSpPr>
                <p:cNvPr id="1558" name="Freeform 337"/>
                <p:cNvSpPr>
                  <a:spLocks noEditPoints="1"/>
                </p:cNvSpPr>
                <p:nvPr/>
              </p:nvSpPr>
              <p:spPr bwMode="auto">
                <a:xfrm>
                  <a:off x="2105" y="2060"/>
                  <a:ext cx="398" cy="5"/>
                </a:xfrm>
                <a:custGeom>
                  <a:avLst/>
                  <a:gdLst>
                    <a:gd name="T0" fmla="*/ 175 w 3700"/>
                    <a:gd name="T1" fmla="*/ 0 h 50"/>
                    <a:gd name="T2" fmla="*/ 175 w 3700"/>
                    <a:gd name="T3" fmla="*/ 50 h 50"/>
                    <a:gd name="T4" fmla="*/ 0 w 3700"/>
                    <a:gd name="T5" fmla="*/ 25 h 50"/>
                    <a:gd name="T6" fmla="*/ 375 w 3700"/>
                    <a:gd name="T7" fmla="*/ 0 h 50"/>
                    <a:gd name="T8" fmla="*/ 550 w 3700"/>
                    <a:gd name="T9" fmla="*/ 25 h 50"/>
                    <a:gd name="T10" fmla="*/ 375 w 3700"/>
                    <a:gd name="T11" fmla="*/ 50 h 50"/>
                    <a:gd name="T12" fmla="*/ 375 w 3700"/>
                    <a:gd name="T13" fmla="*/ 0 h 50"/>
                    <a:gd name="T14" fmla="*/ 875 w 3700"/>
                    <a:gd name="T15" fmla="*/ 0 h 50"/>
                    <a:gd name="T16" fmla="*/ 875 w 3700"/>
                    <a:gd name="T17" fmla="*/ 50 h 50"/>
                    <a:gd name="T18" fmla="*/ 700 w 3700"/>
                    <a:gd name="T19" fmla="*/ 25 h 50"/>
                    <a:gd name="T20" fmla="*/ 1075 w 3700"/>
                    <a:gd name="T21" fmla="*/ 0 h 50"/>
                    <a:gd name="T22" fmla="*/ 1250 w 3700"/>
                    <a:gd name="T23" fmla="*/ 25 h 50"/>
                    <a:gd name="T24" fmla="*/ 1075 w 3700"/>
                    <a:gd name="T25" fmla="*/ 50 h 50"/>
                    <a:gd name="T26" fmla="*/ 1075 w 3700"/>
                    <a:gd name="T27" fmla="*/ 0 h 50"/>
                    <a:gd name="T28" fmla="*/ 1575 w 3700"/>
                    <a:gd name="T29" fmla="*/ 0 h 50"/>
                    <a:gd name="T30" fmla="*/ 1575 w 3700"/>
                    <a:gd name="T31" fmla="*/ 50 h 50"/>
                    <a:gd name="T32" fmla="*/ 1400 w 3700"/>
                    <a:gd name="T33" fmla="*/ 25 h 50"/>
                    <a:gd name="T34" fmla="*/ 1775 w 3700"/>
                    <a:gd name="T35" fmla="*/ 0 h 50"/>
                    <a:gd name="T36" fmla="*/ 1950 w 3700"/>
                    <a:gd name="T37" fmla="*/ 25 h 50"/>
                    <a:gd name="T38" fmla="*/ 1775 w 3700"/>
                    <a:gd name="T39" fmla="*/ 50 h 50"/>
                    <a:gd name="T40" fmla="*/ 1775 w 3700"/>
                    <a:gd name="T41" fmla="*/ 0 h 50"/>
                    <a:gd name="T42" fmla="*/ 2275 w 3700"/>
                    <a:gd name="T43" fmla="*/ 0 h 50"/>
                    <a:gd name="T44" fmla="*/ 2275 w 3700"/>
                    <a:gd name="T45" fmla="*/ 50 h 50"/>
                    <a:gd name="T46" fmla="*/ 2100 w 3700"/>
                    <a:gd name="T47" fmla="*/ 25 h 50"/>
                    <a:gd name="T48" fmla="*/ 2475 w 3700"/>
                    <a:gd name="T49" fmla="*/ 0 h 50"/>
                    <a:gd name="T50" fmla="*/ 2650 w 3700"/>
                    <a:gd name="T51" fmla="*/ 25 h 50"/>
                    <a:gd name="T52" fmla="*/ 2475 w 3700"/>
                    <a:gd name="T53" fmla="*/ 50 h 50"/>
                    <a:gd name="T54" fmla="*/ 2475 w 3700"/>
                    <a:gd name="T55" fmla="*/ 0 h 50"/>
                    <a:gd name="T56" fmla="*/ 2975 w 3700"/>
                    <a:gd name="T57" fmla="*/ 0 h 50"/>
                    <a:gd name="T58" fmla="*/ 2975 w 3700"/>
                    <a:gd name="T59" fmla="*/ 50 h 50"/>
                    <a:gd name="T60" fmla="*/ 2800 w 3700"/>
                    <a:gd name="T61" fmla="*/ 25 h 50"/>
                    <a:gd name="T62" fmla="*/ 3175 w 3700"/>
                    <a:gd name="T63" fmla="*/ 0 h 50"/>
                    <a:gd name="T64" fmla="*/ 3350 w 3700"/>
                    <a:gd name="T65" fmla="*/ 25 h 50"/>
                    <a:gd name="T66" fmla="*/ 3175 w 3700"/>
                    <a:gd name="T67" fmla="*/ 50 h 50"/>
                    <a:gd name="T68" fmla="*/ 3175 w 3700"/>
                    <a:gd name="T69" fmla="*/ 0 h 50"/>
                    <a:gd name="T70" fmla="*/ 3675 w 3700"/>
                    <a:gd name="T71" fmla="*/ 0 h 50"/>
                    <a:gd name="T72" fmla="*/ 3675 w 3700"/>
                    <a:gd name="T73" fmla="*/ 50 h 50"/>
                    <a:gd name="T74" fmla="*/ 3500 w 3700"/>
                    <a:gd name="T75"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0" h="50">
                      <a:moveTo>
                        <a:pt x="25" y="0"/>
                      </a:moveTo>
                      <a:lnTo>
                        <a:pt x="175" y="0"/>
                      </a:lnTo>
                      <a:cubicBezTo>
                        <a:pt x="189" y="0"/>
                        <a:pt x="200" y="11"/>
                        <a:pt x="200" y="25"/>
                      </a:cubicBezTo>
                      <a:cubicBezTo>
                        <a:pt x="200" y="39"/>
                        <a:pt x="189" y="50"/>
                        <a:pt x="175" y="50"/>
                      </a:cubicBezTo>
                      <a:lnTo>
                        <a:pt x="25" y="50"/>
                      </a:lnTo>
                      <a:cubicBezTo>
                        <a:pt x="11" y="50"/>
                        <a:pt x="0" y="39"/>
                        <a:pt x="0" y="25"/>
                      </a:cubicBezTo>
                      <a:cubicBezTo>
                        <a:pt x="0" y="11"/>
                        <a:pt x="11" y="0"/>
                        <a:pt x="25" y="0"/>
                      </a:cubicBezTo>
                      <a:close/>
                      <a:moveTo>
                        <a:pt x="375" y="0"/>
                      </a:moveTo>
                      <a:lnTo>
                        <a:pt x="525" y="0"/>
                      </a:lnTo>
                      <a:cubicBezTo>
                        <a:pt x="539" y="0"/>
                        <a:pt x="550" y="11"/>
                        <a:pt x="550" y="25"/>
                      </a:cubicBezTo>
                      <a:cubicBezTo>
                        <a:pt x="550" y="39"/>
                        <a:pt x="539" y="50"/>
                        <a:pt x="525" y="50"/>
                      </a:cubicBezTo>
                      <a:lnTo>
                        <a:pt x="375" y="50"/>
                      </a:lnTo>
                      <a:cubicBezTo>
                        <a:pt x="361" y="50"/>
                        <a:pt x="350" y="39"/>
                        <a:pt x="350" y="25"/>
                      </a:cubicBezTo>
                      <a:cubicBezTo>
                        <a:pt x="350" y="11"/>
                        <a:pt x="361" y="0"/>
                        <a:pt x="375" y="0"/>
                      </a:cubicBezTo>
                      <a:close/>
                      <a:moveTo>
                        <a:pt x="725" y="0"/>
                      </a:moveTo>
                      <a:lnTo>
                        <a:pt x="875" y="0"/>
                      </a:lnTo>
                      <a:cubicBezTo>
                        <a:pt x="889" y="0"/>
                        <a:pt x="900" y="11"/>
                        <a:pt x="900" y="25"/>
                      </a:cubicBezTo>
                      <a:cubicBezTo>
                        <a:pt x="900" y="39"/>
                        <a:pt x="889" y="50"/>
                        <a:pt x="875" y="50"/>
                      </a:cubicBezTo>
                      <a:lnTo>
                        <a:pt x="725" y="50"/>
                      </a:lnTo>
                      <a:cubicBezTo>
                        <a:pt x="711" y="50"/>
                        <a:pt x="700" y="39"/>
                        <a:pt x="700" y="25"/>
                      </a:cubicBezTo>
                      <a:cubicBezTo>
                        <a:pt x="700" y="11"/>
                        <a:pt x="711" y="0"/>
                        <a:pt x="725" y="0"/>
                      </a:cubicBezTo>
                      <a:close/>
                      <a:moveTo>
                        <a:pt x="1075" y="0"/>
                      </a:moveTo>
                      <a:lnTo>
                        <a:pt x="1225" y="0"/>
                      </a:lnTo>
                      <a:cubicBezTo>
                        <a:pt x="1239" y="0"/>
                        <a:pt x="1250" y="11"/>
                        <a:pt x="1250" y="25"/>
                      </a:cubicBezTo>
                      <a:cubicBezTo>
                        <a:pt x="1250" y="39"/>
                        <a:pt x="1239" y="50"/>
                        <a:pt x="1225" y="50"/>
                      </a:cubicBezTo>
                      <a:lnTo>
                        <a:pt x="1075" y="50"/>
                      </a:lnTo>
                      <a:cubicBezTo>
                        <a:pt x="1061" y="50"/>
                        <a:pt x="1050" y="39"/>
                        <a:pt x="1050" y="25"/>
                      </a:cubicBezTo>
                      <a:cubicBezTo>
                        <a:pt x="1050" y="11"/>
                        <a:pt x="1061" y="0"/>
                        <a:pt x="1075" y="0"/>
                      </a:cubicBezTo>
                      <a:close/>
                      <a:moveTo>
                        <a:pt x="1425" y="0"/>
                      </a:moveTo>
                      <a:lnTo>
                        <a:pt x="1575" y="0"/>
                      </a:lnTo>
                      <a:cubicBezTo>
                        <a:pt x="1589" y="0"/>
                        <a:pt x="1600" y="11"/>
                        <a:pt x="1600" y="25"/>
                      </a:cubicBezTo>
                      <a:cubicBezTo>
                        <a:pt x="1600" y="39"/>
                        <a:pt x="1589" y="50"/>
                        <a:pt x="1575" y="50"/>
                      </a:cubicBezTo>
                      <a:lnTo>
                        <a:pt x="1425" y="50"/>
                      </a:lnTo>
                      <a:cubicBezTo>
                        <a:pt x="1411" y="50"/>
                        <a:pt x="1400" y="39"/>
                        <a:pt x="1400" y="25"/>
                      </a:cubicBezTo>
                      <a:cubicBezTo>
                        <a:pt x="1400" y="11"/>
                        <a:pt x="1411" y="0"/>
                        <a:pt x="1425" y="0"/>
                      </a:cubicBezTo>
                      <a:close/>
                      <a:moveTo>
                        <a:pt x="1775" y="0"/>
                      </a:moveTo>
                      <a:lnTo>
                        <a:pt x="1925" y="0"/>
                      </a:lnTo>
                      <a:cubicBezTo>
                        <a:pt x="1939" y="0"/>
                        <a:pt x="1950" y="11"/>
                        <a:pt x="1950" y="25"/>
                      </a:cubicBezTo>
                      <a:cubicBezTo>
                        <a:pt x="1950" y="39"/>
                        <a:pt x="1939" y="50"/>
                        <a:pt x="1925" y="50"/>
                      </a:cubicBezTo>
                      <a:lnTo>
                        <a:pt x="1775" y="50"/>
                      </a:lnTo>
                      <a:cubicBezTo>
                        <a:pt x="1761" y="50"/>
                        <a:pt x="1750" y="39"/>
                        <a:pt x="1750" y="25"/>
                      </a:cubicBezTo>
                      <a:cubicBezTo>
                        <a:pt x="1750" y="11"/>
                        <a:pt x="1761" y="0"/>
                        <a:pt x="1775" y="0"/>
                      </a:cubicBezTo>
                      <a:close/>
                      <a:moveTo>
                        <a:pt x="2125" y="0"/>
                      </a:moveTo>
                      <a:lnTo>
                        <a:pt x="2275" y="0"/>
                      </a:lnTo>
                      <a:cubicBezTo>
                        <a:pt x="2289" y="0"/>
                        <a:pt x="2300" y="11"/>
                        <a:pt x="2300" y="25"/>
                      </a:cubicBezTo>
                      <a:cubicBezTo>
                        <a:pt x="2300" y="39"/>
                        <a:pt x="2289" y="50"/>
                        <a:pt x="2275" y="50"/>
                      </a:cubicBezTo>
                      <a:lnTo>
                        <a:pt x="2125" y="50"/>
                      </a:lnTo>
                      <a:cubicBezTo>
                        <a:pt x="2111" y="50"/>
                        <a:pt x="2100" y="39"/>
                        <a:pt x="2100" y="25"/>
                      </a:cubicBezTo>
                      <a:cubicBezTo>
                        <a:pt x="2100" y="11"/>
                        <a:pt x="2111" y="0"/>
                        <a:pt x="2125" y="0"/>
                      </a:cubicBezTo>
                      <a:close/>
                      <a:moveTo>
                        <a:pt x="2475" y="0"/>
                      </a:moveTo>
                      <a:lnTo>
                        <a:pt x="2625" y="0"/>
                      </a:lnTo>
                      <a:cubicBezTo>
                        <a:pt x="2639" y="0"/>
                        <a:pt x="2650" y="11"/>
                        <a:pt x="2650" y="25"/>
                      </a:cubicBezTo>
                      <a:cubicBezTo>
                        <a:pt x="2650" y="39"/>
                        <a:pt x="2639" y="50"/>
                        <a:pt x="2625" y="50"/>
                      </a:cubicBezTo>
                      <a:lnTo>
                        <a:pt x="2475" y="50"/>
                      </a:lnTo>
                      <a:cubicBezTo>
                        <a:pt x="2461" y="50"/>
                        <a:pt x="2450" y="39"/>
                        <a:pt x="2450" y="25"/>
                      </a:cubicBezTo>
                      <a:cubicBezTo>
                        <a:pt x="2450" y="11"/>
                        <a:pt x="2461" y="0"/>
                        <a:pt x="2475" y="0"/>
                      </a:cubicBezTo>
                      <a:close/>
                      <a:moveTo>
                        <a:pt x="2825" y="0"/>
                      </a:moveTo>
                      <a:lnTo>
                        <a:pt x="2975" y="0"/>
                      </a:lnTo>
                      <a:cubicBezTo>
                        <a:pt x="2989" y="0"/>
                        <a:pt x="3000" y="11"/>
                        <a:pt x="3000" y="25"/>
                      </a:cubicBezTo>
                      <a:cubicBezTo>
                        <a:pt x="3000" y="39"/>
                        <a:pt x="2989" y="50"/>
                        <a:pt x="2975" y="50"/>
                      </a:cubicBezTo>
                      <a:lnTo>
                        <a:pt x="2825" y="50"/>
                      </a:lnTo>
                      <a:cubicBezTo>
                        <a:pt x="2811" y="50"/>
                        <a:pt x="2800" y="39"/>
                        <a:pt x="2800" y="25"/>
                      </a:cubicBezTo>
                      <a:cubicBezTo>
                        <a:pt x="2800" y="11"/>
                        <a:pt x="2811" y="0"/>
                        <a:pt x="2825" y="0"/>
                      </a:cubicBezTo>
                      <a:close/>
                      <a:moveTo>
                        <a:pt x="3175" y="0"/>
                      </a:moveTo>
                      <a:lnTo>
                        <a:pt x="3325" y="0"/>
                      </a:lnTo>
                      <a:cubicBezTo>
                        <a:pt x="3339" y="0"/>
                        <a:pt x="3350" y="11"/>
                        <a:pt x="3350" y="25"/>
                      </a:cubicBezTo>
                      <a:cubicBezTo>
                        <a:pt x="3350" y="39"/>
                        <a:pt x="3339" y="50"/>
                        <a:pt x="3325" y="50"/>
                      </a:cubicBezTo>
                      <a:lnTo>
                        <a:pt x="3175" y="50"/>
                      </a:lnTo>
                      <a:cubicBezTo>
                        <a:pt x="3161" y="50"/>
                        <a:pt x="3150" y="39"/>
                        <a:pt x="3150" y="25"/>
                      </a:cubicBezTo>
                      <a:cubicBezTo>
                        <a:pt x="3150" y="11"/>
                        <a:pt x="3161" y="0"/>
                        <a:pt x="3175" y="0"/>
                      </a:cubicBezTo>
                      <a:close/>
                      <a:moveTo>
                        <a:pt x="3525" y="0"/>
                      </a:moveTo>
                      <a:lnTo>
                        <a:pt x="3675" y="0"/>
                      </a:lnTo>
                      <a:cubicBezTo>
                        <a:pt x="3689" y="0"/>
                        <a:pt x="3700" y="11"/>
                        <a:pt x="3700" y="25"/>
                      </a:cubicBezTo>
                      <a:cubicBezTo>
                        <a:pt x="3700" y="39"/>
                        <a:pt x="3689" y="50"/>
                        <a:pt x="3675" y="50"/>
                      </a:cubicBezTo>
                      <a:lnTo>
                        <a:pt x="3525" y="50"/>
                      </a:lnTo>
                      <a:cubicBezTo>
                        <a:pt x="3511" y="50"/>
                        <a:pt x="3500" y="39"/>
                        <a:pt x="3500" y="25"/>
                      </a:cubicBezTo>
                      <a:cubicBezTo>
                        <a:pt x="3500" y="11"/>
                        <a:pt x="3511" y="0"/>
                        <a:pt x="3525" y="0"/>
                      </a:cubicBezTo>
                      <a:close/>
                    </a:path>
                  </a:pathLst>
                </a:custGeom>
                <a:solidFill>
                  <a:srgbClr val="000000"/>
                </a:solidFill>
                <a:ln w="1588" cap="flat">
                  <a:solidFill>
                    <a:srgbClr val="000000"/>
                  </a:solidFill>
                  <a:prstDash val="solid"/>
                  <a:bevel/>
                </a:ln>
              </p:spPr>
              <p:txBody>
                <a:bodyPr/>
                <a:lstStyle/>
                <a:p>
                  <a:endParaRPr lang="zh-CN" altLang="en-US"/>
                </a:p>
              </p:txBody>
            </p:sp>
            <p:sp>
              <p:nvSpPr>
                <p:cNvPr id="1559" name="Rectangle 338"/>
                <p:cNvSpPr>
                  <a:spLocks noChangeArrowheads="1"/>
                </p:cNvSpPr>
                <p:nvPr/>
              </p:nvSpPr>
              <p:spPr bwMode="auto">
                <a:xfrm>
                  <a:off x="2129" y="2282"/>
                  <a:ext cx="65" cy="1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0" name="Rectangle 339"/>
                <p:cNvSpPr>
                  <a:spLocks noChangeArrowheads="1"/>
                </p:cNvSpPr>
                <p:nvPr/>
              </p:nvSpPr>
              <p:spPr bwMode="auto">
                <a:xfrm>
                  <a:off x="2257" y="2264"/>
                  <a:ext cx="65" cy="1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61" name="Group 340"/>
                <p:cNvGrpSpPr/>
                <p:nvPr/>
              </p:nvGrpSpPr>
              <p:grpSpPr bwMode="auto">
                <a:xfrm>
                  <a:off x="2151" y="2190"/>
                  <a:ext cx="64" cy="18"/>
                  <a:chOff x="2151" y="2190"/>
                  <a:chExt cx="64" cy="18"/>
                </a:xfrm>
              </p:grpSpPr>
              <p:sp>
                <p:nvSpPr>
                  <p:cNvPr id="1589" name="Rectangle 341"/>
                  <p:cNvSpPr>
                    <a:spLocks noChangeArrowheads="1"/>
                  </p:cNvSpPr>
                  <p:nvPr/>
                </p:nvSpPr>
                <p:spPr bwMode="auto">
                  <a:xfrm>
                    <a:off x="2151" y="2190"/>
                    <a:ext cx="64"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90" name="Rectangle 342"/>
                  <p:cNvSpPr>
                    <a:spLocks noChangeArrowheads="1"/>
                  </p:cNvSpPr>
                  <p:nvPr/>
                </p:nvSpPr>
                <p:spPr bwMode="auto">
                  <a:xfrm>
                    <a:off x="2151" y="2190"/>
                    <a:ext cx="64" cy="1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62" name="Rectangle 343"/>
                <p:cNvSpPr>
                  <a:spLocks noChangeArrowheads="1"/>
                </p:cNvSpPr>
                <p:nvPr/>
              </p:nvSpPr>
              <p:spPr bwMode="auto">
                <a:xfrm>
                  <a:off x="2257" y="2100"/>
                  <a:ext cx="65" cy="1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63" name="Group 344"/>
                <p:cNvGrpSpPr/>
                <p:nvPr/>
              </p:nvGrpSpPr>
              <p:grpSpPr bwMode="auto">
                <a:xfrm>
                  <a:off x="2322" y="2172"/>
                  <a:ext cx="64" cy="18"/>
                  <a:chOff x="2322" y="2172"/>
                  <a:chExt cx="64" cy="18"/>
                </a:xfrm>
              </p:grpSpPr>
              <p:sp>
                <p:nvSpPr>
                  <p:cNvPr id="1587" name="Rectangle 345"/>
                  <p:cNvSpPr>
                    <a:spLocks noChangeArrowheads="1"/>
                  </p:cNvSpPr>
                  <p:nvPr/>
                </p:nvSpPr>
                <p:spPr bwMode="auto">
                  <a:xfrm>
                    <a:off x="2322" y="2172"/>
                    <a:ext cx="64" cy="1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88" name="Rectangle 346"/>
                  <p:cNvSpPr>
                    <a:spLocks noChangeArrowheads="1"/>
                  </p:cNvSpPr>
                  <p:nvPr/>
                </p:nvSpPr>
                <p:spPr bwMode="auto">
                  <a:xfrm>
                    <a:off x="2322" y="2172"/>
                    <a:ext cx="64" cy="1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64" name="Group 347"/>
                <p:cNvGrpSpPr/>
                <p:nvPr/>
              </p:nvGrpSpPr>
              <p:grpSpPr bwMode="auto">
                <a:xfrm>
                  <a:off x="2407" y="2081"/>
                  <a:ext cx="65" cy="18"/>
                  <a:chOff x="2407" y="2081"/>
                  <a:chExt cx="65" cy="18"/>
                </a:xfrm>
              </p:grpSpPr>
              <p:sp>
                <p:nvSpPr>
                  <p:cNvPr id="1585" name="Rectangle 348"/>
                  <p:cNvSpPr>
                    <a:spLocks noChangeArrowheads="1"/>
                  </p:cNvSpPr>
                  <p:nvPr/>
                </p:nvSpPr>
                <p:spPr bwMode="auto">
                  <a:xfrm>
                    <a:off x="2407" y="2081"/>
                    <a:ext cx="65"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86" name="Rectangle 349"/>
                  <p:cNvSpPr>
                    <a:spLocks noChangeArrowheads="1"/>
                  </p:cNvSpPr>
                  <p:nvPr/>
                </p:nvSpPr>
                <p:spPr bwMode="auto">
                  <a:xfrm>
                    <a:off x="2407" y="2081"/>
                    <a:ext cx="65" cy="1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65" name="Freeform 350"/>
                <p:cNvSpPr>
                  <a:spLocks noEditPoints="1"/>
                </p:cNvSpPr>
                <p:nvPr/>
              </p:nvSpPr>
              <p:spPr bwMode="auto">
                <a:xfrm>
                  <a:off x="2212" y="2072"/>
                  <a:ext cx="195" cy="131"/>
                </a:xfrm>
                <a:custGeom>
                  <a:avLst/>
                  <a:gdLst>
                    <a:gd name="T0" fmla="*/ 34 w 1817"/>
                    <a:gd name="T1" fmla="*/ 1383 h 1450"/>
                    <a:gd name="T2" fmla="*/ 925 w 1817"/>
                    <a:gd name="T3" fmla="*/ 1383 h 1450"/>
                    <a:gd name="T4" fmla="*/ 892 w 1817"/>
                    <a:gd name="T5" fmla="*/ 1416 h 1450"/>
                    <a:gd name="T6" fmla="*/ 892 w 1817"/>
                    <a:gd name="T7" fmla="*/ 200 h 1450"/>
                    <a:gd name="T8" fmla="*/ 925 w 1817"/>
                    <a:gd name="T9" fmla="*/ 166 h 1450"/>
                    <a:gd name="T10" fmla="*/ 1484 w 1817"/>
                    <a:gd name="T11" fmla="*/ 166 h 1450"/>
                    <a:gd name="T12" fmla="*/ 1517 w 1817"/>
                    <a:gd name="T13" fmla="*/ 200 h 1450"/>
                    <a:gd name="T14" fmla="*/ 1484 w 1817"/>
                    <a:gd name="T15" fmla="*/ 233 h 1450"/>
                    <a:gd name="T16" fmla="*/ 925 w 1817"/>
                    <a:gd name="T17" fmla="*/ 233 h 1450"/>
                    <a:gd name="T18" fmla="*/ 959 w 1817"/>
                    <a:gd name="T19" fmla="*/ 200 h 1450"/>
                    <a:gd name="T20" fmla="*/ 959 w 1817"/>
                    <a:gd name="T21" fmla="*/ 1416 h 1450"/>
                    <a:gd name="T22" fmla="*/ 925 w 1817"/>
                    <a:gd name="T23" fmla="*/ 1450 h 1450"/>
                    <a:gd name="T24" fmla="*/ 34 w 1817"/>
                    <a:gd name="T25" fmla="*/ 1450 h 1450"/>
                    <a:gd name="T26" fmla="*/ 0 w 1817"/>
                    <a:gd name="T27" fmla="*/ 1416 h 1450"/>
                    <a:gd name="T28" fmla="*/ 34 w 1817"/>
                    <a:gd name="T29" fmla="*/ 1383 h 1450"/>
                    <a:gd name="T30" fmla="*/ 1417 w 1817"/>
                    <a:gd name="T31" fmla="*/ 0 h 1450"/>
                    <a:gd name="T32" fmla="*/ 1817 w 1817"/>
                    <a:gd name="T33" fmla="*/ 200 h 1450"/>
                    <a:gd name="T34" fmla="*/ 1417 w 1817"/>
                    <a:gd name="T35" fmla="*/ 400 h 1450"/>
                    <a:gd name="T36" fmla="*/ 1417 w 1817"/>
                    <a:gd name="T37" fmla="*/ 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17" h="1450">
                      <a:moveTo>
                        <a:pt x="34" y="1383"/>
                      </a:moveTo>
                      <a:lnTo>
                        <a:pt x="925" y="1383"/>
                      </a:lnTo>
                      <a:lnTo>
                        <a:pt x="892" y="1416"/>
                      </a:lnTo>
                      <a:lnTo>
                        <a:pt x="892" y="200"/>
                      </a:lnTo>
                      <a:cubicBezTo>
                        <a:pt x="892" y="181"/>
                        <a:pt x="907" y="166"/>
                        <a:pt x="925" y="166"/>
                      </a:cubicBezTo>
                      <a:lnTo>
                        <a:pt x="1484" y="166"/>
                      </a:lnTo>
                      <a:cubicBezTo>
                        <a:pt x="1502" y="166"/>
                        <a:pt x="1517" y="181"/>
                        <a:pt x="1517" y="200"/>
                      </a:cubicBezTo>
                      <a:cubicBezTo>
                        <a:pt x="1517" y="218"/>
                        <a:pt x="1502" y="233"/>
                        <a:pt x="1484" y="233"/>
                      </a:cubicBezTo>
                      <a:lnTo>
                        <a:pt x="925" y="233"/>
                      </a:lnTo>
                      <a:lnTo>
                        <a:pt x="959" y="200"/>
                      </a:lnTo>
                      <a:lnTo>
                        <a:pt x="959" y="1416"/>
                      </a:lnTo>
                      <a:cubicBezTo>
                        <a:pt x="959" y="1435"/>
                        <a:pt x="944" y="1450"/>
                        <a:pt x="925" y="1450"/>
                      </a:cubicBezTo>
                      <a:lnTo>
                        <a:pt x="34" y="1450"/>
                      </a:lnTo>
                      <a:cubicBezTo>
                        <a:pt x="15" y="1450"/>
                        <a:pt x="0" y="1435"/>
                        <a:pt x="0" y="1416"/>
                      </a:cubicBezTo>
                      <a:cubicBezTo>
                        <a:pt x="0" y="1398"/>
                        <a:pt x="15" y="1383"/>
                        <a:pt x="34" y="1383"/>
                      </a:cubicBezTo>
                      <a:close/>
                      <a:moveTo>
                        <a:pt x="1417" y="0"/>
                      </a:moveTo>
                      <a:lnTo>
                        <a:pt x="1817" y="200"/>
                      </a:lnTo>
                      <a:lnTo>
                        <a:pt x="1417" y="400"/>
                      </a:lnTo>
                      <a:lnTo>
                        <a:pt x="1417" y="0"/>
                      </a:lnTo>
                      <a:close/>
                    </a:path>
                  </a:pathLst>
                </a:custGeom>
                <a:solidFill>
                  <a:srgbClr val="808080"/>
                </a:solidFill>
                <a:ln w="1588" cap="flat">
                  <a:solidFill>
                    <a:srgbClr val="808080"/>
                  </a:solidFill>
                  <a:prstDash val="solid"/>
                  <a:bevel/>
                </a:ln>
              </p:spPr>
              <p:txBody>
                <a:bodyPr/>
                <a:lstStyle/>
                <a:p>
                  <a:endParaRPr lang="zh-CN" altLang="en-US"/>
                </a:p>
              </p:txBody>
            </p:sp>
            <p:sp>
              <p:nvSpPr>
                <p:cNvPr id="1566" name="Line 351"/>
                <p:cNvSpPr>
                  <a:spLocks noChangeShapeType="1"/>
                </p:cNvSpPr>
                <p:nvPr/>
              </p:nvSpPr>
              <p:spPr bwMode="auto">
                <a:xfrm flipV="1">
                  <a:off x="2108" y="2063"/>
                  <a:ext cx="1" cy="27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67" name="Freeform 352"/>
                <p:cNvSpPr>
                  <a:spLocks noEditPoints="1"/>
                </p:cNvSpPr>
                <p:nvPr/>
              </p:nvSpPr>
              <p:spPr bwMode="auto">
                <a:xfrm>
                  <a:off x="2108" y="2317"/>
                  <a:ext cx="407" cy="41"/>
                </a:xfrm>
                <a:custGeom>
                  <a:avLst/>
                  <a:gdLst>
                    <a:gd name="T0" fmla="*/ 0 w 407"/>
                    <a:gd name="T1" fmla="*/ 13 h 41"/>
                    <a:gd name="T2" fmla="*/ 366 w 407"/>
                    <a:gd name="T3" fmla="*/ 13 h 41"/>
                    <a:gd name="T4" fmla="*/ 366 w 407"/>
                    <a:gd name="T5" fmla="*/ 27 h 41"/>
                    <a:gd name="T6" fmla="*/ 0 w 407"/>
                    <a:gd name="T7" fmla="*/ 27 h 41"/>
                    <a:gd name="T8" fmla="*/ 0 w 407"/>
                    <a:gd name="T9" fmla="*/ 13 h 41"/>
                    <a:gd name="T10" fmla="*/ 358 w 407"/>
                    <a:gd name="T11" fmla="*/ 0 h 41"/>
                    <a:gd name="T12" fmla="*/ 407 w 407"/>
                    <a:gd name="T13" fmla="*/ 20 h 41"/>
                    <a:gd name="T14" fmla="*/ 358 w 407"/>
                    <a:gd name="T15" fmla="*/ 41 h 41"/>
                    <a:gd name="T16" fmla="*/ 358 w 407"/>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
                      <a:moveTo>
                        <a:pt x="0" y="13"/>
                      </a:moveTo>
                      <a:lnTo>
                        <a:pt x="366" y="13"/>
                      </a:lnTo>
                      <a:lnTo>
                        <a:pt x="366" y="27"/>
                      </a:lnTo>
                      <a:lnTo>
                        <a:pt x="0" y="27"/>
                      </a:lnTo>
                      <a:lnTo>
                        <a:pt x="0" y="13"/>
                      </a:lnTo>
                      <a:close/>
                      <a:moveTo>
                        <a:pt x="358" y="0"/>
                      </a:moveTo>
                      <a:lnTo>
                        <a:pt x="407" y="20"/>
                      </a:lnTo>
                      <a:lnTo>
                        <a:pt x="358" y="41"/>
                      </a:lnTo>
                      <a:lnTo>
                        <a:pt x="358" y="0"/>
                      </a:lnTo>
                      <a:close/>
                    </a:path>
                  </a:pathLst>
                </a:custGeom>
                <a:solidFill>
                  <a:srgbClr val="000000"/>
                </a:solidFill>
                <a:ln w="1588" cap="flat">
                  <a:solidFill>
                    <a:srgbClr val="000000"/>
                  </a:solidFill>
                  <a:prstDash val="solid"/>
                  <a:bevel/>
                </a:ln>
              </p:spPr>
              <p:txBody>
                <a:bodyPr/>
                <a:lstStyle/>
                <a:p>
                  <a:endParaRPr lang="zh-CN" altLang="en-US"/>
                </a:p>
              </p:txBody>
            </p:sp>
            <p:sp>
              <p:nvSpPr>
                <p:cNvPr id="1568" name="Freeform 353"/>
                <p:cNvSpPr>
                  <a:spLocks noEditPoints="1"/>
                </p:cNvSpPr>
                <p:nvPr/>
              </p:nvSpPr>
              <p:spPr bwMode="auto">
                <a:xfrm>
                  <a:off x="2105" y="2243"/>
                  <a:ext cx="398" cy="5"/>
                </a:xfrm>
                <a:custGeom>
                  <a:avLst/>
                  <a:gdLst>
                    <a:gd name="T0" fmla="*/ 175 w 3700"/>
                    <a:gd name="T1" fmla="*/ 0 h 50"/>
                    <a:gd name="T2" fmla="*/ 175 w 3700"/>
                    <a:gd name="T3" fmla="*/ 50 h 50"/>
                    <a:gd name="T4" fmla="*/ 0 w 3700"/>
                    <a:gd name="T5" fmla="*/ 25 h 50"/>
                    <a:gd name="T6" fmla="*/ 375 w 3700"/>
                    <a:gd name="T7" fmla="*/ 0 h 50"/>
                    <a:gd name="T8" fmla="*/ 550 w 3700"/>
                    <a:gd name="T9" fmla="*/ 25 h 50"/>
                    <a:gd name="T10" fmla="*/ 375 w 3700"/>
                    <a:gd name="T11" fmla="*/ 50 h 50"/>
                    <a:gd name="T12" fmla="*/ 375 w 3700"/>
                    <a:gd name="T13" fmla="*/ 0 h 50"/>
                    <a:gd name="T14" fmla="*/ 875 w 3700"/>
                    <a:gd name="T15" fmla="*/ 0 h 50"/>
                    <a:gd name="T16" fmla="*/ 875 w 3700"/>
                    <a:gd name="T17" fmla="*/ 50 h 50"/>
                    <a:gd name="T18" fmla="*/ 700 w 3700"/>
                    <a:gd name="T19" fmla="*/ 25 h 50"/>
                    <a:gd name="T20" fmla="*/ 1075 w 3700"/>
                    <a:gd name="T21" fmla="*/ 0 h 50"/>
                    <a:gd name="T22" fmla="*/ 1250 w 3700"/>
                    <a:gd name="T23" fmla="*/ 25 h 50"/>
                    <a:gd name="T24" fmla="*/ 1075 w 3700"/>
                    <a:gd name="T25" fmla="*/ 50 h 50"/>
                    <a:gd name="T26" fmla="*/ 1075 w 3700"/>
                    <a:gd name="T27" fmla="*/ 0 h 50"/>
                    <a:gd name="T28" fmla="*/ 1575 w 3700"/>
                    <a:gd name="T29" fmla="*/ 0 h 50"/>
                    <a:gd name="T30" fmla="*/ 1575 w 3700"/>
                    <a:gd name="T31" fmla="*/ 50 h 50"/>
                    <a:gd name="T32" fmla="*/ 1400 w 3700"/>
                    <a:gd name="T33" fmla="*/ 25 h 50"/>
                    <a:gd name="T34" fmla="*/ 1775 w 3700"/>
                    <a:gd name="T35" fmla="*/ 0 h 50"/>
                    <a:gd name="T36" fmla="*/ 1950 w 3700"/>
                    <a:gd name="T37" fmla="*/ 25 h 50"/>
                    <a:gd name="T38" fmla="*/ 1775 w 3700"/>
                    <a:gd name="T39" fmla="*/ 50 h 50"/>
                    <a:gd name="T40" fmla="*/ 1775 w 3700"/>
                    <a:gd name="T41" fmla="*/ 0 h 50"/>
                    <a:gd name="T42" fmla="*/ 2275 w 3700"/>
                    <a:gd name="T43" fmla="*/ 0 h 50"/>
                    <a:gd name="T44" fmla="*/ 2275 w 3700"/>
                    <a:gd name="T45" fmla="*/ 50 h 50"/>
                    <a:gd name="T46" fmla="*/ 2100 w 3700"/>
                    <a:gd name="T47" fmla="*/ 25 h 50"/>
                    <a:gd name="T48" fmla="*/ 2475 w 3700"/>
                    <a:gd name="T49" fmla="*/ 0 h 50"/>
                    <a:gd name="T50" fmla="*/ 2650 w 3700"/>
                    <a:gd name="T51" fmla="*/ 25 h 50"/>
                    <a:gd name="T52" fmla="*/ 2475 w 3700"/>
                    <a:gd name="T53" fmla="*/ 50 h 50"/>
                    <a:gd name="T54" fmla="*/ 2475 w 3700"/>
                    <a:gd name="T55" fmla="*/ 0 h 50"/>
                    <a:gd name="T56" fmla="*/ 2975 w 3700"/>
                    <a:gd name="T57" fmla="*/ 0 h 50"/>
                    <a:gd name="T58" fmla="*/ 2975 w 3700"/>
                    <a:gd name="T59" fmla="*/ 50 h 50"/>
                    <a:gd name="T60" fmla="*/ 2800 w 3700"/>
                    <a:gd name="T61" fmla="*/ 25 h 50"/>
                    <a:gd name="T62" fmla="*/ 3175 w 3700"/>
                    <a:gd name="T63" fmla="*/ 0 h 50"/>
                    <a:gd name="T64" fmla="*/ 3350 w 3700"/>
                    <a:gd name="T65" fmla="*/ 25 h 50"/>
                    <a:gd name="T66" fmla="*/ 3175 w 3700"/>
                    <a:gd name="T67" fmla="*/ 50 h 50"/>
                    <a:gd name="T68" fmla="*/ 3175 w 3700"/>
                    <a:gd name="T69" fmla="*/ 0 h 50"/>
                    <a:gd name="T70" fmla="*/ 3675 w 3700"/>
                    <a:gd name="T71" fmla="*/ 0 h 50"/>
                    <a:gd name="T72" fmla="*/ 3675 w 3700"/>
                    <a:gd name="T73" fmla="*/ 50 h 50"/>
                    <a:gd name="T74" fmla="*/ 3500 w 3700"/>
                    <a:gd name="T75"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0" h="50">
                      <a:moveTo>
                        <a:pt x="25" y="0"/>
                      </a:moveTo>
                      <a:lnTo>
                        <a:pt x="175" y="0"/>
                      </a:lnTo>
                      <a:cubicBezTo>
                        <a:pt x="189" y="0"/>
                        <a:pt x="200" y="12"/>
                        <a:pt x="200" y="25"/>
                      </a:cubicBezTo>
                      <a:cubicBezTo>
                        <a:pt x="200" y="39"/>
                        <a:pt x="189" y="50"/>
                        <a:pt x="175" y="50"/>
                      </a:cubicBezTo>
                      <a:lnTo>
                        <a:pt x="25" y="50"/>
                      </a:lnTo>
                      <a:cubicBezTo>
                        <a:pt x="11" y="50"/>
                        <a:pt x="0" y="39"/>
                        <a:pt x="0" y="25"/>
                      </a:cubicBezTo>
                      <a:cubicBezTo>
                        <a:pt x="0" y="12"/>
                        <a:pt x="11" y="0"/>
                        <a:pt x="25" y="0"/>
                      </a:cubicBezTo>
                      <a:close/>
                      <a:moveTo>
                        <a:pt x="375" y="0"/>
                      </a:moveTo>
                      <a:lnTo>
                        <a:pt x="525" y="0"/>
                      </a:lnTo>
                      <a:cubicBezTo>
                        <a:pt x="539" y="0"/>
                        <a:pt x="550" y="12"/>
                        <a:pt x="550" y="25"/>
                      </a:cubicBezTo>
                      <a:cubicBezTo>
                        <a:pt x="550" y="39"/>
                        <a:pt x="539" y="50"/>
                        <a:pt x="525" y="50"/>
                      </a:cubicBezTo>
                      <a:lnTo>
                        <a:pt x="375" y="50"/>
                      </a:lnTo>
                      <a:cubicBezTo>
                        <a:pt x="361" y="50"/>
                        <a:pt x="350" y="39"/>
                        <a:pt x="350" y="25"/>
                      </a:cubicBezTo>
                      <a:cubicBezTo>
                        <a:pt x="350" y="12"/>
                        <a:pt x="361" y="0"/>
                        <a:pt x="375" y="0"/>
                      </a:cubicBezTo>
                      <a:close/>
                      <a:moveTo>
                        <a:pt x="725" y="0"/>
                      </a:moveTo>
                      <a:lnTo>
                        <a:pt x="875" y="0"/>
                      </a:lnTo>
                      <a:cubicBezTo>
                        <a:pt x="889" y="0"/>
                        <a:pt x="900" y="12"/>
                        <a:pt x="900" y="25"/>
                      </a:cubicBezTo>
                      <a:cubicBezTo>
                        <a:pt x="900" y="39"/>
                        <a:pt x="889" y="50"/>
                        <a:pt x="875" y="50"/>
                      </a:cubicBezTo>
                      <a:lnTo>
                        <a:pt x="725" y="50"/>
                      </a:lnTo>
                      <a:cubicBezTo>
                        <a:pt x="711" y="50"/>
                        <a:pt x="700" y="39"/>
                        <a:pt x="700" y="25"/>
                      </a:cubicBezTo>
                      <a:cubicBezTo>
                        <a:pt x="700" y="12"/>
                        <a:pt x="711" y="0"/>
                        <a:pt x="725" y="0"/>
                      </a:cubicBezTo>
                      <a:close/>
                      <a:moveTo>
                        <a:pt x="1075" y="0"/>
                      </a:moveTo>
                      <a:lnTo>
                        <a:pt x="1225" y="0"/>
                      </a:lnTo>
                      <a:cubicBezTo>
                        <a:pt x="1239" y="0"/>
                        <a:pt x="1250" y="12"/>
                        <a:pt x="1250" y="25"/>
                      </a:cubicBezTo>
                      <a:cubicBezTo>
                        <a:pt x="1250" y="39"/>
                        <a:pt x="1239" y="50"/>
                        <a:pt x="1225" y="50"/>
                      </a:cubicBezTo>
                      <a:lnTo>
                        <a:pt x="1075" y="50"/>
                      </a:lnTo>
                      <a:cubicBezTo>
                        <a:pt x="1061" y="50"/>
                        <a:pt x="1050" y="39"/>
                        <a:pt x="1050" y="25"/>
                      </a:cubicBezTo>
                      <a:cubicBezTo>
                        <a:pt x="1050" y="12"/>
                        <a:pt x="1061" y="0"/>
                        <a:pt x="1075" y="0"/>
                      </a:cubicBezTo>
                      <a:close/>
                      <a:moveTo>
                        <a:pt x="1425" y="0"/>
                      </a:moveTo>
                      <a:lnTo>
                        <a:pt x="1575" y="0"/>
                      </a:lnTo>
                      <a:cubicBezTo>
                        <a:pt x="1589" y="0"/>
                        <a:pt x="1600" y="12"/>
                        <a:pt x="1600" y="25"/>
                      </a:cubicBezTo>
                      <a:cubicBezTo>
                        <a:pt x="1600" y="39"/>
                        <a:pt x="1589" y="50"/>
                        <a:pt x="1575" y="50"/>
                      </a:cubicBezTo>
                      <a:lnTo>
                        <a:pt x="1425" y="50"/>
                      </a:lnTo>
                      <a:cubicBezTo>
                        <a:pt x="1411" y="50"/>
                        <a:pt x="1400" y="39"/>
                        <a:pt x="1400" y="25"/>
                      </a:cubicBezTo>
                      <a:cubicBezTo>
                        <a:pt x="1400" y="12"/>
                        <a:pt x="1411" y="0"/>
                        <a:pt x="1425" y="0"/>
                      </a:cubicBezTo>
                      <a:close/>
                      <a:moveTo>
                        <a:pt x="1775" y="0"/>
                      </a:moveTo>
                      <a:lnTo>
                        <a:pt x="1925" y="0"/>
                      </a:lnTo>
                      <a:cubicBezTo>
                        <a:pt x="1939" y="0"/>
                        <a:pt x="1950" y="12"/>
                        <a:pt x="1950" y="25"/>
                      </a:cubicBezTo>
                      <a:cubicBezTo>
                        <a:pt x="1950" y="39"/>
                        <a:pt x="1939" y="50"/>
                        <a:pt x="1925" y="50"/>
                      </a:cubicBezTo>
                      <a:lnTo>
                        <a:pt x="1775" y="50"/>
                      </a:lnTo>
                      <a:cubicBezTo>
                        <a:pt x="1761" y="50"/>
                        <a:pt x="1750" y="39"/>
                        <a:pt x="1750" y="25"/>
                      </a:cubicBezTo>
                      <a:cubicBezTo>
                        <a:pt x="1750" y="12"/>
                        <a:pt x="1761" y="0"/>
                        <a:pt x="1775" y="0"/>
                      </a:cubicBezTo>
                      <a:close/>
                      <a:moveTo>
                        <a:pt x="2125" y="0"/>
                      </a:moveTo>
                      <a:lnTo>
                        <a:pt x="2275" y="0"/>
                      </a:lnTo>
                      <a:cubicBezTo>
                        <a:pt x="2289" y="0"/>
                        <a:pt x="2300" y="12"/>
                        <a:pt x="2300" y="25"/>
                      </a:cubicBezTo>
                      <a:cubicBezTo>
                        <a:pt x="2300" y="39"/>
                        <a:pt x="2289" y="50"/>
                        <a:pt x="2275" y="50"/>
                      </a:cubicBezTo>
                      <a:lnTo>
                        <a:pt x="2125" y="50"/>
                      </a:lnTo>
                      <a:cubicBezTo>
                        <a:pt x="2111" y="50"/>
                        <a:pt x="2100" y="39"/>
                        <a:pt x="2100" y="25"/>
                      </a:cubicBezTo>
                      <a:cubicBezTo>
                        <a:pt x="2100" y="12"/>
                        <a:pt x="2111" y="0"/>
                        <a:pt x="2125" y="0"/>
                      </a:cubicBezTo>
                      <a:close/>
                      <a:moveTo>
                        <a:pt x="2475" y="0"/>
                      </a:moveTo>
                      <a:lnTo>
                        <a:pt x="2625" y="0"/>
                      </a:lnTo>
                      <a:cubicBezTo>
                        <a:pt x="2639" y="0"/>
                        <a:pt x="2650" y="12"/>
                        <a:pt x="2650" y="25"/>
                      </a:cubicBezTo>
                      <a:cubicBezTo>
                        <a:pt x="2650" y="39"/>
                        <a:pt x="2639" y="50"/>
                        <a:pt x="2625" y="50"/>
                      </a:cubicBezTo>
                      <a:lnTo>
                        <a:pt x="2475" y="50"/>
                      </a:lnTo>
                      <a:cubicBezTo>
                        <a:pt x="2461" y="50"/>
                        <a:pt x="2450" y="39"/>
                        <a:pt x="2450" y="25"/>
                      </a:cubicBezTo>
                      <a:cubicBezTo>
                        <a:pt x="2450" y="12"/>
                        <a:pt x="2461" y="0"/>
                        <a:pt x="2475" y="0"/>
                      </a:cubicBezTo>
                      <a:close/>
                      <a:moveTo>
                        <a:pt x="2825" y="0"/>
                      </a:moveTo>
                      <a:lnTo>
                        <a:pt x="2975" y="0"/>
                      </a:lnTo>
                      <a:cubicBezTo>
                        <a:pt x="2989" y="0"/>
                        <a:pt x="3000" y="12"/>
                        <a:pt x="3000" y="25"/>
                      </a:cubicBezTo>
                      <a:cubicBezTo>
                        <a:pt x="3000" y="39"/>
                        <a:pt x="2989" y="50"/>
                        <a:pt x="2975" y="50"/>
                      </a:cubicBezTo>
                      <a:lnTo>
                        <a:pt x="2825" y="50"/>
                      </a:lnTo>
                      <a:cubicBezTo>
                        <a:pt x="2811" y="50"/>
                        <a:pt x="2800" y="39"/>
                        <a:pt x="2800" y="25"/>
                      </a:cubicBezTo>
                      <a:cubicBezTo>
                        <a:pt x="2800" y="12"/>
                        <a:pt x="2811" y="0"/>
                        <a:pt x="2825" y="0"/>
                      </a:cubicBezTo>
                      <a:close/>
                      <a:moveTo>
                        <a:pt x="3175" y="0"/>
                      </a:moveTo>
                      <a:lnTo>
                        <a:pt x="3325" y="0"/>
                      </a:lnTo>
                      <a:cubicBezTo>
                        <a:pt x="3339" y="0"/>
                        <a:pt x="3350" y="12"/>
                        <a:pt x="3350" y="25"/>
                      </a:cubicBezTo>
                      <a:cubicBezTo>
                        <a:pt x="3350" y="39"/>
                        <a:pt x="3339" y="50"/>
                        <a:pt x="3325" y="50"/>
                      </a:cubicBezTo>
                      <a:lnTo>
                        <a:pt x="3175" y="50"/>
                      </a:lnTo>
                      <a:cubicBezTo>
                        <a:pt x="3161" y="50"/>
                        <a:pt x="3150" y="39"/>
                        <a:pt x="3150" y="25"/>
                      </a:cubicBezTo>
                      <a:cubicBezTo>
                        <a:pt x="3150" y="12"/>
                        <a:pt x="3161" y="0"/>
                        <a:pt x="3175" y="0"/>
                      </a:cubicBezTo>
                      <a:close/>
                      <a:moveTo>
                        <a:pt x="3525" y="0"/>
                      </a:moveTo>
                      <a:lnTo>
                        <a:pt x="3675" y="0"/>
                      </a:lnTo>
                      <a:cubicBezTo>
                        <a:pt x="3689" y="0"/>
                        <a:pt x="3700" y="12"/>
                        <a:pt x="3700" y="25"/>
                      </a:cubicBezTo>
                      <a:cubicBezTo>
                        <a:pt x="3700" y="39"/>
                        <a:pt x="3689" y="50"/>
                        <a:pt x="3675" y="50"/>
                      </a:cubicBezTo>
                      <a:lnTo>
                        <a:pt x="3525" y="50"/>
                      </a:lnTo>
                      <a:cubicBezTo>
                        <a:pt x="3511" y="50"/>
                        <a:pt x="3500" y="39"/>
                        <a:pt x="3500" y="25"/>
                      </a:cubicBezTo>
                      <a:cubicBezTo>
                        <a:pt x="3500" y="12"/>
                        <a:pt x="3511" y="0"/>
                        <a:pt x="3525" y="0"/>
                      </a:cubicBezTo>
                      <a:close/>
                    </a:path>
                  </a:pathLst>
                </a:custGeom>
                <a:solidFill>
                  <a:srgbClr val="000000"/>
                </a:solidFill>
                <a:ln w="1588" cap="flat">
                  <a:solidFill>
                    <a:srgbClr val="000000"/>
                  </a:solidFill>
                  <a:prstDash val="solid"/>
                  <a:bevel/>
                </a:ln>
              </p:spPr>
              <p:txBody>
                <a:bodyPr/>
                <a:lstStyle/>
                <a:p>
                  <a:endParaRPr lang="zh-CN" altLang="en-US"/>
                </a:p>
              </p:txBody>
            </p:sp>
            <p:sp>
              <p:nvSpPr>
                <p:cNvPr id="1569" name="Freeform 354"/>
                <p:cNvSpPr>
                  <a:spLocks noEditPoints="1"/>
                </p:cNvSpPr>
                <p:nvPr/>
              </p:nvSpPr>
              <p:spPr bwMode="auto">
                <a:xfrm>
                  <a:off x="2105" y="2152"/>
                  <a:ext cx="398" cy="4"/>
                </a:xfrm>
                <a:custGeom>
                  <a:avLst/>
                  <a:gdLst>
                    <a:gd name="T0" fmla="*/ 175 w 3700"/>
                    <a:gd name="T1" fmla="*/ 0 h 50"/>
                    <a:gd name="T2" fmla="*/ 175 w 3700"/>
                    <a:gd name="T3" fmla="*/ 50 h 50"/>
                    <a:gd name="T4" fmla="*/ 0 w 3700"/>
                    <a:gd name="T5" fmla="*/ 25 h 50"/>
                    <a:gd name="T6" fmla="*/ 375 w 3700"/>
                    <a:gd name="T7" fmla="*/ 0 h 50"/>
                    <a:gd name="T8" fmla="*/ 550 w 3700"/>
                    <a:gd name="T9" fmla="*/ 25 h 50"/>
                    <a:gd name="T10" fmla="*/ 375 w 3700"/>
                    <a:gd name="T11" fmla="*/ 50 h 50"/>
                    <a:gd name="T12" fmla="*/ 375 w 3700"/>
                    <a:gd name="T13" fmla="*/ 0 h 50"/>
                    <a:gd name="T14" fmla="*/ 875 w 3700"/>
                    <a:gd name="T15" fmla="*/ 0 h 50"/>
                    <a:gd name="T16" fmla="*/ 875 w 3700"/>
                    <a:gd name="T17" fmla="*/ 50 h 50"/>
                    <a:gd name="T18" fmla="*/ 700 w 3700"/>
                    <a:gd name="T19" fmla="*/ 25 h 50"/>
                    <a:gd name="T20" fmla="*/ 1075 w 3700"/>
                    <a:gd name="T21" fmla="*/ 0 h 50"/>
                    <a:gd name="T22" fmla="*/ 1250 w 3700"/>
                    <a:gd name="T23" fmla="*/ 25 h 50"/>
                    <a:gd name="T24" fmla="*/ 1075 w 3700"/>
                    <a:gd name="T25" fmla="*/ 50 h 50"/>
                    <a:gd name="T26" fmla="*/ 1075 w 3700"/>
                    <a:gd name="T27" fmla="*/ 0 h 50"/>
                    <a:gd name="T28" fmla="*/ 1575 w 3700"/>
                    <a:gd name="T29" fmla="*/ 0 h 50"/>
                    <a:gd name="T30" fmla="*/ 1575 w 3700"/>
                    <a:gd name="T31" fmla="*/ 50 h 50"/>
                    <a:gd name="T32" fmla="*/ 1400 w 3700"/>
                    <a:gd name="T33" fmla="*/ 25 h 50"/>
                    <a:gd name="T34" fmla="*/ 1775 w 3700"/>
                    <a:gd name="T35" fmla="*/ 0 h 50"/>
                    <a:gd name="T36" fmla="*/ 1950 w 3700"/>
                    <a:gd name="T37" fmla="*/ 25 h 50"/>
                    <a:gd name="T38" fmla="*/ 1775 w 3700"/>
                    <a:gd name="T39" fmla="*/ 50 h 50"/>
                    <a:gd name="T40" fmla="*/ 1775 w 3700"/>
                    <a:gd name="T41" fmla="*/ 0 h 50"/>
                    <a:gd name="T42" fmla="*/ 2275 w 3700"/>
                    <a:gd name="T43" fmla="*/ 0 h 50"/>
                    <a:gd name="T44" fmla="*/ 2275 w 3700"/>
                    <a:gd name="T45" fmla="*/ 50 h 50"/>
                    <a:gd name="T46" fmla="*/ 2100 w 3700"/>
                    <a:gd name="T47" fmla="*/ 25 h 50"/>
                    <a:gd name="T48" fmla="*/ 2475 w 3700"/>
                    <a:gd name="T49" fmla="*/ 0 h 50"/>
                    <a:gd name="T50" fmla="*/ 2650 w 3700"/>
                    <a:gd name="T51" fmla="*/ 25 h 50"/>
                    <a:gd name="T52" fmla="*/ 2475 w 3700"/>
                    <a:gd name="T53" fmla="*/ 50 h 50"/>
                    <a:gd name="T54" fmla="*/ 2475 w 3700"/>
                    <a:gd name="T55" fmla="*/ 0 h 50"/>
                    <a:gd name="T56" fmla="*/ 2975 w 3700"/>
                    <a:gd name="T57" fmla="*/ 0 h 50"/>
                    <a:gd name="T58" fmla="*/ 2975 w 3700"/>
                    <a:gd name="T59" fmla="*/ 50 h 50"/>
                    <a:gd name="T60" fmla="*/ 2800 w 3700"/>
                    <a:gd name="T61" fmla="*/ 25 h 50"/>
                    <a:gd name="T62" fmla="*/ 3175 w 3700"/>
                    <a:gd name="T63" fmla="*/ 0 h 50"/>
                    <a:gd name="T64" fmla="*/ 3350 w 3700"/>
                    <a:gd name="T65" fmla="*/ 25 h 50"/>
                    <a:gd name="T66" fmla="*/ 3175 w 3700"/>
                    <a:gd name="T67" fmla="*/ 50 h 50"/>
                    <a:gd name="T68" fmla="*/ 3175 w 3700"/>
                    <a:gd name="T69" fmla="*/ 0 h 50"/>
                    <a:gd name="T70" fmla="*/ 3675 w 3700"/>
                    <a:gd name="T71" fmla="*/ 0 h 50"/>
                    <a:gd name="T72" fmla="*/ 3675 w 3700"/>
                    <a:gd name="T73" fmla="*/ 50 h 50"/>
                    <a:gd name="T74" fmla="*/ 3500 w 3700"/>
                    <a:gd name="T75"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0" h="50">
                      <a:moveTo>
                        <a:pt x="25" y="0"/>
                      </a:moveTo>
                      <a:lnTo>
                        <a:pt x="175" y="0"/>
                      </a:lnTo>
                      <a:cubicBezTo>
                        <a:pt x="189" y="0"/>
                        <a:pt x="200" y="11"/>
                        <a:pt x="200" y="25"/>
                      </a:cubicBezTo>
                      <a:cubicBezTo>
                        <a:pt x="200" y="39"/>
                        <a:pt x="189" y="50"/>
                        <a:pt x="175" y="50"/>
                      </a:cubicBezTo>
                      <a:lnTo>
                        <a:pt x="25" y="50"/>
                      </a:lnTo>
                      <a:cubicBezTo>
                        <a:pt x="11" y="50"/>
                        <a:pt x="0" y="39"/>
                        <a:pt x="0" y="25"/>
                      </a:cubicBezTo>
                      <a:cubicBezTo>
                        <a:pt x="0" y="11"/>
                        <a:pt x="11" y="0"/>
                        <a:pt x="25" y="0"/>
                      </a:cubicBezTo>
                      <a:close/>
                      <a:moveTo>
                        <a:pt x="375" y="0"/>
                      </a:moveTo>
                      <a:lnTo>
                        <a:pt x="525" y="0"/>
                      </a:lnTo>
                      <a:cubicBezTo>
                        <a:pt x="539" y="0"/>
                        <a:pt x="550" y="11"/>
                        <a:pt x="550" y="25"/>
                      </a:cubicBezTo>
                      <a:cubicBezTo>
                        <a:pt x="550" y="39"/>
                        <a:pt x="539" y="50"/>
                        <a:pt x="525" y="50"/>
                      </a:cubicBezTo>
                      <a:lnTo>
                        <a:pt x="375" y="50"/>
                      </a:lnTo>
                      <a:cubicBezTo>
                        <a:pt x="361" y="50"/>
                        <a:pt x="350" y="39"/>
                        <a:pt x="350" y="25"/>
                      </a:cubicBezTo>
                      <a:cubicBezTo>
                        <a:pt x="350" y="11"/>
                        <a:pt x="361" y="0"/>
                        <a:pt x="375" y="0"/>
                      </a:cubicBezTo>
                      <a:close/>
                      <a:moveTo>
                        <a:pt x="725" y="0"/>
                      </a:moveTo>
                      <a:lnTo>
                        <a:pt x="875" y="0"/>
                      </a:lnTo>
                      <a:cubicBezTo>
                        <a:pt x="889" y="0"/>
                        <a:pt x="900" y="11"/>
                        <a:pt x="900" y="25"/>
                      </a:cubicBezTo>
                      <a:cubicBezTo>
                        <a:pt x="900" y="39"/>
                        <a:pt x="889" y="50"/>
                        <a:pt x="875" y="50"/>
                      </a:cubicBezTo>
                      <a:lnTo>
                        <a:pt x="725" y="50"/>
                      </a:lnTo>
                      <a:cubicBezTo>
                        <a:pt x="711" y="50"/>
                        <a:pt x="700" y="39"/>
                        <a:pt x="700" y="25"/>
                      </a:cubicBezTo>
                      <a:cubicBezTo>
                        <a:pt x="700" y="11"/>
                        <a:pt x="711" y="0"/>
                        <a:pt x="725" y="0"/>
                      </a:cubicBezTo>
                      <a:close/>
                      <a:moveTo>
                        <a:pt x="1075" y="0"/>
                      </a:moveTo>
                      <a:lnTo>
                        <a:pt x="1225" y="0"/>
                      </a:lnTo>
                      <a:cubicBezTo>
                        <a:pt x="1239" y="0"/>
                        <a:pt x="1250" y="11"/>
                        <a:pt x="1250" y="25"/>
                      </a:cubicBezTo>
                      <a:cubicBezTo>
                        <a:pt x="1250" y="39"/>
                        <a:pt x="1239" y="50"/>
                        <a:pt x="1225" y="50"/>
                      </a:cubicBezTo>
                      <a:lnTo>
                        <a:pt x="1075" y="50"/>
                      </a:lnTo>
                      <a:cubicBezTo>
                        <a:pt x="1061" y="50"/>
                        <a:pt x="1050" y="39"/>
                        <a:pt x="1050" y="25"/>
                      </a:cubicBezTo>
                      <a:cubicBezTo>
                        <a:pt x="1050" y="11"/>
                        <a:pt x="1061" y="0"/>
                        <a:pt x="1075" y="0"/>
                      </a:cubicBezTo>
                      <a:close/>
                      <a:moveTo>
                        <a:pt x="1425" y="0"/>
                      </a:moveTo>
                      <a:lnTo>
                        <a:pt x="1575" y="0"/>
                      </a:lnTo>
                      <a:cubicBezTo>
                        <a:pt x="1589" y="0"/>
                        <a:pt x="1600" y="11"/>
                        <a:pt x="1600" y="25"/>
                      </a:cubicBezTo>
                      <a:cubicBezTo>
                        <a:pt x="1600" y="39"/>
                        <a:pt x="1589" y="50"/>
                        <a:pt x="1575" y="50"/>
                      </a:cubicBezTo>
                      <a:lnTo>
                        <a:pt x="1425" y="50"/>
                      </a:lnTo>
                      <a:cubicBezTo>
                        <a:pt x="1411" y="50"/>
                        <a:pt x="1400" y="39"/>
                        <a:pt x="1400" y="25"/>
                      </a:cubicBezTo>
                      <a:cubicBezTo>
                        <a:pt x="1400" y="11"/>
                        <a:pt x="1411" y="0"/>
                        <a:pt x="1425" y="0"/>
                      </a:cubicBezTo>
                      <a:close/>
                      <a:moveTo>
                        <a:pt x="1775" y="0"/>
                      </a:moveTo>
                      <a:lnTo>
                        <a:pt x="1925" y="0"/>
                      </a:lnTo>
                      <a:cubicBezTo>
                        <a:pt x="1939" y="0"/>
                        <a:pt x="1950" y="11"/>
                        <a:pt x="1950" y="25"/>
                      </a:cubicBezTo>
                      <a:cubicBezTo>
                        <a:pt x="1950" y="39"/>
                        <a:pt x="1939" y="50"/>
                        <a:pt x="1925" y="50"/>
                      </a:cubicBezTo>
                      <a:lnTo>
                        <a:pt x="1775" y="50"/>
                      </a:lnTo>
                      <a:cubicBezTo>
                        <a:pt x="1761" y="50"/>
                        <a:pt x="1750" y="39"/>
                        <a:pt x="1750" y="25"/>
                      </a:cubicBezTo>
                      <a:cubicBezTo>
                        <a:pt x="1750" y="11"/>
                        <a:pt x="1761" y="0"/>
                        <a:pt x="1775" y="0"/>
                      </a:cubicBezTo>
                      <a:close/>
                      <a:moveTo>
                        <a:pt x="2125" y="0"/>
                      </a:moveTo>
                      <a:lnTo>
                        <a:pt x="2275" y="0"/>
                      </a:lnTo>
                      <a:cubicBezTo>
                        <a:pt x="2289" y="0"/>
                        <a:pt x="2300" y="11"/>
                        <a:pt x="2300" y="25"/>
                      </a:cubicBezTo>
                      <a:cubicBezTo>
                        <a:pt x="2300" y="39"/>
                        <a:pt x="2289" y="50"/>
                        <a:pt x="2275" y="50"/>
                      </a:cubicBezTo>
                      <a:lnTo>
                        <a:pt x="2125" y="50"/>
                      </a:lnTo>
                      <a:cubicBezTo>
                        <a:pt x="2111" y="50"/>
                        <a:pt x="2100" y="39"/>
                        <a:pt x="2100" y="25"/>
                      </a:cubicBezTo>
                      <a:cubicBezTo>
                        <a:pt x="2100" y="11"/>
                        <a:pt x="2111" y="0"/>
                        <a:pt x="2125" y="0"/>
                      </a:cubicBezTo>
                      <a:close/>
                      <a:moveTo>
                        <a:pt x="2475" y="0"/>
                      </a:moveTo>
                      <a:lnTo>
                        <a:pt x="2625" y="0"/>
                      </a:lnTo>
                      <a:cubicBezTo>
                        <a:pt x="2639" y="0"/>
                        <a:pt x="2650" y="11"/>
                        <a:pt x="2650" y="25"/>
                      </a:cubicBezTo>
                      <a:cubicBezTo>
                        <a:pt x="2650" y="39"/>
                        <a:pt x="2639" y="50"/>
                        <a:pt x="2625" y="50"/>
                      </a:cubicBezTo>
                      <a:lnTo>
                        <a:pt x="2475" y="50"/>
                      </a:lnTo>
                      <a:cubicBezTo>
                        <a:pt x="2461" y="50"/>
                        <a:pt x="2450" y="39"/>
                        <a:pt x="2450" y="25"/>
                      </a:cubicBezTo>
                      <a:cubicBezTo>
                        <a:pt x="2450" y="11"/>
                        <a:pt x="2461" y="0"/>
                        <a:pt x="2475" y="0"/>
                      </a:cubicBezTo>
                      <a:close/>
                      <a:moveTo>
                        <a:pt x="2825" y="0"/>
                      </a:moveTo>
                      <a:lnTo>
                        <a:pt x="2975" y="0"/>
                      </a:lnTo>
                      <a:cubicBezTo>
                        <a:pt x="2989" y="0"/>
                        <a:pt x="3000" y="11"/>
                        <a:pt x="3000" y="25"/>
                      </a:cubicBezTo>
                      <a:cubicBezTo>
                        <a:pt x="3000" y="39"/>
                        <a:pt x="2989" y="50"/>
                        <a:pt x="2975" y="50"/>
                      </a:cubicBezTo>
                      <a:lnTo>
                        <a:pt x="2825" y="50"/>
                      </a:lnTo>
                      <a:cubicBezTo>
                        <a:pt x="2811" y="50"/>
                        <a:pt x="2800" y="39"/>
                        <a:pt x="2800" y="25"/>
                      </a:cubicBezTo>
                      <a:cubicBezTo>
                        <a:pt x="2800" y="11"/>
                        <a:pt x="2811" y="0"/>
                        <a:pt x="2825" y="0"/>
                      </a:cubicBezTo>
                      <a:close/>
                      <a:moveTo>
                        <a:pt x="3175" y="0"/>
                      </a:moveTo>
                      <a:lnTo>
                        <a:pt x="3325" y="0"/>
                      </a:lnTo>
                      <a:cubicBezTo>
                        <a:pt x="3339" y="0"/>
                        <a:pt x="3350" y="11"/>
                        <a:pt x="3350" y="25"/>
                      </a:cubicBezTo>
                      <a:cubicBezTo>
                        <a:pt x="3350" y="39"/>
                        <a:pt x="3339" y="50"/>
                        <a:pt x="3325" y="50"/>
                      </a:cubicBezTo>
                      <a:lnTo>
                        <a:pt x="3175" y="50"/>
                      </a:lnTo>
                      <a:cubicBezTo>
                        <a:pt x="3161" y="50"/>
                        <a:pt x="3150" y="39"/>
                        <a:pt x="3150" y="25"/>
                      </a:cubicBezTo>
                      <a:cubicBezTo>
                        <a:pt x="3150" y="11"/>
                        <a:pt x="3161" y="0"/>
                        <a:pt x="3175" y="0"/>
                      </a:cubicBezTo>
                      <a:close/>
                      <a:moveTo>
                        <a:pt x="3525" y="0"/>
                      </a:moveTo>
                      <a:lnTo>
                        <a:pt x="3675" y="0"/>
                      </a:lnTo>
                      <a:cubicBezTo>
                        <a:pt x="3689" y="0"/>
                        <a:pt x="3700" y="11"/>
                        <a:pt x="3700" y="25"/>
                      </a:cubicBezTo>
                      <a:cubicBezTo>
                        <a:pt x="3700" y="39"/>
                        <a:pt x="3689" y="50"/>
                        <a:pt x="3675" y="50"/>
                      </a:cubicBezTo>
                      <a:lnTo>
                        <a:pt x="3525" y="50"/>
                      </a:lnTo>
                      <a:cubicBezTo>
                        <a:pt x="3511" y="50"/>
                        <a:pt x="3500" y="39"/>
                        <a:pt x="3500" y="25"/>
                      </a:cubicBezTo>
                      <a:cubicBezTo>
                        <a:pt x="3500" y="11"/>
                        <a:pt x="3511" y="0"/>
                        <a:pt x="3525" y="0"/>
                      </a:cubicBezTo>
                      <a:close/>
                    </a:path>
                  </a:pathLst>
                </a:custGeom>
                <a:solidFill>
                  <a:srgbClr val="000000"/>
                </a:solidFill>
                <a:ln w="1588" cap="flat">
                  <a:solidFill>
                    <a:srgbClr val="000000"/>
                  </a:solidFill>
                  <a:prstDash val="solid"/>
                  <a:bevel/>
                </a:ln>
              </p:spPr>
              <p:txBody>
                <a:bodyPr/>
                <a:lstStyle/>
                <a:p>
                  <a:endParaRPr lang="zh-CN" altLang="en-US"/>
                </a:p>
              </p:txBody>
            </p:sp>
            <p:sp>
              <p:nvSpPr>
                <p:cNvPr id="1570" name="Freeform 355"/>
                <p:cNvSpPr>
                  <a:spLocks noEditPoints="1"/>
                </p:cNvSpPr>
                <p:nvPr/>
              </p:nvSpPr>
              <p:spPr bwMode="auto">
                <a:xfrm>
                  <a:off x="2105" y="2060"/>
                  <a:ext cx="398" cy="5"/>
                </a:xfrm>
                <a:custGeom>
                  <a:avLst/>
                  <a:gdLst>
                    <a:gd name="T0" fmla="*/ 175 w 3700"/>
                    <a:gd name="T1" fmla="*/ 0 h 50"/>
                    <a:gd name="T2" fmla="*/ 175 w 3700"/>
                    <a:gd name="T3" fmla="*/ 50 h 50"/>
                    <a:gd name="T4" fmla="*/ 0 w 3700"/>
                    <a:gd name="T5" fmla="*/ 25 h 50"/>
                    <a:gd name="T6" fmla="*/ 375 w 3700"/>
                    <a:gd name="T7" fmla="*/ 0 h 50"/>
                    <a:gd name="T8" fmla="*/ 550 w 3700"/>
                    <a:gd name="T9" fmla="*/ 25 h 50"/>
                    <a:gd name="T10" fmla="*/ 375 w 3700"/>
                    <a:gd name="T11" fmla="*/ 50 h 50"/>
                    <a:gd name="T12" fmla="*/ 375 w 3700"/>
                    <a:gd name="T13" fmla="*/ 0 h 50"/>
                    <a:gd name="T14" fmla="*/ 875 w 3700"/>
                    <a:gd name="T15" fmla="*/ 0 h 50"/>
                    <a:gd name="T16" fmla="*/ 875 w 3700"/>
                    <a:gd name="T17" fmla="*/ 50 h 50"/>
                    <a:gd name="T18" fmla="*/ 700 w 3700"/>
                    <a:gd name="T19" fmla="*/ 25 h 50"/>
                    <a:gd name="T20" fmla="*/ 1075 w 3700"/>
                    <a:gd name="T21" fmla="*/ 0 h 50"/>
                    <a:gd name="T22" fmla="*/ 1250 w 3700"/>
                    <a:gd name="T23" fmla="*/ 25 h 50"/>
                    <a:gd name="T24" fmla="*/ 1075 w 3700"/>
                    <a:gd name="T25" fmla="*/ 50 h 50"/>
                    <a:gd name="T26" fmla="*/ 1075 w 3700"/>
                    <a:gd name="T27" fmla="*/ 0 h 50"/>
                    <a:gd name="T28" fmla="*/ 1575 w 3700"/>
                    <a:gd name="T29" fmla="*/ 0 h 50"/>
                    <a:gd name="T30" fmla="*/ 1575 w 3700"/>
                    <a:gd name="T31" fmla="*/ 50 h 50"/>
                    <a:gd name="T32" fmla="*/ 1400 w 3700"/>
                    <a:gd name="T33" fmla="*/ 25 h 50"/>
                    <a:gd name="T34" fmla="*/ 1775 w 3700"/>
                    <a:gd name="T35" fmla="*/ 0 h 50"/>
                    <a:gd name="T36" fmla="*/ 1950 w 3700"/>
                    <a:gd name="T37" fmla="*/ 25 h 50"/>
                    <a:gd name="T38" fmla="*/ 1775 w 3700"/>
                    <a:gd name="T39" fmla="*/ 50 h 50"/>
                    <a:gd name="T40" fmla="*/ 1775 w 3700"/>
                    <a:gd name="T41" fmla="*/ 0 h 50"/>
                    <a:gd name="T42" fmla="*/ 2275 w 3700"/>
                    <a:gd name="T43" fmla="*/ 0 h 50"/>
                    <a:gd name="T44" fmla="*/ 2275 w 3700"/>
                    <a:gd name="T45" fmla="*/ 50 h 50"/>
                    <a:gd name="T46" fmla="*/ 2100 w 3700"/>
                    <a:gd name="T47" fmla="*/ 25 h 50"/>
                    <a:gd name="T48" fmla="*/ 2475 w 3700"/>
                    <a:gd name="T49" fmla="*/ 0 h 50"/>
                    <a:gd name="T50" fmla="*/ 2650 w 3700"/>
                    <a:gd name="T51" fmla="*/ 25 h 50"/>
                    <a:gd name="T52" fmla="*/ 2475 w 3700"/>
                    <a:gd name="T53" fmla="*/ 50 h 50"/>
                    <a:gd name="T54" fmla="*/ 2475 w 3700"/>
                    <a:gd name="T55" fmla="*/ 0 h 50"/>
                    <a:gd name="T56" fmla="*/ 2975 w 3700"/>
                    <a:gd name="T57" fmla="*/ 0 h 50"/>
                    <a:gd name="T58" fmla="*/ 2975 w 3700"/>
                    <a:gd name="T59" fmla="*/ 50 h 50"/>
                    <a:gd name="T60" fmla="*/ 2800 w 3700"/>
                    <a:gd name="T61" fmla="*/ 25 h 50"/>
                    <a:gd name="T62" fmla="*/ 3175 w 3700"/>
                    <a:gd name="T63" fmla="*/ 0 h 50"/>
                    <a:gd name="T64" fmla="*/ 3350 w 3700"/>
                    <a:gd name="T65" fmla="*/ 25 h 50"/>
                    <a:gd name="T66" fmla="*/ 3175 w 3700"/>
                    <a:gd name="T67" fmla="*/ 50 h 50"/>
                    <a:gd name="T68" fmla="*/ 3175 w 3700"/>
                    <a:gd name="T69" fmla="*/ 0 h 50"/>
                    <a:gd name="T70" fmla="*/ 3675 w 3700"/>
                    <a:gd name="T71" fmla="*/ 0 h 50"/>
                    <a:gd name="T72" fmla="*/ 3675 w 3700"/>
                    <a:gd name="T73" fmla="*/ 50 h 50"/>
                    <a:gd name="T74" fmla="*/ 3500 w 3700"/>
                    <a:gd name="T75"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0" h="50">
                      <a:moveTo>
                        <a:pt x="25" y="0"/>
                      </a:moveTo>
                      <a:lnTo>
                        <a:pt x="175" y="0"/>
                      </a:lnTo>
                      <a:cubicBezTo>
                        <a:pt x="189" y="0"/>
                        <a:pt x="200" y="11"/>
                        <a:pt x="200" y="25"/>
                      </a:cubicBezTo>
                      <a:cubicBezTo>
                        <a:pt x="200" y="39"/>
                        <a:pt x="189" y="50"/>
                        <a:pt x="175" y="50"/>
                      </a:cubicBezTo>
                      <a:lnTo>
                        <a:pt x="25" y="50"/>
                      </a:lnTo>
                      <a:cubicBezTo>
                        <a:pt x="11" y="50"/>
                        <a:pt x="0" y="39"/>
                        <a:pt x="0" y="25"/>
                      </a:cubicBezTo>
                      <a:cubicBezTo>
                        <a:pt x="0" y="11"/>
                        <a:pt x="11" y="0"/>
                        <a:pt x="25" y="0"/>
                      </a:cubicBezTo>
                      <a:close/>
                      <a:moveTo>
                        <a:pt x="375" y="0"/>
                      </a:moveTo>
                      <a:lnTo>
                        <a:pt x="525" y="0"/>
                      </a:lnTo>
                      <a:cubicBezTo>
                        <a:pt x="539" y="0"/>
                        <a:pt x="550" y="11"/>
                        <a:pt x="550" y="25"/>
                      </a:cubicBezTo>
                      <a:cubicBezTo>
                        <a:pt x="550" y="39"/>
                        <a:pt x="539" y="50"/>
                        <a:pt x="525" y="50"/>
                      </a:cubicBezTo>
                      <a:lnTo>
                        <a:pt x="375" y="50"/>
                      </a:lnTo>
                      <a:cubicBezTo>
                        <a:pt x="361" y="50"/>
                        <a:pt x="350" y="39"/>
                        <a:pt x="350" y="25"/>
                      </a:cubicBezTo>
                      <a:cubicBezTo>
                        <a:pt x="350" y="11"/>
                        <a:pt x="361" y="0"/>
                        <a:pt x="375" y="0"/>
                      </a:cubicBezTo>
                      <a:close/>
                      <a:moveTo>
                        <a:pt x="725" y="0"/>
                      </a:moveTo>
                      <a:lnTo>
                        <a:pt x="875" y="0"/>
                      </a:lnTo>
                      <a:cubicBezTo>
                        <a:pt x="889" y="0"/>
                        <a:pt x="900" y="11"/>
                        <a:pt x="900" y="25"/>
                      </a:cubicBezTo>
                      <a:cubicBezTo>
                        <a:pt x="900" y="39"/>
                        <a:pt x="889" y="50"/>
                        <a:pt x="875" y="50"/>
                      </a:cubicBezTo>
                      <a:lnTo>
                        <a:pt x="725" y="50"/>
                      </a:lnTo>
                      <a:cubicBezTo>
                        <a:pt x="711" y="50"/>
                        <a:pt x="700" y="39"/>
                        <a:pt x="700" y="25"/>
                      </a:cubicBezTo>
                      <a:cubicBezTo>
                        <a:pt x="700" y="11"/>
                        <a:pt x="711" y="0"/>
                        <a:pt x="725" y="0"/>
                      </a:cubicBezTo>
                      <a:close/>
                      <a:moveTo>
                        <a:pt x="1075" y="0"/>
                      </a:moveTo>
                      <a:lnTo>
                        <a:pt x="1225" y="0"/>
                      </a:lnTo>
                      <a:cubicBezTo>
                        <a:pt x="1239" y="0"/>
                        <a:pt x="1250" y="11"/>
                        <a:pt x="1250" y="25"/>
                      </a:cubicBezTo>
                      <a:cubicBezTo>
                        <a:pt x="1250" y="39"/>
                        <a:pt x="1239" y="50"/>
                        <a:pt x="1225" y="50"/>
                      </a:cubicBezTo>
                      <a:lnTo>
                        <a:pt x="1075" y="50"/>
                      </a:lnTo>
                      <a:cubicBezTo>
                        <a:pt x="1061" y="50"/>
                        <a:pt x="1050" y="39"/>
                        <a:pt x="1050" y="25"/>
                      </a:cubicBezTo>
                      <a:cubicBezTo>
                        <a:pt x="1050" y="11"/>
                        <a:pt x="1061" y="0"/>
                        <a:pt x="1075" y="0"/>
                      </a:cubicBezTo>
                      <a:close/>
                      <a:moveTo>
                        <a:pt x="1425" y="0"/>
                      </a:moveTo>
                      <a:lnTo>
                        <a:pt x="1575" y="0"/>
                      </a:lnTo>
                      <a:cubicBezTo>
                        <a:pt x="1589" y="0"/>
                        <a:pt x="1600" y="11"/>
                        <a:pt x="1600" y="25"/>
                      </a:cubicBezTo>
                      <a:cubicBezTo>
                        <a:pt x="1600" y="39"/>
                        <a:pt x="1589" y="50"/>
                        <a:pt x="1575" y="50"/>
                      </a:cubicBezTo>
                      <a:lnTo>
                        <a:pt x="1425" y="50"/>
                      </a:lnTo>
                      <a:cubicBezTo>
                        <a:pt x="1411" y="50"/>
                        <a:pt x="1400" y="39"/>
                        <a:pt x="1400" y="25"/>
                      </a:cubicBezTo>
                      <a:cubicBezTo>
                        <a:pt x="1400" y="11"/>
                        <a:pt x="1411" y="0"/>
                        <a:pt x="1425" y="0"/>
                      </a:cubicBezTo>
                      <a:close/>
                      <a:moveTo>
                        <a:pt x="1775" y="0"/>
                      </a:moveTo>
                      <a:lnTo>
                        <a:pt x="1925" y="0"/>
                      </a:lnTo>
                      <a:cubicBezTo>
                        <a:pt x="1939" y="0"/>
                        <a:pt x="1950" y="11"/>
                        <a:pt x="1950" y="25"/>
                      </a:cubicBezTo>
                      <a:cubicBezTo>
                        <a:pt x="1950" y="39"/>
                        <a:pt x="1939" y="50"/>
                        <a:pt x="1925" y="50"/>
                      </a:cubicBezTo>
                      <a:lnTo>
                        <a:pt x="1775" y="50"/>
                      </a:lnTo>
                      <a:cubicBezTo>
                        <a:pt x="1761" y="50"/>
                        <a:pt x="1750" y="39"/>
                        <a:pt x="1750" y="25"/>
                      </a:cubicBezTo>
                      <a:cubicBezTo>
                        <a:pt x="1750" y="11"/>
                        <a:pt x="1761" y="0"/>
                        <a:pt x="1775" y="0"/>
                      </a:cubicBezTo>
                      <a:close/>
                      <a:moveTo>
                        <a:pt x="2125" y="0"/>
                      </a:moveTo>
                      <a:lnTo>
                        <a:pt x="2275" y="0"/>
                      </a:lnTo>
                      <a:cubicBezTo>
                        <a:pt x="2289" y="0"/>
                        <a:pt x="2300" y="11"/>
                        <a:pt x="2300" y="25"/>
                      </a:cubicBezTo>
                      <a:cubicBezTo>
                        <a:pt x="2300" y="39"/>
                        <a:pt x="2289" y="50"/>
                        <a:pt x="2275" y="50"/>
                      </a:cubicBezTo>
                      <a:lnTo>
                        <a:pt x="2125" y="50"/>
                      </a:lnTo>
                      <a:cubicBezTo>
                        <a:pt x="2111" y="50"/>
                        <a:pt x="2100" y="39"/>
                        <a:pt x="2100" y="25"/>
                      </a:cubicBezTo>
                      <a:cubicBezTo>
                        <a:pt x="2100" y="11"/>
                        <a:pt x="2111" y="0"/>
                        <a:pt x="2125" y="0"/>
                      </a:cubicBezTo>
                      <a:close/>
                      <a:moveTo>
                        <a:pt x="2475" y="0"/>
                      </a:moveTo>
                      <a:lnTo>
                        <a:pt x="2625" y="0"/>
                      </a:lnTo>
                      <a:cubicBezTo>
                        <a:pt x="2639" y="0"/>
                        <a:pt x="2650" y="11"/>
                        <a:pt x="2650" y="25"/>
                      </a:cubicBezTo>
                      <a:cubicBezTo>
                        <a:pt x="2650" y="39"/>
                        <a:pt x="2639" y="50"/>
                        <a:pt x="2625" y="50"/>
                      </a:cubicBezTo>
                      <a:lnTo>
                        <a:pt x="2475" y="50"/>
                      </a:lnTo>
                      <a:cubicBezTo>
                        <a:pt x="2461" y="50"/>
                        <a:pt x="2450" y="39"/>
                        <a:pt x="2450" y="25"/>
                      </a:cubicBezTo>
                      <a:cubicBezTo>
                        <a:pt x="2450" y="11"/>
                        <a:pt x="2461" y="0"/>
                        <a:pt x="2475" y="0"/>
                      </a:cubicBezTo>
                      <a:close/>
                      <a:moveTo>
                        <a:pt x="2825" y="0"/>
                      </a:moveTo>
                      <a:lnTo>
                        <a:pt x="2975" y="0"/>
                      </a:lnTo>
                      <a:cubicBezTo>
                        <a:pt x="2989" y="0"/>
                        <a:pt x="3000" y="11"/>
                        <a:pt x="3000" y="25"/>
                      </a:cubicBezTo>
                      <a:cubicBezTo>
                        <a:pt x="3000" y="39"/>
                        <a:pt x="2989" y="50"/>
                        <a:pt x="2975" y="50"/>
                      </a:cubicBezTo>
                      <a:lnTo>
                        <a:pt x="2825" y="50"/>
                      </a:lnTo>
                      <a:cubicBezTo>
                        <a:pt x="2811" y="50"/>
                        <a:pt x="2800" y="39"/>
                        <a:pt x="2800" y="25"/>
                      </a:cubicBezTo>
                      <a:cubicBezTo>
                        <a:pt x="2800" y="11"/>
                        <a:pt x="2811" y="0"/>
                        <a:pt x="2825" y="0"/>
                      </a:cubicBezTo>
                      <a:close/>
                      <a:moveTo>
                        <a:pt x="3175" y="0"/>
                      </a:moveTo>
                      <a:lnTo>
                        <a:pt x="3325" y="0"/>
                      </a:lnTo>
                      <a:cubicBezTo>
                        <a:pt x="3339" y="0"/>
                        <a:pt x="3350" y="11"/>
                        <a:pt x="3350" y="25"/>
                      </a:cubicBezTo>
                      <a:cubicBezTo>
                        <a:pt x="3350" y="39"/>
                        <a:pt x="3339" y="50"/>
                        <a:pt x="3325" y="50"/>
                      </a:cubicBezTo>
                      <a:lnTo>
                        <a:pt x="3175" y="50"/>
                      </a:lnTo>
                      <a:cubicBezTo>
                        <a:pt x="3161" y="50"/>
                        <a:pt x="3150" y="39"/>
                        <a:pt x="3150" y="25"/>
                      </a:cubicBezTo>
                      <a:cubicBezTo>
                        <a:pt x="3150" y="11"/>
                        <a:pt x="3161" y="0"/>
                        <a:pt x="3175" y="0"/>
                      </a:cubicBezTo>
                      <a:close/>
                      <a:moveTo>
                        <a:pt x="3525" y="0"/>
                      </a:moveTo>
                      <a:lnTo>
                        <a:pt x="3675" y="0"/>
                      </a:lnTo>
                      <a:cubicBezTo>
                        <a:pt x="3689" y="0"/>
                        <a:pt x="3700" y="11"/>
                        <a:pt x="3700" y="25"/>
                      </a:cubicBezTo>
                      <a:cubicBezTo>
                        <a:pt x="3700" y="39"/>
                        <a:pt x="3689" y="50"/>
                        <a:pt x="3675" y="50"/>
                      </a:cubicBezTo>
                      <a:lnTo>
                        <a:pt x="3525" y="50"/>
                      </a:lnTo>
                      <a:cubicBezTo>
                        <a:pt x="3511" y="50"/>
                        <a:pt x="3500" y="39"/>
                        <a:pt x="3500" y="25"/>
                      </a:cubicBezTo>
                      <a:cubicBezTo>
                        <a:pt x="3500" y="11"/>
                        <a:pt x="3511" y="0"/>
                        <a:pt x="3525" y="0"/>
                      </a:cubicBezTo>
                      <a:close/>
                    </a:path>
                  </a:pathLst>
                </a:custGeom>
                <a:solidFill>
                  <a:srgbClr val="000000"/>
                </a:solidFill>
                <a:ln w="1588" cap="flat">
                  <a:solidFill>
                    <a:srgbClr val="000000"/>
                  </a:solidFill>
                  <a:prstDash val="solid"/>
                  <a:bevel/>
                </a:ln>
              </p:spPr>
              <p:txBody>
                <a:bodyPr/>
                <a:lstStyle/>
                <a:p>
                  <a:endParaRPr lang="zh-CN" altLang="en-US"/>
                </a:p>
              </p:txBody>
            </p:sp>
            <p:sp>
              <p:nvSpPr>
                <p:cNvPr id="1571" name="Rectangle 356"/>
                <p:cNvSpPr>
                  <a:spLocks noChangeArrowheads="1"/>
                </p:cNvSpPr>
                <p:nvPr/>
              </p:nvSpPr>
              <p:spPr bwMode="auto">
                <a:xfrm>
                  <a:off x="2129" y="2282"/>
                  <a:ext cx="65" cy="1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2" name="Rectangle 357"/>
                <p:cNvSpPr>
                  <a:spLocks noChangeArrowheads="1"/>
                </p:cNvSpPr>
                <p:nvPr/>
              </p:nvSpPr>
              <p:spPr bwMode="auto">
                <a:xfrm>
                  <a:off x="2257" y="2264"/>
                  <a:ext cx="65" cy="1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73" name="Group 358"/>
                <p:cNvGrpSpPr/>
                <p:nvPr/>
              </p:nvGrpSpPr>
              <p:grpSpPr bwMode="auto">
                <a:xfrm>
                  <a:off x="2151" y="2190"/>
                  <a:ext cx="64" cy="18"/>
                  <a:chOff x="2151" y="2190"/>
                  <a:chExt cx="64" cy="18"/>
                </a:xfrm>
              </p:grpSpPr>
              <p:sp>
                <p:nvSpPr>
                  <p:cNvPr id="1583" name="Rectangle 359"/>
                  <p:cNvSpPr>
                    <a:spLocks noChangeArrowheads="1"/>
                  </p:cNvSpPr>
                  <p:nvPr/>
                </p:nvSpPr>
                <p:spPr bwMode="auto">
                  <a:xfrm>
                    <a:off x="2151" y="2190"/>
                    <a:ext cx="64"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84" name="Rectangle 360"/>
                  <p:cNvSpPr>
                    <a:spLocks noChangeArrowheads="1"/>
                  </p:cNvSpPr>
                  <p:nvPr/>
                </p:nvSpPr>
                <p:spPr bwMode="auto">
                  <a:xfrm>
                    <a:off x="2151" y="2190"/>
                    <a:ext cx="64" cy="1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74" name="Rectangle 361"/>
                <p:cNvSpPr>
                  <a:spLocks noChangeArrowheads="1"/>
                </p:cNvSpPr>
                <p:nvPr/>
              </p:nvSpPr>
              <p:spPr bwMode="auto">
                <a:xfrm>
                  <a:off x="2257" y="2100"/>
                  <a:ext cx="65" cy="1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75" name="Group 362"/>
                <p:cNvGrpSpPr/>
                <p:nvPr/>
              </p:nvGrpSpPr>
              <p:grpSpPr bwMode="auto">
                <a:xfrm>
                  <a:off x="2322" y="2172"/>
                  <a:ext cx="64" cy="18"/>
                  <a:chOff x="2322" y="2172"/>
                  <a:chExt cx="64" cy="18"/>
                </a:xfrm>
              </p:grpSpPr>
              <p:sp>
                <p:nvSpPr>
                  <p:cNvPr id="1581" name="Rectangle 363"/>
                  <p:cNvSpPr>
                    <a:spLocks noChangeArrowheads="1"/>
                  </p:cNvSpPr>
                  <p:nvPr/>
                </p:nvSpPr>
                <p:spPr bwMode="auto">
                  <a:xfrm>
                    <a:off x="2322" y="2172"/>
                    <a:ext cx="64" cy="1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82" name="Rectangle 364"/>
                  <p:cNvSpPr>
                    <a:spLocks noChangeArrowheads="1"/>
                  </p:cNvSpPr>
                  <p:nvPr/>
                </p:nvSpPr>
                <p:spPr bwMode="auto">
                  <a:xfrm>
                    <a:off x="2322" y="2172"/>
                    <a:ext cx="64" cy="1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76" name="Group 365"/>
                <p:cNvGrpSpPr/>
                <p:nvPr/>
              </p:nvGrpSpPr>
              <p:grpSpPr bwMode="auto">
                <a:xfrm>
                  <a:off x="2407" y="2081"/>
                  <a:ext cx="65" cy="18"/>
                  <a:chOff x="2407" y="2081"/>
                  <a:chExt cx="65" cy="18"/>
                </a:xfrm>
              </p:grpSpPr>
              <p:sp>
                <p:nvSpPr>
                  <p:cNvPr id="1579" name="Rectangle 366"/>
                  <p:cNvSpPr>
                    <a:spLocks noChangeArrowheads="1"/>
                  </p:cNvSpPr>
                  <p:nvPr/>
                </p:nvSpPr>
                <p:spPr bwMode="auto">
                  <a:xfrm>
                    <a:off x="2407" y="2081"/>
                    <a:ext cx="65"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80" name="Rectangle 367"/>
                  <p:cNvSpPr>
                    <a:spLocks noChangeArrowheads="1"/>
                  </p:cNvSpPr>
                  <p:nvPr/>
                </p:nvSpPr>
                <p:spPr bwMode="auto">
                  <a:xfrm>
                    <a:off x="2407" y="2081"/>
                    <a:ext cx="65" cy="1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77" name="Rectangle 368"/>
                <p:cNvSpPr>
                  <a:spLocks noChangeArrowheads="1"/>
                </p:cNvSpPr>
                <p:nvPr/>
              </p:nvSpPr>
              <p:spPr bwMode="auto">
                <a:xfrm>
                  <a:off x="2520" y="2024"/>
                  <a:ext cx="22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CC3300"/>
                      </a:solidFill>
                      <a:latin typeface="宋体" panose="02010600030101010101" pitchFamily="2" charset="-122"/>
                      <a:ea typeface="宋体" panose="02010600030101010101" pitchFamily="2" charset="-122"/>
                    </a:rPr>
                    <a:t>路标</a:t>
                  </a:r>
                  <a:endParaRPr lang="zh-CN" altLang="en-US" sz="1400" b="1">
                    <a:solidFill>
                      <a:srgbClr val="CC3300"/>
                    </a:solidFill>
                    <a:latin typeface="宋体" panose="02010600030101010101" pitchFamily="2" charset="-122"/>
                    <a:ea typeface="宋体" panose="02010600030101010101" pitchFamily="2" charset="-122"/>
                  </a:endParaRPr>
                </a:p>
                <a:p>
                  <a:r>
                    <a:rPr lang="zh-CN" altLang="en-US" sz="1400" b="1">
                      <a:solidFill>
                        <a:srgbClr val="CC3300"/>
                      </a:solidFill>
                      <a:latin typeface="宋体" panose="02010600030101010101" pitchFamily="2" charset="-122"/>
                      <a:ea typeface="宋体" panose="02010600030101010101" pitchFamily="2" charset="-122"/>
                    </a:rPr>
                    <a:t>规划</a:t>
                  </a:r>
                  <a:endParaRPr lang="zh-CN" altLang="en-US" sz="1400" b="1">
                    <a:ea typeface="宋体" panose="02010600030101010101" pitchFamily="2" charset="-122"/>
                  </a:endParaRPr>
                </a:p>
              </p:txBody>
            </p:sp>
            <p:sp>
              <p:nvSpPr>
                <p:cNvPr id="1578" name="Freeform 369"/>
                <p:cNvSpPr>
                  <a:spLocks noEditPoints="1"/>
                </p:cNvSpPr>
                <p:nvPr/>
              </p:nvSpPr>
              <p:spPr bwMode="auto">
                <a:xfrm>
                  <a:off x="2319" y="1891"/>
                  <a:ext cx="62" cy="178"/>
                </a:xfrm>
                <a:custGeom>
                  <a:avLst/>
                  <a:gdLst>
                    <a:gd name="T0" fmla="*/ 43 w 65"/>
                    <a:gd name="T1" fmla="*/ 0 h 137"/>
                    <a:gd name="T2" fmla="*/ 43 w 65"/>
                    <a:gd name="T3" fmla="*/ 91 h 137"/>
                    <a:gd name="T4" fmla="*/ 22 w 65"/>
                    <a:gd name="T5" fmla="*/ 91 h 137"/>
                    <a:gd name="T6" fmla="*/ 22 w 65"/>
                    <a:gd name="T7" fmla="*/ 0 h 137"/>
                    <a:gd name="T8" fmla="*/ 43 w 65"/>
                    <a:gd name="T9" fmla="*/ 0 h 137"/>
                    <a:gd name="T10" fmla="*/ 65 w 65"/>
                    <a:gd name="T11" fmla="*/ 82 h 137"/>
                    <a:gd name="T12" fmla="*/ 32 w 65"/>
                    <a:gd name="T13" fmla="*/ 137 h 137"/>
                    <a:gd name="T14" fmla="*/ 0 w 65"/>
                    <a:gd name="T15" fmla="*/ 82 h 137"/>
                    <a:gd name="T16" fmla="*/ 65 w 65"/>
                    <a:gd name="T17"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37">
                      <a:moveTo>
                        <a:pt x="43" y="0"/>
                      </a:moveTo>
                      <a:lnTo>
                        <a:pt x="43" y="91"/>
                      </a:lnTo>
                      <a:lnTo>
                        <a:pt x="22" y="91"/>
                      </a:lnTo>
                      <a:lnTo>
                        <a:pt x="22" y="0"/>
                      </a:lnTo>
                      <a:lnTo>
                        <a:pt x="43" y="0"/>
                      </a:lnTo>
                      <a:close/>
                      <a:moveTo>
                        <a:pt x="65" y="82"/>
                      </a:moveTo>
                      <a:lnTo>
                        <a:pt x="32" y="137"/>
                      </a:lnTo>
                      <a:lnTo>
                        <a:pt x="0" y="82"/>
                      </a:lnTo>
                      <a:lnTo>
                        <a:pt x="65" y="82"/>
                      </a:lnTo>
                      <a:close/>
                    </a:path>
                  </a:pathLst>
                </a:custGeom>
                <a:solidFill>
                  <a:srgbClr val="000000"/>
                </a:solidFill>
                <a:ln w="1588" cap="flat">
                  <a:solidFill>
                    <a:srgbClr val="000000"/>
                  </a:solidFill>
                  <a:prstDash val="solid"/>
                  <a:bevel/>
                </a:ln>
              </p:spPr>
              <p:txBody>
                <a:bodyPr/>
                <a:lstStyle/>
                <a:p>
                  <a:endParaRPr lang="zh-CN" altLang="en-US"/>
                </a:p>
              </p:txBody>
            </p:sp>
          </p:grpSp>
          <p:grpSp>
            <p:nvGrpSpPr>
              <p:cNvPr id="1537" name="Group 370"/>
              <p:cNvGrpSpPr/>
              <p:nvPr/>
            </p:nvGrpSpPr>
            <p:grpSpPr bwMode="auto">
              <a:xfrm>
                <a:off x="1484" y="1933"/>
                <a:ext cx="584" cy="499"/>
                <a:chOff x="1484" y="1933"/>
                <a:chExt cx="584" cy="499"/>
              </a:xfrm>
            </p:grpSpPr>
            <p:grpSp>
              <p:nvGrpSpPr>
                <p:cNvPr id="1538" name="Group 371"/>
                <p:cNvGrpSpPr/>
                <p:nvPr/>
              </p:nvGrpSpPr>
              <p:grpSpPr bwMode="auto">
                <a:xfrm>
                  <a:off x="1484" y="1933"/>
                  <a:ext cx="382" cy="499"/>
                  <a:chOff x="1484" y="1933"/>
                  <a:chExt cx="382" cy="499"/>
                </a:xfrm>
              </p:grpSpPr>
              <p:sp>
                <p:nvSpPr>
                  <p:cNvPr id="1540" name="Freeform 372"/>
                  <p:cNvSpPr>
                    <a:spLocks noEditPoints="1"/>
                  </p:cNvSpPr>
                  <p:nvPr/>
                </p:nvSpPr>
                <p:spPr bwMode="auto">
                  <a:xfrm>
                    <a:off x="1655" y="1933"/>
                    <a:ext cx="91" cy="227"/>
                  </a:xfrm>
                  <a:custGeom>
                    <a:avLst/>
                    <a:gdLst>
                      <a:gd name="T0" fmla="*/ 43 w 64"/>
                      <a:gd name="T1" fmla="*/ 0 h 137"/>
                      <a:gd name="T2" fmla="*/ 43 w 64"/>
                      <a:gd name="T3" fmla="*/ 91 h 137"/>
                      <a:gd name="T4" fmla="*/ 21 w 64"/>
                      <a:gd name="T5" fmla="*/ 91 h 137"/>
                      <a:gd name="T6" fmla="*/ 21 w 64"/>
                      <a:gd name="T7" fmla="*/ 0 h 137"/>
                      <a:gd name="T8" fmla="*/ 43 w 64"/>
                      <a:gd name="T9" fmla="*/ 0 h 137"/>
                      <a:gd name="T10" fmla="*/ 64 w 64"/>
                      <a:gd name="T11" fmla="*/ 82 h 137"/>
                      <a:gd name="T12" fmla="*/ 32 w 64"/>
                      <a:gd name="T13" fmla="*/ 137 h 137"/>
                      <a:gd name="T14" fmla="*/ 0 w 64"/>
                      <a:gd name="T15" fmla="*/ 82 h 137"/>
                      <a:gd name="T16" fmla="*/ 64 w 64"/>
                      <a:gd name="T17"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37">
                        <a:moveTo>
                          <a:pt x="43" y="0"/>
                        </a:moveTo>
                        <a:lnTo>
                          <a:pt x="43" y="91"/>
                        </a:lnTo>
                        <a:lnTo>
                          <a:pt x="21" y="91"/>
                        </a:lnTo>
                        <a:lnTo>
                          <a:pt x="21" y="0"/>
                        </a:lnTo>
                        <a:lnTo>
                          <a:pt x="43" y="0"/>
                        </a:lnTo>
                        <a:close/>
                        <a:moveTo>
                          <a:pt x="64" y="82"/>
                        </a:moveTo>
                        <a:lnTo>
                          <a:pt x="32" y="137"/>
                        </a:lnTo>
                        <a:lnTo>
                          <a:pt x="0" y="82"/>
                        </a:lnTo>
                        <a:lnTo>
                          <a:pt x="64" y="82"/>
                        </a:lnTo>
                        <a:close/>
                      </a:path>
                    </a:pathLst>
                  </a:custGeom>
                  <a:solidFill>
                    <a:srgbClr val="000000"/>
                  </a:solidFill>
                  <a:ln w="1588" cap="flat">
                    <a:solidFill>
                      <a:srgbClr val="000000"/>
                    </a:solidFill>
                    <a:prstDash val="solid"/>
                    <a:bevel/>
                  </a:ln>
                </p:spPr>
                <p:txBody>
                  <a:bodyPr/>
                  <a:lstStyle/>
                  <a:p>
                    <a:endParaRPr lang="zh-CN" altLang="en-US"/>
                  </a:p>
                </p:txBody>
              </p:sp>
              <p:grpSp>
                <p:nvGrpSpPr>
                  <p:cNvPr id="1541" name="Group 373"/>
                  <p:cNvGrpSpPr/>
                  <p:nvPr/>
                </p:nvGrpSpPr>
                <p:grpSpPr bwMode="auto">
                  <a:xfrm>
                    <a:off x="1484" y="2157"/>
                    <a:ext cx="382" cy="275"/>
                    <a:chOff x="1484" y="2062"/>
                    <a:chExt cx="382" cy="275"/>
                  </a:xfrm>
                </p:grpSpPr>
                <p:sp>
                  <p:nvSpPr>
                    <p:cNvPr id="1549" name="Rectangle 374"/>
                    <p:cNvSpPr>
                      <a:spLocks noChangeArrowheads="1"/>
                    </p:cNvSpPr>
                    <p:nvPr/>
                  </p:nvSpPr>
                  <p:spPr bwMode="auto">
                    <a:xfrm>
                      <a:off x="1484" y="2062"/>
                      <a:ext cx="382" cy="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0" name="Freeform 375"/>
                    <p:cNvSpPr/>
                    <p:nvPr/>
                  </p:nvSpPr>
                  <p:spPr bwMode="auto">
                    <a:xfrm>
                      <a:off x="1485" y="2062"/>
                      <a:ext cx="380" cy="274"/>
                    </a:xfrm>
                    <a:custGeom>
                      <a:avLst/>
                      <a:gdLst>
                        <a:gd name="T0" fmla="*/ 0 w 3541"/>
                        <a:gd name="T1" fmla="*/ 2825 h 3025"/>
                        <a:gd name="T2" fmla="*/ 458 w 3541"/>
                        <a:gd name="T3" fmla="*/ 2953 h 3025"/>
                        <a:gd name="T4" fmla="*/ 829 w 3541"/>
                        <a:gd name="T5" fmla="*/ 3025 h 3025"/>
                        <a:gd name="T6" fmla="*/ 1337 w 3541"/>
                        <a:gd name="T7" fmla="*/ 2985 h 3025"/>
                        <a:gd name="T8" fmla="*/ 1616 w 3541"/>
                        <a:gd name="T9" fmla="*/ 2913 h 3025"/>
                        <a:gd name="T10" fmla="*/ 1857 w 3541"/>
                        <a:gd name="T11" fmla="*/ 2810 h 3025"/>
                        <a:gd name="T12" fmla="*/ 2111 w 3541"/>
                        <a:gd name="T13" fmla="*/ 2714 h 3025"/>
                        <a:gd name="T14" fmla="*/ 2390 w 3541"/>
                        <a:gd name="T15" fmla="*/ 2610 h 3025"/>
                        <a:gd name="T16" fmla="*/ 2711 w 3541"/>
                        <a:gd name="T17" fmla="*/ 2514 h 3025"/>
                        <a:gd name="T18" fmla="*/ 3077 w 3541"/>
                        <a:gd name="T19" fmla="*/ 2442 h 3025"/>
                        <a:gd name="T20" fmla="*/ 3541 w 3541"/>
                        <a:gd name="T21" fmla="*/ 2426 h 3025"/>
                        <a:gd name="T22" fmla="*/ 3541 w 3541"/>
                        <a:gd name="T23" fmla="*/ 0 h 3025"/>
                        <a:gd name="T24" fmla="*/ 0 w 3541"/>
                        <a:gd name="T25" fmla="*/ 0 h 3025"/>
                        <a:gd name="T26" fmla="*/ 0 w 3541"/>
                        <a:gd name="T27" fmla="*/ 2825 h 3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41" h="3025">
                          <a:moveTo>
                            <a:pt x="0" y="2825"/>
                          </a:moveTo>
                          <a:cubicBezTo>
                            <a:pt x="155" y="2882"/>
                            <a:pt x="309" y="2913"/>
                            <a:pt x="458" y="2953"/>
                          </a:cubicBezTo>
                          <a:cubicBezTo>
                            <a:pt x="588" y="2985"/>
                            <a:pt x="712" y="2993"/>
                            <a:pt x="829" y="3025"/>
                          </a:cubicBezTo>
                          <a:cubicBezTo>
                            <a:pt x="1163" y="3025"/>
                            <a:pt x="1250" y="2993"/>
                            <a:pt x="1337" y="2985"/>
                          </a:cubicBezTo>
                          <a:cubicBezTo>
                            <a:pt x="1430" y="2969"/>
                            <a:pt x="1529" y="2937"/>
                            <a:pt x="1616" y="2913"/>
                          </a:cubicBezTo>
                          <a:cubicBezTo>
                            <a:pt x="1696" y="2882"/>
                            <a:pt x="1771" y="2857"/>
                            <a:pt x="1857" y="2810"/>
                          </a:cubicBezTo>
                          <a:cubicBezTo>
                            <a:pt x="1937" y="2786"/>
                            <a:pt x="2024" y="2754"/>
                            <a:pt x="2111" y="2714"/>
                          </a:cubicBezTo>
                          <a:cubicBezTo>
                            <a:pt x="2204" y="2682"/>
                            <a:pt x="2290" y="2642"/>
                            <a:pt x="2390" y="2610"/>
                          </a:cubicBezTo>
                          <a:cubicBezTo>
                            <a:pt x="2488" y="2586"/>
                            <a:pt x="2588" y="2538"/>
                            <a:pt x="2711" y="2514"/>
                          </a:cubicBezTo>
                          <a:cubicBezTo>
                            <a:pt x="2829" y="2498"/>
                            <a:pt x="2941" y="2459"/>
                            <a:pt x="3077" y="2442"/>
                          </a:cubicBezTo>
                          <a:cubicBezTo>
                            <a:pt x="3219" y="2442"/>
                            <a:pt x="3374" y="2426"/>
                            <a:pt x="3541" y="2426"/>
                          </a:cubicBezTo>
                          <a:lnTo>
                            <a:pt x="3541" y="0"/>
                          </a:lnTo>
                          <a:lnTo>
                            <a:pt x="0" y="0"/>
                          </a:lnTo>
                          <a:lnTo>
                            <a:pt x="0" y="2825"/>
                          </a:lnTo>
                          <a:close/>
                        </a:path>
                      </a:pathLst>
                    </a:custGeom>
                    <a:solidFill>
                      <a:srgbClr val="FFFFFF"/>
                    </a:solidFill>
                    <a:ln w="0">
                      <a:solidFill>
                        <a:srgbClr val="000000"/>
                      </a:solidFill>
                      <a:prstDash val="solid"/>
                      <a:round/>
                    </a:ln>
                  </p:spPr>
                  <p:txBody>
                    <a:bodyPr/>
                    <a:lstStyle/>
                    <a:p>
                      <a:endParaRPr lang="zh-CN" altLang="en-US"/>
                    </a:p>
                  </p:txBody>
                </p:sp>
                <p:sp>
                  <p:nvSpPr>
                    <p:cNvPr id="1551" name="Rectangle 376"/>
                    <p:cNvSpPr>
                      <a:spLocks noChangeArrowheads="1"/>
                    </p:cNvSpPr>
                    <p:nvPr/>
                  </p:nvSpPr>
                  <p:spPr bwMode="auto">
                    <a:xfrm>
                      <a:off x="1484" y="2062"/>
                      <a:ext cx="382" cy="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2" name="Freeform 377"/>
                    <p:cNvSpPr/>
                    <p:nvPr/>
                  </p:nvSpPr>
                  <p:spPr bwMode="auto">
                    <a:xfrm>
                      <a:off x="1485" y="2062"/>
                      <a:ext cx="380" cy="274"/>
                    </a:xfrm>
                    <a:custGeom>
                      <a:avLst/>
                      <a:gdLst>
                        <a:gd name="T0" fmla="*/ 0 w 3541"/>
                        <a:gd name="T1" fmla="*/ 2825 h 3025"/>
                        <a:gd name="T2" fmla="*/ 458 w 3541"/>
                        <a:gd name="T3" fmla="*/ 2953 h 3025"/>
                        <a:gd name="T4" fmla="*/ 829 w 3541"/>
                        <a:gd name="T5" fmla="*/ 3025 h 3025"/>
                        <a:gd name="T6" fmla="*/ 1337 w 3541"/>
                        <a:gd name="T7" fmla="*/ 2985 h 3025"/>
                        <a:gd name="T8" fmla="*/ 1616 w 3541"/>
                        <a:gd name="T9" fmla="*/ 2913 h 3025"/>
                        <a:gd name="T10" fmla="*/ 1857 w 3541"/>
                        <a:gd name="T11" fmla="*/ 2810 h 3025"/>
                        <a:gd name="T12" fmla="*/ 2111 w 3541"/>
                        <a:gd name="T13" fmla="*/ 2714 h 3025"/>
                        <a:gd name="T14" fmla="*/ 2390 w 3541"/>
                        <a:gd name="T15" fmla="*/ 2610 h 3025"/>
                        <a:gd name="T16" fmla="*/ 2711 w 3541"/>
                        <a:gd name="T17" fmla="*/ 2514 h 3025"/>
                        <a:gd name="T18" fmla="*/ 3077 w 3541"/>
                        <a:gd name="T19" fmla="*/ 2442 h 3025"/>
                        <a:gd name="T20" fmla="*/ 3541 w 3541"/>
                        <a:gd name="T21" fmla="*/ 2426 h 3025"/>
                        <a:gd name="T22" fmla="*/ 3541 w 3541"/>
                        <a:gd name="T23" fmla="*/ 0 h 3025"/>
                        <a:gd name="T24" fmla="*/ 0 w 3541"/>
                        <a:gd name="T25" fmla="*/ 0 h 3025"/>
                        <a:gd name="T26" fmla="*/ 0 w 3541"/>
                        <a:gd name="T27" fmla="*/ 2825 h 3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41" h="3025">
                          <a:moveTo>
                            <a:pt x="0" y="2825"/>
                          </a:moveTo>
                          <a:cubicBezTo>
                            <a:pt x="155" y="2882"/>
                            <a:pt x="309" y="2913"/>
                            <a:pt x="458" y="2953"/>
                          </a:cubicBezTo>
                          <a:cubicBezTo>
                            <a:pt x="588" y="2985"/>
                            <a:pt x="712" y="2993"/>
                            <a:pt x="829" y="3025"/>
                          </a:cubicBezTo>
                          <a:cubicBezTo>
                            <a:pt x="1163" y="3025"/>
                            <a:pt x="1250" y="2993"/>
                            <a:pt x="1337" y="2985"/>
                          </a:cubicBezTo>
                          <a:cubicBezTo>
                            <a:pt x="1430" y="2969"/>
                            <a:pt x="1529" y="2937"/>
                            <a:pt x="1616" y="2913"/>
                          </a:cubicBezTo>
                          <a:cubicBezTo>
                            <a:pt x="1696" y="2882"/>
                            <a:pt x="1771" y="2857"/>
                            <a:pt x="1857" y="2810"/>
                          </a:cubicBezTo>
                          <a:cubicBezTo>
                            <a:pt x="1937" y="2786"/>
                            <a:pt x="2024" y="2754"/>
                            <a:pt x="2111" y="2714"/>
                          </a:cubicBezTo>
                          <a:cubicBezTo>
                            <a:pt x="2204" y="2682"/>
                            <a:pt x="2290" y="2642"/>
                            <a:pt x="2390" y="2610"/>
                          </a:cubicBezTo>
                          <a:cubicBezTo>
                            <a:pt x="2488" y="2586"/>
                            <a:pt x="2588" y="2538"/>
                            <a:pt x="2711" y="2514"/>
                          </a:cubicBezTo>
                          <a:cubicBezTo>
                            <a:pt x="2829" y="2498"/>
                            <a:pt x="2941" y="2459"/>
                            <a:pt x="3077" y="2442"/>
                          </a:cubicBezTo>
                          <a:cubicBezTo>
                            <a:pt x="3219" y="2442"/>
                            <a:pt x="3374" y="2426"/>
                            <a:pt x="3541" y="2426"/>
                          </a:cubicBezTo>
                          <a:lnTo>
                            <a:pt x="3541" y="0"/>
                          </a:lnTo>
                          <a:lnTo>
                            <a:pt x="0" y="0"/>
                          </a:lnTo>
                          <a:lnTo>
                            <a:pt x="0" y="282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42" name="Rectangle 378"/>
                  <p:cNvSpPr>
                    <a:spLocks noChangeArrowheads="1"/>
                  </p:cNvSpPr>
                  <p:nvPr/>
                </p:nvSpPr>
                <p:spPr bwMode="auto">
                  <a:xfrm>
                    <a:off x="1492" y="2189"/>
                    <a:ext cx="2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900" b="1">
                        <a:solidFill>
                          <a:srgbClr val="000000"/>
                        </a:solidFill>
                        <a:latin typeface="宋体" panose="02010600030101010101" pitchFamily="2" charset="-122"/>
                        <a:ea typeface="宋体" panose="02010600030101010101" pitchFamily="2" charset="-122"/>
                      </a:rPr>
                      <a:t>业务计划</a:t>
                    </a:r>
                    <a:endParaRPr lang="zh-CN" altLang="en-US" b="1">
                      <a:ea typeface="宋体" panose="02010600030101010101" pitchFamily="2" charset="-122"/>
                    </a:endParaRPr>
                  </a:p>
                </p:txBody>
              </p:sp>
              <p:grpSp>
                <p:nvGrpSpPr>
                  <p:cNvPr id="1543" name="Group 379"/>
                  <p:cNvGrpSpPr/>
                  <p:nvPr/>
                </p:nvGrpSpPr>
                <p:grpSpPr bwMode="auto">
                  <a:xfrm>
                    <a:off x="1484" y="2157"/>
                    <a:ext cx="382" cy="275"/>
                    <a:chOff x="1484" y="2062"/>
                    <a:chExt cx="382" cy="275"/>
                  </a:xfrm>
                </p:grpSpPr>
                <p:sp>
                  <p:nvSpPr>
                    <p:cNvPr id="1545" name="Rectangle 380"/>
                    <p:cNvSpPr>
                      <a:spLocks noChangeArrowheads="1"/>
                    </p:cNvSpPr>
                    <p:nvPr/>
                  </p:nvSpPr>
                  <p:spPr bwMode="auto">
                    <a:xfrm>
                      <a:off x="1484" y="2062"/>
                      <a:ext cx="382" cy="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6" name="Freeform 381"/>
                    <p:cNvSpPr/>
                    <p:nvPr/>
                  </p:nvSpPr>
                  <p:spPr bwMode="auto">
                    <a:xfrm>
                      <a:off x="1485" y="2062"/>
                      <a:ext cx="380" cy="274"/>
                    </a:xfrm>
                    <a:custGeom>
                      <a:avLst/>
                      <a:gdLst>
                        <a:gd name="T0" fmla="*/ 0 w 3541"/>
                        <a:gd name="T1" fmla="*/ 2825 h 3025"/>
                        <a:gd name="T2" fmla="*/ 458 w 3541"/>
                        <a:gd name="T3" fmla="*/ 2953 h 3025"/>
                        <a:gd name="T4" fmla="*/ 829 w 3541"/>
                        <a:gd name="T5" fmla="*/ 3025 h 3025"/>
                        <a:gd name="T6" fmla="*/ 1337 w 3541"/>
                        <a:gd name="T7" fmla="*/ 2985 h 3025"/>
                        <a:gd name="T8" fmla="*/ 1616 w 3541"/>
                        <a:gd name="T9" fmla="*/ 2913 h 3025"/>
                        <a:gd name="T10" fmla="*/ 1857 w 3541"/>
                        <a:gd name="T11" fmla="*/ 2810 h 3025"/>
                        <a:gd name="T12" fmla="*/ 2111 w 3541"/>
                        <a:gd name="T13" fmla="*/ 2714 h 3025"/>
                        <a:gd name="T14" fmla="*/ 2390 w 3541"/>
                        <a:gd name="T15" fmla="*/ 2610 h 3025"/>
                        <a:gd name="T16" fmla="*/ 2711 w 3541"/>
                        <a:gd name="T17" fmla="*/ 2514 h 3025"/>
                        <a:gd name="T18" fmla="*/ 3077 w 3541"/>
                        <a:gd name="T19" fmla="*/ 2442 h 3025"/>
                        <a:gd name="T20" fmla="*/ 3541 w 3541"/>
                        <a:gd name="T21" fmla="*/ 2426 h 3025"/>
                        <a:gd name="T22" fmla="*/ 3541 w 3541"/>
                        <a:gd name="T23" fmla="*/ 0 h 3025"/>
                        <a:gd name="T24" fmla="*/ 0 w 3541"/>
                        <a:gd name="T25" fmla="*/ 0 h 3025"/>
                        <a:gd name="T26" fmla="*/ 0 w 3541"/>
                        <a:gd name="T27" fmla="*/ 2825 h 3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41" h="3025">
                          <a:moveTo>
                            <a:pt x="0" y="2825"/>
                          </a:moveTo>
                          <a:cubicBezTo>
                            <a:pt x="155" y="2882"/>
                            <a:pt x="309" y="2913"/>
                            <a:pt x="458" y="2953"/>
                          </a:cubicBezTo>
                          <a:cubicBezTo>
                            <a:pt x="588" y="2985"/>
                            <a:pt x="712" y="2993"/>
                            <a:pt x="829" y="3025"/>
                          </a:cubicBezTo>
                          <a:cubicBezTo>
                            <a:pt x="1163" y="3025"/>
                            <a:pt x="1250" y="2993"/>
                            <a:pt x="1337" y="2985"/>
                          </a:cubicBezTo>
                          <a:cubicBezTo>
                            <a:pt x="1430" y="2969"/>
                            <a:pt x="1529" y="2937"/>
                            <a:pt x="1616" y="2913"/>
                          </a:cubicBezTo>
                          <a:cubicBezTo>
                            <a:pt x="1696" y="2882"/>
                            <a:pt x="1771" y="2857"/>
                            <a:pt x="1857" y="2810"/>
                          </a:cubicBezTo>
                          <a:cubicBezTo>
                            <a:pt x="1937" y="2786"/>
                            <a:pt x="2024" y="2754"/>
                            <a:pt x="2111" y="2714"/>
                          </a:cubicBezTo>
                          <a:cubicBezTo>
                            <a:pt x="2204" y="2682"/>
                            <a:pt x="2290" y="2642"/>
                            <a:pt x="2390" y="2610"/>
                          </a:cubicBezTo>
                          <a:cubicBezTo>
                            <a:pt x="2488" y="2586"/>
                            <a:pt x="2588" y="2538"/>
                            <a:pt x="2711" y="2514"/>
                          </a:cubicBezTo>
                          <a:cubicBezTo>
                            <a:pt x="2829" y="2498"/>
                            <a:pt x="2941" y="2459"/>
                            <a:pt x="3077" y="2442"/>
                          </a:cubicBezTo>
                          <a:cubicBezTo>
                            <a:pt x="3219" y="2442"/>
                            <a:pt x="3374" y="2426"/>
                            <a:pt x="3541" y="2426"/>
                          </a:cubicBezTo>
                          <a:lnTo>
                            <a:pt x="3541" y="0"/>
                          </a:lnTo>
                          <a:lnTo>
                            <a:pt x="0" y="0"/>
                          </a:lnTo>
                          <a:lnTo>
                            <a:pt x="0" y="2825"/>
                          </a:lnTo>
                          <a:close/>
                        </a:path>
                      </a:pathLst>
                    </a:custGeom>
                    <a:solidFill>
                      <a:srgbClr val="FFFFFF"/>
                    </a:solidFill>
                    <a:ln w="0">
                      <a:solidFill>
                        <a:srgbClr val="000000"/>
                      </a:solidFill>
                      <a:prstDash val="solid"/>
                      <a:round/>
                    </a:ln>
                  </p:spPr>
                  <p:txBody>
                    <a:bodyPr/>
                    <a:lstStyle/>
                    <a:p>
                      <a:endParaRPr lang="zh-CN" altLang="en-US"/>
                    </a:p>
                  </p:txBody>
                </p:sp>
                <p:sp>
                  <p:nvSpPr>
                    <p:cNvPr id="1547" name="Rectangle 382"/>
                    <p:cNvSpPr>
                      <a:spLocks noChangeArrowheads="1"/>
                    </p:cNvSpPr>
                    <p:nvPr/>
                  </p:nvSpPr>
                  <p:spPr bwMode="auto">
                    <a:xfrm>
                      <a:off x="1484" y="2062"/>
                      <a:ext cx="382" cy="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8" name="Freeform 383"/>
                    <p:cNvSpPr/>
                    <p:nvPr/>
                  </p:nvSpPr>
                  <p:spPr bwMode="auto">
                    <a:xfrm>
                      <a:off x="1485" y="2062"/>
                      <a:ext cx="380" cy="274"/>
                    </a:xfrm>
                    <a:custGeom>
                      <a:avLst/>
                      <a:gdLst>
                        <a:gd name="T0" fmla="*/ 0 w 3541"/>
                        <a:gd name="T1" fmla="*/ 2825 h 3025"/>
                        <a:gd name="T2" fmla="*/ 458 w 3541"/>
                        <a:gd name="T3" fmla="*/ 2953 h 3025"/>
                        <a:gd name="T4" fmla="*/ 829 w 3541"/>
                        <a:gd name="T5" fmla="*/ 3025 h 3025"/>
                        <a:gd name="T6" fmla="*/ 1337 w 3541"/>
                        <a:gd name="T7" fmla="*/ 2985 h 3025"/>
                        <a:gd name="T8" fmla="*/ 1616 w 3541"/>
                        <a:gd name="T9" fmla="*/ 2913 h 3025"/>
                        <a:gd name="T10" fmla="*/ 1857 w 3541"/>
                        <a:gd name="T11" fmla="*/ 2810 h 3025"/>
                        <a:gd name="T12" fmla="*/ 2111 w 3541"/>
                        <a:gd name="T13" fmla="*/ 2714 h 3025"/>
                        <a:gd name="T14" fmla="*/ 2390 w 3541"/>
                        <a:gd name="T15" fmla="*/ 2610 h 3025"/>
                        <a:gd name="T16" fmla="*/ 2711 w 3541"/>
                        <a:gd name="T17" fmla="*/ 2514 h 3025"/>
                        <a:gd name="T18" fmla="*/ 3077 w 3541"/>
                        <a:gd name="T19" fmla="*/ 2442 h 3025"/>
                        <a:gd name="T20" fmla="*/ 3541 w 3541"/>
                        <a:gd name="T21" fmla="*/ 2426 h 3025"/>
                        <a:gd name="T22" fmla="*/ 3541 w 3541"/>
                        <a:gd name="T23" fmla="*/ 0 h 3025"/>
                        <a:gd name="T24" fmla="*/ 0 w 3541"/>
                        <a:gd name="T25" fmla="*/ 0 h 3025"/>
                        <a:gd name="T26" fmla="*/ 0 w 3541"/>
                        <a:gd name="T27" fmla="*/ 2825 h 3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41" h="3025">
                          <a:moveTo>
                            <a:pt x="0" y="2825"/>
                          </a:moveTo>
                          <a:cubicBezTo>
                            <a:pt x="155" y="2882"/>
                            <a:pt x="309" y="2913"/>
                            <a:pt x="458" y="2953"/>
                          </a:cubicBezTo>
                          <a:cubicBezTo>
                            <a:pt x="588" y="2985"/>
                            <a:pt x="712" y="2993"/>
                            <a:pt x="829" y="3025"/>
                          </a:cubicBezTo>
                          <a:cubicBezTo>
                            <a:pt x="1163" y="3025"/>
                            <a:pt x="1250" y="2993"/>
                            <a:pt x="1337" y="2985"/>
                          </a:cubicBezTo>
                          <a:cubicBezTo>
                            <a:pt x="1430" y="2969"/>
                            <a:pt x="1529" y="2937"/>
                            <a:pt x="1616" y="2913"/>
                          </a:cubicBezTo>
                          <a:cubicBezTo>
                            <a:pt x="1696" y="2882"/>
                            <a:pt x="1771" y="2857"/>
                            <a:pt x="1857" y="2810"/>
                          </a:cubicBezTo>
                          <a:cubicBezTo>
                            <a:pt x="1937" y="2786"/>
                            <a:pt x="2024" y="2754"/>
                            <a:pt x="2111" y="2714"/>
                          </a:cubicBezTo>
                          <a:cubicBezTo>
                            <a:pt x="2204" y="2682"/>
                            <a:pt x="2290" y="2642"/>
                            <a:pt x="2390" y="2610"/>
                          </a:cubicBezTo>
                          <a:cubicBezTo>
                            <a:pt x="2488" y="2586"/>
                            <a:pt x="2588" y="2538"/>
                            <a:pt x="2711" y="2514"/>
                          </a:cubicBezTo>
                          <a:cubicBezTo>
                            <a:pt x="2829" y="2498"/>
                            <a:pt x="2941" y="2459"/>
                            <a:pt x="3077" y="2442"/>
                          </a:cubicBezTo>
                          <a:cubicBezTo>
                            <a:pt x="3219" y="2442"/>
                            <a:pt x="3374" y="2426"/>
                            <a:pt x="3541" y="2426"/>
                          </a:cubicBezTo>
                          <a:lnTo>
                            <a:pt x="3541" y="0"/>
                          </a:lnTo>
                          <a:lnTo>
                            <a:pt x="0" y="0"/>
                          </a:lnTo>
                          <a:lnTo>
                            <a:pt x="0" y="2825"/>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44" name="Rectangle 384"/>
                  <p:cNvSpPr>
                    <a:spLocks noChangeArrowheads="1"/>
                  </p:cNvSpPr>
                  <p:nvPr/>
                </p:nvSpPr>
                <p:spPr bwMode="auto">
                  <a:xfrm>
                    <a:off x="1519" y="2169"/>
                    <a:ext cx="28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900" b="1">
                        <a:solidFill>
                          <a:srgbClr val="000000"/>
                        </a:solidFill>
                        <a:latin typeface="宋体" panose="02010600030101010101" pitchFamily="2" charset="-122"/>
                        <a:ea typeface="宋体" panose="02010600030101010101" pitchFamily="2" charset="-122"/>
                      </a:rPr>
                      <a:t>产品线</a:t>
                    </a:r>
                    <a:endParaRPr lang="zh-CN" altLang="en-US" sz="900" b="1">
                      <a:solidFill>
                        <a:srgbClr val="000000"/>
                      </a:solidFill>
                      <a:latin typeface="宋体" panose="02010600030101010101" pitchFamily="2" charset="-122"/>
                      <a:ea typeface="宋体" panose="02010600030101010101" pitchFamily="2" charset="-122"/>
                    </a:endParaRPr>
                  </a:p>
                  <a:p>
                    <a:pPr algn="ctr"/>
                    <a:r>
                      <a:rPr lang="zh-CN" altLang="en-US" sz="900" b="1">
                        <a:solidFill>
                          <a:srgbClr val="000000"/>
                        </a:solidFill>
                        <a:latin typeface="宋体" panose="02010600030101010101" pitchFamily="2" charset="-122"/>
                        <a:ea typeface="宋体" panose="02010600030101010101" pitchFamily="2" charset="-122"/>
                      </a:rPr>
                      <a:t>业务计划</a:t>
                    </a:r>
                    <a:endParaRPr lang="zh-CN" altLang="en-US" b="1">
                      <a:ea typeface="宋体" panose="02010600030101010101" pitchFamily="2" charset="-122"/>
                    </a:endParaRPr>
                  </a:p>
                </p:txBody>
              </p:sp>
            </p:grpSp>
            <p:sp>
              <p:nvSpPr>
                <p:cNvPr id="1539" name="Freeform 385"/>
                <p:cNvSpPr>
                  <a:spLocks noEditPoints="1"/>
                </p:cNvSpPr>
                <p:nvPr/>
              </p:nvSpPr>
              <p:spPr bwMode="auto">
                <a:xfrm>
                  <a:off x="1882" y="2205"/>
                  <a:ext cx="186" cy="71"/>
                </a:xfrm>
                <a:custGeom>
                  <a:avLst/>
                  <a:gdLst>
                    <a:gd name="T0" fmla="*/ 40 w 163"/>
                    <a:gd name="T1" fmla="*/ 14 h 41"/>
                    <a:gd name="T2" fmla="*/ 122 w 163"/>
                    <a:gd name="T3" fmla="*/ 14 h 41"/>
                    <a:gd name="T4" fmla="*/ 122 w 163"/>
                    <a:gd name="T5" fmla="*/ 27 h 41"/>
                    <a:gd name="T6" fmla="*/ 40 w 163"/>
                    <a:gd name="T7" fmla="*/ 27 h 41"/>
                    <a:gd name="T8" fmla="*/ 40 w 163"/>
                    <a:gd name="T9" fmla="*/ 14 h 41"/>
                    <a:gd name="T10" fmla="*/ 48 w 163"/>
                    <a:gd name="T11" fmla="*/ 41 h 41"/>
                    <a:gd name="T12" fmla="*/ 0 w 163"/>
                    <a:gd name="T13" fmla="*/ 20 h 41"/>
                    <a:gd name="T14" fmla="*/ 48 w 163"/>
                    <a:gd name="T15" fmla="*/ 0 h 41"/>
                    <a:gd name="T16" fmla="*/ 48 w 163"/>
                    <a:gd name="T17" fmla="*/ 41 h 41"/>
                    <a:gd name="T18" fmla="*/ 114 w 163"/>
                    <a:gd name="T19" fmla="*/ 0 h 41"/>
                    <a:gd name="T20" fmla="*/ 163 w 163"/>
                    <a:gd name="T21" fmla="*/ 20 h 41"/>
                    <a:gd name="T22" fmla="*/ 114 w 163"/>
                    <a:gd name="T23" fmla="*/ 41 h 41"/>
                    <a:gd name="T24" fmla="*/ 114 w 163"/>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41">
                      <a:moveTo>
                        <a:pt x="40" y="14"/>
                      </a:moveTo>
                      <a:lnTo>
                        <a:pt x="122" y="14"/>
                      </a:lnTo>
                      <a:lnTo>
                        <a:pt x="122" y="27"/>
                      </a:lnTo>
                      <a:lnTo>
                        <a:pt x="40" y="27"/>
                      </a:lnTo>
                      <a:lnTo>
                        <a:pt x="40" y="14"/>
                      </a:lnTo>
                      <a:close/>
                      <a:moveTo>
                        <a:pt x="48" y="41"/>
                      </a:moveTo>
                      <a:lnTo>
                        <a:pt x="0" y="20"/>
                      </a:lnTo>
                      <a:lnTo>
                        <a:pt x="48" y="0"/>
                      </a:lnTo>
                      <a:lnTo>
                        <a:pt x="48" y="41"/>
                      </a:lnTo>
                      <a:close/>
                      <a:moveTo>
                        <a:pt x="114" y="0"/>
                      </a:moveTo>
                      <a:lnTo>
                        <a:pt x="163" y="20"/>
                      </a:lnTo>
                      <a:lnTo>
                        <a:pt x="114" y="41"/>
                      </a:lnTo>
                      <a:lnTo>
                        <a:pt x="114" y="0"/>
                      </a:lnTo>
                      <a:close/>
                    </a:path>
                  </a:pathLst>
                </a:custGeom>
                <a:solidFill>
                  <a:srgbClr val="000000"/>
                </a:solidFill>
                <a:ln w="1588" cap="flat">
                  <a:solidFill>
                    <a:srgbClr val="000000"/>
                  </a:solidFill>
                  <a:prstDash val="solid"/>
                  <a:bevel/>
                </a:ln>
              </p:spPr>
              <p:txBody>
                <a:bodyPr/>
                <a:lstStyle/>
                <a:p>
                  <a:endParaRPr lang="zh-CN" altLang="en-US"/>
                </a:p>
              </p:txBody>
            </p:sp>
          </p:grpSp>
        </p:grpSp>
        <p:grpSp>
          <p:nvGrpSpPr>
            <p:cNvPr id="967" name="Group 386"/>
            <p:cNvGrpSpPr/>
            <p:nvPr/>
          </p:nvGrpSpPr>
          <p:grpSpPr bwMode="auto">
            <a:xfrm>
              <a:off x="655" y="1170"/>
              <a:ext cx="411" cy="763"/>
              <a:chOff x="655" y="1170"/>
              <a:chExt cx="411" cy="763"/>
            </a:xfrm>
          </p:grpSpPr>
          <p:sp>
            <p:nvSpPr>
              <p:cNvPr id="1526" name="Freeform 387"/>
              <p:cNvSpPr>
                <a:spLocks noEditPoints="1"/>
              </p:cNvSpPr>
              <p:nvPr/>
            </p:nvSpPr>
            <p:spPr bwMode="auto">
              <a:xfrm>
                <a:off x="657" y="1616"/>
                <a:ext cx="409" cy="45"/>
              </a:xfrm>
              <a:custGeom>
                <a:avLst/>
                <a:gdLst>
                  <a:gd name="T0" fmla="*/ 67 w 5350"/>
                  <a:gd name="T1" fmla="*/ 333 h 800"/>
                  <a:gd name="T2" fmla="*/ 4684 w 5350"/>
                  <a:gd name="T3" fmla="*/ 333 h 800"/>
                  <a:gd name="T4" fmla="*/ 4750 w 5350"/>
                  <a:gd name="T5" fmla="*/ 400 h 800"/>
                  <a:gd name="T6" fmla="*/ 4684 w 5350"/>
                  <a:gd name="T7" fmla="*/ 466 h 800"/>
                  <a:gd name="T8" fmla="*/ 67 w 5350"/>
                  <a:gd name="T9" fmla="*/ 466 h 800"/>
                  <a:gd name="T10" fmla="*/ 0 w 5350"/>
                  <a:gd name="T11" fmla="*/ 400 h 800"/>
                  <a:gd name="T12" fmla="*/ 67 w 5350"/>
                  <a:gd name="T13" fmla="*/ 333 h 800"/>
                  <a:gd name="T14" fmla="*/ 4550 w 5350"/>
                  <a:gd name="T15" fmla="*/ 0 h 800"/>
                  <a:gd name="T16" fmla="*/ 5350 w 5350"/>
                  <a:gd name="T17" fmla="*/ 400 h 800"/>
                  <a:gd name="T18" fmla="*/ 4550 w 5350"/>
                  <a:gd name="T19" fmla="*/ 800 h 800"/>
                  <a:gd name="T20" fmla="*/ 4550 w 5350"/>
                  <a:gd name="T2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0" h="800">
                    <a:moveTo>
                      <a:pt x="67" y="333"/>
                    </a:moveTo>
                    <a:lnTo>
                      <a:pt x="4684" y="333"/>
                    </a:lnTo>
                    <a:cubicBezTo>
                      <a:pt x="4721" y="333"/>
                      <a:pt x="4750" y="363"/>
                      <a:pt x="4750" y="400"/>
                    </a:cubicBezTo>
                    <a:cubicBezTo>
                      <a:pt x="4750" y="437"/>
                      <a:pt x="4721" y="466"/>
                      <a:pt x="4684" y="466"/>
                    </a:cubicBezTo>
                    <a:lnTo>
                      <a:pt x="67" y="466"/>
                    </a:lnTo>
                    <a:cubicBezTo>
                      <a:pt x="30" y="466"/>
                      <a:pt x="0" y="437"/>
                      <a:pt x="0" y="400"/>
                    </a:cubicBezTo>
                    <a:cubicBezTo>
                      <a:pt x="0" y="363"/>
                      <a:pt x="30" y="333"/>
                      <a:pt x="67" y="333"/>
                    </a:cubicBezTo>
                    <a:close/>
                    <a:moveTo>
                      <a:pt x="4550" y="0"/>
                    </a:moveTo>
                    <a:lnTo>
                      <a:pt x="5350" y="400"/>
                    </a:lnTo>
                    <a:lnTo>
                      <a:pt x="4550" y="800"/>
                    </a:lnTo>
                    <a:lnTo>
                      <a:pt x="4550" y="0"/>
                    </a:lnTo>
                    <a:close/>
                  </a:path>
                </a:pathLst>
              </a:custGeom>
              <a:solidFill>
                <a:srgbClr val="000000"/>
              </a:solidFill>
              <a:ln w="1588" cap="flat">
                <a:solidFill>
                  <a:srgbClr val="000000"/>
                </a:solidFill>
                <a:prstDash val="solid"/>
                <a:bevel/>
              </a:ln>
            </p:spPr>
            <p:txBody>
              <a:bodyPr/>
              <a:lstStyle/>
              <a:p>
                <a:endParaRPr lang="zh-CN" altLang="en-US"/>
              </a:p>
            </p:txBody>
          </p:sp>
          <p:sp>
            <p:nvSpPr>
              <p:cNvPr id="1527" name="Freeform 388"/>
              <p:cNvSpPr>
                <a:spLocks noEditPoints="1"/>
              </p:cNvSpPr>
              <p:nvPr/>
            </p:nvSpPr>
            <p:spPr bwMode="auto">
              <a:xfrm>
                <a:off x="657" y="1751"/>
                <a:ext cx="409" cy="46"/>
              </a:xfrm>
              <a:custGeom>
                <a:avLst/>
                <a:gdLst>
                  <a:gd name="T0" fmla="*/ 67 w 5350"/>
                  <a:gd name="T1" fmla="*/ 333 h 800"/>
                  <a:gd name="T2" fmla="*/ 4684 w 5350"/>
                  <a:gd name="T3" fmla="*/ 333 h 800"/>
                  <a:gd name="T4" fmla="*/ 4750 w 5350"/>
                  <a:gd name="T5" fmla="*/ 400 h 800"/>
                  <a:gd name="T6" fmla="*/ 4684 w 5350"/>
                  <a:gd name="T7" fmla="*/ 467 h 800"/>
                  <a:gd name="T8" fmla="*/ 67 w 5350"/>
                  <a:gd name="T9" fmla="*/ 467 h 800"/>
                  <a:gd name="T10" fmla="*/ 0 w 5350"/>
                  <a:gd name="T11" fmla="*/ 400 h 800"/>
                  <a:gd name="T12" fmla="*/ 67 w 5350"/>
                  <a:gd name="T13" fmla="*/ 333 h 800"/>
                  <a:gd name="T14" fmla="*/ 4550 w 5350"/>
                  <a:gd name="T15" fmla="*/ 0 h 800"/>
                  <a:gd name="T16" fmla="*/ 5350 w 5350"/>
                  <a:gd name="T17" fmla="*/ 400 h 800"/>
                  <a:gd name="T18" fmla="*/ 4550 w 5350"/>
                  <a:gd name="T19" fmla="*/ 800 h 800"/>
                  <a:gd name="T20" fmla="*/ 4550 w 5350"/>
                  <a:gd name="T2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0" h="800">
                    <a:moveTo>
                      <a:pt x="67" y="333"/>
                    </a:moveTo>
                    <a:lnTo>
                      <a:pt x="4684" y="333"/>
                    </a:lnTo>
                    <a:cubicBezTo>
                      <a:pt x="4721" y="333"/>
                      <a:pt x="4750" y="363"/>
                      <a:pt x="4750" y="400"/>
                    </a:cubicBezTo>
                    <a:cubicBezTo>
                      <a:pt x="4750" y="437"/>
                      <a:pt x="4721" y="467"/>
                      <a:pt x="4684" y="467"/>
                    </a:cubicBezTo>
                    <a:lnTo>
                      <a:pt x="67" y="467"/>
                    </a:lnTo>
                    <a:cubicBezTo>
                      <a:pt x="30" y="467"/>
                      <a:pt x="0" y="437"/>
                      <a:pt x="0" y="400"/>
                    </a:cubicBezTo>
                    <a:cubicBezTo>
                      <a:pt x="0" y="363"/>
                      <a:pt x="30" y="333"/>
                      <a:pt x="67" y="333"/>
                    </a:cubicBezTo>
                    <a:close/>
                    <a:moveTo>
                      <a:pt x="4550" y="0"/>
                    </a:moveTo>
                    <a:lnTo>
                      <a:pt x="5350" y="400"/>
                    </a:lnTo>
                    <a:lnTo>
                      <a:pt x="4550" y="800"/>
                    </a:lnTo>
                    <a:lnTo>
                      <a:pt x="4550" y="0"/>
                    </a:lnTo>
                    <a:close/>
                  </a:path>
                </a:pathLst>
              </a:custGeom>
              <a:solidFill>
                <a:srgbClr val="000000"/>
              </a:solidFill>
              <a:ln w="1588" cap="flat">
                <a:solidFill>
                  <a:srgbClr val="000000"/>
                </a:solidFill>
                <a:prstDash val="solid"/>
                <a:bevel/>
              </a:ln>
            </p:spPr>
            <p:txBody>
              <a:bodyPr/>
              <a:lstStyle/>
              <a:p>
                <a:endParaRPr lang="zh-CN" altLang="en-US"/>
              </a:p>
            </p:txBody>
          </p:sp>
          <p:sp>
            <p:nvSpPr>
              <p:cNvPr id="1528" name="Rectangle 389"/>
              <p:cNvSpPr>
                <a:spLocks noChangeArrowheads="1"/>
              </p:cNvSpPr>
              <p:nvPr/>
            </p:nvSpPr>
            <p:spPr bwMode="auto">
              <a:xfrm>
                <a:off x="655" y="1520"/>
                <a:ext cx="3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000" b="1">
                    <a:solidFill>
                      <a:srgbClr val="000000"/>
                    </a:solidFill>
                    <a:latin typeface="宋体" panose="02010600030101010101" pitchFamily="2" charset="-122"/>
                    <a:ea typeface="宋体" panose="02010600030101010101" pitchFamily="2" charset="-122"/>
                  </a:rPr>
                  <a:t>竞争信息</a:t>
                </a:r>
                <a:endParaRPr lang="zh-CN" altLang="en-US" sz="1000" b="1">
                  <a:ea typeface="宋体" panose="02010600030101010101" pitchFamily="2" charset="-122"/>
                </a:endParaRPr>
              </a:p>
            </p:txBody>
          </p:sp>
          <p:sp>
            <p:nvSpPr>
              <p:cNvPr id="1529" name="Rectangle 390"/>
              <p:cNvSpPr>
                <a:spLocks noChangeArrowheads="1"/>
              </p:cNvSpPr>
              <p:nvPr/>
            </p:nvSpPr>
            <p:spPr bwMode="auto">
              <a:xfrm>
                <a:off x="657" y="1384"/>
                <a:ext cx="3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000" b="1">
                    <a:solidFill>
                      <a:srgbClr val="000000"/>
                    </a:solidFill>
                    <a:latin typeface="宋体" panose="02010600030101010101" pitchFamily="2" charset="-122"/>
                    <a:ea typeface="宋体" panose="02010600030101010101" pitchFamily="2" charset="-122"/>
                  </a:rPr>
                  <a:t>战略分解</a:t>
                </a:r>
                <a:endParaRPr lang="zh-CN" altLang="en-US" sz="1000" b="1">
                  <a:ea typeface="宋体" panose="02010600030101010101" pitchFamily="2" charset="-122"/>
                </a:endParaRPr>
              </a:p>
            </p:txBody>
          </p:sp>
          <p:sp>
            <p:nvSpPr>
              <p:cNvPr id="1530" name="Rectangle 391"/>
              <p:cNvSpPr>
                <a:spLocks noChangeArrowheads="1"/>
              </p:cNvSpPr>
              <p:nvPr/>
            </p:nvSpPr>
            <p:spPr bwMode="auto">
              <a:xfrm>
                <a:off x="657" y="1656"/>
                <a:ext cx="3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000" b="1">
                    <a:solidFill>
                      <a:srgbClr val="000000"/>
                    </a:solidFill>
                    <a:latin typeface="宋体" panose="02010600030101010101" pitchFamily="2" charset="-122"/>
                    <a:ea typeface="宋体" panose="02010600030101010101" pitchFamily="2" charset="-122"/>
                  </a:rPr>
                  <a:t>技术发展</a:t>
                </a:r>
                <a:endParaRPr lang="zh-CN" altLang="en-US" sz="1000" b="1">
                  <a:ea typeface="宋体" panose="02010600030101010101" pitchFamily="2" charset="-122"/>
                </a:endParaRPr>
              </a:p>
            </p:txBody>
          </p:sp>
          <p:sp>
            <p:nvSpPr>
              <p:cNvPr id="1531" name="Freeform 392"/>
              <p:cNvSpPr>
                <a:spLocks noEditPoints="1"/>
              </p:cNvSpPr>
              <p:nvPr/>
            </p:nvSpPr>
            <p:spPr bwMode="auto">
              <a:xfrm>
                <a:off x="657" y="1888"/>
                <a:ext cx="409" cy="45"/>
              </a:xfrm>
              <a:custGeom>
                <a:avLst/>
                <a:gdLst>
                  <a:gd name="T0" fmla="*/ 67 w 3083"/>
                  <a:gd name="T1" fmla="*/ 333 h 800"/>
                  <a:gd name="T2" fmla="*/ 2417 w 3083"/>
                  <a:gd name="T3" fmla="*/ 333 h 800"/>
                  <a:gd name="T4" fmla="*/ 2483 w 3083"/>
                  <a:gd name="T5" fmla="*/ 400 h 800"/>
                  <a:gd name="T6" fmla="*/ 2417 w 3083"/>
                  <a:gd name="T7" fmla="*/ 466 h 800"/>
                  <a:gd name="T8" fmla="*/ 67 w 3083"/>
                  <a:gd name="T9" fmla="*/ 466 h 800"/>
                  <a:gd name="T10" fmla="*/ 0 w 3083"/>
                  <a:gd name="T11" fmla="*/ 400 h 800"/>
                  <a:gd name="T12" fmla="*/ 67 w 3083"/>
                  <a:gd name="T13" fmla="*/ 333 h 800"/>
                  <a:gd name="T14" fmla="*/ 2283 w 3083"/>
                  <a:gd name="T15" fmla="*/ 0 h 800"/>
                  <a:gd name="T16" fmla="*/ 3083 w 3083"/>
                  <a:gd name="T17" fmla="*/ 400 h 800"/>
                  <a:gd name="T18" fmla="*/ 2283 w 3083"/>
                  <a:gd name="T19" fmla="*/ 800 h 800"/>
                  <a:gd name="T20" fmla="*/ 2283 w 3083"/>
                  <a:gd name="T2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83" h="800">
                    <a:moveTo>
                      <a:pt x="67" y="333"/>
                    </a:moveTo>
                    <a:lnTo>
                      <a:pt x="2417" y="333"/>
                    </a:lnTo>
                    <a:cubicBezTo>
                      <a:pt x="2454" y="333"/>
                      <a:pt x="2483" y="363"/>
                      <a:pt x="2483" y="400"/>
                    </a:cubicBezTo>
                    <a:cubicBezTo>
                      <a:pt x="2483" y="437"/>
                      <a:pt x="2454" y="466"/>
                      <a:pt x="2417" y="466"/>
                    </a:cubicBezTo>
                    <a:lnTo>
                      <a:pt x="67" y="466"/>
                    </a:lnTo>
                    <a:cubicBezTo>
                      <a:pt x="30" y="466"/>
                      <a:pt x="0" y="437"/>
                      <a:pt x="0" y="400"/>
                    </a:cubicBezTo>
                    <a:cubicBezTo>
                      <a:pt x="0" y="363"/>
                      <a:pt x="30" y="333"/>
                      <a:pt x="67" y="333"/>
                    </a:cubicBezTo>
                    <a:close/>
                    <a:moveTo>
                      <a:pt x="2283" y="0"/>
                    </a:moveTo>
                    <a:lnTo>
                      <a:pt x="3083" y="400"/>
                    </a:lnTo>
                    <a:lnTo>
                      <a:pt x="2283" y="800"/>
                    </a:lnTo>
                    <a:lnTo>
                      <a:pt x="2283" y="0"/>
                    </a:lnTo>
                    <a:close/>
                  </a:path>
                </a:pathLst>
              </a:custGeom>
              <a:solidFill>
                <a:srgbClr val="000000"/>
              </a:solidFill>
              <a:ln w="1588" cap="flat">
                <a:solidFill>
                  <a:srgbClr val="000000"/>
                </a:solidFill>
                <a:prstDash val="solid"/>
                <a:bevel/>
              </a:ln>
            </p:spPr>
            <p:txBody>
              <a:bodyPr/>
              <a:lstStyle/>
              <a:p>
                <a:endParaRPr lang="zh-CN" altLang="en-US"/>
              </a:p>
            </p:txBody>
          </p:sp>
          <p:grpSp>
            <p:nvGrpSpPr>
              <p:cNvPr id="1532" name="Group 393"/>
              <p:cNvGrpSpPr/>
              <p:nvPr/>
            </p:nvGrpSpPr>
            <p:grpSpPr bwMode="auto">
              <a:xfrm>
                <a:off x="657" y="1170"/>
                <a:ext cx="409" cy="355"/>
                <a:chOff x="703" y="1170"/>
                <a:chExt cx="317" cy="355"/>
              </a:xfrm>
            </p:grpSpPr>
            <p:sp>
              <p:nvSpPr>
                <p:cNvPr id="1534" name="Freeform 394"/>
                <p:cNvSpPr>
                  <a:spLocks noEditPoints="1"/>
                </p:cNvSpPr>
                <p:nvPr/>
              </p:nvSpPr>
              <p:spPr bwMode="auto">
                <a:xfrm>
                  <a:off x="703" y="1462"/>
                  <a:ext cx="317" cy="63"/>
                </a:xfrm>
                <a:custGeom>
                  <a:avLst/>
                  <a:gdLst>
                    <a:gd name="T0" fmla="*/ 67 w 4600"/>
                    <a:gd name="T1" fmla="*/ 334 h 800"/>
                    <a:gd name="T2" fmla="*/ 3934 w 4600"/>
                    <a:gd name="T3" fmla="*/ 334 h 800"/>
                    <a:gd name="T4" fmla="*/ 4000 w 4600"/>
                    <a:gd name="T5" fmla="*/ 400 h 800"/>
                    <a:gd name="T6" fmla="*/ 3934 w 4600"/>
                    <a:gd name="T7" fmla="*/ 467 h 800"/>
                    <a:gd name="T8" fmla="*/ 67 w 4600"/>
                    <a:gd name="T9" fmla="*/ 467 h 800"/>
                    <a:gd name="T10" fmla="*/ 0 w 4600"/>
                    <a:gd name="T11" fmla="*/ 400 h 800"/>
                    <a:gd name="T12" fmla="*/ 67 w 4600"/>
                    <a:gd name="T13" fmla="*/ 334 h 800"/>
                    <a:gd name="T14" fmla="*/ 3800 w 4600"/>
                    <a:gd name="T15" fmla="*/ 0 h 800"/>
                    <a:gd name="T16" fmla="*/ 4600 w 4600"/>
                    <a:gd name="T17" fmla="*/ 400 h 800"/>
                    <a:gd name="T18" fmla="*/ 3800 w 4600"/>
                    <a:gd name="T19" fmla="*/ 800 h 800"/>
                    <a:gd name="T20" fmla="*/ 3800 w 4600"/>
                    <a:gd name="T2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00" h="800">
                      <a:moveTo>
                        <a:pt x="67" y="334"/>
                      </a:moveTo>
                      <a:lnTo>
                        <a:pt x="3934" y="334"/>
                      </a:lnTo>
                      <a:cubicBezTo>
                        <a:pt x="3971" y="334"/>
                        <a:pt x="4000" y="364"/>
                        <a:pt x="4000" y="400"/>
                      </a:cubicBezTo>
                      <a:cubicBezTo>
                        <a:pt x="4000" y="437"/>
                        <a:pt x="3971" y="467"/>
                        <a:pt x="3934" y="467"/>
                      </a:cubicBezTo>
                      <a:lnTo>
                        <a:pt x="67" y="467"/>
                      </a:lnTo>
                      <a:cubicBezTo>
                        <a:pt x="30" y="467"/>
                        <a:pt x="0" y="437"/>
                        <a:pt x="0" y="400"/>
                      </a:cubicBezTo>
                      <a:cubicBezTo>
                        <a:pt x="0" y="364"/>
                        <a:pt x="30" y="334"/>
                        <a:pt x="67" y="334"/>
                      </a:cubicBezTo>
                      <a:close/>
                      <a:moveTo>
                        <a:pt x="3800" y="0"/>
                      </a:moveTo>
                      <a:lnTo>
                        <a:pt x="4600" y="400"/>
                      </a:lnTo>
                      <a:lnTo>
                        <a:pt x="3800" y="800"/>
                      </a:lnTo>
                      <a:lnTo>
                        <a:pt x="3800" y="0"/>
                      </a:lnTo>
                      <a:close/>
                    </a:path>
                  </a:pathLst>
                </a:custGeom>
                <a:solidFill>
                  <a:srgbClr val="000000"/>
                </a:solidFill>
                <a:ln w="1588" cap="flat">
                  <a:solidFill>
                    <a:srgbClr val="000000"/>
                  </a:solidFill>
                  <a:prstDash val="solid"/>
                  <a:bevel/>
                </a:ln>
              </p:spPr>
              <p:txBody>
                <a:bodyPr/>
                <a:lstStyle/>
                <a:p>
                  <a:endParaRPr lang="zh-CN" altLang="en-US"/>
                </a:p>
              </p:txBody>
            </p:sp>
            <p:sp>
              <p:nvSpPr>
                <p:cNvPr id="1535" name="Line 395"/>
                <p:cNvSpPr>
                  <a:spLocks noChangeShapeType="1"/>
                </p:cNvSpPr>
                <p:nvPr/>
              </p:nvSpPr>
              <p:spPr bwMode="auto">
                <a:xfrm>
                  <a:off x="703" y="1170"/>
                  <a:ext cx="1" cy="309"/>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533" name="Rectangle 396"/>
              <p:cNvSpPr>
                <a:spLocks noChangeArrowheads="1"/>
              </p:cNvSpPr>
              <p:nvPr/>
            </p:nvSpPr>
            <p:spPr bwMode="auto">
              <a:xfrm>
                <a:off x="657" y="1788"/>
                <a:ext cx="3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000" b="1">
                    <a:solidFill>
                      <a:srgbClr val="000000"/>
                    </a:solidFill>
                    <a:latin typeface="宋体" panose="02010600030101010101" pitchFamily="2" charset="-122"/>
                    <a:ea typeface="宋体" panose="02010600030101010101" pitchFamily="2" charset="-122"/>
                  </a:rPr>
                  <a:t>市场需求</a:t>
                </a:r>
                <a:endParaRPr lang="zh-CN" altLang="en-US" sz="1000" b="1">
                  <a:ea typeface="宋体" panose="02010600030101010101" pitchFamily="2" charset="-122"/>
                </a:endParaRPr>
              </a:p>
            </p:txBody>
          </p:sp>
        </p:grpSp>
        <p:grpSp>
          <p:nvGrpSpPr>
            <p:cNvPr id="968" name="Group 397"/>
            <p:cNvGrpSpPr/>
            <p:nvPr/>
          </p:nvGrpSpPr>
          <p:grpSpPr bwMode="auto">
            <a:xfrm>
              <a:off x="2404" y="893"/>
              <a:ext cx="3016" cy="587"/>
              <a:chOff x="2404" y="893"/>
              <a:chExt cx="3016" cy="587"/>
            </a:xfrm>
          </p:grpSpPr>
          <p:grpSp>
            <p:nvGrpSpPr>
              <p:cNvPr id="1464" name="Group 398"/>
              <p:cNvGrpSpPr/>
              <p:nvPr/>
            </p:nvGrpSpPr>
            <p:grpSpPr bwMode="auto">
              <a:xfrm>
                <a:off x="2755" y="893"/>
                <a:ext cx="2665" cy="587"/>
                <a:chOff x="2755" y="893"/>
                <a:chExt cx="2665" cy="587"/>
              </a:xfrm>
            </p:grpSpPr>
            <p:sp>
              <p:nvSpPr>
                <p:cNvPr id="1494" name="Rectangle 399"/>
                <p:cNvSpPr>
                  <a:spLocks noChangeArrowheads="1"/>
                </p:cNvSpPr>
                <p:nvPr/>
              </p:nvSpPr>
              <p:spPr bwMode="auto">
                <a:xfrm>
                  <a:off x="4014" y="1015"/>
                  <a:ext cx="1406" cy="46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495" name="Group 400"/>
                <p:cNvGrpSpPr/>
                <p:nvPr/>
              </p:nvGrpSpPr>
              <p:grpSpPr bwMode="auto">
                <a:xfrm>
                  <a:off x="4545" y="1170"/>
                  <a:ext cx="325" cy="275"/>
                  <a:chOff x="4545" y="1170"/>
                  <a:chExt cx="325" cy="275"/>
                </a:xfrm>
              </p:grpSpPr>
              <p:grpSp>
                <p:nvGrpSpPr>
                  <p:cNvPr id="1518" name="Group 401"/>
                  <p:cNvGrpSpPr/>
                  <p:nvPr/>
                </p:nvGrpSpPr>
                <p:grpSpPr bwMode="auto">
                  <a:xfrm>
                    <a:off x="4545" y="1170"/>
                    <a:ext cx="325" cy="275"/>
                    <a:chOff x="4545" y="1170"/>
                    <a:chExt cx="325" cy="275"/>
                  </a:xfrm>
                </p:grpSpPr>
                <p:sp>
                  <p:nvSpPr>
                    <p:cNvPr id="1523" name="Freeform 402"/>
                    <p:cNvSpPr>
                      <a:spLocks noEditPoints="1"/>
                    </p:cNvSpPr>
                    <p:nvPr/>
                  </p:nvSpPr>
                  <p:spPr bwMode="auto">
                    <a:xfrm>
                      <a:off x="4545" y="1170"/>
                      <a:ext cx="325" cy="275"/>
                    </a:xfrm>
                    <a:custGeom>
                      <a:avLst/>
                      <a:gdLst>
                        <a:gd name="T0" fmla="*/ 0 w 1513"/>
                        <a:gd name="T1" fmla="*/ 756 h 1512"/>
                        <a:gd name="T2" fmla="*/ 756 w 1513"/>
                        <a:gd name="T3" fmla="*/ 0 h 1512"/>
                        <a:gd name="T4" fmla="*/ 1513 w 1513"/>
                        <a:gd name="T5" fmla="*/ 756 h 1512"/>
                        <a:gd name="T6" fmla="*/ 756 w 1513"/>
                        <a:gd name="T7" fmla="*/ 1512 h 1512"/>
                        <a:gd name="T8" fmla="*/ 0 w 1513"/>
                        <a:gd name="T9" fmla="*/ 756 h 1512"/>
                        <a:gd name="T10" fmla="*/ 252 w 1513"/>
                        <a:gd name="T11" fmla="*/ 756 h 1512"/>
                        <a:gd name="T12" fmla="*/ 756 w 1513"/>
                        <a:gd name="T13" fmla="*/ 1260 h 1512"/>
                        <a:gd name="T14" fmla="*/ 1261 w 1513"/>
                        <a:gd name="T15" fmla="*/ 756 h 1512"/>
                        <a:gd name="T16" fmla="*/ 756 w 1513"/>
                        <a:gd name="T17" fmla="*/ 252 h 1512"/>
                        <a:gd name="T18" fmla="*/ 252 w 1513"/>
                        <a:gd name="T19" fmla="*/ 756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3" h="1512">
                          <a:moveTo>
                            <a:pt x="0" y="756"/>
                          </a:moveTo>
                          <a:cubicBezTo>
                            <a:pt x="0" y="339"/>
                            <a:pt x="339" y="0"/>
                            <a:pt x="756" y="0"/>
                          </a:cubicBezTo>
                          <a:cubicBezTo>
                            <a:pt x="1174" y="0"/>
                            <a:pt x="1513" y="339"/>
                            <a:pt x="1513" y="756"/>
                          </a:cubicBezTo>
                          <a:cubicBezTo>
                            <a:pt x="1513" y="1174"/>
                            <a:pt x="1174" y="1512"/>
                            <a:pt x="756" y="1512"/>
                          </a:cubicBezTo>
                          <a:cubicBezTo>
                            <a:pt x="339" y="1512"/>
                            <a:pt x="0" y="1174"/>
                            <a:pt x="0" y="756"/>
                          </a:cubicBezTo>
                          <a:close/>
                          <a:moveTo>
                            <a:pt x="252" y="756"/>
                          </a:moveTo>
                          <a:cubicBezTo>
                            <a:pt x="252" y="1035"/>
                            <a:pt x="478" y="1260"/>
                            <a:pt x="756" y="1260"/>
                          </a:cubicBezTo>
                          <a:cubicBezTo>
                            <a:pt x="1035" y="1260"/>
                            <a:pt x="1261" y="1035"/>
                            <a:pt x="1261" y="756"/>
                          </a:cubicBezTo>
                          <a:cubicBezTo>
                            <a:pt x="1261" y="478"/>
                            <a:pt x="1035" y="252"/>
                            <a:pt x="756" y="252"/>
                          </a:cubicBezTo>
                          <a:cubicBezTo>
                            <a:pt x="478" y="252"/>
                            <a:pt x="252" y="478"/>
                            <a:pt x="252" y="756"/>
                          </a:cubicBezTo>
                          <a:close/>
                        </a:path>
                      </a:pathLst>
                    </a:custGeom>
                    <a:noFill/>
                    <a:ln w="11113"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24" name="Freeform 403"/>
                    <p:cNvSpPr>
                      <a:spLocks noEditPoints="1"/>
                    </p:cNvSpPr>
                    <p:nvPr/>
                  </p:nvSpPr>
                  <p:spPr bwMode="auto">
                    <a:xfrm>
                      <a:off x="4599" y="1216"/>
                      <a:ext cx="216" cy="183"/>
                    </a:xfrm>
                    <a:custGeom>
                      <a:avLst/>
                      <a:gdLst>
                        <a:gd name="T0" fmla="*/ 0 w 1008"/>
                        <a:gd name="T1" fmla="*/ 504 h 1008"/>
                        <a:gd name="T2" fmla="*/ 504 w 1008"/>
                        <a:gd name="T3" fmla="*/ 0 h 1008"/>
                        <a:gd name="T4" fmla="*/ 1008 w 1008"/>
                        <a:gd name="T5" fmla="*/ 504 h 1008"/>
                        <a:gd name="T6" fmla="*/ 504 w 1008"/>
                        <a:gd name="T7" fmla="*/ 1008 h 1008"/>
                        <a:gd name="T8" fmla="*/ 0 w 1008"/>
                        <a:gd name="T9" fmla="*/ 504 h 1008"/>
                        <a:gd name="T10" fmla="*/ 252 w 1008"/>
                        <a:gd name="T11" fmla="*/ 504 h 1008"/>
                        <a:gd name="T12" fmla="*/ 504 w 1008"/>
                        <a:gd name="T13" fmla="*/ 756 h 1008"/>
                        <a:gd name="T14" fmla="*/ 756 w 1008"/>
                        <a:gd name="T15" fmla="*/ 504 h 1008"/>
                        <a:gd name="T16" fmla="*/ 504 w 1008"/>
                        <a:gd name="T17" fmla="*/ 252 h 1008"/>
                        <a:gd name="T18" fmla="*/ 252 w 1008"/>
                        <a:gd name="T19" fmla="*/ 5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8" h="1008">
                          <a:moveTo>
                            <a:pt x="0" y="504"/>
                          </a:moveTo>
                          <a:cubicBezTo>
                            <a:pt x="0" y="226"/>
                            <a:pt x="226" y="0"/>
                            <a:pt x="504" y="0"/>
                          </a:cubicBezTo>
                          <a:cubicBezTo>
                            <a:pt x="783" y="0"/>
                            <a:pt x="1008" y="226"/>
                            <a:pt x="1008" y="504"/>
                          </a:cubicBezTo>
                          <a:cubicBezTo>
                            <a:pt x="1008" y="783"/>
                            <a:pt x="783" y="1008"/>
                            <a:pt x="504" y="1008"/>
                          </a:cubicBezTo>
                          <a:cubicBezTo>
                            <a:pt x="226" y="1008"/>
                            <a:pt x="0" y="783"/>
                            <a:pt x="0" y="504"/>
                          </a:cubicBezTo>
                          <a:close/>
                          <a:moveTo>
                            <a:pt x="252" y="504"/>
                          </a:moveTo>
                          <a:cubicBezTo>
                            <a:pt x="252" y="643"/>
                            <a:pt x="365" y="756"/>
                            <a:pt x="504" y="756"/>
                          </a:cubicBezTo>
                          <a:cubicBezTo>
                            <a:pt x="644" y="756"/>
                            <a:pt x="756" y="643"/>
                            <a:pt x="756" y="504"/>
                          </a:cubicBezTo>
                          <a:cubicBezTo>
                            <a:pt x="756" y="365"/>
                            <a:pt x="644" y="252"/>
                            <a:pt x="504" y="252"/>
                          </a:cubicBezTo>
                          <a:cubicBezTo>
                            <a:pt x="365" y="252"/>
                            <a:pt x="252" y="365"/>
                            <a:pt x="252" y="504"/>
                          </a:cubicBezTo>
                          <a:close/>
                        </a:path>
                      </a:pathLst>
                    </a:custGeom>
                    <a:noFill/>
                    <a:ln w="11113"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25" name="Freeform 404"/>
                    <p:cNvSpPr/>
                    <p:nvPr/>
                  </p:nvSpPr>
                  <p:spPr bwMode="auto">
                    <a:xfrm>
                      <a:off x="4653" y="1262"/>
                      <a:ext cx="109" cy="91"/>
                    </a:xfrm>
                    <a:custGeom>
                      <a:avLst/>
                      <a:gdLst>
                        <a:gd name="T0" fmla="*/ 54 w 109"/>
                        <a:gd name="T1" fmla="*/ 0 h 91"/>
                        <a:gd name="T2" fmla="*/ 0 w 109"/>
                        <a:gd name="T3" fmla="*/ 45 h 91"/>
                        <a:gd name="T4" fmla="*/ 54 w 109"/>
                        <a:gd name="T5" fmla="*/ 91 h 91"/>
                        <a:gd name="T6" fmla="*/ 109 w 109"/>
                        <a:gd name="T7" fmla="*/ 45 h 91"/>
                        <a:gd name="T8" fmla="*/ 54 w 109"/>
                        <a:gd name="T9" fmla="*/ 0 h 91"/>
                      </a:gdLst>
                      <a:ahLst/>
                      <a:cxnLst>
                        <a:cxn ang="0">
                          <a:pos x="T0" y="T1"/>
                        </a:cxn>
                        <a:cxn ang="0">
                          <a:pos x="T2" y="T3"/>
                        </a:cxn>
                        <a:cxn ang="0">
                          <a:pos x="T4" y="T5"/>
                        </a:cxn>
                        <a:cxn ang="0">
                          <a:pos x="T6" y="T7"/>
                        </a:cxn>
                        <a:cxn ang="0">
                          <a:pos x="T8" y="T9"/>
                        </a:cxn>
                      </a:cxnLst>
                      <a:rect l="0" t="0" r="r" b="b"/>
                      <a:pathLst>
                        <a:path w="109" h="91">
                          <a:moveTo>
                            <a:pt x="54" y="0"/>
                          </a:moveTo>
                          <a:cubicBezTo>
                            <a:pt x="25" y="0"/>
                            <a:pt x="0" y="20"/>
                            <a:pt x="0" y="45"/>
                          </a:cubicBezTo>
                          <a:cubicBezTo>
                            <a:pt x="0" y="71"/>
                            <a:pt x="25" y="91"/>
                            <a:pt x="54" y="91"/>
                          </a:cubicBezTo>
                          <a:cubicBezTo>
                            <a:pt x="85" y="91"/>
                            <a:pt x="109" y="71"/>
                            <a:pt x="109" y="45"/>
                          </a:cubicBezTo>
                          <a:cubicBezTo>
                            <a:pt x="109" y="20"/>
                            <a:pt x="85" y="0"/>
                            <a:pt x="54" y="0"/>
                          </a:cubicBezTo>
                        </a:path>
                      </a:pathLst>
                    </a:custGeom>
                    <a:noFill/>
                    <a:ln w="11113"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19" name="Line 405"/>
                  <p:cNvSpPr>
                    <a:spLocks noChangeShapeType="1"/>
                  </p:cNvSpPr>
                  <p:nvPr/>
                </p:nvSpPr>
                <p:spPr bwMode="auto">
                  <a:xfrm>
                    <a:off x="4545" y="1308"/>
                    <a:ext cx="324" cy="1"/>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0" name="Line 406"/>
                  <p:cNvSpPr>
                    <a:spLocks noChangeShapeType="1"/>
                  </p:cNvSpPr>
                  <p:nvPr/>
                </p:nvSpPr>
                <p:spPr bwMode="auto">
                  <a:xfrm>
                    <a:off x="4708" y="1170"/>
                    <a:ext cx="1" cy="275"/>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1" name="Line 407"/>
                  <p:cNvSpPr>
                    <a:spLocks noChangeShapeType="1"/>
                  </p:cNvSpPr>
                  <p:nvPr/>
                </p:nvSpPr>
                <p:spPr bwMode="auto">
                  <a:xfrm flipV="1">
                    <a:off x="4577" y="1225"/>
                    <a:ext cx="260" cy="164"/>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2" name="Line 408"/>
                  <p:cNvSpPr>
                    <a:spLocks noChangeShapeType="1"/>
                  </p:cNvSpPr>
                  <p:nvPr/>
                </p:nvSpPr>
                <p:spPr bwMode="auto">
                  <a:xfrm>
                    <a:off x="4577" y="1225"/>
                    <a:ext cx="260" cy="164"/>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496" name="Rectangle 409"/>
                <p:cNvSpPr>
                  <a:spLocks noChangeArrowheads="1"/>
                </p:cNvSpPr>
                <p:nvPr/>
              </p:nvSpPr>
              <p:spPr bwMode="auto">
                <a:xfrm>
                  <a:off x="4557" y="1233"/>
                  <a:ext cx="2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Arial" panose="020B0604020202020204" pitchFamily="34" charset="0"/>
                      <a:ea typeface="宋体" panose="02010600030101010101" pitchFamily="2" charset="-122"/>
                    </a:rPr>
                    <a:t>PAC</a:t>
                  </a:r>
                  <a:endParaRPr lang="en-US" altLang="zh-CN" b="1">
                    <a:ea typeface="宋体" panose="02010600030101010101" pitchFamily="2" charset="-122"/>
                  </a:endParaRPr>
                </a:p>
              </p:txBody>
            </p:sp>
            <p:grpSp>
              <p:nvGrpSpPr>
                <p:cNvPr id="1497" name="Group 410"/>
                <p:cNvGrpSpPr/>
                <p:nvPr/>
              </p:nvGrpSpPr>
              <p:grpSpPr bwMode="auto">
                <a:xfrm>
                  <a:off x="4545" y="1170"/>
                  <a:ext cx="325" cy="275"/>
                  <a:chOff x="4545" y="1170"/>
                  <a:chExt cx="325" cy="275"/>
                </a:xfrm>
              </p:grpSpPr>
              <p:sp>
                <p:nvSpPr>
                  <p:cNvPr id="1515" name="Freeform 411"/>
                  <p:cNvSpPr>
                    <a:spLocks noEditPoints="1"/>
                  </p:cNvSpPr>
                  <p:nvPr/>
                </p:nvSpPr>
                <p:spPr bwMode="auto">
                  <a:xfrm>
                    <a:off x="4545" y="1170"/>
                    <a:ext cx="325" cy="275"/>
                  </a:xfrm>
                  <a:custGeom>
                    <a:avLst/>
                    <a:gdLst>
                      <a:gd name="T0" fmla="*/ 0 w 1513"/>
                      <a:gd name="T1" fmla="*/ 756 h 1512"/>
                      <a:gd name="T2" fmla="*/ 756 w 1513"/>
                      <a:gd name="T3" fmla="*/ 0 h 1512"/>
                      <a:gd name="T4" fmla="*/ 1513 w 1513"/>
                      <a:gd name="T5" fmla="*/ 756 h 1512"/>
                      <a:gd name="T6" fmla="*/ 756 w 1513"/>
                      <a:gd name="T7" fmla="*/ 1512 h 1512"/>
                      <a:gd name="T8" fmla="*/ 0 w 1513"/>
                      <a:gd name="T9" fmla="*/ 756 h 1512"/>
                      <a:gd name="T10" fmla="*/ 252 w 1513"/>
                      <a:gd name="T11" fmla="*/ 756 h 1512"/>
                      <a:gd name="T12" fmla="*/ 756 w 1513"/>
                      <a:gd name="T13" fmla="*/ 1260 h 1512"/>
                      <a:gd name="T14" fmla="*/ 1261 w 1513"/>
                      <a:gd name="T15" fmla="*/ 756 h 1512"/>
                      <a:gd name="T16" fmla="*/ 756 w 1513"/>
                      <a:gd name="T17" fmla="*/ 252 h 1512"/>
                      <a:gd name="T18" fmla="*/ 252 w 1513"/>
                      <a:gd name="T19" fmla="*/ 756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3" h="1512">
                        <a:moveTo>
                          <a:pt x="0" y="756"/>
                        </a:moveTo>
                        <a:cubicBezTo>
                          <a:pt x="0" y="339"/>
                          <a:pt x="339" y="0"/>
                          <a:pt x="756" y="0"/>
                        </a:cubicBezTo>
                        <a:cubicBezTo>
                          <a:pt x="1174" y="0"/>
                          <a:pt x="1513" y="339"/>
                          <a:pt x="1513" y="756"/>
                        </a:cubicBezTo>
                        <a:cubicBezTo>
                          <a:pt x="1513" y="1174"/>
                          <a:pt x="1174" y="1512"/>
                          <a:pt x="756" y="1512"/>
                        </a:cubicBezTo>
                        <a:cubicBezTo>
                          <a:pt x="339" y="1512"/>
                          <a:pt x="0" y="1174"/>
                          <a:pt x="0" y="756"/>
                        </a:cubicBezTo>
                        <a:close/>
                        <a:moveTo>
                          <a:pt x="252" y="756"/>
                        </a:moveTo>
                        <a:cubicBezTo>
                          <a:pt x="252" y="1035"/>
                          <a:pt x="478" y="1260"/>
                          <a:pt x="756" y="1260"/>
                        </a:cubicBezTo>
                        <a:cubicBezTo>
                          <a:pt x="1035" y="1260"/>
                          <a:pt x="1261" y="1035"/>
                          <a:pt x="1261" y="756"/>
                        </a:cubicBezTo>
                        <a:cubicBezTo>
                          <a:pt x="1261" y="478"/>
                          <a:pt x="1035" y="252"/>
                          <a:pt x="756" y="252"/>
                        </a:cubicBezTo>
                        <a:cubicBezTo>
                          <a:pt x="478" y="252"/>
                          <a:pt x="252" y="478"/>
                          <a:pt x="252" y="756"/>
                        </a:cubicBezTo>
                        <a:close/>
                      </a:path>
                    </a:pathLst>
                  </a:custGeom>
                  <a:noFill/>
                  <a:ln w="11113"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16" name="Freeform 412"/>
                  <p:cNvSpPr>
                    <a:spLocks noEditPoints="1"/>
                  </p:cNvSpPr>
                  <p:nvPr/>
                </p:nvSpPr>
                <p:spPr bwMode="auto">
                  <a:xfrm>
                    <a:off x="4599" y="1216"/>
                    <a:ext cx="216" cy="183"/>
                  </a:xfrm>
                  <a:custGeom>
                    <a:avLst/>
                    <a:gdLst>
                      <a:gd name="T0" fmla="*/ 0 w 1008"/>
                      <a:gd name="T1" fmla="*/ 504 h 1008"/>
                      <a:gd name="T2" fmla="*/ 504 w 1008"/>
                      <a:gd name="T3" fmla="*/ 0 h 1008"/>
                      <a:gd name="T4" fmla="*/ 1008 w 1008"/>
                      <a:gd name="T5" fmla="*/ 504 h 1008"/>
                      <a:gd name="T6" fmla="*/ 504 w 1008"/>
                      <a:gd name="T7" fmla="*/ 1008 h 1008"/>
                      <a:gd name="T8" fmla="*/ 0 w 1008"/>
                      <a:gd name="T9" fmla="*/ 504 h 1008"/>
                      <a:gd name="T10" fmla="*/ 252 w 1008"/>
                      <a:gd name="T11" fmla="*/ 504 h 1008"/>
                      <a:gd name="T12" fmla="*/ 504 w 1008"/>
                      <a:gd name="T13" fmla="*/ 756 h 1008"/>
                      <a:gd name="T14" fmla="*/ 756 w 1008"/>
                      <a:gd name="T15" fmla="*/ 504 h 1008"/>
                      <a:gd name="T16" fmla="*/ 504 w 1008"/>
                      <a:gd name="T17" fmla="*/ 252 h 1008"/>
                      <a:gd name="T18" fmla="*/ 252 w 1008"/>
                      <a:gd name="T19" fmla="*/ 5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8" h="1008">
                        <a:moveTo>
                          <a:pt x="0" y="504"/>
                        </a:moveTo>
                        <a:cubicBezTo>
                          <a:pt x="0" y="226"/>
                          <a:pt x="226" y="0"/>
                          <a:pt x="504" y="0"/>
                        </a:cubicBezTo>
                        <a:cubicBezTo>
                          <a:pt x="783" y="0"/>
                          <a:pt x="1008" y="226"/>
                          <a:pt x="1008" y="504"/>
                        </a:cubicBezTo>
                        <a:cubicBezTo>
                          <a:pt x="1008" y="783"/>
                          <a:pt x="783" y="1008"/>
                          <a:pt x="504" y="1008"/>
                        </a:cubicBezTo>
                        <a:cubicBezTo>
                          <a:pt x="226" y="1008"/>
                          <a:pt x="0" y="783"/>
                          <a:pt x="0" y="504"/>
                        </a:cubicBezTo>
                        <a:close/>
                        <a:moveTo>
                          <a:pt x="252" y="504"/>
                        </a:moveTo>
                        <a:cubicBezTo>
                          <a:pt x="252" y="643"/>
                          <a:pt x="365" y="756"/>
                          <a:pt x="504" y="756"/>
                        </a:cubicBezTo>
                        <a:cubicBezTo>
                          <a:pt x="644" y="756"/>
                          <a:pt x="756" y="643"/>
                          <a:pt x="756" y="504"/>
                        </a:cubicBezTo>
                        <a:cubicBezTo>
                          <a:pt x="756" y="365"/>
                          <a:pt x="644" y="252"/>
                          <a:pt x="504" y="252"/>
                        </a:cubicBezTo>
                        <a:cubicBezTo>
                          <a:pt x="365" y="252"/>
                          <a:pt x="252" y="365"/>
                          <a:pt x="252" y="504"/>
                        </a:cubicBezTo>
                        <a:close/>
                      </a:path>
                    </a:pathLst>
                  </a:custGeom>
                  <a:noFill/>
                  <a:ln w="11113"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17" name="Freeform 413"/>
                  <p:cNvSpPr/>
                  <p:nvPr/>
                </p:nvSpPr>
                <p:spPr bwMode="auto">
                  <a:xfrm>
                    <a:off x="4653" y="1262"/>
                    <a:ext cx="109" cy="91"/>
                  </a:xfrm>
                  <a:custGeom>
                    <a:avLst/>
                    <a:gdLst>
                      <a:gd name="T0" fmla="*/ 54 w 109"/>
                      <a:gd name="T1" fmla="*/ 0 h 91"/>
                      <a:gd name="T2" fmla="*/ 0 w 109"/>
                      <a:gd name="T3" fmla="*/ 45 h 91"/>
                      <a:gd name="T4" fmla="*/ 54 w 109"/>
                      <a:gd name="T5" fmla="*/ 91 h 91"/>
                      <a:gd name="T6" fmla="*/ 109 w 109"/>
                      <a:gd name="T7" fmla="*/ 45 h 91"/>
                      <a:gd name="T8" fmla="*/ 54 w 109"/>
                      <a:gd name="T9" fmla="*/ 0 h 91"/>
                    </a:gdLst>
                    <a:ahLst/>
                    <a:cxnLst>
                      <a:cxn ang="0">
                        <a:pos x="T0" y="T1"/>
                      </a:cxn>
                      <a:cxn ang="0">
                        <a:pos x="T2" y="T3"/>
                      </a:cxn>
                      <a:cxn ang="0">
                        <a:pos x="T4" y="T5"/>
                      </a:cxn>
                      <a:cxn ang="0">
                        <a:pos x="T6" y="T7"/>
                      </a:cxn>
                      <a:cxn ang="0">
                        <a:pos x="T8" y="T9"/>
                      </a:cxn>
                    </a:cxnLst>
                    <a:rect l="0" t="0" r="r" b="b"/>
                    <a:pathLst>
                      <a:path w="109" h="91">
                        <a:moveTo>
                          <a:pt x="54" y="0"/>
                        </a:moveTo>
                        <a:cubicBezTo>
                          <a:pt x="25" y="0"/>
                          <a:pt x="0" y="20"/>
                          <a:pt x="0" y="45"/>
                        </a:cubicBezTo>
                        <a:cubicBezTo>
                          <a:pt x="0" y="71"/>
                          <a:pt x="25" y="91"/>
                          <a:pt x="54" y="91"/>
                        </a:cubicBezTo>
                        <a:cubicBezTo>
                          <a:pt x="85" y="91"/>
                          <a:pt x="109" y="71"/>
                          <a:pt x="109" y="45"/>
                        </a:cubicBezTo>
                        <a:cubicBezTo>
                          <a:pt x="109" y="20"/>
                          <a:pt x="85" y="0"/>
                          <a:pt x="54" y="0"/>
                        </a:cubicBezTo>
                      </a:path>
                    </a:pathLst>
                  </a:custGeom>
                  <a:noFill/>
                  <a:ln w="11113"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498" name="Line 414"/>
                <p:cNvSpPr>
                  <a:spLocks noChangeShapeType="1"/>
                </p:cNvSpPr>
                <p:nvPr/>
              </p:nvSpPr>
              <p:spPr bwMode="auto">
                <a:xfrm>
                  <a:off x="4545" y="1308"/>
                  <a:ext cx="324" cy="1"/>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99" name="Line 415"/>
                <p:cNvSpPr>
                  <a:spLocks noChangeShapeType="1"/>
                </p:cNvSpPr>
                <p:nvPr/>
              </p:nvSpPr>
              <p:spPr bwMode="auto">
                <a:xfrm>
                  <a:off x="4708" y="1170"/>
                  <a:ext cx="1" cy="275"/>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00" name="Line 416"/>
                <p:cNvSpPr>
                  <a:spLocks noChangeShapeType="1"/>
                </p:cNvSpPr>
                <p:nvPr/>
              </p:nvSpPr>
              <p:spPr bwMode="auto">
                <a:xfrm flipV="1">
                  <a:off x="4577" y="1225"/>
                  <a:ext cx="260" cy="164"/>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01" name="Line 417"/>
                <p:cNvSpPr>
                  <a:spLocks noChangeShapeType="1"/>
                </p:cNvSpPr>
                <p:nvPr/>
              </p:nvSpPr>
              <p:spPr bwMode="auto">
                <a:xfrm>
                  <a:off x="4577" y="1225"/>
                  <a:ext cx="260" cy="164"/>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02" name="Freeform 418"/>
                <p:cNvSpPr>
                  <a:spLocks noEditPoints="1"/>
                </p:cNvSpPr>
                <p:nvPr/>
              </p:nvSpPr>
              <p:spPr bwMode="auto">
                <a:xfrm>
                  <a:off x="4545" y="1170"/>
                  <a:ext cx="325" cy="275"/>
                </a:xfrm>
                <a:custGeom>
                  <a:avLst/>
                  <a:gdLst>
                    <a:gd name="T0" fmla="*/ 0 w 1513"/>
                    <a:gd name="T1" fmla="*/ 756 h 1512"/>
                    <a:gd name="T2" fmla="*/ 756 w 1513"/>
                    <a:gd name="T3" fmla="*/ 0 h 1512"/>
                    <a:gd name="T4" fmla="*/ 1513 w 1513"/>
                    <a:gd name="T5" fmla="*/ 756 h 1512"/>
                    <a:gd name="T6" fmla="*/ 756 w 1513"/>
                    <a:gd name="T7" fmla="*/ 1512 h 1512"/>
                    <a:gd name="T8" fmla="*/ 0 w 1513"/>
                    <a:gd name="T9" fmla="*/ 756 h 1512"/>
                    <a:gd name="T10" fmla="*/ 252 w 1513"/>
                    <a:gd name="T11" fmla="*/ 756 h 1512"/>
                    <a:gd name="T12" fmla="*/ 756 w 1513"/>
                    <a:gd name="T13" fmla="*/ 1260 h 1512"/>
                    <a:gd name="T14" fmla="*/ 1261 w 1513"/>
                    <a:gd name="T15" fmla="*/ 756 h 1512"/>
                    <a:gd name="T16" fmla="*/ 756 w 1513"/>
                    <a:gd name="T17" fmla="*/ 252 h 1512"/>
                    <a:gd name="T18" fmla="*/ 252 w 1513"/>
                    <a:gd name="T19" fmla="*/ 756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3" h="1512">
                      <a:moveTo>
                        <a:pt x="0" y="756"/>
                      </a:moveTo>
                      <a:cubicBezTo>
                        <a:pt x="0" y="339"/>
                        <a:pt x="339" y="0"/>
                        <a:pt x="756" y="0"/>
                      </a:cubicBezTo>
                      <a:cubicBezTo>
                        <a:pt x="1174" y="0"/>
                        <a:pt x="1513" y="339"/>
                        <a:pt x="1513" y="756"/>
                      </a:cubicBezTo>
                      <a:cubicBezTo>
                        <a:pt x="1513" y="1174"/>
                        <a:pt x="1174" y="1512"/>
                        <a:pt x="756" y="1512"/>
                      </a:cubicBezTo>
                      <a:cubicBezTo>
                        <a:pt x="339" y="1512"/>
                        <a:pt x="0" y="1174"/>
                        <a:pt x="0" y="756"/>
                      </a:cubicBezTo>
                      <a:close/>
                      <a:moveTo>
                        <a:pt x="252" y="756"/>
                      </a:moveTo>
                      <a:cubicBezTo>
                        <a:pt x="252" y="1035"/>
                        <a:pt x="478" y="1260"/>
                        <a:pt x="756" y="1260"/>
                      </a:cubicBezTo>
                      <a:cubicBezTo>
                        <a:pt x="1035" y="1260"/>
                        <a:pt x="1261" y="1035"/>
                        <a:pt x="1261" y="756"/>
                      </a:cubicBezTo>
                      <a:cubicBezTo>
                        <a:pt x="1261" y="478"/>
                        <a:pt x="1035" y="252"/>
                        <a:pt x="756" y="252"/>
                      </a:cubicBezTo>
                      <a:cubicBezTo>
                        <a:pt x="478" y="252"/>
                        <a:pt x="252" y="478"/>
                        <a:pt x="252" y="756"/>
                      </a:cubicBezTo>
                      <a:close/>
                    </a:path>
                  </a:pathLst>
                </a:custGeom>
                <a:noFill/>
                <a:ln w="11113"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03" name="Freeform 419"/>
                <p:cNvSpPr>
                  <a:spLocks noEditPoints="1"/>
                </p:cNvSpPr>
                <p:nvPr/>
              </p:nvSpPr>
              <p:spPr bwMode="auto">
                <a:xfrm>
                  <a:off x="4599" y="1216"/>
                  <a:ext cx="216" cy="183"/>
                </a:xfrm>
                <a:custGeom>
                  <a:avLst/>
                  <a:gdLst>
                    <a:gd name="T0" fmla="*/ 0 w 1008"/>
                    <a:gd name="T1" fmla="*/ 504 h 1008"/>
                    <a:gd name="T2" fmla="*/ 504 w 1008"/>
                    <a:gd name="T3" fmla="*/ 0 h 1008"/>
                    <a:gd name="T4" fmla="*/ 1008 w 1008"/>
                    <a:gd name="T5" fmla="*/ 504 h 1008"/>
                    <a:gd name="T6" fmla="*/ 504 w 1008"/>
                    <a:gd name="T7" fmla="*/ 1008 h 1008"/>
                    <a:gd name="T8" fmla="*/ 0 w 1008"/>
                    <a:gd name="T9" fmla="*/ 504 h 1008"/>
                    <a:gd name="T10" fmla="*/ 252 w 1008"/>
                    <a:gd name="T11" fmla="*/ 504 h 1008"/>
                    <a:gd name="T12" fmla="*/ 504 w 1008"/>
                    <a:gd name="T13" fmla="*/ 756 h 1008"/>
                    <a:gd name="T14" fmla="*/ 756 w 1008"/>
                    <a:gd name="T15" fmla="*/ 504 h 1008"/>
                    <a:gd name="T16" fmla="*/ 504 w 1008"/>
                    <a:gd name="T17" fmla="*/ 252 h 1008"/>
                    <a:gd name="T18" fmla="*/ 252 w 1008"/>
                    <a:gd name="T19" fmla="*/ 5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8" h="1008">
                      <a:moveTo>
                        <a:pt x="0" y="504"/>
                      </a:moveTo>
                      <a:cubicBezTo>
                        <a:pt x="0" y="226"/>
                        <a:pt x="226" y="0"/>
                        <a:pt x="504" y="0"/>
                      </a:cubicBezTo>
                      <a:cubicBezTo>
                        <a:pt x="783" y="0"/>
                        <a:pt x="1008" y="226"/>
                        <a:pt x="1008" y="504"/>
                      </a:cubicBezTo>
                      <a:cubicBezTo>
                        <a:pt x="1008" y="783"/>
                        <a:pt x="783" y="1008"/>
                        <a:pt x="504" y="1008"/>
                      </a:cubicBezTo>
                      <a:cubicBezTo>
                        <a:pt x="226" y="1008"/>
                        <a:pt x="0" y="783"/>
                        <a:pt x="0" y="504"/>
                      </a:cubicBezTo>
                      <a:close/>
                      <a:moveTo>
                        <a:pt x="252" y="504"/>
                      </a:moveTo>
                      <a:cubicBezTo>
                        <a:pt x="252" y="643"/>
                        <a:pt x="365" y="756"/>
                        <a:pt x="504" y="756"/>
                      </a:cubicBezTo>
                      <a:cubicBezTo>
                        <a:pt x="644" y="756"/>
                        <a:pt x="756" y="643"/>
                        <a:pt x="756" y="504"/>
                      </a:cubicBezTo>
                      <a:cubicBezTo>
                        <a:pt x="756" y="365"/>
                        <a:pt x="644" y="252"/>
                        <a:pt x="504" y="252"/>
                      </a:cubicBezTo>
                      <a:cubicBezTo>
                        <a:pt x="365" y="252"/>
                        <a:pt x="252" y="365"/>
                        <a:pt x="252" y="504"/>
                      </a:cubicBezTo>
                      <a:close/>
                    </a:path>
                  </a:pathLst>
                </a:custGeom>
                <a:noFill/>
                <a:ln w="11113"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04" name="Freeform 420"/>
                <p:cNvSpPr/>
                <p:nvPr/>
              </p:nvSpPr>
              <p:spPr bwMode="auto">
                <a:xfrm>
                  <a:off x="4653" y="1262"/>
                  <a:ext cx="109" cy="91"/>
                </a:xfrm>
                <a:custGeom>
                  <a:avLst/>
                  <a:gdLst>
                    <a:gd name="T0" fmla="*/ 54 w 109"/>
                    <a:gd name="T1" fmla="*/ 0 h 91"/>
                    <a:gd name="T2" fmla="*/ 0 w 109"/>
                    <a:gd name="T3" fmla="*/ 45 h 91"/>
                    <a:gd name="T4" fmla="*/ 54 w 109"/>
                    <a:gd name="T5" fmla="*/ 91 h 91"/>
                    <a:gd name="T6" fmla="*/ 109 w 109"/>
                    <a:gd name="T7" fmla="*/ 45 h 91"/>
                    <a:gd name="T8" fmla="*/ 54 w 109"/>
                    <a:gd name="T9" fmla="*/ 0 h 91"/>
                  </a:gdLst>
                  <a:ahLst/>
                  <a:cxnLst>
                    <a:cxn ang="0">
                      <a:pos x="T0" y="T1"/>
                    </a:cxn>
                    <a:cxn ang="0">
                      <a:pos x="T2" y="T3"/>
                    </a:cxn>
                    <a:cxn ang="0">
                      <a:pos x="T4" y="T5"/>
                    </a:cxn>
                    <a:cxn ang="0">
                      <a:pos x="T6" y="T7"/>
                    </a:cxn>
                    <a:cxn ang="0">
                      <a:pos x="T8" y="T9"/>
                    </a:cxn>
                  </a:cxnLst>
                  <a:rect l="0" t="0" r="r" b="b"/>
                  <a:pathLst>
                    <a:path w="109" h="91">
                      <a:moveTo>
                        <a:pt x="54" y="0"/>
                      </a:moveTo>
                      <a:cubicBezTo>
                        <a:pt x="25" y="0"/>
                        <a:pt x="0" y="20"/>
                        <a:pt x="0" y="45"/>
                      </a:cubicBezTo>
                      <a:cubicBezTo>
                        <a:pt x="0" y="71"/>
                        <a:pt x="25" y="91"/>
                        <a:pt x="54" y="91"/>
                      </a:cubicBezTo>
                      <a:cubicBezTo>
                        <a:pt x="85" y="91"/>
                        <a:pt x="109" y="71"/>
                        <a:pt x="109" y="45"/>
                      </a:cubicBezTo>
                      <a:cubicBezTo>
                        <a:pt x="109" y="20"/>
                        <a:pt x="85" y="0"/>
                        <a:pt x="54" y="0"/>
                      </a:cubicBezTo>
                    </a:path>
                  </a:pathLst>
                </a:custGeom>
                <a:noFill/>
                <a:ln w="11113"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05" name="Freeform 421"/>
                <p:cNvSpPr>
                  <a:spLocks noEditPoints="1"/>
                </p:cNvSpPr>
                <p:nvPr/>
              </p:nvSpPr>
              <p:spPr bwMode="auto">
                <a:xfrm>
                  <a:off x="4545" y="1170"/>
                  <a:ext cx="325" cy="275"/>
                </a:xfrm>
                <a:custGeom>
                  <a:avLst/>
                  <a:gdLst>
                    <a:gd name="T0" fmla="*/ 0 w 1513"/>
                    <a:gd name="T1" fmla="*/ 756 h 1512"/>
                    <a:gd name="T2" fmla="*/ 756 w 1513"/>
                    <a:gd name="T3" fmla="*/ 0 h 1512"/>
                    <a:gd name="T4" fmla="*/ 1513 w 1513"/>
                    <a:gd name="T5" fmla="*/ 756 h 1512"/>
                    <a:gd name="T6" fmla="*/ 756 w 1513"/>
                    <a:gd name="T7" fmla="*/ 1512 h 1512"/>
                    <a:gd name="T8" fmla="*/ 0 w 1513"/>
                    <a:gd name="T9" fmla="*/ 756 h 1512"/>
                    <a:gd name="T10" fmla="*/ 252 w 1513"/>
                    <a:gd name="T11" fmla="*/ 756 h 1512"/>
                    <a:gd name="T12" fmla="*/ 756 w 1513"/>
                    <a:gd name="T13" fmla="*/ 1260 h 1512"/>
                    <a:gd name="T14" fmla="*/ 1261 w 1513"/>
                    <a:gd name="T15" fmla="*/ 756 h 1512"/>
                    <a:gd name="T16" fmla="*/ 756 w 1513"/>
                    <a:gd name="T17" fmla="*/ 252 h 1512"/>
                    <a:gd name="T18" fmla="*/ 252 w 1513"/>
                    <a:gd name="T19" fmla="*/ 756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3" h="1512">
                      <a:moveTo>
                        <a:pt x="0" y="756"/>
                      </a:moveTo>
                      <a:cubicBezTo>
                        <a:pt x="0" y="339"/>
                        <a:pt x="339" y="0"/>
                        <a:pt x="756" y="0"/>
                      </a:cubicBezTo>
                      <a:cubicBezTo>
                        <a:pt x="1174" y="0"/>
                        <a:pt x="1513" y="339"/>
                        <a:pt x="1513" y="756"/>
                      </a:cubicBezTo>
                      <a:cubicBezTo>
                        <a:pt x="1513" y="1174"/>
                        <a:pt x="1174" y="1512"/>
                        <a:pt x="756" y="1512"/>
                      </a:cubicBezTo>
                      <a:cubicBezTo>
                        <a:pt x="339" y="1512"/>
                        <a:pt x="0" y="1174"/>
                        <a:pt x="0" y="756"/>
                      </a:cubicBezTo>
                      <a:close/>
                      <a:moveTo>
                        <a:pt x="252" y="756"/>
                      </a:moveTo>
                      <a:cubicBezTo>
                        <a:pt x="252" y="1035"/>
                        <a:pt x="478" y="1260"/>
                        <a:pt x="756" y="1260"/>
                      </a:cubicBezTo>
                      <a:cubicBezTo>
                        <a:pt x="1035" y="1260"/>
                        <a:pt x="1261" y="1035"/>
                        <a:pt x="1261" y="756"/>
                      </a:cubicBezTo>
                      <a:cubicBezTo>
                        <a:pt x="1261" y="478"/>
                        <a:pt x="1035" y="252"/>
                        <a:pt x="756" y="252"/>
                      </a:cubicBezTo>
                      <a:cubicBezTo>
                        <a:pt x="478" y="252"/>
                        <a:pt x="252" y="478"/>
                        <a:pt x="252" y="756"/>
                      </a:cubicBezTo>
                      <a:close/>
                    </a:path>
                  </a:pathLst>
                </a:custGeom>
                <a:noFill/>
                <a:ln w="11113"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06" name="Freeform 422"/>
                <p:cNvSpPr>
                  <a:spLocks noEditPoints="1"/>
                </p:cNvSpPr>
                <p:nvPr/>
              </p:nvSpPr>
              <p:spPr bwMode="auto">
                <a:xfrm>
                  <a:off x="4599" y="1216"/>
                  <a:ext cx="216" cy="183"/>
                </a:xfrm>
                <a:custGeom>
                  <a:avLst/>
                  <a:gdLst>
                    <a:gd name="T0" fmla="*/ 0 w 1008"/>
                    <a:gd name="T1" fmla="*/ 504 h 1008"/>
                    <a:gd name="T2" fmla="*/ 504 w 1008"/>
                    <a:gd name="T3" fmla="*/ 0 h 1008"/>
                    <a:gd name="T4" fmla="*/ 1008 w 1008"/>
                    <a:gd name="T5" fmla="*/ 504 h 1008"/>
                    <a:gd name="T6" fmla="*/ 504 w 1008"/>
                    <a:gd name="T7" fmla="*/ 1008 h 1008"/>
                    <a:gd name="T8" fmla="*/ 0 w 1008"/>
                    <a:gd name="T9" fmla="*/ 504 h 1008"/>
                    <a:gd name="T10" fmla="*/ 252 w 1008"/>
                    <a:gd name="T11" fmla="*/ 504 h 1008"/>
                    <a:gd name="T12" fmla="*/ 504 w 1008"/>
                    <a:gd name="T13" fmla="*/ 756 h 1008"/>
                    <a:gd name="T14" fmla="*/ 756 w 1008"/>
                    <a:gd name="T15" fmla="*/ 504 h 1008"/>
                    <a:gd name="T16" fmla="*/ 504 w 1008"/>
                    <a:gd name="T17" fmla="*/ 252 h 1008"/>
                    <a:gd name="T18" fmla="*/ 252 w 1008"/>
                    <a:gd name="T19" fmla="*/ 5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8" h="1008">
                      <a:moveTo>
                        <a:pt x="0" y="504"/>
                      </a:moveTo>
                      <a:cubicBezTo>
                        <a:pt x="0" y="226"/>
                        <a:pt x="226" y="0"/>
                        <a:pt x="504" y="0"/>
                      </a:cubicBezTo>
                      <a:cubicBezTo>
                        <a:pt x="783" y="0"/>
                        <a:pt x="1008" y="226"/>
                        <a:pt x="1008" y="504"/>
                      </a:cubicBezTo>
                      <a:cubicBezTo>
                        <a:pt x="1008" y="783"/>
                        <a:pt x="783" y="1008"/>
                        <a:pt x="504" y="1008"/>
                      </a:cubicBezTo>
                      <a:cubicBezTo>
                        <a:pt x="226" y="1008"/>
                        <a:pt x="0" y="783"/>
                        <a:pt x="0" y="504"/>
                      </a:cubicBezTo>
                      <a:close/>
                      <a:moveTo>
                        <a:pt x="252" y="504"/>
                      </a:moveTo>
                      <a:cubicBezTo>
                        <a:pt x="252" y="643"/>
                        <a:pt x="365" y="756"/>
                        <a:pt x="504" y="756"/>
                      </a:cubicBezTo>
                      <a:cubicBezTo>
                        <a:pt x="644" y="756"/>
                        <a:pt x="756" y="643"/>
                        <a:pt x="756" y="504"/>
                      </a:cubicBezTo>
                      <a:cubicBezTo>
                        <a:pt x="756" y="365"/>
                        <a:pt x="644" y="252"/>
                        <a:pt x="504" y="252"/>
                      </a:cubicBezTo>
                      <a:cubicBezTo>
                        <a:pt x="365" y="252"/>
                        <a:pt x="252" y="365"/>
                        <a:pt x="252" y="504"/>
                      </a:cubicBezTo>
                      <a:close/>
                    </a:path>
                  </a:pathLst>
                </a:custGeom>
                <a:noFill/>
                <a:ln w="11113"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07" name="Freeform 423"/>
                <p:cNvSpPr/>
                <p:nvPr/>
              </p:nvSpPr>
              <p:spPr bwMode="auto">
                <a:xfrm>
                  <a:off x="4653" y="1262"/>
                  <a:ext cx="109" cy="91"/>
                </a:xfrm>
                <a:custGeom>
                  <a:avLst/>
                  <a:gdLst>
                    <a:gd name="T0" fmla="*/ 54 w 109"/>
                    <a:gd name="T1" fmla="*/ 0 h 91"/>
                    <a:gd name="T2" fmla="*/ 0 w 109"/>
                    <a:gd name="T3" fmla="*/ 45 h 91"/>
                    <a:gd name="T4" fmla="*/ 54 w 109"/>
                    <a:gd name="T5" fmla="*/ 91 h 91"/>
                    <a:gd name="T6" fmla="*/ 109 w 109"/>
                    <a:gd name="T7" fmla="*/ 45 h 91"/>
                    <a:gd name="T8" fmla="*/ 54 w 109"/>
                    <a:gd name="T9" fmla="*/ 0 h 91"/>
                  </a:gdLst>
                  <a:ahLst/>
                  <a:cxnLst>
                    <a:cxn ang="0">
                      <a:pos x="T0" y="T1"/>
                    </a:cxn>
                    <a:cxn ang="0">
                      <a:pos x="T2" y="T3"/>
                    </a:cxn>
                    <a:cxn ang="0">
                      <a:pos x="T4" y="T5"/>
                    </a:cxn>
                    <a:cxn ang="0">
                      <a:pos x="T6" y="T7"/>
                    </a:cxn>
                    <a:cxn ang="0">
                      <a:pos x="T8" y="T9"/>
                    </a:cxn>
                  </a:cxnLst>
                  <a:rect l="0" t="0" r="r" b="b"/>
                  <a:pathLst>
                    <a:path w="109" h="91">
                      <a:moveTo>
                        <a:pt x="54" y="0"/>
                      </a:moveTo>
                      <a:cubicBezTo>
                        <a:pt x="25" y="0"/>
                        <a:pt x="0" y="20"/>
                        <a:pt x="0" y="45"/>
                      </a:cubicBezTo>
                      <a:cubicBezTo>
                        <a:pt x="0" y="71"/>
                        <a:pt x="25" y="91"/>
                        <a:pt x="54" y="91"/>
                      </a:cubicBezTo>
                      <a:cubicBezTo>
                        <a:pt x="85" y="91"/>
                        <a:pt x="109" y="71"/>
                        <a:pt x="109" y="45"/>
                      </a:cubicBezTo>
                      <a:cubicBezTo>
                        <a:pt x="109" y="20"/>
                        <a:pt x="85" y="0"/>
                        <a:pt x="54" y="0"/>
                      </a:cubicBezTo>
                    </a:path>
                  </a:pathLst>
                </a:custGeom>
                <a:noFill/>
                <a:ln w="11113"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08" name="Line 424"/>
                <p:cNvSpPr>
                  <a:spLocks noChangeShapeType="1"/>
                </p:cNvSpPr>
                <p:nvPr/>
              </p:nvSpPr>
              <p:spPr bwMode="auto">
                <a:xfrm>
                  <a:off x="4545" y="1308"/>
                  <a:ext cx="324" cy="1"/>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09" name="Line 425"/>
                <p:cNvSpPr>
                  <a:spLocks noChangeShapeType="1"/>
                </p:cNvSpPr>
                <p:nvPr/>
              </p:nvSpPr>
              <p:spPr bwMode="auto">
                <a:xfrm>
                  <a:off x="4708" y="1170"/>
                  <a:ext cx="1" cy="275"/>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10" name="Line 426"/>
                <p:cNvSpPr>
                  <a:spLocks noChangeShapeType="1"/>
                </p:cNvSpPr>
                <p:nvPr/>
              </p:nvSpPr>
              <p:spPr bwMode="auto">
                <a:xfrm flipV="1">
                  <a:off x="4577" y="1225"/>
                  <a:ext cx="260" cy="164"/>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11" name="Line 427"/>
                <p:cNvSpPr>
                  <a:spLocks noChangeShapeType="1"/>
                </p:cNvSpPr>
                <p:nvPr/>
              </p:nvSpPr>
              <p:spPr bwMode="auto">
                <a:xfrm>
                  <a:off x="4577" y="1225"/>
                  <a:ext cx="260" cy="164"/>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12" name="Rectangle 428"/>
                <p:cNvSpPr>
                  <a:spLocks noChangeArrowheads="1"/>
                </p:cNvSpPr>
                <p:nvPr/>
              </p:nvSpPr>
              <p:spPr bwMode="auto">
                <a:xfrm>
                  <a:off x="4557" y="1233"/>
                  <a:ext cx="2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Arial" panose="020B0604020202020204" pitchFamily="34" charset="0"/>
                      <a:ea typeface="宋体" panose="02010600030101010101" pitchFamily="2" charset="-122"/>
                    </a:rPr>
                    <a:t>PAC</a:t>
                  </a:r>
                  <a:endParaRPr lang="en-US" altLang="zh-CN" b="1">
                    <a:ea typeface="宋体" panose="02010600030101010101" pitchFamily="2" charset="-122"/>
                  </a:endParaRPr>
                </a:p>
              </p:txBody>
            </p:sp>
            <p:sp>
              <p:nvSpPr>
                <p:cNvPr id="1513" name="Rectangle 429"/>
                <p:cNvSpPr>
                  <a:spLocks noChangeArrowheads="1"/>
                </p:cNvSpPr>
                <p:nvPr/>
              </p:nvSpPr>
              <p:spPr bwMode="auto">
                <a:xfrm>
                  <a:off x="4059" y="1026"/>
                  <a:ext cx="134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CC3300"/>
                      </a:solidFill>
                      <a:latin typeface="宋体" panose="02010600030101010101" pitchFamily="2" charset="-122"/>
                      <a:ea typeface="宋体" panose="02010600030101010101" pitchFamily="2" charset="-122"/>
                    </a:rPr>
                    <a:t>战略、流程驱动的组织体系</a:t>
                  </a:r>
                  <a:endParaRPr lang="zh-CN" altLang="en-US" sz="1400" b="1">
                    <a:ea typeface="宋体" panose="02010600030101010101" pitchFamily="2" charset="-122"/>
                  </a:endParaRPr>
                </a:p>
              </p:txBody>
            </p:sp>
            <p:sp>
              <p:nvSpPr>
                <p:cNvPr id="1514" name="Freeform 430"/>
                <p:cNvSpPr>
                  <a:spLocks noEditPoints="1"/>
                </p:cNvSpPr>
                <p:nvPr/>
              </p:nvSpPr>
              <p:spPr bwMode="auto">
                <a:xfrm>
                  <a:off x="2755" y="893"/>
                  <a:ext cx="1964" cy="105"/>
                </a:xfrm>
                <a:custGeom>
                  <a:avLst/>
                  <a:gdLst>
                    <a:gd name="T0" fmla="*/ 33 w 9133"/>
                    <a:gd name="T1" fmla="*/ 16 h 583"/>
                    <a:gd name="T2" fmla="*/ 33 w 9133"/>
                    <a:gd name="T3" fmla="*/ 296 h 583"/>
                    <a:gd name="T4" fmla="*/ 17 w 9133"/>
                    <a:gd name="T5" fmla="*/ 279 h 583"/>
                    <a:gd name="T6" fmla="*/ 9033 w 9133"/>
                    <a:gd name="T7" fmla="*/ 279 h 583"/>
                    <a:gd name="T8" fmla="*/ 9050 w 9133"/>
                    <a:gd name="T9" fmla="*/ 296 h 583"/>
                    <a:gd name="T10" fmla="*/ 9050 w 9133"/>
                    <a:gd name="T11" fmla="*/ 416 h 583"/>
                    <a:gd name="T12" fmla="*/ 9033 w 9133"/>
                    <a:gd name="T13" fmla="*/ 433 h 583"/>
                    <a:gd name="T14" fmla="*/ 9017 w 9133"/>
                    <a:gd name="T15" fmla="*/ 416 h 583"/>
                    <a:gd name="T16" fmla="*/ 9017 w 9133"/>
                    <a:gd name="T17" fmla="*/ 296 h 583"/>
                    <a:gd name="T18" fmla="*/ 9033 w 9133"/>
                    <a:gd name="T19" fmla="*/ 312 h 583"/>
                    <a:gd name="T20" fmla="*/ 17 w 9133"/>
                    <a:gd name="T21" fmla="*/ 312 h 583"/>
                    <a:gd name="T22" fmla="*/ 0 w 9133"/>
                    <a:gd name="T23" fmla="*/ 296 h 583"/>
                    <a:gd name="T24" fmla="*/ 0 w 9133"/>
                    <a:gd name="T25" fmla="*/ 16 h 583"/>
                    <a:gd name="T26" fmla="*/ 17 w 9133"/>
                    <a:gd name="T27" fmla="*/ 0 h 583"/>
                    <a:gd name="T28" fmla="*/ 33 w 9133"/>
                    <a:gd name="T29" fmla="*/ 16 h 583"/>
                    <a:gd name="T30" fmla="*/ 9133 w 9133"/>
                    <a:gd name="T31" fmla="*/ 383 h 583"/>
                    <a:gd name="T32" fmla="*/ 9033 w 9133"/>
                    <a:gd name="T33" fmla="*/ 583 h 583"/>
                    <a:gd name="T34" fmla="*/ 8933 w 9133"/>
                    <a:gd name="T35" fmla="*/ 383 h 583"/>
                    <a:gd name="T36" fmla="*/ 9133 w 9133"/>
                    <a:gd name="T37" fmla="*/ 383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33" h="583">
                      <a:moveTo>
                        <a:pt x="33" y="16"/>
                      </a:moveTo>
                      <a:lnTo>
                        <a:pt x="33" y="296"/>
                      </a:lnTo>
                      <a:lnTo>
                        <a:pt x="17" y="279"/>
                      </a:lnTo>
                      <a:lnTo>
                        <a:pt x="9033" y="279"/>
                      </a:lnTo>
                      <a:cubicBezTo>
                        <a:pt x="9043" y="279"/>
                        <a:pt x="9050" y="286"/>
                        <a:pt x="9050" y="296"/>
                      </a:cubicBezTo>
                      <a:lnTo>
                        <a:pt x="9050" y="416"/>
                      </a:lnTo>
                      <a:cubicBezTo>
                        <a:pt x="9050" y="426"/>
                        <a:pt x="9043" y="433"/>
                        <a:pt x="9033" y="433"/>
                      </a:cubicBezTo>
                      <a:cubicBezTo>
                        <a:pt x="9024" y="433"/>
                        <a:pt x="9017" y="426"/>
                        <a:pt x="9017" y="416"/>
                      </a:cubicBezTo>
                      <a:lnTo>
                        <a:pt x="9017" y="296"/>
                      </a:lnTo>
                      <a:lnTo>
                        <a:pt x="9033" y="312"/>
                      </a:lnTo>
                      <a:lnTo>
                        <a:pt x="17" y="312"/>
                      </a:lnTo>
                      <a:cubicBezTo>
                        <a:pt x="8" y="312"/>
                        <a:pt x="0" y="305"/>
                        <a:pt x="0" y="296"/>
                      </a:cubicBezTo>
                      <a:lnTo>
                        <a:pt x="0" y="16"/>
                      </a:lnTo>
                      <a:cubicBezTo>
                        <a:pt x="0" y="7"/>
                        <a:pt x="8" y="0"/>
                        <a:pt x="17" y="0"/>
                      </a:cubicBezTo>
                      <a:cubicBezTo>
                        <a:pt x="26" y="0"/>
                        <a:pt x="33" y="7"/>
                        <a:pt x="33" y="16"/>
                      </a:cubicBezTo>
                      <a:close/>
                      <a:moveTo>
                        <a:pt x="9133" y="383"/>
                      </a:moveTo>
                      <a:lnTo>
                        <a:pt x="9033" y="583"/>
                      </a:lnTo>
                      <a:lnTo>
                        <a:pt x="8933" y="383"/>
                      </a:lnTo>
                      <a:lnTo>
                        <a:pt x="9133" y="383"/>
                      </a:lnTo>
                      <a:close/>
                    </a:path>
                  </a:pathLst>
                </a:custGeom>
                <a:solidFill>
                  <a:srgbClr val="000000"/>
                </a:solidFill>
                <a:ln w="1588" cap="flat">
                  <a:solidFill>
                    <a:srgbClr val="000000"/>
                  </a:solidFill>
                  <a:prstDash val="solid"/>
                  <a:bevel/>
                </a:ln>
              </p:spPr>
              <p:txBody>
                <a:bodyPr/>
                <a:lstStyle/>
                <a:p>
                  <a:endParaRPr lang="zh-CN" altLang="en-US"/>
                </a:p>
              </p:txBody>
            </p:sp>
          </p:grpSp>
          <p:grpSp>
            <p:nvGrpSpPr>
              <p:cNvPr id="1465" name="Group 431"/>
              <p:cNvGrpSpPr/>
              <p:nvPr/>
            </p:nvGrpSpPr>
            <p:grpSpPr bwMode="auto">
              <a:xfrm>
                <a:off x="2404" y="1170"/>
                <a:ext cx="1548" cy="206"/>
                <a:chOff x="2404" y="1170"/>
                <a:chExt cx="1548" cy="206"/>
              </a:xfrm>
            </p:grpSpPr>
            <p:sp>
              <p:nvSpPr>
                <p:cNvPr id="1466" name="Rectangle 432"/>
                <p:cNvSpPr>
                  <a:spLocks noChangeArrowheads="1"/>
                </p:cNvSpPr>
                <p:nvPr/>
              </p:nvSpPr>
              <p:spPr bwMode="auto">
                <a:xfrm>
                  <a:off x="2404" y="1307"/>
                  <a:ext cx="124" cy="69"/>
                </a:xfrm>
                <a:prstGeom prst="rect">
                  <a:avLst/>
                </a:prstGeom>
                <a:noFill/>
                <a:ln w="25400"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67" name="Group 433"/>
                <p:cNvGrpSpPr/>
                <p:nvPr/>
              </p:nvGrpSpPr>
              <p:grpSpPr bwMode="auto">
                <a:xfrm>
                  <a:off x="2405" y="1238"/>
                  <a:ext cx="177" cy="120"/>
                  <a:chOff x="2415" y="1238"/>
                  <a:chExt cx="176" cy="120"/>
                </a:xfrm>
              </p:grpSpPr>
              <p:sp>
                <p:nvSpPr>
                  <p:cNvPr id="1490" name="Freeform 434"/>
                  <p:cNvSpPr/>
                  <p:nvPr/>
                </p:nvSpPr>
                <p:spPr bwMode="auto">
                  <a:xfrm>
                    <a:off x="2415" y="1238"/>
                    <a:ext cx="176" cy="120"/>
                  </a:xfrm>
                  <a:custGeom>
                    <a:avLst/>
                    <a:gdLst>
                      <a:gd name="T0" fmla="*/ 30 w 176"/>
                      <a:gd name="T1" fmla="*/ 119 h 120"/>
                      <a:gd name="T2" fmla="*/ 29 w 176"/>
                      <a:gd name="T3" fmla="*/ 114 h 120"/>
                      <a:gd name="T4" fmla="*/ 26 w 176"/>
                      <a:gd name="T5" fmla="*/ 98 h 120"/>
                      <a:gd name="T6" fmla="*/ 27 w 176"/>
                      <a:gd name="T7" fmla="*/ 96 h 120"/>
                      <a:gd name="T8" fmla="*/ 27 w 176"/>
                      <a:gd name="T9" fmla="*/ 93 h 120"/>
                      <a:gd name="T10" fmla="*/ 24 w 176"/>
                      <a:gd name="T11" fmla="*/ 91 h 120"/>
                      <a:gd name="T12" fmla="*/ 24 w 176"/>
                      <a:gd name="T13" fmla="*/ 96 h 120"/>
                      <a:gd name="T14" fmla="*/ 19 w 176"/>
                      <a:gd name="T15" fmla="*/ 89 h 120"/>
                      <a:gd name="T16" fmla="*/ 19 w 176"/>
                      <a:gd name="T17" fmla="*/ 85 h 120"/>
                      <a:gd name="T18" fmla="*/ 15 w 176"/>
                      <a:gd name="T19" fmla="*/ 79 h 120"/>
                      <a:gd name="T20" fmla="*/ 10 w 176"/>
                      <a:gd name="T21" fmla="*/ 77 h 120"/>
                      <a:gd name="T22" fmla="*/ 1 w 176"/>
                      <a:gd name="T23" fmla="*/ 70 h 120"/>
                      <a:gd name="T24" fmla="*/ 4 w 176"/>
                      <a:gd name="T25" fmla="*/ 61 h 120"/>
                      <a:gd name="T26" fmla="*/ 31 w 176"/>
                      <a:gd name="T27" fmla="*/ 75 h 120"/>
                      <a:gd name="T28" fmla="*/ 42 w 176"/>
                      <a:gd name="T29" fmla="*/ 85 h 120"/>
                      <a:gd name="T30" fmla="*/ 49 w 176"/>
                      <a:gd name="T31" fmla="*/ 89 h 120"/>
                      <a:gd name="T32" fmla="*/ 53 w 176"/>
                      <a:gd name="T33" fmla="*/ 86 h 120"/>
                      <a:gd name="T34" fmla="*/ 58 w 176"/>
                      <a:gd name="T35" fmla="*/ 83 h 120"/>
                      <a:gd name="T36" fmla="*/ 79 w 176"/>
                      <a:gd name="T37" fmla="*/ 60 h 120"/>
                      <a:gd name="T38" fmla="*/ 84 w 176"/>
                      <a:gd name="T39" fmla="*/ 56 h 120"/>
                      <a:gd name="T40" fmla="*/ 88 w 176"/>
                      <a:gd name="T41" fmla="*/ 51 h 120"/>
                      <a:gd name="T42" fmla="*/ 96 w 176"/>
                      <a:gd name="T43" fmla="*/ 45 h 120"/>
                      <a:gd name="T44" fmla="*/ 108 w 176"/>
                      <a:gd name="T45" fmla="*/ 36 h 120"/>
                      <a:gd name="T46" fmla="*/ 88 w 176"/>
                      <a:gd name="T47" fmla="*/ 54 h 120"/>
                      <a:gd name="T48" fmla="*/ 86 w 176"/>
                      <a:gd name="T49" fmla="*/ 59 h 120"/>
                      <a:gd name="T50" fmla="*/ 82 w 176"/>
                      <a:gd name="T51" fmla="*/ 63 h 120"/>
                      <a:gd name="T52" fmla="*/ 81 w 176"/>
                      <a:gd name="T53" fmla="*/ 68 h 120"/>
                      <a:gd name="T54" fmla="*/ 76 w 176"/>
                      <a:gd name="T55" fmla="*/ 72 h 120"/>
                      <a:gd name="T56" fmla="*/ 75 w 176"/>
                      <a:gd name="T57" fmla="*/ 77 h 120"/>
                      <a:gd name="T58" fmla="*/ 80 w 176"/>
                      <a:gd name="T59" fmla="*/ 74 h 120"/>
                      <a:gd name="T60" fmla="*/ 81 w 176"/>
                      <a:gd name="T61" fmla="*/ 69 h 120"/>
                      <a:gd name="T62" fmla="*/ 89 w 176"/>
                      <a:gd name="T63" fmla="*/ 63 h 120"/>
                      <a:gd name="T64" fmla="*/ 91 w 176"/>
                      <a:gd name="T65" fmla="*/ 58 h 120"/>
                      <a:gd name="T66" fmla="*/ 101 w 176"/>
                      <a:gd name="T67" fmla="*/ 52 h 120"/>
                      <a:gd name="T68" fmla="*/ 110 w 176"/>
                      <a:gd name="T69" fmla="*/ 44 h 120"/>
                      <a:gd name="T70" fmla="*/ 124 w 176"/>
                      <a:gd name="T71" fmla="*/ 37 h 120"/>
                      <a:gd name="T72" fmla="*/ 125 w 176"/>
                      <a:gd name="T73" fmla="*/ 33 h 120"/>
                      <a:gd name="T74" fmla="*/ 132 w 176"/>
                      <a:gd name="T75" fmla="*/ 26 h 120"/>
                      <a:gd name="T76" fmla="*/ 128 w 176"/>
                      <a:gd name="T77" fmla="*/ 26 h 120"/>
                      <a:gd name="T78" fmla="*/ 122 w 176"/>
                      <a:gd name="T79" fmla="*/ 30 h 120"/>
                      <a:gd name="T80" fmla="*/ 137 w 176"/>
                      <a:gd name="T81" fmla="*/ 17 h 120"/>
                      <a:gd name="T82" fmla="*/ 133 w 176"/>
                      <a:gd name="T83" fmla="*/ 23 h 120"/>
                      <a:gd name="T84" fmla="*/ 162 w 176"/>
                      <a:gd name="T85" fmla="*/ 6 h 120"/>
                      <a:gd name="T86" fmla="*/ 172 w 176"/>
                      <a:gd name="T87" fmla="*/ 2 h 120"/>
                      <a:gd name="T88" fmla="*/ 173 w 176"/>
                      <a:gd name="T89" fmla="*/ 2 h 120"/>
                      <a:gd name="T90" fmla="*/ 167 w 176"/>
                      <a:gd name="T91" fmla="*/ 6 h 120"/>
                      <a:gd name="T92" fmla="*/ 143 w 176"/>
                      <a:gd name="T93" fmla="*/ 27 h 120"/>
                      <a:gd name="T94" fmla="*/ 105 w 176"/>
                      <a:gd name="T95" fmla="*/ 68 h 120"/>
                      <a:gd name="T96" fmla="*/ 101 w 176"/>
                      <a:gd name="T97" fmla="*/ 73 h 120"/>
                      <a:gd name="T98" fmla="*/ 95 w 176"/>
                      <a:gd name="T99" fmla="*/ 79 h 120"/>
                      <a:gd name="T100" fmla="*/ 77 w 176"/>
                      <a:gd name="T101" fmla="*/ 106 h 120"/>
                      <a:gd name="T102" fmla="*/ 75 w 176"/>
                      <a:gd name="T103" fmla="*/ 109 h 120"/>
                      <a:gd name="T104" fmla="*/ 74 w 176"/>
                      <a:gd name="T105" fmla="*/ 111 h 120"/>
                      <a:gd name="T106" fmla="*/ 72 w 176"/>
                      <a:gd name="T107" fmla="*/ 113 h 120"/>
                      <a:gd name="T108" fmla="*/ 73 w 176"/>
                      <a:gd name="T109" fmla="*/ 115 h 120"/>
                      <a:gd name="T110" fmla="*/ 75 w 176"/>
                      <a:gd name="T111" fmla="*/ 115 h 120"/>
                      <a:gd name="T112" fmla="*/ 75 w 176"/>
                      <a:gd name="T113" fmla="*/ 116 h 120"/>
                      <a:gd name="T114" fmla="*/ 72 w 176"/>
                      <a:gd name="T115" fmla="*/ 119 h 120"/>
                      <a:gd name="T116" fmla="*/ 69 w 176"/>
                      <a:gd name="T117" fmla="*/ 120 h 120"/>
                      <a:gd name="T118" fmla="*/ 50 w 176"/>
                      <a:gd name="T119" fmla="*/ 1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20">
                        <a:moveTo>
                          <a:pt x="50" y="119"/>
                        </a:moveTo>
                        <a:lnTo>
                          <a:pt x="41" y="119"/>
                        </a:lnTo>
                        <a:lnTo>
                          <a:pt x="30" y="119"/>
                        </a:lnTo>
                        <a:lnTo>
                          <a:pt x="29" y="118"/>
                        </a:lnTo>
                        <a:lnTo>
                          <a:pt x="29" y="118"/>
                        </a:lnTo>
                        <a:lnTo>
                          <a:pt x="29" y="114"/>
                        </a:lnTo>
                        <a:lnTo>
                          <a:pt x="29" y="109"/>
                        </a:lnTo>
                        <a:lnTo>
                          <a:pt x="28" y="104"/>
                        </a:lnTo>
                        <a:lnTo>
                          <a:pt x="26" y="98"/>
                        </a:lnTo>
                        <a:lnTo>
                          <a:pt x="26" y="97"/>
                        </a:lnTo>
                        <a:lnTo>
                          <a:pt x="26" y="96"/>
                        </a:lnTo>
                        <a:lnTo>
                          <a:pt x="27" y="96"/>
                        </a:lnTo>
                        <a:lnTo>
                          <a:pt x="27" y="95"/>
                        </a:lnTo>
                        <a:lnTo>
                          <a:pt x="27" y="95"/>
                        </a:lnTo>
                        <a:lnTo>
                          <a:pt x="27" y="93"/>
                        </a:lnTo>
                        <a:lnTo>
                          <a:pt x="26" y="92"/>
                        </a:lnTo>
                        <a:lnTo>
                          <a:pt x="24" y="91"/>
                        </a:lnTo>
                        <a:lnTo>
                          <a:pt x="24" y="91"/>
                        </a:lnTo>
                        <a:lnTo>
                          <a:pt x="23" y="92"/>
                        </a:lnTo>
                        <a:lnTo>
                          <a:pt x="24" y="93"/>
                        </a:lnTo>
                        <a:lnTo>
                          <a:pt x="24" y="96"/>
                        </a:lnTo>
                        <a:lnTo>
                          <a:pt x="22" y="93"/>
                        </a:lnTo>
                        <a:lnTo>
                          <a:pt x="21" y="91"/>
                        </a:lnTo>
                        <a:lnTo>
                          <a:pt x="19" y="89"/>
                        </a:lnTo>
                        <a:lnTo>
                          <a:pt x="18" y="87"/>
                        </a:lnTo>
                        <a:lnTo>
                          <a:pt x="19" y="87"/>
                        </a:lnTo>
                        <a:lnTo>
                          <a:pt x="19" y="85"/>
                        </a:lnTo>
                        <a:lnTo>
                          <a:pt x="18" y="83"/>
                        </a:lnTo>
                        <a:lnTo>
                          <a:pt x="16" y="81"/>
                        </a:lnTo>
                        <a:lnTo>
                          <a:pt x="15" y="79"/>
                        </a:lnTo>
                        <a:lnTo>
                          <a:pt x="12" y="77"/>
                        </a:lnTo>
                        <a:lnTo>
                          <a:pt x="11" y="77"/>
                        </a:lnTo>
                        <a:lnTo>
                          <a:pt x="10" y="77"/>
                        </a:lnTo>
                        <a:lnTo>
                          <a:pt x="9" y="77"/>
                        </a:lnTo>
                        <a:lnTo>
                          <a:pt x="3" y="71"/>
                        </a:lnTo>
                        <a:lnTo>
                          <a:pt x="1" y="70"/>
                        </a:lnTo>
                        <a:lnTo>
                          <a:pt x="0" y="66"/>
                        </a:lnTo>
                        <a:lnTo>
                          <a:pt x="2" y="61"/>
                        </a:lnTo>
                        <a:lnTo>
                          <a:pt x="4" y="61"/>
                        </a:lnTo>
                        <a:lnTo>
                          <a:pt x="11" y="64"/>
                        </a:lnTo>
                        <a:lnTo>
                          <a:pt x="20" y="69"/>
                        </a:lnTo>
                        <a:lnTo>
                          <a:pt x="31" y="75"/>
                        </a:lnTo>
                        <a:lnTo>
                          <a:pt x="37" y="79"/>
                        </a:lnTo>
                        <a:lnTo>
                          <a:pt x="39" y="81"/>
                        </a:lnTo>
                        <a:lnTo>
                          <a:pt x="42" y="85"/>
                        </a:lnTo>
                        <a:lnTo>
                          <a:pt x="46" y="88"/>
                        </a:lnTo>
                        <a:lnTo>
                          <a:pt x="48" y="89"/>
                        </a:lnTo>
                        <a:lnTo>
                          <a:pt x="49" y="89"/>
                        </a:lnTo>
                        <a:lnTo>
                          <a:pt x="51" y="89"/>
                        </a:lnTo>
                        <a:lnTo>
                          <a:pt x="52" y="87"/>
                        </a:lnTo>
                        <a:lnTo>
                          <a:pt x="53" y="86"/>
                        </a:lnTo>
                        <a:lnTo>
                          <a:pt x="54" y="86"/>
                        </a:lnTo>
                        <a:lnTo>
                          <a:pt x="56" y="84"/>
                        </a:lnTo>
                        <a:lnTo>
                          <a:pt x="58" y="83"/>
                        </a:lnTo>
                        <a:lnTo>
                          <a:pt x="72" y="67"/>
                        </a:lnTo>
                        <a:lnTo>
                          <a:pt x="78" y="61"/>
                        </a:lnTo>
                        <a:lnTo>
                          <a:pt x="79" y="60"/>
                        </a:lnTo>
                        <a:lnTo>
                          <a:pt x="83" y="60"/>
                        </a:lnTo>
                        <a:lnTo>
                          <a:pt x="83" y="57"/>
                        </a:lnTo>
                        <a:lnTo>
                          <a:pt x="84" y="56"/>
                        </a:lnTo>
                        <a:lnTo>
                          <a:pt x="85" y="55"/>
                        </a:lnTo>
                        <a:lnTo>
                          <a:pt x="87" y="53"/>
                        </a:lnTo>
                        <a:lnTo>
                          <a:pt x="88" y="51"/>
                        </a:lnTo>
                        <a:lnTo>
                          <a:pt x="91" y="49"/>
                        </a:lnTo>
                        <a:lnTo>
                          <a:pt x="95" y="45"/>
                        </a:lnTo>
                        <a:lnTo>
                          <a:pt x="96" y="45"/>
                        </a:lnTo>
                        <a:lnTo>
                          <a:pt x="97" y="44"/>
                        </a:lnTo>
                        <a:lnTo>
                          <a:pt x="109" y="35"/>
                        </a:lnTo>
                        <a:lnTo>
                          <a:pt x="108" y="36"/>
                        </a:lnTo>
                        <a:lnTo>
                          <a:pt x="92" y="51"/>
                        </a:lnTo>
                        <a:lnTo>
                          <a:pt x="90" y="53"/>
                        </a:lnTo>
                        <a:lnTo>
                          <a:pt x="88" y="54"/>
                        </a:lnTo>
                        <a:lnTo>
                          <a:pt x="87" y="56"/>
                        </a:lnTo>
                        <a:lnTo>
                          <a:pt x="87" y="57"/>
                        </a:lnTo>
                        <a:lnTo>
                          <a:pt x="86" y="59"/>
                        </a:lnTo>
                        <a:lnTo>
                          <a:pt x="84" y="60"/>
                        </a:lnTo>
                        <a:lnTo>
                          <a:pt x="83" y="62"/>
                        </a:lnTo>
                        <a:lnTo>
                          <a:pt x="82" y="63"/>
                        </a:lnTo>
                        <a:lnTo>
                          <a:pt x="81" y="65"/>
                        </a:lnTo>
                        <a:lnTo>
                          <a:pt x="81" y="67"/>
                        </a:lnTo>
                        <a:lnTo>
                          <a:pt x="81" y="68"/>
                        </a:lnTo>
                        <a:lnTo>
                          <a:pt x="78" y="69"/>
                        </a:lnTo>
                        <a:lnTo>
                          <a:pt x="78" y="71"/>
                        </a:lnTo>
                        <a:lnTo>
                          <a:pt x="76" y="72"/>
                        </a:lnTo>
                        <a:lnTo>
                          <a:pt x="75" y="74"/>
                        </a:lnTo>
                        <a:lnTo>
                          <a:pt x="75" y="75"/>
                        </a:lnTo>
                        <a:lnTo>
                          <a:pt x="75" y="77"/>
                        </a:lnTo>
                        <a:lnTo>
                          <a:pt x="77" y="77"/>
                        </a:lnTo>
                        <a:lnTo>
                          <a:pt x="78" y="77"/>
                        </a:lnTo>
                        <a:lnTo>
                          <a:pt x="80" y="74"/>
                        </a:lnTo>
                        <a:lnTo>
                          <a:pt x="81" y="71"/>
                        </a:lnTo>
                        <a:lnTo>
                          <a:pt x="81" y="70"/>
                        </a:lnTo>
                        <a:lnTo>
                          <a:pt x="81" y="69"/>
                        </a:lnTo>
                        <a:lnTo>
                          <a:pt x="84" y="67"/>
                        </a:lnTo>
                        <a:lnTo>
                          <a:pt x="85" y="65"/>
                        </a:lnTo>
                        <a:lnTo>
                          <a:pt x="89" y="63"/>
                        </a:lnTo>
                        <a:lnTo>
                          <a:pt x="89" y="60"/>
                        </a:lnTo>
                        <a:lnTo>
                          <a:pt x="90" y="59"/>
                        </a:lnTo>
                        <a:lnTo>
                          <a:pt x="91" y="58"/>
                        </a:lnTo>
                        <a:lnTo>
                          <a:pt x="92" y="58"/>
                        </a:lnTo>
                        <a:lnTo>
                          <a:pt x="96" y="54"/>
                        </a:lnTo>
                        <a:lnTo>
                          <a:pt x="101" y="52"/>
                        </a:lnTo>
                        <a:lnTo>
                          <a:pt x="104" y="49"/>
                        </a:lnTo>
                        <a:lnTo>
                          <a:pt x="106" y="46"/>
                        </a:lnTo>
                        <a:lnTo>
                          <a:pt x="110" y="44"/>
                        </a:lnTo>
                        <a:lnTo>
                          <a:pt x="118" y="40"/>
                        </a:lnTo>
                        <a:lnTo>
                          <a:pt x="120" y="39"/>
                        </a:lnTo>
                        <a:lnTo>
                          <a:pt x="124" y="37"/>
                        </a:lnTo>
                        <a:lnTo>
                          <a:pt x="125" y="36"/>
                        </a:lnTo>
                        <a:lnTo>
                          <a:pt x="126" y="34"/>
                        </a:lnTo>
                        <a:lnTo>
                          <a:pt x="125" y="33"/>
                        </a:lnTo>
                        <a:lnTo>
                          <a:pt x="126" y="32"/>
                        </a:lnTo>
                        <a:lnTo>
                          <a:pt x="132" y="27"/>
                        </a:lnTo>
                        <a:lnTo>
                          <a:pt x="132" y="26"/>
                        </a:lnTo>
                        <a:lnTo>
                          <a:pt x="130" y="25"/>
                        </a:lnTo>
                        <a:lnTo>
                          <a:pt x="129" y="26"/>
                        </a:lnTo>
                        <a:lnTo>
                          <a:pt x="128" y="26"/>
                        </a:lnTo>
                        <a:lnTo>
                          <a:pt x="126" y="28"/>
                        </a:lnTo>
                        <a:lnTo>
                          <a:pt x="124" y="29"/>
                        </a:lnTo>
                        <a:lnTo>
                          <a:pt x="122" y="30"/>
                        </a:lnTo>
                        <a:lnTo>
                          <a:pt x="122" y="29"/>
                        </a:lnTo>
                        <a:lnTo>
                          <a:pt x="122" y="28"/>
                        </a:lnTo>
                        <a:lnTo>
                          <a:pt x="137" y="17"/>
                        </a:lnTo>
                        <a:lnTo>
                          <a:pt x="135" y="20"/>
                        </a:lnTo>
                        <a:lnTo>
                          <a:pt x="133" y="21"/>
                        </a:lnTo>
                        <a:lnTo>
                          <a:pt x="133" y="23"/>
                        </a:lnTo>
                        <a:lnTo>
                          <a:pt x="133" y="24"/>
                        </a:lnTo>
                        <a:lnTo>
                          <a:pt x="156" y="10"/>
                        </a:lnTo>
                        <a:lnTo>
                          <a:pt x="162" y="6"/>
                        </a:lnTo>
                        <a:lnTo>
                          <a:pt x="167" y="4"/>
                        </a:lnTo>
                        <a:lnTo>
                          <a:pt x="170" y="2"/>
                        </a:lnTo>
                        <a:lnTo>
                          <a:pt x="172" y="2"/>
                        </a:lnTo>
                        <a:lnTo>
                          <a:pt x="174" y="1"/>
                        </a:lnTo>
                        <a:lnTo>
                          <a:pt x="176" y="0"/>
                        </a:lnTo>
                        <a:lnTo>
                          <a:pt x="173" y="2"/>
                        </a:lnTo>
                        <a:lnTo>
                          <a:pt x="171" y="3"/>
                        </a:lnTo>
                        <a:lnTo>
                          <a:pt x="169" y="4"/>
                        </a:lnTo>
                        <a:lnTo>
                          <a:pt x="167" y="6"/>
                        </a:lnTo>
                        <a:lnTo>
                          <a:pt x="165" y="8"/>
                        </a:lnTo>
                        <a:lnTo>
                          <a:pt x="150" y="19"/>
                        </a:lnTo>
                        <a:lnTo>
                          <a:pt x="143" y="27"/>
                        </a:lnTo>
                        <a:lnTo>
                          <a:pt x="134" y="36"/>
                        </a:lnTo>
                        <a:lnTo>
                          <a:pt x="108" y="63"/>
                        </a:lnTo>
                        <a:lnTo>
                          <a:pt x="105" y="68"/>
                        </a:lnTo>
                        <a:lnTo>
                          <a:pt x="103" y="69"/>
                        </a:lnTo>
                        <a:lnTo>
                          <a:pt x="101" y="71"/>
                        </a:lnTo>
                        <a:lnTo>
                          <a:pt x="101" y="73"/>
                        </a:lnTo>
                        <a:lnTo>
                          <a:pt x="97" y="74"/>
                        </a:lnTo>
                        <a:lnTo>
                          <a:pt x="98" y="76"/>
                        </a:lnTo>
                        <a:lnTo>
                          <a:pt x="95" y="79"/>
                        </a:lnTo>
                        <a:lnTo>
                          <a:pt x="79" y="103"/>
                        </a:lnTo>
                        <a:lnTo>
                          <a:pt x="78" y="104"/>
                        </a:lnTo>
                        <a:lnTo>
                          <a:pt x="77" y="106"/>
                        </a:lnTo>
                        <a:lnTo>
                          <a:pt x="76" y="107"/>
                        </a:lnTo>
                        <a:lnTo>
                          <a:pt x="76" y="108"/>
                        </a:lnTo>
                        <a:lnTo>
                          <a:pt x="75" y="109"/>
                        </a:lnTo>
                        <a:lnTo>
                          <a:pt x="75" y="109"/>
                        </a:lnTo>
                        <a:lnTo>
                          <a:pt x="74" y="110"/>
                        </a:lnTo>
                        <a:lnTo>
                          <a:pt x="74" y="111"/>
                        </a:lnTo>
                        <a:lnTo>
                          <a:pt x="74" y="112"/>
                        </a:lnTo>
                        <a:lnTo>
                          <a:pt x="73" y="113"/>
                        </a:lnTo>
                        <a:lnTo>
                          <a:pt x="72" y="113"/>
                        </a:lnTo>
                        <a:lnTo>
                          <a:pt x="71" y="114"/>
                        </a:lnTo>
                        <a:lnTo>
                          <a:pt x="72" y="115"/>
                        </a:lnTo>
                        <a:lnTo>
                          <a:pt x="73" y="115"/>
                        </a:lnTo>
                        <a:lnTo>
                          <a:pt x="73" y="116"/>
                        </a:lnTo>
                        <a:lnTo>
                          <a:pt x="74" y="116"/>
                        </a:lnTo>
                        <a:lnTo>
                          <a:pt x="75" y="115"/>
                        </a:lnTo>
                        <a:lnTo>
                          <a:pt x="76" y="115"/>
                        </a:lnTo>
                        <a:lnTo>
                          <a:pt x="75" y="116"/>
                        </a:lnTo>
                        <a:lnTo>
                          <a:pt x="75" y="116"/>
                        </a:lnTo>
                        <a:lnTo>
                          <a:pt x="74" y="117"/>
                        </a:lnTo>
                        <a:lnTo>
                          <a:pt x="73" y="118"/>
                        </a:lnTo>
                        <a:lnTo>
                          <a:pt x="72" y="119"/>
                        </a:lnTo>
                        <a:lnTo>
                          <a:pt x="71" y="120"/>
                        </a:lnTo>
                        <a:lnTo>
                          <a:pt x="70" y="120"/>
                        </a:lnTo>
                        <a:lnTo>
                          <a:pt x="69" y="120"/>
                        </a:lnTo>
                        <a:lnTo>
                          <a:pt x="65" y="120"/>
                        </a:lnTo>
                        <a:lnTo>
                          <a:pt x="59" y="119"/>
                        </a:lnTo>
                        <a:lnTo>
                          <a:pt x="50" y="119"/>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91" name="Freeform 435"/>
                  <p:cNvSpPr/>
                  <p:nvPr/>
                </p:nvSpPr>
                <p:spPr bwMode="auto">
                  <a:xfrm>
                    <a:off x="2504" y="1268"/>
                    <a:ext cx="31" cy="27"/>
                  </a:xfrm>
                  <a:custGeom>
                    <a:avLst/>
                    <a:gdLst>
                      <a:gd name="T0" fmla="*/ 0 w 31"/>
                      <a:gd name="T1" fmla="*/ 27 h 27"/>
                      <a:gd name="T2" fmla="*/ 3 w 31"/>
                      <a:gd name="T3" fmla="*/ 23 h 27"/>
                      <a:gd name="T4" fmla="*/ 6 w 31"/>
                      <a:gd name="T5" fmla="*/ 21 h 27"/>
                      <a:gd name="T6" fmla="*/ 12 w 31"/>
                      <a:gd name="T7" fmla="*/ 15 h 27"/>
                      <a:gd name="T8" fmla="*/ 14 w 31"/>
                      <a:gd name="T9" fmla="*/ 13 h 27"/>
                      <a:gd name="T10" fmla="*/ 16 w 31"/>
                      <a:gd name="T11" fmla="*/ 12 h 27"/>
                      <a:gd name="T12" fmla="*/ 19 w 31"/>
                      <a:gd name="T13" fmla="*/ 8 h 27"/>
                      <a:gd name="T14" fmla="*/ 27 w 31"/>
                      <a:gd name="T15" fmla="*/ 0 h 27"/>
                      <a:gd name="T16" fmla="*/ 22 w 31"/>
                      <a:gd name="T17" fmla="*/ 6 h 27"/>
                      <a:gd name="T18" fmla="*/ 18 w 31"/>
                      <a:gd name="T19" fmla="*/ 10 h 27"/>
                      <a:gd name="T20" fmla="*/ 18 w 31"/>
                      <a:gd name="T21" fmla="*/ 11 h 27"/>
                      <a:gd name="T22" fmla="*/ 19 w 31"/>
                      <a:gd name="T23" fmla="*/ 10 h 27"/>
                      <a:gd name="T24" fmla="*/ 20 w 31"/>
                      <a:gd name="T25" fmla="*/ 9 h 27"/>
                      <a:gd name="T26" fmla="*/ 23 w 31"/>
                      <a:gd name="T27" fmla="*/ 7 h 27"/>
                      <a:gd name="T28" fmla="*/ 25 w 31"/>
                      <a:gd name="T29" fmla="*/ 5 h 27"/>
                      <a:gd name="T30" fmla="*/ 31 w 31"/>
                      <a:gd name="T31" fmla="*/ 1 h 27"/>
                      <a:gd name="T32" fmla="*/ 27 w 31"/>
                      <a:gd name="T33" fmla="*/ 5 h 27"/>
                      <a:gd name="T34" fmla="*/ 26 w 31"/>
                      <a:gd name="T35" fmla="*/ 8 h 27"/>
                      <a:gd name="T36" fmla="*/ 23 w 31"/>
                      <a:gd name="T37" fmla="*/ 9 h 27"/>
                      <a:gd name="T38" fmla="*/ 20 w 31"/>
                      <a:gd name="T39" fmla="*/ 12 h 27"/>
                      <a:gd name="T40" fmla="*/ 17 w 31"/>
                      <a:gd name="T41" fmla="*/ 13 h 27"/>
                      <a:gd name="T42" fmla="*/ 16 w 31"/>
                      <a:gd name="T43" fmla="*/ 15 h 27"/>
                      <a:gd name="T44" fmla="*/ 12 w 31"/>
                      <a:gd name="T45" fmla="*/ 18 h 27"/>
                      <a:gd name="T46" fmla="*/ 5 w 31"/>
                      <a:gd name="T47" fmla="*/ 23 h 27"/>
                      <a:gd name="T48" fmla="*/ 2 w 31"/>
                      <a:gd name="T49" fmla="*/ 25 h 27"/>
                      <a:gd name="T50" fmla="*/ 0 w 31"/>
                      <a:gd name="T5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27">
                        <a:moveTo>
                          <a:pt x="0" y="27"/>
                        </a:moveTo>
                        <a:lnTo>
                          <a:pt x="3" y="23"/>
                        </a:lnTo>
                        <a:lnTo>
                          <a:pt x="6" y="21"/>
                        </a:lnTo>
                        <a:lnTo>
                          <a:pt x="12" y="15"/>
                        </a:lnTo>
                        <a:lnTo>
                          <a:pt x="14" y="13"/>
                        </a:lnTo>
                        <a:lnTo>
                          <a:pt x="16" y="12"/>
                        </a:lnTo>
                        <a:lnTo>
                          <a:pt x="19" y="8"/>
                        </a:lnTo>
                        <a:lnTo>
                          <a:pt x="27" y="0"/>
                        </a:lnTo>
                        <a:lnTo>
                          <a:pt x="22" y="6"/>
                        </a:lnTo>
                        <a:lnTo>
                          <a:pt x="18" y="10"/>
                        </a:lnTo>
                        <a:lnTo>
                          <a:pt x="18" y="11"/>
                        </a:lnTo>
                        <a:lnTo>
                          <a:pt x="19" y="10"/>
                        </a:lnTo>
                        <a:lnTo>
                          <a:pt x="20" y="9"/>
                        </a:lnTo>
                        <a:lnTo>
                          <a:pt x="23" y="7"/>
                        </a:lnTo>
                        <a:lnTo>
                          <a:pt x="25" y="5"/>
                        </a:lnTo>
                        <a:lnTo>
                          <a:pt x="31" y="1"/>
                        </a:lnTo>
                        <a:lnTo>
                          <a:pt x="27" y="5"/>
                        </a:lnTo>
                        <a:lnTo>
                          <a:pt x="26" y="8"/>
                        </a:lnTo>
                        <a:lnTo>
                          <a:pt x="23" y="9"/>
                        </a:lnTo>
                        <a:lnTo>
                          <a:pt x="20" y="12"/>
                        </a:lnTo>
                        <a:lnTo>
                          <a:pt x="17" y="13"/>
                        </a:lnTo>
                        <a:lnTo>
                          <a:pt x="16" y="15"/>
                        </a:lnTo>
                        <a:lnTo>
                          <a:pt x="12" y="18"/>
                        </a:lnTo>
                        <a:lnTo>
                          <a:pt x="5" y="23"/>
                        </a:lnTo>
                        <a:lnTo>
                          <a:pt x="2" y="25"/>
                        </a:lnTo>
                        <a:lnTo>
                          <a:pt x="0" y="27"/>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92" name="Freeform 436"/>
                  <p:cNvSpPr/>
                  <p:nvPr/>
                </p:nvSpPr>
                <p:spPr bwMode="auto">
                  <a:xfrm>
                    <a:off x="2537" y="1259"/>
                    <a:ext cx="9" cy="5"/>
                  </a:xfrm>
                  <a:custGeom>
                    <a:avLst/>
                    <a:gdLst>
                      <a:gd name="T0" fmla="*/ 1 w 9"/>
                      <a:gd name="T1" fmla="*/ 4 h 5"/>
                      <a:gd name="T2" fmla="*/ 2 w 9"/>
                      <a:gd name="T3" fmla="*/ 3 h 5"/>
                      <a:gd name="T4" fmla="*/ 4 w 9"/>
                      <a:gd name="T5" fmla="*/ 2 h 5"/>
                      <a:gd name="T6" fmla="*/ 5 w 9"/>
                      <a:gd name="T7" fmla="*/ 1 h 5"/>
                      <a:gd name="T8" fmla="*/ 8 w 9"/>
                      <a:gd name="T9" fmla="*/ 0 h 5"/>
                      <a:gd name="T10" fmla="*/ 9 w 9"/>
                      <a:gd name="T11" fmla="*/ 0 h 5"/>
                      <a:gd name="T12" fmla="*/ 6 w 9"/>
                      <a:gd name="T13" fmla="*/ 1 h 5"/>
                      <a:gd name="T14" fmla="*/ 5 w 9"/>
                      <a:gd name="T15" fmla="*/ 2 h 5"/>
                      <a:gd name="T16" fmla="*/ 4 w 9"/>
                      <a:gd name="T17" fmla="*/ 4 h 5"/>
                      <a:gd name="T18" fmla="*/ 2 w 9"/>
                      <a:gd name="T19" fmla="*/ 4 h 5"/>
                      <a:gd name="T20" fmla="*/ 0 w 9"/>
                      <a:gd name="T21" fmla="*/ 5 h 5"/>
                      <a:gd name="T22" fmla="*/ 1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1" y="4"/>
                        </a:moveTo>
                        <a:lnTo>
                          <a:pt x="2" y="3"/>
                        </a:lnTo>
                        <a:lnTo>
                          <a:pt x="4" y="2"/>
                        </a:lnTo>
                        <a:lnTo>
                          <a:pt x="5" y="1"/>
                        </a:lnTo>
                        <a:lnTo>
                          <a:pt x="8" y="0"/>
                        </a:lnTo>
                        <a:lnTo>
                          <a:pt x="9" y="0"/>
                        </a:lnTo>
                        <a:lnTo>
                          <a:pt x="6" y="1"/>
                        </a:lnTo>
                        <a:lnTo>
                          <a:pt x="5" y="2"/>
                        </a:lnTo>
                        <a:lnTo>
                          <a:pt x="4" y="4"/>
                        </a:lnTo>
                        <a:lnTo>
                          <a:pt x="2" y="4"/>
                        </a:lnTo>
                        <a:lnTo>
                          <a:pt x="0" y="5"/>
                        </a:lnTo>
                        <a:lnTo>
                          <a:pt x="1" y="4"/>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93" name="Freeform 437"/>
                  <p:cNvSpPr/>
                  <p:nvPr/>
                </p:nvSpPr>
                <p:spPr bwMode="auto">
                  <a:xfrm>
                    <a:off x="2532" y="1272"/>
                    <a:ext cx="6" cy="4"/>
                  </a:xfrm>
                  <a:custGeom>
                    <a:avLst/>
                    <a:gdLst>
                      <a:gd name="T0" fmla="*/ 2 w 6"/>
                      <a:gd name="T1" fmla="*/ 2 h 4"/>
                      <a:gd name="T2" fmla="*/ 4 w 6"/>
                      <a:gd name="T3" fmla="*/ 1 h 4"/>
                      <a:gd name="T4" fmla="*/ 4 w 6"/>
                      <a:gd name="T5" fmla="*/ 0 h 4"/>
                      <a:gd name="T6" fmla="*/ 6 w 6"/>
                      <a:gd name="T7" fmla="*/ 0 h 4"/>
                      <a:gd name="T8" fmla="*/ 6 w 6"/>
                      <a:gd name="T9" fmla="*/ 1 h 4"/>
                      <a:gd name="T10" fmla="*/ 5 w 6"/>
                      <a:gd name="T11" fmla="*/ 2 h 4"/>
                      <a:gd name="T12" fmla="*/ 4 w 6"/>
                      <a:gd name="T13" fmla="*/ 2 h 4"/>
                      <a:gd name="T14" fmla="*/ 3 w 6"/>
                      <a:gd name="T15" fmla="*/ 3 h 4"/>
                      <a:gd name="T16" fmla="*/ 2 w 6"/>
                      <a:gd name="T17" fmla="*/ 4 h 4"/>
                      <a:gd name="T18" fmla="*/ 0 w 6"/>
                      <a:gd name="T19" fmla="*/ 4 h 4"/>
                      <a:gd name="T20" fmla="*/ 2 w 6"/>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2" y="2"/>
                        </a:moveTo>
                        <a:lnTo>
                          <a:pt x="4" y="1"/>
                        </a:lnTo>
                        <a:lnTo>
                          <a:pt x="4" y="0"/>
                        </a:lnTo>
                        <a:lnTo>
                          <a:pt x="6" y="0"/>
                        </a:lnTo>
                        <a:lnTo>
                          <a:pt x="6" y="1"/>
                        </a:lnTo>
                        <a:lnTo>
                          <a:pt x="5" y="2"/>
                        </a:lnTo>
                        <a:lnTo>
                          <a:pt x="4" y="2"/>
                        </a:lnTo>
                        <a:lnTo>
                          <a:pt x="3" y="3"/>
                        </a:lnTo>
                        <a:lnTo>
                          <a:pt x="2" y="4"/>
                        </a:lnTo>
                        <a:lnTo>
                          <a:pt x="0" y="4"/>
                        </a:lnTo>
                        <a:lnTo>
                          <a:pt x="2" y="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468" name="Rectangle 438"/>
                <p:cNvSpPr>
                  <a:spLocks noChangeArrowheads="1"/>
                </p:cNvSpPr>
                <p:nvPr/>
              </p:nvSpPr>
              <p:spPr bwMode="auto">
                <a:xfrm>
                  <a:off x="2934" y="1307"/>
                  <a:ext cx="124" cy="69"/>
                </a:xfrm>
                <a:prstGeom prst="rect">
                  <a:avLst/>
                </a:prstGeom>
                <a:noFill/>
                <a:ln w="25400"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69" name="Group 439"/>
                <p:cNvGrpSpPr/>
                <p:nvPr/>
              </p:nvGrpSpPr>
              <p:grpSpPr bwMode="auto">
                <a:xfrm>
                  <a:off x="2934" y="1238"/>
                  <a:ext cx="179" cy="120"/>
                  <a:chOff x="2941" y="1238"/>
                  <a:chExt cx="177" cy="120"/>
                </a:xfrm>
              </p:grpSpPr>
              <p:sp>
                <p:nvSpPr>
                  <p:cNvPr id="1486" name="Freeform 440"/>
                  <p:cNvSpPr/>
                  <p:nvPr/>
                </p:nvSpPr>
                <p:spPr bwMode="auto">
                  <a:xfrm>
                    <a:off x="2941" y="1238"/>
                    <a:ext cx="177" cy="120"/>
                  </a:xfrm>
                  <a:custGeom>
                    <a:avLst/>
                    <a:gdLst>
                      <a:gd name="T0" fmla="*/ 31 w 177"/>
                      <a:gd name="T1" fmla="*/ 119 h 120"/>
                      <a:gd name="T2" fmla="*/ 30 w 177"/>
                      <a:gd name="T3" fmla="*/ 114 h 120"/>
                      <a:gd name="T4" fmla="*/ 26 w 177"/>
                      <a:gd name="T5" fmla="*/ 98 h 120"/>
                      <a:gd name="T6" fmla="*/ 27 w 177"/>
                      <a:gd name="T7" fmla="*/ 96 h 120"/>
                      <a:gd name="T8" fmla="*/ 28 w 177"/>
                      <a:gd name="T9" fmla="*/ 93 h 120"/>
                      <a:gd name="T10" fmla="*/ 24 w 177"/>
                      <a:gd name="T11" fmla="*/ 91 h 120"/>
                      <a:gd name="T12" fmla="*/ 25 w 177"/>
                      <a:gd name="T13" fmla="*/ 96 h 120"/>
                      <a:gd name="T14" fmla="*/ 19 w 177"/>
                      <a:gd name="T15" fmla="*/ 89 h 120"/>
                      <a:gd name="T16" fmla="*/ 19 w 177"/>
                      <a:gd name="T17" fmla="*/ 85 h 120"/>
                      <a:gd name="T18" fmla="*/ 15 w 177"/>
                      <a:gd name="T19" fmla="*/ 79 h 120"/>
                      <a:gd name="T20" fmla="*/ 10 w 177"/>
                      <a:gd name="T21" fmla="*/ 77 h 120"/>
                      <a:gd name="T22" fmla="*/ 1 w 177"/>
                      <a:gd name="T23" fmla="*/ 70 h 120"/>
                      <a:gd name="T24" fmla="*/ 4 w 177"/>
                      <a:gd name="T25" fmla="*/ 61 h 120"/>
                      <a:gd name="T26" fmla="*/ 32 w 177"/>
                      <a:gd name="T27" fmla="*/ 75 h 120"/>
                      <a:gd name="T28" fmla="*/ 42 w 177"/>
                      <a:gd name="T29" fmla="*/ 85 h 120"/>
                      <a:gd name="T30" fmla="*/ 50 w 177"/>
                      <a:gd name="T31" fmla="*/ 89 h 120"/>
                      <a:gd name="T32" fmla="*/ 53 w 177"/>
                      <a:gd name="T33" fmla="*/ 86 h 120"/>
                      <a:gd name="T34" fmla="*/ 58 w 177"/>
                      <a:gd name="T35" fmla="*/ 83 h 120"/>
                      <a:gd name="T36" fmla="*/ 80 w 177"/>
                      <a:gd name="T37" fmla="*/ 60 h 120"/>
                      <a:gd name="T38" fmla="*/ 85 w 177"/>
                      <a:gd name="T39" fmla="*/ 56 h 120"/>
                      <a:gd name="T40" fmla="*/ 89 w 177"/>
                      <a:gd name="T41" fmla="*/ 51 h 120"/>
                      <a:gd name="T42" fmla="*/ 97 w 177"/>
                      <a:gd name="T43" fmla="*/ 45 h 120"/>
                      <a:gd name="T44" fmla="*/ 109 w 177"/>
                      <a:gd name="T45" fmla="*/ 36 h 120"/>
                      <a:gd name="T46" fmla="*/ 89 w 177"/>
                      <a:gd name="T47" fmla="*/ 54 h 120"/>
                      <a:gd name="T48" fmla="*/ 87 w 177"/>
                      <a:gd name="T49" fmla="*/ 59 h 120"/>
                      <a:gd name="T50" fmla="*/ 82 w 177"/>
                      <a:gd name="T51" fmla="*/ 63 h 120"/>
                      <a:gd name="T52" fmla="*/ 81 w 177"/>
                      <a:gd name="T53" fmla="*/ 68 h 120"/>
                      <a:gd name="T54" fmla="*/ 77 w 177"/>
                      <a:gd name="T55" fmla="*/ 72 h 120"/>
                      <a:gd name="T56" fmla="*/ 76 w 177"/>
                      <a:gd name="T57" fmla="*/ 77 h 120"/>
                      <a:gd name="T58" fmla="*/ 80 w 177"/>
                      <a:gd name="T59" fmla="*/ 74 h 120"/>
                      <a:gd name="T60" fmla="*/ 82 w 177"/>
                      <a:gd name="T61" fmla="*/ 69 h 120"/>
                      <a:gd name="T62" fmla="*/ 90 w 177"/>
                      <a:gd name="T63" fmla="*/ 63 h 120"/>
                      <a:gd name="T64" fmla="*/ 92 w 177"/>
                      <a:gd name="T65" fmla="*/ 58 h 120"/>
                      <a:gd name="T66" fmla="*/ 102 w 177"/>
                      <a:gd name="T67" fmla="*/ 52 h 120"/>
                      <a:gd name="T68" fmla="*/ 111 w 177"/>
                      <a:gd name="T69" fmla="*/ 44 h 120"/>
                      <a:gd name="T70" fmla="*/ 124 w 177"/>
                      <a:gd name="T71" fmla="*/ 37 h 120"/>
                      <a:gd name="T72" fmla="*/ 126 w 177"/>
                      <a:gd name="T73" fmla="*/ 33 h 120"/>
                      <a:gd name="T74" fmla="*/ 133 w 177"/>
                      <a:gd name="T75" fmla="*/ 26 h 120"/>
                      <a:gd name="T76" fmla="*/ 129 w 177"/>
                      <a:gd name="T77" fmla="*/ 26 h 120"/>
                      <a:gd name="T78" fmla="*/ 122 w 177"/>
                      <a:gd name="T79" fmla="*/ 30 h 120"/>
                      <a:gd name="T80" fmla="*/ 138 w 177"/>
                      <a:gd name="T81" fmla="*/ 17 h 120"/>
                      <a:gd name="T82" fmla="*/ 134 w 177"/>
                      <a:gd name="T83" fmla="*/ 23 h 120"/>
                      <a:gd name="T84" fmla="*/ 163 w 177"/>
                      <a:gd name="T85" fmla="*/ 6 h 120"/>
                      <a:gd name="T86" fmla="*/ 173 w 177"/>
                      <a:gd name="T87" fmla="*/ 2 h 120"/>
                      <a:gd name="T88" fmla="*/ 174 w 177"/>
                      <a:gd name="T89" fmla="*/ 2 h 120"/>
                      <a:gd name="T90" fmla="*/ 168 w 177"/>
                      <a:gd name="T91" fmla="*/ 6 h 120"/>
                      <a:gd name="T92" fmla="*/ 144 w 177"/>
                      <a:gd name="T93" fmla="*/ 27 h 120"/>
                      <a:gd name="T94" fmla="*/ 105 w 177"/>
                      <a:gd name="T95" fmla="*/ 68 h 120"/>
                      <a:gd name="T96" fmla="*/ 101 w 177"/>
                      <a:gd name="T97" fmla="*/ 73 h 120"/>
                      <a:gd name="T98" fmla="*/ 96 w 177"/>
                      <a:gd name="T99" fmla="*/ 79 h 120"/>
                      <a:gd name="T100" fmla="*/ 78 w 177"/>
                      <a:gd name="T101" fmla="*/ 106 h 120"/>
                      <a:gd name="T102" fmla="*/ 76 w 177"/>
                      <a:gd name="T103" fmla="*/ 109 h 120"/>
                      <a:gd name="T104" fmla="*/ 74 w 177"/>
                      <a:gd name="T105" fmla="*/ 111 h 120"/>
                      <a:gd name="T106" fmla="*/ 72 w 177"/>
                      <a:gd name="T107" fmla="*/ 113 h 120"/>
                      <a:gd name="T108" fmla="*/ 73 w 177"/>
                      <a:gd name="T109" fmla="*/ 115 h 120"/>
                      <a:gd name="T110" fmla="*/ 75 w 177"/>
                      <a:gd name="T111" fmla="*/ 115 h 120"/>
                      <a:gd name="T112" fmla="*/ 75 w 177"/>
                      <a:gd name="T113" fmla="*/ 116 h 120"/>
                      <a:gd name="T114" fmla="*/ 73 w 177"/>
                      <a:gd name="T115" fmla="*/ 119 h 120"/>
                      <a:gd name="T116" fmla="*/ 69 w 177"/>
                      <a:gd name="T117" fmla="*/ 120 h 120"/>
                      <a:gd name="T118" fmla="*/ 50 w 177"/>
                      <a:gd name="T119" fmla="*/ 1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7" h="120">
                        <a:moveTo>
                          <a:pt x="50" y="119"/>
                        </a:moveTo>
                        <a:lnTo>
                          <a:pt x="41" y="119"/>
                        </a:lnTo>
                        <a:lnTo>
                          <a:pt x="31" y="119"/>
                        </a:lnTo>
                        <a:lnTo>
                          <a:pt x="30" y="118"/>
                        </a:lnTo>
                        <a:lnTo>
                          <a:pt x="29" y="118"/>
                        </a:lnTo>
                        <a:lnTo>
                          <a:pt x="30" y="114"/>
                        </a:lnTo>
                        <a:lnTo>
                          <a:pt x="30" y="109"/>
                        </a:lnTo>
                        <a:lnTo>
                          <a:pt x="29" y="104"/>
                        </a:lnTo>
                        <a:lnTo>
                          <a:pt x="26" y="98"/>
                        </a:lnTo>
                        <a:lnTo>
                          <a:pt x="26" y="97"/>
                        </a:lnTo>
                        <a:lnTo>
                          <a:pt x="27" y="96"/>
                        </a:lnTo>
                        <a:lnTo>
                          <a:pt x="27" y="96"/>
                        </a:lnTo>
                        <a:lnTo>
                          <a:pt x="28" y="95"/>
                        </a:lnTo>
                        <a:lnTo>
                          <a:pt x="28" y="95"/>
                        </a:lnTo>
                        <a:lnTo>
                          <a:pt x="28" y="93"/>
                        </a:lnTo>
                        <a:lnTo>
                          <a:pt x="26" y="92"/>
                        </a:lnTo>
                        <a:lnTo>
                          <a:pt x="25" y="91"/>
                        </a:lnTo>
                        <a:lnTo>
                          <a:pt x="24" y="91"/>
                        </a:lnTo>
                        <a:lnTo>
                          <a:pt x="24" y="92"/>
                        </a:lnTo>
                        <a:lnTo>
                          <a:pt x="24" y="93"/>
                        </a:lnTo>
                        <a:lnTo>
                          <a:pt x="25" y="96"/>
                        </a:lnTo>
                        <a:lnTo>
                          <a:pt x="23" y="93"/>
                        </a:lnTo>
                        <a:lnTo>
                          <a:pt x="21" y="91"/>
                        </a:lnTo>
                        <a:lnTo>
                          <a:pt x="19" y="89"/>
                        </a:lnTo>
                        <a:lnTo>
                          <a:pt x="18" y="87"/>
                        </a:lnTo>
                        <a:lnTo>
                          <a:pt x="20" y="87"/>
                        </a:lnTo>
                        <a:lnTo>
                          <a:pt x="19" y="85"/>
                        </a:lnTo>
                        <a:lnTo>
                          <a:pt x="18" y="83"/>
                        </a:lnTo>
                        <a:lnTo>
                          <a:pt x="17" y="81"/>
                        </a:lnTo>
                        <a:lnTo>
                          <a:pt x="15" y="79"/>
                        </a:lnTo>
                        <a:lnTo>
                          <a:pt x="13" y="77"/>
                        </a:lnTo>
                        <a:lnTo>
                          <a:pt x="11" y="77"/>
                        </a:lnTo>
                        <a:lnTo>
                          <a:pt x="10" y="77"/>
                        </a:lnTo>
                        <a:lnTo>
                          <a:pt x="9" y="77"/>
                        </a:lnTo>
                        <a:lnTo>
                          <a:pt x="3" y="71"/>
                        </a:lnTo>
                        <a:lnTo>
                          <a:pt x="1" y="70"/>
                        </a:lnTo>
                        <a:lnTo>
                          <a:pt x="0" y="66"/>
                        </a:lnTo>
                        <a:lnTo>
                          <a:pt x="2" y="61"/>
                        </a:lnTo>
                        <a:lnTo>
                          <a:pt x="4" y="61"/>
                        </a:lnTo>
                        <a:lnTo>
                          <a:pt x="11" y="64"/>
                        </a:lnTo>
                        <a:lnTo>
                          <a:pt x="20" y="69"/>
                        </a:lnTo>
                        <a:lnTo>
                          <a:pt x="32" y="75"/>
                        </a:lnTo>
                        <a:lnTo>
                          <a:pt x="37" y="79"/>
                        </a:lnTo>
                        <a:lnTo>
                          <a:pt x="39" y="81"/>
                        </a:lnTo>
                        <a:lnTo>
                          <a:pt x="42" y="85"/>
                        </a:lnTo>
                        <a:lnTo>
                          <a:pt x="47" y="88"/>
                        </a:lnTo>
                        <a:lnTo>
                          <a:pt x="48" y="89"/>
                        </a:lnTo>
                        <a:lnTo>
                          <a:pt x="50" y="89"/>
                        </a:lnTo>
                        <a:lnTo>
                          <a:pt x="51" y="89"/>
                        </a:lnTo>
                        <a:lnTo>
                          <a:pt x="52" y="87"/>
                        </a:lnTo>
                        <a:lnTo>
                          <a:pt x="53" y="86"/>
                        </a:lnTo>
                        <a:lnTo>
                          <a:pt x="55" y="86"/>
                        </a:lnTo>
                        <a:lnTo>
                          <a:pt x="57" y="84"/>
                        </a:lnTo>
                        <a:lnTo>
                          <a:pt x="58" y="83"/>
                        </a:lnTo>
                        <a:lnTo>
                          <a:pt x="72" y="67"/>
                        </a:lnTo>
                        <a:lnTo>
                          <a:pt x="78" y="61"/>
                        </a:lnTo>
                        <a:lnTo>
                          <a:pt x="80" y="60"/>
                        </a:lnTo>
                        <a:lnTo>
                          <a:pt x="83" y="60"/>
                        </a:lnTo>
                        <a:lnTo>
                          <a:pt x="83" y="57"/>
                        </a:lnTo>
                        <a:lnTo>
                          <a:pt x="85" y="56"/>
                        </a:lnTo>
                        <a:lnTo>
                          <a:pt x="86" y="55"/>
                        </a:lnTo>
                        <a:lnTo>
                          <a:pt x="88" y="53"/>
                        </a:lnTo>
                        <a:lnTo>
                          <a:pt x="89" y="51"/>
                        </a:lnTo>
                        <a:lnTo>
                          <a:pt x="92" y="49"/>
                        </a:lnTo>
                        <a:lnTo>
                          <a:pt x="96" y="45"/>
                        </a:lnTo>
                        <a:lnTo>
                          <a:pt x="97" y="45"/>
                        </a:lnTo>
                        <a:lnTo>
                          <a:pt x="98" y="44"/>
                        </a:lnTo>
                        <a:lnTo>
                          <a:pt x="109" y="35"/>
                        </a:lnTo>
                        <a:lnTo>
                          <a:pt x="109" y="36"/>
                        </a:lnTo>
                        <a:lnTo>
                          <a:pt x="93" y="51"/>
                        </a:lnTo>
                        <a:lnTo>
                          <a:pt x="91" y="53"/>
                        </a:lnTo>
                        <a:lnTo>
                          <a:pt x="89" y="54"/>
                        </a:lnTo>
                        <a:lnTo>
                          <a:pt x="88" y="56"/>
                        </a:lnTo>
                        <a:lnTo>
                          <a:pt x="88" y="57"/>
                        </a:lnTo>
                        <a:lnTo>
                          <a:pt x="87" y="59"/>
                        </a:lnTo>
                        <a:lnTo>
                          <a:pt x="85" y="60"/>
                        </a:lnTo>
                        <a:lnTo>
                          <a:pt x="84" y="62"/>
                        </a:lnTo>
                        <a:lnTo>
                          <a:pt x="82" y="63"/>
                        </a:lnTo>
                        <a:lnTo>
                          <a:pt x="82" y="65"/>
                        </a:lnTo>
                        <a:lnTo>
                          <a:pt x="82" y="67"/>
                        </a:lnTo>
                        <a:lnTo>
                          <a:pt x="81" y="68"/>
                        </a:lnTo>
                        <a:lnTo>
                          <a:pt x="78" y="69"/>
                        </a:lnTo>
                        <a:lnTo>
                          <a:pt x="78" y="71"/>
                        </a:lnTo>
                        <a:lnTo>
                          <a:pt x="77" y="72"/>
                        </a:lnTo>
                        <a:lnTo>
                          <a:pt x="75" y="74"/>
                        </a:lnTo>
                        <a:lnTo>
                          <a:pt x="75" y="75"/>
                        </a:lnTo>
                        <a:lnTo>
                          <a:pt x="76" y="77"/>
                        </a:lnTo>
                        <a:lnTo>
                          <a:pt x="77" y="77"/>
                        </a:lnTo>
                        <a:lnTo>
                          <a:pt x="79" y="77"/>
                        </a:lnTo>
                        <a:lnTo>
                          <a:pt x="80" y="74"/>
                        </a:lnTo>
                        <a:lnTo>
                          <a:pt x="81" y="71"/>
                        </a:lnTo>
                        <a:lnTo>
                          <a:pt x="81" y="70"/>
                        </a:lnTo>
                        <a:lnTo>
                          <a:pt x="82" y="69"/>
                        </a:lnTo>
                        <a:lnTo>
                          <a:pt x="84" y="67"/>
                        </a:lnTo>
                        <a:lnTo>
                          <a:pt x="86" y="65"/>
                        </a:lnTo>
                        <a:lnTo>
                          <a:pt x="90" y="63"/>
                        </a:lnTo>
                        <a:lnTo>
                          <a:pt x="90" y="60"/>
                        </a:lnTo>
                        <a:lnTo>
                          <a:pt x="91" y="59"/>
                        </a:lnTo>
                        <a:lnTo>
                          <a:pt x="92" y="58"/>
                        </a:lnTo>
                        <a:lnTo>
                          <a:pt x="93" y="58"/>
                        </a:lnTo>
                        <a:lnTo>
                          <a:pt x="97" y="54"/>
                        </a:lnTo>
                        <a:lnTo>
                          <a:pt x="102" y="52"/>
                        </a:lnTo>
                        <a:lnTo>
                          <a:pt x="105" y="49"/>
                        </a:lnTo>
                        <a:lnTo>
                          <a:pt x="107" y="46"/>
                        </a:lnTo>
                        <a:lnTo>
                          <a:pt x="111" y="44"/>
                        </a:lnTo>
                        <a:lnTo>
                          <a:pt x="119" y="40"/>
                        </a:lnTo>
                        <a:lnTo>
                          <a:pt x="121" y="39"/>
                        </a:lnTo>
                        <a:lnTo>
                          <a:pt x="124" y="37"/>
                        </a:lnTo>
                        <a:lnTo>
                          <a:pt x="126" y="36"/>
                        </a:lnTo>
                        <a:lnTo>
                          <a:pt x="127" y="34"/>
                        </a:lnTo>
                        <a:lnTo>
                          <a:pt x="126" y="33"/>
                        </a:lnTo>
                        <a:lnTo>
                          <a:pt x="127" y="32"/>
                        </a:lnTo>
                        <a:lnTo>
                          <a:pt x="133" y="27"/>
                        </a:lnTo>
                        <a:lnTo>
                          <a:pt x="133" y="26"/>
                        </a:lnTo>
                        <a:lnTo>
                          <a:pt x="131" y="25"/>
                        </a:lnTo>
                        <a:lnTo>
                          <a:pt x="130" y="26"/>
                        </a:lnTo>
                        <a:lnTo>
                          <a:pt x="129" y="26"/>
                        </a:lnTo>
                        <a:lnTo>
                          <a:pt x="127" y="28"/>
                        </a:lnTo>
                        <a:lnTo>
                          <a:pt x="125" y="29"/>
                        </a:lnTo>
                        <a:lnTo>
                          <a:pt x="122" y="30"/>
                        </a:lnTo>
                        <a:lnTo>
                          <a:pt x="122" y="29"/>
                        </a:lnTo>
                        <a:lnTo>
                          <a:pt x="123" y="28"/>
                        </a:lnTo>
                        <a:lnTo>
                          <a:pt x="138" y="17"/>
                        </a:lnTo>
                        <a:lnTo>
                          <a:pt x="136" y="20"/>
                        </a:lnTo>
                        <a:lnTo>
                          <a:pt x="134" y="21"/>
                        </a:lnTo>
                        <a:lnTo>
                          <a:pt x="134" y="23"/>
                        </a:lnTo>
                        <a:lnTo>
                          <a:pt x="134" y="24"/>
                        </a:lnTo>
                        <a:lnTo>
                          <a:pt x="157" y="10"/>
                        </a:lnTo>
                        <a:lnTo>
                          <a:pt x="163" y="6"/>
                        </a:lnTo>
                        <a:lnTo>
                          <a:pt x="168" y="4"/>
                        </a:lnTo>
                        <a:lnTo>
                          <a:pt x="171" y="2"/>
                        </a:lnTo>
                        <a:lnTo>
                          <a:pt x="173" y="2"/>
                        </a:lnTo>
                        <a:lnTo>
                          <a:pt x="175" y="1"/>
                        </a:lnTo>
                        <a:lnTo>
                          <a:pt x="177" y="0"/>
                        </a:lnTo>
                        <a:lnTo>
                          <a:pt x="174" y="2"/>
                        </a:lnTo>
                        <a:lnTo>
                          <a:pt x="172" y="3"/>
                        </a:lnTo>
                        <a:lnTo>
                          <a:pt x="170" y="4"/>
                        </a:lnTo>
                        <a:lnTo>
                          <a:pt x="168" y="6"/>
                        </a:lnTo>
                        <a:lnTo>
                          <a:pt x="166" y="8"/>
                        </a:lnTo>
                        <a:lnTo>
                          <a:pt x="151" y="19"/>
                        </a:lnTo>
                        <a:lnTo>
                          <a:pt x="144" y="27"/>
                        </a:lnTo>
                        <a:lnTo>
                          <a:pt x="135" y="36"/>
                        </a:lnTo>
                        <a:lnTo>
                          <a:pt x="108" y="63"/>
                        </a:lnTo>
                        <a:lnTo>
                          <a:pt x="105" y="68"/>
                        </a:lnTo>
                        <a:lnTo>
                          <a:pt x="103" y="69"/>
                        </a:lnTo>
                        <a:lnTo>
                          <a:pt x="102" y="71"/>
                        </a:lnTo>
                        <a:lnTo>
                          <a:pt x="101" y="73"/>
                        </a:lnTo>
                        <a:lnTo>
                          <a:pt x="98" y="74"/>
                        </a:lnTo>
                        <a:lnTo>
                          <a:pt x="99" y="76"/>
                        </a:lnTo>
                        <a:lnTo>
                          <a:pt x="96" y="79"/>
                        </a:lnTo>
                        <a:lnTo>
                          <a:pt x="80" y="103"/>
                        </a:lnTo>
                        <a:lnTo>
                          <a:pt x="78" y="104"/>
                        </a:lnTo>
                        <a:lnTo>
                          <a:pt x="78" y="106"/>
                        </a:lnTo>
                        <a:lnTo>
                          <a:pt x="77" y="107"/>
                        </a:lnTo>
                        <a:lnTo>
                          <a:pt x="77" y="108"/>
                        </a:lnTo>
                        <a:lnTo>
                          <a:pt x="76" y="109"/>
                        </a:lnTo>
                        <a:lnTo>
                          <a:pt x="75" y="109"/>
                        </a:lnTo>
                        <a:lnTo>
                          <a:pt x="74" y="110"/>
                        </a:lnTo>
                        <a:lnTo>
                          <a:pt x="74" y="111"/>
                        </a:lnTo>
                        <a:lnTo>
                          <a:pt x="74" y="112"/>
                        </a:lnTo>
                        <a:lnTo>
                          <a:pt x="73" y="113"/>
                        </a:lnTo>
                        <a:lnTo>
                          <a:pt x="72" y="113"/>
                        </a:lnTo>
                        <a:lnTo>
                          <a:pt x="72" y="114"/>
                        </a:lnTo>
                        <a:lnTo>
                          <a:pt x="72" y="115"/>
                        </a:lnTo>
                        <a:lnTo>
                          <a:pt x="73" y="115"/>
                        </a:lnTo>
                        <a:lnTo>
                          <a:pt x="74" y="116"/>
                        </a:lnTo>
                        <a:lnTo>
                          <a:pt x="74" y="116"/>
                        </a:lnTo>
                        <a:lnTo>
                          <a:pt x="75" y="115"/>
                        </a:lnTo>
                        <a:lnTo>
                          <a:pt x="77" y="115"/>
                        </a:lnTo>
                        <a:lnTo>
                          <a:pt x="76" y="116"/>
                        </a:lnTo>
                        <a:lnTo>
                          <a:pt x="75" y="116"/>
                        </a:lnTo>
                        <a:lnTo>
                          <a:pt x="74" y="117"/>
                        </a:lnTo>
                        <a:lnTo>
                          <a:pt x="74" y="118"/>
                        </a:lnTo>
                        <a:lnTo>
                          <a:pt x="73" y="119"/>
                        </a:lnTo>
                        <a:lnTo>
                          <a:pt x="72" y="120"/>
                        </a:lnTo>
                        <a:lnTo>
                          <a:pt x="71" y="120"/>
                        </a:lnTo>
                        <a:lnTo>
                          <a:pt x="69" y="120"/>
                        </a:lnTo>
                        <a:lnTo>
                          <a:pt x="65" y="120"/>
                        </a:lnTo>
                        <a:lnTo>
                          <a:pt x="60" y="119"/>
                        </a:lnTo>
                        <a:lnTo>
                          <a:pt x="50" y="119"/>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87" name="Freeform 441"/>
                  <p:cNvSpPr/>
                  <p:nvPr/>
                </p:nvSpPr>
                <p:spPr bwMode="auto">
                  <a:xfrm>
                    <a:off x="3031" y="1268"/>
                    <a:ext cx="31" cy="27"/>
                  </a:xfrm>
                  <a:custGeom>
                    <a:avLst/>
                    <a:gdLst>
                      <a:gd name="T0" fmla="*/ 0 w 31"/>
                      <a:gd name="T1" fmla="*/ 27 h 27"/>
                      <a:gd name="T2" fmla="*/ 3 w 31"/>
                      <a:gd name="T3" fmla="*/ 23 h 27"/>
                      <a:gd name="T4" fmla="*/ 6 w 31"/>
                      <a:gd name="T5" fmla="*/ 21 h 27"/>
                      <a:gd name="T6" fmla="*/ 11 w 31"/>
                      <a:gd name="T7" fmla="*/ 15 h 27"/>
                      <a:gd name="T8" fmla="*/ 13 w 31"/>
                      <a:gd name="T9" fmla="*/ 13 h 27"/>
                      <a:gd name="T10" fmla="*/ 16 w 31"/>
                      <a:gd name="T11" fmla="*/ 12 h 27"/>
                      <a:gd name="T12" fmla="*/ 19 w 31"/>
                      <a:gd name="T13" fmla="*/ 8 h 27"/>
                      <a:gd name="T14" fmla="*/ 26 w 31"/>
                      <a:gd name="T15" fmla="*/ 0 h 27"/>
                      <a:gd name="T16" fmla="*/ 22 w 31"/>
                      <a:gd name="T17" fmla="*/ 6 h 27"/>
                      <a:gd name="T18" fmla="*/ 17 w 31"/>
                      <a:gd name="T19" fmla="*/ 10 h 27"/>
                      <a:gd name="T20" fmla="*/ 17 w 31"/>
                      <a:gd name="T21" fmla="*/ 11 h 27"/>
                      <a:gd name="T22" fmla="*/ 19 w 31"/>
                      <a:gd name="T23" fmla="*/ 10 h 27"/>
                      <a:gd name="T24" fmla="*/ 20 w 31"/>
                      <a:gd name="T25" fmla="*/ 9 h 27"/>
                      <a:gd name="T26" fmla="*/ 22 w 31"/>
                      <a:gd name="T27" fmla="*/ 7 h 27"/>
                      <a:gd name="T28" fmla="*/ 25 w 31"/>
                      <a:gd name="T29" fmla="*/ 5 h 27"/>
                      <a:gd name="T30" fmla="*/ 31 w 31"/>
                      <a:gd name="T31" fmla="*/ 1 h 27"/>
                      <a:gd name="T32" fmla="*/ 26 w 31"/>
                      <a:gd name="T33" fmla="*/ 5 h 27"/>
                      <a:gd name="T34" fmla="*/ 25 w 31"/>
                      <a:gd name="T35" fmla="*/ 8 h 27"/>
                      <a:gd name="T36" fmla="*/ 22 w 31"/>
                      <a:gd name="T37" fmla="*/ 9 h 27"/>
                      <a:gd name="T38" fmla="*/ 20 w 31"/>
                      <a:gd name="T39" fmla="*/ 12 h 27"/>
                      <a:gd name="T40" fmla="*/ 17 w 31"/>
                      <a:gd name="T41" fmla="*/ 13 h 27"/>
                      <a:gd name="T42" fmla="*/ 15 w 31"/>
                      <a:gd name="T43" fmla="*/ 15 h 27"/>
                      <a:gd name="T44" fmla="*/ 11 w 31"/>
                      <a:gd name="T45" fmla="*/ 18 h 27"/>
                      <a:gd name="T46" fmla="*/ 5 w 31"/>
                      <a:gd name="T47" fmla="*/ 23 h 27"/>
                      <a:gd name="T48" fmla="*/ 2 w 31"/>
                      <a:gd name="T49" fmla="*/ 25 h 27"/>
                      <a:gd name="T50" fmla="*/ 0 w 31"/>
                      <a:gd name="T5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27">
                        <a:moveTo>
                          <a:pt x="0" y="27"/>
                        </a:moveTo>
                        <a:lnTo>
                          <a:pt x="3" y="23"/>
                        </a:lnTo>
                        <a:lnTo>
                          <a:pt x="6" y="21"/>
                        </a:lnTo>
                        <a:lnTo>
                          <a:pt x="11" y="15"/>
                        </a:lnTo>
                        <a:lnTo>
                          <a:pt x="13" y="13"/>
                        </a:lnTo>
                        <a:lnTo>
                          <a:pt x="16" y="12"/>
                        </a:lnTo>
                        <a:lnTo>
                          <a:pt x="19" y="8"/>
                        </a:lnTo>
                        <a:lnTo>
                          <a:pt x="26" y="0"/>
                        </a:lnTo>
                        <a:lnTo>
                          <a:pt x="22" y="6"/>
                        </a:lnTo>
                        <a:lnTo>
                          <a:pt x="17" y="10"/>
                        </a:lnTo>
                        <a:lnTo>
                          <a:pt x="17" y="11"/>
                        </a:lnTo>
                        <a:lnTo>
                          <a:pt x="19" y="10"/>
                        </a:lnTo>
                        <a:lnTo>
                          <a:pt x="20" y="9"/>
                        </a:lnTo>
                        <a:lnTo>
                          <a:pt x="22" y="7"/>
                        </a:lnTo>
                        <a:lnTo>
                          <a:pt x="25" y="5"/>
                        </a:lnTo>
                        <a:lnTo>
                          <a:pt x="31" y="1"/>
                        </a:lnTo>
                        <a:lnTo>
                          <a:pt x="26" y="5"/>
                        </a:lnTo>
                        <a:lnTo>
                          <a:pt x="25" y="8"/>
                        </a:lnTo>
                        <a:lnTo>
                          <a:pt x="22" y="9"/>
                        </a:lnTo>
                        <a:lnTo>
                          <a:pt x="20" y="12"/>
                        </a:lnTo>
                        <a:lnTo>
                          <a:pt x="17" y="13"/>
                        </a:lnTo>
                        <a:lnTo>
                          <a:pt x="15" y="15"/>
                        </a:lnTo>
                        <a:lnTo>
                          <a:pt x="11" y="18"/>
                        </a:lnTo>
                        <a:lnTo>
                          <a:pt x="5" y="23"/>
                        </a:lnTo>
                        <a:lnTo>
                          <a:pt x="2" y="25"/>
                        </a:lnTo>
                        <a:lnTo>
                          <a:pt x="0" y="27"/>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88" name="Freeform 442"/>
                  <p:cNvSpPr/>
                  <p:nvPr/>
                </p:nvSpPr>
                <p:spPr bwMode="auto">
                  <a:xfrm>
                    <a:off x="3064" y="1259"/>
                    <a:ext cx="9" cy="5"/>
                  </a:xfrm>
                  <a:custGeom>
                    <a:avLst/>
                    <a:gdLst>
                      <a:gd name="T0" fmla="*/ 0 w 9"/>
                      <a:gd name="T1" fmla="*/ 4 h 5"/>
                      <a:gd name="T2" fmla="*/ 1 w 9"/>
                      <a:gd name="T3" fmla="*/ 3 h 5"/>
                      <a:gd name="T4" fmla="*/ 4 w 9"/>
                      <a:gd name="T5" fmla="*/ 2 h 5"/>
                      <a:gd name="T6" fmla="*/ 5 w 9"/>
                      <a:gd name="T7" fmla="*/ 1 h 5"/>
                      <a:gd name="T8" fmla="*/ 8 w 9"/>
                      <a:gd name="T9" fmla="*/ 0 h 5"/>
                      <a:gd name="T10" fmla="*/ 9 w 9"/>
                      <a:gd name="T11" fmla="*/ 0 h 5"/>
                      <a:gd name="T12" fmla="*/ 6 w 9"/>
                      <a:gd name="T13" fmla="*/ 1 h 5"/>
                      <a:gd name="T14" fmla="*/ 5 w 9"/>
                      <a:gd name="T15" fmla="*/ 2 h 5"/>
                      <a:gd name="T16" fmla="*/ 4 w 9"/>
                      <a:gd name="T17" fmla="*/ 4 h 5"/>
                      <a:gd name="T18" fmla="*/ 2 w 9"/>
                      <a:gd name="T19" fmla="*/ 4 h 5"/>
                      <a:gd name="T20" fmla="*/ 0 w 9"/>
                      <a:gd name="T21" fmla="*/ 5 h 5"/>
                      <a:gd name="T22" fmla="*/ 0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0" y="4"/>
                        </a:moveTo>
                        <a:lnTo>
                          <a:pt x="1" y="3"/>
                        </a:lnTo>
                        <a:lnTo>
                          <a:pt x="4" y="2"/>
                        </a:lnTo>
                        <a:lnTo>
                          <a:pt x="5" y="1"/>
                        </a:lnTo>
                        <a:lnTo>
                          <a:pt x="8" y="0"/>
                        </a:lnTo>
                        <a:lnTo>
                          <a:pt x="9" y="0"/>
                        </a:lnTo>
                        <a:lnTo>
                          <a:pt x="6" y="1"/>
                        </a:lnTo>
                        <a:lnTo>
                          <a:pt x="5" y="2"/>
                        </a:lnTo>
                        <a:lnTo>
                          <a:pt x="4" y="4"/>
                        </a:lnTo>
                        <a:lnTo>
                          <a:pt x="2" y="4"/>
                        </a:lnTo>
                        <a:lnTo>
                          <a:pt x="0" y="5"/>
                        </a:lnTo>
                        <a:lnTo>
                          <a:pt x="0" y="4"/>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89" name="Freeform 443"/>
                  <p:cNvSpPr/>
                  <p:nvPr/>
                </p:nvSpPr>
                <p:spPr bwMode="auto">
                  <a:xfrm>
                    <a:off x="3059" y="1272"/>
                    <a:ext cx="5" cy="4"/>
                  </a:xfrm>
                  <a:custGeom>
                    <a:avLst/>
                    <a:gdLst>
                      <a:gd name="T0" fmla="*/ 2 w 5"/>
                      <a:gd name="T1" fmla="*/ 2 h 4"/>
                      <a:gd name="T2" fmla="*/ 3 w 5"/>
                      <a:gd name="T3" fmla="*/ 1 h 4"/>
                      <a:gd name="T4" fmla="*/ 4 w 5"/>
                      <a:gd name="T5" fmla="*/ 0 h 4"/>
                      <a:gd name="T6" fmla="*/ 5 w 5"/>
                      <a:gd name="T7" fmla="*/ 0 h 4"/>
                      <a:gd name="T8" fmla="*/ 5 w 5"/>
                      <a:gd name="T9" fmla="*/ 1 h 4"/>
                      <a:gd name="T10" fmla="*/ 5 w 5"/>
                      <a:gd name="T11" fmla="*/ 2 h 4"/>
                      <a:gd name="T12" fmla="*/ 4 w 5"/>
                      <a:gd name="T13" fmla="*/ 2 h 4"/>
                      <a:gd name="T14" fmla="*/ 3 w 5"/>
                      <a:gd name="T15" fmla="*/ 3 h 4"/>
                      <a:gd name="T16" fmla="*/ 2 w 5"/>
                      <a:gd name="T17" fmla="*/ 4 h 4"/>
                      <a:gd name="T18" fmla="*/ 0 w 5"/>
                      <a:gd name="T19" fmla="*/ 4 h 4"/>
                      <a:gd name="T20" fmla="*/ 2 w 5"/>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4">
                        <a:moveTo>
                          <a:pt x="2" y="2"/>
                        </a:moveTo>
                        <a:lnTo>
                          <a:pt x="3" y="1"/>
                        </a:lnTo>
                        <a:lnTo>
                          <a:pt x="4" y="0"/>
                        </a:lnTo>
                        <a:lnTo>
                          <a:pt x="5" y="0"/>
                        </a:lnTo>
                        <a:lnTo>
                          <a:pt x="5" y="1"/>
                        </a:lnTo>
                        <a:lnTo>
                          <a:pt x="5" y="2"/>
                        </a:lnTo>
                        <a:lnTo>
                          <a:pt x="4" y="2"/>
                        </a:lnTo>
                        <a:lnTo>
                          <a:pt x="3" y="3"/>
                        </a:lnTo>
                        <a:lnTo>
                          <a:pt x="2" y="4"/>
                        </a:lnTo>
                        <a:lnTo>
                          <a:pt x="0" y="4"/>
                        </a:lnTo>
                        <a:lnTo>
                          <a:pt x="2" y="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470" name="Rectangle 444"/>
                <p:cNvSpPr>
                  <a:spLocks noChangeArrowheads="1"/>
                </p:cNvSpPr>
                <p:nvPr/>
              </p:nvSpPr>
              <p:spPr bwMode="auto">
                <a:xfrm>
                  <a:off x="3384" y="1307"/>
                  <a:ext cx="123" cy="69"/>
                </a:xfrm>
                <a:prstGeom prst="rect">
                  <a:avLst/>
                </a:prstGeom>
                <a:noFill/>
                <a:ln w="25400"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71" name="Group 445"/>
                <p:cNvGrpSpPr/>
                <p:nvPr/>
              </p:nvGrpSpPr>
              <p:grpSpPr bwMode="auto">
                <a:xfrm>
                  <a:off x="3385" y="1238"/>
                  <a:ext cx="177" cy="120"/>
                  <a:chOff x="3389" y="1238"/>
                  <a:chExt cx="176" cy="120"/>
                </a:xfrm>
              </p:grpSpPr>
              <p:sp>
                <p:nvSpPr>
                  <p:cNvPr id="1482" name="Freeform 446"/>
                  <p:cNvSpPr/>
                  <p:nvPr/>
                </p:nvSpPr>
                <p:spPr bwMode="auto">
                  <a:xfrm>
                    <a:off x="3389" y="1238"/>
                    <a:ext cx="176" cy="120"/>
                  </a:xfrm>
                  <a:custGeom>
                    <a:avLst/>
                    <a:gdLst>
                      <a:gd name="T0" fmla="*/ 30 w 176"/>
                      <a:gd name="T1" fmla="*/ 119 h 120"/>
                      <a:gd name="T2" fmla="*/ 29 w 176"/>
                      <a:gd name="T3" fmla="*/ 114 h 120"/>
                      <a:gd name="T4" fmla="*/ 25 w 176"/>
                      <a:gd name="T5" fmla="*/ 98 h 120"/>
                      <a:gd name="T6" fmla="*/ 26 w 176"/>
                      <a:gd name="T7" fmla="*/ 96 h 120"/>
                      <a:gd name="T8" fmla="*/ 27 w 176"/>
                      <a:gd name="T9" fmla="*/ 93 h 120"/>
                      <a:gd name="T10" fmla="*/ 23 w 176"/>
                      <a:gd name="T11" fmla="*/ 91 h 120"/>
                      <a:gd name="T12" fmla="*/ 24 w 176"/>
                      <a:gd name="T13" fmla="*/ 96 h 120"/>
                      <a:gd name="T14" fmla="*/ 18 w 176"/>
                      <a:gd name="T15" fmla="*/ 89 h 120"/>
                      <a:gd name="T16" fmla="*/ 18 w 176"/>
                      <a:gd name="T17" fmla="*/ 85 h 120"/>
                      <a:gd name="T18" fmla="*/ 14 w 176"/>
                      <a:gd name="T19" fmla="*/ 79 h 120"/>
                      <a:gd name="T20" fmla="*/ 9 w 176"/>
                      <a:gd name="T21" fmla="*/ 77 h 120"/>
                      <a:gd name="T22" fmla="*/ 0 w 176"/>
                      <a:gd name="T23" fmla="*/ 70 h 120"/>
                      <a:gd name="T24" fmla="*/ 3 w 176"/>
                      <a:gd name="T25" fmla="*/ 61 h 120"/>
                      <a:gd name="T26" fmla="*/ 31 w 176"/>
                      <a:gd name="T27" fmla="*/ 75 h 120"/>
                      <a:gd name="T28" fmla="*/ 42 w 176"/>
                      <a:gd name="T29" fmla="*/ 85 h 120"/>
                      <a:gd name="T30" fmla="*/ 49 w 176"/>
                      <a:gd name="T31" fmla="*/ 89 h 120"/>
                      <a:gd name="T32" fmla="*/ 52 w 176"/>
                      <a:gd name="T33" fmla="*/ 86 h 120"/>
                      <a:gd name="T34" fmla="*/ 57 w 176"/>
                      <a:gd name="T35" fmla="*/ 83 h 120"/>
                      <a:gd name="T36" fmla="*/ 79 w 176"/>
                      <a:gd name="T37" fmla="*/ 60 h 120"/>
                      <a:gd name="T38" fmla="*/ 84 w 176"/>
                      <a:gd name="T39" fmla="*/ 56 h 120"/>
                      <a:gd name="T40" fmla="*/ 88 w 176"/>
                      <a:gd name="T41" fmla="*/ 51 h 120"/>
                      <a:gd name="T42" fmla="*/ 96 w 176"/>
                      <a:gd name="T43" fmla="*/ 45 h 120"/>
                      <a:gd name="T44" fmla="*/ 108 w 176"/>
                      <a:gd name="T45" fmla="*/ 36 h 120"/>
                      <a:gd name="T46" fmla="*/ 88 w 176"/>
                      <a:gd name="T47" fmla="*/ 54 h 120"/>
                      <a:gd name="T48" fmla="*/ 86 w 176"/>
                      <a:gd name="T49" fmla="*/ 59 h 120"/>
                      <a:gd name="T50" fmla="*/ 82 w 176"/>
                      <a:gd name="T51" fmla="*/ 63 h 120"/>
                      <a:gd name="T52" fmla="*/ 81 w 176"/>
                      <a:gd name="T53" fmla="*/ 68 h 120"/>
                      <a:gd name="T54" fmla="*/ 76 w 176"/>
                      <a:gd name="T55" fmla="*/ 72 h 120"/>
                      <a:gd name="T56" fmla="*/ 75 w 176"/>
                      <a:gd name="T57" fmla="*/ 77 h 120"/>
                      <a:gd name="T58" fmla="*/ 80 w 176"/>
                      <a:gd name="T59" fmla="*/ 74 h 120"/>
                      <a:gd name="T60" fmla="*/ 81 w 176"/>
                      <a:gd name="T61" fmla="*/ 69 h 120"/>
                      <a:gd name="T62" fmla="*/ 89 w 176"/>
                      <a:gd name="T63" fmla="*/ 63 h 120"/>
                      <a:gd name="T64" fmla="*/ 91 w 176"/>
                      <a:gd name="T65" fmla="*/ 58 h 120"/>
                      <a:gd name="T66" fmla="*/ 101 w 176"/>
                      <a:gd name="T67" fmla="*/ 52 h 120"/>
                      <a:gd name="T68" fmla="*/ 110 w 176"/>
                      <a:gd name="T69" fmla="*/ 44 h 120"/>
                      <a:gd name="T70" fmla="*/ 124 w 176"/>
                      <a:gd name="T71" fmla="*/ 37 h 120"/>
                      <a:gd name="T72" fmla="*/ 125 w 176"/>
                      <a:gd name="T73" fmla="*/ 33 h 120"/>
                      <a:gd name="T74" fmla="*/ 132 w 176"/>
                      <a:gd name="T75" fmla="*/ 26 h 120"/>
                      <a:gd name="T76" fmla="*/ 128 w 176"/>
                      <a:gd name="T77" fmla="*/ 26 h 120"/>
                      <a:gd name="T78" fmla="*/ 122 w 176"/>
                      <a:gd name="T79" fmla="*/ 30 h 120"/>
                      <a:gd name="T80" fmla="*/ 137 w 176"/>
                      <a:gd name="T81" fmla="*/ 17 h 120"/>
                      <a:gd name="T82" fmla="*/ 133 w 176"/>
                      <a:gd name="T83" fmla="*/ 23 h 120"/>
                      <a:gd name="T84" fmla="*/ 163 w 176"/>
                      <a:gd name="T85" fmla="*/ 6 h 120"/>
                      <a:gd name="T86" fmla="*/ 172 w 176"/>
                      <a:gd name="T87" fmla="*/ 2 h 120"/>
                      <a:gd name="T88" fmla="*/ 173 w 176"/>
                      <a:gd name="T89" fmla="*/ 2 h 120"/>
                      <a:gd name="T90" fmla="*/ 167 w 176"/>
                      <a:gd name="T91" fmla="*/ 6 h 120"/>
                      <a:gd name="T92" fmla="*/ 143 w 176"/>
                      <a:gd name="T93" fmla="*/ 27 h 120"/>
                      <a:gd name="T94" fmla="*/ 104 w 176"/>
                      <a:gd name="T95" fmla="*/ 68 h 120"/>
                      <a:gd name="T96" fmla="*/ 100 w 176"/>
                      <a:gd name="T97" fmla="*/ 73 h 120"/>
                      <a:gd name="T98" fmla="*/ 95 w 176"/>
                      <a:gd name="T99" fmla="*/ 79 h 120"/>
                      <a:gd name="T100" fmla="*/ 77 w 176"/>
                      <a:gd name="T101" fmla="*/ 106 h 120"/>
                      <a:gd name="T102" fmla="*/ 75 w 176"/>
                      <a:gd name="T103" fmla="*/ 109 h 120"/>
                      <a:gd name="T104" fmla="*/ 73 w 176"/>
                      <a:gd name="T105" fmla="*/ 111 h 120"/>
                      <a:gd name="T106" fmla="*/ 71 w 176"/>
                      <a:gd name="T107" fmla="*/ 113 h 120"/>
                      <a:gd name="T108" fmla="*/ 72 w 176"/>
                      <a:gd name="T109" fmla="*/ 115 h 120"/>
                      <a:gd name="T110" fmla="*/ 74 w 176"/>
                      <a:gd name="T111" fmla="*/ 115 h 120"/>
                      <a:gd name="T112" fmla="*/ 74 w 176"/>
                      <a:gd name="T113" fmla="*/ 116 h 120"/>
                      <a:gd name="T114" fmla="*/ 72 w 176"/>
                      <a:gd name="T115" fmla="*/ 119 h 120"/>
                      <a:gd name="T116" fmla="*/ 68 w 176"/>
                      <a:gd name="T117" fmla="*/ 120 h 120"/>
                      <a:gd name="T118" fmla="*/ 49 w 176"/>
                      <a:gd name="T119" fmla="*/ 1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20">
                        <a:moveTo>
                          <a:pt x="49" y="119"/>
                        </a:moveTo>
                        <a:lnTo>
                          <a:pt x="40" y="119"/>
                        </a:lnTo>
                        <a:lnTo>
                          <a:pt x="30" y="119"/>
                        </a:lnTo>
                        <a:lnTo>
                          <a:pt x="29" y="118"/>
                        </a:lnTo>
                        <a:lnTo>
                          <a:pt x="28" y="118"/>
                        </a:lnTo>
                        <a:lnTo>
                          <a:pt x="29" y="114"/>
                        </a:lnTo>
                        <a:lnTo>
                          <a:pt x="29" y="109"/>
                        </a:lnTo>
                        <a:lnTo>
                          <a:pt x="28" y="104"/>
                        </a:lnTo>
                        <a:lnTo>
                          <a:pt x="25" y="98"/>
                        </a:lnTo>
                        <a:lnTo>
                          <a:pt x="25" y="97"/>
                        </a:lnTo>
                        <a:lnTo>
                          <a:pt x="26" y="96"/>
                        </a:lnTo>
                        <a:lnTo>
                          <a:pt x="26" y="96"/>
                        </a:lnTo>
                        <a:lnTo>
                          <a:pt x="27" y="95"/>
                        </a:lnTo>
                        <a:lnTo>
                          <a:pt x="27" y="95"/>
                        </a:lnTo>
                        <a:lnTo>
                          <a:pt x="27" y="93"/>
                        </a:lnTo>
                        <a:lnTo>
                          <a:pt x="25" y="92"/>
                        </a:lnTo>
                        <a:lnTo>
                          <a:pt x="24" y="91"/>
                        </a:lnTo>
                        <a:lnTo>
                          <a:pt x="23" y="91"/>
                        </a:lnTo>
                        <a:lnTo>
                          <a:pt x="23" y="92"/>
                        </a:lnTo>
                        <a:lnTo>
                          <a:pt x="23" y="93"/>
                        </a:lnTo>
                        <a:lnTo>
                          <a:pt x="24" y="96"/>
                        </a:lnTo>
                        <a:lnTo>
                          <a:pt x="22" y="93"/>
                        </a:lnTo>
                        <a:lnTo>
                          <a:pt x="20" y="91"/>
                        </a:lnTo>
                        <a:lnTo>
                          <a:pt x="18" y="89"/>
                        </a:lnTo>
                        <a:lnTo>
                          <a:pt x="17" y="87"/>
                        </a:lnTo>
                        <a:lnTo>
                          <a:pt x="19" y="87"/>
                        </a:lnTo>
                        <a:lnTo>
                          <a:pt x="18" y="85"/>
                        </a:lnTo>
                        <a:lnTo>
                          <a:pt x="17" y="83"/>
                        </a:lnTo>
                        <a:lnTo>
                          <a:pt x="16" y="81"/>
                        </a:lnTo>
                        <a:lnTo>
                          <a:pt x="14" y="79"/>
                        </a:lnTo>
                        <a:lnTo>
                          <a:pt x="12" y="77"/>
                        </a:lnTo>
                        <a:lnTo>
                          <a:pt x="10" y="77"/>
                        </a:lnTo>
                        <a:lnTo>
                          <a:pt x="9" y="77"/>
                        </a:lnTo>
                        <a:lnTo>
                          <a:pt x="8" y="77"/>
                        </a:lnTo>
                        <a:lnTo>
                          <a:pt x="2" y="71"/>
                        </a:lnTo>
                        <a:lnTo>
                          <a:pt x="0" y="70"/>
                        </a:lnTo>
                        <a:lnTo>
                          <a:pt x="0" y="66"/>
                        </a:lnTo>
                        <a:lnTo>
                          <a:pt x="1" y="61"/>
                        </a:lnTo>
                        <a:lnTo>
                          <a:pt x="3" y="61"/>
                        </a:lnTo>
                        <a:lnTo>
                          <a:pt x="10" y="64"/>
                        </a:lnTo>
                        <a:lnTo>
                          <a:pt x="19" y="69"/>
                        </a:lnTo>
                        <a:lnTo>
                          <a:pt x="31" y="75"/>
                        </a:lnTo>
                        <a:lnTo>
                          <a:pt x="36" y="79"/>
                        </a:lnTo>
                        <a:lnTo>
                          <a:pt x="38" y="81"/>
                        </a:lnTo>
                        <a:lnTo>
                          <a:pt x="42" y="85"/>
                        </a:lnTo>
                        <a:lnTo>
                          <a:pt x="46" y="88"/>
                        </a:lnTo>
                        <a:lnTo>
                          <a:pt x="47" y="89"/>
                        </a:lnTo>
                        <a:lnTo>
                          <a:pt x="49" y="89"/>
                        </a:lnTo>
                        <a:lnTo>
                          <a:pt x="50" y="89"/>
                        </a:lnTo>
                        <a:lnTo>
                          <a:pt x="51" y="87"/>
                        </a:lnTo>
                        <a:lnTo>
                          <a:pt x="52" y="86"/>
                        </a:lnTo>
                        <a:lnTo>
                          <a:pt x="54" y="86"/>
                        </a:lnTo>
                        <a:lnTo>
                          <a:pt x="56" y="84"/>
                        </a:lnTo>
                        <a:lnTo>
                          <a:pt x="57" y="83"/>
                        </a:lnTo>
                        <a:lnTo>
                          <a:pt x="71" y="67"/>
                        </a:lnTo>
                        <a:lnTo>
                          <a:pt x="77" y="61"/>
                        </a:lnTo>
                        <a:lnTo>
                          <a:pt x="79" y="60"/>
                        </a:lnTo>
                        <a:lnTo>
                          <a:pt x="83" y="60"/>
                        </a:lnTo>
                        <a:lnTo>
                          <a:pt x="83" y="57"/>
                        </a:lnTo>
                        <a:lnTo>
                          <a:pt x="84" y="56"/>
                        </a:lnTo>
                        <a:lnTo>
                          <a:pt x="85" y="55"/>
                        </a:lnTo>
                        <a:lnTo>
                          <a:pt x="87" y="53"/>
                        </a:lnTo>
                        <a:lnTo>
                          <a:pt x="88" y="51"/>
                        </a:lnTo>
                        <a:lnTo>
                          <a:pt x="91" y="49"/>
                        </a:lnTo>
                        <a:lnTo>
                          <a:pt x="95" y="45"/>
                        </a:lnTo>
                        <a:lnTo>
                          <a:pt x="96" y="45"/>
                        </a:lnTo>
                        <a:lnTo>
                          <a:pt x="97" y="44"/>
                        </a:lnTo>
                        <a:lnTo>
                          <a:pt x="108" y="35"/>
                        </a:lnTo>
                        <a:lnTo>
                          <a:pt x="108" y="36"/>
                        </a:lnTo>
                        <a:lnTo>
                          <a:pt x="92" y="51"/>
                        </a:lnTo>
                        <a:lnTo>
                          <a:pt x="90" y="53"/>
                        </a:lnTo>
                        <a:lnTo>
                          <a:pt x="88" y="54"/>
                        </a:lnTo>
                        <a:lnTo>
                          <a:pt x="87" y="56"/>
                        </a:lnTo>
                        <a:lnTo>
                          <a:pt x="87" y="57"/>
                        </a:lnTo>
                        <a:lnTo>
                          <a:pt x="86" y="59"/>
                        </a:lnTo>
                        <a:lnTo>
                          <a:pt x="84" y="60"/>
                        </a:lnTo>
                        <a:lnTo>
                          <a:pt x="83" y="62"/>
                        </a:lnTo>
                        <a:lnTo>
                          <a:pt x="82" y="63"/>
                        </a:lnTo>
                        <a:lnTo>
                          <a:pt x="81" y="65"/>
                        </a:lnTo>
                        <a:lnTo>
                          <a:pt x="81" y="67"/>
                        </a:lnTo>
                        <a:lnTo>
                          <a:pt x="81" y="68"/>
                        </a:lnTo>
                        <a:lnTo>
                          <a:pt x="77" y="69"/>
                        </a:lnTo>
                        <a:lnTo>
                          <a:pt x="77" y="71"/>
                        </a:lnTo>
                        <a:lnTo>
                          <a:pt x="76" y="72"/>
                        </a:lnTo>
                        <a:lnTo>
                          <a:pt x="74" y="74"/>
                        </a:lnTo>
                        <a:lnTo>
                          <a:pt x="74" y="75"/>
                        </a:lnTo>
                        <a:lnTo>
                          <a:pt x="75" y="77"/>
                        </a:lnTo>
                        <a:lnTo>
                          <a:pt x="76" y="77"/>
                        </a:lnTo>
                        <a:lnTo>
                          <a:pt x="78" y="77"/>
                        </a:lnTo>
                        <a:lnTo>
                          <a:pt x="80" y="74"/>
                        </a:lnTo>
                        <a:lnTo>
                          <a:pt x="81" y="71"/>
                        </a:lnTo>
                        <a:lnTo>
                          <a:pt x="81" y="70"/>
                        </a:lnTo>
                        <a:lnTo>
                          <a:pt x="81" y="69"/>
                        </a:lnTo>
                        <a:lnTo>
                          <a:pt x="84" y="67"/>
                        </a:lnTo>
                        <a:lnTo>
                          <a:pt x="85" y="65"/>
                        </a:lnTo>
                        <a:lnTo>
                          <a:pt x="89" y="63"/>
                        </a:lnTo>
                        <a:lnTo>
                          <a:pt x="89" y="60"/>
                        </a:lnTo>
                        <a:lnTo>
                          <a:pt x="90" y="59"/>
                        </a:lnTo>
                        <a:lnTo>
                          <a:pt x="91" y="58"/>
                        </a:lnTo>
                        <a:lnTo>
                          <a:pt x="92" y="58"/>
                        </a:lnTo>
                        <a:lnTo>
                          <a:pt x="96" y="54"/>
                        </a:lnTo>
                        <a:lnTo>
                          <a:pt x="101" y="52"/>
                        </a:lnTo>
                        <a:lnTo>
                          <a:pt x="104" y="49"/>
                        </a:lnTo>
                        <a:lnTo>
                          <a:pt x="106" y="46"/>
                        </a:lnTo>
                        <a:lnTo>
                          <a:pt x="110" y="44"/>
                        </a:lnTo>
                        <a:lnTo>
                          <a:pt x="118" y="40"/>
                        </a:lnTo>
                        <a:lnTo>
                          <a:pt x="120" y="39"/>
                        </a:lnTo>
                        <a:lnTo>
                          <a:pt x="124" y="37"/>
                        </a:lnTo>
                        <a:lnTo>
                          <a:pt x="125" y="36"/>
                        </a:lnTo>
                        <a:lnTo>
                          <a:pt x="126" y="34"/>
                        </a:lnTo>
                        <a:lnTo>
                          <a:pt x="125" y="33"/>
                        </a:lnTo>
                        <a:lnTo>
                          <a:pt x="126" y="32"/>
                        </a:lnTo>
                        <a:lnTo>
                          <a:pt x="132" y="27"/>
                        </a:lnTo>
                        <a:lnTo>
                          <a:pt x="132" y="26"/>
                        </a:lnTo>
                        <a:lnTo>
                          <a:pt x="130" y="25"/>
                        </a:lnTo>
                        <a:lnTo>
                          <a:pt x="129" y="26"/>
                        </a:lnTo>
                        <a:lnTo>
                          <a:pt x="128" y="26"/>
                        </a:lnTo>
                        <a:lnTo>
                          <a:pt x="126" y="28"/>
                        </a:lnTo>
                        <a:lnTo>
                          <a:pt x="124" y="29"/>
                        </a:lnTo>
                        <a:lnTo>
                          <a:pt x="122" y="30"/>
                        </a:lnTo>
                        <a:lnTo>
                          <a:pt x="122" y="29"/>
                        </a:lnTo>
                        <a:lnTo>
                          <a:pt x="122" y="28"/>
                        </a:lnTo>
                        <a:lnTo>
                          <a:pt x="137" y="17"/>
                        </a:lnTo>
                        <a:lnTo>
                          <a:pt x="135" y="20"/>
                        </a:lnTo>
                        <a:lnTo>
                          <a:pt x="133" y="21"/>
                        </a:lnTo>
                        <a:lnTo>
                          <a:pt x="133" y="23"/>
                        </a:lnTo>
                        <a:lnTo>
                          <a:pt x="133" y="24"/>
                        </a:lnTo>
                        <a:lnTo>
                          <a:pt x="156" y="10"/>
                        </a:lnTo>
                        <a:lnTo>
                          <a:pt x="163" y="6"/>
                        </a:lnTo>
                        <a:lnTo>
                          <a:pt x="167" y="4"/>
                        </a:lnTo>
                        <a:lnTo>
                          <a:pt x="170" y="2"/>
                        </a:lnTo>
                        <a:lnTo>
                          <a:pt x="172" y="2"/>
                        </a:lnTo>
                        <a:lnTo>
                          <a:pt x="174" y="1"/>
                        </a:lnTo>
                        <a:lnTo>
                          <a:pt x="176" y="0"/>
                        </a:lnTo>
                        <a:lnTo>
                          <a:pt x="173" y="2"/>
                        </a:lnTo>
                        <a:lnTo>
                          <a:pt x="171" y="3"/>
                        </a:lnTo>
                        <a:lnTo>
                          <a:pt x="169" y="4"/>
                        </a:lnTo>
                        <a:lnTo>
                          <a:pt x="167" y="6"/>
                        </a:lnTo>
                        <a:lnTo>
                          <a:pt x="165" y="8"/>
                        </a:lnTo>
                        <a:lnTo>
                          <a:pt x="150" y="19"/>
                        </a:lnTo>
                        <a:lnTo>
                          <a:pt x="143" y="27"/>
                        </a:lnTo>
                        <a:lnTo>
                          <a:pt x="134" y="36"/>
                        </a:lnTo>
                        <a:lnTo>
                          <a:pt x="107" y="63"/>
                        </a:lnTo>
                        <a:lnTo>
                          <a:pt x="104" y="68"/>
                        </a:lnTo>
                        <a:lnTo>
                          <a:pt x="102" y="69"/>
                        </a:lnTo>
                        <a:lnTo>
                          <a:pt x="101" y="71"/>
                        </a:lnTo>
                        <a:lnTo>
                          <a:pt x="100" y="73"/>
                        </a:lnTo>
                        <a:lnTo>
                          <a:pt x="97" y="74"/>
                        </a:lnTo>
                        <a:lnTo>
                          <a:pt x="98" y="76"/>
                        </a:lnTo>
                        <a:lnTo>
                          <a:pt x="95" y="79"/>
                        </a:lnTo>
                        <a:lnTo>
                          <a:pt x="79" y="103"/>
                        </a:lnTo>
                        <a:lnTo>
                          <a:pt x="77" y="104"/>
                        </a:lnTo>
                        <a:lnTo>
                          <a:pt x="77" y="106"/>
                        </a:lnTo>
                        <a:lnTo>
                          <a:pt x="76" y="107"/>
                        </a:lnTo>
                        <a:lnTo>
                          <a:pt x="76" y="108"/>
                        </a:lnTo>
                        <a:lnTo>
                          <a:pt x="75" y="109"/>
                        </a:lnTo>
                        <a:lnTo>
                          <a:pt x="74" y="109"/>
                        </a:lnTo>
                        <a:lnTo>
                          <a:pt x="73" y="110"/>
                        </a:lnTo>
                        <a:lnTo>
                          <a:pt x="73" y="111"/>
                        </a:lnTo>
                        <a:lnTo>
                          <a:pt x="73" y="112"/>
                        </a:lnTo>
                        <a:lnTo>
                          <a:pt x="72" y="113"/>
                        </a:lnTo>
                        <a:lnTo>
                          <a:pt x="71" y="113"/>
                        </a:lnTo>
                        <a:lnTo>
                          <a:pt x="71" y="114"/>
                        </a:lnTo>
                        <a:lnTo>
                          <a:pt x="71" y="115"/>
                        </a:lnTo>
                        <a:lnTo>
                          <a:pt x="72" y="115"/>
                        </a:lnTo>
                        <a:lnTo>
                          <a:pt x="73" y="116"/>
                        </a:lnTo>
                        <a:lnTo>
                          <a:pt x="73" y="116"/>
                        </a:lnTo>
                        <a:lnTo>
                          <a:pt x="74" y="115"/>
                        </a:lnTo>
                        <a:lnTo>
                          <a:pt x="76" y="115"/>
                        </a:lnTo>
                        <a:lnTo>
                          <a:pt x="75" y="116"/>
                        </a:lnTo>
                        <a:lnTo>
                          <a:pt x="74" y="116"/>
                        </a:lnTo>
                        <a:lnTo>
                          <a:pt x="73" y="117"/>
                        </a:lnTo>
                        <a:lnTo>
                          <a:pt x="73" y="118"/>
                        </a:lnTo>
                        <a:lnTo>
                          <a:pt x="72" y="119"/>
                        </a:lnTo>
                        <a:lnTo>
                          <a:pt x="71" y="120"/>
                        </a:lnTo>
                        <a:lnTo>
                          <a:pt x="70" y="120"/>
                        </a:lnTo>
                        <a:lnTo>
                          <a:pt x="68" y="120"/>
                        </a:lnTo>
                        <a:lnTo>
                          <a:pt x="64" y="120"/>
                        </a:lnTo>
                        <a:lnTo>
                          <a:pt x="59" y="119"/>
                        </a:lnTo>
                        <a:lnTo>
                          <a:pt x="49" y="119"/>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83" name="Freeform 447"/>
                  <p:cNvSpPr/>
                  <p:nvPr/>
                </p:nvSpPr>
                <p:spPr bwMode="auto">
                  <a:xfrm>
                    <a:off x="3478" y="1268"/>
                    <a:ext cx="31" cy="27"/>
                  </a:xfrm>
                  <a:custGeom>
                    <a:avLst/>
                    <a:gdLst>
                      <a:gd name="T0" fmla="*/ 0 w 31"/>
                      <a:gd name="T1" fmla="*/ 27 h 27"/>
                      <a:gd name="T2" fmla="*/ 3 w 31"/>
                      <a:gd name="T3" fmla="*/ 23 h 27"/>
                      <a:gd name="T4" fmla="*/ 6 w 31"/>
                      <a:gd name="T5" fmla="*/ 21 h 27"/>
                      <a:gd name="T6" fmla="*/ 11 w 31"/>
                      <a:gd name="T7" fmla="*/ 15 h 27"/>
                      <a:gd name="T8" fmla="*/ 13 w 31"/>
                      <a:gd name="T9" fmla="*/ 13 h 27"/>
                      <a:gd name="T10" fmla="*/ 16 w 31"/>
                      <a:gd name="T11" fmla="*/ 12 h 27"/>
                      <a:gd name="T12" fmla="*/ 19 w 31"/>
                      <a:gd name="T13" fmla="*/ 8 h 27"/>
                      <a:gd name="T14" fmla="*/ 26 w 31"/>
                      <a:gd name="T15" fmla="*/ 0 h 27"/>
                      <a:gd name="T16" fmla="*/ 22 w 31"/>
                      <a:gd name="T17" fmla="*/ 6 h 27"/>
                      <a:gd name="T18" fmla="*/ 17 w 31"/>
                      <a:gd name="T19" fmla="*/ 10 h 27"/>
                      <a:gd name="T20" fmla="*/ 17 w 31"/>
                      <a:gd name="T21" fmla="*/ 11 h 27"/>
                      <a:gd name="T22" fmla="*/ 19 w 31"/>
                      <a:gd name="T23" fmla="*/ 10 h 27"/>
                      <a:gd name="T24" fmla="*/ 20 w 31"/>
                      <a:gd name="T25" fmla="*/ 9 h 27"/>
                      <a:gd name="T26" fmla="*/ 22 w 31"/>
                      <a:gd name="T27" fmla="*/ 7 h 27"/>
                      <a:gd name="T28" fmla="*/ 25 w 31"/>
                      <a:gd name="T29" fmla="*/ 5 h 27"/>
                      <a:gd name="T30" fmla="*/ 31 w 31"/>
                      <a:gd name="T31" fmla="*/ 1 h 27"/>
                      <a:gd name="T32" fmla="*/ 26 w 31"/>
                      <a:gd name="T33" fmla="*/ 5 h 27"/>
                      <a:gd name="T34" fmla="*/ 25 w 31"/>
                      <a:gd name="T35" fmla="*/ 8 h 27"/>
                      <a:gd name="T36" fmla="*/ 22 w 31"/>
                      <a:gd name="T37" fmla="*/ 9 h 27"/>
                      <a:gd name="T38" fmla="*/ 20 w 31"/>
                      <a:gd name="T39" fmla="*/ 12 h 27"/>
                      <a:gd name="T40" fmla="*/ 17 w 31"/>
                      <a:gd name="T41" fmla="*/ 13 h 27"/>
                      <a:gd name="T42" fmla="*/ 15 w 31"/>
                      <a:gd name="T43" fmla="*/ 15 h 27"/>
                      <a:gd name="T44" fmla="*/ 11 w 31"/>
                      <a:gd name="T45" fmla="*/ 18 h 27"/>
                      <a:gd name="T46" fmla="*/ 5 w 31"/>
                      <a:gd name="T47" fmla="*/ 23 h 27"/>
                      <a:gd name="T48" fmla="*/ 2 w 31"/>
                      <a:gd name="T49" fmla="*/ 25 h 27"/>
                      <a:gd name="T50" fmla="*/ 0 w 31"/>
                      <a:gd name="T5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27">
                        <a:moveTo>
                          <a:pt x="0" y="27"/>
                        </a:moveTo>
                        <a:lnTo>
                          <a:pt x="3" y="23"/>
                        </a:lnTo>
                        <a:lnTo>
                          <a:pt x="6" y="21"/>
                        </a:lnTo>
                        <a:lnTo>
                          <a:pt x="11" y="15"/>
                        </a:lnTo>
                        <a:lnTo>
                          <a:pt x="13" y="13"/>
                        </a:lnTo>
                        <a:lnTo>
                          <a:pt x="16" y="12"/>
                        </a:lnTo>
                        <a:lnTo>
                          <a:pt x="19" y="8"/>
                        </a:lnTo>
                        <a:lnTo>
                          <a:pt x="26" y="0"/>
                        </a:lnTo>
                        <a:lnTo>
                          <a:pt x="22" y="6"/>
                        </a:lnTo>
                        <a:lnTo>
                          <a:pt x="17" y="10"/>
                        </a:lnTo>
                        <a:lnTo>
                          <a:pt x="17" y="11"/>
                        </a:lnTo>
                        <a:lnTo>
                          <a:pt x="19" y="10"/>
                        </a:lnTo>
                        <a:lnTo>
                          <a:pt x="20" y="9"/>
                        </a:lnTo>
                        <a:lnTo>
                          <a:pt x="22" y="7"/>
                        </a:lnTo>
                        <a:lnTo>
                          <a:pt x="25" y="5"/>
                        </a:lnTo>
                        <a:lnTo>
                          <a:pt x="31" y="1"/>
                        </a:lnTo>
                        <a:lnTo>
                          <a:pt x="26" y="5"/>
                        </a:lnTo>
                        <a:lnTo>
                          <a:pt x="25" y="8"/>
                        </a:lnTo>
                        <a:lnTo>
                          <a:pt x="22" y="9"/>
                        </a:lnTo>
                        <a:lnTo>
                          <a:pt x="20" y="12"/>
                        </a:lnTo>
                        <a:lnTo>
                          <a:pt x="17" y="13"/>
                        </a:lnTo>
                        <a:lnTo>
                          <a:pt x="15" y="15"/>
                        </a:lnTo>
                        <a:lnTo>
                          <a:pt x="11" y="18"/>
                        </a:lnTo>
                        <a:lnTo>
                          <a:pt x="5" y="23"/>
                        </a:lnTo>
                        <a:lnTo>
                          <a:pt x="2" y="25"/>
                        </a:lnTo>
                        <a:lnTo>
                          <a:pt x="0" y="27"/>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84" name="Freeform 448"/>
                  <p:cNvSpPr/>
                  <p:nvPr/>
                </p:nvSpPr>
                <p:spPr bwMode="auto">
                  <a:xfrm>
                    <a:off x="3511" y="1259"/>
                    <a:ext cx="9" cy="5"/>
                  </a:xfrm>
                  <a:custGeom>
                    <a:avLst/>
                    <a:gdLst>
                      <a:gd name="T0" fmla="*/ 1 w 9"/>
                      <a:gd name="T1" fmla="*/ 4 h 5"/>
                      <a:gd name="T2" fmla="*/ 2 w 9"/>
                      <a:gd name="T3" fmla="*/ 3 h 5"/>
                      <a:gd name="T4" fmla="*/ 4 w 9"/>
                      <a:gd name="T5" fmla="*/ 2 h 5"/>
                      <a:gd name="T6" fmla="*/ 5 w 9"/>
                      <a:gd name="T7" fmla="*/ 1 h 5"/>
                      <a:gd name="T8" fmla="*/ 8 w 9"/>
                      <a:gd name="T9" fmla="*/ 0 h 5"/>
                      <a:gd name="T10" fmla="*/ 9 w 9"/>
                      <a:gd name="T11" fmla="*/ 0 h 5"/>
                      <a:gd name="T12" fmla="*/ 6 w 9"/>
                      <a:gd name="T13" fmla="*/ 1 h 5"/>
                      <a:gd name="T14" fmla="*/ 5 w 9"/>
                      <a:gd name="T15" fmla="*/ 2 h 5"/>
                      <a:gd name="T16" fmla="*/ 4 w 9"/>
                      <a:gd name="T17" fmla="*/ 4 h 5"/>
                      <a:gd name="T18" fmla="*/ 2 w 9"/>
                      <a:gd name="T19" fmla="*/ 4 h 5"/>
                      <a:gd name="T20" fmla="*/ 0 w 9"/>
                      <a:gd name="T21" fmla="*/ 5 h 5"/>
                      <a:gd name="T22" fmla="*/ 1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1" y="4"/>
                        </a:moveTo>
                        <a:lnTo>
                          <a:pt x="2" y="3"/>
                        </a:lnTo>
                        <a:lnTo>
                          <a:pt x="4" y="2"/>
                        </a:lnTo>
                        <a:lnTo>
                          <a:pt x="5" y="1"/>
                        </a:lnTo>
                        <a:lnTo>
                          <a:pt x="8" y="0"/>
                        </a:lnTo>
                        <a:lnTo>
                          <a:pt x="9" y="0"/>
                        </a:lnTo>
                        <a:lnTo>
                          <a:pt x="6" y="1"/>
                        </a:lnTo>
                        <a:lnTo>
                          <a:pt x="5" y="2"/>
                        </a:lnTo>
                        <a:lnTo>
                          <a:pt x="4" y="4"/>
                        </a:lnTo>
                        <a:lnTo>
                          <a:pt x="2" y="4"/>
                        </a:lnTo>
                        <a:lnTo>
                          <a:pt x="0" y="5"/>
                        </a:lnTo>
                        <a:lnTo>
                          <a:pt x="1" y="4"/>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85" name="Freeform 449"/>
                  <p:cNvSpPr/>
                  <p:nvPr/>
                </p:nvSpPr>
                <p:spPr bwMode="auto">
                  <a:xfrm>
                    <a:off x="3506" y="1272"/>
                    <a:ext cx="6" cy="4"/>
                  </a:xfrm>
                  <a:custGeom>
                    <a:avLst/>
                    <a:gdLst>
                      <a:gd name="T0" fmla="*/ 2 w 6"/>
                      <a:gd name="T1" fmla="*/ 2 h 4"/>
                      <a:gd name="T2" fmla="*/ 4 w 6"/>
                      <a:gd name="T3" fmla="*/ 1 h 4"/>
                      <a:gd name="T4" fmla="*/ 4 w 6"/>
                      <a:gd name="T5" fmla="*/ 0 h 4"/>
                      <a:gd name="T6" fmla="*/ 6 w 6"/>
                      <a:gd name="T7" fmla="*/ 0 h 4"/>
                      <a:gd name="T8" fmla="*/ 6 w 6"/>
                      <a:gd name="T9" fmla="*/ 1 h 4"/>
                      <a:gd name="T10" fmla="*/ 5 w 6"/>
                      <a:gd name="T11" fmla="*/ 2 h 4"/>
                      <a:gd name="T12" fmla="*/ 4 w 6"/>
                      <a:gd name="T13" fmla="*/ 2 h 4"/>
                      <a:gd name="T14" fmla="*/ 3 w 6"/>
                      <a:gd name="T15" fmla="*/ 3 h 4"/>
                      <a:gd name="T16" fmla="*/ 2 w 6"/>
                      <a:gd name="T17" fmla="*/ 4 h 4"/>
                      <a:gd name="T18" fmla="*/ 0 w 6"/>
                      <a:gd name="T19" fmla="*/ 4 h 4"/>
                      <a:gd name="T20" fmla="*/ 2 w 6"/>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2" y="2"/>
                        </a:moveTo>
                        <a:lnTo>
                          <a:pt x="4" y="1"/>
                        </a:lnTo>
                        <a:lnTo>
                          <a:pt x="4" y="0"/>
                        </a:lnTo>
                        <a:lnTo>
                          <a:pt x="6" y="0"/>
                        </a:lnTo>
                        <a:lnTo>
                          <a:pt x="6" y="1"/>
                        </a:lnTo>
                        <a:lnTo>
                          <a:pt x="5" y="2"/>
                        </a:lnTo>
                        <a:lnTo>
                          <a:pt x="4" y="2"/>
                        </a:lnTo>
                        <a:lnTo>
                          <a:pt x="3" y="3"/>
                        </a:lnTo>
                        <a:lnTo>
                          <a:pt x="2" y="4"/>
                        </a:lnTo>
                        <a:lnTo>
                          <a:pt x="0" y="4"/>
                        </a:lnTo>
                        <a:lnTo>
                          <a:pt x="2" y="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472" name="Rectangle 450"/>
                <p:cNvSpPr>
                  <a:spLocks noChangeArrowheads="1"/>
                </p:cNvSpPr>
                <p:nvPr/>
              </p:nvSpPr>
              <p:spPr bwMode="auto">
                <a:xfrm>
                  <a:off x="3774" y="1307"/>
                  <a:ext cx="124" cy="69"/>
                </a:xfrm>
                <a:prstGeom prst="rect">
                  <a:avLst/>
                </a:prstGeom>
                <a:noFill/>
                <a:ln w="25400"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73" name="Group 451"/>
                <p:cNvGrpSpPr/>
                <p:nvPr/>
              </p:nvGrpSpPr>
              <p:grpSpPr bwMode="auto">
                <a:xfrm>
                  <a:off x="3774" y="1238"/>
                  <a:ext cx="178" cy="120"/>
                  <a:chOff x="3775" y="1238"/>
                  <a:chExt cx="177" cy="120"/>
                </a:xfrm>
              </p:grpSpPr>
              <p:sp>
                <p:nvSpPr>
                  <p:cNvPr id="1478" name="Freeform 452"/>
                  <p:cNvSpPr/>
                  <p:nvPr/>
                </p:nvSpPr>
                <p:spPr bwMode="auto">
                  <a:xfrm>
                    <a:off x="3775" y="1238"/>
                    <a:ext cx="177" cy="120"/>
                  </a:xfrm>
                  <a:custGeom>
                    <a:avLst/>
                    <a:gdLst>
                      <a:gd name="T0" fmla="*/ 31 w 177"/>
                      <a:gd name="T1" fmla="*/ 119 h 120"/>
                      <a:gd name="T2" fmla="*/ 30 w 177"/>
                      <a:gd name="T3" fmla="*/ 114 h 120"/>
                      <a:gd name="T4" fmla="*/ 26 w 177"/>
                      <a:gd name="T5" fmla="*/ 98 h 120"/>
                      <a:gd name="T6" fmla="*/ 27 w 177"/>
                      <a:gd name="T7" fmla="*/ 96 h 120"/>
                      <a:gd name="T8" fmla="*/ 28 w 177"/>
                      <a:gd name="T9" fmla="*/ 93 h 120"/>
                      <a:gd name="T10" fmla="*/ 24 w 177"/>
                      <a:gd name="T11" fmla="*/ 91 h 120"/>
                      <a:gd name="T12" fmla="*/ 25 w 177"/>
                      <a:gd name="T13" fmla="*/ 96 h 120"/>
                      <a:gd name="T14" fmla="*/ 19 w 177"/>
                      <a:gd name="T15" fmla="*/ 89 h 120"/>
                      <a:gd name="T16" fmla="*/ 19 w 177"/>
                      <a:gd name="T17" fmla="*/ 85 h 120"/>
                      <a:gd name="T18" fmla="*/ 15 w 177"/>
                      <a:gd name="T19" fmla="*/ 79 h 120"/>
                      <a:gd name="T20" fmla="*/ 10 w 177"/>
                      <a:gd name="T21" fmla="*/ 77 h 120"/>
                      <a:gd name="T22" fmla="*/ 1 w 177"/>
                      <a:gd name="T23" fmla="*/ 70 h 120"/>
                      <a:gd name="T24" fmla="*/ 4 w 177"/>
                      <a:gd name="T25" fmla="*/ 61 h 120"/>
                      <a:gd name="T26" fmla="*/ 32 w 177"/>
                      <a:gd name="T27" fmla="*/ 75 h 120"/>
                      <a:gd name="T28" fmla="*/ 42 w 177"/>
                      <a:gd name="T29" fmla="*/ 85 h 120"/>
                      <a:gd name="T30" fmla="*/ 50 w 177"/>
                      <a:gd name="T31" fmla="*/ 89 h 120"/>
                      <a:gd name="T32" fmla="*/ 53 w 177"/>
                      <a:gd name="T33" fmla="*/ 86 h 120"/>
                      <a:gd name="T34" fmla="*/ 58 w 177"/>
                      <a:gd name="T35" fmla="*/ 83 h 120"/>
                      <a:gd name="T36" fmla="*/ 80 w 177"/>
                      <a:gd name="T37" fmla="*/ 60 h 120"/>
                      <a:gd name="T38" fmla="*/ 85 w 177"/>
                      <a:gd name="T39" fmla="*/ 56 h 120"/>
                      <a:gd name="T40" fmla="*/ 89 w 177"/>
                      <a:gd name="T41" fmla="*/ 51 h 120"/>
                      <a:gd name="T42" fmla="*/ 97 w 177"/>
                      <a:gd name="T43" fmla="*/ 45 h 120"/>
                      <a:gd name="T44" fmla="*/ 109 w 177"/>
                      <a:gd name="T45" fmla="*/ 36 h 120"/>
                      <a:gd name="T46" fmla="*/ 89 w 177"/>
                      <a:gd name="T47" fmla="*/ 54 h 120"/>
                      <a:gd name="T48" fmla="*/ 87 w 177"/>
                      <a:gd name="T49" fmla="*/ 59 h 120"/>
                      <a:gd name="T50" fmla="*/ 82 w 177"/>
                      <a:gd name="T51" fmla="*/ 63 h 120"/>
                      <a:gd name="T52" fmla="*/ 81 w 177"/>
                      <a:gd name="T53" fmla="*/ 68 h 120"/>
                      <a:gd name="T54" fmla="*/ 77 w 177"/>
                      <a:gd name="T55" fmla="*/ 72 h 120"/>
                      <a:gd name="T56" fmla="*/ 76 w 177"/>
                      <a:gd name="T57" fmla="*/ 77 h 120"/>
                      <a:gd name="T58" fmla="*/ 80 w 177"/>
                      <a:gd name="T59" fmla="*/ 74 h 120"/>
                      <a:gd name="T60" fmla="*/ 82 w 177"/>
                      <a:gd name="T61" fmla="*/ 69 h 120"/>
                      <a:gd name="T62" fmla="*/ 90 w 177"/>
                      <a:gd name="T63" fmla="*/ 63 h 120"/>
                      <a:gd name="T64" fmla="*/ 92 w 177"/>
                      <a:gd name="T65" fmla="*/ 58 h 120"/>
                      <a:gd name="T66" fmla="*/ 102 w 177"/>
                      <a:gd name="T67" fmla="*/ 52 h 120"/>
                      <a:gd name="T68" fmla="*/ 111 w 177"/>
                      <a:gd name="T69" fmla="*/ 44 h 120"/>
                      <a:gd name="T70" fmla="*/ 124 w 177"/>
                      <a:gd name="T71" fmla="*/ 37 h 120"/>
                      <a:gd name="T72" fmla="*/ 126 w 177"/>
                      <a:gd name="T73" fmla="*/ 33 h 120"/>
                      <a:gd name="T74" fmla="*/ 133 w 177"/>
                      <a:gd name="T75" fmla="*/ 26 h 120"/>
                      <a:gd name="T76" fmla="*/ 129 w 177"/>
                      <a:gd name="T77" fmla="*/ 26 h 120"/>
                      <a:gd name="T78" fmla="*/ 122 w 177"/>
                      <a:gd name="T79" fmla="*/ 30 h 120"/>
                      <a:gd name="T80" fmla="*/ 138 w 177"/>
                      <a:gd name="T81" fmla="*/ 17 h 120"/>
                      <a:gd name="T82" fmla="*/ 134 w 177"/>
                      <a:gd name="T83" fmla="*/ 23 h 120"/>
                      <a:gd name="T84" fmla="*/ 163 w 177"/>
                      <a:gd name="T85" fmla="*/ 6 h 120"/>
                      <a:gd name="T86" fmla="*/ 173 w 177"/>
                      <a:gd name="T87" fmla="*/ 2 h 120"/>
                      <a:gd name="T88" fmla="*/ 174 w 177"/>
                      <a:gd name="T89" fmla="*/ 2 h 120"/>
                      <a:gd name="T90" fmla="*/ 168 w 177"/>
                      <a:gd name="T91" fmla="*/ 6 h 120"/>
                      <a:gd name="T92" fmla="*/ 144 w 177"/>
                      <a:gd name="T93" fmla="*/ 27 h 120"/>
                      <a:gd name="T94" fmla="*/ 105 w 177"/>
                      <a:gd name="T95" fmla="*/ 68 h 120"/>
                      <a:gd name="T96" fmla="*/ 101 w 177"/>
                      <a:gd name="T97" fmla="*/ 73 h 120"/>
                      <a:gd name="T98" fmla="*/ 96 w 177"/>
                      <a:gd name="T99" fmla="*/ 79 h 120"/>
                      <a:gd name="T100" fmla="*/ 78 w 177"/>
                      <a:gd name="T101" fmla="*/ 106 h 120"/>
                      <a:gd name="T102" fmla="*/ 76 w 177"/>
                      <a:gd name="T103" fmla="*/ 109 h 120"/>
                      <a:gd name="T104" fmla="*/ 74 w 177"/>
                      <a:gd name="T105" fmla="*/ 111 h 120"/>
                      <a:gd name="T106" fmla="*/ 72 w 177"/>
                      <a:gd name="T107" fmla="*/ 113 h 120"/>
                      <a:gd name="T108" fmla="*/ 73 w 177"/>
                      <a:gd name="T109" fmla="*/ 115 h 120"/>
                      <a:gd name="T110" fmla="*/ 75 w 177"/>
                      <a:gd name="T111" fmla="*/ 115 h 120"/>
                      <a:gd name="T112" fmla="*/ 75 w 177"/>
                      <a:gd name="T113" fmla="*/ 116 h 120"/>
                      <a:gd name="T114" fmla="*/ 73 w 177"/>
                      <a:gd name="T115" fmla="*/ 119 h 120"/>
                      <a:gd name="T116" fmla="*/ 69 w 177"/>
                      <a:gd name="T117" fmla="*/ 120 h 120"/>
                      <a:gd name="T118" fmla="*/ 50 w 177"/>
                      <a:gd name="T119" fmla="*/ 1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7" h="120">
                        <a:moveTo>
                          <a:pt x="50" y="119"/>
                        </a:moveTo>
                        <a:lnTo>
                          <a:pt x="41" y="119"/>
                        </a:lnTo>
                        <a:lnTo>
                          <a:pt x="31" y="119"/>
                        </a:lnTo>
                        <a:lnTo>
                          <a:pt x="30" y="118"/>
                        </a:lnTo>
                        <a:lnTo>
                          <a:pt x="29" y="118"/>
                        </a:lnTo>
                        <a:lnTo>
                          <a:pt x="30" y="114"/>
                        </a:lnTo>
                        <a:lnTo>
                          <a:pt x="30" y="109"/>
                        </a:lnTo>
                        <a:lnTo>
                          <a:pt x="29" y="104"/>
                        </a:lnTo>
                        <a:lnTo>
                          <a:pt x="26" y="98"/>
                        </a:lnTo>
                        <a:lnTo>
                          <a:pt x="26" y="97"/>
                        </a:lnTo>
                        <a:lnTo>
                          <a:pt x="27" y="96"/>
                        </a:lnTo>
                        <a:lnTo>
                          <a:pt x="27" y="96"/>
                        </a:lnTo>
                        <a:lnTo>
                          <a:pt x="28" y="95"/>
                        </a:lnTo>
                        <a:lnTo>
                          <a:pt x="28" y="95"/>
                        </a:lnTo>
                        <a:lnTo>
                          <a:pt x="28" y="93"/>
                        </a:lnTo>
                        <a:lnTo>
                          <a:pt x="26" y="92"/>
                        </a:lnTo>
                        <a:lnTo>
                          <a:pt x="25" y="91"/>
                        </a:lnTo>
                        <a:lnTo>
                          <a:pt x="24" y="91"/>
                        </a:lnTo>
                        <a:lnTo>
                          <a:pt x="24" y="92"/>
                        </a:lnTo>
                        <a:lnTo>
                          <a:pt x="24" y="93"/>
                        </a:lnTo>
                        <a:lnTo>
                          <a:pt x="25" y="96"/>
                        </a:lnTo>
                        <a:lnTo>
                          <a:pt x="23" y="93"/>
                        </a:lnTo>
                        <a:lnTo>
                          <a:pt x="21" y="91"/>
                        </a:lnTo>
                        <a:lnTo>
                          <a:pt x="19" y="89"/>
                        </a:lnTo>
                        <a:lnTo>
                          <a:pt x="18" y="87"/>
                        </a:lnTo>
                        <a:lnTo>
                          <a:pt x="20" y="87"/>
                        </a:lnTo>
                        <a:lnTo>
                          <a:pt x="19" y="85"/>
                        </a:lnTo>
                        <a:lnTo>
                          <a:pt x="18" y="83"/>
                        </a:lnTo>
                        <a:lnTo>
                          <a:pt x="17" y="81"/>
                        </a:lnTo>
                        <a:lnTo>
                          <a:pt x="15" y="79"/>
                        </a:lnTo>
                        <a:lnTo>
                          <a:pt x="13" y="77"/>
                        </a:lnTo>
                        <a:lnTo>
                          <a:pt x="11" y="77"/>
                        </a:lnTo>
                        <a:lnTo>
                          <a:pt x="10" y="77"/>
                        </a:lnTo>
                        <a:lnTo>
                          <a:pt x="9" y="77"/>
                        </a:lnTo>
                        <a:lnTo>
                          <a:pt x="3" y="71"/>
                        </a:lnTo>
                        <a:lnTo>
                          <a:pt x="1" y="70"/>
                        </a:lnTo>
                        <a:lnTo>
                          <a:pt x="0" y="66"/>
                        </a:lnTo>
                        <a:lnTo>
                          <a:pt x="2" y="61"/>
                        </a:lnTo>
                        <a:lnTo>
                          <a:pt x="4" y="61"/>
                        </a:lnTo>
                        <a:lnTo>
                          <a:pt x="11" y="64"/>
                        </a:lnTo>
                        <a:lnTo>
                          <a:pt x="20" y="69"/>
                        </a:lnTo>
                        <a:lnTo>
                          <a:pt x="32" y="75"/>
                        </a:lnTo>
                        <a:lnTo>
                          <a:pt x="37" y="79"/>
                        </a:lnTo>
                        <a:lnTo>
                          <a:pt x="39" y="81"/>
                        </a:lnTo>
                        <a:lnTo>
                          <a:pt x="42" y="85"/>
                        </a:lnTo>
                        <a:lnTo>
                          <a:pt x="47" y="88"/>
                        </a:lnTo>
                        <a:lnTo>
                          <a:pt x="48" y="89"/>
                        </a:lnTo>
                        <a:lnTo>
                          <a:pt x="50" y="89"/>
                        </a:lnTo>
                        <a:lnTo>
                          <a:pt x="51" y="89"/>
                        </a:lnTo>
                        <a:lnTo>
                          <a:pt x="52" y="87"/>
                        </a:lnTo>
                        <a:lnTo>
                          <a:pt x="53" y="86"/>
                        </a:lnTo>
                        <a:lnTo>
                          <a:pt x="55" y="86"/>
                        </a:lnTo>
                        <a:lnTo>
                          <a:pt x="57" y="84"/>
                        </a:lnTo>
                        <a:lnTo>
                          <a:pt x="58" y="83"/>
                        </a:lnTo>
                        <a:lnTo>
                          <a:pt x="72" y="67"/>
                        </a:lnTo>
                        <a:lnTo>
                          <a:pt x="78" y="61"/>
                        </a:lnTo>
                        <a:lnTo>
                          <a:pt x="80" y="60"/>
                        </a:lnTo>
                        <a:lnTo>
                          <a:pt x="83" y="60"/>
                        </a:lnTo>
                        <a:lnTo>
                          <a:pt x="83" y="57"/>
                        </a:lnTo>
                        <a:lnTo>
                          <a:pt x="85" y="56"/>
                        </a:lnTo>
                        <a:lnTo>
                          <a:pt x="86" y="55"/>
                        </a:lnTo>
                        <a:lnTo>
                          <a:pt x="88" y="53"/>
                        </a:lnTo>
                        <a:lnTo>
                          <a:pt x="89" y="51"/>
                        </a:lnTo>
                        <a:lnTo>
                          <a:pt x="92" y="49"/>
                        </a:lnTo>
                        <a:lnTo>
                          <a:pt x="96" y="45"/>
                        </a:lnTo>
                        <a:lnTo>
                          <a:pt x="97" y="45"/>
                        </a:lnTo>
                        <a:lnTo>
                          <a:pt x="98" y="44"/>
                        </a:lnTo>
                        <a:lnTo>
                          <a:pt x="109" y="35"/>
                        </a:lnTo>
                        <a:lnTo>
                          <a:pt x="109" y="36"/>
                        </a:lnTo>
                        <a:lnTo>
                          <a:pt x="93" y="51"/>
                        </a:lnTo>
                        <a:lnTo>
                          <a:pt x="91" y="53"/>
                        </a:lnTo>
                        <a:lnTo>
                          <a:pt x="89" y="54"/>
                        </a:lnTo>
                        <a:lnTo>
                          <a:pt x="88" y="56"/>
                        </a:lnTo>
                        <a:lnTo>
                          <a:pt x="88" y="57"/>
                        </a:lnTo>
                        <a:lnTo>
                          <a:pt x="87" y="59"/>
                        </a:lnTo>
                        <a:lnTo>
                          <a:pt x="85" y="60"/>
                        </a:lnTo>
                        <a:lnTo>
                          <a:pt x="84" y="62"/>
                        </a:lnTo>
                        <a:lnTo>
                          <a:pt x="82" y="63"/>
                        </a:lnTo>
                        <a:lnTo>
                          <a:pt x="82" y="65"/>
                        </a:lnTo>
                        <a:lnTo>
                          <a:pt x="82" y="67"/>
                        </a:lnTo>
                        <a:lnTo>
                          <a:pt x="81" y="68"/>
                        </a:lnTo>
                        <a:lnTo>
                          <a:pt x="78" y="69"/>
                        </a:lnTo>
                        <a:lnTo>
                          <a:pt x="78" y="71"/>
                        </a:lnTo>
                        <a:lnTo>
                          <a:pt x="77" y="72"/>
                        </a:lnTo>
                        <a:lnTo>
                          <a:pt x="75" y="74"/>
                        </a:lnTo>
                        <a:lnTo>
                          <a:pt x="75" y="75"/>
                        </a:lnTo>
                        <a:lnTo>
                          <a:pt x="76" y="77"/>
                        </a:lnTo>
                        <a:lnTo>
                          <a:pt x="77" y="77"/>
                        </a:lnTo>
                        <a:lnTo>
                          <a:pt x="79" y="77"/>
                        </a:lnTo>
                        <a:lnTo>
                          <a:pt x="80" y="74"/>
                        </a:lnTo>
                        <a:lnTo>
                          <a:pt x="81" y="71"/>
                        </a:lnTo>
                        <a:lnTo>
                          <a:pt x="81" y="70"/>
                        </a:lnTo>
                        <a:lnTo>
                          <a:pt x="82" y="69"/>
                        </a:lnTo>
                        <a:lnTo>
                          <a:pt x="84" y="67"/>
                        </a:lnTo>
                        <a:lnTo>
                          <a:pt x="86" y="65"/>
                        </a:lnTo>
                        <a:lnTo>
                          <a:pt x="90" y="63"/>
                        </a:lnTo>
                        <a:lnTo>
                          <a:pt x="90" y="60"/>
                        </a:lnTo>
                        <a:lnTo>
                          <a:pt x="91" y="59"/>
                        </a:lnTo>
                        <a:lnTo>
                          <a:pt x="92" y="58"/>
                        </a:lnTo>
                        <a:lnTo>
                          <a:pt x="93" y="58"/>
                        </a:lnTo>
                        <a:lnTo>
                          <a:pt x="97" y="54"/>
                        </a:lnTo>
                        <a:lnTo>
                          <a:pt x="102" y="52"/>
                        </a:lnTo>
                        <a:lnTo>
                          <a:pt x="105" y="49"/>
                        </a:lnTo>
                        <a:lnTo>
                          <a:pt x="107" y="46"/>
                        </a:lnTo>
                        <a:lnTo>
                          <a:pt x="111" y="44"/>
                        </a:lnTo>
                        <a:lnTo>
                          <a:pt x="119" y="40"/>
                        </a:lnTo>
                        <a:lnTo>
                          <a:pt x="121" y="39"/>
                        </a:lnTo>
                        <a:lnTo>
                          <a:pt x="124" y="37"/>
                        </a:lnTo>
                        <a:lnTo>
                          <a:pt x="126" y="36"/>
                        </a:lnTo>
                        <a:lnTo>
                          <a:pt x="127" y="34"/>
                        </a:lnTo>
                        <a:lnTo>
                          <a:pt x="126" y="33"/>
                        </a:lnTo>
                        <a:lnTo>
                          <a:pt x="127" y="32"/>
                        </a:lnTo>
                        <a:lnTo>
                          <a:pt x="133" y="27"/>
                        </a:lnTo>
                        <a:lnTo>
                          <a:pt x="133" y="26"/>
                        </a:lnTo>
                        <a:lnTo>
                          <a:pt x="131" y="25"/>
                        </a:lnTo>
                        <a:lnTo>
                          <a:pt x="130" y="26"/>
                        </a:lnTo>
                        <a:lnTo>
                          <a:pt x="129" y="26"/>
                        </a:lnTo>
                        <a:lnTo>
                          <a:pt x="127" y="28"/>
                        </a:lnTo>
                        <a:lnTo>
                          <a:pt x="125" y="29"/>
                        </a:lnTo>
                        <a:lnTo>
                          <a:pt x="122" y="30"/>
                        </a:lnTo>
                        <a:lnTo>
                          <a:pt x="122" y="29"/>
                        </a:lnTo>
                        <a:lnTo>
                          <a:pt x="123" y="28"/>
                        </a:lnTo>
                        <a:lnTo>
                          <a:pt x="138" y="17"/>
                        </a:lnTo>
                        <a:lnTo>
                          <a:pt x="136" y="20"/>
                        </a:lnTo>
                        <a:lnTo>
                          <a:pt x="134" y="21"/>
                        </a:lnTo>
                        <a:lnTo>
                          <a:pt x="134" y="23"/>
                        </a:lnTo>
                        <a:lnTo>
                          <a:pt x="134" y="24"/>
                        </a:lnTo>
                        <a:lnTo>
                          <a:pt x="157" y="10"/>
                        </a:lnTo>
                        <a:lnTo>
                          <a:pt x="163" y="6"/>
                        </a:lnTo>
                        <a:lnTo>
                          <a:pt x="168" y="4"/>
                        </a:lnTo>
                        <a:lnTo>
                          <a:pt x="171" y="2"/>
                        </a:lnTo>
                        <a:lnTo>
                          <a:pt x="173" y="2"/>
                        </a:lnTo>
                        <a:lnTo>
                          <a:pt x="175" y="1"/>
                        </a:lnTo>
                        <a:lnTo>
                          <a:pt x="177" y="0"/>
                        </a:lnTo>
                        <a:lnTo>
                          <a:pt x="174" y="2"/>
                        </a:lnTo>
                        <a:lnTo>
                          <a:pt x="172" y="3"/>
                        </a:lnTo>
                        <a:lnTo>
                          <a:pt x="170" y="4"/>
                        </a:lnTo>
                        <a:lnTo>
                          <a:pt x="168" y="6"/>
                        </a:lnTo>
                        <a:lnTo>
                          <a:pt x="166" y="8"/>
                        </a:lnTo>
                        <a:lnTo>
                          <a:pt x="151" y="19"/>
                        </a:lnTo>
                        <a:lnTo>
                          <a:pt x="144" y="27"/>
                        </a:lnTo>
                        <a:lnTo>
                          <a:pt x="135" y="36"/>
                        </a:lnTo>
                        <a:lnTo>
                          <a:pt x="108" y="63"/>
                        </a:lnTo>
                        <a:lnTo>
                          <a:pt x="105" y="68"/>
                        </a:lnTo>
                        <a:lnTo>
                          <a:pt x="103" y="69"/>
                        </a:lnTo>
                        <a:lnTo>
                          <a:pt x="102" y="71"/>
                        </a:lnTo>
                        <a:lnTo>
                          <a:pt x="101" y="73"/>
                        </a:lnTo>
                        <a:lnTo>
                          <a:pt x="98" y="74"/>
                        </a:lnTo>
                        <a:lnTo>
                          <a:pt x="99" y="76"/>
                        </a:lnTo>
                        <a:lnTo>
                          <a:pt x="96" y="79"/>
                        </a:lnTo>
                        <a:lnTo>
                          <a:pt x="80" y="103"/>
                        </a:lnTo>
                        <a:lnTo>
                          <a:pt x="78" y="104"/>
                        </a:lnTo>
                        <a:lnTo>
                          <a:pt x="78" y="106"/>
                        </a:lnTo>
                        <a:lnTo>
                          <a:pt x="77" y="107"/>
                        </a:lnTo>
                        <a:lnTo>
                          <a:pt x="77" y="108"/>
                        </a:lnTo>
                        <a:lnTo>
                          <a:pt x="76" y="109"/>
                        </a:lnTo>
                        <a:lnTo>
                          <a:pt x="75" y="109"/>
                        </a:lnTo>
                        <a:lnTo>
                          <a:pt x="74" y="110"/>
                        </a:lnTo>
                        <a:lnTo>
                          <a:pt x="74" y="111"/>
                        </a:lnTo>
                        <a:lnTo>
                          <a:pt x="74" y="112"/>
                        </a:lnTo>
                        <a:lnTo>
                          <a:pt x="73" y="113"/>
                        </a:lnTo>
                        <a:lnTo>
                          <a:pt x="72" y="113"/>
                        </a:lnTo>
                        <a:lnTo>
                          <a:pt x="72" y="114"/>
                        </a:lnTo>
                        <a:lnTo>
                          <a:pt x="72" y="115"/>
                        </a:lnTo>
                        <a:lnTo>
                          <a:pt x="73" y="115"/>
                        </a:lnTo>
                        <a:lnTo>
                          <a:pt x="74" y="116"/>
                        </a:lnTo>
                        <a:lnTo>
                          <a:pt x="74" y="116"/>
                        </a:lnTo>
                        <a:lnTo>
                          <a:pt x="75" y="115"/>
                        </a:lnTo>
                        <a:lnTo>
                          <a:pt x="77" y="115"/>
                        </a:lnTo>
                        <a:lnTo>
                          <a:pt x="76" y="116"/>
                        </a:lnTo>
                        <a:lnTo>
                          <a:pt x="75" y="116"/>
                        </a:lnTo>
                        <a:lnTo>
                          <a:pt x="74" y="117"/>
                        </a:lnTo>
                        <a:lnTo>
                          <a:pt x="74" y="118"/>
                        </a:lnTo>
                        <a:lnTo>
                          <a:pt x="73" y="119"/>
                        </a:lnTo>
                        <a:lnTo>
                          <a:pt x="72" y="120"/>
                        </a:lnTo>
                        <a:lnTo>
                          <a:pt x="71" y="120"/>
                        </a:lnTo>
                        <a:lnTo>
                          <a:pt x="69" y="120"/>
                        </a:lnTo>
                        <a:lnTo>
                          <a:pt x="65" y="120"/>
                        </a:lnTo>
                        <a:lnTo>
                          <a:pt x="60" y="119"/>
                        </a:lnTo>
                        <a:lnTo>
                          <a:pt x="50" y="119"/>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79" name="Freeform 453"/>
                  <p:cNvSpPr/>
                  <p:nvPr/>
                </p:nvSpPr>
                <p:spPr bwMode="auto">
                  <a:xfrm>
                    <a:off x="3865" y="1268"/>
                    <a:ext cx="31" cy="27"/>
                  </a:xfrm>
                  <a:custGeom>
                    <a:avLst/>
                    <a:gdLst>
                      <a:gd name="T0" fmla="*/ 0 w 31"/>
                      <a:gd name="T1" fmla="*/ 27 h 27"/>
                      <a:gd name="T2" fmla="*/ 3 w 31"/>
                      <a:gd name="T3" fmla="*/ 23 h 27"/>
                      <a:gd name="T4" fmla="*/ 6 w 31"/>
                      <a:gd name="T5" fmla="*/ 21 h 27"/>
                      <a:gd name="T6" fmla="*/ 11 w 31"/>
                      <a:gd name="T7" fmla="*/ 15 h 27"/>
                      <a:gd name="T8" fmla="*/ 13 w 31"/>
                      <a:gd name="T9" fmla="*/ 13 h 27"/>
                      <a:gd name="T10" fmla="*/ 16 w 31"/>
                      <a:gd name="T11" fmla="*/ 12 h 27"/>
                      <a:gd name="T12" fmla="*/ 19 w 31"/>
                      <a:gd name="T13" fmla="*/ 8 h 27"/>
                      <a:gd name="T14" fmla="*/ 26 w 31"/>
                      <a:gd name="T15" fmla="*/ 0 h 27"/>
                      <a:gd name="T16" fmla="*/ 22 w 31"/>
                      <a:gd name="T17" fmla="*/ 6 h 27"/>
                      <a:gd name="T18" fmla="*/ 17 w 31"/>
                      <a:gd name="T19" fmla="*/ 10 h 27"/>
                      <a:gd name="T20" fmla="*/ 17 w 31"/>
                      <a:gd name="T21" fmla="*/ 11 h 27"/>
                      <a:gd name="T22" fmla="*/ 19 w 31"/>
                      <a:gd name="T23" fmla="*/ 10 h 27"/>
                      <a:gd name="T24" fmla="*/ 20 w 31"/>
                      <a:gd name="T25" fmla="*/ 9 h 27"/>
                      <a:gd name="T26" fmla="*/ 22 w 31"/>
                      <a:gd name="T27" fmla="*/ 7 h 27"/>
                      <a:gd name="T28" fmla="*/ 25 w 31"/>
                      <a:gd name="T29" fmla="*/ 5 h 27"/>
                      <a:gd name="T30" fmla="*/ 31 w 31"/>
                      <a:gd name="T31" fmla="*/ 1 h 27"/>
                      <a:gd name="T32" fmla="*/ 26 w 31"/>
                      <a:gd name="T33" fmla="*/ 5 h 27"/>
                      <a:gd name="T34" fmla="*/ 25 w 31"/>
                      <a:gd name="T35" fmla="*/ 8 h 27"/>
                      <a:gd name="T36" fmla="*/ 22 w 31"/>
                      <a:gd name="T37" fmla="*/ 9 h 27"/>
                      <a:gd name="T38" fmla="*/ 20 w 31"/>
                      <a:gd name="T39" fmla="*/ 12 h 27"/>
                      <a:gd name="T40" fmla="*/ 17 w 31"/>
                      <a:gd name="T41" fmla="*/ 13 h 27"/>
                      <a:gd name="T42" fmla="*/ 15 w 31"/>
                      <a:gd name="T43" fmla="*/ 15 h 27"/>
                      <a:gd name="T44" fmla="*/ 11 w 31"/>
                      <a:gd name="T45" fmla="*/ 18 h 27"/>
                      <a:gd name="T46" fmla="*/ 5 w 31"/>
                      <a:gd name="T47" fmla="*/ 23 h 27"/>
                      <a:gd name="T48" fmla="*/ 2 w 31"/>
                      <a:gd name="T49" fmla="*/ 25 h 27"/>
                      <a:gd name="T50" fmla="*/ 0 w 31"/>
                      <a:gd name="T5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27">
                        <a:moveTo>
                          <a:pt x="0" y="27"/>
                        </a:moveTo>
                        <a:lnTo>
                          <a:pt x="3" y="23"/>
                        </a:lnTo>
                        <a:lnTo>
                          <a:pt x="6" y="21"/>
                        </a:lnTo>
                        <a:lnTo>
                          <a:pt x="11" y="15"/>
                        </a:lnTo>
                        <a:lnTo>
                          <a:pt x="13" y="13"/>
                        </a:lnTo>
                        <a:lnTo>
                          <a:pt x="16" y="12"/>
                        </a:lnTo>
                        <a:lnTo>
                          <a:pt x="19" y="8"/>
                        </a:lnTo>
                        <a:lnTo>
                          <a:pt x="26" y="0"/>
                        </a:lnTo>
                        <a:lnTo>
                          <a:pt x="22" y="6"/>
                        </a:lnTo>
                        <a:lnTo>
                          <a:pt x="17" y="10"/>
                        </a:lnTo>
                        <a:lnTo>
                          <a:pt x="17" y="11"/>
                        </a:lnTo>
                        <a:lnTo>
                          <a:pt x="19" y="10"/>
                        </a:lnTo>
                        <a:lnTo>
                          <a:pt x="20" y="9"/>
                        </a:lnTo>
                        <a:lnTo>
                          <a:pt x="22" y="7"/>
                        </a:lnTo>
                        <a:lnTo>
                          <a:pt x="25" y="5"/>
                        </a:lnTo>
                        <a:lnTo>
                          <a:pt x="31" y="1"/>
                        </a:lnTo>
                        <a:lnTo>
                          <a:pt x="26" y="5"/>
                        </a:lnTo>
                        <a:lnTo>
                          <a:pt x="25" y="8"/>
                        </a:lnTo>
                        <a:lnTo>
                          <a:pt x="22" y="9"/>
                        </a:lnTo>
                        <a:lnTo>
                          <a:pt x="20" y="12"/>
                        </a:lnTo>
                        <a:lnTo>
                          <a:pt x="17" y="13"/>
                        </a:lnTo>
                        <a:lnTo>
                          <a:pt x="15" y="15"/>
                        </a:lnTo>
                        <a:lnTo>
                          <a:pt x="11" y="18"/>
                        </a:lnTo>
                        <a:lnTo>
                          <a:pt x="5" y="23"/>
                        </a:lnTo>
                        <a:lnTo>
                          <a:pt x="2" y="25"/>
                        </a:lnTo>
                        <a:lnTo>
                          <a:pt x="0" y="27"/>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80" name="Freeform 454"/>
                  <p:cNvSpPr/>
                  <p:nvPr/>
                </p:nvSpPr>
                <p:spPr bwMode="auto">
                  <a:xfrm>
                    <a:off x="3898" y="1259"/>
                    <a:ext cx="9" cy="5"/>
                  </a:xfrm>
                  <a:custGeom>
                    <a:avLst/>
                    <a:gdLst>
                      <a:gd name="T0" fmla="*/ 0 w 9"/>
                      <a:gd name="T1" fmla="*/ 4 h 5"/>
                      <a:gd name="T2" fmla="*/ 1 w 9"/>
                      <a:gd name="T3" fmla="*/ 3 h 5"/>
                      <a:gd name="T4" fmla="*/ 4 w 9"/>
                      <a:gd name="T5" fmla="*/ 2 h 5"/>
                      <a:gd name="T6" fmla="*/ 5 w 9"/>
                      <a:gd name="T7" fmla="*/ 1 h 5"/>
                      <a:gd name="T8" fmla="*/ 8 w 9"/>
                      <a:gd name="T9" fmla="*/ 0 h 5"/>
                      <a:gd name="T10" fmla="*/ 9 w 9"/>
                      <a:gd name="T11" fmla="*/ 0 h 5"/>
                      <a:gd name="T12" fmla="*/ 6 w 9"/>
                      <a:gd name="T13" fmla="*/ 1 h 5"/>
                      <a:gd name="T14" fmla="*/ 5 w 9"/>
                      <a:gd name="T15" fmla="*/ 2 h 5"/>
                      <a:gd name="T16" fmla="*/ 4 w 9"/>
                      <a:gd name="T17" fmla="*/ 4 h 5"/>
                      <a:gd name="T18" fmla="*/ 2 w 9"/>
                      <a:gd name="T19" fmla="*/ 4 h 5"/>
                      <a:gd name="T20" fmla="*/ 0 w 9"/>
                      <a:gd name="T21" fmla="*/ 5 h 5"/>
                      <a:gd name="T22" fmla="*/ 0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0" y="4"/>
                        </a:moveTo>
                        <a:lnTo>
                          <a:pt x="1" y="3"/>
                        </a:lnTo>
                        <a:lnTo>
                          <a:pt x="4" y="2"/>
                        </a:lnTo>
                        <a:lnTo>
                          <a:pt x="5" y="1"/>
                        </a:lnTo>
                        <a:lnTo>
                          <a:pt x="8" y="0"/>
                        </a:lnTo>
                        <a:lnTo>
                          <a:pt x="9" y="0"/>
                        </a:lnTo>
                        <a:lnTo>
                          <a:pt x="6" y="1"/>
                        </a:lnTo>
                        <a:lnTo>
                          <a:pt x="5" y="2"/>
                        </a:lnTo>
                        <a:lnTo>
                          <a:pt x="4" y="4"/>
                        </a:lnTo>
                        <a:lnTo>
                          <a:pt x="2" y="4"/>
                        </a:lnTo>
                        <a:lnTo>
                          <a:pt x="0" y="5"/>
                        </a:lnTo>
                        <a:lnTo>
                          <a:pt x="0" y="4"/>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81" name="Freeform 455"/>
                  <p:cNvSpPr/>
                  <p:nvPr/>
                </p:nvSpPr>
                <p:spPr bwMode="auto">
                  <a:xfrm>
                    <a:off x="3893" y="1272"/>
                    <a:ext cx="5" cy="4"/>
                  </a:xfrm>
                  <a:custGeom>
                    <a:avLst/>
                    <a:gdLst>
                      <a:gd name="T0" fmla="*/ 2 w 5"/>
                      <a:gd name="T1" fmla="*/ 2 h 4"/>
                      <a:gd name="T2" fmla="*/ 3 w 5"/>
                      <a:gd name="T3" fmla="*/ 1 h 4"/>
                      <a:gd name="T4" fmla="*/ 4 w 5"/>
                      <a:gd name="T5" fmla="*/ 0 h 4"/>
                      <a:gd name="T6" fmla="*/ 5 w 5"/>
                      <a:gd name="T7" fmla="*/ 0 h 4"/>
                      <a:gd name="T8" fmla="*/ 5 w 5"/>
                      <a:gd name="T9" fmla="*/ 1 h 4"/>
                      <a:gd name="T10" fmla="*/ 5 w 5"/>
                      <a:gd name="T11" fmla="*/ 2 h 4"/>
                      <a:gd name="T12" fmla="*/ 4 w 5"/>
                      <a:gd name="T13" fmla="*/ 2 h 4"/>
                      <a:gd name="T14" fmla="*/ 3 w 5"/>
                      <a:gd name="T15" fmla="*/ 3 h 4"/>
                      <a:gd name="T16" fmla="*/ 2 w 5"/>
                      <a:gd name="T17" fmla="*/ 4 h 4"/>
                      <a:gd name="T18" fmla="*/ 0 w 5"/>
                      <a:gd name="T19" fmla="*/ 4 h 4"/>
                      <a:gd name="T20" fmla="*/ 2 w 5"/>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4">
                        <a:moveTo>
                          <a:pt x="2" y="2"/>
                        </a:moveTo>
                        <a:lnTo>
                          <a:pt x="3" y="1"/>
                        </a:lnTo>
                        <a:lnTo>
                          <a:pt x="4" y="0"/>
                        </a:lnTo>
                        <a:lnTo>
                          <a:pt x="5" y="0"/>
                        </a:lnTo>
                        <a:lnTo>
                          <a:pt x="5" y="1"/>
                        </a:lnTo>
                        <a:lnTo>
                          <a:pt x="5" y="2"/>
                        </a:lnTo>
                        <a:lnTo>
                          <a:pt x="4" y="2"/>
                        </a:lnTo>
                        <a:lnTo>
                          <a:pt x="3" y="3"/>
                        </a:lnTo>
                        <a:lnTo>
                          <a:pt x="2" y="4"/>
                        </a:lnTo>
                        <a:lnTo>
                          <a:pt x="0" y="4"/>
                        </a:lnTo>
                        <a:lnTo>
                          <a:pt x="2" y="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474" name="Freeform 456"/>
                <p:cNvSpPr>
                  <a:spLocks noEditPoints="1"/>
                </p:cNvSpPr>
                <p:nvPr/>
              </p:nvSpPr>
              <p:spPr bwMode="auto">
                <a:xfrm>
                  <a:off x="2442" y="1170"/>
                  <a:ext cx="44" cy="103"/>
                </a:xfrm>
                <a:custGeom>
                  <a:avLst/>
                  <a:gdLst>
                    <a:gd name="T0" fmla="*/ 233 w 400"/>
                    <a:gd name="T1" fmla="*/ 334 h 1134"/>
                    <a:gd name="T2" fmla="*/ 233 w 400"/>
                    <a:gd name="T3" fmla="*/ 800 h 1134"/>
                    <a:gd name="T4" fmla="*/ 200 w 400"/>
                    <a:gd name="T5" fmla="*/ 834 h 1134"/>
                    <a:gd name="T6" fmla="*/ 166 w 400"/>
                    <a:gd name="T7" fmla="*/ 800 h 1134"/>
                    <a:gd name="T8" fmla="*/ 166 w 400"/>
                    <a:gd name="T9" fmla="*/ 334 h 1134"/>
                    <a:gd name="T10" fmla="*/ 200 w 400"/>
                    <a:gd name="T11" fmla="*/ 300 h 1134"/>
                    <a:gd name="T12" fmla="*/ 233 w 400"/>
                    <a:gd name="T13" fmla="*/ 334 h 1134"/>
                    <a:gd name="T14" fmla="*/ 0 w 400"/>
                    <a:gd name="T15" fmla="*/ 400 h 1134"/>
                    <a:gd name="T16" fmla="*/ 200 w 400"/>
                    <a:gd name="T17" fmla="*/ 0 h 1134"/>
                    <a:gd name="T18" fmla="*/ 400 w 400"/>
                    <a:gd name="T19" fmla="*/ 400 h 1134"/>
                    <a:gd name="T20" fmla="*/ 0 w 400"/>
                    <a:gd name="T21" fmla="*/ 400 h 1134"/>
                    <a:gd name="T22" fmla="*/ 400 w 400"/>
                    <a:gd name="T23" fmla="*/ 734 h 1134"/>
                    <a:gd name="T24" fmla="*/ 200 w 400"/>
                    <a:gd name="T25" fmla="*/ 1134 h 1134"/>
                    <a:gd name="T26" fmla="*/ 0 w 400"/>
                    <a:gd name="T27" fmla="*/ 734 h 1134"/>
                    <a:gd name="T28" fmla="*/ 400 w 400"/>
                    <a:gd name="T29" fmla="*/ 734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1134">
                      <a:moveTo>
                        <a:pt x="233" y="334"/>
                      </a:moveTo>
                      <a:lnTo>
                        <a:pt x="233" y="800"/>
                      </a:lnTo>
                      <a:cubicBezTo>
                        <a:pt x="233" y="819"/>
                        <a:pt x="218" y="834"/>
                        <a:pt x="200" y="834"/>
                      </a:cubicBezTo>
                      <a:cubicBezTo>
                        <a:pt x="181" y="834"/>
                        <a:pt x="166" y="819"/>
                        <a:pt x="166" y="800"/>
                      </a:cubicBezTo>
                      <a:lnTo>
                        <a:pt x="166" y="334"/>
                      </a:lnTo>
                      <a:cubicBezTo>
                        <a:pt x="166" y="315"/>
                        <a:pt x="181" y="300"/>
                        <a:pt x="200" y="300"/>
                      </a:cubicBezTo>
                      <a:cubicBezTo>
                        <a:pt x="218" y="300"/>
                        <a:pt x="233" y="315"/>
                        <a:pt x="233" y="334"/>
                      </a:cubicBezTo>
                      <a:close/>
                      <a:moveTo>
                        <a:pt x="0" y="400"/>
                      </a:moveTo>
                      <a:lnTo>
                        <a:pt x="200" y="0"/>
                      </a:lnTo>
                      <a:lnTo>
                        <a:pt x="400" y="400"/>
                      </a:lnTo>
                      <a:lnTo>
                        <a:pt x="0" y="400"/>
                      </a:lnTo>
                      <a:close/>
                      <a:moveTo>
                        <a:pt x="400" y="734"/>
                      </a:moveTo>
                      <a:lnTo>
                        <a:pt x="200" y="1134"/>
                      </a:lnTo>
                      <a:lnTo>
                        <a:pt x="0" y="734"/>
                      </a:lnTo>
                      <a:lnTo>
                        <a:pt x="400" y="734"/>
                      </a:lnTo>
                      <a:close/>
                    </a:path>
                  </a:pathLst>
                </a:custGeom>
                <a:solidFill>
                  <a:srgbClr val="000000"/>
                </a:solidFill>
                <a:ln w="1588" cap="flat">
                  <a:solidFill>
                    <a:srgbClr val="000000"/>
                  </a:solidFill>
                  <a:prstDash val="solid"/>
                  <a:bevel/>
                </a:ln>
              </p:spPr>
              <p:txBody>
                <a:bodyPr/>
                <a:lstStyle/>
                <a:p>
                  <a:endParaRPr lang="zh-CN" altLang="en-US"/>
                </a:p>
              </p:txBody>
            </p:sp>
            <p:sp>
              <p:nvSpPr>
                <p:cNvPr id="1475" name="Freeform 457"/>
                <p:cNvSpPr>
                  <a:spLocks noEditPoints="1"/>
                </p:cNvSpPr>
                <p:nvPr/>
              </p:nvSpPr>
              <p:spPr bwMode="auto">
                <a:xfrm>
                  <a:off x="2972" y="1170"/>
                  <a:ext cx="43" cy="103"/>
                </a:xfrm>
                <a:custGeom>
                  <a:avLst/>
                  <a:gdLst>
                    <a:gd name="T0" fmla="*/ 233 w 400"/>
                    <a:gd name="T1" fmla="*/ 334 h 1134"/>
                    <a:gd name="T2" fmla="*/ 233 w 400"/>
                    <a:gd name="T3" fmla="*/ 800 h 1134"/>
                    <a:gd name="T4" fmla="*/ 200 w 400"/>
                    <a:gd name="T5" fmla="*/ 834 h 1134"/>
                    <a:gd name="T6" fmla="*/ 166 w 400"/>
                    <a:gd name="T7" fmla="*/ 800 h 1134"/>
                    <a:gd name="T8" fmla="*/ 166 w 400"/>
                    <a:gd name="T9" fmla="*/ 334 h 1134"/>
                    <a:gd name="T10" fmla="*/ 200 w 400"/>
                    <a:gd name="T11" fmla="*/ 300 h 1134"/>
                    <a:gd name="T12" fmla="*/ 233 w 400"/>
                    <a:gd name="T13" fmla="*/ 334 h 1134"/>
                    <a:gd name="T14" fmla="*/ 0 w 400"/>
                    <a:gd name="T15" fmla="*/ 400 h 1134"/>
                    <a:gd name="T16" fmla="*/ 200 w 400"/>
                    <a:gd name="T17" fmla="*/ 0 h 1134"/>
                    <a:gd name="T18" fmla="*/ 400 w 400"/>
                    <a:gd name="T19" fmla="*/ 400 h 1134"/>
                    <a:gd name="T20" fmla="*/ 0 w 400"/>
                    <a:gd name="T21" fmla="*/ 400 h 1134"/>
                    <a:gd name="T22" fmla="*/ 400 w 400"/>
                    <a:gd name="T23" fmla="*/ 734 h 1134"/>
                    <a:gd name="T24" fmla="*/ 200 w 400"/>
                    <a:gd name="T25" fmla="*/ 1134 h 1134"/>
                    <a:gd name="T26" fmla="*/ 0 w 400"/>
                    <a:gd name="T27" fmla="*/ 734 h 1134"/>
                    <a:gd name="T28" fmla="*/ 400 w 400"/>
                    <a:gd name="T29" fmla="*/ 734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1134">
                      <a:moveTo>
                        <a:pt x="233" y="334"/>
                      </a:moveTo>
                      <a:lnTo>
                        <a:pt x="233" y="800"/>
                      </a:lnTo>
                      <a:cubicBezTo>
                        <a:pt x="233" y="819"/>
                        <a:pt x="218" y="834"/>
                        <a:pt x="200" y="834"/>
                      </a:cubicBezTo>
                      <a:cubicBezTo>
                        <a:pt x="181" y="834"/>
                        <a:pt x="166" y="819"/>
                        <a:pt x="166" y="800"/>
                      </a:cubicBezTo>
                      <a:lnTo>
                        <a:pt x="166" y="334"/>
                      </a:lnTo>
                      <a:cubicBezTo>
                        <a:pt x="166" y="315"/>
                        <a:pt x="181" y="300"/>
                        <a:pt x="200" y="300"/>
                      </a:cubicBezTo>
                      <a:cubicBezTo>
                        <a:pt x="218" y="300"/>
                        <a:pt x="233" y="315"/>
                        <a:pt x="233" y="334"/>
                      </a:cubicBezTo>
                      <a:close/>
                      <a:moveTo>
                        <a:pt x="0" y="400"/>
                      </a:moveTo>
                      <a:lnTo>
                        <a:pt x="200" y="0"/>
                      </a:lnTo>
                      <a:lnTo>
                        <a:pt x="400" y="400"/>
                      </a:lnTo>
                      <a:lnTo>
                        <a:pt x="0" y="400"/>
                      </a:lnTo>
                      <a:close/>
                      <a:moveTo>
                        <a:pt x="400" y="734"/>
                      </a:moveTo>
                      <a:lnTo>
                        <a:pt x="200" y="1134"/>
                      </a:lnTo>
                      <a:lnTo>
                        <a:pt x="0" y="734"/>
                      </a:lnTo>
                      <a:lnTo>
                        <a:pt x="400" y="734"/>
                      </a:lnTo>
                      <a:close/>
                    </a:path>
                  </a:pathLst>
                </a:custGeom>
                <a:solidFill>
                  <a:srgbClr val="000000"/>
                </a:solidFill>
                <a:ln w="1588" cap="flat">
                  <a:solidFill>
                    <a:srgbClr val="000000"/>
                  </a:solidFill>
                  <a:prstDash val="solid"/>
                  <a:bevel/>
                </a:ln>
              </p:spPr>
              <p:txBody>
                <a:bodyPr/>
                <a:lstStyle/>
                <a:p>
                  <a:endParaRPr lang="zh-CN" altLang="en-US"/>
                </a:p>
              </p:txBody>
            </p:sp>
            <p:sp>
              <p:nvSpPr>
                <p:cNvPr id="1476" name="Freeform 458"/>
                <p:cNvSpPr>
                  <a:spLocks noEditPoints="1"/>
                </p:cNvSpPr>
                <p:nvPr/>
              </p:nvSpPr>
              <p:spPr bwMode="auto">
                <a:xfrm>
                  <a:off x="3423" y="1170"/>
                  <a:ext cx="43" cy="103"/>
                </a:xfrm>
                <a:custGeom>
                  <a:avLst/>
                  <a:gdLst>
                    <a:gd name="T0" fmla="*/ 234 w 400"/>
                    <a:gd name="T1" fmla="*/ 334 h 1134"/>
                    <a:gd name="T2" fmla="*/ 234 w 400"/>
                    <a:gd name="T3" fmla="*/ 800 h 1134"/>
                    <a:gd name="T4" fmla="*/ 200 w 400"/>
                    <a:gd name="T5" fmla="*/ 834 h 1134"/>
                    <a:gd name="T6" fmla="*/ 167 w 400"/>
                    <a:gd name="T7" fmla="*/ 800 h 1134"/>
                    <a:gd name="T8" fmla="*/ 167 w 400"/>
                    <a:gd name="T9" fmla="*/ 334 h 1134"/>
                    <a:gd name="T10" fmla="*/ 200 w 400"/>
                    <a:gd name="T11" fmla="*/ 300 h 1134"/>
                    <a:gd name="T12" fmla="*/ 234 w 400"/>
                    <a:gd name="T13" fmla="*/ 334 h 1134"/>
                    <a:gd name="T14" fmla="*/ 0 w 400"/>
                    <a:gd name="T15" fmla="*/ 400 h 1134"/>
                    <a:gd name="T16" fmla="*/ 200 w 400"/>
                    <a:gd name="T17" fmla="*/ 0 h 1134"/>
                    <a:gd name="T18" fmla="*/ 400 w 400"/>
                    <a:gd name="T19" fmla="*/ 400 h 1134"/>
                    <a:gd name="T20" fmla="*/ 0 w 400"/>
                    <a:gd name="T21" fmla="*/ 400 h 1134"/>
                    <a:gd name="T22" fmla="*/ 400 w 400"/>
                    <a:gd name="T23" fmla="*/ 734 h 1134"/>
                    <a:gd name="T24" fmla="*/ 200 w 400"/>
                    <a:gd name="T25" fmla="*/ 1134 h 1134"/>
                    <a:gd name="T26" fmla="*/ 0 w 400"/>
                    <a:gd name="T27" fmla="*/ 734 h 1134"/>
                    <a:gd name="T28" fmla="*/ 400 w 400"/>
                    <a:gd name="T29" fmla="*/ 734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1134">
                      <a:moveTo>
                        <a:pt x="234" y="334"/>
                      </a:moveTo>
                      <a:lnTo>
                        <a:pt x="234" y="800"/>
                      </a:lnTo>
                      <a:cubicBezTo>
                        <a:pt x="234" y="819"/>
                        <a:pt x="219" y="834"/>
                        <a:pt x="200" y="834"/>
                      </a:cubicBezTo>
                      <a:cubicBezTo>
                        <a:pt x="182" y="834"/>
                        <a:pt x="167" y="819"/>
                        <a:pt x="167" y="800"/>
                      </a:cubicBezTo>
                      <a:lnTo>
                        <a:pt x="167" y="334"/>
                      </a:lnTo>
                      <a:cubicBezTo>
                        <a:pt x="167" y="315"/>
                        <a:pt x="182" y="300"/>
                        <a:pt x="200" y="300"/>
                      </a:cubicBezTo>
                      <a:cubicBezTo>
                        <a:pt x="219" y="300"/>
                        <a:pt x="234" y="315"/>
                        <a:pt x="234" y="334"/>
                      </a:cubicBezTo>
                      <a:close/>
                      <a:moveTo>
                        <a:pt x="0" y="400"/>
                      </a:moveTo>
                      <a:lnTo>
                        <a:pt x="200" y="0"/>
                      </a:lnTo>
                      <a:lnTo>
                        <a:pt x="400" y="400"/>
                      </a:lnTo>
                      <a:lnTo>
                        <a:pt x="0" y="400"/>
                      </a:lnTo>
                      <a:close/>
                      <a:moveTo>
                        <a:pt x="400" y="734"/>
                      </a:moveTo>
                      <a:lnTo>
                        <a:pt x="200" y="1134"/>
                      </a:lnTo>
                      <a:lnTo>
                        <a:pt x="0" y="734"/>
                      </a:lnTo>
                      <a:lnTo>
                        <a:pt x="400" y="734"/>
                      </a:lnTo>
                      <a:close/>
                    </a:path>
                  </a:pathLst>
                </a:custGeom>
                <a:solidFill>
                  <a:srgbClr val="000000"/>
                </a:solidFill>
                <a:ln w="1588" cap="flat">
                  <a:solidFill>
                    <a:srgbClr val="000000"/>
                  </a:solidFill>
                  <a:prstDash val="solid"/>
                  <a:bevel/>
                </a:ln>
              </p:spPr>
              <p:txBody>
                <a:bodyPr/>
                <a:lstStyle/>
                <a:p>
                  <a:endParaRPr lang="zh-CN" altLang="en-US"/>
                </a:p>
              </p:txBody>
            </p:sp>
            <p:sp>
              <p:nvSpPr>
                <p:cNvPr id="1477" name="Freeform 459"/>
                <p:cNvSpPr>
                  <a:spLocks noEditPoints="1"/>
                </p:cNvSpPr>
                <p:nvPr/>
              </p:nvSpPr>
              <p:spPr bwMode="auto">
                <a:xfrm>
                  <a:off x="3812" y="1170"/>
                  <a:ext cx="43" cy="103"/>
                </a:xfrm>
                <a:custGeom>
                  <a:avLst/>
                  <a:gdLst>
                    <a:gd name="T0" fmla="*/ 117 w 200"/>
                    <a:gd name="T1" fmla="*/ 167 h 567"/>
                    <a:gd name="T2" fmla="*/ 117 w 200"/>
                    <a:gd name="T3" fmla="*/ 400 h 567"/>
                    <a:gd name="T4" fmla="*/ 100 w 200"/>
                    <a:gd name="T5" fmla="*/ 417 h 567"/>
                    <a:gd name="T6" fmla="*/ 83 w 200"/>
                    <a:gd name="T7" fmla="*/ 400 h 567"/>
                    <a:gd name="T8" fmla="*/ 83 w 200"/>
                    <a:gd name="T9" fmla="*/ 167 h 567"/>
                    <a:gd name="T10" fmla="*/ 100 w 200"/>
                    <a:gd name="T11" fmla="*/ 150 h 567"/>
                    <a:gd name="T12" fmla="*/ 117 w 200"/>
                    <a:gd name="T13" fmla="*/ 167 h 567"/>
                    <a:gd name="T14" fmla="*/ 0 w 200"/>
                    <a:gd name="T15" fmla="*/ 200 h 567"/>
                    <a:gd name="T16" fmla="*/ 100 w 200"/>
                    <a:gd name="T17" fmla="*/ 0 h 567"/>
                    <a:gd name="T18" fmla="*/ 200 w 200"/>
                    <a:gd name="T19" fmla="*/ 200 h 567"/>
                    <a:gd name="T20" fmla="*/ 0 w 200"/>
                    <a:gd name="T21" fmla="*/ 200 h 567"/>
                    <a:gd name="T22" fmla="*/ 200 w 200"/>
                    <a:gd name="T23" fmla="*/ 367 h 567"/>
                    <a:gd name="T24" fmla="*/ 100 w 200"/>
                    <a:gd name="T25" fmla="*/ 567 h 567"/>
                    <a:gd name="T26" fmla="*/ 0 w 200"/>
                    <a:gd name="T27" fmla="*/ 367 h 567"/>
                    <a:gd name="T28" fmla="*/ 200 w 200"/>
                    <a:gd name="T29" fmla="*/ 367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0" h="567">
                      <a:moveTo>
                        <a:pt x="117" y="167"/>
                      </a:moveTo>
                      <a:lnTo>
                        <a:pt x="117" y="400"/>
                      </a:lnTo>
                      <a:cubicBezTo>
                        <a:pt x="117" y="409"/>
                        <a:pt x="109" y="417"/>
                        <a:pt x="100" y="417"/>
                      </a:cubicBezTo>
                      <a:cubicBezTo>
                        <a:pt x="91" y="417"/>
                        <a:pt x="83" y="409"/>
                        <a:pt x="83" y="400"/>
                      </a:cubicBezTo>
                      <a:lnTo>
                        <a:pt x="83" y="167"/>
                      </a:lnTo>
                      <a:cubicBezTo>
                        <a:pt x="83" y="157"/>
                        <a:pt x="91" y="150"/>
                        <a:pt x="100" y="150"/>
                      </a:cubicBezTo>
                      <a:cubicBezTo>
                        <a:pt x="109" y="150"/>
                        <a:pt x="117" y="157"/>
                        <a:pt x="117" y="167"/>
                      </a:cubicBezTo>
                      <a:close/>
                      <a:moveTo>
                        <a:pt x="0" y="200"/>
                      </a:moveTo>
                      <a:lnTo>
                        <a:pt x="100" y="0"/>
                      </a:lnTo>
                      <a:lnTo>
                        <a:pt x="200" y="200"/>
                      </a:lnTo>
                      <a:lnTo>
                        <a:pt x="0" y="200"/>
                      </a:lnTo>
                      <a:close/>
                      <a:moveTo>
                        <a:pt x="200" y="367"/>
                      </a:moveTo>
                      <a:lnTo>
                        <a:pt x="100" y="567"/>
                      </a:lnTo>
                      <a:lnTo>
                        <a:pt x="0" y="367"/>
                      </a:lnTo>
                      <a:lnTo>
                        <a:pt x="200" y="367"/>
                      </a:lnTo>
                      <a:close/>
                    </a:path>
                  </a:pathLst>
                </a:custGeom>
                <a:solidFill>
                  <a:srgbClr val="000000"/>
                </a:solidFill>
                <a:ln w="1588" cap="flat">
                  <a:solidFill>
                    <a:srgbClr val="000000"/>
                  </a:solidFill>
                  <a:prstDash val="solid"/>
                  <a:bevel/>
                </a:ln>
              </p:spPr>
              <p:txBody>
                <a:bodyPr/>
                <a:lstStyle/>
                <a:p>
                  <a:endParaRPr lang="zh-CN" altLang="en-US"/>
                </a:p>
              </p:txBody>
            </p:sp>
          </p:grpSp>
        </p:grpSp>
        <p:grpSp>
          <p:nvGrpSpPr>
            <p:cNvPr id="969" name="Group 460"/>
            <p:cNvGrpSpPr/>
            <p:nvPr/>
          </p:nvGrpSpPr>
          <p:grpSpPr bwMode="auto">
            <a:xfrm>
              <a:off x="2507" y="2325"/>
              <a:ext cx="2777" cy="878"/>
              <a:chOff x="4195" y="2369"/>
              <a:chExt cx="2641" cy="878"/>
            </a:xfrm>
          </p:grpSpPr>
          <p:sp>
            <p:nvSpPr>
              <p:cNvPr id="1059" name="Rectangle 461"/>
              <p:cNvSpPr>
                <a:spLocks noChangeArrowheads="1"/>
              </p:cNvSpPr>
              <p:nvPr/>
            </p:nvSpPr>
            <p:spPr bwMode="auto">
              <a:xfrm>
                <a:off x="4195" y="2369"/>
                <a:ext cx="2641" cy="78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060" name="Group 462"/>
              <p:cNvGrpSpPr/>
              <p:nvPr/>
            </p:nvGrpSpPr>
            <p:grpSpPr bwMode="auto">
              <a:xfrm>
                <a:off x="4242" y="2387"/>
                <a:ext cx="1931" cy="795"/>
                <a:chOff x="2541" y="2369"/>
                <a:chExt cx="1931" cy="795"/>
              </a:xfrm>
            </p:grpSpPr>
            <p:grpSp>
              <p:nvGrpSpPr>
                <p:cNvPr id="1363" name="Group 463"/>
                <p:cNvGrpSpPr/>
                <p:nvPr/>
              </p:nvGrpSpPr>
              <p:grpSpPr bwMode="auto">
                <a:xfrm>
                  <a:off x="2541" y="2369"/>
                  <a:ext cx="687" cy="746"/>
                  <a:chOff x="2541" y="2369"/>
                  <a:chExt cx="687" cy="746"/>
                </a:xfrm>
              </p:grpSpPr>
              <p:sp>
                <p:nvSpPr>
                  <p:cNvPr id="1462" name="Freeform 464"/>
                  <p:cNvSpPr/>
                  <p:nvPr/>
                </p:nvSpPr>
                <p:spPr bwMode="auto">
                  <a:xfrm>
                    <a:off x="2541" y="2369"/>
                    <a:ext cx="687" cy="746"/>
                  </a:xfrm>
                  <a:custGeom>
                    <a:avLst/>
                    <a:gdLst>
                      <a:gd name="T0" fmla="*/ 639 w 687"/>
                      <a:gd name="T1" fmla="*/ 562 h 746"/>
                      <a:gd name="T2" fmla="*/ 635 w 687"/>
                      <a:gd name="T3" fmla="*/ 562 h 746"/>
                      <a:gd name="T4" fmla="*/ 628 w 687"/>
                      <a:gd name="T5" fmla="*/ 564 h 746"/>
                      <a:gd name="T6" fmla="*/ 618 w 687"/>
                      <a:gd name="T7" fmla="*/ 566 h 746"/>
                      <a:gd name="T8" fmla="*/ 608 w 687"/>
                      <a:gd name="T9" fmla="*/ 566 h 746"/>
                      <a:gd name="T10" fmla="*/ 596 w 687"/>
                      <a:gd name="T11" fmla="*/ 569 h 746"/>
                      <a:gd name="T12" fmla="*/ 586 w 687"/>
                      <a:gd name="T13" fmla="*/ 570 h 746"/>
                      <a:gd name="T14" fmla="*/ 578 w 687"/>
                      <a:gd name="T15" fmla="*/ 572 h 746"/>
                      <a:gd name="T16" fmla="*/ 568 w 687"/>
                      <a:gd name="T17" fmla="*/ 574 h 746"/>
                      <a:gd name="T18" fmla="*/ 550 w 687"/>
                      <a:gd name="T19" fmla="*/ 580 h 746"/>
                      <a:gd name="T20" fmla="*/ 530 w 687"/>
                      <a:gd name="T21" fmla="*/ 587 h 746"/>
                      <a:gd name="T22" fmla="*/ 510 w 687"/>
                      <a:gd name="T23" fmla="*/ 594 h 746"/>
                      <a:gd name="T24" fmla="*/ 489 w 687"/>
                      <a:gd name="T25" fmla="*/ 602 h 746"/>
                      <a:gd name="T26" fmla="*/ 469 w 687"/>
                      <a:gd name="T27" fmla="*/ 609 h 746"/>
                      <a:gd name="T28" fmla="*/ 450 w 687"/>
                      <a:gd name="T29" fmla="*/ 617 h 746"/>
                      <a:gd name="T30" fmla="*/ 434 w 687"/>
                      <a:gd name="T31" fmla="*/ 623 h 746"/>
                      <a:gd name="T32" fmla="*/ 414 w 687"/>
                      <a:gd name="T33" fmla="*/ 632 h 746"/>
                      <a:gd name="T34" fmla="*/ 381 w 687"/>
                      <a:gd name="T35" fmla="*/ 648 h 746"/>
                      <a:gd name="T36" fmla="*/ 342 w 687"/>
                      <a:gd name="T37" fmla="*/ 667 h 746"/>
                      <a:gd name="T38" fmla="*/ 302 w 687"/>
                      <a:gd name="T39" fmla="*/ 686 h 746"/>
                      <a:gd name="T40" fmla="*/ 262 w 687"/>
                      <a:gd name="T41" fmla="*/ 707 h 746"/>
                      <a:gd name="T42" fmla="*/ 227 w 687"/>
                      <a:gd name="T43" fmla="*/ 724 h 746"/>
                      <a:gd name="T44" fmla="*/ 199 w 687"/>
                      <a:gd name="T45" fmla="*/ 738 h 746"/>
                      <a:gd name="T46" fmla="*/ 185 w 687"/>
                      <a:gd name="T47" fmla="*/ 745 h 746"/>
                      <a:gd name="T48" fmla="*/ 172 w 687"/>
                      <a:gd name="T49" fmla="*/ 740 h 746"/>
                      <a:gd name="T50" fmla="*/ 8 w 687"/>
                      <a:gd name="T51" fmla="*/ 743 h 746"/>
                      <a:gd name="T52" fmla="*/ 20 w 687"/>
                      <a:gd name="T53" fmla="*/ 5 h 746"/>
                      <a:gd name="T54" fmla="*/ 180 w 687"/>
                      <a:gd name="T55" fmla="*/ 0 h 746"/>
                      <a:gd name="T56" fmla="*/ 188 w 687"/>
                      <a:gd name="T57" fmla="*/ 4 h 746"/>
                      <a:gd name="T58" fmla="*/ 209 w 687"/>
                      <a:gd name="T59" fmla="*/ 15 h 746"/>
                      <a:gd name="T60" fmla="*/ 241 w 687"/>
                      <a:gd name="T61" fmla="*/ 31 h 746"/>
                      <a:gd name="T62" fmla="*/ 279 w 687"/>
                      <a:gd name="T63" fmla="*/ 50 h 746"/>
                      <a:gd name="T64" fmla="*/ 319 w 687"/>
                      <a:gd name="T65" fmla="*/ 70 h 746"/>
                      <a:gd name="T66" fmla="*/ 359 w 687"/>
                      <a:gd name="T67" fmla="*/ 90 h 746"/>
                      <a:gd name="T68" fmla="*/ 395 w 687"/>
                      <a:gd name="T69" fmla="*/ 107 h 746"/>
                      <a:gd name="T70" fmla="*/ 424 w 687"/>
                      <a:gd name="T71" fmla="*/ 119 h 746"/>
                      <a:gd name="T72" fmla="*/ 438 w 687"/>
                      <a:gd name="T73" fmla="*/ 126 h 746"/>
                      <a:gd name="T74" fmla="*/ 456 w 687"/>
                      <a:gd name="T75" fmla="*/ 133 h 746"/>
                      <a:gd name="T76" fmla="*/ 476 w 687"/>
                      <a:gd name="T77" fmla="*/ 141 h 746"/>
                      <a:gd name="T78" fmla="*/ 497 w 687"/>
                      <a:gd name="T79" fmla="*/ 148 h 746"/>
                      <a:gd name="T80" fmla="*/ 517 w 687"/>
                      <a:gd name="T81" fmla="*/ 156 h 746"/>
                      <a:gd name="T82" fmla="*/ 538 w 687"/>
                      <a:gd name="T83" fmla="*/ 164 h 746"/>
                      <a:gd name="T84" fmla="*/ 556 w 687"/>
                      <a:gd name="T85" fmla="*/ 169 h 746"/>
                      <a:gd name="T86" fmla="*/ 572 w 687"/>
                      <a:gd name="T87" fmla="*/ 173 h 746"/>
                      <a:gd name="T88" fmla="*/ 579 w 687"/>
                      <a:gd name="T89" fmla="*/ 175 h 746"/>
                      <a:gd name="T90" fmla="*/ 588 w 687"/>
                      <a:gd name="T91" fmla="*/ 177 h 746"/>
                      <a:gd name="T92" fmla="*/ 599 w 687"/>
                      <a:gd name="T93" fmla="*/ 179 h 746"/>
                      <a:gd name="T94" fmla="*/ 611 w 687"/>
                      <a:gd name="T95" fmla="*/ 180 h 746"/>
                      <a:gd name="T96" fmla="*/ 620 w 687"/>
                      <a:gd name="T97" fmla="*/ 182 h 746"/>
                      <a:gd name="T98" fmla="*/ 629 w 687"/>
                      <a:gd name="T99" fmla="*/ 183 h 746"/>
                      <a:gd name="T100" fmla="*/ 635 w 687"/>
                      <a:gd name="T101" fmla="*/ 184 h 746"/>
                      <a:gd name="T102" fmla="*/ 637 w 687"/>
                      <a:gd name="T103" fmla="*/ 184 h 746"/>
                      <a:gd name="T104" fmla="*/ 658 w 687"/>
                      <a:gd name="T105" fmla="*/ 219 h 746"/>
                      <a:gd name="T106" fmla="*/ 673 w 687"/>
                      <a:gd name="T107" fmla="*/ 264 h 746"/>
                      <a:gd name="T108" fmla="*/ 683 w 687"/>
                      <a:gd name="T109" fmla="*/ 316 h 746"/>
                      <a:gd name="T110" fmla="*/ 687 w 687"/>
                      <a:gd name="T111" fmla="*/ 373 h 746"/>
                      <a:gd name="T112" fmla="*/ 685 w 687"/>
                      <a:gd name="T113" fmla="*/ 429 h 746"/>
                      <a:gd name="T114" fmla="*/ 676 w 687"/>
                      <a:gd name="T115" fmla="*/ 482 h 746"/>
                      <a:gd name="T116" fmla="*/ 661 w 687"/>
                      <a:gd name="T117" fmla="*/ 527 h 746"/>
                      <a:gd name="T118" fmla="*/ 640 w 687"/>
                      <a:gd name="T119" fmla="*/ 561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746">
                        <a:moveTo>
                          <a:pt x="640" y="561"/>
                        </a:moveTo>
                        <a:lnTo>
                          <a:pt x="639" y="562"/>
                        </a:lnTo>
                        <a:lnTo>
                          <a:pt x="638" y="562"/>
                        </a:lnTo>
                        <a:lnTo>
                          <a:pt x="635" y="562"/>
                        </a:lnTo>
                        <a:lnTo>
                          <a:pt x="632" y="562"/>
                        </a:lnTo>
                        <a:lnTo>
                          <a:pt x="628" y="564"/>
                        </a:lnTo>
                        <a:lnTo>
                          <a:pt x="624" y="564"/>
                        </a:lnTo>
                        <a:lnTo>
                          <a:pt x="618" y="566"/>
                        </a:lnTo>
                        <a:lnTo>
                          <a:pt x="613" y="566"/>
                        </a:lnTo>
                        <a:lnTo>
                          <a:pt x="608" y="566"/>
                        </a:lnTo>
                        <a:lnTo>
                          <a:pt x="602" y="568"/>
                        </a:lnTo>
                        <a:lnTo>
                          <a:pt x="596" y="569"/>
                        </a:lnTo>
                        <a:lnTo>
                          <a:pt x="592" y="569"/>
                        </a:lnTo>
                        <a:lnTo>
                          <a:pt x="586" y="570"/>
                        </a:lnTo>
                        <a:lnTo>
                          <a:pt x="582" y="570"/>
                        </a:lnTo>
                        <a:lnTo>
                          <a:pt x="578" y="572"/>
                        </a:lnTo>
                        <a:lnTo>
                          <a:pt x="576" y="572"/>
                        </a:lnTo>
                        <a:lnTo>
                          <a:pt x="568" y="574"/>
                        </a:lnTo>
                        <a:lnTo>
                          <a:pt x="559" y="577"/>
                        </a:lnTo>
                        <a:lnTo>
                          <a:pt x="550" y="580"/>
                        </a:lnTo>
                        <a:lnTo>
                          <a:pt x="540" y="583"/>
                        </a:lnTo>
                        <a:lnTo>
                          <a:pt x="530" y="587"/>
                        </a:lnTo>
                        <a:lnTo>
                          <a:pt x="520" y="590"/>
                        </a:lnTo>
                        <a:lnTo>
                          <a:pt x="510" y="594"/>
                        </a:lnTo>
                        <a:lnTo>
                          <a:pt x="500" y="597"/>
                        </a:lnTo>
                        <a:lnTo>
                          <a:pt x="489" y="602"/>
                        </a:lnTo>
                        <a:lnTo>
                          <a:pt x="479" y="606"/>
                        </a:lnTo>
                        <a:lnTo>
                          <a:pt x="469" y="609"/>
                        </a:lnTo>
                        <a:lnTo>
                          <a:pt x="459" y="613"/>
                        </a:lnTo>
                        <a:lnTo>
                          <a:pt x="450" y="617"/>
                        </a:lnTo>
                        <a:lnTo>
                          <a:pt x="442" y="620"/>
                        </a:lnTo>
                        <a:lnTo>
                          <a:pt x="434" y="623"/>
                        </a:lnTo>
                        <a:lnTo>
                          <a:pt x="428" y="626"/>
                        </a:lnTo>
                        <a:lnTo>
                          <a:pt x="414" y="632"/>
                        </a:lnTo>
                        <a:lnTo>
                          <a:pt x="399" y="639"/>
                        </a:lnTo>
                        <a:lnTo>
                          <a:pt x="381" y="648"/>
                        </a:lnTo>
                        <a:lnTo>
                          <a:pt x="363" y="656"/>
                        </a:lnTo>
                        <a:lnTo>
                          <a:pt x="342" y="667"/>
                        </a:lnTo>
                        <a:lnTo>
                          <a:pt x="322" y="676"/>
                        </a:lnTo>
                        <a:lnTo>
                          <a:pt x="302" y="686"/>
                        </a:lnTo>
                        <a:lnTo>
                          <a:pt x="282" y="696"/>
                        </a:lnTo>
                        <a:lnTo>
                          <a:pt x="262" y="707"/>
                        </a:lnTo>
                        <a:lnTo>
                          <a:pt x="244" y="715"/>
                        </a:lnTo>
                        <a:lnTo>
                          <a:pt x="227" y="724"/>
                        </a:lnTo>
                        <a:lnTo>
                          <a:pt x="213" y="731"/>
                        </a:lnTo>
                        <a:lnTo>
                          <a:pt x="199" y="738"/>
                        </a:lnTo>
                        <a:lnTo>
                          <a:pt x="191" y="742"/>
                        </a:lnTo>
                        <a:lnTo>
                          <a:pt x="185" y="745"/>
                        </a:lnTo>
                        <a:lnTo>
                          <a:pt x="184" y="746"/>
                        </a:lnTo>
                        <a:lnTo>
                          <a:pt x="172" y="740"/>
                        </a:lnTo>
                        <a:lnTo>
                          <a:pt x="0" y="740"/>
                        </a:lnTo>
                        <a:lnTo>
                          <a:pt x="8" y="743"/>
                        </a:lnTo>
                        <a:lnTo>
                          <a:pt x="14" y="5"/>
                        </a:lnTo>
                        <a:lnTo>
                          <a:pt x="20" y="5"/>
                        </a:lnTo>
                        <a:lnTo>
                          <a:pt x="192" y="5"/>
                        </a:lnTo>
                        <a:lnTo>
                          <a:pt x="180" y="0"/>
                        </a:lnTo>
                        <a:lnTo>
                          <a:pt x="182" y="1"/>
                        </a:lnTo>
                        <a:lnTo>
                          <a:pt x="188" y="4"/>
                        </a:lnTo>
                        <a:lnTo>
                          <a:pt x="196" y="9"/>
                        </a:lnTo>
                        <a:lnTo>
                          <a:pt x="209" y="15"/>
                        </a:lnTo>
                        <a:lnTo>
                          <a:pt x="223" y="23"/>
                        </a:lnTo>
                        <a:lnTo>
                          <a:pt x="241" y="31"/>
                        </a:lnTo>
                        <a:lnTo>
                          <a:pt x="259" y="40"/>
                        </a:lnTo>
                        <a:lnTo>
                          <a:pt x="279" y="50"/>
                        </a:lnTo>
                        <a:lnTo>
                          <a:pt x="298" y="60"/>
                        </a:lnTo>
                        <a:lnTo>
                          <a:pt x="319" y="70"/>
                        </a:lnTo>
                        <a:lnTo>
                          <a:pt x="339" y="80"/>
                        </a:lnTo>
                        <a:lnTo>
                          <a:pt x="359" y="90"/>
                        </a:lnTo>
                        <a:lnTo>
                          <a:pt x="377" y="99"/>
                        </a:lnTo>
                        <a:lnTo>
                          <a:pt x="395" y="107"/>
                        </a:lnTo>
                        <a:lnTo>
                          <a:pt x="411" y="114"/>
                        </a:lnTo>
                        <a:lnTo>
                          <a:pt x="424" y="119"/>
                        </a:lnTo>
                        <a:lnTo>
                          <a:pt x="431" y="123"/>
                        </a:lnTo>
                        <a:lnTo>
                          <a:pt x="438" y="126"/>
                        </a:lnTo>
                        <a:lnTo>
                          <a:pt x="447" y="130"/>
                        </a:lnTo>
                        <a:lnTo>
                          <a:pt x="456" y="133"/>
                        </a:lnTo>
                        <a:lnTo>
                          <a:pt x="466" y="137"/>
                        </a:lnTo>
                        <a:lnTo>
                          <a:pt x="476" y="141"/>
                        </a:lnTo>
                        <a:lnTo>
                          <a:pt x="486" y="145"/>
                        </a:lnTo>
                        <a:lnTo>
                          <a:pt x="497" y="148"/>
                        </a:lnTo>
                        <a:lnTo>
                          <a:pt x="507" y="152"/>
                        </a:lnTo>
                        <a:lnTo>
                          <a:pt x="517" y="156"/>
                        </a:lnTo>
                        <a:lnTo>
                          <a:pt x="528" y="160"/>
                        </a:lnTo>
                        <a:lnTo>
                          <a:pt x="538" y="164"/>
                        </a:lnTo>
                        <a:lnTo>
                          <a:pt x="546" y="167"/>
                        </a:lnTo>
                        <a:lnTo>
                          <a:pt x="556" y="169"/>
                        </a:lnTo>
                        <a:lnTo>
                          <a:pt x="564" y="172"/>
                        </a:lnTo>
                        <a:lnTo>
                          <a:pt x="572" y="173"/>
                        </a:lnTo>
                        <a:lnTo>
                          <a:pt x="575" y="175"/>
                        </a:lnTo>
                        <a:lnTo>
                          <a:pt x="579" y="175"/>
                        </a:lnTo>
                        <a:lnTo>
                          <a:pt x="583" y="177"/>
                        </a:lnTo>
                        <a:lnTo>
                          <a:pt x="588" y="177"/>
                        </a:lnTo>
                        <a:lnTo>
                          <a:pt x="593" y="179"/>
                        </a:lnTo>
                        <a:lnTo>
                          <a:pt x="599" y="179"/>
                        </a:lnTo>
                        <a:lnTo>
                          <a:pt x="605" y="180"/>
                        </a:lnTo>
                        <a:lnTo>
                          <a:pt x="611" y="180"/>
                        </a:lnTo>
                        <a:lnTo>
                          <a:pt x="615" y="182"/>
                        </a:lnTo>
                        <a:lnTo>
                          <a:pt x="620" y="182"/>
                        </a:lnTo>
                        <a:lnTo>
                          <a:pt x="625" y="183"/>
                        </a:lnTo>
                        <a:lnTo>
                          <a:pt x="629" y="183"/>
                        </a:lnTo>
                        <a:lnTo>
                          <a:pt x="632" y="184"/>
                        </a:lnTo>
                        <a:lnTo>
                          <a:pt x="635" y="184"/>
                        </a:lnTo>
                        <a:lnTo>
                          <a:pt x="636" y="184"/>
                        </a:lnTo>
                        <a:lnTo>
                          <a:pt x="637" y="184"/>
                        </a:lnTo>
                        <a:lnTo>
                          <a:pt x="648" y="200"/>
                        </a:lnTo>
                        <a:lnTo>
                          <a:pt x="658" y="219"/>
                        </a:lnTo>
                        <a:lnTo>
                          <a:pt x="666" y="240"/>
                        </a:lnTo>
                        <a:lnTo>
                          <a:pt x="673" y="264"/>
                        </a:lnTo>
                        <a:lnTo>
                          <a:pt x="679" y="289"/>
                        </a:lnTo>
                        <a:lnTo>
                          <a:pt x="683" y="316"/>
                        </a:lnTo>
                        <a:lnTo>
                          <a:pt x="685" y="345"/>
                        </a:lnTo>
                        <a:lnTo>
                          <a:pt x="687" y="373"/>
                        </a:lnTo>
                        <a:lnTo>
                          <a:pt x="686" y="402"/>
                        </a:lnTo>
                        <a:lnTo>
                          <a:pt x="685" y="429"/>
                        </a:lnTo>
                        <a:lnTo>
                          <a:pt x="681" y="457"/>
                        </a:lnTo>
                        <a:lnTo>
                          <a:pt x="676" y="482"/>
                        </a:lnTo>
                        <a:lnTo>
                          <a:pt x="669" y="506"/>
                        </a:lnTo>
                        <a:lnTo>
                          <a:pt x="661" y="527"/>
                        </a:lnTo>
                        <a:lnTo>
                          <a:pt x="651" y="546"/>
                        </a:lnTo>
                        <a:lnTo>
                          <a:pt x="640" y="561"/>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63" name="Freeform 465"/>
                  <p:cNvSpPr/>
                  <p:nvPr/>
                </p:nvSpPr>
                <p:spPr bwMode="auto">
                  <a:xfrm>
                    <a:off x="2541" y="2369"/>
                    <a:ext cx="687" cy="746"/>
                  </a:xfrm>
                  <a:custGeom>
                    <a:avLst/>
                    <a:gdLst>
                      <a:gd name="T0" fmla="*/ 639 w 687"/>
                      <a:gd name="T1" fmla="*/ 562 h 746"/>
                      <a:gd name="T2" fmla="*/ 635 w 687"/>
                      <a:gd name="T3" fmla="*/ 562 h 746"/>
                      <a:gd name="T4" fmla="*/ 628 w 687"/>
                      <a:gd name="T5" fmla="*/ 564 h 746"/>
                      <a:gd name="T6" fmla="*/ 618 w 687"/>
                      <a:gd name="T7" fmla="*/ 566 h 746"/>
                      <a:gd name="T8" fmla="*/ 608 w 687"/>
                      <a:gd name="T9" fmla="*/ 566 h 746"/>
                      <a:gd name="T10" fmla="*/ 596 w 687"/>
                      <a:gd name="T11" fmla="*/ 569 h 746"/>
                      <a:gd name="T12" fmla="*/ 586 w 687"/>
                      <a:gd name="T13" fmla="*/ 570 h 746"/>
                      <a:gd name="T14" fmla="*/ 578 w 687"/>
                      <a:gd name="T15" fmla="*/ 572 h 746"/>
                      <a:gd name="T16" fmla="*/ 568 w 687"/>
                      <a:gd name="T17" fmla="*/ 574 h 746"/>
                      <a:gd name="T18" fmla="*/ 550 w 687"/>
                      <a:gd name="T19" fmla="*/ 580 h 746"/>
                      <a:gd name="T20" fmla="*/ 530 w 687"/>
                      <a:gd name="T21" fmla="*/ 587 h 746"/>
                      <a:gd name="T22" fmla="*/ 510 w 687"/>
                      <a:gd name="T23" fmla="*/ 594 h 746"/>
                      <a:gd name="T24" fmla="*/ 489 w 687"/>
                      <a:gd name="T25" fmla="*/ 602 h 746"/>
                      <a:gd name="T26" fmla="*/ 469 w 687"/>
                      <a:gd name="T27" fmla="*/ 609 h 746"/>
                      <a:gd name="T28" fmla="*/ 450 w 687"/>
                      <a:gd name="T29" fmla="*/ 617 h 746"/>
                      <a:gd name="T30" fmla="*/ 434 w 687"/>
                      <a:gd name="T31" fmla="*/ 623 h 746"/>
                      <a:gd name="T32" fmla="*/ 414 w 687"/>
                      <a:gd name="T33" fmla="*/ 632 h 746"/>
                      <a:gd name="T34" fmla="*/ 381 w 687"/>
                      <a:gd name="T35" fmla="*/ 648 h 746"/>
                      <a:gd name="T36" fmla="*/ 342 w 687"/>
                      <a:gd name="T37" fmla="*/ 667 h 746"/>
                      <a:gd name="T38" fmla="*/ 302 w 687"/>
                      <a:gd name="T39" fmla="*/ 686 h 746"/>
                      <a:gd name="T40" fmla="*/ 262 w 687"/>
                      <a:gd name="T41" fmla="*/ 707 h 746"/>
                      <a:gd name="T42" fmla="*/ 227 w 687"/>
                      <a:gd name="T43" fmla="*/ 724 h 746"/>
                      <a:gd name="T44" fmla="*/ 199 w 687"/>
                      <a:gd name="T45" fmla="*/ 738 h 746"/>
                      <a:gd name="T46" fmla="*/ 185 w 687"/>
                      <a:gd name="T47" fmla="*/ 745 h 746"/>
                      <a:gd name="T48" fmla="*/ 172 w 687"/>
                      <a:gd name="T49" fmla="*/ 740 h 746"/>
                      <a:gd name="T50" fmla="*/ 8 w 687"/>
                      <a:gd name="T51" fmla="*/ 743 h 746"/>
                      <a:gd name="T52" fmla="*/ 20 w 687"/>
                      <a:gd name="T53" fmla="*/ 5 h 746"/>
                      <a:gd name="T54" fmla="*/ 180 w 687"/>
                      <a:gd name="T55" fmla="*/ 0 h 746"/>
                      <a:gd name="T56" fmla="*/ 188 w 687"/>
                      <a:gd name="T57" fmla="*/ 4 h 746"/>
                      <a:gd name="T58" fmla="*/ 209 w 687"/>
                      <a:gd name="T59" fmla="*/ 15 h 746"/>
                      <a:gd name="T60" fmla="*/ 241 w 687"/>
                      <a:gd name="T61" fmla="*/ 31 h 746"/>
                      <a:gd name="T62" fmla="*/ 279 w 687"/>
                      <a:gd name="T63" fmla="*/ 50 h 746"/>
                      <a:gd name="T64" fmla="*/ 319 w 687"/>
                      <a:gd name="T65" fmla="*/ 70 h 746"/>
                      <a:gd name="T66" fmla="*/ 359 w 687"/>
                      <a:gd name="T67" fmla="*/ 90 h 746"/>
                      <a:gd name="T68" fmla="*/ 395 w 687"/>
                      <a:gd name="T69" fmla="*/ 107 h 746"/>
                      <a:gd name="T70" fmla="*/ 424 w 687"/>
                      <a:gd name="T71" fmla="*/ 119 h 746"/>
                      <a:gd name="T72" fmla="*/ 438 w 687"/>
                      <a:gd name="T73" fmla="*/ 126 h 746"/>
                      <a:gd name="T74" fmla="*/ 456 w 687"/>
                      <a:gd name="T75" fmla="*/ 133 h 746"/>
                      <a:gd name="T76" fmla="*/ 476 w 687"/>
                      <a:gd name="T77" fmla="*/ 141 h 746"/>
                      <a:gd name="T78" fmla="*/ 497 w 687"/>
                      <a:gd name="T79" fmla="*/ 148 h 746"/>
                      <a:gd name="T80" fmla="*/ 517 w 687"/>
                      <a:gd name="T81" fmla="*/ 156 h 746"/>
                      <a:gd name="T82" fmla="*/ 538 w 687"/>
                      <a:gd name="T83" fmla="*/ 164 h 746"/>
                      <a:gd name="T84" fmla="*/ 556 w 687"/>
                      <a:gd name="T85" fmla="*/ 169 h 746"/>
                      <a:gd name="T86" fmla="*/ 572 w 687"/>
                      <a:gd name="T87" fmla="*/ 173 h 746"/>
                      <a:gd name="T88" fmla="*/ 579 w 687"/>
                      <a:gd name="T89" fmla="*/ 175 h 746"/>
                      <a:gd name="T90" fmla="*/ 588 w 687"/>
                      <a:gd name="T91" fmla="*/ 177 h 746"/>
                      <a:gd name="T92" fmla="*/ 599 w 687"/>
                      <a:gd name="T93" fmla="*/ 179 h 746"/>
                      <a:gd name="T94" fmla="*/ 611 w 687"/>
                      <a:gd name="T95" fmla="*/ 180 h 746"/>
                      <a:gd name="T96" fmla="*/ 620 w 687"/>
                      <a:gd name="T97" fmla="*/ 182 h 746"/>
                      <a:gd name="T98" fmla="*/ 629 w 687"/>
                      <a:gd name="T99" fmla="*/ 183 h 746"/>
                      <a:gd name="T100" fmla="*/ 635 w 687"/>
                      <a:gd name="T101" fmla="*/ 184 h 746"/>
                      <a:gd name="T102" fmla="*/ 637 w 687"/>
                      <a:gd name="T103" fmla="*/ 184 h 746"/>
                      <a:gd name="T104" fmla="*/ 658 w 687"/>
                      <a:gd name="T105" fmla="*/ 219 h 746"/>
                      <a:gd name="T106" fmla="*/ 673 w 687"/>
                      <a:gd name="T107" fmla="*/ 264 h 746"/>
                      <a:gd name="T108" fmla="*/ 683 w 687"/>
                      <a:gd name="T109" fmla="*/ 316 h 746"/>
                      <a:gd name="T110" fmla="*/ 687 w 687"/>
                      <a:gd name="T111" fmla="*/ 373 h 746"/>
                      <a:gd name="T112" fmla="*/ 685 w 687"/>
                      <a:gd name="T113" fmla="*/ 429 h 746"/>
                      <a:gd name="T114" fmla="*/ 676 w 687"/>
                      <a:gd name="T115" fmla="*/ 482 h 746"/>
                      <a:gd name="T116" fmla="*/ 661 w 687"/>
                      <a:gd name="T117" fmla="*/ 527 h 746"/>
                      <a:gd name="T118" fmla="*/ 640 w 687"/>
                      <a:gd name="T119" fmla="*/ 561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746">
                        <a:moveTo>
                          <a:pt x="640" y="561"/>
                        </a:moveTo>
                        <a:lnTo>
                          <a:pt x="639" y="562"/>
                        </a:lnTo>
                        <a:lnTo>
                          <a:pt x="638" y="562"/>
                        </a:lnTo>
                        <a:lnTo>
                          <a:pt x="635" y="562"/>
                        </a:lnTo>
                        <a:lnTo>
                          <a:pt x="632" y="562"/>
                        </a:lnTo>
                        <a:lnTo>
                          <a:pt x="628" y="564"/>
                        </a:lnTo>
                        <a:lnTo>
                          <a:pt x="624" y="564"/>
                        </a:lnTo>
                        <a:lnTo>
                          <a:pt x="618" y="566"/>
                        </a:lnTo>
                        <a:lnTo>
                          <a:pt x="613" y="566"/>
                        </a:lnTo>
                        <a:lnTo>
                          <a:pt x="608" y="566"/>
                        </a:lnTo>
                        <a:lnTo>
                          <a:pt x="602" y="568"/>
                        </a:lnTo>
                        <a:lnTo>
                          <a:pt x="596" y="569"/>
                        </a:lnTo>
                        <a:lnTo>
                          <a:pt x="592" y="569"/>
                        </a:lnTo>
                        <a:lnTo>
                          <a:pt x="586" y="570"/>
                        </a:lnTo>
                        <a:lnTo>
                          <a:pt x="582" y="570"/>
                        </a:lnTo>
                        <a:lnTo>
                          <a:pt x="578" y="572"/>
                        </a:lnTo>
                        <a:lnTo>
                          <a:pt x="576" y="572"/>
                        </a:lnTo>
                        <a:lnTo>
                          <a:pt x="568" y="574"/>
                        </a:lnTo>
                        <a:lnTo>
                          <a:pt x="559" y="577"/>
                        </a:lnTo>
                        <a:lnTo>
                          <a:pt x="550" y="580"/>
                        </a:lnTo>
                        <a:lnTo>
                          <a:pt x="540" y="583"/>
                        </a:lnTo>
                        <a:lnTo>
                          <a:pt x="530" y="587"/>
                        </a:lnTo>
                        <a:lnTo>
                          <a:pt x="520" y="590"/>
                        </a:lnTo>
                        <a:lnTo>
                          <a:pt x="510" y="594"/>
                        </a:lnTo>
                        <a:lnTo>
                          <a:pt x="500" y="597"/>
                        </a:lnTo>
                        <a:lnTo>
                          <a:pt x="489" y="602"/>
                        </a:lnTo>
                        <a:lnTo>
                          <a:pt x="479" y="606"/>
                        </a:lnTo>
                        <a:lnTo>
                          <a:pt x="469" y="609"/>
                        </a:lnTo>
                        <a:lnTo>
                          <a:pt x="459" y="613"/>
                        </a:lnTo>
                        <a:lnTo>
                          <a:pt x="450" y="617"/>
                        </a:lnTo>
                        <a:lnTo>
                          <a:pt x="442" y="620"/>
                        </a:lnTo>
                        <a:lnTo>
                          <a:pt x="434" y="623"/>
                        </a:lnTo>
                        <a:lnTo>
                          <a:pt x="428" y="626"/>
                        </a:lnTo>
                        <a:lnTo>
                          <a:pt x="414" y="632"/>
                        </a:lnTo>
                        <a:lnTo>
                          <a:pt x="399" y="639"/>
                        </a:lnTo>
                        <a:lnTo>
                          <a:pt x="381" y="648"/>
                        </a:lnTo>
                        <a:lnTo>
                          <a:pt x="363" y="656"/>
                        </a:lnTo>
                        <a:lnTo>
                          <a:pt x="342" y="667"/>
                        </a:lnTo>
                        <a:lnTo>
                          <a:pt x="322" y="676"/>
                        </a:lnTo>
                        <a:lnTo>
                          <a:pt x="302" y="686"/>
                        </a:lnTo>
                        <a:lnTo>
                          <a:pt x="282" y="696"/>
                        </a:lnTo>
                        <a:lnTo>
                          <a:pt x="262" y="707"/>
                        </a:lnTo>
                        <a:lnTo>
                          <a:pt x="244" y="715"/>
                        </a:lnTo>
                        <a:lnTo>
                          <a:pt x="227" y="724"/>
                        </a:lnTo>
                        <a:lnTo>
                          <a:pt x="213" y="731"/>
                        </a:lnTo>
                        <a:lnTo>
                          <a:pt x="199" y="738"/>
                        </a:lnTo>
                        <a:lnTo>
                          <a:pt x="191" y="742"/>
                        </a:lnTo>
                        <a:lnTo>
                          <a:pt x="185" y="745"/>
                        </a:lnTo>
                        <a:lnTo>
                          <a:pt x="184" y="746"/>
                        </a:lnTo>
                        <a:lnTo>
                          <a:pt x="172" y="740"/>
                        </a:lnTo>
                        <a:lnTo>
                          <a:pt x="0" y="740"/>
                        </a:lnTo>
                        <a:lnTo>
                          <a:pt x="8" y="743"/>
                        </a:lnTo>
                        <a:lnTo>
                          <a:pt x="14" y="5"/>
                        </a:lnTo>
                        <a:lnTo>
                          <a:pt x="20" y="5"/>
                        </a:lnTo>
                        <a:lnTo>
                          <a:pt x="192" y="5"/>
                        </a:lnTo>
                        <a:lnTo>
                          <a:pt x="180" y="0"/>
                        </a:lnTo>
                        <a:lnTo>
                          <a:pt x="182" y="1"/>
                        </a:lnTo>
                        <a:lnTo>
                          <a:pt x="188" y="4"/>
                        </a:lnTo>
                        <a:lnTo>
                          <a:pt x="196" y="9"/>
                        </a:lnTo>
                        <a:lnTo>
                          <a:pt x="209" y="15"/>
                        </a:lnTo>
                        <a:lnTo>
                          <a:pt x="223" y="23"/>
                        </a:lnTo>
                        <a:lnTo>
                          <a:pt x="241" y="31"/>
                        </a:lnTo>
                        <a:lnTo>
                          <a:pt x="259" y="40"/>
                        </a:lnTo>
                        <a:lnTo>
                          <a:pt x="279" y="50"/>
                        </a:lnTo>
                        <a:lnTo>
                          <a:pt x="298" y="60"/>
                        </a:lnTo>
                        <a:lnTo>
                          <a:pt x="319" y="70"/>
                        </a:lnTo>
                        <a:lnTo>
                          <a:pt x="339" y="80"/>
                        </a:lnTo>
                        <a:lnTo>
                          <a:pt x="359" y="90"/>
                        </a:lnTo>
                        <a:lnTo>
                          <a:pt x="377" y="99"/>
                        </a:lnTo>
                        <a:lnTo>
                          <a:pt x="395" y="107"/>
                        </a:lnTo>
                        <a:lnTo>
                          <a:pt x="411" y="114"/>
                        </a:lnTo>
                        <a:lnTo>
                          <a:pt x="424" y="119"/>
                        </a:lnTo>
                        <a:lnTo>
                          <a:pt x="431" y="123"/>
                        </a:lnTo>
                        <a:lnTo>
                          <a:pt x="438" y="126"/>
                        </a:lnTo>
                        <a:lnTo>
                          <a:pt x="447" y="130"/>
                        </a:lnTo>
                        <a:lnTo>
                          <a:pt x="456" y="133"/>
                        </a:lnTo>
                        <a:lnTo>
                          <a:pt x="466" y="137"/>
                        </a:lnTo>
                        <a:lnTo>
                          <a:pt x="476" y="141"/>
                        </a:lnTo>
                        <a:lnTo>
                          <a:pt x="486" y="145"/>
                        </a:lnTo>
                        <a:lnTo>
                          <a:pt x="497" y="148"/>
                        </a:lnTo>
                        <a:lnTo>
                          <a:pt x="507" y="152"/>
                        </a:lnTo>
                        <a:lnTo>
                          <a:pt x="517" y="156"/>
                        </a:lnTo>
                        <a:lnTo>
                          <a:pt x="528" y="160"/>
                        </a:lnTo>
                        <a:lnTo>
                          <a:pt x="538" y="164"/>
                        </a:lnTo>
                        <a:lnTo>
                          <a:pt x="546" y="167"/>
                        </a:lnTo>
                        <a:lnTo>
                          <a:pt x="556" y="169"/>
                        </a:lnTo>
                        <a:lnTo>
                          <a:pt x="564" y="172"/>
                        </a:lnTo>
                        <a:lnTo>
                          <a:pt x="572" y="173"/>
                        </a:lnTo>
                        <a:lnTo>
                          <a:pt x="575" y="175"/>
                        </a:lnTo>
                        <a:lnTo>
                          <a:pt x="579" y="175"/>
                        </a:lnTo>
                        <a:lnTo>
                          <a:pt x="583" y="177"/>
                        </a:lnTo>
                        <a:lnTo>
                          <a:pt x="588" y="177"/>
                        </a:lnTo>
                        <a:lnTo>
                          <a:pt x="593" y="179"/>
                        </a:lnTo>
                        <a:lnTo>
                          <a:pt x="599" y="179"/>
                        </a:lnTo>
                        <a:lnTo>
                          <a:pt x="605" y="180"/>
                        </a:lnTo>
                        <a:lnTo>
                          <a:pt x="611" y="180"/>
                        </a:lnTo>
                        <a:lnTo>
                          <a:pt x="615" y="182"/>
                        </a:lnTo>
                        <a:lnTo>
                          <a:pt x="620" y="182"/>
                        </a:lnTo>
                        <a:lnTo>
                          <a:pt x="625" y="183"/>
                        </a:lnTo>
                        <a:lnTo>
                          <a:pt x="629" y="183"/>
                        </a:lnTo>
                        <a:lnTo>
                          <a:pt x="632" y="184"/>
                        </a:lnTo>
                        <a:lnTo>
                          <a:pt x="635" y="184"/>
                        </a:lnTo>
                        <a:lnTo>
                          <a:pt x="636" y="184"/>
                        </a:lnTo>
                        <a:lnTo>
                          <a:pt x="637" y="184"/>
                        </a:lnTo>
                        <a:lnTo>
                          <a:pt x="648" y="200"/>
                        </a:lnTo>
                        <a:lnTo>
                          <a:pt x="658" y="219"/>
                        </a:lnTo>
                        <a:lnTo>
                          <a:pt x="666" y="240"/>
                        </a:lnTo>
                        <a:lnTo>
                          <a:pt x="673" y="264"/>
                        </a:lnTo>
                        <a:lnTo>
                          <a:pt x="679" y="289"/>
                        </a:lnTo>
                        <a:lnTo>
                          <a:pt x="683" y="316"/>
                        </a:lnTo>
                        <a:lnTo>
                          <a:pt x="685" y="345"/>
                        </a:lnTo>
                        <a:lnTo>
                          <a:pt x="687" y="373"/>
                        </a:lnTo>
                        <a:lnTo>
                          <a:pt x="686" y="402"/>
                        </a:lnTo>
                        <a:lnTo>
                          <a:pt x="685" y="429"/>
                        </a:lnTo>
                        <a:lnTo>
                          <a:pt x="681" y="457"/>
                        </a:lnTo>
                        <a:lnTo>
                          <a:pt x="676" y="482"/>
                        </a:lnTo>
                        <a:lnTo>
                          <a:pt x="669" y="506"/>
                        </a:lnTo>
                        <a:lnTo>
                          <a:pt x="661" y="527"/>
                        </a:lnTo>
                        <a:lnTo>
                          <a:pt x="651" y="546"/>
                        </a:lnTo>
                        <a:lnTo>
                          <a:pt x="640" y="561"/>
                        </a:lnTo>
                      </a:path>
                    </a:pathLst>
                  </a:custGeom>
                  <a:solidFill>
                    <a:schemeClr val="hlink"/>
                  </a:solidFill>
                  <a:ln w="17463" cap="flat">
                    <a:solidFill>
                      <a:srgbClr val="FFCC00"/>
                    </a:solidFill>
                    <a:prstDash val="solid"/>
                    <a:round/>
                  </a:ln>
                </p:spPr>
                <p:txBody>
                  <a:bodyPr/>
                  <a:lstStyle/>
                  <a:p>
                    <a:endParaRPr lang="zh-CN" altLang="en-US"/>
                  </a:p>
                </p:txBody>
              </p:sp>
            </p:grpSp>
            <p:grpSp>
              <p:nvGrpSpPr>
                <p:cNvPr id="1364" name="Group 466"/>
                <p:cNvGrpSpPr/>
                <p:nvPr/>
              </p:nvGrpSpPr>
              <p:grpSpPr bwMode="auto">
                <a:xfrm>
                  <a:off x="2748" y="2380"/>
                  <a:ext cx="1502" cy="720"/>
                  <a:chOff x="2748" y="2380"/>
                  <a:chExt cx="1502" cy="720"/>
                </a:xfrm>
              </p:grpSpPr>
              <p:sp>
                <p:nvSpPr>
                  <p:cNvPr id="1460" name="Freeform 467"/>
                  <p:cNvSpPr/>
                  <p:nvPr/>
                </p:nvSpPr>
                <p:spPr bwMode="auto">
                  <a:xfrm>
                    <a:off x="2749" y="2380"/>
                    <a:ext cx="1501" cy="304"/>
                  </a:xfrm>
                  <a:custGeom>
                    <a:avLst/>
                    <a:gdLst>
                      <a:gd name="T0" fmla="*/ 0 w 1501"/>
                      <a:gd name="T1" fmla="*/ 0 h 304"/>
                      <a:gd name="T2" fmla="*/ 2 w 1501"/>
                      <a:gd name="T3" fmla="*/ 2 h 304"/>
                      <a:gd name="T4" fmla="*/ 11 w 1501"/>
                      <a:gd name="T5" fmla="*/ 6 h 304"/>
                      <a:gd name="T6" fmla="*/ 22 w 1501"/>
                      <a:gd name="T7" fmla="*/ 12 h 304"/>
                      <a:gd name="T8" fmla="*/ 38 w 1501"/>
                      <a:gd name="T9" fmla="*/ 20 h 304"/>
                      <a:gd name="T10" fmla="*/ 57 w 1501"/>
                      <a:gd name="T11" fmla="*/ 30 h 304"/>
                      <a:gd name="T12" fmla="*/ 79 w 1501"/>
                      <a:gd name="T13" fmla="*/ 41 h 304"/>
                      <a:gd name="T14" fmla="*/ 103 w 1501"/>
                      <a:gd name="T15" fmla="*/ 54 h 304"/>
                      <a:gd name="T16" fmla="*/ 129 w 1501"/>
                      <a:gd name="T17" fmla="*/ 66 h 304"/>
                      <a:gd name="T18" fmla="*/ 156 w 1501"/>
                      <a:gd name="T19" fmla="*/ 79 h 304"/>
                      <a:gd name="T20" fmla="*/ 183 w 1501"/>
                      <a:gd name="T21" fmla="*/ 92 h 304"/>
                      <a:gd name="T22" fmla="*/ 210 w 1501"/>
                      <a:gd name="T23" fmla="*/ 106 h 304"/>
                      <a:gd name="T24" fmla="*/ 239 w 1501"/>
                      <a:gd name="T25" fmla="*/ 117 h 304"/>
                      <a:gd name="T26" fmla="*/ 265 w 1501"/>
                      <a:gd name="T27" fmla="*/ 128 h 304"/>
                      <a:gd name="T28" fmla="*/ 290 w 1501"/>
                      <a:gd name="T29" fmla="*/ 138 h 304"/>
                      <a:gd name="T30" fmla="*/ 313 w 1501"/>
                      <a:gd name="T31" fmla="*/ 147 h 304"/>
                      <a:gd name="T32" fmla="*/ 333 w 1501"/>
                      <a:gd name="T33" fmla="*/ 151 h 304"/>
                      <a:gd name="T34" fmla="*/ 389 w 1501"/>
                      <a:gd name="T35" fmla="*/ 166 h 304"/>
                      <a:gd name="T36" fmla="*/ 459 w 1501"/>
                      <a:gd name="T37" fmla="*/ 179 h 304"/>
                      <a:gd name="T38" fmla="*/ 537 w 1501"/>
                      <a:gd name="T39" fmla="*/ 192 h 304"/>
                      <a:gd name="T40" fmla="*/ 625 w 1501"/>
                      <a:gd name="T41" fmla="*/ 205 h 304"/>
                      <a:gd name="T42" fmla="*/ 719 w 1501"/>
                      <a:gd name="T43" fmla="*/ 218 h 304"/>
                      <a:gd name="T44" fmla="*/ 817 w 1501"/>
                      <a:gd name="T45" fmla="*/ 230 h 304"/>
                      <a:gd name="T46" fmla="*/ 916 w 1501"/>
                      <a:gd name="T47" fmla="*/ 242 h 304"/>
                      <a:gd name="T48" fmla="*/ 1016 w 1501"/>
                      <a:gd name="T49" fmla="*/ 254 h 304"/>
                      <a:gd name="T50" fmla="*/ 1110 w 1501"/>
                      <a:gd name="T51" fmla="*/ 265 h 304"/>
                      <a:gd name="T52" fmla="*/ 1200 w 1501"/>
                      <a:gd name="T53" fmla="*/ 275 h 304"/>
                      <a:gd name="T54" fmla="*/ 1282 w 1501"/>
                      <a:gd name="T55" fmla="*/ 283 h 304"/>
                      <a:gd name="T56" fmla="*/ 1355 w 1501"/>
                      <a:gd name="T57" fmla="*/ 290 h 304"/>
                      <a:gd name="T58" fmla="*/ 1415 w 1501"/>
                      <a:gd name="T59" fmla="*/ 296 h 304"/>
                      <a:gd name="T60" fmla="*/ 1461 w 1501"/>
                      <a:gd name="T61" fmla="*/ 301 h 304"/>
                      <a:gd name="T62" fmla="*/ 1491 w 1501"/>
                      <a:gd name="T63" fmla="*/ 304 h 304"/>
                      <a:gd name="T64" fmla="*/ 1501 w 1501"/>
                      <a:gd name="T65"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1" h="304">
                        <a:moveTo>
                          <a:pt x="0" y="0"/>
                        </a:moveTo>
                        <a:lnTo>
                          <a:pt x="2" y="2"/>
                        </a:lnTo>
                        <a:lnTo>
                          <a:pt x="11" y="6"/>
                        </a:lnTo>
                        <a:lnTo>
                          <a:pt x="22" y="12"/>
                        </a:lnTo>
                        <a:lnTo>
                          <a:pt x="38" y="20"/>
                        </a:lnTo>
                        <a:lnTo>
                          <a:pt x="57" y="30"/>
                        </a:lnTo>
                        <a:lnTo>
                          <a:pt x="79" y="41"/>
                        </a:lnTo>
                        <a:lnTo>
                          <a:pt x="103" y="54"/>
                        </a:lnTo>
                        <a:lnTo>
                          <a:pt x="129" y="66"/>
                        </a:lnTo>
                        <a:lnTo>
                          <a:pt x="156" y="79"/>
                        </a:lnTo>
                        <a:lnTo>
                          <a:pt x="183" y="92"/>
                        </a:lnTo>
                        <a:lnTo>
                          <a:pt x="210" y="106"/>
                        </a:lnTo>
                        <a:lnTo>
                          <a:pt x="239" y="117"/>
                        </a:lnTo>
                        <a:lnTo>
                          <a:pt x="265" y="128"/>
                        </a:lnTo>
                        <a:lnTo>
                          <a:pt x="290" y="138"/>
                        </a:lnTo>
                        <a:lnTo>
                          <a:pt x="313" y="147"/>
                        </a:lnTo>
                        <a:lnTo>
                          <a:pt x="333" y="151"/>
                        </a:lnTo>
                        <a:lnTo>
                          <a:pt x="389" y="166"/>
                        </a:lnTo>
                        <a:lnTo>
                          <a:pt x="459" y="179"/>
                        </a:lnTo>
                        <a:lnTo>
                          <a:pt x="537" y="192"/>
                        </a:lnTo>
                        <a:lnTo>
                          <a:pt x="625" y="205"/>
                        </a:lnTo>
                        <a:lnTo>
                          <a:pt x="719" y="218"/>
                        </a:lnTo>
                        <a:lnTo>
                          <a:pt x="817" y="230"/>
                        </a:lnTo>
                        <a:lnTo>
                          <a:pt x="916" y="242"/>
                        </a:lnTo>
                        <a:lnTo>
                          <a:pt x="1016" y="254"/>
                        </a:lnTo>
                        <a:lnTo>
                          <a:pt x="1110" y="265"/>
                        </a:lnTo>
                        <a:lnTo>
                          <a:pt x="1200" y="275"/>
                        </a:lnTo>
                        <a:lnTo>
                          <a:pt x="1282" y="283"/>
                        </a:lnTo>
                        <a:lnTo>
                          <a:pt x="1355" y="290"/>
                        </a:lnTo>
                        <a:lnTo>
                          <a:pt x="1415" y="296"/>
                        </a:lnTo>
                        <a:lnTo>
                          <a:pt x="1461" y="301"/>
                        </a:lnTo>
                        <a:lnTo>
                          <a:pt x="1491" y="304"/>
                        </a:lnTo>
                        <a:lnTo>
                          <a:pt x="1501" y="304"/>
                        </a:lnTo>
                      </a:path>
                    </a:pathLst>
                  </a:custGeom>
                  <a:solidFill>
                    <a:schemeClr val="hlink"/>
                  </a:solidFill>
                  <a:ln w="28575" cap="flat">
                    <a:solidFill>
                      <a:srgbClr val="000000"/>
                    </a:solidFill>
                    <a:prstDash val="solid"/>
                    <a:round/>
                  </a:ln>
                </p:spPr>
                <p:txBody>
                  <a:bodyPr/>
                  <a:lstStyle/>
                  <a:p>
                    <a:endParaRPr lang="zh-CN" altLang="en-US"/>
                  </a:p>
                </p:txBody>
              </p:sp>
              <p:sp>
                <p:nvSpPr>
                  <p:cNvPr id="1461" name="Freeform 468"/>
                  <p:cNvSpPr/>
                  <p:nvPr/>
                </p:nvSpPr>
                <p:spPr bwMode="auto">
                  <a:xfrm>
                    <a:off x="2748" y="2797"/>
                    <a:ext cx="1502" cy="303"/>
                  </a:xfrm>
                  <a:custGeom>
                    <a:avLst/>
                    <a:gdLst>
                      <a:gd name="T0" fmla="*/ 0 w 1502"/>
                      <a:gd name="T1" fmla="*/ 303 h 303"/>
                      <a:gd name="T2" fmla="*/ 2 w 1502"/>
                      <a:gd name="T3" fmla="*/ 303 h 303"/>
                      <a:gd name="T4" fmla="*/ 10 w 1502"/>
                      <a:gd name="T5" fmla="*/ 299 h 303"/>
                      <a:gd name="T6" fmla="*/ 22 w 1502"/>
                      <a:gd name="T7" fmla="*/ 293 h 303"/>
                      <a:gd name="T8" fmla="*/ 37 w 1502"/>
                      <a:gd name="T9" fmla="*/ 284 h 303"/>
                      <a:gd name="T10" fmla="*/ 56 w 1502"/>
                      <a:gd name="T11" fmla="*/ 275 h 303"/>
                      <a:gd name="T12" fmla="*/ 78 w 1502"/>
                      <a:gd name="T13" fmla="*/ 264 h 303"/>
                      <a:gd name="T14" fmla="*/ 102 w 1502"/>
                      <a:gd name="T15" fmla="*/ 252 h 303"/>
                      <a:gd name="T16" fmla="*/ 129 w 1502"/>
                      <a:gd name="T17" fmla="*/ 239 h 303"/>
                      <a:gd name="T18" fmla="*/ 155 w 1502"/>
                      <a:gd name="T19" fmla="*/ 225 h 303"/>
                      <a:gd name="T20" fmla="*/ 183 w 1502"/>
                      <a:gd name="T21" fmla="*/ 213 h 303"/>
                      <a:gd name="T22" fmla="*/ 210 w 1502"/>
                      <a:gd name="T23" fmla="*/ 200 h 303"/>
                      <a:gd name="T24" fmla="*/ 238 w 1502"/>
                      <a:gd name="T25" fmla="*/ 188 h 303"/>
                      <a:gd name="T26" fmla="*/ 265 w 1502"/>
                      <a:gd name="T27" fmla="*/ 177 h 303"/>
                      <a:gd name="T28" fmla="*/ 290 w 1502"/>
                      <a:gd name="T29" fmla="*/ 167 h 303"/>
                      <a:gd name="T30" fmla="*/ 313 w 1502"/>
                      <a:gd name="T31" fmla="*/ 159 h 303"/>
                      <a:gd name="T32" fmla="*/ 334 w 1502"/>
                      <a:gd name="T33" fmla="*/ 152 h 303"/>
                      <a:gd name="T34" fmla="*/ 389 w 1502"/>
                      <a:gd name="T35" fmla="*/ 139 h 303"/>
                      <a:gd name="T36" fmla="*/ 459 w 1502"/>
                      <a:gd name="T37" fmla="*/ 126 h 303"/>
                      <a:gd name="T38" fmla="*/ 537 w 1502"/>
                      <a:gd name="T39" fmla="*/ 113 h 303"/>
                      <a:gd name="T40" fmla="*/ 626 w 1502"/>
                      <a:gd name="T41" fmla="*/ 99 h 303"/>
                      <a:gd name="T42" fmla="*/ 719 w 1502"/>
                      <a:gd name="T43" fmla="*/ 87 h 303"/>
                      <a:gd name="T44" fmla="*/ 817 w 1502"/>
                      <a:gd name="T45" fmla="*/ 74 h 303"/>
                      <a:gd name="T46" fmla="*/ 917 w 1502"/>
                      <a:gd name="T47" fmla="*/ 62 h 303"/>
                      <a:gd name="T48" fmla="*/ 1015 w 1502"/>
                      <a:gd name="T49" fmla="*/ 50 h 303"/>
                      <a:gd name="T50" fmla="*/ 1110 w 1502"/>
                      <a:gd name="T51" fmla="*/ 40 h 303"/>
                      <a:gd name="T52" fmla="*/ 1200 w 1502"/>
                      <a:gd name="T53" fmla="*/ 30 h 303"/>
                      <a:gd name="T54" fmla="*/ 1282 w 1502"/>
                      <a:gd name="T55" fmla="*/ 22 h 303"/>
                      <a:gd name="T56" fmla="*/ 1356 w 1502"/>
                      <a:gd name="T57" fmla="*/ 14 h 303"/>
                      <a:gd name="T58" fmla="*/ 1416 w 1502"/>
                      <a:gd name="T59" fmla="*/ 9 h 303"/>
                      <a:gd name="T60" fmla="*/ 1462 w 1502"/>
                      <a:gd name="T61" fmla="*/ 4 h 303"/>
                      <a:gd name="T62" fmla="*/ 1491 w 1502"/>
                      <a:gd name="T63" fmla="*/ 1 h 303"/>
                      <a:gd name="T64" fmla="*/ 1502 w 1502"/>
                      <a:gd name="T65"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2" h="303">
                        <a:moveTo>
                          <a:pt x="0" y="303"/>
                        </a:moveTo>
                        <a:lnTo>
                          <a:pt x="2" y="303"/>
                        </a:lnTo>
                        <a:lnTo>
                          <a:pt x="10" y="299"/>
                        </a:lnTo>
                        <a:lnTo>
                          <a:pt x="22" y="293"/>
                        </a:lnTo>
                        <a:lnTo>
                          <a:pt x="37" y="284"/>
                        </a:lnTo>
                        <a:lnTo>
                          <a:pt x="56" y="275"/>
                        </a:lnTo>
                        <a:lnTo>
                          <a:pt x="78" y="264"/>
                        </a:lnTo>
                        <a:lnTo>
                          <a:pt x="102" y="252"/>
                        </a:lnTo>
                        <a:lnTo>
                          <a:pt x="129" y="239"/>
                        </a:lnTo>
                        <a:lnTo>
                          <a:pt x="155" y="225"/>
                        </a:lnTo>
                        <a:lnTo>
                          <a:pt x="183" y="213"/>
                        </a:lnTo>
                        <a:lnTo>
                          <a:pt x="210" y="200"/>
                        </a:lnTo>
                        <a:lnTo>
                          <a:pt x="238" y="188"/>
                        </a:lnTo>
                        <a:lnTo>
                          <a:pt x="265" y="177"/>
                        </a:lnTo>
                        <a:lnTo>
                          <a:pt x="290" y="167"/>
                        </a:lnTo>
                        <a:lnTo>
                          <a:pt x="313" y="159"/>
                        </a:lnTo>
                        <a:lnTo>
                          <a:pt x="334" y="152"/>
                        </a:lnTo>
                        <a:lnTo>
                          <a:pt x="389" y="139"/>
                        </a:lnTo>
                        <a:lnTo>
                          <a:pt x="459" y="126"/>
                        </a:lnTo>
                        <a:lnTo>
                          <a:pt x="537" y="113"/>
                        </a:lnTo>
                        <a:lnTo>
                          <a:pt x="626" y="99"/>
                        </a:lnTo>
                        <a:lnTo>
                          <a:pt x="719" y="87"/>
                        </a:lnTo>
                        <a:lnTo>
                          <a:pt x="817" y="74"/>
                        </a:lnTo>
                        <a:lnTo>
                          <a:pt x="917" y="62"/>
                        </a:lnTo>
                        <a:lnTo>
                          <a:pt x="1015" y="50"/>
                        </a:lnTo>
                        <a:lnTo>
                          <a:pt x="1110" y="40"/>
                        </a:lnTo>
                        <a:lnTo>
                          <a:pt x="1200" y="30"/>
                        </a:lnTo>
                        <a:lnTo>
                          <a:pt x="1282" y="22"/>
                        </a:lnTo>
                        <a:lnTo>
                          <a:pt x="1356" y="14"/>
                        </a:lnTo>
                        <a:lnTo>
                          <a:pt x="1416" y="9"/>
                        </a:lnTo>
                        <a:lnTo>
                          <a:pt x="1462" y="4"/>
                        </a:lnTo>
                        <a:lnTo>
                          <a:pt x="1491" y="1"/>
                        </a:lnTo>
                        <a:lnTo>
                          <a:pt x="1502" y="0"/>
                        </a:lnTo>
                      </a:path>
                    </a:pathLst>
                  </a:custGeom>
                  <a:solidFill>
                    <a:schemeClr val="hlink"/>
                  </a:solidFill>
                  <a:ln w="28575" cap="flat">
                    <a:solidFill>
                      <a:srgbClr val="000000"/>
                    </a:solidFill>
                    <a:prstDash val="solid"/>
                    <a:round/>
                  </a:ln>
                </p:spPr>
                <p:txBody>
                  <a:bodyPr/>
                  <a:lstStyle/>
                  <a:p>
                    <a:endParaRPr lang="zh-CN" altLang="en-US"/>
                  </a:p>
                </p:txBody>
              </p:sp>
            </p:grpSp>
            <p:sp>
              <p:nvSpPr>
                <p:cNvPr id="1365" name="Freeform 469"/>
                <p:cNvSpPr>
                  <a:spLocks noEditPoints="1"/>
                </p:cNvSpPr>
                <p:nvPr/>
              </p:nvSpPr>
              <p:spPr bwMode="auto">
                <a:xfrm>
                  <a:off x="3159" y="2379"/>
                  <a:ext cx="26" cy="785"/>
                </a:xfrm>
                <a:custGeom>
                  <a:avLst/>
                  <a:gdLst>
                    <a:gd name="T0" fmla="*/ 26 w 26"/>
                    <a:gd name="T1" fmla="*/ 36 h 785"/>
                    <a:gd name="T2" fmla="*/ 16 w 26"/>
                    <a:gd name="T3" fmla="*/ 0 h 785"/>
                    <a:gd name="T4" fmla="*/ 25 w 26"/>
                    <a:gd name="T5" fmla="*/ 63 h 785"/>
                    <a:gd name="T6" fmla="*/ 14 w 26"/>
                    <a:gd name="T7" fmla="*/ 99 h 785"/>
                    <a:gd name="T8" fmla="*/ 25 w 26"/>
                    <a:gd name="T9" fmla="*/ 63 h 785"/>
                    <a:gd name="T10" fmla="*/ 23 w 26"/>
                    <a:gd name="T11" fmla="*/ 163 h 785"/>
                    <a:gd name="T12" fmla="*/ 13 w 26"/>
                    <a:gd name="T13" fmla="*/ 127 h 785"/>
                    <a:gd name="T14" fmla="*/ 23 w 26"/>
                    <a:gd name="T15" fmla="*/ 190 h 785"/>
                    <a:gd name="T16" fmla="*/ 11 w 26"/>
                    <a:gd name="T17" fmla="*/ 226 h 785"/>
                    <a:gd name="T18" fmla="*/ 23 w 26"/>
                    <a:gd name="T19" fmla="*/ 190 h 785"/>
                    <a:gd name="T20" fmla="*/ 21 w 26"/>
                    <a:gd name="T21" fmla="*/ 290 h 785"/>
                    <a:gd name="T22" fmla="*/ 11 w 26"/>
                    <a:gd name="T23" fmla="*/ 254 h 785"/>
                    <a:gd name="T24" fmla="*/ 20 w 26"/>
                    <a:gd name="T25" fmla="*/ 317 h 785"/>
                    <a:gd name="T26" fmla="*/ 9 w 26"/>
                    <a:gd name="T27" fmla="*/ 354 h 785"/>
                    <a:gd name="T28" fmla="*/ 20 w 26"/>
                    <a:gd name="T29" fmla="*/ 317 h 785"/>
                    <a:gd name="T30" fmla="*/ 18 w 26"/>
                    <a:gd name="T31" fmla="*/ 417 h 785"/>
                    <a:gd name="T32" fmla="*/ 8 w 26"/>
                    <a:gd name="T33" fmla="*/ 381 h 785"/>
                    <a:gd name="T34" fmla="*/ 18 w 26"/>
                    <a:gd name="T35" fmla="*/ 444 h 785"/>
                    <a:gd name="T36" fmla="*/ 6 w 26"/>
                    <a:gd name="T37" fmla="*/ 480 h 785"/>
                    <a:gd name="T38" fmla="*/ 18 w 26"/>
                    <a:gd name="T39" fmla="*/ 444 h 785"/>
                    <a:gd name="T40" fmla="*/ 16 w 26"/>
                    <a:gd name="T41" fmla="*/ 544 h 785"/>
                    <a:gd name="T42" fmla="*/ 6 w 26"/>
                    <a:gd name="T43" fmla="*/ 508 h 785"/>
                    <a:gd name="T44" fmla="*/ 15 w 26"/>
                    <a:gd name="T45" fmla="*/ 571 h 785"/>
                    <a:gd name="T46" fmla="*/ 4 w 26"/>
                    <a:gd name="T47" fmla="*/ 608 h 785"/>
                    <a:gd name="T48" fmla="*/ 15 w 26"/>
                    <a:gd name="T49" fmla="*/ 571 h 785"/>
                    <a:gd name="T50" fmla="*/ 13 w 26"/>
                    <a:gd name="T51" fmla="*/ 671 h 785"/>
                    <a:gd name="T52" fmla="*/ 3 w 26"/>
                    <a:gd name="T53" fmla="*/ 635 h 785"/>
                    <a:gd name="T54" fmla="*/ 13 w 26"/>
                    <a:gd name="T55" fmla="*/ 698 h 785"/>
                    <a:gd name="T56" fmla="*/ 1 w 26"/>
                    <a:gd name="T57" fmla="*/ 735 h 785"/>
                    <a:gd name="T58" fmla="*/ 13 w 26"/>
                    <a:gd name="T59" fmla="*/ 698 h 785"/>
                    <a:gd name="T60" fmla="*/ 11 w 26"/>
                    <a:gd name="T61" fmla="*/ 785 h 785"/>
                    <a:gd name="T62" fmla="*/ 1 w 26"/>
                    <a:gd name="T63" fmla="*/ 76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 h="785">
                      <a:moveTo>
                        <a:pt x="26" y="0"/>
                      </a:moveTo>
                      <a:lnTo>
                        <a:pt x="26" y="36"/>
                      </a:lnTo>
                      <a:lnTo>
                        <a:pt x="15" y="36"/>
                      </a:lnTo>
                      <a:lnTo>
                        <a:pt x="16" y="0"/>
                      </a:lnTo>
                      <a:lnTo>
                        <a:pt x="26" y="0"/>
                      </a:lnTo>
                      <a:close/>
                      <a:moveTo>
                        <a:pt x="25" y="63"/>
                      </a:moveTo>
                      <a:lnTo>
                        <a:pt x="24" y="100"/>
                      </a:lnTo>
                      <a:lnTo>
                        <a:pt x="14" y="99"/>
                      </a:lnTo>
                      <a:lnTo>
                        <a:pt x="14" y="63"/>
                      </a:lnTo>
                      <a:lnTo>
                        <a:pt x="25" y="63"/>
                      </a:lnTo>
                      <a:close/>
                      <a:moveTo>
                        <a:pt x="24" y="127"/>
                      </a:moveTo>
                      <a:lnTo>
                        <a:pt x="23" y="163"/>
                      </a:lnTo>
                      <a:lnTo>
                        <a:pt x="12" y="163"/>
                      </a:lnTo>
                      <a:lnTo>
                        <a:pt x="13" y="127"/>
                      </a:lnTo>
                      <a:lnTo>
                        <a:pt x="24" y="127"/>
                      </a:lnTo>
                      <a:close/>
                      <a:moveTo>
                        <a:pt x="23" y="190"/>
                      </a:moveTo>
                      <a:lnTo>
                        <a:pt x="22" y="227"/>
                      </a:lnTo>
                      <a:lnTo>
                        <a:pt x="11" y="226"/>
                      </a:lnTo>
                      <a:lnTo>
                        <a:pt x="12" y="190"/>
                      </a:lnTo>
                      <a:lnTo>
                        <a:pt x="23" y="190"/>
                      </a:lnTo>
                      <a:close/>
                      <a:moveTo>
                        <a:pt x="21" y="254"/>
                      </a:moveTo>
                      <a:lnTo>
                        <a:pt x="21" y="290"/>
                      </a:lnTo>
                      <a:lnTo>
                        <a:pt x="10" y="290"/>
                      </a:lnTo>
                      <a:lnTo>
                        <a:pt x="11" y="254"/>
                      </a:lnTo>
                      <a:lnTo>
                        <a:pt x="21" y="254"/>
                      </a:lnTo>
                      <a:close/>
                      <a:moveTo>
                        <a:pt x="20" y="317"/>
                      </a:moveTo>
                      <a:lnTo>
                        <a:pt x="20" y="354"/>
                      </a:lnTo>
                      <a:lnTo>
                        <a:pt x="9" y="354"/>
                      </a:lnTo>
                      <a:lnTo>
                        <a:pt x="10" y="317"/>
                      </a:lnTo>
                      <a:lnTo>
                        <a:pt x="20" y="317"/>
                      </a:lnTo>
                      <a:close/>
                      <a:moveTo>
                        <a:pt x="19" y="381"/>
                      </a:moveTo>
                      <a:lnTo>
                        <a:pt x="18" y="417"/>
                      </a:lnTo>
                      <a:lnTo>
                        <a:pt x="8" y="417"/>
                      </a:lnTo>
                      <a:lnTo>
                        <a:pt x="8" y="381"/>
                      </a:lnTo>
                      <a:lnTo>
                        <a:pt x="19" y="381"/>
                      </a:lnTo>
                      <a:close/>
                      <a:moveTo>
                        <a:pt x="18" y="444"/>
                      </a:moveTo>
                      <a:lnTo>
                        <a:pt x="17" y="481"/>
                      </a:lnTo>
                      <a:lnTo>
                        <a:pt x="6" y="480"/>
                      </a:lnTo>
                      <a:lnTo>
                        <a:pt x="7" y="444"/>
                      </a:lnTo>
                      <a:lnTo>
                        <a:pt x="18" y="444"/>
                      </a:lnTo>
                      <a:close/>
                      <a:moveTo>
                        <a:pt x="16" y="508"/>
                      </a:moveTo>
                      <a:lnTo>
                        <a:pt x="16" y="544"/>
                      </a:lnTo>
                      <a:lnTo>
                        <a:pt x="5" y="544"/>
                      </a:lnTo>
                      <a:lnTo>
                        <a:pt x="6" y="508"/>
                      </a:lnTo>
                      <a:lnTo>
                        <a:pt x="16" y="508"/>
                      </a:lnTo>
                      <a:close/>
                      <a:moveTo>
                        <a:pt x="15" y="571"/>
                      </a:moveTo>
                      <a:lnTo>
                        <a:pt x="15" y="608"/>
                      </a:lnTo>
                      <a:lnTo>
                        <a:pt x="4" y="608"/>
                      </a:lnTo>
                      <a:lnTo>
                        <a:pt x="5" y="571"/>
                      </a:lnTo>
                      <a:lnTo>
                        <a:pt x="15" y="571"/>
                      </a:lnTo>
                      <a:close/>
                      <a:moveTo>
                        <a:pt x="14" y="635"/>
                      </a:moveTo>
                      <a:lnTo>
                        <a:pt x="13" y="671"/>
                      </a:lnTo>
                      <a:lnTo>
                        <a:pt x="3" y="671"/>
                      </a:lnTo>
                      <a:lnTo>
                        <a:pt x="3" y="635"/>
                      </a:lnTo>
                      <a:lnTo>
                        <a:pt x="14" y="635"/>
                      </a:lnTo>
                      <a:close/>
                      <a:moveTo>
                        <a:pt x="13" y="698"/>
                      </a:moveTo>
                      <a:lnTo>
                        <a:pt x="12" y="735"/>
                      </a:lnTo>
                      <a:lnTo>
                        <a:pt x="1" y="735"/>
                      </a:lnTo>
                      <a:lnTo>
                        <a:pt x="2" y="698"/>
                      </a:lnTo>
                      <a:lnTo>
                        <a:pt x="13" y="698"/>
                      </a:lnTo>
                      <a:close/>
                      <a:moveTo>
                        <a:pt x="12" y="762"/>
                      </a:moveTo>
                      <a:lnTo>
                        <a:pt x="11" y="785"/>
                      </a:lnTo>
                      <a:lnTo>
                        <a:pt x="0" y="785"/>
                      </a:lnTo>
                      <a:lnTo>
                        <a:pt x="1" y="762"/>
                      </a:lnTo>
                      <a:lnTo>
                        <a:pt x="12" y="762"/>
                      </a:lnTo>
                      <a:close/>
                    </a:path>
                  </a:pathLst>
                </a:custGeom>
                <a:solidFill>
                  <a:schemeClr val="hlink"/>
                </a:solidFill>
                <a:ln w="1588" cap="flat">
                  <a:solidFill>
                    <a:srgbClr val="000000"/>
                  </a:solidFill>
                  <a:prstDash val="solid"/>
                  <a:bevel/>
                </a:ln>
              </p:spPr>
              <p:txBody>
                <a:bodyPr/>
                <a:lstStyle/>
                <a:p>
                  <a:endParaRPr lang="zh-CN" altLang="en-US"/>
                </a:p>
              </p:txBody>
            </p:sp>
            <p:grpSp>
              <p:nvGrpSpPr>
                <p:cNvPr id="1366" name="Group 470"/>
                <p:cNvGrpSpPr/>
                <p:nvPr/>
              </p:nvGrpSpPr>
              <p:grpSpPr bwMode="auto">
                <a:xfrm>
                  <a:off x="3171" y="2569"/>
                  <a:ext cx="966" cy="356"/>
                  <a:chOff x="3171" y="2569"/>
                  <a:chExt cx="966" cy="356"/>
                </a:xfrm>
              </p:grpSpPr>
              <p:grpSp>
                <p:nvGrpSpPr>
                  <p:cNvPr id="1448" name="Group 471"/>
                  <p:cNvGrpSpPr/>
                  <p:nvPr/>
                </p:nvGrpSpPr>
                <p:grpSpPr bwMode="auto">
                  <a:xfrm>
                    <a:off x="3171" y="2569"/>
                    <a:ext cx="364" cy="356"/>
                    <a:chOff x="3171" y="2569"/>
                    <a:chExt cx="364" cy="356"/>
                  </a:xfrm>
                </p:grpSpPr>
                <p:sp>
                  <p:nvSpPr>
                    <p:cNvPr id="1458" name="Freeform 472"/>
                    <p:cNvSpPr/>
                    <p:nvPr/>
                  </p:nvSpPr>
                  <p:spPr bwMode="auto">
                    <a:xfrm>
                      <a:off x="3171" y="2569"/>
                      <a:ext cx="364" cy="356"/>
                    </a:xfrm>
                    <a:custGeom>
                      <a:avLst/>
                      <a:gdLst>
                        <a:gd name="T0" fmla="*/ 901 w 3384"/>
                        <a:gd name="T1" fmla="*/ 3925 h 3925"/>
                        <a:gd name="T2" fmla="*/ 0 w 3384"/>
                        <a:gd name="T3" fmla="*/ 3024 h 3925"/>
                        <a:gd name="T4" fmla="*/ 0 w 3384"/>
                        <a:gd name="T5" fmla="*/ 900 h 3925"/>
                        <a:gd name="T6" fmla="*/ 901 w 3384"/>
                        <a:gd name="T7" fmla="*/ 0 h 3925"/>
                        <a:gd name="T8" fmla="*/ 2483 w 3384"/>
                        <a:gd name="T9" fmla="*/ 0 h 3925"/>
                        <a:gd name="T10" fmla="*/ 3384 w 3384"/>
                        <a:gd name="T11" fmla="*/ 900 h 3925"/>
                        <a:gd name="T12" fmla="*/ 3384 w 3384"/>
                        <a:gd name="T13" fmla="*/ 3024 h 3925"/>
                        <a:gd name="T14" fmla="*/ 2483 w 3384"/>
                        <a:gd name="T15" fmla="*/ 3925 h 3925"/>
                        <a:gd name="T16" fmla="*/ 901 w 3384"/>
                        <a:gd name="T17" fmla="*/ 3925 h 3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4" h="3925">
                          <a:moveTo>
                            <a:pt x="901" y="3925"/>
                          </a:moveTo>
                          <a:cubicBezTo>
                            <a:pt x="404" y="3925"/>
                            <a:pt x="0" y="3522"/>
                            <a:pt x="0" y="3024"/>
                          </a:cubicBezTo>
                          <a:lnTo>
                            <a:pt x="0" y="900"/>
                          </a:lnTo>
                          <a:cubicBezTo>
                            <a:pt x="0" y="403"/>
                            <a:pt x="404" y="0"/>
                            <a:pt x="901" y="0"/>
                          </a:cubicBezTo>
                          <a:lnTo>
                            <a:pt x="2483" y="0"/>
                          </a:lnTo>
                          <a:cubicBezTo>
                            <a:pt x="2981" y="0"/>
                            <a:pt x="3384" y="403"/>
                            <a:pt x="3384" y="900"/>
                          </a:cubicBezTo>
                          <a:lnTo>
                            <a:pt x="3384" y="3024"/>
                          </a:lnTo>
                          <a:cubicBezTo>
                            <a:pt x="3384" y="3522"/>
                            <a:pt x="2981" y="3925"/>
                            <a:pt x="2483" y="3925"/>
                          </a:cubicBezTo>
                          <a:lnTo>
                            <a:pt x="901" y="3925"/>
                          </a:lnTo>
                          <a:close/>
                        </a:path>
                      </a:pathLst>
                    </a:custGeom>
                    <a:solidFill>
                      <a:schemeClr val="hlink"/>
                    </a:solidFill>
                    <a:ln w="0">
                      <a:solidFill>
                        <a:srgbClr val="000000"/>
                      </a:solidFill>
                      <a:prstDash val="solid"/>
                      <a:round/>
                    </a:ln>
                  </p:spPr>
                  <p:txBody>
                    <a:bodyPr/>
                    <a:lstStyle/>
                    <a:p>
                      <a:endParaRPr lang="zh-CN" altLang="en-US"/>
                    </a:p>
                  </p:txBody>
                </p:sp>
                <p:sp>
                  <p:nvSpPr>
                    <p:cNvPr id="1459" name="Freeform 473"/>
                    <p:cNvSpPr/>
                    <p:nvPr/>
                  </p:nvSpPr>
                  <p:spPr bwMode="auto">
                    <a:xfrm>
                      <a:off x="3171" y="2569"/>
                      <a:ext cx="364" cy="356"/>
                    </a:xfrm>
                    <a:custGeom>
                      <a:avLst/>
                      <a:gdLst>
                        <a:gd name="T0" fmla="*/ 901 w 3384"/>
                        <a:gd name="T1" fmla="*/ 3925 h 3925"/>
                        <a:gd name="T2" fmla="*/ 0 w 3384"/>
                        <a:gd name="T3" fmla="*/ 3024 h 3925"/>
                        <a:gd name="T4" fmla="*/ 0 w 3384"/>
                        <a:gd name="T5" fmla="*/ 900 h 3925"/>
                        <a:gd name="T6" fmla="*/ 901 w 3384"/>
                        <a:gd name="T7" fmla="*/ 0 h 3925"/>
                        <a:gd name="T8" fmla="*/ 2483 w 3384"/>
                        <a:gd name="T9" fmla="*/ 0 h 3925"/>
                        <a:gd name="T10" fmla="*/ 3384 w 3384"/>
                        <a:gd name="T11" fmla="*/ 900 h 3925"/>
                        <a:gd name="T12" fmla="*/ 3384 w 3384"/>
                        <a:gd name="T13" fmla="*/ 3024 h 3925"/>
                        <a:gd name="T14" fmla="*/ 2483 w 3384"/>
                        <a:gd name="T15" fmla="*/ 3925 h 3925"/>
                        <a:gd name="T16" fmla="*/ 901 w 3384"/>
                        <a:gd name="T17" fmla="*/ 3925 h 3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4" h="3925">
                          <a:moveTo>
                            <a:pt x="901" y="3925"/>
                          </a:moveTo>
                          <a:cubicBezTo>
                            <a:pt x="404" y="3925"/>
                            <a:pt x="0" y="3522"/>
                            <a:pt x="0" y="3024"/>
                          </a:cubicBezTo>
                          <a:lnTo>
                            <a:pt x="0" y="900"/>
                          </a:lnTo>
                          <a:cubicBezTo>
                            <a:pt x="0" y="403"/>
                            <a:pt x="404" y="0"/>
                            <a:pt x="901" y="0"/>
                          </a:cubicBezTo>
                          <a:lnTo>
                            <a:pt x="2483" y="0"/>
                          </a:lnTo>
                          <a:cubicBezTo>
                            <a:pt x="2981" y="0"/>
                            <a:pt x="3384" y="403"/>
                            <a:pt x="3384" y="900"/>
                          </a:cubicBezTo>
                          <a:lnTo>
                            <a:pt x="3384" y="3024"/>
                          </a:lnTo>
                          <a:cubicBezTo>
                            <a:pt x="3384" y="3522"/>
                            <a:pt x="2981" y="3925"/>
                            <a:pt x="2483" y="3925"/>
                          </a:cubicBezTo>
                          <a:lnTo>
                            <a:pt x="901" y="3925"/>
                          </a:lnTo>
                          <a:close/>
                        </a:path>
                      </a:pathLst>
                    </a:custGeom>
                    <a:solidFill>
                      <a:schemeClr val="hlink"/>
                    </a:solidFill>
                    <a:ln w="28575" cap="rnd">
                      <a:solidFill>
                        <a:srgbClr val="000000"/>
                      </a:solidFill>
                      <a:prstDash val="solid"/>
                      <a:round/>
                    </a:ln>
                  </p:spPr>
                  <p:txBody>
                    <a:bodyPr/>
                    <a:lstStyle/>
                    <a:p>
                      <a:endParaRPr lang="zh-CN" altLang="en-US"/>
                    </a:p>
                  </p:txBody>
                </p:sp>
              </p:grpSp>
              <p:grpSp>
                <p:nvGrpSpPr>
                  <p:cNvPr id="1449" name="Group 474"/>
                  <p:cNvGrpSpPr/>
                  <p:nvPr/>
                </p:nvGrpSpPr>
                <p:grpSpPr bwMode="auto">
                  <a:xfrm>
                    <a:off x="3477" y="2595"/>
                    <a:ext cx="326" cy="304"/>
                    <a:chOff x="3477" y="2595"/>
                    <a:chExt cx="326" cy="304"/>
                  </a:xfrm>
                </p:grpSpPr>
                <p:sp>
                  <p:nvSpPr>
                    <p:cNvPr id="1456" name="Freeform 475"/>
                    <p:cNvSpPr/>
                    <p:nvPr/>
                  </p:nvSpPr>
                  <p:spPr bwMode="auto">
                    <a:xfrm>
                      <a:off x="3477" y="2595"/>
                      <a:ext cx="326" cy="304"/>
                    </a:xfrm>
                    <a:custGeom>
                      <a:avLst/>
                      <a:gdLst>
                        <a:gd name="T0" fmla="*/ 417 w 1517"/>
                        <a:gd name="T1" fmla="*/ 1675 h 1675"/>
                        <a:gd name="T2" fmla="*/ 0 w 1517"/>
                        <a:gd name="T3" fmla="*/ 1259 h 1675"/>
                        <a:gd name="T4" fmla="*/ 0 w 1517"/>
                        <a:gd name="T5" fmla="*/ 416 h 1675"/>
                        <a:gd name="T6" fmla="*/ 417 w 1517"/>
                        <a:gd name="T7" fmla="*/ 0 h 1675"/>
                        <a:gd name="T8" fmla="*/ 1101 w 1517"/>
                        <a:gd name="T9" fmla="*/ 0 h 1675"/>
                        <a:gd name="T10" fmla="*/ 1517 w 1517"/>
                        <a:gd name="T11" fmla="*/ 416 h 1675"/>
                        <a:gd name="T12" fmla="*/ 1517 w 1517"/>
                        <a:gd name="T13" fmla="*/ 1259 h 1675"/>
                        <a:gd name="T14" fmla="*/ 1101 w 1517"/>
                        <a:gd name="T15" fmla="*/ 1675 h 1675"/>
                        <a:gd name="T16" fmla="*/ 417 w 1517"/>
                        <a:gd name="T17" fmla="*/ 1675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7" h="1675">
                          <a:moveTo>
                            <a:pt x="417" y="1675"/>
                          </a:moveTo>
                          <a:cubicBezTo>
                            <a:pt x="187" y="1675"/>
                            <a:pt x="0" y="1489"/>
                            <a:pt x="0" y="1259"/>
                          </a:cubicBezTo>
                          <a:lnTo>
                            <a:pt x="0" y="416"/>
                          </a:lnTo>
                          <a:cubicBezTo>
                            <a:pt x="0" y="186"/>
                            <a:pt x="187" y="0"/>
                            <a:pt x="417" y="0"/>
                          </a:cubicBezTo>
                          <a:lnTo>
                            <a:pt x="1101" y="0"/>
                          </a:lnTo>
                          <a:cubicBezTo>
                            <a:pt x="1331" y="0"/>
                            <a:pt x="1517" y="186"/>
                            <a:pt x="1517" y="416"/>
                          </a:cubicBezTo>
                          <a:lnTo>
                            <a:pt x="1517" y="1259"/>
                          </a:lnTo>
                          <a:cubicBezTo>
                            <a:pt x="1517" y="1489"/>
                            <a:pt x="1331" y="1675"/>
                            <a:pt x="1101" y="1675"/>
                          </a:cubicBezTo>
                          <a:lnTo>
                            <a:pt x="417" y="1675"/>
                          </a:lnTo>
                          <a:close/>
                        </a:path>
                      </a:pathLst>
                    </a:custGeom>
                    <a:solidFill>
                      <a:schemeClr val="hlink"/>
                    </a:solidFill>
                    <a:ln w="0">
                      <a:solidFill>
                        <a:srgbClr val="000000"/>
                      </a:solidFill>
                      <a:prstDash val="solid"/>
                      <a:round/>
                    </a:ln>
                  </p:spPr>
                  <p:txBody>
                    <a:bodyPr/>
                    <a:lstStyle/>
                    <a:p>
                      <a:endParaRPr lang="zh-CN" altLang="en-US"/>
                    </a:p>
                  </p:txBody>
                </p:sp>
                <p:sp>
                  <p:nvSpPr>
                    <p:cNvPr id="1457" name="Freeform 476"/>
                    <p:cNvSpPr/>
                    <p:nvPr/>
                  </p:nvSpPr>
                  <p:spPr bwMode="auto">
                    <a:xfrm>
                      <a:off x="3477" y="2595"/>
                      <a:ext cx="326" cy="304"/>
                    </a:xfrm>
                    <a:custGeom>
                      <a:avLst/>
                      <a:gdLst>
                        <a:gd name="T0" fmla="*/ 417 w 1517"/>
                        <a:gd name="T1" fmla="*/ 1675 h 1675"/>
                        <a:gd name="T2" fmla="*/ 0 w 1517"/>
                        <a:gd name="T3" fmla="*/ 1259 h 1675"/>
                        <a:gd name="T4" fmla="*/ 0 w 1517"/>
                        <a:gd name="T5" fmla="*/ 416 h 1675"/>
                        <a:gd name="T6" fmla="*/ 417 w 1517"/>
                        <a:gd name="T7" fmla="*/ 0 h 1675"/>
                        <a:gd name="T8" fmla="*/ 1101 w 1517"/>
                        <a:gd name="T9" fmla="*/ 0 h 1675"/>
                        <a:gd name="T10" fmla="*/ 1517 w 1517"/>
                        <a:gd name="T11" fmla="*/ 416 h 1675"/>
                        <a:gd name="T12" fmla="*/ 1517 w 1517"/>
                        <a:gd name="T13" fmla="*/ 1259 h 1675"/>
                        <a:gd name="T14" fmla="*/ 1101 w 1517"/>
                        <a:gd name="T15" fmla="*/ 1675 h 1675"/>
                        <a:gd name="T16" fmla="*/ 417 w 1517"/>
                        <a:gd name="T17" fmla="*/ 1675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7" h="1675">
                          <a:moveTo>
                            <a:pt x="417" y="1675"/>
                          </a:moveTo>
                          <a:cubicBezTo>
                            <a:pt x="187" y="1675"/>
                            <a:pt x="0" y="1489"/>
                            <a:pt x="0" y="1259"/>
                          </a:cubicBezTo>
                          <a:lnTo>
                            <a:pt x="0" y="416"/>
                          </a:lnTo>
                          <a:cubicBezTo>
                            <a:pt x="0" y="186"/>
                            <a:pt x="187" y="0"/>
                            <a:pt x="417" y="0"/>
                          </a:cubicBezTo>
                          <a:lnTo>
                            <a:pt x="1101" y="0"/>
                          </a:lnTo>
                          <a:cubicBezTo>
                            <a:pt x="1331" y="0"/>
                            <a:pt x="1517" y="186"/>
                            <a:pt x="1517" y="416"/>
                          </a:cubicBezTo>
                          <a:lnTo>
                            <a:pt x="1517" y="1259"/>
                          </a:lnTo>
                          <a:cubicBezTo>
                            <a:pt x="1517" y="1489"/>
                            <a:pt x="1331" y="1675"/>
                            <a:pt x="1101" y="1675"/>
                          </a:cubicBezTo>
                          <a:lnTo>
                            <a:pt x="417" y="1675"/>
                          </a:lnTo>
                          <a:close/>
                        </a:path>
                      </a:pathLst>
                    </a:custGeom>
                    <a:solidFill>
                      <a:schemeClr val="hlink"/>
                    </a:solidFill>
                    <a:ln w="28575" cap="rnd">
                      <a:solidFill>
                        <a:srgbClr val="000000"/>
                      </a:solidFill>
                      <a:prstDash val="solid"/>
                      <a:round/>
                    </a:ln>
                  </p:spPr>
                  <p:txBody>
                    <a:bodyPr/>
                    <a:lstStyle/>
                    <a:p>
                      <a:endParaRPr lang="zh-CN" altLang="en-US"/>
                    </a:p>
                  </p:txBody>
                </p:sp>
              </p:grpSp>
              <p:grpSp>
                <p:nvGrpSpPr>
                  <p:cNvPr id="1450" name="Group 477"/>
                  <p:cNvGrpSpPr/>
                  <p:nvPr/>
                </p:nvGrpSpPr>
                <p:grpSpPr bwMode="auto">
                  <a:xfrm>
                    <a:off x="3747" y="2631"/>
                    <a:ext cx="269" cy="232"/>
                    <a:chOff x="3747" y="2631"/>
                    <a:chExt cx="269" cy="232"/>
                  </a:xfrm>
                </p:grpSpPr>
                <p:sp>
                  <p:nvSpPr>
                    <p:cNvPr id="1454" name="Freeform 478"/>
                    <p:cNvSpPr/>
                    <p:nvPr/>
                  </p:nvSpPr>
                  <p:spPr bwMode="auto">
                    <a:xfrm>
                      <a:off x="3747" y="2631"/>
                      <a:ext cx="269" cy="232"/>
                    </a:xfrm>
                    <a:custGeom>
                      <a:avLst/>
                      <a:gdLst>
                        <a:gd name="T0" fmla="*/ 358 w 1250"/>
                        <a:gd name="T1" fmla="*/ 1279 h 1279"/>
                        <a:gd name="T2" fmla="*/ 0 w 1250"/>
                        <a:gd name="T3" fmla="*/ 921 h 1279"/>
                        <a:gd name="T4" fmla="*/ 0 w 1250"/>
                        <a:gd name="T5" fmla="*/ 358 h 1279"/>
                        <a:gd name="T6" fmla="*/ 358 w 1250"/>
                        <a:gd name="T7" fmla="*/ 0 h 1279"/>
                        <a:gd name="T8" fmla="*/ 891 w 1250"/>
                        <a:gd name="T9" fmla="*/ 0 h 1279"/>
                        <a:gd name="T10" fmla="*/ 1250 w 1250"/>
                        <a:gd name="T11" fmla="*/ 358 h 1279"/>
                        <a:gd name="T12" fmla="*/ 1250 w 1250"/>
                        <a:gd name="T13" fmla="*/ 921 h 1279"/>
                        <a:gd name="T14" fmla="*/ 891 w 1250"/>
                        <a:gd name="T15" fmla="*/ 1279 h 1279"/>
                        <a:gd name="T16" fmla="*/ 358 w 1250"/>
                        <a:gd name="T17"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0" h="1279">
                          <a:moveTo>
                            <a:pt x="358" y="1279"/>
                          </a:moveTo>
                          <a:cubicBezTo>
                            <a:pt x="160" y="1279"/>
                            <a:pt x="0" y="1118"/>
                            <a:pt x="0" y="921"/>
                          </a:cubicBezTo>
                          <a:lnTo>
                            <a:pt x="0" y="358"/>
                          </a:lnTo>
                          <a:cubicBezTo>
                            <a:pt x="0" y="160"/>
                            <a:pt x="160" y="0"/>
                            <a:pt x="358" y="0"/>
                          </a:cubicBezTo>
                          <a:lnTo>
                            <a:pt x="891" y="0"/>
                          </a:lnTo>
                          <a:cubicBezTo>
                            <a:pt x="1089" y="0"/>
                            <a:pt x="1250" y="160"/>
                            <a:pt x="1250" y="358"/>
                          </a:cubicBezTo>
                          <a:lnTo>
                            <a:pt x="1250" y="921"/>
                          </a:lnTo>
                          <a:cubicBezTo>
                            <a:pt x="1250" y="1118"/>
                            <a:pt x="1089" y="1279"/>
                            <a:pt x="891" y="1279"/>
                          </a:cubicBezTo>
                          <a:lnTo>
                            <a:pt x="358" y="1279"/>
                          </a:lnTo>
                          <a:close/>
                        </a:path>
                      </a:pathLst>
                    </a:custGeom>
                    <a:solidFill>
                      <a:schemeClr val="hlink"/>
                    </a:solidFill>
                    <a:ln w="0">
                      <a:solidFill>
                        <a:srgbClr val="000000"/>
                      </a:solidFill>
                      <a:prstDash val="solid"/>
                      <a:round/>
                    </a:ln>
                  </p:spPr>
                  <p:txBody>
                    <a:bodyPr/>
                    <a:lstStyle/>
                    <a:p>
                      <a:endParaRPr lang="zh-CN" altLang="en-US"/>
                    </a:p>
                  </p:txBody>
                </p:sp>
                <p:sp>
                  <p:nvSpPr>
                    <p:cNvPr id="1455" name="Freeform 479"/>
                    <p:cNvSpPr/>
                    <p:nvPr/>
                  </p:nvSpPr>
                  <p:spPr bwMode="auto">
                    <a:xfrm>
                      <a:off x="3747" y="2631"/>
                      <a:ext cx="269" cy="232"/>
                    </a:xfrm>
                    <a:custGeom>
                      <a:avLst/>
                      <a:gdLst>
                        <a:gd name="T0" fmla="*/ 358 w 1250"/>
                        <a:gd name="T1" fmla="*/ 1279 h 1279"/>
                        <a:gd name="T2" fmla="*/ 0 w 1250"/>
                        <a:gd name="T3" fmla="*/ 921 h 1279"/>
                        <a:gd name="T4" fmla="*/ 0 w 1250"/>
                        <a:gd name="T5" fmla="*/ 358 h 1279"/>
                        <a:gd name="T6" fmla="*/ 358 w 1250"/>
                        <a:gd name="T7" fmla="*/ 0 h 1279"/>
                        <a:gd name="T8" fmla="*/ 891 w 1250"/>
                        <a:gd name="T9" fmla="*/ 0 h 1279"/>
                        <a:gd name="T10" fmla="*/ 1250 w 1250"/>
                        <a:gd name="T11" fmla="*/ 358 h 1279"/>
                        <a:gd name="T12" fmla="*/ 1250 w 1250"/>
                        <a:gd name="T13" fmla="*/ 921 h 1279"/>
                        <a:gd name="T14" fmla="*/ 891 w 1250"/>
                        <a:gd name="T15" fmla="*/ 1279 h 1279"/>
                        <a:gd name="T16" fmla="*/ 358 w 1250"/>
                        <a:gd name="T17"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0" h="1279">
                          <a:moveTo>
                            <a:pt x="358" y="1279"/>
                          </a:moveTo>
                          <a:cubicBezTo>
                            <a:pt x="160" y="1279"/>
                            <a:pt x="0" y="1118"/>
                            <a:pt x="0" y="921"/>
                          </a:cubicBezTo>
                          <a:lnTo>
                            <a:pt x="0" y="358"/>
                          </a:lnTo>
                          <a:cubicBezTo>
                            <a:pt x="0" y="160"/>
                            <a:pt x="160" y="0"/>
                            <a:pt x="358" y="0"/>
                          </a:cubicBezTo>
                          <a:lnTo>
                            <a:pt x="891" y="0"/>
                          </a:lnTo>
                          <a:cubicBezTo>
                            <a:pt x="1089" y="0"/>
                            <a:pt x="1250" y="160"/>
                            <a:pt x="1250" y="358"/>
                          </a:cubicBezTo>
                          <a:lnTo>
                            <a:pt x="1250" y="921"/>
                          </a:lnTo>
                          <a:cubicBezTo>
                            <a:pt x="1250" y="1118"/>
                            <a:pt x="1089" y="1279"/>
                            <a:pt x="891" y="1279"/>
                          </a:cubicBezTo>
                          <a:lnTo>
                            <a:pt x="358" y="1279"/>
                          </a:lnTo>
                          <a:close/>
                        </a:path>
                      </a:pathLst>
                    </a:custGeom>
                    <a:solidFill>
                      <a:schemeClr val="hlink"/>
                    </a:solidFill>
                    <a:ln w="28575" cap="rnd">
                      <a:solidFill>
                        <a:srgbClr val="000000"/>
                      </a:solidFill>
                      <a:prstDash val="solid"/>
                      <a:round/>
                    </a:ln>
                  </p:spPr>
                  <p:txBody>
                    <a:bodyPr/>
                    <a:lstStyle/>
                    <a:p>
                      <a:endParaRPr lang="zh-CN" altLang="en-US"/>
                    </a:p>
                  </p:txBody>
                </p:sp>
              </p:grpSp>
              <p:grpSp>
                <p:nvGrpSpPr>
                  <p:cNvPr id="1451" name="Group 480"/>
                  <p:cNvGrpSpPr/>
                  <p:nvPr/>
                </p:nvGrpSpPr>
                <p:grpSpPr bwMode="auto">
                  <a:xfrm>
                    <a:off x="3957" y="2657"/>
                    <a:ext cx="180" cy="180"/>
                    <a:chOff x="3957" y="2657"/>
                    <a:chExt cx="180" cy="180"/>
                  </a:xfrm>
                </p:grpSpPr>
                <p:sp>
                  <p:nvSpPr>
                    <p:cNvPr id="1452" name="Freeform 481"/>
                    <p:cNvSpPr/>
                    <p:nvPr/>
                  </p:nvSpPr>
                  <p:spPr bwMode="auto">
                    <a:xfrm>
                      <a:off x="3957" y="2657"/>
                      <a:ext cx="180" cy="180"/>
                    </a:xfrm>
                    <a:custGeom>
                      <a:avLst/>
                      <a:gdLst>
                        <a:gd name="T0" fmla="*/ 250 w 833"/>
                        <a:gd name="T1" fmla="*/ 991 h 991"/>
                        <a:gd name="T2" fmla="*/ 0 w 833"/>
                        <a:gd name="T3" fmla="*/ 741 h 991"/>
                        <a:gd name="T4" fmla="*/ 0 w 833"/>
                        <a:gd name="T5" fmla="*/ 249 h 991"/>
                        <a:gd name="T6" fmla="*/ 250 w 833"/>
                        <a:gd name="T7" fmla="*/ 0 h 991"/>
                        <a:gd name="T8" fmla="*/ 583 w 833"/>
                        <a:gd name="T9" fmla="*/ 0 h 991"/>
                        <a:gd name="T10" fmla="*/ 833 w 833"/>
                        <a:gd name="T11" fmla="*/ 249 h 991"/>
                        <a:gd name="T12" fmla="*/ 833 w 833"/>
                        <a:gd name="T13" fmla="*/ 741 h 991"/>
                        <a:gd name="T14" fmla="*/ 583 w 833"/>
                        <a:gd name="T15" fmla="*/ 991 h 991"/>
                        <a:gd name="T16" fmla="*/ 250 w 833"/>
                        <a:gd name="T17" fmla="*/ 991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991">
                          <a:moveTo>
                            <a:pt x="250" y="991"/>
                          </a:moveTo>
                          <a:cubicBezTo>
                            <a:pt x="112" y="991"/>
                            <a:pt x="0" y="879"/>
                            <a:pt x="0" y="741"/>
                          </a:cubicBezTo>
                          <a:lnTo>
                            <a:pt x="0" y="249"/>
                          </a:lnTo>
                          <a:cubicBezTo>
                            <a:pt x="0" y="111"/>
                            <a:pt x="112" y="0"/>
                            <a:pt x="250" y="0"/>
                          </a:cubicBezTo>
                          <a:lnTo>
                            <a:pt x="583" y="0"/>
                          </a:lnTo>
                          <a:cubicBezTo>
                            <a:pt x="721" y="0"/>
                            <a:pt x="833" y="111"/>
                            <a:pt x="833" y="249"/>
                          </a:cubicBezTo>
                          <a:lnTo>
                            <a:pt x="833" y="741"/>
                          </a:lnTo>
                          <a:cubicBezTo>
                            <a:pt x="833" y="879"/>
                            <a:pt x="721" y="991"/>
                            <a:pt x="583" y="991"/>
                          </a:cubicBezTo>
                          <a:lnTo>
                            <a:pt x="250" y="991"/>
                          </a:lnTo>
                          <a:close/>
                        </a:path>
                      </a:pathLst>
                    </a:custGeom>
                    <a:solidFill>
                      <a:schemeClr val="hlink"/>
                    </a:solidFill>
                    <a:ln w="0">
                      <a:solidFill>
                        <a:srgbClr val="000000"/>
                      </a:solidFill>
                      <a:prstDash val="solid"/>
                      <a:round/>
                    </a:ln>
                  </p:spPr>
                  <p:txBody>
                    <a:bodyPr/>
                    <a:lstStyle/>
                    <a:p>
                      <a:endParaRPr lang="zh-CN" altLang="en-US"/>
                    </a:p>
                  </p:txBody>
                </p:sp>
                <p:sp>
                  <p:nvSpPr>
                    <p:cNvPr id="1453" name="Freeform 482"/>
                    <p:cNvSpPr/>
                    <p:nvPr/>
                  </p:nvSpPr>
                  <p:spPr bwMode="auto">
                    <a:xfrm>
                      <a:off x="3957" y="2657"/>
                      <a:ext cx="180" cy="180"/>
                    </a:xfrm>
                    <a:custGeom>
                      <a:avLst/>
                      <a:gdLst>
                        <a:gd name="T0" fmla="*/ 250 w 833"/>
                        <a:gd name="T1" fmla="*/ 991 h 991"/>
                        <a:gd name="T2" fmla="*/ 0 w 833"/>
                        <a:gd name="T3" fmla="*/ 741 h 991"/>
                        <a:gd name="T4" fmla="*/ 0 w 833"/>
                        <a:gd name="T5" fmla="*/ 249 h 991"/>
                        <a:gd name="T6" fmla="*/ 250 w 833"/>
                        <a:gd name="T7" fmla="*/ 0 h 991"/>
                        <a:gd name="T8" fmla="*/ 583 w 833"/>
                        <a:gd name="T9" fmla="*/ 0 h 991"/>
                        <a:gd name="T10" fmla="*/ 833 w 833"/>
                        <a:gd name="T11" fmla="*/ 249 h 991"/>
                        <a:gd name="T12" fmla="*/ 833 w 833"/>
                        <a:gd name="T13" fmla="*/ 741 h 991"/>
                        <a:gd name="T14" fmla="*/ 583 w 833"/>
                        <a:gd name="T15" fmla="*/ 991 h 991"/>
                        <a:gd name="T16" fmla="*/ 250 w 833"/>
                        <a:gd name="T17" fmla="*/ 991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991">
                          <a:moveTo>
                            <a:pt x="250" y="991"/>
                          </a:moveTo>
                          <a:cubicBezTo>
                            <a:pt x="112" y="991"/>
                            <a:pt x="0" y="879"/>
                            <a:pt x="0" y="741"/>
                          </a:cubicBezTo>
                          <a:lnTo>
                            <a:pt x="0" y="249"/>
                          </a:lnTo>
                          <a:cubicBezTo>
                            <a:pt x="0" y="111"/>
                            <a:pt x="112" y="0"/>
                            <a:pt x="250" y="0"/>
                          </a:cubicBezTo>
                          <a:lnTo>
                            <a:pt x="583" y="0"/>
                          </a:lnTo>
                          <a:cubicBezTo>
                            <a:pt x="721" y="0"/>
                            <a:pt x="833" y="111"/>
                            <a:pt x="833" y="249"/>
                          </a:cubicBezTo>
                          <a:lnTo>
                            <a:pt x="833" y="741"/>
                          </a:lnTo>
                          <a:cubicBezTo>
                            <a:pt x="833" y="879"/>
                            <a:pt x="721" y="991"/>
                            <a:pt x="583" y="991"/>
                          </a:cubicBezTo>
                          <a:lnTo>
                            <a:pt x="250" y="991"/>
                          </a:lnTo>
                          <a:close/>
                        </a:path>
                      </a:pathLst>
                    </a:custGeom>
                    <a:solidFill>
                      <a:schemeClr val="hlink"/>
                    </a:solidFill>
                    <a:ln w="28575" cap="rnd">
                      <a:solidFill>
                        <a:srgbClr val="000000"/>
                      </a:solidFill>
                      <a:prstDash val="solid"/>
                      <a:round/>
                    </a:ln>
                  </p:spPr>
                  <p:txBody>
                    <a:bodyPr/>
                    <a:lstStyle/>
                    <a:p>
                      <a:endParaRPr lang="zh-CN" altLang="en-US"/>
                    </a:p>
                  </p:txBody>
                </p:sp>
              </p:grpSp>
            </p:grpSp>
            <p:sp>
              <p:nvSpPr>
                <p:cNvPr id="1367" name="Line 483"/>
                <p:cNvSpPr>
                  <a:spLocks noChangeShapeType="1"/>
                </p:cNvSpPr>
                <p:nvPr/>
              </p:nvSpPr>
              <p:spPr bwMode="auto">
                <a:xfrm>
                  <a:off x="3167" y="2559"/>
                  <a:ext cx="5" cy="369"/>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368" name="Group 484"/>
                <p:cNvGrpSpPr/>
                <p:nvPr/>
              </p:nvGrpSpPr>
              <p:grpSpPr bwMode="auto">
                <a:xfrm>
                  <a:off x="2952" y="3016"/>
                  <a:ext cx="1520" cy="107"/>
                  <a:chOff x="2952" y="3016"/>
                  <a:chExt cx="1520" cy="107"/>
                </a:xfrm>
              </p:grpSpPr>
              <p:grpSp>
                <p:nvGrpSpPr>
                  <p:cNvPr id="1408" name="Group 485"/>
                  <p:cNvGrpSpPr/>
                  <p:nvPr/>
                </p:nvGrpSpPr>
                <p:grpSpPr bwMode="auto">
                  <a:xfrm>
                    <a:off x="2952" y="3029"/>
                    <a:ext cx="110" cy="82"/>
                    <a:chOff x="2952" y="3029"/>
                    <a:chExt cx="110" cy="82"/>
                  </a:xfrm>
                </p:grpSpPr>
                <p:sp>
                  <p:nvSpPr>
                    <p:cNvPr id="1446" name="Rectangle 486"/>
                    <p:cNvSpPr>
                      <a:spLocks noChangeArrowheads="1"/>
                    </p:cNvSpPr>
                    <p:nvPr/>
                  </p:nvSpPr>
                  <p:spPr bwMode="auto">
                    <a:xfrm>
                      <a:off x="2952" y="3029"/>
                      <a:ext cx="110" cy="8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7" name="Rectangle 487"/>
                    <p:cNvSpPr>
                      <a:spLocks noChangeArrowheads="1"/>
                    </p:cNvSpPr>
                    <p:nvPr/>
                  </p:nvSpPr>
                  <p:spPr bwMode="auto">
                    <a:xfrm>
                      <a:off x="2952" y="3029"/>
                      <a:ext cx="110" cy="82"/>
                    </a:xfrm>
                    <a:prstGeom prst="rect">
                      <a:avLst/>
                    </a:prstGeom>
                    <a:solidFill>
                      <a:schemeClr val="hlink"/>
                    </a:solidFill>
                    <a:ln w="12700" cap="rnd">
                      <a:solidFill>
                        <a:srgbClr val="000000"/>
                      </a:solidFill>
                      <a:miter lim="800000"/>
                    </a:ln>
                  </p:spPr>
                  <p:txBody>
                    <a:bodyPr/>
                    <a:lstStyle/>
                    <a:p>
                      <a:endParaRPr lang="zh-CN" altLang="en-US"/>
                    </a:p>
                  </p:txBody>
                </p:sp>
              </p:grpSp>
              <p:grpSp>
                <p:nvGrpSpPr>
                  <p:cNvPr id="1409" name="Group 488"/>
                  <p:cNvGrpSpPr/>
                  <p:nvPr/>
                </p:nvGrpSpPr>
                <p:grpSpPr bwMode="auto">
                  <a:xfrm>
                    <a:off x="3099" y="3017"/>
                    <a:ext cx="118" cy="106"/>
                    <a:chOff x="3099" y="3017"/>
                    <a:chExt cx="118" cy="106"/>
                  </a:xfrm>
                </p:grpSpPr>
                <p:sp>
                  <p:nvSpPr>
                    <p:cNvPr id="1444" name="Freeform 489"/>
                    <p:cNvSpPr/>
                    <p:nvPr/>
                  </p:nvSpPr>
                  <p:spPr bwMode="auto">
                    <a:xfrm>
                      <a:off x="3099" y="3017"/>
                      <a:ext cx="118" cy="106"/>
                    </a:xfrm>
                    <a:custGeom>
                      <a:avLst/>
                      <a:gdLst>
                        <a:gd name="T0" fmla="*/ 59 w 118"/>
                        <a:gd name="T1" fmla="*/ 0 h 106"/>
                        <a:gd name="T2" fmla="*/ 0 w 118"/>
                        <a:gd name="T3" fmla="*/ 53 h 106"/>
                        <a:gd name="T4" fmla="*/ 59 w 118"/>
                        <a:gd name="T5" fmla="*/ 106 h 106"/>
                        <a:gd name="T6" fmla="*/ 118 w 118"/>
                        <a:gd name="T7" fmla="*/ 53 h 106"/>
                        <a:gd name="T8" fmla="*/ 59 w 118"/>
                        <a:gd name="T9" fmla="*/ 0 h 106"/>
                      </a:gdLst>
                      <a:ahLst/>
                      <a:cxnLst>
                        <a:cxn ang="0">
                          <a:pos x="T0" y="T1"/>
                        </a:cxn>
                        <a:cxn ang="0">
                          <a:pos x="T2" y="T3"/>
                        </a:cxn>
                        <a:cxn ang="0">
                          <a:pos x="T4" y="T5"/>
                        </a:cxn>
                        <a:cxn ang="0">
                          <a:pos x="T6" y="T7"/>
                        </a:cxn>
                        <a:cxn ang="0">
                          <a:pos x="T8" y="T9"/>
                        </a:cxn>
                      </a:cxnLst>
                      <a:rect l="0" t="0" r="r" b="b"/>
                      <a:pathLst>
                        <a:path w="118" h="106">
                          <a:moveTo>
                            <a:pt x="59" y="0"/>
                          </a:moveTo>
                          <a:lnTo>
                            <a:pt x="0" y="53"/>
                          </a:lnTo>
                          <a:lnTo>
                            <a:pt x="59" y="106"/>
                          </a:lnTo>
                          <a:lnTo>
                            <a:pt x="118"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5" name="Freeform 490"/>
                    <p:cNvSpPr/>
                    <p:nvPr/>
                  </p:nvSpPr>
                  <p:spPr bwMode="auto">
                    <a:xfrm>
                      <a:off x="3099" y="3017"/>
                      <a:ext cx="118" cy="106"/>
                    </a:xfrm>
                    <a:custGeom>
                      <a:avLst/>
                      <a:gdLst>
                        <a:gd name="T0" fmla="*/ 59 w 118"/>
                        <a:gd name="T1" fmla="*/ 0 h 106"/>
                        <a:gd name="T2" fmla="*/ 0 w 118"/>
                        <a:gd name="T3" fmla="*/ 53 h 106"/>
                        <a:gd name="T4" fmla="*/ 59 w 118"/>
                        <a:gd name="T5" fmla="*/ 106 h 106"/>
                        <a:gd name="T6" fmla="*/ 118 w 118"/>
                        <a:gd name="T7" fmla="*/ 53 h 106"/>
                        <a:gd name="T8" fmla="*/ 59 w 118"/>
                        <a:gd name="T9" fmla="*/ 0 h 106"/>
                      </a:gdLst>
                      <a:ahLst/>
                      <a:cxnLst>
                        <a:cxn ang="0">
                          <a:pos x="T0" y="T1"/>
                        </a:cxn>
                        <a:cxn ang="0">
                          <a:pos x="T2" y="T3"/>
                        </a:cxn>
                        <a:cxn ang="0">
                          <a:pos x="T4" y="T5"/>
                        </a:cxn>
                        <a:cxn ang="0">
                          <a:pos x="T6" y="T7"/>
                        </a:cxn>
                        <a:cxn ang="0">
                          <a:pos x="T8" y="T9"/>
                        </a:cxn>
                      </a:cxnLst>
                      <a:rect l="0" t="0" r="r" b="b"/>
                      <a:pathLst>
                        <a:path w="118" h="106">
                          <a:moveTo>
                            <a:pt x="59" y="0"/>
                          </a:moveTo>
                          <a:lnTo>
                            <a:pt x="0" y="53"/>
                          </a:lnTo>
                          <a:lnTo>
                            <a:pt x="59" y="106"/>
                          </a:lnTo>
                          <a:lnTo>
                            <a:pt x="118" y="53"/>
                          </a:lnTo>
                          <a:lnTo>
                            <a:pt x="59" y="0"/>
                          </a:lnTo>
                        </a:path>
                      </a:pathLst>
                    </a:custGeom>
                    <a:solidFill>
                      <a:schemeClr val="hlink"/>
                    </a:solidFill>
                    <a:ln w="12700" cap="flat">
                      <a:solidFill>
                        <a:srgbClr val="000000"/>
                      </a:solidFill>
                      <a:prstDash val="solid"/>
                      <a:round/>
                    </a:ln>
                  </p:spPr>
                  <p:txBody>
                    <a:bodyPr/>
                    <a:lstStyle/>
                    <a:p>
                      <a:endParaRPr lang="zh-CN" altLang="en-US"/>
                    </a:p>
                  </p:txBody>
                </p:sp>
              </p:grpSp>
              <p:grpSp>
                <p:nvGrpSpPr>
                  <p:cNvPr id="1410" name="Group 491"/>
                  <p:cNvGrpSpPr/>
                  <p:nvPr/>
                </p:nvGrpSpPr>
                <p:grpSpPr bwMode="auto">
                  <a:xfrm>
                    <a:off x="3254" y="3029"/>
                    <a:ext cx="110" cy="82"/>
                    <a:chOff x="3254" y="3029"/>
                    <a:chExt cx="110" cy="82"/>
                  </a:xfrm>
                </p:grpSpPr>
                <p:sp>
                  <p:nvSpPr>
                    <p:cNvPr id="1442" name="Rectangle 492"/>
                    <p:cNvSpPr>
                      <a:spLocks noChangeArrowheads="1"/>
                    </p:cNvSpPr>
                    <p:nvPr/>
                  </p:nvSpPr>
                  <p:spPr bwMode="auto">
                    <a:xfrm>
                      <a:off x="3254" y="3029"/>
                      <a:ext cx="110" cy="8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3" name="Rectangle 493"/>
                    <p:cNvSpPr>
                      <a:spLocks noChangeArrowheads="1"/>
                    </p:cNvSpPr>
                    <p:nvPr/>
                  </p:nvSpPr>
                  <p:spPr bwMode="auto">
                    <a:xfrm>
                      <a:off x="3254" y="3029"/>
                      <a:ext cx="110" cy="82"/>
                    </a:xfrm>
                    <a:prstGeom prst="rect">
                      <a:avLst/>
                    </a:prstGeom>
                    <a:solidFill>
                      <a:schemeClr val="hlink"/>
                    </a:solidFill>
                    <a:ln w="12700" cap="rnd">
                      <a:solidFill>
                        <a:srgbClr val="000000"/>
                      </a:solidFill>
                      <a:miter lim="800000"/>
                    </a:ln>
                  </p:spPr>
                  <p:txBody>
                    <a:bodyPr/>
                    <a:lstStyle/>
                    <a:p>
                      <a:endParaRPr lang="zh-CN" altLang="en-US"/>
                    </a:p>
                  </p:txBody>
                </p:sp>
              </p:grpSp>
              <p:grpSp>
                <p:nvGrpSpPr>
                  <p:cNvPr id="1411" name="Group 494"/>
                  <p:cNvGrpSpPr/>
                  <p:nvPr/>
                </p:nvGrpSpPr>
                <p:grpSpPr bwMode="auto">
                  <a:xfrm>
                    <a:off x="3401" y="3017"/>
                    <a:ext cx="117" cy="106"/>
                    <a:chOff x="3401" y="3017"/>
                    <a:chExt cx="117" cy="106"/>
                  </a:xfrm>
                </p:grpSpPr>
                <p:sp>
                  <p:nvSpPr>
                    <p:cNvPr id="1440" name="Freeform 495"/>
                    <p:cNvSpPr/>
                    <p:nvPr/>
                  </p:nvSpPr>
                  <p:spPr bwMode="auto">
                    <a:xfrm>
                      <a:off x="3401" y="3017"/>
                      <a:ext cx="117" cy="106"/>
                    </a:xfrm>
                    <a:custGeom>
                      <a:avLst/>
                      <a:gdLst>
                        <a:gd name="T0" fmla="*/ 59 w 117"/>
                        <a:gd name="T1" fmla="*/ 0 h 106"/>
                        <a:gd name="T2" fmla="*/ 0 w 117"/>
                        <a:gd name="T3" fmla="*/ 53 h 106"/>
                        <a:gd name="T4" fmla="*/ 59 w 117"/>
                        <a:gd name="T5" fmla="*/ 106 h 106"/>
                        <a:gd name="T6" fmla="*/ 117 w 117"/>
                        <a:gd name="T7" fmla="*/ 53 h 106"/>
                        <a:gd name="T8" fmla="*/ 59 w 117"/>
                        <a:gd name="T9" fmla="*/ 0 h 106"/>
                      </a:gdLst>
                      <a:ahLst/>
                      <a:cxnLst>
                        <a:cxn ang="0">
                          <a:pos x="T0" y="T1"/>
                        </a:cxn>
                        <a:cxn ang="0">
                          <a:pos x="T2" y="T3"/>
                        </a:cxn>
                        <a:cxn ang="0">
                          <a:pos x="T4" y="T5"/>
                        </a:cxn>
                        <a:cxn ang="0">
                          <a:pos x="T6" y="T7"/>
                        </a:cxn>
                        <a:cxn ang="0">
                          <a:pos x="T8" y="T9"/>
                        </a:cxn>
                      </a:cxnLst>
                      <a:rect l="0" t="0" r="r" b="b"/>
                      <a:pathLst>
                        <a:path w="117" h="106">
                          <a:moveTo>
                            <a:pt x="59" y="0"/>
                          </a:moveTo>
                          <a:lnTo>
                            <a:pt x="0" y="53"/>
                          </a:lnTo>
                          <a:lnTo>
                            <a:pt x="59" y="106"/>
                          </a:lnTo>
                          <a:lnTo>
                            <a:pt x="117"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1" name="Freeform 496"/>
                    <p:cNvSpPr/>
                    <p:nvPr/>
                  </p:nvSpPr>
                  <p:spPr bwMode="auto">
                    <a:xfrm>
                      <a:off x="3401" y="3017"/>
                      <a:ext cx="117" cy="106"/>
                    </a:xfrm>
                    <a:custGeom>
                      <a:avLst/>
                      <a:gdLst>
                        <a:gd name="T0" fmla="*/ 59 w 117"/>
                        <a:gd name="T1" fmla="*/ 0 h 106"/>
                        <a:gd name="T2" fmla="*/ 0 w 117"/>
                        <a:gd name="T3" fmla="*/ 53 h 106"/>
                        <a:gd name="T4" fmla="*/ 59 w 117"/>
                        <a:gd name="T5" fmla="*/ 106 h 106"/>
                        <a:gd name="T6" fmla="*/ 117 w 117"/>
                        <a:gd name="T7" fmla="*/ 53 h 106"/>
                        <a:gd name="T8" fmla="*/ 59 w 117"/>
                        <a:gd name="T9" fmla="*/ 0 h 106"/>
                      </a:gdLst>
                      <a:ahLst/>
                      <a:cxnLst>
                        <a:cxn ang="0">
                          <a:pos x="T0" y="T1"/>
                        </a:cxn>
                        <a:cxn ang="0">
                          <a:pos x="T2" y="T3"/>
                        </a:cxn>
                        <a:cxn ang="0">
                          <a:pos x="T4" y="T5"/>
                        </a:cxn>
                        <a:cxn ang="0">
                          <a:pos x="T6" y="T7"/>
                        </a:cxn>
                        <a:cxn ang="0">
                          <a:pos x="T8" y="T9"/>
                        </a:cxn>
                      </a:cxnLst>
                      <a:rect l="0" t="0" r="r" b="b"/>
                      <a:pathLst>
                        <a:path w="117" h="106">
                          <a:moveTo>
                            <a:pt x="59" y="0"/>
                          </a:moveTo>
                          <a:lnTo>
                            <a:pt x="0" y="53"/>
                          </a:lnTo>
                          <a:lnTo>
                            <a:pt x="59" y="106"/>
                          </a:lnTo>
                          <a:lnTo>
                            <a:pt x="117" y="53"/>
                          </a:lnTo>
                          <a:lnTo>
                            <a:pt x="59" y="0"/>
                          </a:lnTo>
                        </a:path>
                      </a:pathLst>
                    </a:custGeom>
                    <a:solidFill>
                      <a:schemeClr val="hlink"/>
                    </a:solidFill>
                    <a:ln w="12700" cap="flat">
                      <a:solidFill>
                        <a:srgbClr val="000000"/>
                      </a:solidFill>
                      <a:prstDash val="solid"/>
                      <a:round/>
                    </a:ln>
                  </p:spPr>
                  <p:txBody>
                    <a:bodyPr/>
                    <a:lstStyle/>
                    <a:p>
                      <a:endParaRPr lang="zh-CN" altLang="en-US"/>
                    </a:p>
                  </p:txBody>
                </p:sp>
              </p:grpSp>
              <p:grpSp>
                <p:nvGrpSpPr>
                  <p:cNvPr id="1412" name="Group 497"/>
                  <p:cNvGrpSpPr/>
                  <p:nvPr/>
                </p:nvGrpSpPr>
                <p:grpSpPr bwMode="auto">
                  <a:xfrm>
                    <a:off x="3556" y="3029"/>
                    <a:ext cx="109" cy="82"/>
                    <a:chOff x="3556" y="3029"/>
                    <a:chExt cx="109" cy="82"/>
                  </a:xfrm>
                </p:grpSpPr>
                <p:sp>
                  <p:nvSpPr>
                    <p:cNvPr id="1438" name="Rectangle 498"/>
                    <p:cNvSpPr>
                      <a:spLocks noChangeArrowheads="1"/>
                    </p:cNvSpPr>
                    <p:nvPr/>
                  </p:nvSpPr>
                  <p:spPr bwMode="auto">
                    <a:xfrm>
                      <a:off x="3556" y="3029"/>
                      <a:ext cx="109" cy="8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9" name="Rectangle 499"/>
                    <p:cNvSpPr>
                      <a:spLocks noChangeArrowheads="1"/>
                    </p:cNvSpPr>
                    <p:nvPr/>
                  </p:nvSpPr>
                  <p:spPr bwMode="auto">
                    <a:xfrm>
                      <a:off x="3556" y="3029"/>
                      <a:ext cx="109" cy="82"/>
                    </a:xfrm>
                    <a:prstGeom prst="rect">
                      <a:avLst/>
                    </a:prstGeom>
                    <a:solidFill>
                      <a:schemeClr val="hlink"/>
                    </a:solidFill>
                    <a:ln w="12700" cap="rnd">
                      <a:solidFill>
                        <a:srgbClr val="000000"/>
                      </a:solidFill>
                      <a:miter lim="800000"/>
                    </a:ln>
                  </p:spPr>
                  <p:txBody>
                    <a:bodyPr/>
                    <a:lstStyle/>
                    <a:p>
                      <a:endParaRPr lang="zh-CN" altLang="en-US"/>
                    </a:p>
                  </p:txBody>
                </p:sp>
              </p:grpSp>
              <p:grpSp>
                <p:nvGrpSpPr>
                  <p:cNvPr id="1413" name="Group 500"/>
                  <p:cNvGrpSpPr/>
                  <p:nvPr/>
                </p:nvGrpSpPr>
                <p:grpSpPr bwMode="auto">
                  <a:xfrm>
                    <a:off x="3735" y="3016"/>
                    <a:ext cx="118" cy="107"/>
                    <a:chOff x="3735" y="3016"/>
                    <a:chExt cx="118" cy="107"/>
                  </a:xfrm>
                </p:grpSpPr>
                <p:sp>
                  <p:nvSpPr>
                    <p:cNvPr id="1436" name="Freeform 501"/>
                    <p:cNvSpPr/>
                    <p:nvPr/>
                  </p:nvSpPr>
                  <p:spPr bwMode="auto">
                    <a:xfrm>
                      <a:off x="3735" y="3016"/>
                      <a:ext cx="118" cy="107"/>
                    </a:xfrm>
                    <a:custGeom>
                      <a:avLst/>
                      <a:gdLst>
                        <a:gd name="T0" fmla="*/ 59 w 118"/>
                        <a:gd name="T1" fmla="*/ 0 h 107"/>
                        <a:gd name="T2" fmla="*/ 0 w 118"/>
                        <a:gd name="T3" fmla="*/ 53 h 107"/>
                        <a:gd name="T4" fmla="*/ 59 w 118"/>
                        <a:gd name="T5" fmla="*/ 107 h 107"/>
                        <a:gd name="T6" fmla="*/ 118 w 118"/>
                        <a:gd name="T7" fmla="*/ 53 h 107"/>
                        <a:gd name="T8" fmla="*/ 59 w 118"/>
                        <a:gd name="T9" fmla="*/ 0 h 107"/>
                      </a:gdLst>
                      <a:ahLst/>
                      <a:cxnLst>
                        <a:cxn ang="0">
                          <a:pos x="T0" y="T1"/>
                        </a:cxn>
                        <a:cxn ang="0">
                          <a:pos x="T2" y="T3"/>
                        </a:cxn>
                        <a:cxn ang="0">
                          <a:pos x="T4" y="T5"/>
                        </a:cxn>
                        <a:cxn ang="0">
                          <a:pos x="T6" y="T7"/>
                        </a:cxn>
                        <a:cxn ang="0">
                          <a:pos x="T8" y="T9"/>
                        </a:cxn>
                      </a:cxnLst>
                      <a:rect l="0" t="0" r="r" b="b"/>
                      <a:pathLst>
                        <a:path w="118" h="107">
                          <a:moveTo>
                            <a:pt x="59" y="0"/>
                          </a:moveTo>
                          <a:lnTo>
                            <a:pt x="0" y="53"/>
                          </a:lnTo>
                          <a:lnTo>
                            <a:pt x="59" y="107"/>
                          </a:lnTo>
                          <a:lnTo>
                            <a:pt x="118"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 name="Freeform 502"/>
                    <p:cNvSpPr/>
                    <p:nvPr/>
                  </p:nvSpPr>
                  <p:spPr bwMode="auto">
                    <a:xfrm>
                      <a:off x="3735" y="3016"/>
                      <a:ext cx="118" cy="107"/>
                    </a:xfrm>
                    <a:custGeom>
                      <a:avLst/>
                      <a:gdLst>
                        <a:gd name="T0" fmla="*/ 59 w 118"/>
                        <a:gd name="T1" fmla="*/ 0 h 107"/>
                        <a:gd name="T2" fmla="*/ 0 w 118"/>
                        <a:gd name="T3" fmla="*/ 53 h 107"/>
                        <a:gd name="T4" fmla="*/ 59 w 118"/>
                        <a:gd name="T5" fmla="*/ 107 h 107"/>
                        <a:gd name="T6" fmla="*/ 118 w 118"/>
                        <a:gd name="T7" fmla="*/ 53 h 107"/>
                        <a:gd name="T8" fmla="*/ 59 w 118"/>
                        <a:gd name="T9" fmla="*/ 0 h 107"/>
                      </a:gdLst>
                      <a:ahLst/>
                      <a:cxnLst>
                        <a:cxn ang="0">
                          <a:pos x="T0" y="T1"/>
                        </a:cxn>
                        <a:cxn ang="0">
                          <a:pos x="T2" y="T3"/>
                        </a:cxn>
                        <a:cxn ang="0">
                          <a:pos x="T4" y="T5"/>
                        </a:cxn>
                        <a:cxn ang="0">
                          <a:pos x="T6" y="T7"/>
                        </a:cxn>
                        <a:cxn ang="0">
                          <a:pos x="T8" y="T9"/>
                        </a:cxn>
                      </a:cxnLst>
                      <a:rect l="0" t="0" r="r" b="b"/>
                      <a:pathLst>
                        <a:path w="118" h="107">
                          <a:moveTo>
                            <a:pt x="59" y="0"/>
                          </a:moveTo>
                          <a:lnTo>
                            <a:pt x="0" y="53"/>
                          </a:lnTo>
                          <a:lnTo>
                            <a:pt x="59" y="107"/>
                          </a:lnTo>
                          <a:lnTo>
                            <a:pt x="118" y="53"/>
                          </a:lnTo>
                          <a:lnTo>
                            <a:pt x="59" y="0"/>
                          </a:lnTo>
                        </a:path>
                      </a:pathLst>
                    </a:custGeom>
                    <a:solidFill>
                      <a:schemeClr val="hlink"/>
                    </a:solidFill>
                    <a:ln w="11113" cap="flat">
                      <a:solidFill>
                        <a:srgbClr val="000000"/>
                      </a:solidFill>
                      <a:prstDash val="solid"/>
                      <a:round/>
                    </a:ln>
                  </p:spPr>
                  <p:txBody>
                    <a:bodyPr/>
                    <a:lstStyle/>
                    <a:p>
                      <a:endParaRPr lang="zh-CN" altLang="en-US"/>
                    </a:p>
                  </p:txBody>
                </p:sp>
              </p:grpSp>
              <p:grpSp>
                <p:nvGrpSpPr>
                  <p:cNvPr id="1414" name="Group 503"/>
                  <p:cNvGrpSpPr/>
                  <p:nvPr/>
                </p:nvGrpSpPr>
                <p:grpSpPr bwMode="auto">
                  <a:xfrm>
                    <a:off x="3899" y="3028"/>
                    <a:ext cx="109" cy="83"/>
                    <a:chOff x="3899" y="3028"/>
                    <a:chExt cx="109" cy="83"/>
                  </a:xfrm>
                </p:grpSpPr>
                <p:sp>
                  <p:nvSpPr>
                    <p:cNvPr id="1434" name="Rectangle 504"/>
                    <p:cNvSpPr>
                      <a:spLocks noChangeArrowheads="1"/>
                    </p:cNvSpPr>
                    <p:nvPr/>
                  </p:nvSpPr>
                  <p:spPr bwMode="auto">
                    <a:xfrm>
                      <a:off x="3899" y="3028"/>
                      <a:ext cx="109" cy="8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5" name="Rectangle 505"/>
                    <p:cNvSpPr>
                      <a:spLocks noChangeArrowheads="1"/>
                    </p:cNvSpPr>
                    <p:nvPr/>
                  </p:nvSpPr>
                  <p:spPr bwMode="auto">
                    <a:xfrm>
                      <a:off x="3899" y="3028"/>
                      <a:ext cx="109" cy="83"/>
                    </a:xfrm>
                    <a:prstGeom prst="rect">
                      <a:avLst/>
                    </a:prstGeom>
                    <a:solidFill>
                      <a:schemeClr val="hlink"/>
                    </a:solidFill>
                    <a:ln w="11113" cap="rnd">
                      <a:solidFill>
                        <a:srgbClr val="000000"/>
                      </a:solidFill>
                      <a:miter lim="800000"/>
                    </a:ln>
                  </p:spPr>
                  <p:txBody>
                    <a:bodyPr/>
                    <a:lstStyle/>
                    <a:p>
                      <a:endParaRPr lang="zh-CN" altLang="en-US"/>
                    </a:p>
                  </p:txBody>
                </p:sp>
              </p:grpSp>
              <p:grpSp>
                <p:nvGrpSpPr>
                  <p:cNvPr id="1415" name="Group 506"/>
                  <p:cNvGrpSpPr/>
                  <p:nvPr/>
                </p:nvGrpSpPr>
                <p:grpSpPr bwMode="auto">
                  <a:xfrm>
                    <a:off x="4048" y="3016"/>
                    <a:ext cx="117" cy="107"/>
                    <a:chOff x="4048" y="3016"/>
                    <a:chExt cx="117" cy="107"/>
                  </a:xfrm>
                </p:grpSpPr>
                <p:sp>
                  <p:nvSpPr>
                    <p:cNvPr id="1432" name="Freeform 507"/>
                    <p:cNvSpPr/>
                    <p:nvPr/>
                  </p:nvSpPr>
                  <p:spPr bwMode="auto">
                    <a:xfrm>
                      <a:off x="4048" y="3016"/>
                      <a:ext cx="117" cy="107"/>
                    </a:xfrm>
                    <a:custGeom>
                      <a:avLst/>
                      <a:gdLst>
                        <a:gd name="T0" fmla="*/ 59 w 117"/>
                        <a:gd name="T1" fmla="*/ 0 h 107"/>
                        <a:gd name="T2" fmla="*/ 0 w 117"/>
                        <a:gd name="T3" fmla="*/ 53 h 107"/>
                        <a:gd name="T4" fmla="*/ 59 w 117"/>
                        <a:gd name="T5" fmla="*/ 107 h 107"/>
                        <a:gd name="T6" fmla="*/ 117 w 117"/>
                        <a:gd name="T7" fmla="*/ 53 h 107"/>
                        <a:gd name="T8" fmla="*/ 59 w 117"/>
                        <a:gd name="T9" fmla="*/ 0 h 107"/>
                      </a:gdLst>
                      <a:ahLst/>
                      <a:cxnLst>
                        <a:cxn ang="0">
                          <a:pos x="T0" y="T1"/>
                        </a:cxn>
                        <a:cxn ang="0">
                          <a:pos x="T2" y="T3"/>
                        </a:cxn>
                        <a:cxn ang="0">
                          <a:pos x="T4" y="T5"/>
                        </a:cxn>
                        <a:cxn ang="0">
                          <a:pos x="T6" y="T7"/>
                        </a:cxn>
                        <a:cxn ang="0">
                          <a:pos x="T8" y="T9"/>
                        </a:cxn>
                      </a:cxnLst>
                      <a:rect l="0" t="0" r="r" b="b"/>
                      <a:pathLst>
                        <a:path w="117" h="107">
                          <a:moveTo>
                            <a:pt x="59" y="0"/>
                          </a:moveTo>
                          <a:lnTo>
                            <a:pt x="0" y="53"/>
                          </a:lnTo>
                          <a:lnTo>
                            <a:pt x="59" y="107"/>
                          </a:lnTo>
                          <a:lnTo>
                            <a:pt x="117"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 name="Freeform 508"/>
                    <p:cNvSpPr/>
                    <p:nvPr/>
                  </p:nvSpPr>
                  <p:spPr bwMode="auto">
                    <a:xfrm>
                      <a:off x="4048" y="3016"/>
                      <a:ext cx="117" cy="107"/>
                    </a:xfrm>
                    <a:custGeom>
                      <a:avLst/>
                      <a:gdLst>
                        <a:gd name="T0" fmla="*/ 59 w 117"/>
                        <a:gd name="T1" fmla="*/ 0 h 107"/>
                        <a:gd name="T2" fmla="*/ 0 w 117"/>
                        <a:gd name="T3" fmla="*/ 53 h 107"/>
                        <a:gd name="T4" fmla="*/ 59 w 117"/>
                        <a:gd name="T5" fmla="*/ 107 h 107"/>
                        <a:gd name="T6" fmla="*/ 117 w 117"/>
                        <a:gd name="T7" fmla="*/ 53 h 107"/>
                        <a:gd name="T8" fmla="*/ 59 w 117"/>
                        <a:gd name="T9" fmla="*/ 0 h 107"/>
                      </a:gdLst>
                      <a:ahLst/>
                      <a:cxnLst>
                        <a:cxn ang="0">
                          <a:pos x="T0" y="T1"/>
                        </a:cxn>
                        <a:cxn ang="0">
                          <a:pos x="T2" y="T3"/>
                        </a:cxn>
                        <a:cxn ang="0">
                          <a:pos x="T4" y="T5"/>
                        </a:cxn>
                        <a:cxn ang="0">
                          <a:pos x="T6" y="T7"/>
                        </a:cxn>
                        <a:cxn ang="0">
                          <a:pos x="T8" y="T9"/>
                        </a:cxn>
                      </a:cxnLst>
                      <a:rect l="0" t="0" r="r" b="b"/>
                      <a:pathLst>
                        <a:path w="117" h="107">
                          <a:moveTo>
                            <a:pt x="59" y="0"/>
                          </a:moveTo>
                          <a:lnTo>
                            <a:pt x="0" y="53"/>
                          </a:lnTo>
                          <a:lnTo>
                            <a:pt x="59" y="107"/>
                          </a:lnTo>
                          <a:lnTo>
                            <a:pt x="117" y="53"/>
                          </a:lnTo>
                          <a:lnTo>
                            <a:pt x="59" y="0"/>
                          </a:lnTo>
                        </a:path>
                      </a:pathLst>
                    </a:custGeom>
                    <a:solidFill>
                      <a:schemeClr val="hlink"/>
                    </a:solidFill>
                    <a:ln w="11113" cap="flat">
                      <a:solidFill>
                        <a:srgbClr val="000000"/>
                      </a:solidFill>
                      <a:prstDash val="solid"/>
                      <a:round/>
                    </a:ln>
                  </p:spPr>
                  <p:txBody>
                    <a:bodyPr/>
                    <a:lstStyle/>
                    <a:p>
                      <a:endParaRPr lang="zh-CN" altLang="en-US"/>
                    </a:p>
                  </p:txBody>
                </p:sp>
              </p:grpSp>
              <p:grpSp>
                <p:nvGrpSpPr>
                  <p:cNvPr id="1416" name="Group 509"/>
                  <p:cNvGrpSpPr/>
                  <p:nvPr/>
                </p:nvGrpSpPr>
                <p:grpSpPr bwMode="auto">
                  <a:xfrm>
                    <a:off x="4206" y="3028"/>
                    <a:ext cx="110" cy="83"/>
                    <a:chOff x="4206" y="3028"/>
                    <a:chExt cx="110" cy="83"/>
                  </a:xfrm>
                </p:grpSpPr>
                <p:sp>
                  <p:nvSpPr>
                    <p:cNvPr id="1430" name="Rectangle 510"/>
                    <p:cNvSpPr>
                      <a:spLocks noChangeArrowheads="1"/>
                    </p:cNvSpPr>
                    <p:nvPr/>
                  </p:nvSpPr>
                  <p:spPr bwMode="auto">
                    <a:xfrm>
                      <a:off x="4206" y="3028"/>
                      <a:ext cx="110" cy="8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1" name="Rectangle 511"/>
                    <p:cNvSpPr>
                      <a:spLocks noChangeArrowheads="1"/>
                    </p:cNvSpPr>
                    <p:nvPr/>
                  </p:nvSpPr>
                  <p:spPr bwMode="auto">
                    <a:xfrm>
                      <a:off x="4206" y="3028"/>
                      <a:ext cx="110" cy="83"/>
                    </a:xfrm>
                    <a:prstGeom prst="rect">
                      <a:avLst/>
                    </a:prstGeom>
                    <a:solidFill>
                      <a:schemeClr val="hlink"/>
                    </a:solidFill>
                    <a:ln w="11113" cap="rnd">
                      <a:solidFill>
                        <a:srgbClr val="000000"/>
                      </a:solidFill>
                      <a:miter lim="800000"/>
                    </a:ln>
                  </p:spPr>
                  <p:txBody>
                    <a:bodyPr/>
                    <a:lstStyle/>
                    <a:p>
                      <a:endParaRPr lang="zh-CN" altLang="en-US"/>
                    </a:p>
                  </p:txBody>
                </p:sp>
              </p:grpSp>
              <p:grpSp>
                <p:nvGrpSpPr>
                  <p:cNvPr id="1417" name="Group 512"/>
                  <p:cNvGrpSpPr/>
                  <p:nvPr/>
                </p:nvGrpSpPr>
                <p:grpSpPr bwMode="auto">
                  <a:xfrm>
                    <a:off x="4355" y="3016"/>
                    <a:ext cx="117" cy="107"/>
                    <a:chOff x="4355" y="3016"/>
                    <a:chExt cx="117" cy="107"/>
                  </a:xfrm>
                </p:grpSpPr>
                <p:sp>
                  <p:nvSpPr>
                    <p:cNvPr id="1428" name="Freeform 513"/>
                    <p:cNvSpPr/>
                    <p:nvPr/>
                  </p:nvSpPr>
                  <p:spPr bwMode="auto">
                    <a:xfrm>
                      <a:off x="4355" y="3016"/>
                      <a:ext cx="117" cy="107"/>
                    </a:xfrm>
                    <a:custGeom>
                      <a:avLst/>
                      <a:gdLst>
                        <a:gd name="T0" fmla="*/ 59 w 117"/>
                        <a:gd name="T1" fmla="*/ 0 h 107"/>
                        <a:gd name="T2" fmla="*/ 0 w 117"/>
                        <a:gd name="T3" fmla="*/ 53 h 107"/>
                        <a:gd name="T4" fmla="*/ 59 w 117"/>
                        <a:gd name="T5" fmla="*/ 107 h 107"/>
                        <a:gd name="T6" fmla="*/ 117 w 117"/>
                        <a:gd name="T7" fmla="*/ 53 h 107"/>
                        <a:gd name="T8" fmla="*/ 59 w 117"/>
                        <a:gd name="T9" fmla="*/ 0 h 107"/>
                      </a:gdLst>
                      <a:ahLst/>
                      <a:cxnLst>
                        <a:cxn ang="0">
                          <a:pos x="T0" y="T1"/>
                        </a:cxn>
                        <a:cxn ang="0">
                          <a:pos x="T2" y="T3"/>
                        </a:cxn>
                        <a:cxn ang="0">
                          <a:pos x="T4" y="T5"/>
                        </a:cxn>
                        <a:cxn ang="0">
                          <a:pos x="T6" y="T7"/>
                        </a:cxn>
                        <a:cxn ang="0">
                          <a:pos x="T8" y="T9"/>
                        </a:cxn>
                      </a:cxnLst>
                      <a:rect l="0" t="0" r="r" b="b"/>
                      <a:pathLst>
                        <a:path w="117" h="107">
                          <a:moveTo>
                            <a:pt x="59" y="0"/>
                          </a:moveTo>
                          <a:lnTo>
                            <a:pt x="0" y="53"/>
                          </a:lnTo>
                          <a:lnTo>
                            <a:pt x="59" y="107"/>
                          </a:lnTo>
                          <a:lnTo>
                            <a:pt x="117"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29" name="Freeform 514"/>
                    <p:cNvSpPr/>
                    <p:nvPr/>
                  </p:nvSpPr>
                  <p:spPr bwMode="auto">
                    <a:xfrm>
                      <a:off x="4355" y="3016"/>
                      <a:ext cx="117" cy="107"/>
                    </a:xfrm>
                    <a:custGeom>
                      <a:avLst/>
                      <a:gdLst>
                        <a:gd name="T0" fmla="*/ 59 w 117"/>
                        <a:gd name="T1" fmla="*/ 0 h 107"/>
                        <a:gd name="T2" fmla="*/ 0 w 117"/>
                        <a:gd name="T3" fmla="*/ 53 h 107"/>
                        <a:gd name="T4" fmla="*/ 59 w 117"/>
                        <a:gd name="T5" fmla="*/ 107 h 107"/>
                        <a:gd name="T6" fmla="*/ 117 w 117"/>
                        <a:gd name="T7" fmla="*/ 53 h 107"/>
                        <a:gd name="T8" fmla="*/ 59 w 117"/>
                        <a:gd name="T9" fmla="*/ 0 h 107"/>
                      </a:gdLst>
                      <a:ahLst/>
                      <a:cxnLst>
                        <a:cxn ang="0">
                          <a:pos x="T0" y="T1"/>
                        </a:cxn>
                        <a:cxn ang="0">
                          <a:pos x="T2" y="T3"/>
                        </a:cxn>
                        <a:cxn ang="0">
                          <a:pos x="T4" y="T5"/>
                        </a:cxn>
                        <a:cxn ang="0">
                          <a:pos x="T6" y="T7"/>
                        </a:cxn>
                        <a:cxn ang="0">
                          <a:pos x="T8" y="T9"/>
                        </a:cxn>
                      </a:cxnLst>
                      <a:rect l="0" t="0" r="r" b="b"/>
                      <a:pathLst>
                        <a:path w="117" h="107">
                          <a:moveTo>
                            <a:pt x="59" y="0"/>
                          </a:moveTo>
                          <a:lnTo>
                            <a:pt x="0" y="53"/>
                          </a:lnTo>
                          <a:lnTo>
                            <a:pt x="59" y="107"/>
                          </a:lnTo>
                          <a:lnTo>
                            <a:pt x="117" y="53"/>
                          </a:lnTo>
                          <a:lnTo>
                            <a:pt x="59" y="0"/>
                          </a:lnTo>
                        </a:path>
                      </a:pathLst>
                    </a:custGeom>
                    <a:solidFill>
                      <a:schemeClr val="hlink"/>
                    </a:solidFill>
                    <a:ln w="11113" cap="flat">
                      <a:solidFill>
                        <a:srgbClr val="000000"/>
                      </a:solidFill>
                      <a:prstDash val="solid"/>
                      <a:round/>
                    </a:ln>
                  </p:spPr>
                  <p:txBody>
                    <a:bodyPr/>
                    <a:lstStyle/>
                    <a:p>
                      <a:endParaRPr lang="zh-CN" altLang="en-US"/>
                    </a:p>
                  </p:txBody>
                </p:sp>
              </p:grpSp>
              <p:sp>
                <p:nvSpPr>
                  <p:cNvPr id="1418" name="Freeform 515"/>
                  <p:cNvSpPr/>
                  <p:nvPr/>
                </p:nvSpPr>
                <p:spPr bwMode="auto">
                  <a:xfrm>
                    <a:off x="3058" y="3052"/>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419" name="Freeform 516"/>
                  <p:cNvSpPr/>
                  <p:nvPr/>
                </p:nvSpPr>
                <p:spPr bwMode="auto">
                  <a:xfrm>
                    <a:off x="3215" y="3052"/>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420" name="Freeform 517"/>
                  <p:cNvSpPr/>
                  <p:nvPr/>
                </p:nvSpPr>
                <p:spPr bwMode="auto">
                  <a:xfrm>
                    <a:off x="3364" y="3052"/>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421" name="Freeform 518"/>
                  <p:cNvSpPr/>
                  <p:nvPr/>
                </p:nvSpPr>
                <p:spPr bwMode="auto">
                  <a:xfrm>
                    <a:off x="3513" y="3052"/>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422" name="Freeform 519"/>
                  <p:cNvSpPr>
                    <a:spLocks noEditPoints="1"/>
                  </p:cNvSpPr>
                  <p:nvPr/>
                </p:nvSpPr>
                <p:spPr bwMode="auto">
                  <a:xfrm>
                    <a:off x="3855" y="3052"/>
                    <a:ext cx="46" cy="36"/>
                  </a:xfrm>
                  <a:custGeom>
                    <a:avLst/>
                    <a:gdLst>
                      <a:gd name="T0" fmla="*/ 0 w 46"/>
                      <a:gd name="T1" fmla="*/ 15 h 36"/>
                      <a:gd name="T2" fmla="*/ 10 w 46"/>
                      <a:gd name="T3" fmla="*/ 15 h 36"/>
                      <a:gd name="T4" fmla="*/ 10 w 46"/>
                      <a:gd name="T5" fmla="*/ 21 h 36"/>
                      <a:gd name="T6" fmla="*/ 0 w 46"/>
                      <a:gd name="T7" fmla="*/ 21 h 36"/>
                      <a:gd name="T8" fmla="*/ 0 w 46"/>
                      <a:gd name="T9" fmla="*/ 15 h 36"/>
                      <a:gd name="T10" fmla="*/ 3 w 46"/>
                      <a:gd name="T11" fmla="*/ 0 h 36"/>
                      <a:gd name="T12" fmla="*/ 46 w 46"/>
                      <a:gd name="T13" fmla="*/ 18 h 36"/>
                      <a:gd name="T14" fmla="*/ 3 w 46"/>
                      <a:gd name="T15" fmla="*/ 36 h 36"/>
                      <a:gd name="T16" fmla="*/ 3 w 4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6">
                        <a:moveTo>
                          <a:pt x="0" y="15"/>
                        </a:moveTo>
                        <a:lnTo>
                          <a:pt x="10" y="15"/>
                        </a:lnTo>
                        <a:lnTo>
                          <a:pt x="10" y="21"/>
                        </a:lnTo>
                        <a:lnTo>
                          <a:pt x="0" y="21"/>
                        </a:lnTo>
                        <a:lnTo>
                          <a:pt x="0" y="15"/>
                        </a:lnTo>
                        <a:close/>
                        <a:moveTo>
                          <a:pt x="3" y="0"/>
                        </a:moveTo>
                        <a:lnTo>
                          <a:pt x="46" y="18"/>
                        </a:lnTo>
                        <a:lnTo>
                          <a:pt x="3" y="36"/>
                        </a:lnTo>
                        <a:lnTo>
                          <a:pt x="3" y="0"/>
                        </a:lnTo>
                        <a:close/>
                      </a:path>
                    </a:pathLst>
                  </a:custGeom>
                  <a:solidFill>
                    <a:schemeClr val="hlink"/>
                  </a:solidFill>
                  <a:ln w="1588" cap="flat">
                    <a:solidFill>
                      <a:srgbClr val="000000"/>
                    </a:solidFill>
                    <a:prstDash val="solid"/>
                    <a:bevel/>
                  </a:ln>
                </p:spPr>
                <p:txBody>
                  <a:bodyPr/>
                  <a:lstStyle/>
                  <a:p>
                    <a:endParaRPr lang="zh-CN" altLang="en-US"/>
                  </a:p>
                </p:txBody>
              </p:sp>
              <p:sp>
                <p:nvSpPr>
                  <p:cNvPr id="1423" name="Freeform 520"/>
                  <p:cNvSpPr>
                    <a:spLocks noEditPoints="1"/>
                  </p:cNvSpPr>
                  <p:nvPr/>
                </p:nvSpPr>
                <p:spPr bwMode="auto">
                  <a:xfrm>
                    <a:off x="3690" y="3052"/>
                    <a:ext cx="47" cy="36"/>
                  </a:xfrm>
                  <a:custGeom>
                    <a:avLst/>
                    <a:gdLst>
                      <a:gd name="T0" fmla="*/ 0 w 47"/>
                      <a:gd name="T1" fmla="*/ 15 h 36"/>
                      <a:gd name="T2" fmla="*/ 11 w 47"/>
                      <a:gd name="T3" fmla="*/ 15 h 36"/>
                      <a:gd name="T4" fmla="*/ 11 w 47"/>
                      <a:gd name="T5" fmla="*/ 21 h 36"/>
                      <a:gd name="T6" fmla="*/ 0 w 47"/>
                      <a:gd name="T7" fmla="*/ 21 h 36"/>
                      <a:gd name="T8" fmla="*/ 0 w 47"/>
                      <a:gd name="T9" fmla="*/ 15 h 36"/>
                      <a:gd name="T10" fmla="*/ 4 w 47"/>
                      <a:gd name="T11" fmla="*/ 0 h 36"/>
                      <a:gd name="T12" fmla="*/ 47 w 47"/>
                      <a:gd name="T13" fmla="*/ 18 h 36"/>
                      <a:gd name="T14" fmla="*/ 4 w 47"/>
                      <a:gd name="T15" fmla="*/ 36 h 36"/>
                      <a:gd name="T16" fmla="*/ 4 w 47"/>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6">
                        <a:moveTo>
                          <a:pt x="0" y="15"/>
                        </a:moveTo>
                        <a:lnTo>
                          <a:pt x="11" y="15"/>
                        </a:lnTo>
                        <a:lnTo>
                          <a:pt x="11" y="21"/>
                        </a:lnTo>
                        <a:lnTo>
                          <a:pt x="0" y="21"/>
                        </a:lnTo>
                        <a:lnTo>
                          <a:pt x="0" y="15"/>
                        </a:lnTo>
                        <a:close/>
                        <a:moveTo>
                          <a:pt x="4" y="0"/>
                        </a:moveTo>
                        <a:lnTo>
                          <a:pt x="47" y="18"/>
                        </a:lnTo>
                        <a:lnTo>
                          <a:pt x="4" y="36"/>
                        </a:lnTo>
                        <a:lnTo>
                          <a:pt x="4" y="0"/>
                        </a:lnTo>
                        <a:close/>
                      </a:path>
                    </a:pathLst>
                  </a:custGeom>
                  <a:solidFill>
                    <a:schemeClr val="hlink"/>
                  </a:solidFill>
                  <a:ln w="1588" cap="flat">
                    <a:solidFill>
                      <a:srgbClr val="000000"/>
                    </a:solidFill>
                    <a:prstDash val="solid"/>
                    <a:bevel/>
                  </a:ln>
                </p:spPr>
                <p:txBody>
                  <a:bodyPr/>
                  <a:lstStyle/>
                  <a:p>
                    <a:endParaRPr lang="zh-CN" altLang="en-US"/>
                  </a:p>
                </p:txBody>
              </p:sp>
              <p:sp>
                <p:nvSpPr>
                  <p:cNvPr id="1424" name="Line 521"/>
                  <p:cNvSpPr>
                    <a:spLocks noChangeShapeType="1"/>
                  </p:cNvSpPr>
                  <p:nvPr/>
                </p:nvSpPr>
                <p:spPr bwMode="auto">
                  <a:xfrm>
                    <a:off x="3665" y="3070"/>
                    <a:ext cx="48"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25" name="Freeform 522"/>
                  <p:cNvSpPr/>
                  <p:nvPr/>
                </p:nvSpPr>
                <p:spPr bwMode="auto">
                  <a:xfrm>
                    <a:off x="4312" y="3052"/>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426" name="Freeform 523"/>
                  <p:cNvSpPr/>
                  <p:nvPr/>
                </p:nvSpPr>
                <p:spPr bwMode="auto">
                  <a:xfrm>
                    <a:off x="4164" y="3052"/>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427" name="Freeform 524"/>
                  <p:cNvSpPr/>
                  <p:nvPr/>
                </p:nvSpPr>
                <p:spPr bwMode="auto">
                  <a:xfrm>
                    <a:off x="4007" y="3052"/>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grpSp>
            <p:grpSp>
              <p:nvGrpSpPr>
                <p:cNvPr id="1369" name="Group 525"/>
                <p:cNvGrpSpPr/>
                <p:nvPr/>
              </p:nvGrpSpPr>
              <p:grpSpPr bwMode="auto">
                <a:xfrm>
                  <a:off x="2924" y="2866"/>
                  <a:ext cx="37" cy="32"/>
                  <a:chOff x="2924" y="2866"/>
                  <a:chExt cx="37" cy="32"/>
                </a:xfrm>
              </p:grpSpPr>
              <p:sp>
                <p:nvSpPr>
                  <p:cNvPr id="1406" name="Oval 526"/>
                  <p:cNvSpPr>
                    <a:spLocks noChangeArrowheads="1"/>
                  </p:cNvSpPr>
                  <p:nvPr/>
                </p:nvSpPr>
                <p:spPr bwMode="auto">
                  <a:xfrm>
                    <a:off x="2924" y="2866"/>
                    <a:ext cx="37" cy="32"/>
                  </a:xfrm>
                  <a:prstGeom prst="ellipse">
                    <a:avLst/>
                  </a:prstGeom>
                  <a:solidFill>
                    <a:schemeClr val="hlink"/>
                  </a:solidFill>
                  <a:ln w="0">
                    <a:solidFill>
                      <a:srgbClr val="000000"/>
                    </a:solidFill>
                    <a:round/>
                  </a:ln>
                </p:spPr>
                <p:txBody>
                  <a:bodyPr/>
                  <a:lstStyle/>
                  <a:p>
                    <a:endParaRPr lang="zh-CN" altLang="en-US"/>
                  </a:p>
                </p:txBody>
              </p:sp>
              <p:sp>
                <p:nvSpPr>
                  <p:cNvPr id="1407" name="Oval 527"/>
                  <p:cNvSpPr>
                    <a:spLocks noChangeArrowheads="1"/>
                  </p:cNvSpPr>
                  <p:nvPr/>
                </p:nvSpPr>
                <p:spPr bwMode="auto">
                  <a:xfrm>
                    <a:off x="2924" y="2866"/>
                    <a:ext cx="37" cy="32"/>
                  </a:xfrm>
                  <a:prstGeom prst="ellipse">
                    <a:avLst/>
                  </a:prstGeom>
                  <a:solidFill>
                    <a:schemeClr val="hlink"/>
                  </a:solidFill>
                  <a:ln w="9525" cap="rnd">
                    <a:solidFill>
                      <a:srgbClr val="0000FF"/>
                    </a:solidFill>
                    <a:round/>
                  </a:ln>
                </p:spPr>
                <p:txBody>
                  <a:bodyPr/>
                  <a:lstStyle/>
                  <a:p>
                    <a:endParaRPr lang="zh-CN" altLang="en-US"/>
                  </a:p>
                </p:txBody>
              </p:sp>
            </p:grpSp>
            <p:grpSp>
              <p:nvGrpSpPr>
                <p:cNvPr id="1370" name="Group 528"/>
                <p:cNvGrpSpPr/>
                <p:nvPr/>
              </p:nvGrpSpPr>
              <p:grpSpPr bwMode="auto">
                <a:xfrm>
                  <a:off x="2987" y="2922"/>
                  <a:ext cx="37" cy="31"/>
                  <a:chOff x="2987" y="2922"/>
                  <a:chExt cx="37" cy="31"/>
                </a:xfrm>
              </p:grpSpPr>
              <p:sp>
                <p:nvSpPr>
                  <p:cNvPr id="1404" name="Oval 529"/>
                  <p:cNvSpPr>
                    <a:spLocks noChangeArrowheads="1"/>
                  </p:cNvSpPr>
                  <p:nvPr/>
                </p:nvSpPr>
                <p:spPr bwMode="auto">
                  <a:xfrm>
                    <a:off x="2987" y="2922"/>
                    <a:ext cx="37" cy="31"/>
                  </a:xfrm>
                  <a:prstGeom prst="ellipse">
                    <a:avLst/>
                  </a:prstGeom>
                  <a:solidFill>
                    <a:schemeClr val="hlink"/>
                  </a:solidFill>
                  <a:ln w="0">
                    <a:solidFill>
                      <a:srgbClr val="000000"/>
                    </a:solidFill>
                    <a:round/>
                  </a:ln>
                </p:spPr>
                <p:txBody>
                  <a:bodyPr/>
                  <a:lstStyle/>
                  <a:p>
                    <a:endParaRPr lang="zh-CN" altLang="en-US"/>
                  </a:p>
                </p:txBody>
              </p:sp>
              <p:sp>
                <p:nvSpPr>
                  <p:cNvPr id="1405" name="Oval 530"/>
                  <p:cNvSpPr>
                    <a:spLocks noChangeArrowheads="1"/>
                  </p:cNvSpPr>
                  <p:nvPr/>
                </p:nvSpPr>
                <p:spPr bwMode="auto">
                  <a:xfrm>
                    <a:off x="2987" y="2922"/>
                    <a:ext cx="37" cy="31"/>
                  </a:xfrm>
                  <a:prstGeom prst="ellipse">
                    <a:avLst/>
                  </a:prstGeom>
                  <a:solidFill>
                    <a:schemeClr val="hlink"/>
                  </a:solidFill>
                  <a:ln w="9525" cap="rnd">
                    <a:solidFill>
                      <a:srgbClr val="0000FF"/>
                    </a:solidFill>
                    <a:round/>
                  </a:ln>
                </p:spPr>
                <p:txBody>
                  <a:bodyPr/>
                  <a:lstStyle/>
                  <a:p>
                    <a:endParaRPr lang="zh-CN" altLang="en-US"/>
                  </a:p>
                </p:txBody>
              </p:sp>
            </p:grpSp>
            <p:grpSp>
              <p:nvGrpSpPr>
                <p:cNvPr id="1371" name="Group 531"/>
                <p:cNvGrpSpPr/>
                <p:nvPr/>
              </p:nvGrpSpPr>
              <p:grpSpPr bwMode="auto">
                <a:xfrm>
                  <a:off x="2761" y="2834"/>
                  <a:ext cx="37" cy="32"/>
                  <a:chOff x="2761" y="2834"/>
                  <a:chExt cx="37" cy="32"/>
                </a:xfrm>
              </p:grpSpPr>
              <p:sp>
                <p:nvSpPr>
                  <p:cNvPr id="1402" name="Oval 532"/>
                  <p:cNvSpPr>
                    <a:spLocks noChangeArrowheads="1"/>
                  </p:cNvSpPr>
                  <p:nvPr/>
                </p:nvSpPr>
                <p:spPr bwMode="auto">
                  <a:xfrm>
                    <a:off x="2761" y="2834"/>
                    <a:ext cx="37" cy="32"/>
                  </a:xfrm>
                  <a:prstGeom prst="ellipse">
                    <a:avLst/>
                  </a:prstGeom>
                  <a:solidFill>
                    <a:schemeClr val="hlink"/>
                  </a:solidFill>
                  <a:ln w="0">
                    <a:solidFill>
                      <a:srgbClr val="000000"/>
                    </a:solidFill>
                    <a:round/>
                  </a:ln>
                </p:spPr>
                <p:txBody>
                  <a:bodyPr/>
                  <a:lstStyle/>
                  <a:p>
                    <a:endParaRPr lang="zh-CN" altLang="en-US"/>
                  </a:p>
                </p:txBody>
              </p:sp>
              <p:sp>
                <p:nvSpPr>
                  <p:cNvPr id="1403" name="Oval 533"/>
                  <p:cNvSpPr>
                    <a:spLocks noChangeArrowheads="1"/>
                  </p:cNvSpPr>
                  <p:nvPr/>
                </p:nvSpPr>
                <p:spPr bwMode="auto">
                  <a:xfrm>
                    <a:off x="2761" y="2834"/>
                    <a:ext cx="37" cy="32"/>
                  </a:xfrm>
                  <a:prstGeom prst="ellipse">
                    <a:avLst/>
                  </a:prstGeom>
                  <a:solidFill>
                    <a:schemeClr val="hlink"/>
                  </a:solidFill>
                  <a:ln w="9525" cap="rnd">
                    <a:solidFill>
                      <a:srgbClr val="0000FF"/>
                    </a:solidFill>
                    <a:round/>
                  </a:ln>
                </p:spPr>
                <p:txBody>
                  <a:bodyPr/>
                  <a:lstStyle/>
                  <a:p>
                    <a:endParaRPr lang="zh-CN" altLang="en-US"/>
                  </a:p>
                </p:txBody>
              </p:sp>
            </p:grpSp>
            <p:grpSp>
              <p:nvGrpSpPr>
                <p:cNvPr id="1372" name="Group 534"/>
                <p:cNvGrpSpPr/>
                <p:nvPr/>
              </p:nvGrpSpPr>
              <p:grpSpPr bwMode="auto">
                <a:xfrm>
                  <a:off x="2830" y="2879"/>
                  <a:ext cx="37" cy="33"/>
                  <a:chOff x="2830" y="2879"/>
                  <a:chExt cx="37" cy="33"/>
                </a:xfrm>
              </p:grpSpPr>
              <p:sp>
                <p:nvSpPr>
                  <p:cNvPr id="1400" name="Oval 535"/>
                  <p:cNvSpPr>
                    <a:spLocks noChangeArrowheads="1"/>
                  </p:cNvSpPr>
                  <p:nvPr/>
                </p:nvSpPr>
                <p:spPr bwMode="auto">
                  <a:xfrm>
                    <a:off x="2830" y="2879"/>
                    <a:ext cx="37" cy="33"/>
                  </a:xfrm>
                  <a:prstGeom prst="ellipse">
                    <a:avLst/>
                  </a:prstGeom>
                  <a:solidFill>
                    <a:schemeClr val="hlink"/>
                  </a:solidFill>
                  <a:ln w="0">
                    <a:solidFill>
                      <a:srgbClr val="000000"/>
                    </a:solidFill>
                    <a:round/>
                  </a:ln>
                </p:spPr>
                <p:txBody>
                  <a:bodyPr/>
                  <a:lstStyle/>
                  <a:p>
                    <a:endParaRPr lang="zh-CN" altLang="en-US"/>
                  </a:p>
                </p:txBody>
              </p:sp>
              <p:sp>
                <p:nvSpPr>
                  <p:cNvPr id="1401" name="Oval 536"/>
                  <p:cNvSpPr>
                    <a:spLocks noChangeArrowheads="1"/>
                  </p:cNvSpPr>
                  <p:nvPr/>
                </p:nvSpPr>
                <p:spPr bwMode="auto">
                  <a:xfrm>
                    <a:off x="2830" y="2879"/>
                    <a:ext cx="37" cy="33"/>
                  </a:xfrm>
                  <a:prstGeom prst="ellipse">
                    <a:avLst/>
                  </a:prstGeom>
                  <a:solidFill>
                    <a:schemeClr val="hlink"/>
                  </a:solidFill>
                  <a:ln w="9525" cap="rnd">
                    <a:solidFill>
                      <a:srgbClr val="0000FF"/>
                    </a:solidFill>
                    <a:round/>
                  </a:ln>
                </p:spPr>
                <p:txBody>
                  <a:bodyPr/>
                  <a:lstStyle/>
                  <a:p>
                    <a:endParaRPr lang="zh-CN" altLang="en-US"/>
                  </a:p>
                </p:txBody>
              </p:sp>
            </p:grpSp>
            <p:grpSp>
              <p:nvGrpSpPr>
                <p:cNvPr id="1373" name="Group 537"/>
                <p:cNvGrpSpPr/>
                <p:nvPr/>
              </p:nvGrpSpPr>
              <p:grpSpPr bwMode="auto">
                <a:xfrm>
                  <a:off x="2882" y="2787"/>
                  <a:ext cx="36" cy="32"/>
                  <a:chOff x="2882" y="2787"/>
                  <a:chExt cx="36" cy="32"/>
                </a:xfrm>
              </p:grpSpPr>
              <p:sp>
                <p:nvSpPr>
                  <p:cNvPr id="1398" name="Oval 538"/>
                  <p:cNvSpPr>
                    <a:spLocks noChangeArrowheads="1"/>
                  </p:cNvSpPr>
                  <p:nvPr/>
                </p:nvSpPr>
                <p:spPr bwMode="auto">
                  <a:xfrm>
                    <a:off x="2882" y="2787"/>
                    <a:ext cx="36" cy="32"/>
                  </a:xfrm>
                  <a:prstGeom prst="ellipse">
                    <a:avLst/>
                  </a:prstGeom>
                  <a:solidFill>
                    <a:schemeClr val="hlink"/>
                  </a:solidFill>
                  <a:ln w="0">
                    <a:solidFill>
                      <a:srgbClr val="000000"/>
                    </a:solidFill>
                    <a:round/>
                  </a:ln>
                </p:spPr>
                <p:txBody>
                  <a:bodyPr/>
                  <a:lstStyle/>
                  <a:p>
                    <a:endParaRPr lang="zh-CN" altLang="en-US"/>
                  </a:p>
                </p:txBody>
              </p:sp>
              <p:sp>
                <p:nvSpPr>
                  <p:cNvPr id="1399" name="Oval 539"/>
                  <p:cNvSpPr>
                    <a:spLocks noChangeArrowheads="1"/>
                  </p:cNvSpPr>
                  <p:nvPr/>
                </p:nvSpPr>
                <p:spPr bwMode="auto">
                  <a:xfrm>
                    <a:off x="2882" y="2787"/>
                    <a:ext cx="36" cy="32"/>
                  </a:xfrm>
                  <a:prstGeom prst="ellipse">
                    <a:avLst/>
                  </a:prstGeom>
                  <a:solidFill>
                    <a:schemeClr val="hlink"/>
                  </a:solidFill>
                  <a:ln w="9525" cap="rnd">
                    <a:solidFill>
                      <a:srgbClr val="0000FF"/>
                    </a:solidFill>
                    <a:round/>
                  </a:ln>
                </p:spPr>
                <p:txBody>
                  <a:bodyPr/>
                  <a:lstStyle/>
                  <a:p>
                    <a:endParaRPr lang="zh-CN" altLang="en-US"/>
                  </a:p>
                </p:txBody>
              </p:sp>
            </p:grpSp>
            <p:grpSp>
              <p:nvGrpSpPr>
                <p:cNvPr id="1374" name="Group 540"/>
                <p:cNvGrpSpPr/>
                <p:nvPr/>
              </p:nvGrpSpPr>
              <p:grpSpPr bwMode="auto">
                <a:xfrm>
                  <a:off x="2939" y="2804"/>
                  <a:ext cx="37" cy="33"/>
                  <a:chOff x="2939" y="2804"/>
                  <a:chExt cx="37" cy="33"/>
                </a:xfrm>
              </p:grpSpPr>
              <p:sp>
                <p:nvSpPr>
                  <p:cNvPr id="1396" name="Oval 541"/>
                  <p:cNvSpPr>
                    <a:spLocks noChangeArrowheads="1"/>
                  </p:cNvSpPr>
                  <p:nvPr/>
                </p:nvSpPr>
                <p:spPr bwMode="auto">
                  <a:xfrm>
                    <a:off x="2939" y="2804"/>
                    <a:ext cx="37" cy="33"/>
                  </a:xfrm>
                  <a:prstGeom prst="ellipse">
                    <a:avLst/>
                  </a:prstGeom>
                  <a:solidFill>
                    <a:schemeClr val="hlink"/>
                  </a:solidFill>
                  <a:ln w="0">
                    <a:solidFill>
                      <a:srgbClr val="000000"/>
                    </a:solidFill>
                    <a:round/>
                  </a:ln>
                </p:spPr>
                <p:txBody>
                  <a:bodyPr/>
                  <a:lstStyle/>
                  <a:p>
                    <a:endParaRPr lang="zh-CN" altLang="en-US"/>
                  </a:p>
                </p:txBody>
              </p:sp>
              <p:sp>
                <p:nvSpPr>
                  <p:cNvPr id="1397" name="Oval 542"/>
                  <p:cNvSpPr>
                    <a:spLocks noChangeArrowheads="1"/>
                  </p:cNvSpPr>
                  <p:nvPr/>
                </p:nvSpPr>
                <p:spPr bwMode="auto">
                  <a:xfrm>
                    <a:off x="2939" y="2804"/>
                    <a:ext cx="37" cy="33"/>
                  </a:xfrm>
                  <a:prstGeom prst="ellipse">
                    <a:avLst/>
                  </a:prstGeom>
                  <a:solidFill>
                    <a:schemeClr val="hlink"/>
                  </a:solidFill>
                  <a:ln w="9525" cap="rnd">
                    <a:solidFill>
                      <a:srgbClr val="0000FF"/>
                    </a:solidFill>
                    <a:round/>
                  </a:ln>
                </p:spPr>
                <p:txBody>
                  <a:bodyPr/>
                  <a:lstStyle/>
                  <a:p>
                    <a:endParaRPr lang="zh-CN" altLang="en-US"/>
                  </a:p>
                </p:txBody>
              </p:sp>
            </p:grpSp>
            <p:grpSp>
              <p:nvGrpSpPr>
                <p:cNvPr id="1375" name="Group 543"/>
                <p:cNvGrpSpPr/>
                <p:nvPr/>
              </p:nvGrpSpPr>
              <p:grpSpPr bwMode="auto">
                <a:xfrm>
                  <a:off x="3003" y="2860"/>
                  <a:ext cx="36" cy="32"/>
                  <a:chOff x="3003" y="2860"/>
                  <a:chExt cx="36" cy="32"/>
                </a:xfrm>
              </p:grpSpPr>
              <p:sp>
                <p:nvSpPr>
                  <p:cNvPr id="1394" name="Oval 544"/>
                  <p:cNvSpPr>
                    <a:spLocks noChangeArrowheads="1"/>
                  </p:cNvSpPr>
                  <p:nvPr/>
                </p:nvSpPr>
                <p:spPr bwMode="auto">
                  <a:xfrm>
                    <a:off x="3003" y="2860"/>
                    <a:ext cx="36" cy="32"/>
                  </a:xfrm>
                  <a:prstGeom prst="ellipse">
                    <a:avLst/>
                  </a:prstGeom>
                  <a:solidFill>
                    <a:schemeClr val="hlink"/>
                  </a:solidFill>
                  <a:ln w="0">
                    <a:solidFill>
                      <a:srgbClr val="000000"/>
                    </a:solidFill>
                    <a:round/>
                  </a:ln>
                </p:spPr>
                <p:txBody>
                  <a:bodyPr/>
                  <a:lstStyle/>
                  <a:p>
                    <a:endParaRPr lang="zh-CN" altLang="en-US"/>
                  </a:p>
                </p:txBody>
              </p:sp>
              <p:sp>
                <p:nvSpPr>
                  <p:cNvPr id="1395" name="Oval 545"/>
                  <p:cNvSpPr>
                    <a:spLocks noChangeArrowheads="1"/>
                  </p:cNvSpPr>
                  <p:nvPr/>
                </p:nvSpPr>
                <p:spPr bwMode="auto">
                  <a:xfrm>
                    <a:off x="3003" y="2860"/>
                    <a:ext cx="36" cy="32"/>
                  </a:xfrm>
                  <a:prstGeom prst="ellipse">
                    <a:avLst/>
                  </a:prstGeom>
                  <a:solidFill>
                    <a:schemeClr val="hlink"/>
                  </a:solidFill>
                  <a:ln w="9525" cap="rnd">
                    <a:solidFill>
                      <a:srgbClr val="0000FF"/>
                    </a:solidFill>
                    <a:round/>
                  </a:ln>
                </p:spPr>
                <p:txBody>
                  <a:bodyPr/>
                  <a:lstStyle/>
                  <a:p>
                    <a:endParaRPr lang="zh-CN" altLang="en-US"/>
                  </a:p>
                </p:txBody>
              </p:sp>
            </p:grpSp>
            <p:grpSp>
              <p:nvGrpSpPr>
                <p:cNvPr id="1376" name="Group 546"/>
                <p:cNvGrpSpPr/>
                <p:nvPr/>
              </p:nvGrpSpPr>
              <p:grpSpPr bwMode="auto">
                <a:xfrm>
                  <a:off x="2845" y="2818"/>
                  <a:ext cx="38" cy="33"/>
                  <a:chOff x="2845" y="2818"/>
                  <a:chExt cx="38" cy="33"/>
                </a:xfrm>
              </p:grpSpPr>
              <p:sp>
                <p:nvSpPr>
                  <p:cNvPr id="1392" name="Oval 547"/>
                  <p:cNvSpPr>
                    <a:spLocks noChangeArrowheads="1"/>
                  </p:cNvSpPr>
                  <p:nvPr/>
                </p:nvSpPr>
                <p:spPr bwMode="auto">
                  <a:xfrm>
                    <a:off x="2845" y="2818"/>
                    <a:ext cx="38" cy="33"/>
                  </a:xfrm>
                  <a:prstGeom prst="ellipse">
                    <a:avLst/>
                  </a:prstGeom>
                  <a:solidFill>
                    <a:schemeClr val="hlink"/>
                  </a:solidFill>
                  <a:ln w="0">
                    <a:solidFill>
                      <a:srgbClr val="000000"/>
                    </a:solidFill>
                    <a:round/>
                  </a:ln>
                </p:spPr>
                <p:txBody>
                  <a:bodyPr/>
                  <a:lstStyle/>
                  <a:p>
                    <a:endParaRPr lang="zh-CN" altLang="en-US"/>
                  </a:p>
                </p:txBody>
              </p:sp>
              <p:sp>
                <p:nvSpPr>
                  <p:cNvPr id="1393" name="Oval 548"/>
                  <p:cNvSpPr>
                    <a:spLocks noChangeArrowheads="1"/>
                  </p:cNvSpPr>
                  <p:nvPr/>
                </p:nvSpPr>
                <p:spPr bwMode="auto">
                  <a:xfrm>
                    <a:off x="2845" y="2818"/>
                    <a:ext cx="38" cy="33"/>
                  </a:xfrm>
                  <a:prstGeom prst="ellipse">
                    <a:avLst/>
                  </a:prstGeom>
                  <a:solidFill>
                    <a:schemeClr val="hlink"/>
                  </a:solidFill>
                  <a:ln w="9525" cap="rnd">
                    <a:solidFill>
                      <a:srgbClr val="0000FF"/>
                    </a:solidFill>
                    <a:round/>
                  </a:ln>
                </p:spPr>
                <p:txBody>
                  <a:bodyPr/>
                  <a:lstStyle/>
                  <a:p>
                    <a:endParaRPr lang="zh-CN" altLang="en-US"/>
                  </a:p>
                </p:txBody>
              </p:sp>
            </p:grpSp>
            <p:grpSp>
              <p:nvGrpSpPr>
                <p:cNvPr id="1377" name="Group 549"/>
                <p:cNvGrpSpPr/>
                <p:nvPr/>
              </p:nvGrpSpPr>
              <p:grpSpPr bwMode="auto">
                <a:xfrm>
                  <a:off x="2897" y="2726"/>
                  <a:ext cx="37" cy="32"/>
                  <a:chOff x="2897" y="2726"/>
                  <a:chExt cx="37" cy="32"/>
                </a:xfrm>
              </p:grpSpPr>
              <p:sp>
                <p:nvSpPr>
                  <p:cNvPr id="1390" name="Oval 550"/>
                  <p:cNvSpPr>
                    <a:spLocks noChangeArrowheads="1"/>
                  </p:cNvSpPr>
                  <p:nvPr/>
                </p:nvSpPr>
                <p:spPr bwMode="auto">
                  <a:xfrm>
                    <a:off x="2897" y="2726"/>
                    <a:ext cx="37" cy="32"/>
                  </a:xfrm>
                  <a:prstGeom prst="ellipse">
                    <a:avLst/>
                  </a:prstGeom>
                  <a:solidFill>
                    <a:schemeClr val="hlink"/>
                  </a:solidFill>
                  <a:ln w="0">
                    <a:solidFill>
                      <a:srgbClr val="000000"/>
                    </a:solidFill>
                    <a:round/>
                  </a:ln>
                </p:spPr>
                <p:txBody>
                  <a:bodyPr/>
                  <a:lstStyle/>
                  <a:p>
                    <a:endParaRPr lang="zh-CN" altLang="en-US"/>
                  </a:p>
                </p:txBody>
              </p:sp>
              <p:sp>
                <p:nvSpPr>
                  <p:cNvPr id="1391" name="Oval 551"/>
                  <p:cNvSpPr>
                    <a:spLocks noChangeArrowheads="1"/>
                  </p:cNvSpPr>
                  <p:nvPr/>
                </p:nvSpPr>
                <p:spPr bwMode="auto">
                  <a:xfrm>
                    <a:off x="2897" y="2726"/>
                    <a:ext cx="37" cy="32"/>
                  </a:xfrm>
                  <a:prstGeom prst="ellipse">
                    <a:avLst/>
                  </a:prstGeom>
                  <a:solidFill>
                    <a:schemeClr val="hlink"/>
                  </a:solidFill>
                  <a:ln w="9525" cap="rnd">
                    <a:solidFill>
                      <a:srgbClr val="0000FF"/>
                    </a:solidFill>
                    <a:round/>
                  </a:ln>
                </p:spPr>
                <p:txBody>
                  <a:bodyPr/>
                  <a:lstStyle/>
                  <a:p>
                    <a:endParaRPr lang="zh-CN" altLang="en-US"/>
                  </a:p>
                </p:txBody>
              </p:sp>
            </p:grpSp>
            <p:grpSp>
              <p:nvGrpSpPr>
                <p:cNvPr id="1378" name="Group 552"/>
                <p:cNvGrpSpPr/>
                <p:nvPr/>
              </p:nvGrpSpPr>
              <p:grpSpPr bwMode="auto">
                <a:xfrm>
                  <a:off x="2613" y="2842"/>
                  <a:ext cx="114" cy="96"/>
                  <a:chOff x="2613" y="2842"/>
                  <a:chExt cx="114" cy="96"/>
                </a:xfrm>
              </p:grpSpPr>
              <p:sp>
                <p:nvSpPr>
                  <p:cNvPr id="1388" name="Oval 553"/>
                  <p:cNvSpPr>
                    <a:spLocks noChangeArrowheads="1"/>
                  </p:cNvSpPr>
                  <p:nvPr/>
                </p:nvSpPr>
                <p:spPr bwMode="auto">
                  <a:xfrm>
                    <a:off x="2613" y="2842"/>
                    <a:ext cx="114" cy="96"/>
                  </a:xfrm>
                  <a:prstGeom prst="ellipse">
                    <a:avLst/>
                  </a:prstGeom>
                  <a:solidFill>
                    <a:schemeClr val="hlink"/>
                  </a:solidFill>
                  <a:ln w="0">
                    <a:solidFill>
                      <a:srgbClr val="000000"/>
                    </a:solidFill>
                    <a:round/>
                  </a:ln>
                </p:spPr>
                <p:txBody>
                  <a:bodyPr/>
                  <a:lstStyle/>
                  <a:p>
                    <a:endParaRPr lang="zh-CN" altLang="en-US"/>
                  </a:p>
                </p:txBody>
              </p:sp>
              <p:sp>
                <p:nvSpPr>
                  <p:cNvPr id="1389" name="Oval 554"/>
                  <p:cNvSpPr>
                    <a:spLocks noChangeArrowheads="1"/>
                  </p:cNvSpPr>
                  <p:nvPr/>
                </p:nvSpPr>
                <p:spPr bwMode="auto">
                  <a:xfrm>
                    <a:off x="2613" y="2842"/>
                    <a:ext cx="114" cy="96"/>
                  </a:xfrm>
                  <a:prstGeom prst="ellipse">
                    <a:avLst/>
                  </a:prstGeom>
                  <a:solidFill>
                    <a:schemeClr val="hlink"/>
                  </a:solidFill>
                  <a:ln w="9525" cap="rnd">
                    <a:solidFill>
                      <a:srgbClr val="339966"/>
                    </a:solidFill>
                    <a:round/>
                  </a:ln>
                </p:spPr>
                <p:txBody>
                  <a:bodyPr/>
                  <a:lstStyle/>
                  <a:p>
                    <a:endParaRPr lang="zh-CN" altLang="en-US"/>
                  </a:p>
                </p:txBody>
              </p:sp>
            </p:grpSp>
            <p:grpSp>
              <p:nvGrpSpPr>
                <p:cNvPr id="1379" name="Group 555"/>
                <p:cNvGrpSpPr/>
                <p:nvPr/>
              </p:nvGrpSpPr>
              <p:grpSpPr bwMode="auto">
                <a:xfrm>
                  <a:off x="2694" y="2677"/>
                  <a:ext cx="113" cy="95"/>
                  <a:chOff x="2694" y="2677"/>
                  <a:chExt cx="113" cy="95"/>
                </a:xfrm>
              </p:grpSpPr>
              <p:sp>
                <p:nvSpPr>
                  <p:cNvPr id="1386" name="Oval 556"/>
                  <p:cNvSpPr>
                    <a:spLocks noChangeArrowheads="1"/>
                  </p:cNvSpPr>
                  <p:nvPr/>
                </p:nvSpPr>
                <p:spPr bwMode="auto">
                  <a:xfrm>
                    <a:off x="2694" y="2677"/>
                    <a:ext cx="113" cy="95"/>
                  </a:xfrm>
                  <a:prstGeom prst="ellipse">
                    <a:avLst/>
                  </a:prstGeom>
                  <a:solidFill>
                    <a:schemeClr val="hlink"/>
                  </a:solidFill>
                  <a:ln w="0">
                    <a:solidFill>
                      <a:srgbClr val="000000"/>
                    </a:solidFill>
                    <a:round/>
                  </a:ln>
                </p:spPr>
                <p:txBody>
                  <a:bodyPr/>
                  <a:lstStyle/>
                  <a:p>
                    <a:endParaRPr lang="zh-CN" altLang="en-US"/>
                  </a:p>
                </p:txBody>
              </p:sp>
              <p:sp>
                <p:nvSpPr>
                  <p:cNvPr id="1387" name="Oval 557"/>
                  <p:cNvSpPr>
                    <a:spLocks noChangeArrowheads="1"/>
                  </p:cNvSpPr>
                  <p:nvPr/>
                </p:nvSpPr>
                <p:spPr bwMode="auto">
                  <a:xfrm>
                    <a:off x="2694" y="2677"/>
                    <a:ext cx="113" cy="95"/>
                  </a:xfrm>
                  <a:prstGeom prst="ellipse">
                    <a:avLst/>
                  </a:prstGeom>
                  <a:solidFill>
                    <a:schemeClr val="hlink"/>
                  </a:solidFill>
                  <a:ln w="9525" cap="rnd">
                    <a:solidFill>
                      <a:srgbClr val="339966"/>
                    </a:solidFill>
                    <a:round/>
                  </a:ln>
                </p:spPr>
                <p:txBody>
                  <a:bodyPr/>
                  <a:lstStyle/>
                  <a:p>
                    <a:endParaRPr lang="zh-CN" altLang="en-US"/>
                  </a:p>
                </p:txBody>
              </p:sp>
            </p:grpSp>
            <p:grpSp>
              <p:nvGrpSpPr>
                <p:cNvPr id="1380" name="Group 558"/>
                <p:cNvGrpSpPr/>
                <p:nvPr/>
              </p:nvGrpSpPr>
              <p:grpSpPr bwMode="auto">
                <a:xfrm>
                  <a:off x="2965" y="2664"/>
                  <a:ext cx="115" cy="95"/>
                  <a:chOff x="2965" y="2664"/>
                  <a:chExt cx="115" cy="95"/>
                </a:xfrm>
              </p:grpSpPr>
              <p:sp>
                <p:nvSpPr>
                  <p:cNvPr id="1384" name="Oval 559"/>
                  <p:cNvSpPr>
                    <a:spLocks noChangeArrowheads="1"/>
                  </p:cNvSpPr>
                  <p:nvPr/>
                </p:nvSpPr>
                <p:spPr bwMode="auto">
                  <a:xfrm>
                    <a:off x="2965" y="2664"/>
                    <a:ext cx="115" cy="95"/>
                  </a:xfrm>
                  <a:prstGeom prst="ellipse">
                    <a:avLst/>
                  </a:prstGeom>
                  <a:solidFill>
                    <a:schemeClr val="hlink"/>
                  </a:solidFill>
                  <a:ln w="0">
                    <a:solidFill>
                      <a:srgbClr val="000000"/>
                    </a:solidFill>
                    <a:round/>
                  </a:ln>
                </p:spPr>
                <p:txBody>
                  <a:bodyPr/>
                  <a:lstStyle/>
                  <a:p>
                    <a:endParaRPr lang="zh-CN" altLang="en-US"/>
                  </a:p>
                </p:txBody>
              </p:sp>
              <p:sp>
                <p:nvSpPr>
                  <p:cNvPr id="1385" name="Oval 560"/>
                  <p:cNvSpPr>
                    <a:spLocks noChangeArrowheads="1"/>
                  </p:cNvSpPr>
                  <p:nvPr/>
                </p:nvSpPr>
                <p:spPr bwMode="auto">
                  <a:xfrm>
                    <a:off x="2965" y="2664"/>
                    <a:ext cx="115" cy="95"/>
                  </a:xfrm>
                  <a:prstGeom prst="ellipse">
                    <a:avLst/>
                  </a:prstGeom>
                  <a:solidFill>
                    <a:schemeClr val="hlink"/>
                  </a:solidFill>
                  <a:ln w="9525" cap="rnd">
                    <a:solidFill>
                      <a:srgbClr val="339966"/>
                    </a:solidFill>
                    <a:round/>
                  </a:ln>
                </p:spPr>
                <p:txBody>
                  <a:bodyPr/>
                  <a:lstStyle/>
                  <a:p>
                    <a:endParaRPr lang="zh-CN" altLang="en-US"/>
                  </a:p>
                </p:txBody>
              </p:sp>
            </p:grpSp>
            <p:grpSp>
              <p:nvGrpSpPr>
                <p:cNvPr id="1381" name="Group 561"/>
                <p:cNvGrpSpPr/>
                <p:nvPr/>
              </p:nvGrpSpPr>
              <p:grpSpPr bwMode="auto">
                <a:xfrm>
                  <a:off x="2632" y="2435"/>
                  <a:ext cx="235" cy="186"/>
                  <a:chOff x="2632" y="2435"/>
                  <a:chExt cx="235" cy="186"/>
                </a:xfrm>
              </p:grpSpPr>
              <p:sp>
                <p:nvSpPr>
                  <p:cNvPr id="1382" name="Oval 562"/>
                  <p:cNvSpPr>
                    <a:spLocks noChangeArrowheads="1"/>
                  </p:cNvSpPr>
                  <p:nvPr/>
                </p:nvSpPr>
                <p:spPr bwMode="auto">
                  <a:xfrm>
                    <a:off x="2632" y="2435"/>
                    <a:ext cx="235" cy="186"/>
                  </a:xfrm>
                  <a:prstGeom prst="ellipse">
                    <a:avLst/>
                  </a:prstGeom>
                  <a:solidFill>
                    <a:schemeClr val="hlink"/>
                  </a:solidFill>
                  <a:ln w="0">
                    <a:solidFill>
                      <a:srgbClr val="000000"/>
                    </a:solidFill>
                    <a:round/>
                  </a:ln>
                </p:spPr>
                <p:txBody>
                  <a:bodyPr/>
                  <a:lstStyle/>
                  <a:p>
                    <a:endParaRPr lang="zh-CN" altLang="en-US"/>
                  </a:p>
                </p:txBody>
              </p:sp>
              <p:sp>
                <p:nvSpPr>
                  <p:cNvPr id="1383" name="Oval 563"/>
                  <p:cNvSpPr>
                    <a:spLocks noChangeArrowheads="1"/>
                  </p:cNvSpPr>
                  <p:nvPr/>
                </p:nvSpPr>
                <p:spPr bwMode="auto">
                  <a:xfrm>
                    <a:off x="2632" y="2435"/>
                    <a:ext cx="235" cy="186"/>
                  </a:xfrm>
                  <a:prstGeom prst="ellipse">
                    <a:avLst/>
                  </a:prstGeom>
                  <a:solidFill>
                    <a:schemeClr val="hlink"/>
                  </a:solidFill>
                  <a:ln w="9525" cap="rnd">
                    <a:solidFill>
                      <a:srgbClr val="FF0000"/>
                    </a:solidFill>
                    <a:round/>
                  </a:ln>
                </p:spPr>
                <p:txBody>
                  <a:bodyPr/>
                  <a:lstStyle/>
                  <a:p>
                    <a:endParaRPr lang="zh-CN" altLang="en-US"/>
                  </a:p>
                </p:txBody>
              </p:sp>
            </p:grpSp>
          </p:grpSp>
          <p:sp>
            <p:nvSpPr>
              <p:cNvPr id="1061" name="Rectangle 564"/>
              <p:cNvSpPr>
                <a:spLocks noChangeArrowheads="1"/>
              </p:cNvSpPr>
              <p:nvPr/>
            </p:nvSpPr>
            <p:spPr bwMode="auto">
              <a:xfrm>
                <a:off x="5960" y="2720"/>
                <a:ext cx="274" cy="11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solidFill>
                      <a:srgbClr val="000000"/>
                    </a:solidFill>
                    <a:latin typeface="宋体" panose="02010600030101010101" pitchFamily="2" charset="-122"/>
                    <a:ea typeface="宋体" panose="02010600030101010101" pitchFamily="2" charset="-122"/>
                  </a:rPr>
                  <a:t>商品化</a:t>
                </a:r>
                <a:endParaRPr lang="zh-CN" altLang="en-US" b="1">
                  <a:ea typeface="宋体" panose="02010600030101010101" pitchFamily="2" charset="-122"/>
                </a:endParaRPr>
              </a:p>
            </p:txBody>
          </p:sp>
          <p:grpSp>
            <p:nvGrpSpPr>
              <p:cNvPr id="1062" name="Group 565"/>
              <p:cNvGrpSpPr/>
              <p:nvPr/>
            </p:nvGrpSpPr>
            <p:grpSpPr bwMode="auto">
              <a:xfrm>
                <a:off x="4449" y="2398"/>
                <a:ext cx="1502" cy="720"/>
                <a:chOff x="2748" y="2380"/>
                <a:chExt cx="1502" cy="720"/>
              </a:xfrm>
            </p:grpSpPr>
            <p:sp>
              <p:nvSpPr>
                <p:cNvPr id="1361" name="Freeform 566"/>
                <p:cNvSpPr/>
                <p:nvPr/>
              </p:nvSpPr>
              <p:spPr bwMode="auto">
                <a:xfrm>
                  <a:off x="2749" y="2380"/>
                  <a:ext cx="1501" cy="304"/>
                </a:xfrm>
                <a:custGeom>
                  <a:avLst/>
                  <a:gdLst>
                    <a:gd name="T0" fmla="*/ 0 w 1501"/>
                    <a:gd name="T1" fmla="*/ 0 h 304"/>
                    <a:gd name="T2" fmla="*/ 2 w 1501"/>
                    <a:gd name="T3" fmla="*/ 2 h 304"/>
                    <a:gd name="T4" fmla="*/ 11 w 1501"/>
                    <a:gd name="T5" fmla="*/ 6 h 304"/>
                    <a:gd name="T6" fmla="*/ 22 w 1501"/>
                    <a:gd name="T7" fmla="*/ 12 h 304"/>
                    <a:gd name="T8" fmla="*/ 38 w 1501"/>
                    <a:gd name="T9" fmla="*/ 20 h 304"/>
                    <a:gd name="T10" fmla="*/ 57 w 1501"/>
                    <a:gd name="T11" fmla="*/ 30 h 304"/>
                    <a:gd name="T12" fmla="*/ 79 w 1501"/>
                    <a:gd name="T13" fmla="*/ 41 h 304"/>
                    <a:gd name="T14" fmla="*/ 103 w 1501"/>
                    <a:gd name="T15" fmla="*/ 54 h 304"/>
                    <a:gd name="T16" fmla="*/ 129 w 1501"/>
                    <a:gd name="T17" fmla="*/ 66 h 304"/>
                    <a:gd name="T18" fmla="*/ 156 w 1501"/>
                    <a:gd name="T19" fmla="*/ 79 h 304"/>
                    <a:gd name="T20" fmla="*/ 183 w 1501"/>
                    <a:gd name="T21" fmla="*/ 92 h 304"/>
                    <a:gd name="T22" fmla="*/ 210 w 1501"/>
                    <a:gd name="T23" fmla="*/ 106 h 304"/>
                    <a:gd name="T24" fmla="*/ 239 w 1501"/>
                    <a:gd name="T25" fmla="*/ 117 h 304"/>
                    <a:gd name="T26" fmla="*/ 265 w 1501"/>
                    <a:gd name="T27" fmla="*/ 128 h 304"/>
                    <a:gd name="T28" fmla="*/ 290 w 1501"/>
                    <a:gd name="T29" fmla="*/ 138 h 304"/>
                    <a:gd name="T30" fmla="*/ 313 w 1501"/>
                    <a:gd name="T31" fmla="*/ 147 h 304"/>
                    <a:gd name="T32" fmla="*/ 333 w 1501"/>
                    <a:gd name="T33" fmla="*/ 151 h 304"/>
                    <a:gd name="T34" fmla="*/ 389 w 1501"/>
                    <a:gd name="T35" fmla="*/ 166 h 304"/>
                    <a:gd name="T36" fmla="*/ 459 w 1501"/>
                    <a:gd name="T37" fmla="*/ 179 h 304"/>
                    <a:gd name="T38" fmla="*/ 537 w 1501"/>
                    <a:gd name="T39" fmla="*/ 192 h 304"/>
                    <a:gd name="T40" fmla="*/ 625 w 1501"/>
                    <a:gd name="T41" fmla="*/ 205 h 304"/>
                    <a:gd name="T42" fmla="*/ 719 w 1501"/>
                    <a:gd name="T43" fmla="*/ 218 h 304"/>
                    <a:gd name="T44" fmla="*/ 817 w 1501"/>
                    <a:gd name="T45" fmla="*/ 230 h 304"/>
                    <a:gd name="T46" fmla="*/ 916 w 1501"/>
                    <a:gd name="T47" fmla="*/ 242 h 304"/>
                    <a:gd name="T48" fmla="*/ 1016 w 1501"/>
                    <a:gd name="T49" fmla="*/ 254 h 304"/>
                    <a:gd name="T50" fmla="*/ 1110 w 1501"/>
                    <a:gd name="T51" fmla="*/ 265 h 304"/>
                    <a:gd name="T52" fmla="*/ 1200 w 1501"/>
                    <a:gd name="T53" fmla="*/ 275 h 304"/>
                    <a:gd name="T54" fmla="*/ 1282 w 1501"/>
                    <a:gd name="T55" fmla="*/ 283 h 304"/>
                    <a:gd name="T56" fmla="*/ 1355 w 1501"/>
                    <a:gd name="T57" fmla="*/ 290 h 304"/>
                    <a:gd name="T58" fmla="*/ 1415 w 1501"/>
                    <a:gd name="T59" fmla="*/ 296 h 304"/>
                    <a:gd name="T60" fmla="*/ 1461 w 1501"/>
                    <a:gd name="T61" fmla="*/ 301 h 304"/>
                    <a:gd name="T62" fmla="*/ 1491 w 1501"/>
                    <a:gd name="T63" fmla="*/ 304 h 304"/>
                    <a:gd name="T64" fmla="*/ 1501 w 1501"/>
                    <a:gd name="T65"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1" h="304">
                      <a:moveTo>
                        <a:pt x="0" y="0"/>
                      </a:moveTo>
                      <a:lnTo>
                        <a:pt x="2" y="2"/>
                      </a:lnTo>
                      <a:lnTo>
                        <a:pt x="11" y="6"/>
                      </a:lnTo>
                      <a:lnTo>
                        <a:pt x="22" y="12"/>
                      </a:lnTo>
                      <a:lnTo>
                        <a:pt x="38" y="20"/>
                      </a:lnTo>
                      <a:lnTo>
                        <a:pt x="57" y="30"/>
                      </a:lnTo>
                      <a:lnTo>
                        <a:pt x="79" y="41"/>
                      </a:lnTo>
                      <a:lnTo>
                        <a:pt x="103" y="54"/>
                      </a:lnTo>
                      <a:lnTo>
                        <a:pt x="129" y="66"/>
                      </a:lnTo>
                      <a:lnTo>
                        <a:pt x="156" y="79"/>
                      </a:lnTo>
                      <a:lnTo>
                        <a:pt x="183" y="92"/>
                      </a:lnTo>
                      <a:lnTo>
                        <a:pt x="210" y="106"/>
                      </a:lnTo>
                      <a:lnTo>
                        <a:pt x="239" y="117"/>
                      </a:lnTo>
                      <a:lnTo>
                        <a:pt x="265" y="128"/>
                      </a:lnTo>
                      <a:lnTo>
                        <a:pt x="290" y="138"/>
                      </a:lnTo>
                      <a:lnTo>
                        <a:pt x="313" y="147"/>
                      </a:lnTo>
                      <a:lnTo>
                        <a:pt x="333" y="151"/>
                      </a:lnTo>
                      <a:lnTo>
                        <a:pt x="389" y="166"/>
                      </a:lnTo>
                      <a:lnTo>
                        <a:pt x="459" y="179"/>
                      </a:lnTo>
                      <a:lnTo>
                        <a:pt x="537" y="192"/>
                      </a:lnTo>
                      <a:lnTo>
                        <a:pt x="625" y="205"/>
                      </a:lnTo>
                      <a:lnTo>
                        <a:pt x="719" y="218"/>
                      </a:lnTo>
                      <a:lnTo>
                        <a:pt x="817" y="230"/>
                      </a:lnTo>
                      <a:lnTo>
                        <a:pt x="916" y="242"/>
                      </a:lnTo>
                      <a:lnTo>
                        <a:pt x="1016" y="254"/>
                      </a:lnTo>
                      <a:lnTo>
                        <a:pt x="1110" y="265"/>
                      </a:lnTo>
                      <a:lnTo>
                        <a:pt x="1200" y="275"/>
                      </a:lnTo>
                      <a:lnTo>
                        <a:pt x="1282" y="283"/>
                      </a:lnTo>
                      <a:lnTo>
                        <a:pt x="1355" y="290"/>
                      </a:lnTo>
                      <a:lnTo>
                        <a:pt x="1415" y="296"/>
                      </a:lnTo>
                      <a:lnTo>
                        <a:pt x="1461" y="301"/>
                      </a:lnTo>
                      <a:lnTo>
                        <a:pt x="1491" y="304"/>
                      </a:lnTo>
                      <a:lnTo>
                        <a:pt x="1501" y="304"/>
                      </a:lnTo>
                    </a:path>
                  </a:pathLst>
                </a:custGeom>
                <a:solidFill>
                  <a:schemeClr val="hlink"/>
                </a:solidFill>
                <a:ln w="28575" cap="flat">
                  <a:solidFill>
                    <a:srgbClr val="000000"/>
                  </a:solidFill>
                  <a:prstDash val="solid"/>
                  <a:round/>
                </a:ln>
              </p:spPr>
              <p:txBody>
                <a:bodyPr/>
                <a:lstStyle/>
                <a:p>
                  <a:endParaRPr lang="zh-CN" altLang="en-US"/>
                </a:p>
              </p:txBody>
            </p:sp>
            <p:sp>
              <p:nvSpPr>
                <p:cNvPr id="1362" name="Freeform 567"/>
                <p:cNvSpPr/>
                <p:nvPr/>
              </p:nvSpPr>
              <p:spPr bwMode="auto">
                <a:xfrm>
                  <a:off x="2748" y="2797"/>
                  <a:ext cx="1502" cy="303"/>
                </a:xfrm>
                <a:custGeom>
                  <a:avLst/>
                  <a:gdLst>
                    <a:gd name="T0" fmla="*/ 0 w 1502"/>
                    <a:gd name="T1" fmla="*/ 303 h 303"/>
                    <a:gd name="T2" fmla="*/ 2 w 1502"/>
                    <a:gd name="T3" fmla="*/ 303 h 303"/>
                    <a:gd name="T4" fmla="*/ 10 w 1502"/>
                    <a:gd name="T5" fmla="*/ 299 h 303"/>
                    <a:gd name="T6" fmla="*/ 22 w 1502"/>
                    <a:gd name="T7" fmla="*/ 293 h 303"/>
                    <a:gd name="T8" fmla="*/ 37 w 1502"/>
                    <a:gd name="T9" fmla="*/ 284 h 303"/>
                    <a:gd name="T10" fmla="*/ 56 w 1502"/>
                    <a:gd name="T11" fmla="*/ 275 h 303"/>
                    <a:gd name="T12" fmla="*/ 78 w 1502"/>
                    <a:gd name="T13" fmla="*/ 264 h 303"/>
                    <a:gd name="T14" fmla="*/ 102 w 1502"/>
                    <a:gd name="T15" fmla="*/ 252 h 303"/>
                    <a:gd name="T16" fmla="*/ 129 w 1502"/>
                    <a:gd name="T17" fmla="*/ 239 h 303"/>
                    <a:gd name="T18" fmla="*/ 155 w 1502"/>
                    <a:gd name="T19" fmla="*/ 225 h 303"/>
                    <a:gd name="T20" fmla="*/ 183 w 1502"/>
                    <a:gd name="T21" fmla="*/ 213 h 303"/>
                    <a:gd name="T22" fmla="*/ 210 w 1502"/>
                    <a:gd name="T23" fmla="*/ 200 h 303"/>
                    <a:gd name="T24" fmla="*/ 238 w 1502"/>
                    <a:gd name="T25" fmla="*/ 188 h 303"/>
                    <a:gd name="T26" fmla="*/ 265 w 1502"/>
                    <a:gd name="T27" fmla="*/ 177 h 303"/>
                    <a:gd name="T28" fmla="*/ 290 w 1502"/>
                    <a:gd name="T29" fmla="*/ 167 h 303"/>
                    <a:gd name="T30" fmla="*/ 313 w 1502"/>
                    <a:gd name="T31" fmla="*/ 159 h 303"/>
                    <a:gd name="T32" fmla="*/ 334 w 1502"/>
                    <a:gd name="T33" fmla="*/ 152 h 303"/>
                    <a:gd name="T34" fmla="*/ 389 w 1502"/>
                    <a:gd name="T35" fmla="*/ 139 h 303"/>
                    <a:gd name="T36" fmla="*/ 459 w 1502"/>
                    <a:gd name="T37" fmla="*/ 126 h 303"/>
                    <a:gd name="T38" fmla="*/ 537 w 1502"/>
                    <a:gd name="T39" fmla="*/ 113 h 303"/>
                    <a:gd name="T40" fmla="*/ 626 w 1502"/>
                    <a:gd name="T41" fmla="*/ 99 h 303"/>
                    <a:gd name="T42" fmla="*/ 719 w 1502"/>
                    <a:gd name="T43" fmla="*/ 87 h 303"/>
                    <a:gd name="T44" fmla="*/ 817 w 1502"/>
                    <a:gd name="T45" fmla="*/ 74 h 303"/>
                    <a:gd name="T46" fmla="*/ 917 w 1502"/>
                    <a:gd name="T47" fmla="*/ 62 h 303"/>
                    <a:gd name="T48" fmla="*/ 1015 w 1502"/>
                    <a:gd name="T49" fmla="*/ 50 h 303"/>
                    <a:gd name="T50" fmla="*/ 1110 w 1502"/>
                    <a:gd name="T51" fmla="*/ 40 h 303"/>
                    <a:gd name="T52" fmla="*/ 1200 w 1502"/>
                    <a:gd name="T53" fmla="*/ 30 h 303"/>
                    <a:gd name="T54" fmla="*/ 1282 w 1502"/>
                    <a:gd name="T55" fmla="*/ 22 h 303"/>
                    <a:gd name="T56" fmla="*/ 1356 w 1502"/>
                    <a:gd name="T57" fmla="*/ 14 h 303"/>
                    <a:gd name="T58" fmla="*/ 1416 w 1502"/>
                    <a:gd name="T59" fmla="*/ 9 h 303"/>
                    <a:gd name="T60" fmla="*/ 1462 w 1502"/>
                    <a:gd name="T61" fmla="*/ 4 h 303"/>
                    <a:gd name="T62" fmla="*/ 1491 w 1502"/>
                    <a:gd name="T63" fmla="*/ 1 h 303"/>
                    <a:gd name="T64" fmla="*/ 1502 w 1502"/>
                    <a:gd name="T65"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2" h="303">
                      <a:moveTo>
                        <a:pt x="0" y="303"/>
                      </a:moveTo>
                      <a:lnTo>
                        <a:pt x="2" y="303"/>
                      </a:lnTo>
                      <a:lnTo>
                        <a:pt x="10" y="299"/>
                      </a:lnTo>
                      <a:lnTo>
                        <a:pt x="22" y="293"/>
                      </a:lnTo>
                      <a:lnTo>
                        <a:pt x="37" y="284"/>
                      </a:lnTo>
                      <a:lnTo>
                        <a:pt x="56" y="275"/>
                      </a:lnTo>
                      <a:lnTo>
                        <a:pt x="78" y="264"/>
                      </a:lnTo>
                      <a:lnTo>
                        <a:pt x="102" y="252"/>
                      </a:lnTo>
                      <a:lnTo>
                        <a:pt x="129" y="239"/>
                      </a:lnTo>
                      <a:lnTo>
                        <a:pt x="155" y="225"/>
                      </a:lnTo>
                      <a:lnTo>
                        <a:pt x="183" y="213"/>
                      </a:lnTo>
                      <a:lnTo>
                        <a:pt x="210" y="200"/>
                      </a:lnTo>
                      <a:lnTo>
                        <a:pt x="238" y="188"/>
                      </a:lnTo>
                      <a:lnTo>
                        <a:pt x="265" y="177"/>
                      </a:lnTo>
                      <a:lnTo>
                        <a:pt x="290" y="167"/>
                      </a:lnTo>
                      <a:lnTo>
                        <a:pt x="313" y="159"/>
                      </a:lnTo>
                      <a:lnTo>
                        <a:pt x="334" y="152"/>
                      </a:lnTo>
                      <a:lnTo>
                        <a:pt x="389" y="139"/>
                      </a:lnTo>
                      <a:lnTo>
                        <a:pt x="459" y="126"/>
                      </a:lnTo>
                      <a:lnTo>
                        <a:pt x="537" y="113"/>
                      </a:lnTo>
                      <a:lnTo>
                        <a:pt x="626" y="99"/>
                      </a:lnTo>
                      <a:lnTo>
                        <a:pt x="719" y="87"/>
                      </a:lnTo>
                      <a:lnTo>
                        <a:pt x="817" y="74"/>
                      </a:lnTo>
                      <a:lnTo>
                        <a:pt x="917" y="62"/>
                      </a:lnTo>
                      <a:lnTo>
                        <a:pt x="1015" y="50"/>
                      </a:lnTo>
                      <a:lnTo>
                        <a:pt x="1110" y="40"/>
                      </a:lnTo>
                      <a:lnTo>
                        <a:pt x="1200" y="30"/>
                      </a:lnTo>
                      <a:lnTo>
                        <a:pt x="1282" y="22"/>
                      </a:lnTo>
                      <a:lnTo>
                        <a:pt x="1356" y="14"/>
                      </a:lnTo>
                      <a:lnTo>
                        <a:pt x="1416" y="9"/>
                      </a:lnTo>
                      <a:lnTo>
                        <a:pt x="1462" y="4"/>
                      </a:lnTo>
                      <a:lnTo>
                        <a:pt x="1491" y="1"/>
                      </a:lnTo>
                      <a:lnTo>
                        <a:pt x="1502" y="0"/>
                      </a:lnTo>
                    </a:path>
                  </a:pathLst>
                </a:custGeom>
                <a:solidFill>
                  <a:schemeClr val="hlink"/>
                </a:solidFill>
                <a:ln w="28575" cap="flat">
                  <a:solidFill>
                    <a:srgbClr val="000000"/>
                  </a:solidFill>
                  <a:prstDash val="solid"/>
                  <a:round/>
                </a:ln>
              </p:spPr>
              <p:txBody>
                <a:bodyPr/>
                <a:lstStyle/>
                <a:p>
                  <a:endParaRPr lang="zh-CN" altLang="en-US"/>
                </a:p>
              </p:txBody>
            </p:sp>
          </p:grpSp>
          <p:sp>
            <p:nvSpPr>
              <p:cNvPr id="1063" name="Freeform 568"/>
              <p:cNvSpPr>
                <a:spLocks noEditPoints="1"/>
              </p:cNvSpPr>
              <p:nvPr/>
            </p:nvSpPr>
            <p:spPr bwMode="auto">
              <a:xfrm>
                <a:off x="4860" y="2397"/>
                <a:ext cx="26" cy="785"/>
              </a:xfrm>
              <a:custGeom>
                <a:avLst/>
                <a:gdLst>
                  <a:gd name="T0" fmla="*/ 26 w 26"/>
                  <a:gd name="T1" fmla="*/ 36 h 785"/>
                  <a:gd name="T2" fmla="*/ 16 w 26"/>
                  <a:gd name="T3" fmla="*/ 0 h 785"/>
                  <a:gd name="T4" fmla="*/ 25 w 26"/>
                  <a:gd name="T5" fmla="*/ 63 h 785"/>
                  <a:gd name="T6" fmla="*/ 14 w 26"/>
                  <a:gd name="T7" fmla="*/ 99 h 785"/>
                  <a:gd name="T8" fmla="*/ 25 w 26"/>
                  <a:gd name="T9" fmla="*/ 63 h 785"/>
                  <a:gd name="T10" fmla="*/ 23 w 26"/>
                  <a:gd name="T11" fmla="*/ 163 h 785"/>
                  <a:gd name="T12" fmla="*/ 13 w 26"/>
                  <a:gd name="T13" fmla="*/ 127 h 785"/>
                  <a:gd name="T14" fmla="*/ 23 w 26"/>
                  <a:gd name="T15" fmla="*/ 190 h 785"/>
                  <a:gd name="T16" fmla="*/ 11 w 26"/>
                  <a:gd name="T17" fmla="*/ 226 h 785"/>
                  <a:gd name="T18" fmla="*/ 23 w 26"/>
                  <a:gd name="T19" fmla="*/ 190 h 785"/>
                  <a:gd name="T20" fmla="*/ 21 w 26"/>
                  <a:gd name="T21" fmla="*/ 290 h 785"/>
                  <a:gd name="T22" fmla="*/ 11 w 26"/>
                  <a:gd name="T23" fmla="*/ 254 h 785"/>
                  <a:gd name="T24" fmla="*/ 20 w 26"/>
                  <a:gd name="T25" fmla="*/ 317 h 785"/>
                  <a:gd name="T26" fmla="*/ 9 w 26"/>
                  <a:gd name="T27" fmla="*/ 354 h 785"/>
                  <a:gd name="T28" fmla="*/ 20 w 26"/>
                  <a:gd name="T29" fmla="*/ 317 h 785"/>
                  <a:gd name="T30" fmla="*/ 18 w 26"/>
                  <a:gd name="T31" fmla="*/ 417 h 785"/>
                  <a:gd name="T32" fmla="*/ 8 w 26"/>
                  <a:gd name="T33" fmla="*/ 381 h 785"/>
                  <a:gd name="T34" fmla="*/ 18 w 26"/>
                  <a:gd name="T35" fmla="*/ 444 h 785"/>
                  <a:gd name="T36" fmla="*/ 6 w 26"/>
                  <a:gd name="T37" fmla="*/ 480 h 785"/>
                  <a:gd name="T38" fmla="*/ 18 w 26"/>
                  <a:gd name="T39" fmla="*/ 444 h 785"/>
                  <a:gd name="T40" fmla="*/ 16 w 26"/>
                  <a:gd name="T41" fmla="*/ 544 h 785"/>
                  <a:gd name="T42" fmla="*/ 6 w 26"/>
                  <a:gd name="T43" fmla="*/ 508 h 785"/>
                  <a:gd name="T44" fmla="*/ 15 w 26"/>
                  <a:gd name="T45" fmla="*/ 571 h 785"/>
                  <a:gd name="T46" fmla="*/ 4 w 26"/>
                  <a:gd name="T47" fmla="*/ 608 h 785"/>
                  <a:gd name="T48" fmla="*/ 15 w 26"/>
                  <a:gd name="T49" fmla="*/ 571 h 785"/>
                  <a:gd name="T50" fmla="*/ 13 w 26"/>
                  <a:gd name="T51" fmla="*/ 671 h 785"/>
                  <a:gd name="T52" fmla="*/ 3 w 26"/>
                  <a:gd name="T53" fmla="*/ 635 h 785"/>
                  <a:gd name="T54" fmla="*/ 13 w 26"/>
                  <a:gd name="T55" fmla="*/ 698 h 785"/>
                  <a:gd name="T56" fmla="*/ 1 w 26"/>
                  <a:gd name="T57" fmla="*/ 735 h 785"/>
                  <a:gd name="T58" fmla="*/ 13 w 26"/>
                  <a:gd name="T59" fmla="*/ 698 h 785"/>
                  <a:gd name="T60" fmla="*/ 11 w 26"/>
                  <a:gd name="T61" fmla="*/ 785 h 785"/>
                  <a:gd name="T62" fmla="*/ 1 w 26"/>
                  <a:gd name="T63" fmla="*/ 76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 h="785">
                    <a:moveTo>
                      <a:pt x="26" y="0"/>
                    </a:moveTo>
                    <a:lnTo>
                      <a:pt x="26" y="36"/>
                    </a:lnTo>
                    <a:lnTo>
                      <a:pt x="15" y="36"/>
                    </a:lnTo>
                    <a:lnTo>
                      <a:pt x="16" y="0"/>
                    </a:lnTo>
                    <a:lnTo>
                      <a:pt x="26" y="0"/>
                    </a:lnTo>
                    <a:close/>
                    <a:moveTo>
                      <a:pt x="25" y="63"/>
                    </a:moveTo>
                    <a:lnTo>
                      <a:pt x="24" y="100"/>
                    </a:lnTo>
                    <a:lnTo>
                      <a:pt x="14" y="99"/>
                    </a:lnTo>
                    <a:lnTo>
                      <a:pt x="14" y="63"/>
                    </a:lnTo>
                    <a:lnTo>
                      <a:pt x="25" y="63"/>
                    </a:lnTo>
                    <a:close/>
                    <a:moveTo>
                      <a:pt x="24" y="127"/>
                    </a:moveTo>
                    <a:lnTo>
                      <a:pt x="23" y="163"/>
                    </a:lnTo>
                    <a:lnTo>
                      <a:pt x="12" y="163"/>
                    </a:lnTo>
                    <a:lnTo>
                      <a:pt x="13" y="127"/>
                    </a:lnTo>
                    <a:lnTo>
                      <a:pt x="24" y="127"/>
                    </a:lnTo>
                    <a:close/>
                    <a:moveTo>
                      <a:pt x="23" y="190"/>
                    </a:moveTo>
                    <a:lnTo>
                      <a:pt x="22" y="227"/>
                    </a:lnTo>
                    <a:lnTo>
                      <a:pt x="11" y="226"/>
                    </a:lnTo>
                    <a:lnTo>
                      <a:pt x="12" y="190"/>
                    </a:lnTo>
                    <a:lnTo>
                      <a:pt x="23" y="190"/>
                    </a:lnTo>
                    <a:close/>
                    <a:moveTo>
                      <a:pt x="21" y="254"/>
                    </a:moveTo>
                    <a:lnTo>
                      <a:pt x="21" y="290"/>
                    </a:lnTo>
                    <a:lnTo>
                      <a:pt x="10" y="290"/>
                    </a:lnTo>
                    <a:lnTo>
                      <a:pt x="11" y="254"/>
                    </a:lnTo>
                    <a:lnTo>
                      <a:pt x="21" y="254"/>
                    </a:lnTo>
                    <a:close/>
                    <a:moveTo>
                      <a:pt x="20" y="317"/>
                    </a:moveTo>
                    <a:lnTo>
                      <a:pt x="20" y="354"/>
                    </a:lnTo>
                    <a:lnTo>
                      <a:pt x="9" y="354"/>
                    </a:lnTo>
                    <a:lnTo>
                      <a:pt x="10" y="317"/>
                    </a:lnTo>
                    <a:lnTo>
                      <a:pt x="20" y="317"/>
                    </a:lnTo>
                    <a:close/>
                    <a:moveTo>
                      <a:pt x="19" y="381"/>
                    </a:moveTo>
                    <a:lnTo>
                      <a:pt x="18" y="417"/>
                    </a:lnTo>
                    <a:lnTo>
                      <a:pt x="8" y="417"/>
                    </a:lnTo>
                    <a:lnTo>
                      <a:pt x="8" y="381"/>
                    </a:lnTo>
                    <a:lnTo>
                      <a:pt x="19" y="381"/>
                    </a:lnTo>
                    <a:close/>
                    <a:moveTo>
                      <a:pt x="18" y="444"/>
                    </a:moveTo>
                    <a:lnTo>
                      <a:pt x="17" y="481"/>
                    </a:lnTo>
                    <a:lnTo>
                      <a:pt x="6" y="480"/>
                    </a:lnTo>
                    <a:lnTo>
                      <a:pt x="7" y="444"/>
                    </a:lnTo>
                    <a:lnTo>
                      <a:pt x="18" y="444"/>
                    </a:lnTo>
                    <a:close/>
                    <a:moveTo>
                      <a:pt x="16" y="508"/>
                    </a:moveTo>
                    <a:lnTo>
                      <a:pt x="16" y="544"/>
                    </a:lnTo>
                    <a:lnTo>
                      <a:pt x="5" y="544"/>
                    </a:lnTo>
                    <a:lnTo>
                      <a:pt x="6" y="508"/>
                    </a:lnTo>
                    <a:lnTo>
                      <a:pt x="16" y="508"/>
                    </a:lnTo>
                    <a:close/>
                    <a:moveTo>
                      <a:pt x="15" y="571"/>
                    </a:moveTo>
                    <a:lnTo>
                      <a:pt x="15" y="608"/>
                    </a:lnTo>
                    <a:lnTo>
                      <a:pt x="4" y="608"/>
                    </a:lnTo>
                    <a:lnTo>
                      <a:pt x="5" y="571"/>
                    </a:lnTo>
                    <a:lnTo>
                      <a:pt x="15" y="571"/>
                    </a:lnTo>
                    <a:close/>
                    <a:moveTo>
                      <a:pt x="14" y="635"/>
                    </a:moveTo>
                    <a:lnTo>
                      <a:pt x="13" y="671"/>
                    </a:lnTo>
                    <a:lnTo>
                      <a:pt x="3" y="671"/>
                    </a:lnTo>
                    <a:lnTo>
                      <a:pt x="3" y="635"/>
                    </a:lnTo>
                    <a:lnTo>
                      <a:pt x="14" y="635"/>
                    </a:lnTo>
                    <a:close/>
                    <a:moveTo>
                      <a:pt x="13" y="698"/>
                    </a:moveTo>
                    <a:lnTo>
                      <a:pt x="12" y="735"/>
                    </a:lnTo>
                    <a:lnTo>
                      <a:pt x="1" y="735"/>
                    </a:lnTo>
                    <a:lnTo>
                      <a:pt x="2" y="698"/>
                    </a:lnTo>
                    <a:lnTo>
                      <a:pt x="13" y="698"/>
                    </a:lnTo>
                    <a:close/>
                    <a:moveTo>
                      <a:pt x="12" y="762"/>
                    </a:moveTo>
                    <a:lnTo>
                      <a:pt x="11" y="785"/>
                    </a:lnTo>
                    <a:lnTo>
                      <a:pt x="0" y="785"/>
                    </a:lnTo>
                    <a:lnTo>
                      <a:pt x="1" y="762"/>
                    </a:lnTo>
                    <a:lnTo>
                      <a:pt x="12" y="762"/>
                    </a:lnTo>
                    <a:close/>
                  </a:path>
                </a:pathLst>
              </a:custGeom>
              <a:solidFill>
                <a:schemeClr val="hlink"/>
              </a:solidFill>
              <a:ln w="1588" cap="flat">
                <a:solidFill>
                  <a:srgbClr val="000000"/>
                </a:solidFill>
                <a:prstDash val="solid"/>
                <a:bevel/>
              </a:ln>
            </p:spPr>
            <p:txBody>
              <a:bodyPr/>
              <a:lstStyle/>
              <a:p>
                <a:endParaRPr lang="zh-CN" altLang="en-US"/>
              </a:p>
            </p:txBody>
          </p:sp>
          <p:grpSp>
            <p:nvGrpSpPr>
              <p:cNvPr id="1064" name="Group 569"/>
              <p:cNvGrpSpPr/>
              <p:nvPr/>
            </p:nvGrpSpPr>
            <p:grpSpPr bwMode="auto">
              <a:xfrm>
                <a:off x="4872" y="2587"/>
                <a:ext cx="966" cy="356"/>
                <a:chOff x="3171" y="2569"/>
                <a:chExt cx="966" cy="356"/>
              </a:xfrm>
            </p:grpSpPr>
            <p:grpSp>
              <p:nvGrpSpPr>
                <p:cNvPr id="1349" name="Group 570"/>
                <p:cNvGrpSpPr/>
                <p:nvPr/>
              </p:nvGrpSpPr>
              <p:grpSpPr bwMode="auto">
                <a:xfrm>
                  <a:off x="3171" y="2569"/>
                  <a:ext cx="364" cy="356"/>
                  <a:chOff x="3171" y="2569"/>
                  <a:chExt cx="364" cy="356"/>
                </a:xfrm>
              </p:grpSpPr>
              <p:sp>
                <p:nvSpPr>
                  <p:cNvPr id="1359" name="Freeform 571"/>
                  <p:cNvSpPr/>
                  <p:nvPr/>
                </p:nvSpPr>
                <p:spPr bwMode="auto">
                  <a:xfrm>
                    <a:off x="3171" y="2569"/>
                    <a:ext cx="364" cy="356"/>
                  </a:xfrm>
                  <a:custGeom>
                    <a:avLst/>
                    <a:gdLst>
                      <a:gd name="T0" fmla="*/ 901 w 3384"/>
                      <a:gd name="T1" fmla="*/ 3925 h 3925"/>
                      <a:gd name="T2" fmla="*/ 0 w 3384"/>
                      <a:gd name="T3" fmla="*/ 3024 h 3925"/>
                      <a:gd name="T4" fmla="*/ 0 w 3384"/>
                      <a:gd name="T5" fmla="*/ 900 h 3925"/>
                      <a:gd name="T6" fmla="*/ 901 w 3384"/>
                      <a:gd name="T7" fmla="*/ 0 h 3925"/>
                      <a:gd name="T8" fmla="*/ 2483 w 3384"/>
                      <a:gd name="T9" fmla="*/ 0 h 3925"/>
                      <a:gd name="T10" fmla="*/ 3384 w 3384"/>
                      <a:gd name="T11" fmla="*/ 900 h 3925"/>
                      <a:gd name="T12" fmla="*/ 3384 w 3384"/>
                      <a:gd name="T13" fmla="*/ 3024 h 3925"/>
                      <a:gd name="T14" fmla="*/ 2483 w 3384"/>
                      <a:gd name="T15" fmla="*/ 3925 h 3925"/>
                      <a:gd name="T16" fmla="*/ 901 w 3384"/>
                      <a:gd name="T17" fmla="*/ 3925 h 3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4" h="3925">
                        <a:moveTo>
                          <a:pt x="901" y="3925"/>
                        </a:moveTo>
                        <a:cubicBezTo>
                          <a:pt x="404" y="3925"/>
                          <a:pt x="0" y="3522"/>
                          <a:pt x="0" y="3024"/>
                        </a:cubicBezTo>
                        <a:lnTo>
                          <a:pt x="0" y="900"/>
                        </a:lnTo>
                        <a:cubicBezTo>
                          <a:pt x="0" y="403"/>
                          <a:pt x="404" y="0"/>
                          <a:pt x="901" y="0"/>
                        </a:cubicBezTo>
                        <a:lnTo>
                          <a:pt x="2483" y="0"/>
                        </a:lnTo>
                        <a:cubicBezTo>
                          <a:pt x="2981" y="0"/>
                          <a:pt x="3384" y="403"/>
                          <a:pt x="3384" y="900"/>
                        </a:cubicBezTo>
                        <a:lnTo>
                          <a:pt x="3384" y="3024"/>
                        </a:lnTo>
                        <a:cubicBezTo>
                          <a:pt x="3384" y="3522"/>
                          <a:pt x="2981" y="3925"/>
                          <a:pt x="2483" y="3925"/>
                        </a:cubicBezTo>
                        <a:lnTo>
                          <a:pt x="901" y="3925"/>
                        </a:lnTo>
                        <a:close/>
                      </a:path>
                    </a:pathLst>
                  </a:custGeom>
                  <a:solidFill>
                    <a:schemeClr val="hlink"/>
                  </a:solidFill>
                  <a:ln w="0">
                    <a:solidFill>
                      <a:srgbClr val="000000"/>
                    </a:solidFill>
                    <a:prstDash val="solid"/>
                    <a:round/>
                  </a:ln>
                </p:spPr>
                <p:txBody>
                  <a:bodyPr/>
                  <a:lstStyle/>
                  <a:p>
                    <a:endParaRPr lang="zh-CN" altLang="en-US"/>
                  </a:p>
                </p:txBody>
              </p:sp>
              <p:sp>
                <p:nvSpPr>
                  <p:cNvPr id="1360" name="Freeform 572"/>
                  <p:cNvSpPr/>
                  <p:nvPr/>
                </p:nvSpPr>
                <p:spPr bwMode="auto">
                  <a:xfrm>
                    <a:off x="3171" y="2569"/>
                    <a:ext cx="364" cy="356"/>
                  </a:xfrm>
                  <a:custGeom>
                    <a:avLst/>
                    <a:gdLst>
                      <a:gd name="T0" fmla="*/ 901 w 3384"/>
                      <a:gd name="T1" fmla="*/ 3925 h 3925"/>
                      <a:gd name="T2" fmla="*/ 0 w 3384"/>
                      <a:gd name="T3" fmla="*/ 3024 h 3925"/>
                      <a:gd name="T4" fmla="*/ 0 w 3384"/>
                      <a:gd name="T5" fmla="*/ 900 h 3925"/>
                      <a:gd name="T6" fmla="*/ 901 w 3384"/>
                      <a:gd name="T7" fmla="*/ 0 h 3925"/>
                      <a:gd name="T8" fmla="*/ 2483 w 3384"/>
                      <a:gd name="T9" fmla="*/ 0 h 3925"/>
                      <a:gd name="T10" fmla="*/ 3384 w 3384"/>
                      <a:gd name="T11" fmla="*/ 900 h 3925"/>
                      <a:gd name="T12" fmla="*/ 3384 w 3384"/>
                      <a:gd name="T13" fmla="*/ 3024 h 3925"/>
                      <a:gd name="T14" fmla="*/ 2483 w 3384"/>
                      <a:gd name="T15" fmla="*/ 3925 h 3925"/>
                      <a:gd name="T16" fmla="*/ 901 w 3384"/>
                      <a:gd name="T17" fmla="*/ 3925 h 3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4" h="3925">
                        <a:moveTo>
                          <a:pt x="901" y="3925"/>
                        </a:moveTo>
                        <a:cubicBezTo>
                          <a:pt x="404" y="3925"/>
                          <a:pt x="0" y="3522"/>
                          <a:pt x="0" y="3024"/>
                        </a:cubicBezTo>
                        <a:lnTo>
                          <a:pt x="0" y="900"/>
                        </a:lnTo>
                        <a:cubicBezTo>
                          <a:pt x="0" y="403"/>
                          <a:pt x="404" y="0"/>
                          <a:pt x="901" y="0"/>
                        </a:cubicBezTo>
                        <a:lnTo>
                          <a:pt x="2483" y="0"/>
                        </a:lnTo>
                        <a:cubicBezTo>
                          <a:pt x="2981" y="0"/>
                          <a:pt x="3384" y="403"/>
                          <a:pt x="3384" y="900"/>
                        </a:cubicBezTo>
                        <a:lnTo>
                          <a:pt x="3384" y="3024"/>
                        </a:lnTo>
                        <a:cubicBezTo>
                          <a:pt x="3384" y="3522"/>
                          <a:pt x="2981" y="3925"/>
                          <a:pt x="2483" y="3925"/>
                        </a:cubicBezTo>
                        <a:lnTo>
                          <a:pt x="901" y="3925"/>
                        </a:lnTo>
                        <a:close/>
                      </a:path>
                    </a:pathLst>
                  </a:custGeom>
                  <a:solidFill>
                    <a:schemeClr val="hlink"/>
                  </a:solidFill>
                  <a:ln w="28575" cap="rnd">
                    <a:solidFill>
                      <a:srgbClr val="000000"/>
                    </a:solidFill>
                    <a:prstDash val="solid"/>
                    <a:round/>
                  </a:ln>
                </p:spPr>
                <p:txBody>
                  <a:bodyPr/>
                  <a:lstStyle/>
                  <a:p>
                    <a:endParaRPr lang="zh-CN" altLang="en-US"/>
                  </a:p>
                </p:txBody>
              </p:sp>
            </p:grpSp>
            <p:grpSp>
              <p:nvGrpSpPr>
                <p:cNvPr id="1350" name="Group 573"/>
                <p:cNvGrpSpPr/>
                <p:nvPr/>
              </p:nvGrpSpPr>
              <p:grpSpPr bwMode="auto">
                <a:xfrm>
                  <a:off x="3477" y="2595"/>
                  <a:ext cx="326" cy="304"/>
                  <a:chOff x="3477" y="2595"/>
                  <a:chExt cx="326" cy="304"/>
                </a:xfrm>
              </p:grpSpPr>
              <p:sp>
                <p:nvSpPr>
                  <p:cNvPr id="1357" name="Freeform 574"/>
                  <p:cNvSpPr/>
                  <p:nvPr/>
                </p:nvSpPr>
                <p:spPr bwMode="auto">
                  <a:xfrm>
                    <a:off x="3477" y="2595"/>
                    <a:ext cx="326" cy="304"/>
                  </a:xfrm>
                  <a:custGeom>
                    <a:avLst/>
                    <a:gdLst>
                      <a:gd name="T0" fmla="*/ 417 w 1517"/>
                      <a:gd name="T1" fmla="*/ 1675 h 1675"/>
                      <a:gd name="T2" fmla="*/ 0 w 1517"/>
                      <a:gd name="T3" fmla="*/ 1259 h 1675"/>
                      <a:gd name="T4" fmla="*/ 0 w 1517"/>
                      <a:gd name="T5" fmla="*/ 416 h 1675"/>
                      <a:gd name="T6" fmla="*/ 417 w 1517"/>
                      <a:gd name="T7" fmla="*/ 0 h 1675"/>
                      <a:gd name="T8" fmla="*/ 1101 w 1517"/>
                      <a:gd name="T9" fmla="*/ 0 h 1675"/>
                      <a:gd name="T10" fmla="*/ 1517 w 1517"/>
                      <a:gd name="T11" fmla="*/ 416 h 1675"/>
                      <a:gd name="T12" fmla="*/ 1517 w 1517"/>
                      <a:gd name="T13" fmla="*/ 1259 h 1675"/>
                      <a:gd name="T14" fmla="*/ 1101 w 1517"/>
                      <a:gd name="T15" fmla="*/ 1675 h 1675"/>
                      <a:gd name="T16" fmla="*/ 417 w 1517"/>
                      <a:gd name="T17" fmla="*/ 1675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7" h="1675">
                        <a:moveTo>
                          <a:pt x="417" y="1675"/>
                        </a:moveTo>
                        <a:cubicBezTo>
                          <a:pt x="187" y="1675"/>
                          <a:pt x="0" y="1489"/>
                          <a:pt x="0" y="1259"/>
                        </a:cubicBezTo>
                        <a:lnTo>
                          <a:pt x="0" y="416"/>
                        </a:lnTo>
                        <a:cubicBezTo>
                          <a:pt x="0" y="186"/>
                          <a:pt x="187" y="0"/>
                          <a:pt x="417" y="0"/>
                        </a:cubicBezTo>
                        <a:lnTo>
                          <a:pt x="1101" y="0"/>
                        </a:lnTo>
                        <a:cubicBezTo>
                          <a:pt x="1331" y="0"/>
                          <a:pt x="1517" y="186"/>
                          <a:pt x="1517" y="416"/>
                        </a:cubicBezTo>
                        <a:lnTo>
                          <a:pt x="1517" y="1259"/>
                        </a:lnTo>
                        <a:cubicBezTo>
                          <a:pt x="1517" y="1489"/>
                          <a:pt x="1331" y="1675"/>
                          <a:pt x="1101" y="1675"/>
                        </a:cubicBezTo>
                        <a:lnTo>
                          <a:pt x="417" y="1675"/>
                        </a:lnTo>
                        <a:close/>
                      </a:path>
                    </a:pathLst>
                  </a:custGeom>
                  <a:solidFill>
                    <a:schemeClr val="hlink"/>
                  </a:solidFill>
                  <a:ln w="0">
                    <a:solidFill>
                      <a:srgbClr val="000000"/>
                    </a:solidFill>
                    <a:prstDash val="solid"/>
                    <a:round/>
                  </a:ln>
                </p:spPr>
                <p:txBody>
                  <a:bodyPr/>
                  <a:lstStyle/>
                  <a:p>
                    <a:endParaRPr lang="zh-CN" altLang="en-US"/>
                  </a:p>
                </p:txBody>
              </p:sp>
              <p:sp>
                <p:nvSpPr>
                  <p:cNvPr id="1358" name="Freeform 575"/>
                  <p:cNvSpPr/>
                  <p:nvPr/>
                </p:nvSpPr>
                <p:spPr bwMode="auto">
                  <a:xfrm>
                    <a:off x="3477" y="2595"/>
                    <a:ext cx="326" cy="304"/>
                  </a:xfrm>
                  <a:custGeom>
                    <a:avLst/>
                    <a:gdLst>
                      <a:gd name="T0" fmla="*/ 417 w 1517"/>
                      <a:gd name="T1" fmla="*/ 1675 h 1675"/>
                      <a:gd name="T2" fmla="*/ 0 w 1517"/>
                      <a:gd name="T3" fmla="*/ 1259 h 1675"/>
                      <a:gd name="T4" fmla="*/ 0 w 1517"/>
                      <a:gd name="T5" fmla="*/ 416 h 1675"/>
                      <a:gd name="T6" fmla="*/ 417 w 1517"/>
                      <a:gd name="T7" fmla="*/ 0 h 1675"/>
                      <a:gd name="T8" fmla="*/ 1101 w 1517"/>
                      <a:gd name="T9" fmla="*/ 0 h 1675"/>
                      <a:gd name="T10" fmla="*/ 1517 w 1517"/>
                      <a:gd name="T11" fmla="*/ 416 h 1675"/>
                      <a:gd name="T12" fmla="*/ 1517 w 1517"/>
                      <a:gd name="T13" fmla="*/ 1259 h 1675"/>
                      <a:gd name="T14" fmla="*/ 1101 w 1517"/>
                      <a:gd name="T15" fmla="*/ 1675 h 1675"/>
                      <a:gd name="T16" fmla="*/ 417 w 1517"/>
                      <a:gd name="T17" fmla="*/ 1675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7" h="1675">
                        <a:moveTo>
                          <a:pt x="417" y="1675"/>
                        </a:moveTo>
                        <a:cubicBezTo>
                          <a:pt x="187" y="1675"/>
                          <a:pt x="0" y="1489"/>
                          <a:pt x="0" y="1259"/>
                        </a:cubicBezTo>
                        <a:lnTo>
                          <a:pt x="0" y="416"/>
                        </a:lnTo>
                        <a:cubicBezTo>
                          <a:pt x="0" y="186"/>
                          <a:pt x="187" y="0"/>
                          <a:pt x="417" y="0"/>
                        </a:cubicBezTo>
                        <a:lnTo>
                          <a:pt x="1101" y="0"/>
                        </a:lnTo>
                        <a:cubicBezTo>
                          <a:pt x="1331" y="0"/>
                          <a:pt x="1517" y="186"/>
                          <a:pt x="1517" y="416"/>
                        </a:cubicBezTo>
                        <a:lnTo>
                          <a:pt x="1517" y="1259"/>
                        </a:lnTo>
                        <a:cubicBezTo>
                          <a:pt x="1517" y="1489"/>
                          <a:pt x="1331" y="1675"/>
                          <a:pt x="1101" y="1675"/>
                        </a:cubicBezTo>
                        <a:lnTo>
                          <a:pt x="417" y="1675"/>
                        </a:lnTo>
                        <a:close/>
                      </a:path>
                    </a:pathLst>
                  </a:custGeom>
                  <a:solidFill>
                    <a:schemeClr val="hlink"/>
                  </a:solidFill>
                  <a:ln w="28575" cap="rnd">
                    <a:solidFill>
                      <a:srgbClr val="000000"/>
                    </a:solidFill>
                    <a:prstDash val="solid"/>
                    <a:round/>
                  </a:ln>
                </p:spPr>
                <p:txBody>
                  <a:bodyPr/>
                  <a:lstStyle/>
                  <a:p>
                    <a:endParaRPr lang="zh-CN" altLang="en-US"/>
                  </a:p>
                </p:txBody>
              </p:sp>
            </p:grpSp>
            <p:grpSp>
              <p:nvGrpSpPr>
                <p:cNvPr id="1351" name="Group 576"/>
                <p:cNvGrpSpPr/>
                <p:nvPr/>
              </p:nvGrpSpPr>
              <p:grpSpPr bwMode="auto">
                <a:xfrm>
                  <a:off x="3747" y="2631"/>
                  <a:ext cx="269" cy="232"/>
                  <a:chOff x="3747" y="2631"/>
                  <a:chExt cx="269" cy="232"/>
                </a:xfrm>
              </p:grpSpPr>
              <p:sp>
                <p:nvSpPr>
                  <p:cNvPr id="1355" name="Freeform 577"/>
                  <p:cNvSpPr/>
                  <p:nvPr/>
                </p:nvSpPr>
                <p:spPr bwMode="auto">
                  <a:xfrm>
                    <a:off x="3747" y="2631"/>
                    <a:ext cx="269" cy="232"/>
                  </a:xfrm>
                  <a:custGeom>
                    <a:avLst/>
                    <a:gdLst>
                      <a:gd name="T0" fmla="*/ 358 w 1250"/>
                      <a:gd name="T1" fmla="*/ 1279 h 1279"/>
                      <a:gd name="T2" fmla="*/ 0 w 1250"/>
                      <a:gd name="T3" fmla="*/ 921 h 1279"/>
                      <a:gd name="T4" fmla="*/ 0 w 1250"/>
                      <a:gd name="T5" fmla="*/ 358 h 1279"/>
                      <a:gd name="T6" fmla="*/ 358 w 1250"/>
                      <a:gd name="T7" fmla="*/ 0 h 1279"/>
                      <a:gd name="T8" fmla="*/ 891 w 1250"/>
                      <a:gd name="T9" fmla="*/ 0 h 1279"/>
                      <a:gd name="T10" fmla="*/ 1250 w 1250"/>
                      <a:gd name="T11" fmla="*/ 358 h 1279"/>
                      <a:gd name="T12" fmla="*/ 1250 w 1250"/>
                      <a:gd name="T13" fmla="*/ 921 h 1279"/>
                      <a:gd name="T14" fmla="*/ 891 w 1250"/>
                      <a:gd name="T15" fmla="*/ 1279 h 1279"/>
                      <a:gd name="T16" fmla="*/ 358 w 1250"/>
                      <a:gd name="T17"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0" h="1279">
                        <a:moveTo>
                          <a:pt x="358" y="1279"/>
                        </a:moveTo>
                        <a:cubicBezTo>
                          <a:pt x="160" y="1279"/>
                          <a:pt x="0" y="1118"/>
                          <a:pt x="0" y="921"/>
                        </a:cubicBezTo>
                        <a:lnTo>
                          <a:pt x="0" y="358"/>
                        </a:lnTo>
                        <a:cubicBezTo>
                          <a:pt x="0" y="160"/>
                          <a:pt x="160" y="0"/>
                          <a:pt x="358" y="0"/>
                        </a:cubicBezTo>
                        <a:lnTo>
                          <a:pt x="891" y="0"/>
                        </a:lnTo>
                        <a:cubicBezTo>
                          <a:pt x="1089" y="0"/>
                          <a:pt x="1250" y="160"/>
                          <a:pt x="1250" y="358"/>
                        </a:cubicBezTo>
                        <a:lnTo>
                          <a:pt x="1250" y="921"/>
                        </a:lnTo>
                        <a:cubicBezTo>
                          <a:pt x="1250" y="1118"/>
                          <a:pt x="1089" y="1279"/>
                          <a:pt x="891" y="1279"/>
                        </a:cubicBezTo>
                        <a:lnTo>
                          <a:pt x="358" y="1279"/>
                        </a:lnTo>
                        <a:close/>
                      </a:path>
                    </a:pathLst>
                  </a:custGeom>
                  <a:solidFill>
                    <a:schemeClr val="hlink"/>
                  </a:solidFill>
                  <a:ln w="0">
                    <a:solidFill>
                      <a:srgbClr val="000000"/>
                    </a:solidFill>
                    <a:prstDash val="solid"/>
                    <a:round/>
                  </a:ln>
                </p:spPr>
                <p:txBody>
                  <a:bodyPr/>
                  <a:lstStyle/>
                  <a:p>
                    <a:endParaRPr lang="zh-CN" altLang="en-US"/>
                  </a:p>
                </p:txBody>
              </p:sp>
              <p:sp>
                <p:nvSpPr>
                  <p:cNvPr id="1356" name="Freeform 578"/>
                  <p:cNvSpPr/>
                  <p:nvPr/>
                </p:nvSpPr>
                <p:spPr bwMode="auto">
                  <a:xfrm>
                    <a:off x="3747" y="2631"/>
                    <a:ext cx="269" cy="232"/>
                  </a:xfrm>
                  <a:custGeom>
                    <a:avLst/>
                    <a:gdLst>
                      <a:gd name="T0" fmla="*/ 358 w 1250"/>
                      <a:gd name="T1" fmla="*/ 1279 h 1279"/>
                      <a:gd name="T2" fmla="*/ 0 w 1250"/>
                      <a:gd name="T3" fmla="*/ 921 h 1279"/>
                      <a:gd name="T4" fmla="*/ 0 w 1250"/>
                      <a:gd name="T5" fmla="*/ 358 h 1279"/>
                      <a:gd name="T6" fmla="*/ 358 w 1250"/>
                      <a:gd name="T7" fmla="*/ 0 h 1279"/>
                      <a:gd name="T8" fmla="*/ 891 w 1250"/>
                      <a:gd name="T9" fmla="*/ 0 h 1279"/>
                      <a:gd name="T10" fmla="*/ 1250 w 1250"/>
                      <a:gd name="T11" fmla="*/ 358 h 1279"/>
                      <a:gd name="T12" fmla="*/ 1250 w 1250"/>
                      <a:gd name="T13" fmla="*/ 921 h 1279"/>
                      <a:gd name="T14" fmla="*/ 891 w 1250"/>
                      <a:gd name="T15" fmla="*/ 1279 h 1279"/>
                      <a:gd name="T16" fmla="*/ 358 w 1250"/>
                      <a:gd name="T17"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0" h="1279">
                        <a:moveTo>
                          <a:pt x="358" y="1279"/>
                        </a:moveTo>
                        <a:cubicBezTo>
                          <a:pt x="160" y="1279"/>
                          <a:pt x="0" y="1118"/>
                          <a:pt x="0" y="921"/>
                        </a:cubicBezTo>
                        <a:lnTo>
                          <a:pt x="0" y="358"/>
                        </a:lnTo>
                        <a:cubicBezTo>
                          <a:pt x="0" y="160"/>
                          <a:pt x="160" y="0"/>
                          <a:pt x="358" y="0"/>
                        </a:cubicBezTo>
                        <a:lnTo>
                          <a:pt x="891" y="0"/>
                        </a:lnTo>
                        <a:cubicBezTo>
                          <a:pt x="1089" y="0"/>
                          <a:pt x="1250" y="160"/>
                          <a:pt x="1250" y="358"/>
                        </a:cubicBezTo>
                        <a:lnTo>
                          <a:pt x="1250" y="921"/>
                        </a:lnTo>
                        <a:cubicBezTo>
                          <a:pt x="1250" y="1118"/>
                          <a:pt x="1089" y="1279"/>
                          <a:pt x="891" y="1279"/>
                        </a:cubicBezTo>
                        <a:lnTo>
                          <a:pt x="358" y="1279"/>
                        </a:lnTo>
                        <a:close/>
                      </a:path>
                    </a:pathLst>
                  </a:custGeom>
                  <a:solidFill>
                    <a:schemeClr val="hlink"/>
                  </a:solidFill>
                  <a:ln w="28575" cap="rnd">
                    <a:solidFill>
                      <a:srgbClr val="000000"/>
                    </a:solidFill>
                    <a:prstDash val="solid"/>
                    <a:round/>
                  </a:ln>
                </p:spPr>
                <p:txBody>
                  <a:bodyPr/>
                  <a:lstStyle/>
                  <a:p>
                    <a:endParaRPr lang="zh-CN" altLang="en-US"/>
                  </a:p>
                </p:txBody>
              </p:sp>
            </p:grpSp>
            <p:grpSp>
              <p:nvGrpSpPr>
                <p:cNvPr id="1352" name="Group 579"/>
                <p:cNvGrpSpPr/>
                <p:nvPr/>
              </p:nvGrpSpPr>
              <p:grpSpPr bwMode="auto">
                <a:xfrm>
                  <a:off x="3957" y="2657"/>
                  <a:ext cx="180" cy="180"/>
                  <a:chOff x="3957" y="2657"/>
                  <a:chExt cx="180" cy="180"/>
                </a:xfrm>
              </p:grpSpPr>
              <p:sp>
                <p:nvSpPr>
                  <p:cNvPr id="1353" name="Freeform 580"/>
                  <p:cNvSpPr/>
                  <p:nvPr/>
                </p:nvSpPr>
                <p:spPr bwMode="auto">
                  <a:xfrm>
                    <a:off x="3957" y="2657"/>
                    <a:ext cx="180" cy="180"/>
                  </a:xfrm>
                  <a:custGeom>
                    <a:avLst/>
                    <a:gdLst>
                      <a:gd name="T0" fmla="*/ 250 w 833"/>
                      <a:gd name="T1" fmla="*/ 991 h 991"/>
                      <a:gd name="T2" fmla="*/ 0 w 833"/>
                      <a:gd name="T3" fmla="*/ 741 h 991"/>
                      <a:gd name="T4" fmla="*/ 0 w 833"/>
                      <a:gd name="T5" fmla="*/ 249 h 991"/>
                      <a:gd name="T6" fmla="*/ 250 w 833"/>
                      <a:gd name="T7" fmla="*/ 0 h 991"/>
                      <a:gd name="T8" fmla="*/ 583 w 833"/>
                      <a:gd name="T9" fmla="*/ 0 h 991"/>
                      <a:gd name="T10" fmla="*/ 833 w 833"/>
                      <a:gd name="T11" fmla="*/ 249 h 991"/>
                      <a:gd name="T12" fmla="*/ 833 w 833"/>
                      <a:gd name="T13" fmla="*/ 741 h 991"/>
                      <a:gd name="T14" fmla="*/ 583 w 833"/>
                      <a:gd name="T15" fmla="*/ 991 h 991"/>
                      <a:gd name="T16" fmla="*/ 250 w 833"/>
                      <a:gd name="T17" fmla="*/ 991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991">
                        <a:moveTo>
                          <a:pt x="250" y="991"/>
                        </a:moveTo>
                        <a:cubicBezTo>
                          <a:pt x="112" y="991"/>
                          <a:pt x="0" y="879"/>
                          <a:pt x="0" y="741"/>
                        </a:cubicBezTo>
                        <a:lnTo>
                          <a:pt x="0" y="249"/>
                        </a:lnTo>
                        <a:cubicBezTo>
                          <a:pt x="0" y="111"/>
                          <a:pt x="112" y="0"/>
                          <a:pt x="250" y="0"/>
                        </a:cubicBezTo>
                        <a:lnTo>
                          <a:pt x="583" y="0"/>
                        </a:lnTo>
                        <a:cubicBezTo>
                          <a:pt x="721" y="0"/>
                          <a:pt x="833" y="111"/>
                          <a:pt x="833" y="249"/>
                        </a:cubicBezTo>
                        <a:lnTo>
                          <a:pt x="833" y="741"/>
                        </a:lnTo>
                        <a:cubicBezTo>
                          <a:pt x="833" y="879"/>
                          <a:pt x="721" y="991"/>
                          <a:pt x="583" y="991"/>
                        </a:cubicBezTo>
                        <a:lnTo>
                          <a:pt x="250" y="991"/>
                        </a:lnTo>
                        <a:close/>
                      </a:path>
                    </a:pathLst>
                  </a:custGeom>
                  <a:solidFill>
                    <a:schemeClr val="hlink"/>
                  </a:solidFill>
                  <a:ln w="0">
                    <a:solidFill>
                      <a:srgbClr val="000000"/>
                    </a:solidFill>
                    <a:prstDash val="solid"/>
                    <a:round/>
                  </a:ln>
                </p:spPr>
                <p:txBody>
                  <a:bodyPr/>
                  <a:lstStyle/>
                  <a:p>
                    <a:endParaRPr lang="zh-CN" altLang="en-US"/>
                  </a:p>
                </p:txBody>
              </p:sp>
              <p:sp>
                <p:nvSpPr>
                  <p:cNvPr id="1354" name="Freeform 581"/>
                  <p:cNvSpPr/>
                  <p:nvPr/>
                </p:nvSpPr>
                <p:spPr bwMode="auto">
                  <a:xfrm>
                    <a:off x="3957" y="2657"/>
                    <a:ext cx="180" cy="180"/>
                  </a:xfrm>
                  <a:custGeom>
                    <a:avLst/>
                    <a:gdLst>
                      <a:gd name="T0" fmla="*/ 250 w 833"/>
                      <a:gd name="T1" fmla="*/ 991 h 991"/>
                      <a:gd name="T2" fmla="*/ 0 w 833"/>
                      <a:gd name="T3" fmla="*/ 741 h 991"/>
                      <a:gd name="T4" fmla="*/ 0 w 833"/>
                      <a:gd name="T5" fmla="*/ 249 h 991"/>
                      <a:gd name="T6" fmla="*/ 250 w 833"/>
                      <a:gd name="T7" fmla="*/ 0 h 991"/>
                      <a:gd name="T8" fmla="*/ 583 w 833"/>
                      <a:gd name="T9" fmla="*/ 0 h 991"/>
                      <a:gd name="T10" fmla="*/ 833 w 833"/>
                      <a:gd name="T11" fmla="*/ 249 h 991"/>
                      <a:gd name="T12" fmla="*/ 833 w 833"/>
                      <a:gd name="T13" fmla="*/ 741 h 991"/>
                      <a:gd name="T14" fmla="*/ 583 w 833"/>
                      <a:gd name="T15" fmla="*/ 991 h 991"/>
                      <a:gd name="T16" fmla="*/ 250 w 833"/>
                      <a:gd name="T17" fmla="*/ 991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991">
                        <a:moveTo>
                          <a:pt x="250" y="991"/>
                        </a:moveTo>
                        <a:cubicBezTo>
                          <a:pt x="112" y="991"/>
                          <a:pt x="0" y="879"/>
                          <a:pt x="0" y="741"/>
                        </a:cubicBezTo>
                        <a:lnTo>
                          <a:pt x="0" y="249"/>
                        </a:lnTo>
                        <a:cubicBezTo>
                          <a:pt x="0" y="111"/>
                          <a:pt x="112" y="0"/>
                          <a:pt x="250" y="0"/>
                        </a:cubicBezTo>
                        <a:lnTo>
                          <a:pt x="583" y="0"/>
                        </a:lnTo>
                        <a:cubicBezTo>
                          <a:pt x="721" y="0"/>
                          <a:pt x="833" y="111"/>
                          <a:pt x="833" y="249"/>
                        </a:cubicBezTo>
                        <a:lnTo>
                          <a:pt x="833" y="741"/>
                        </a:lnTo>
                        <a:cubicBezTo>
                          <a:pt x="833" y="879"/>
                          <a:pt x="721" y="991"/>
                          <a:pt x="583" y="991"/>
                        </a:cubicBezTo>
                        <a:lnTo>
                          <a:pt x="250" y="991"/>
                        </a:lnTo>
                        <a:close/>
                      </a:path>
                    </a:pathLst>
                  </a:custGeom>
                  <a:solidFill>
                    <a:schemeClr val="hlink"/>
                  </a:solidFill>
                  <a:ln w="28575" cap="rnd">
                    <a:solidFill>
                      <a:srgbClr val="000000"/>
                    </a:solidFill>
                    <a:prstDash val="solid"/>
                    <a:round/>
                  </a:ln>
                </p:spPr>
                <p:txBody>
                  <a:bodyPr/>
                  <a:lstStyle/>
                  <a:p>
                    <a:endParaRPr lang="zh-CN" altLang="en-US"/>
                  </a:p>
                </p:txBody>
              </p:sp>
            </p:grpSp>
          </p:grpSp>
          <p:sp>
            <p:nvSpPr>
              <p:cNvPr id="1065" name="Line 582"/>
              <p:cNvSpPr>
                <a:spLocks noChangeShapeType="1"/>
              </p:cNvSpPr>
              <p:nvPr/>
            </p:nvSpPr>
            <p:spPr bwMode="auto">
              <a:xfrm>
                <a:off x="4868" y="2577"/>
                <a:ext cx="5" cy="369"/>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066" name="Group 583"/>
              <p:cNvGrpSpPr/>
              <p:nvPr/>
            </p:nvGrpSpPr>
            <p:grpSpPr bwMode="auto">
              <a:xfrm>
                <a:off x="4653" y="3034"/>
                <a:ext cx="1520" cy="107"/>
                <a:chOff x="2952" y="3016"/>
                <a:chExt cx="1520" cy="107"/>
              </a:xfrm>
            </p:grpSpPr>
            <p:grpSp>
              <p:nvGrpSpPr>
                <p:cNvPr id="1309" name="Group 584"/>
                <p:cNvGrpSpPr/>
                <p:nvPr/>
              </p:nvGrpSpPr>
              <p:grpSpPr bwMode="auto">
                <a:xfrm>
                  <a:off x="2952" y="3029"/>
                  <a:ext cx="110" cy="82"/>
                  <a:chOff x="2952" y="3029"/>
                  <a:chExt cx="110" cy="82"/>
                </a:xfrm>
              </p:grpSpPr>
              <p:sp>
                <p:nvSpPr>
                  <p:cNvPr id="1347" name="Rectangle 585"/>
                  <p:cNvSpPr>
                    <a:spLocks noChangeArrowheads="1"/>
                  </p:cNvSpPr>
                  <p:nvPr/>
                </p:nvSpPr>
                <p:spPr bwMode="auto">
                  <a:xfrm>
                    <a:off x="2952" y="3029"/>
                    <a:ext cx="110" cy="8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8" name="Rectangle 586"/>
                  <p:cNvSpPr>
                    <a:spLocks noChangeArrowheads="1"/>
                  </p:cNvSpPr>
                  <p:nvPr/>
                </p:nvSpPr>
                <p:spPr bwMode="auto">
                  <a:xfrm>
                    <a:off x="2952" y="3029"/>
                    <a:ext cx="110" cy="82"/>
                  </a:xfrm>
                  <a:prstGeom prst="rect">
                    <a:avLst/>
                  </a:prstGeom>
                  <a:solidFill>
                    <a:schemeClr val="hlink"/>
                  </a:solidFill>
                  <a:ln w="12700" cap="rnd">
                    <a:solidFill>
                      <a:srgbClr val="000000"/>
                    </a:solidFill>
                    <a:miter lim="800000"/>
                  </a:ln>
                </p:spPr>
                <p:txBody>
                  <a:bodyPr/>
                  <a:lstStyle/>
                  <a:p>
                    <a:endParaRPr lang="zh-CN" altLang="en-US"/>
                  </a:p>
                </p:txBody>
              </p:sp>
            </p:grpSp>
            <p:grpSp>
              <p:nvGrpSpPr>
                <p:cNvPr id="1310" name="Group 587"/>
                <p:cNvGrpSpPr/>
                <p:nvPr/>
              </p:nvGrpSpPr>
              <p:grpSpPr bwMode="auto">
                <a:xfrm>
                  <a:off x="3099" y="3017"/>
                  <a:ext cx="118" cy="106"/>
                  <a:chOff x="3099" y="3017"/>
                  <a:chExt cx="118" cy="106"/>
                </a:xfrm>
              </p:grpSpPr>
              <p:sp>
                <p:nvSpPr>
                  <p:cNvPr id="1345" name="Freeform 588"/>
                  <p:cNvSpPr/>
                  <p:nvPr/>
                </p:nvSpPr>
                <p:spPr bwMode="auto">
                  <a:xfrm>
                    <a:off x="3099" y="3017"/>
                    <a:ext cx="118" cy="106"/>
                  </a:xfrm>
                  <a:custGeom>
                    <a:avLst/>
                    <a:gdLst>
                      <a:gd name="T0" fmla="*/ 59 w 118"/>
                      <a:gd name="T1" fmla="*/ 0 h 106"/>
                      <a:gd name="T2" fmla="*/ 0 w 118"/>
                      <a:gd name="T3" fmla="*/ 53 h 106"/>
                      <a:gd name="T4" fmla="*/ 59 w 118"/>
                      <a:gd name="T5" fmla="*/ 106 h 106"/>
                      <a:gd name="T6" fmla="*/ 118 w 118"/>
                      <a:gd name="T7" fmla="*/ 53 h 106"/>
                      <a:gd name="T8" fmla="*/ 59 w 118"/>
                      <a:gd name="T9" fmla="*/ 0 h 106"/>
                    </a:gdLst>
                    <a:ahLst/>
                    <a:cxnLst>
                      <a:cxn ang="0">
                        <a:pos x="T0" y="T1"/>
                      </a:cxn>
                      <a:cxn ang="0">
                        <a:pos x="T2" y="T3"/>
                      </a:cxn>
                      <a:cxn ang="0">
                        <a:pos x="T4" y="T5"/>
                      </a:cxn>
                      <a:cxn ang="0">
                        <a:pos x="T6" y="T7"/>
                      </a:cxn>
                      <a:cxn ang="0">
                        <a:pos x="T8" y="T9"/>
                      </a:cxn>
                    </a:cxnLst>
                    <a:rect l="0" t="0" r="r" b="b"/>
                    <a:pathLst>
                      <a:path w="118" h="106">
                        <a:moveTo>
                          <a:pt x="59" y="0"/>
                        </a:moveTo>
                        <a:lnTo>
                          <a:pt x="0" y="53"/>
                        </a:lnTo>
                        <a:lnTo>
                          <a:pt x="59" y="106"/>
                        </a:lnTo>
                        <a:lnTo>
                          <a:pt x="118"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6" name="Freeform 589"/>
                  <p:cNvSpPr/>
                  <p:nvPr/>
                </p:nvSpPr>
                <p:spPr bwMode="auto">
                  <a:xfrm>
                    <a:off x="3099" y="3017"/>
                    <a:ext cx="118" cy="106"/>
                  </a:xfrm>
                  <a:custGeom>
                    <a:avLst/>
                    <a:gdLst>
                      <a:gd name="T0" fmla="*/ 59 w 118"/>
                      <a:gd name="T1" fmla="*/ 0 h 106"/>
                      <a:gd name="T2" fmla="*/ 0 w 118"/>
                      <a:gd name="T3" fmla="*/ 53 h 106"/>
                      <a:gd name="T4" fmla="*/ 59 w 118"/>
                      <a:gd name="T5" fmla="*/ 106 h 106"/>
                      <a:gd name="T6" fmla="*/ 118 w 118"/>
                      <a:gd name="T7" fmla="*/ 53 h 106"/>
                      <a:gd name="T8" fmla="*/ 59 w 118"/>
                      <a:gd name="T9" fmla="*/ 0 h 106"/>
                    </a:gdLst>
                    <a:ahLst/>
                    <a:cxnLst>
                      <a:cxn ang="0">
                        <a:pos x="T0" y="T1"/>
                      </a:cxn>
                      <a:cxn ang="0">
                        <a:pos x="T2" y="T3"/>
                      </a:cxn>
                      <a:cxn ang="0">
                        <a:pos x="T4" y="T5"/>
                      </a:cxn>
                      <a:cxn ang="0">
                        <a:pos x="T6" y="T7"/>
                      </a:cxn>
                      <a:cxn ang="0">
                        <a:pos x="T8" y="T9"/>
                      </a:cxn>
                    </a:cxnLst>
                    <a:rect l="0" t="0" r="r" b="b"/>
                    <a:pathLst>
                      <a:path w="118" h="106">
                        <a:moveTo>
                          <a:pt x="59" y="0"/>
                        </a:moveTo>
                        <a:lnTo>
                          <a:pt x="0" y="53"/>
                        </a:lnTo>
                        <a:lnTo>
                          <a:pt x="59" y="106"/>
                        </a:lnTo>
                        <a:lnTo>
                          <a:pt x="118" y="53"/>
                        </a:lnTo>
                        <a:lnTo>
                          <a:pt x="59" y="0"/>
                        </a:lnTo>
                      </a:path>
                    </a:pathLst>
                  </a:custGeom>
                  <a:solidFill>
                    <a:schemeClr val="hlink"/>
                  </a:solidFill>
                  <a:ln w="12700" cap="flat">
                    <a:solidFill>
                      <a:srgbClr val="000000"/>
                    </a:solidFill>
                    <a:prstDash val="solid"/>
                    <a:round/>
                  </a:ln>
                </p:spPr>
                <p:txBody>
                  <a:bodyPr/>
                  <a:lstStyle/>
                  <a:p>
                    <a:endParaRPr lang="zh-CN" altLang="en-US"/>
                  </a:p>
                </p:txBody>
              </p:sp>
            </p:grpSp>
            <p:grpSp>
              <p:nvGrpSpPr>
                <p:cNvPr id="1311" name="Group 590"/>
                <p:cNvGrpSpPr/>
                <p:nvPr/>
              </p:nvGrpSpPr>
              <p:grpSpPr bwMode="auto">
                <a:xfrm>
                  <a:off x="3254" y="3029"/>
                  <a:ext cx="110" cy="82"/>
                  <a:chOff x="3254" y="3029"/>
                  <a:chExt cx="110" cy="82"/>
                </a:xfrm>
              </p:grpSpPr>
              <p:sp>
                <p:nvSpPr>
                  <p:cNvPr id="1343" name="Rectangle 591"/>
                  <p:cNvSpPr>
                    <a:spLocks noChangeArrowheads="1"/>
                  </p:cNvSpPr>
                  <p:nvPr/>
                </p:nvSpPr>
                <p:spPr bwMode="auto">
                  <a:xfrm>
                    <a:off x="3254" y="3029"/>
                    <a:ext cx="110" cy="8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4" name="Rectangle 592"/>
                  <p:cNvSpPr>
                    <a:spLocks noChangeArrowheads="1"/>
                  </p:cNvSpPr>
                  <p:nvPr/>
                </p:nvSpPr>
                <p:spPr bwMode="auto">
                  <a:xfrm>
                    <a:off x="3254" y="3029"/>
                    <a:ext cx="110" cy="82"/>
                  </a:xfrm>
                  <a:prstGeom prst="rect">
                    <a:avLst/>
                  </a:prstGeom>
                  <a:solidFill>
                    <a:schemeClr val="hlink"/>
                  </a:solidFill>
                  <a:ln w="12700" cap="rnd">
                    <a:solidFill>
                      <a:srgbClr val="000000"/>
                    </a:solidFill>
                    <a:miter lim="800000"/>
                  </a:ln>
                </p:spPr>
                <p:txBody>
                  <a:bodyPr/>
                  <a:lstStyle/>
                  <a:p>
                    <a:endParaRPr lang="zh-CN" altLang="en-US"/>
                  </a:p>
                </p:txBody>
              </p:sp>
            </p:grpSp>
            <p:grpSp>
              <p:nvGrpSpPr>
                <p:cNvPr id="1312" name="Group 593"/>
                <p:cNvGrpSpPr/>
                <p:nvPr/>
              </p:nvGrpSpPr>
              <p:grpSpPr bwMode="auto">
                <a:xfrm>
                  <a:off x="3401" y="3017"/>
                  <a:ext cx="117" cy="106"/>
                  <a:chOff x="3401" y="3017"/>
                  <a:chExt cx="117" cy="106"/>
                </a:xfrm>
              </p:grpSpPr>
              <p:sp>
                <p:nvSpPr>
                  <p:cNvPr id="1341" name="Freeform 594"/>
                  <p:cNvSpPr/>
                  <p:nvPr/>
                </p:nvSpPr>
                <p:spPr bwMode="auto">
                  <a:xfrm>
                    <a:off x="3401" y="3017"/>
                    <a:ext cx="117" cy="106"/>
                  </a:xfrm>
                  <a:custGeom>
                    <a:avLst/>
                    <a:gdLst>
                      <a:gd name="T0" fmla="*/ 59 w 117"/>
                      <a:gd name="T1" fmla="*/ 0 h 106"/>
                      <a:gd name="T2" fmla="*/ 0 w 117"/>
                      <a:gd name="T3" fmla="*/ 53 h 106"/>
                      <a:gd name="T4" fmla="*/ 59 w 117"/>
                      <a:gd name="T5" fmla="*/ 106 h 106"/>
                      <a:gd name="T6" fmla="*/ 117 w 117"/>
                      <a:gd name="T7" fmla="*/ 53 h 106"/>
                      <a:gd name="T8" fmla="*/ 59 w 117"/>
                      <a:gd name="T9" fmla="*/ 0 h 106"/>
                    </a:gdLst>
                    <a:ahLst/>
                    <a:cxnLst>
                      <a:cxn ang="0">
                        <a:pos x="T0" y="T1"/>
                      </a:cxn>
                      <a:cxn ang="0">
                        <a:pos x="T2" y="T3"/>
                      </a:cxn>
                      <a:cxn ang="0">
                        <a:pos x="T4" y="T5"/>
                      </a:cxn>
                      <a:cxn ang="0">
                        <a:pos x="T6" y="T7"/>
                      </a:cxn>
                      <a:cxn ang="0">
                        <a:pos x="T8" y="T9"/>
                      </a:cxn>
                    </a:cxnLst>
                    <a:rect l="0" t="0" r="r" b="b"/>
                    <a:pathLst>
                      <a:path w="117" h="106">
                        <a:moveTo>
                          <a:pt x="59" y="0"/>
                        </a:moveTo>
                        <a:lnTo>
                          <a:pt x="0" y="53"/>
                        </a:lnTo>
                        <a:lnTo>
                          <a:pt x="59" y="106"/>
                        </a:lnTo>
                        <a:lnTo>
                          <a:pt x="117"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2" name="Freeform 595"/>
                  <p:cNvSpPr/>
                  <p:nvPr/>
                </p:nvSpPr>
                <p:spPr bwMode="auto">
                  <a:xfrm>
                    <a:off x="3401" y="3017"/>
                    <a:ext cx="117" cy="106"/>
                  </a:xfrm>
                  <a:custGeom>
                    <a:avLst/>
                    <a:gdLst>
                      <a:gd name="T0" fmla="*/ 59 w 117"/>
                      <a:gd name="T1" fmla="*/ 0 h 106"/>
                      <a:gd name="T2" fmla="*/ 0 w 117"/>
                      <a:gd name="T3" fmla="*/ 53 h 106"/>
                      <a:gd name="T4" fmla="*/ 59 w 117"/>
                      <a:gd name="T5" fmla="*/ 106 h 106"/>
                      <a:gd name="T6" fmla="*/ 117 w 117"/>
                      <a:gd name="T7" fmla="*/ 53 h 106"/>
                      <a:gd name="T8" fmla="*/ 59 w 117"/>
                      <a:gd name="T9" fmla="*/ 0 h 106"/>
                    </a:gdLst>
                    <a:ahLst/>
                    <a:cxnLst>
                      <a:cxn ang="0">
                        <a:pos x="T0" y="T1"/>
                      </a:cxn>
                      <a:cxn ang="0">
                        <a:pos x="T2" y="T3"/>
                      </a:cxn>
                      <a:cxn ang="0">
                        <a:pos x="T4" y="T5"/>
                      </a:cxn>
                      <a:cxn ang="0">
                        <a:pos x="T6" y="T7"/>
                      </a:cxn>
                      <a:cxn ang="0">
                        <a:pos x="T8" y="T9"/>
                      </a:cxn>
                    </a:cxnLst>
                    <a:rect l="0" t="0" r="r" b="b"/>
                    <a:pathLst>
                      <a:path w="117" h="106">
                        <a:moveTo>
                          <a:pt x="59" y="0"/>
                        </a:moveTo>
                        <a:lnTo>
                          <a:pt x="0" y="53"/>
                        </a:lnTo>
                        <a:lnTo>
                          <a:pt x="59" y="106"/>
                        </a:lnTo>
                        <a:lnTo>
                          <a:pt x="117" y="53"/>
                        </a:lnTo>
                        <a:lnTo>
                          <a:pt x="59" y="0"/>
                        </a:lnTo>
                      </a:path>
                    </a:pathLst>
                  </a:custGeom>
                  <a:solidFill>
                    <a:schemeClr val="hlink"/>
                  </a:solidFill>
                  <a:ln w="12700" cap="flat">
                    <a:solidFill>
                      <a:srgbClr val="000000"/>
                    </a:solidFill>
                    <a:prstDash val="solid"/>
                    <a:round/>
                  </a:ln>
                </p:spPr>
                <p:txBody>
                  <a:bodyPr/>
                  <a:lstStyle/>
                  <a:p>
                    <a:endParaRPr lang="zh-CN" altLang="en-US"/>
                  </a:p>
                </p:txBody>
              </p:sp>
            </p:grpSp>
            <p:grpSp>
              <p:nvGrpSpPr>
                <p:cNvPr id="1313" name="Group 596"/>
                <p:cNvGrpSpPr/>
                <p:nvPr/>
              </p:nvGrpSpPr>
              <p:grpSpPr bwMode="auto">
                <a:xfrm>
                  <a:off x="3556" y="3029"/>
                  <a:ext cx="109" cy="82"/>
                  <a:chOff x="3556" y="3029"/>
                  <a:chExt cx="109" cy="82"/>
                </a:xfrm>
              </p:grpSpPr>
              <p:sp>
                <p:nvSpPr>
                  <p:cNvPr id="1339" name="Rectangle 597"/>
                  <p:cNvSpPr>
                    <a:spLocks noChangeArrowheads="1"/>
                  </p:cNvSpPr>
                  <p:nvPr/>
                </p:nvSpPr>
                <p:spPr bwMode="auto">
                  <a:xfrm>
                    <a:off x="3556" y="3029"/>
                    <a:ext cx="109" cy="8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0" name="Rectangle 598"/>
                  <p:cNvSpPr>
                    <a:spLocks noChangeArrowheads="1"/>
                  </p:cNvSpPr>
                  <p:nvPr/>
                </p:nvSpPr>
                <p:spPr bwMode="auto">
                  <a:xfrm>
                    <a:off x="3556" y="3029"/>
                    <a:ext cx="109" cy="82"/>
                  </a:xfrm>
                  <a:prstGeom prst="rect">
                    <a:avLst/>
                  </a:prstGeom>
                  <a:solidFill>
                    <a:schemeClr val="hlink"/>
                  </a:solidFill>
                  <a:ln w="12700" cap="rnd">
                    <a:solidFill>
                      <a:srgbClr val="000000"/>
                    </a:solidFill>
                    <a:miter lim="800000"/>
                  </a:ln>
                </p:spPr>
                <p:txBody>
                  <a:bodyPr/>
                  <a:lstStyle/>
                  <a:p>
                    <a:endParaRPr lang="zh-CN" altLang="en-US"/>
                  </a:p>
                </p:txBody>
              </p:sp>
            </p:grpSp>
            <p:grpSp>
              <p:nvGrpSpPr>
                <p:cNvPr id="1314" name="Group 599"/>
                <p:cNvGrpSpPr/>
                <p:nvPr/>
              </p:nvGrpSpPr>
              <p:grpSpPr bwMode="auto">
                <a:xfrm>
                  <a:off x="3735" y="3016"/>
                  <a:ext cx="118" cy="107"/>
                  <a:chOff x="3735" y="3016"/>
                  <a:chExt cx="118" cy="107"/>
                </a:xfrm>
              </p:grpSpPr>
              <p:sp>
                <p:nvSpPr>
                  <p:cNvPr id="1337" name="Freeform 600"/>
                  <p:cNvSpPr/>
                  <p:nvPr/>
                </p:nvSpPr>
                <p:spPr bwMode="auto">
                  <a:xfrm>
                    <a:off x="3735" y="3016"/>
                    <a:ext cx="118" cy="107"/>
                  </a:xfrm>
                  <a:custGeom>
                    <a:avLst/>
                    <a:gdLst>
                      <a:gd name="T0" fmla="*/ 59 w 118"/>
                      <a:gd name="T1" fmla="*/ 0 h 107"/>
                      <a:gd name="T2" fmla="*/ 0 w 118"/>
                      <a:gd name="T3" fmla="*/ 53 h 107"/>
                      <a:gd name="T4" fmla="*/ 59 w 118"/>
                      <a:gd name="T5" fmla="*/ 107 h 107"/>
                      <a:gd name="T6" fmla="*/ 118 w 118"/>
                      <a:gd name="T7" fmla="*/ 53 h 107"/>
                      <a:gd name="T8" fmla="*/ 59 w 118"/>
                      <a:gd name="T9" fmla="*/ 0 h 107"/>
                    </a:gdLst>
                    <a:ahLst/>
                    <a:cxnLst>
                      <a:cxn ang="0">
                        <a:pos x="T0" y="T1"/>
                      </a:cxn>
                      <a:cxn ang="0">
                        <a:pos x="T2" y="T3"/>
                      </a:cxn>
                      <a:cxn ang="0">
                        <a:pos x="T4" y="T5"/>
                      </a:cxn>
                      <a:cxn ang="0">
                        <a:pos x="T6" y="T7"/>
                      </a:cxn>
                      <a:cxn ang="0">
                        <a:pos x="T8" y="T9"/>
                      </a:cxn>
                    </a:cxnLst>
                    <a:rect l="0" t="0" r="r" b="b"/>
                    <a:pathLst>
                      <a:path w="118" h="107">
                        <a:moveTo>
                          <a:pt x="59" y="0"/>
                        </a:moveTo>
                        <a:lnTo>
                          <a:pt x="0" y="53"/>
                        </a:lnTo>
                        <a:lnTo>
                          <a:pt x="59" y="107"/>
                        </a:lnTo>
                        <a:lnTo>
                          <a:pt x="118"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8" name="Freeform 601"/>
                  <p:cNvSpPr/>
                  <p:nvPr/>
                </p:nvSpPr>
                <p:spPr bwMode="auto">
                  <a:xfrm>
                    <a:off x="3735" y="3016"/>
                    <a:ext cx="118" cy="107"/>
                  </a:xfrm>
                  <a:custGeom>
                    <a:avLst/>
                    <a:gdLst>
                      <a:gd name="T0" fmla="*/ 59 w 118"/>
                      <a:gd name="T1" fmla="*/ 0 h 107"/>
                      <a:gd name="T2" fmla="*/ 0 w 118"/>
                      <a:gd name="T3" fmla="*/ 53 h 107"/>
                      <a:gd name="T4" fmla="*/ 59 w 118"/>
                      <a:gd name="T5" fmla="*/ 107 h 107"/>
                      <a:gd name="T6" fmla="*/ 118 w 118"/>
                      <a:gd name="T7" fmla="*/ 53 h 107"/>
                      <a:gd name="T8" fmla="*/ 59 w 118"/>
                      <a:gd name="T9" fmla="*/ 0 h 107"/>
                    </a:gdLst>
                    <a:ahLst/>
                    <a:cxnLst>
                      <a:cxn ang="0">
                        <a:pos x="T0" y="T1"/>
                      </a:cxn>
                      <a:cxn ang="0">
                        <a:pos x="T2" y="T3"/>
                      </a:cxn>
                      <a:cxn ang="0">
                        <a:pos x="T4" y="T5"/>
                      </a:cxn>
                      <a:cxn ang="0">
                        <a:pos x="T6" y="T7"/>
                      </a:cxn>
                      <a:cxn ang="0">
                        <a:pos x="T8" y="T9"/>
                      </a:cxn>
                    </a:cxnLst>
                    <a:rect l="0" t="0" r="r" b="b"/>
                    <a:pathLst>
                      <a:path w="118" h="107">
                        <a:moveTo>
                          <a:pt x="59" y="0"/>
                        </a:moveTo>
                        <a:lnTo>
                          <a:pt x="0" y="53"/>
                        </a:lnTo>
                        <a:lnTo>
                          <a:pt x="59" y="107"/>
                        </a:lnTo>
                        <a:lnTo>
                          <a:pt x="118" y="53"/>
                        </a:lnTo>
                        <a:lnTo>
                          <a:pt x="59" y="0"/>
                        </a:lnTo>
                      </a:path>
                    </a:pathLst>
                  </a:custGeom>
                  <a:solidFill>
                    <a:schemeClr val="hlink"/>
                  </a:solidFill>
                  <a:ln w="11113" cap="flat">
                    <a:solidFill>
                      <a:srgbClr val="000000"/>
                    </a:solidFill>
                    <a:prstDash val="solid"/>
                    <a:round/>
                  </a:ln>
                </p:spPr>
                <p:txBody>
                  <a:bodyPr/>
                  <a:lstStyle/>
                  <a:p>
                    <a:endParaRPr lang="zh-CN" altLang="en-US"/>
                  </a:p>
                </p:txBody>
              </p:sp>
            </p:grpSp>
            <p:grpSp>
              <p:nvGrpSpPr>
                <p:cNvPr id="1315" name="Group 602"/>
                <p:cNvGrpSpPr/>
                <p:nvPr/>
              </p:nvGrpSpPr>
              <p:grpSpPr bwMode="auto">
                <a:xfrm>
                  <a:off x="3899" y="3028"/>
                  <a:ext cx="109" cy="83"/>
                  <a:chOff x="3899" y="3028"/>
                  <a:chExt cx="109" cy="83"/>
                </a:xfrm>
              </p:grpSpPr>
              <p:sp>
                <p:nvSpPr>
                  <p:cNvPr id="1335" name="Rectangle 603"/>
                  <p:cNvSpPr>
                    <a:spLocks noChangeArrowheads="1"/>
                  </p:cNvSpPr>
                  <p:nvPr/>
                </p:nvSpPr>
                <p:spPr bwMode="auto">
                  <a:xfrm>
                    <a:off x="3899" y="3028"/>
                    <a:ext cx="109" cy="8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6" name="Rectangle 604"/>
                  <p:cNvSpPr>
                    <a:spLocks noChangeArrowheads="1"/>
                  </p:cNvSpPr>
                  <p:nvPr/>
                </p:nvSpPr>
                <p:spPr bwMode="auto">
                  <a:xfrm>
                    <a:off x="3899" y="3028"/>
                    <a:ext cx="109" cy="83"/>
                  </a:xfrm>
                  <a:prstGeom prst="rect">
                    <a:avLst/>
                  </a:prstGeom>
                  <a:solidFill>
                    <a:schemeClr val="hlink"/>
                  </a:solidFill>
                  <a:ln w="11113" cap="rnd">
                    <a:solidFill>
                      <a:srgbClr val="000000"/>
                    </a:solidFill>
                    <a:miter lim="800000"/>
                  </a:ln>
                </p:spPr>
                <p:txBody>
                  <a:bodyPr/>
                  <a:lstStyle/>
                  <a:p>
                    <a:endParaRPr lang="zh-CN" altLang="en-US"/>
                  </a:p>
                </p:txBody>
              </p:sp>
            </p:grpSp>
            <p:grpSp>
              <p:nvGrpSpPr>
                <p:cNvPr id="1316" name="Group 605"/>
                <p:cNvGrpSpPr/>
                <p:nvPr/>
              </p:nvGrpSpPr>
              <p:grpSpPr bwMode="auto">
                <a:xfrm>
                  <a:off x="4048" y="3016"/>
                  <a:ext cx="117" cy="107"/>
                  <a:chOff x="4048" y="3016"/>
                  <a:chExt cx="117" cy="107"/>
                </a:xfrm>
              </p:grpSpPr>
              <p:sp>
                <p:nvSpPr>
                  <p:cNvPr id="1333" name="Freeform 606"/>
                  <p:cNvSpPr/>
                  <p:nvPr/>
                </p:nvSpPr>
                <p:spPr bwMode="auto">
                  <a:xfrm>
                    <a:off x="4048" y="3016"/>
                    <a:ext cx="117" cy="107"/>
                  </a:xfrm>
                  <a:custGeom>
                    <a:avLst/>
                    <a:gdLst>
                      <a:gd name="T0" fmla="*/ 59 w 117"/>
                      <a:gd name="T1" fmla="*/ 0 h 107"/>
                      <a:gd name="T2" fmla="*/ 0 w 117"/>
                      <a:gd name="T3" fmla="*/ 53 h 107"/>
                      <a:gd name="T4" fmla="*/ 59 w 117"/>
                      <a:gd name="T5" fmla="*/ 107 h 107"/>
                      <a:gd name="T6" fmla="*/ 117 w 117"/>
                      <a:gd name="T7" fmla="*/ 53 h 107"/>
                      <a:gd name="T8" fmla="*/ 59 w 117"/>
                      <a:gd name="T9" fmla="*/ 0 h 107"/>
                    </a:gdLst>
                    <a:ahLst/>
                    <a:cxnLst>
                      <a:cxn ang="0">
                        <a:pos x="T0" y="T1"/>
                      </a:cxn>
                      <a:cxn ang="0">
                        <a:pos x="T2" y="T3"/>
                      </a:cxn>
                      <a:cxn ang="0">
                        <a:pos x="T4" y="T5"/>
                      </a:cxn>
                      <a:cxn ang="0">
                        <a:pos x="T6" y="T7"/>
                      </a:cxn>
                      <a:cxn ang="0">
                        <a:pos x="T8" y="T9"/>
                      </a:cxn>
                    </a:cxnLst>
                    <a:rect l="0" t="0" r="r" b="b"/>
                    <a:pathLst>
                      <a:path w="117" h="107">
                        <a:moveTo>
                          <a:pt x="59" y="0"/>
                        </a:moveTo>
                        <a:lnTo>
                          <a:pt x="0" y="53"/>
                        </a:lnTo>
                        <a:lnTo>
                          <a:pt x="59" y="107"/>
                        </a:lnTo>
                        <a:lnTo>
                          <a:pt x="117"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4" name="Freeform 607"/>
                  <p:cNvSpPr/>
                  <p:nvPr/>
                </p:nvSpPr>
                <p:spPr bwMode="auto">
                  <a:xfrm>
                    <a:off x="4048" y="3016"/>
                    <a:ext cx="117" cy="107"/>
                  </a:xfrm>
                  <a:custGeom>
                    <a:avLst/>
                    <a:gdLst>
                      <a:gd name="T0" fmla="*/ 59 w 117"/>
                      <a:gd name="T1" fmla="*/ 0 h 107"/>
                      <a:gd name="T2" fmla="*/ 0 w 117"/>
                      <a:gd name="T3" fmla="*/ 53 h 107"/>
                      <a:gd name="T4" fmla="*/ 59 w 117"/>
                      <a:gd name="T5" fmla="*/ 107 h 107"/>
                      <a:gd name="T6" fmla="*/ 117 w 117"/>
                      <a:gd name="T7" fmla="*/ 53 h 107"/>
                      <a:gd name="T8" fmla="*/ 59 w 117"/>
                      <a:gd name="T9" fmla="*/ 0 h 107"/>
                    </a:gdLst>
                    <a:ahLst/>
                    <a:cxnLst>
                      <a:cxn ang="0">
                        <a:pos x="T0" y="T1"/>
                      </a:cxn>
                      <a:cxn ang="0">
                        <a:pos x="T2" y="T3"/>
                      </a:cxn>
                      <a:cxn ang="0">
                        <a:pos x="T4" y="T5"/>
                      </a:cxn>
                      <a:cxn ang="0">
                        <a:pos x="T6" y="T7"/>
                      </a:cxn>
                      <a:cxn ang="0">
                        <a:pos x="T8" y="T9"/>
                      </a:cxn>
                    </a:cxnLst>
                    <a:rect l="0" t="0" r="r" b="b"/>
                    <a:pathLst>
                      <a:path w="117" h="107">
                        <a:moveTo>
                          <a:pt x="59" y="0"/>
                        </a:moveTo>
                        <a:lnTo>
                          <a:pt x="0" y="53"/>
                        </a:lnTo>
                        <a:lnTo>
                          <a:pt x="59" y="107"/>
                        </a:lnTo>
                        <a:lnTo>
                          <a:pt x="117" y="53"/>
                        </a:lnTo>
                        <a:lnTo>
                          <a:pt x="59" y="0"/>
                        </a:lnTo>
                      </a:path>
                    </a:pathLst>
                  </a:custGeom>
                  <a:solidFill>
                    <a:schemeClr val="hlink"/>
                  </a:solidFill>
                  <a:ln w="11113" cap="flat">
                    <a:solidFill>
                      <a:srgbClr val="000000"/>
                    </a:solidFill>
                    <a:prstDash val="solid"/>
                    <a:round/>
                  </a:ln>
                </p:spPr>
                <p:txBody>
                  <a:bodyPr/>
                  <a:lstStyle/>
                  <a:p>
                    <a:endParaRPr lang="zh-CN" altLang="en-US"/>
                  </a:p>
                </p:txBody>
              </p:sp>
            </p:grpSp>
            <p:grpSp>
              <p:nvGrpSpPr>
                <p:cNvPr id="1317" name="Group 608"/>
                <p:cNvGrpSpPr/>
                <p:nvPr/>
              </p:nvGrpSpPr>
              <p:grpSpPr bwMode="auto">
                <a:xfrm>
                  <a:off x="4206" y="3028"/>
                  <a:ext cx="110" cy="83"/>
                  <a:chOff x="4206" y="3028"/>
                  <a:chExt cx="110" cy="83"/>
                </a:xfrm>
              </p:grpSpPr>
              <p:sp>
                <p:nvSpPr>
                  <p:cNvPr id="1331" name="Rectangle 609"/>
                  <p:cNvSpPr>
                    <a:spLocks noChangeArrowheads="1"/>
                  </p:cNvSpPr>
                  <p:nvPr/>
                </p:nvSpPr>
                <p:spPr bwMode="auto">
                  <a:xfrm>
                    <a:off x="4206" y="3028"/>
                    <a:ext cx="110" cy="8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2" name="Rectangle 610"/>
                  <p:cNvSpPr>
                    <a:spLocks noChangeArrowheads="1"/>
                  </p:cNvSpPr>
                  <p:nvPr/>
                </p:nvSpPr>
                <p:spPr bwMode="auto">
                  <a:xfrm>
                    <a:off x="4206" y="3028"/>
                    <a:ext cx="110" cy="83"/>
                  </a:xfrm>
                  <a:prstGeom prst="rect">
                    <a:avLst/>
                  </a:prstGeom>
                  <a:solidFill>
                    <a:schemeClr val="hlink"/>
                  </a:solidFill>
                  <a:ln w="11113" cap="rnd">
                    <a:solidFill>
                      <a:srgbClr val="000000"/>
                    </a:solidFill>
                    <a:miter lim="800000"/>
                  </a:ln>
                </p:spPr>
                <p:txBody>
                  <a:bodyPr/>
                  <a:lstStyle/>
                  <a:p>
                    <a:endParaRPr lang="zh-CN" altLang="en-US"/>
                  </a:p>
                </p:txBody>
              </p:sp>
            </p:grpSp>
            <p:grpSp>
              <p:nvGrpSpPr>
                <p:cNvPr id="1318" name="Group 611"/>
                <p:cNvGrpSpPr/>
                <p:nvPr/>
              </p:nvGrpSpPr>
              <p:grpSpPr bwMode="auto">
                <a:xfrm>
                  <a:off x="4355" y="3016"/>
                  <a:ext cx="117" cy="107"/>
                  <a:chOff x="4355" y="3016"/>
                  <a:chExt cx="117" cy="107"/>
                </a:xfrm>
              </p:grpSpPr>
              <p:sp>
                <p:nvSpPr>
                  <p:cNvPr id="1329" name="Freeform 612"/>
                  <p:cNvSpPr/>
                  <p:nvPr/>
                </p:nvSpPr>
                <p:spPr bwMode="auto">
                  <a:xfrm>
                    <a:off x="4355" y="3016"/>
                    <a:ext cx="117" cy="107"/>
                  </a:xfrm>
                  <a:custGeom>
                    <a:avLst/>
                    <a:gdLst>
                      <a:gd name="T0" fmla="*/ 59 w 117"/>
                      <a:gd name="T1" fmla="*/ 0 h 107"/>
                      <a:gd name="T2" fmla="*/ 0 w 117"/>
                      <a:gd name="T3" fmla="*/ 53 h 107"/>
                      <a:gd name="T4" fmla="*/ 59 w 117"/>
                      <a:gd name="T5" fmla="*/ 107 h 107"/>
                      <a:gd name="T6" fmla="*/ 117 w 117"/>
                      <a:gd name="T7" fmla="*/ 53 h 107"/>
                      <a:gd name="T8" fmla="*/ 59 w 117"/>
                      <a:gd name="T9" fmla="*/ 0 h 107"/>
                    </a:gdLst>
                    <a:ahLst/>
                    <a:cxnLst>
                      <a:cxn ang="0">
                        <a:pos x="T0" y="T1"/>
                      </a:cxn>
                      <a:cxn ang="0">
                        <a:pos x="T2" y="T3"/>
                      </a:cxn>
                      <a:cxn ang="0">
                        <a:pos x="T4" y="T5"/>
                      </a:cxn>
                      <a:cxn ang="0">
                        <a:pos x="T6" y="T7"/>
                      </a:cxn>
                      <a:cxn ang="0">
                        <a:pos x="T8" y="T9"/>
                      </a:cxn>
                    </a:cxnLst>
                    <a:rect l="0" t="0" r="r" b="b"/>
                    <a:pathLst>
                      <a:path w="117" h="107">
                        <a:moveTo>
                          <a:pt x="59" y="0"/>
                        </a:moveTo>
                        <a:lnTo>
                          <a:pt x="0" y="53"/>
                        </a:lnTo>
                        <a:lnTo>
                          <a:pt x="59" y="107"/>
                        </a:lnTo>
                        <a:lnTo>
                          <a:pt x="117"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0" name="Freeform 613"/>
                  <p:cNvSpPr/>
                  <p:nvPr/>
                </p:nvSpPr>
                <p:spPr bwMode="auto">
                  <a:xfrm>
                    <a:off x="4355" y="3016"/>
                    <a:ext cx="117" cy="107"/>
                  </a:xfrm>
                  <a:custGeom>
                    <a:avLst/>
                    <a:gdLst>
                      <a:gd name="T0" fmla="*/ 59 w 117"/>
                      <a:gd name="T1" fmla="*/ 0 h 107"/>
                      <a:gd name="T2" fmla="*/ 0 w 117"/>
                      <a:gd name="T3" fmla="*/ 53 h 107"/>
                      <a:gd name="T4" fmla="*/ 59 w 117"/>
                      <a:gd name="T5" fmla="*/ 107 h 107"/>
                      <a:gd name="T6" fmla="*/ 117 w 117"/>
                      <a:gd name="T7" fmla="*/ 53 h 107"/>
                      <a:gd name="T8" fmla="*/ 59 w 117"/>
                      <a:gd name="T9" fmla="*/ 0 h 107"/>
                    </a:gdLst>
                    <a:ahLst/>
                    <a:cxnLst>
                      <a:cxn ang="0">
                        <a:pos x="T0" y="T1"/>
                      </a:cxn>
                      <a:cxn ang="0">
                        <a:pos x="T2" y="T3"/>
                      </a:cxn>
                      <a:cxn ang="0">
                        <a:pos x="T4" y="T5"/>
                      </a:cxn>
                      <a:cxn ang="0">
                        <a:pos x="T6" y="T7"/>
                      </a:cxn>
                      <a:cxn ang="0">
                        <a:pos x="T8" y="T9"/>
                      </a:cxn>
                    </a:cxnLst>
                    <a:rect l="0" t="0" r="r" b="b"/>
                    <a:pathLst>
                      <a:path w="117" h="107">
                        <a:moveTo>
                          <a:pt x="59" y="0"/>
                        </a:moveTo>
                        <a:lnTo>
                          <a:pt x="0" y="53"/>
                        </a:lnTo>
                        <a:lnTo>
                          <a:pt x="59" y="107"/>
                        </a:lnTo>
                        <a:lnTo>
                          <a:pt x="117" y="53"/>
                        </a:lnTo>
                        <a:lnTo>
                          <a:pt x="59" y="0"/>
                        </a:lnTo>
                      </a:path>
                    </a:pathLst>
                  </a:custGeom>
                  <a:solidFill>
                    <a:schemeClr val="hlink"/>
                  </a:solidFill>
                  <a:ln w="11113" cap="flat">
                    <a:solidFill>
                      <a:srgbClr val="000000"/>
                    </a:solidFill>
                    <a:prstDash val="solid"/>
                    <a:round/>
                  </a:ln>
                </p:spPr>
                <p:txBody>
                  <a:bodyPr/>
                  <a:lstStyle/>
                  <a:p>
                    <a:endParaRPr lang="zh-CN" altLang="en-US"/>
                  </a:p>
                </p:txBody>
              </p:sp>
            </p:grpSp>
            <p:sp>
              <p:nvSpPr>
                <p:cNvPr id="1319" name="Freeform 614"/>
                <p:cNvSpPr/>
                <p:nvPr/>
              </p:nvSpPr>
              <p:spPr bwMode="auto">
                <a:xfrm>
                  <a:off x="3058" y="3052"/>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320" name="Freeform 615"/>
                <p:cNvSpPr/>
                <p:nvPr/>
              </p:nvSpPr>
              <p:spPr bwMode="auto">
                <a:xfrm>
                  <a:off x="3215" y="3052"/>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321" name="Freeform 616"/>
                <p:cNvSpPr/>
                <p:nvPr/>
              </p:nvSpPr>
              <p:spPr bwMode="auto">
                <a:xfrm>
                  <a:off x="3364" y="3052"/>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322" name="Freeform 617"/>
                <p:cNvSpPr/>
                <p:nvPr/>
              </p:nvSpPr>
              <p:spPr bwMode="auto">
                <a:xfrm>
                  <a:off x="3513" y="3052"/>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323" name="Freeform 618"/>
                <p:cNvSpPr>
                  <a:spLocks noEditPoints="1"/>
                </p:cNvSpPr>
                <p:nvPr/>
              </p:nvSpPr>
              <p:spPr bwMode="auto">
                <a:xfrm>
                  <a:off x="3855" y="3052"/>
                  <a:ext cx="46" cy="36"/>
                </a:xfrm>
                <a:custGeom>
                  <a:avLst/>
                  <a:gdLst>
                    <a:gd name="T0" fmla="*/ 0 w 46"/>
                    <a:gd name="T1" fmla="*/ 15 h 36"/>
                    <a:gd name="T2" fmla="*/ 10 w 46"/>
                    <a:gd name="T3" fmla="*/ 15 h 36"/>
                    <a:gd name="T4" fmla="*/ 10 w 46"/>
                    <a:gd name="T5" fmla="*/ 21 h 36"/>
                    <a:gd name="T6" fmla="*/ 0 w 46"/>
                    <a:gd name="T7" fmla="*/ 21 h 36"/>
                    <a:gd name="T8" fmla="*/ 0 w 46"/>
                    <a:gd name="T9" fmla="*/ 15 h 36"/>
                    <a:gd name="T10" fmla="*/ 3 w 46"/>
                    <a:gd name="T11" fmla="*/ 0 h 36"/>
                    <a:gd name="T12" fmla="*/ 46 w 46"/>
                    <a:gd name="T13" fmla="*/ 18 h 36"/>
                    <a:gd name="T14" fmla="*/ 3 w 46"/>
                    <a:gd name="T15" fmla="*/ 36 h 36"/>
                    <a:gd name="T16" fmla="*/ 3 w 4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6">
                      <a:moveTo>
                        <a:pt x="0" y="15"/>
                      </a:moveTo>
                      <a:lnTo>
                        <a:pt x="10" y="15"/>
                      </a:lnTo>
                      <a:lnTo>
                        <a:pt x="10" y="21"/>
                      </a:lnTo>
                      <a:lnTo>
                        <a:pt x="0" y="21"/>
                      </a:lnTo>
                      <a:lnTo>
                        <a:pt x="0" y="15"/>
                      </a:lnTo>
                      <a:close/>
                      <a:moveTo>
                        <a:pt x="3" y="0"/>
                      </a:moveTo>
                      <a:lnTo>
                        <a:pt x="46" y="18"/>
                      </a:lnTo>
                      <a:lnTo>
                        <a:pt x="3" y="36"/>
                      </a:lnTo>
                      <a:lnTo>
                        <a:pt x="3" y="0"/>
                      </a:lnTo>
                      <a:close/>
                    </a:path>
                  </a:pathLst>
                </a:custGeom>
                <a:solidFill>
                  <a:schemeClr val="hlink"/>
                </a:solidFill>
                <a:ln w="1588" cap="flat">
                  <a:solidFill>
                    <a:srgbClr val="000000"/>
                  </a:solidFill>
                  <a:prstDash val="solid"/>
                  <a:bevel/>
                </a:ln>
              </p:spPr>
              <p:txBody>
                <a:bodyPr/>
                <a:lstStyle/>
                <a:p>
                  <a:endParaRPr lang="zh-CN" altLang="en-US"/>
                </a:p>
              </p:txBody>
            </p:sp>
            <p:sp>
              <p:nvSpPr>
                <p:cNvPr id="1324" name="Freeform 619"/>
                <p:cNvSpPr>
                  <a:spLocks noEditPoints="1"/>
                </p:cNvSpPr>
                <p:nvPr/>
              </p:nvSpPr>
              <p:spPr bwMode="auto">
                <a:xfrm>
                  <a:off x="3690" y="3052"/>
                  <a:ext cx="47" cy="36"/>
                </a:xfrm>
                <a:custGeom>
                  <a:avLst/>
                  <a:gdLst>
                    <a:gd name="T0" fmla="*/ 0 w 47"/>
                    <a:gd name="T1" fmla="*/ 15 h 36"/>
                    <a:gd name="T2" fmla="*/ 11 w 47"/>
                    <a:gd name="T3" fmla="*/ 15 h 36"/>
                    <a:gd name="T4" fmla="*/ 11 w 47"/>
                    <a:gd name="T5" fmla="*/ 21 h 36"/>
                    <a:gd name="T6" fmla="*/ 0 w 47"/>
                    <a:gd name="T7" fmla="*/ 21 h 36"/>
                    <a:gd name="T8" fmla="*/ 0 w 47"/>
                    <a:gd name="T9" fmla="*/ 15 h 36"/>
                    <a:gd name="T10" fmla="*/ 4 w 47"/>
                    <a:gd name="T11" fmla="*/ 0 h 36"/>
                    <a:gd name="T12" fmla="*/ 47 w 47"/>
                    <a:gd name="T13" fmla="*/ 18 h 36"/>
                    <a:gd name="T14" fmla="*/ 4 w 47"/>
                    <a:gd name="T15" fmla="*/ 36 h 36"/>
                    <a:gd name="T16" fmla="*/ 4 w 47"/>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6">
                      <a:moveTo>
                        <a:pt x="0" y="15"/>
                      </a:moveTo>
                      <a:lnTo>
                        <a:pt x="11" y="15"/>
                      </a:lnTo>
                      <a:lnTo>
                        <a:pt x="11" y="21"/>
                      </a:lnTo>
                      <a:lnTo>
                        <a:pt x="0" y="21"/>
                      </a:lnTo>
                      <a:lnTo>
                        <a:pt x="0" y="15"/>
                      </a:lnTo>
                      <a:close/>
                      <a:moveTo>
                        <a:pt x="4" y="0"/>
                      </a:moveTo>
                      <a:lnTo>
                        <a:pt x="47" y="18"/>
                      </a:lnTo>
                      <a:lnTo>
                        <a:pt x="4" y="36"/>
                      </a:lnTo>
                      <a:lnTo>
                        <a:pt x="4" y="0"/>
                      </a:lnTo>
                      <a:close/>
                    </a:path>
                  </a:pathLst>
                </a:custGeom>
                <a:solidFill>
                  <a:schemeClr val="hlink"/>
                </a:solidFill>
                <a:ln w="1588" cap="flat">
                  <a:solidFill>
                    <a:srgbClr val="000000"/>
                  </a:solidFill>
                  <a:prstDash val="solid"/>
                  <a:bevel/>
                </a:ln>
              </p:spPr>
              <p:txBody>
                <a:bodyPr/>
                <a:lstStyle/>
                <a:p>
                  <a:endParaRPr lang="zh-CN" altLang="en-US"/>
                </a:p>
              </p:txBody>
            </p:sp>
            <p:sp>
              <p:nvSpPr>
                <p:cNvPr id="1325" name="Line 620"/>
                <p:cNvSpPr>
                  <a:spLocks noChangeShapeType="1"/>
                </p:cNvSpPr>
                <p:nvPr/>
              </p:nvSpPr>
              <p:spPr bwMode="auto">
                <a:xfrm>
                  <a:off x="3665" y="3070"/>
                  <a:ext cx="48"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26" name="Freeform 621"/>
                <p:cNvSpPr/>
                <p:nvPr/>
              </p:nvSpPr>
              <p:spPr bwMode="auto">
                <a:xfrm>
                  <a:off x="4312" y="3052"/>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327" name="Freeform 622"/>
                <p:cNvSpPr/>
                <p:nvPr/>
              </p:nvSpPr>
              <p:spPr bwMode="auto">
                <a:xfrm>
                  <a:off x="4164" y="3052"/>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328" name="Freeform 623"/>
                <p:cNvSpPr/>
                <p:nvPr/>
              </p:nvSpPr>
              <p:spPr bwMode="auto">
                <a:xfrm>
                  <a:off x="4007" y="3052"/>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grpSp>
          <p:grpSp>
            <p:nvGrpSpPr>
              <p:cNvPr id="1067" name="Group 624"/>
              <p:cNvGrpSpPr/>
              <p:nvPr/>
            </p:nvGrpSpPr>
            <p:grpSpPr bwMode="auto">
              <a:xfrm>
                <a:off x="4625" y="2884"/>
                <a:ext cx="37" cy="32"/>
                <a:chOff x="2924" y="2866"/>
                <a:chExt cx="37" cy="32"/>
              </a:xfrm>
            </p:grpSpPr>
            <p:sp>
              <p:nvSpPr>
                <p:cNvPr id="1307" name="Oval 625"/>
                <p:cNvSpPr>
                  <a:spLocks noChangeArrowheads="1"/>
                </p:cNvSpPr>
                <p:nvPr/>
              </p:nvSpPr>
              <p:spPr bwMode="auto">
                <a:xfrm>
                  <a:off x="2924" y="2866"/>
                  <a:ext cx="37" cy="32"/>
                </a:xfrm>
                <a:prstGeom prst="ellipse">
                  <a:avLst/>
                </a:prstGeom>
                <a:solidFill>
                  <a:schemeClr val="hlink"/>
                </a:solidFill>
                <a:ln w="0">
                  <a:solidFill>
                    <a:srgbClr val="000000"/>
                  </a:solidFill>
                  <a:round/>
                </a:ln>
              </p:spPr>
              <p:txBody>
                <a:bodyPr/>
                <a:lstStyle/>
                <a:p>
                  <a:endParaRPr lang="zh-CN" altLang="en-US"/>
                </a:p>
              </p:txBody>
            </p:sp>
            <p:sp>
              <p:nvSpPr>
                <p:cNvPr id="1308" name="Oval 626"/>
                <p:cNvSpPr>
                  <a:spLocks noChangeArrowheads="1"/>
                </p:cNvSpPr>
                <p:nvPr/>
              </p:nvSpPr>
              <p:spPr bwMode="auto">
                <a:xfrm>
                  <a:off x="2924" y="2866"/>
                  <a:ext cx="37" cy="32"/>
                </a:xfrm>
                <a:prstGeom prst="ellipse">
                  <a:avLst/>
                </a:prstGeom>
                <a:solidFill>
                  <a:schemeClr val="hlink"/>
                </a:solidFill>
                <a:ln w="9525" cap="rnd">
                  <a:solidFill>
                    <a:srgbClr val="0000FF"/>
                  </a:solidFill>
                  <a:round/>
                </a:ln>
              </p:spPr>
              <p:txBody>
                <a:bodyPr/>
                <a:lstStyle/>
                <a:p>
                  <a:endParaRPr lang="zh-CN" altLang="en-US"/>
                </a:p>
              </p:txBody>
            </p:sp>
          </p:grpSp>
          <p:grpSp>
            <p:nvGrpSpPr>
              <p:cNvPr id="1068" name="Group 627"/>
              <p:cNvGrpSpPr/>
              <p:nvPr/>
            </p:nvGrpSpPr>
            <p:grpSpPr bwMode="auto">
              <a:xfrm>
                <a:off x="4688" y="2940"/>
                <a:ext cx="37" cy="31"/>
                <a:chOff x="2987" y="2922"/>
                <a:chExt cx="37" cy="31"/>
              </a:xfrm>
            </p:grpSpPr>
            <p:sp>
              <p:nvSpPr>
                <p:cNvPr id="1305" name="Oval 628"/>
                <p:cNvSpPr>
                  <a:spLocks noChangeArrowheads="1"/>
                </p:cNvSpPr>
                <p:nvPr/>
              </p:nvSpPr>
              <p:spPr bwMode="auto">
                <a:xfrm>
                  <a:off x="2987" y="2922"/>
                  <a:ext cx="37" cy="31"/>
                </a:xfrm>
                <a:prstGeom prst="ellipse">
                  <a:avLst/>
                </a:prstGeom>
                <a:solidFill>
                  <a:schemeClr val="hlink"/>
                </a:solidFill>
                <a:ln w="0">
                  <a:solidFill>
                    <a:srgbClr val="000000"/>
                  </a:solidFill>
                  <a:round/>
                </a:ln>
              </p:spPr>
              <p:txBody>
                <a:bodyPr/>
                <a:lstStyle/>
                <a:p>
                  <a:endParaRPr lang="zh-CN" altLang="en-US"/>
                </a:p>
              </p:txBody>
            </p:sp>
            <p:sp>
              <p:nvSpPr>
                <p:cNvPr id="1306" name="Oval 629"/>
                <p:cNvSpPr>
                  <a:spLocks noChangeArrowheads="1"/>
                </p:cNvSpPr>
                <p:nvPr/>
              </p:nvSpPr>
              <p:spPr bwMode="auto">
                <a:xfrm>
                  <a:off x="2987" y="2922"/>
                  <a:ext cx="37" cy="31"/>
                </a:xfrm>
                <a:prstGeom prst="ellipse">
                  <a:avLst/>
                </a:prstGeom>
                <a:solidFill>
                  <a:schemeClr val="hlink"/>
                </a:solidFill>
                <a:ln w="9525" cap="rnd">
                  <a:solidFill>
                    <a:srgbClr val="0000FF"/>
                  </a:solidFill>
                  <a:round/>
                </a:ln>
              </p:spPr>
              <p:txBody>
                <a:bodyPr/>
                <a:lstStyle/>
                <a:p>
                  <a:endParaRPr lang="zh-CN" altLang="en-US"/>
                </a:p>
              </p:txBody>
            </p:sp>
          </p:grpSp>
          <p:grpSp>
            <p:nvGrpSpPr>
              <p:cNvPr id="1069" name="Group 630"/>
              <p:cNvGrpSpPr/>
              <p:nvPr/>
            </p:nvGrpSpPr>
            <p:grpSpPr bwMode="auto">
              <a:xfrm>
                <a:off x="4462" y="2852"/>
                <a:ext cx="37" cy="32"/>
                <a:chOff x="2761" y="2834"/>
                <a:chExt cx="37" cy="32"/>
              </a:xfrm>
            </p:grpSpPr>
            <p:sp>
              <p:nvSpPr>
                <p:cNvPr id="1303" name="Oval 631"/>
                <p:cNvSpPr>
                  <a:spLocks noChangeArrowheads="1"/>
                </p:cNvSpPr>
                <p:nvPr/>
              </p:nvSpPr>
              <p:spPr bwMode="auto">
                <a:xfrm>
                  <a:off x="2761" y="2834"/>
                  <a:ext cx="37" cy="32"/>
                </a:xfrm>
                <a:prstGeom prst="ellipse">
                  <a:avLst/>
                </a:prstGeom>
                <a:solidFill>
                  <a:schemeClr val="hlink"/>
                </a:solidFill>
                <a:ln w="0">
                  <a:solidFill>
                    <a:srgbClr val="000000"/>
                  </a:solidFill>
                  <a:round/>
                </a:ln>
              </p:spPr>
              <p:txBody>
                <a:bodyPr/>
                <a:lstStyle/>
                <a:p>
                  <a:endParaRPr lang="zh-CN" altLang="en-US"/>
                </a:p>
              </p:txBody>
            </p:sp>
            <p:sp>
              <p:nvSpPr>
                <p:cNvPr id="1304" name="Oval 632"/>
                <p:cNvSpPr>
                  <a:spLocks noChangeArrowheads="1"/>
                </p:cNvSpPr>
                <p:nvPr/>
              </p:nvSpPr>
              <p:spPr bwMode="auto">
                <a:xfrm>
                  <a:off x="2761" y="2834"/>
                  <a:ext cx="37" cy="32"/>
                </a:xfrm>
                <a:prstGeom prst="ellipse">
                  <a:avLst/>
                </a:prstGeom>
                <a:solidFill>
                  <a:schemeClr val="hlink"/>
                </a:solidFill>
                <a:ln w="9525" cap="rnd">
                  <a:solidFill>
                    <a:srgbClr val="0000FF"/>
                  </a:solidFill>
                  <a:round/>
                </a:ln>
              </p:spPr>
              <p:txBody>
                <a:bodyPr/>
                <a:lstStyle/>
                <a:p>
                  <a:endParaRPr lang="zh-CN" altLang="en-US"/>
                </a:p>
              </p:txBody>
            </p:sp>
          </p:grpSp>
          <p:grpSp>
            <p:nvGrpSpPr>
              <p:cNvPr id="1070" name="Group 633"/>
              <p:cNvGrpSpPr/>
              <p:nvPr/>
            </p:nvGrpSpPr>
            <p:grpSpPr bwMode="auto">
              <a:xfrm>
                <a:off x="4531" y="2897"/>
                <a:ext cx="37" cy="33"/>
                <a:chOff x="2830" y="2879"/>
                <a:chExt cx="37" cy="33"/>
              </a:xfrm>
            </p:grpSpPr>
            <p:sp>
              <p:nvSpPr>
                <p:cNvPr id="1301" name="Oval 634"/>
                <p:cNvSpPr>
                  <a:spLocks noChangeArrowheads="1"/>
                </p:cNvSpPr>
                <p:nvPr/>
              </p:nvSpPr>
              <p:spPr bwMode="auto">
                <a:xfrm>
                  <a:off x="2830" y="2879"/>
                  <a:ext cx="37" cy="33"/>
                </a:xfrm>
                <a:prstGeom prst="ellipse">
                  <a:avLst/>
                </a:prstGeom>
                <a:solidFill>
                  <a:schemeClr val="hlink"/>
                </a:solidFill>
                <a:ln w="0">
                  <a:solidFill>
                    <a:srgbClr val="000000"/>
                  </a:solidFill>
                  <a:round/>
                </a:ln>
              </p:spPr>
              <p:txBody>
                <a:bodyPr/>
                <a:lstStyle/>
                <a:p>
                  <a:endParaRPr lang="zh-CN" altLang="en-US"/>
                </a:p>
              </p:txBody>
            </p:sp>
            <p:sp>
              <p:nvSpPr>
                <p:cNvPr id="1302" name="Oval 635"/>
                <p:cNvSpPr>
                  <a:spLocks noChangeArrowheads="1"/>
                </p:cNvSpPr>
                <p:nvPr/>
              </p:nvSpPr>
              <p:spPr bwMode="auto">
                <a:xfrm>
                  <a:off x="2830" y="2879"/>
                  <a:ext cx="37" cy="33"/>
                </a:xfrm>
                <a:prstGeom prst="ellipse">
                  <a:avLst/>
                </a:prstGeom>
                <a:solidFill>
                  <a:schemeClr val="hlink"/>
                </a:solidFill>
                <a:ln w="9525" cap="rnd">
                  <a:solidFill>
                    <a:srgbClr val="0000FF"/>
                  </a:solidFill>
                  <a:round/>
                </a:ln>
              </p:spPr>
              <p:txBody>
                <a:bodyPr/>
                <a:lstStyle/>
                <a:p>
                  <a:endParaRPr lang="zh-CN" altLang="en-US"/>
                </a:p>
              </p:txBody>
            </p:sp>
          </p:grpSp>
          <p:grpSp>
            <p:nvGrpSpPr>
              <p:cNvPr id="1071" name="Group 636"/>
              <p:cNvGrpSpPr/>
              <p:nvPr/>
            </p:nvGrpSpPr>
            <p:grpSpPr bwMode="auto">
              <a:xfrm>
                <a:off x="4583" y="2805"/>
                <a:ext cx="36" cy="32"/>
                <a:chOff x="2882" y="2787"/>
                <a:chExt cx="36" cy="32"/>
              </a:xfrm>
            </p:grpSpPr>
            <p:sp>
              <p:nvSpPr>
                <p:cNvPr id="1299" name="Oval 637"/>
                <p:cNvSpPr>
                  <a:spLocks noChangeArrowheads="1"/>
                </p:cNvSpPr>
                <p:nvPr/>
              </p:nvSpPr>
              <p:spPr bwMode="auto">
                <a:xfrm>
                  <a:off x="2882" y="2787"/>
                  <a:ext cx="36" cy="32"/>
                </a:xfrm>
                <a:prstGeom prst="ellipse">
                  <a:avLst/>
                </a:prstGeom>
                <a:solidFill>
                  <a:schemeClr val="hlink"/>
                </a:solidFill>
                <a:ln w="0">
                  <a:solidFill>
                    <a:srgbClr val="000000"/>
                  </a:solidFill>
                  <a:round/>
                </a:ln>
              </p:spPr>
              <p:txBody>
                <a:bodyPr/>
                <a:lstStyle/>
                <a:p>
                  <a:endParaRPr lang="zh-CN" altLang="en-US"/>
                </a:p>
              </p:txBody>
            </p:sp>
            <p:sp>
              <p:nvSpPr>
                <p:cNvPr id="1300" name="Oval 638"/>
                <p:cNvSpPr>
                  <a:spLocks noChangeArrowheads="1"/>
                </p:cNvSpPr>
                <p:nvPr/>
              </p:nvSpPr>
              <p:spPr bwMode="auto">
                <a:xfrm>
                  <a:off x="2882" y="2787"/>
                  <a:ext cx="36" cy="32"/>
                </a:xfrm>
                <a:prstGeom prst="ellipse">
                  <a:avLst/>
                </a:prstGeom>
                <a:solidFill>
                  <a:schemeClr val="hlink"/>
                </a:solidFill>
                <a:ln w="9525" cap="rnd">
                  <a:solidFill>
                    <a:srgbClr val="0000FF"/>
                  </a:solidFill>
                  <a:round/>
                </a:ln>
              </p:spPr>
              <p:txBody>
                <a:bodyPr/>
                <a:lstStyle/>
                <a:p>
                  <a:endParaRPr lang="zh-CN" altLang="en-US"/>
                </a:p>
              </p:txBody>
            </p:sp>
          </p:grpSp>
          <p:grpSp>
            <p:nvGrpSpPr>
              <p:cNvPr id="1072" name="Group 639"/>
              <p:cNvGrpSpPr/>
              <p:nvPr/>
            </p:nvGrpSpPr>
            <p:grpSpPr bwMode="auto">
              <a:xfrm>
                <a:off x="4640" y="2822"/>
                <a:ext cx="37" cy="33"/>
                <a:chOff x="2939" y="2804"/>
                <a:chExt cx="37" cy="33"/>
              </a:xfrm>
            </p:grpSpPr>
            <p:sp>
              <p:nvSpPr>
                <p:cNvPr id="1297" name="Oval 640"/>
                <p:cNvSpPr>
                  <a:spLocks noChangeArrowheads="1"/>
                </p:cNvSpPr>
                <p:nvPr/>
              </p:nvSpPr>
              <p:spPr bwMode="auto">
                <a:xfrm>
                  <a:off x="2939" y="2804"/>
                  <a:ext cx="37" cy="33"/>
                </a:xfrm>
                <a:prstGeom prst="ellipse">
                  <a:avLst/>
                </a:prstGeom>
                <a:solidFill>
                  <a:schemeClr val="hlink"/>
                </a:solidFill>
                <a:ln w="0">
                  <a:solidFill>
                    <a:srgbClr val="000000"/>
                  </a:solidFill>
                  <a:round/>
                </a:ln>
              </p:spPr>
              <p:txBody>
                <a:bodyPr/>
                <a:lstStyle/>
                <a:p>
                  <a:endParaRPr lang="zh-CN" altLang="en-US"/>
                </a:p>
              </p:txBody>
            </p:sp>
            <p:sp>
              <p:nvSpPr>
                <p:cNvPr id="1298" name="Oval 641"/>
                <p:cNvSpPr>
                  <a:spLocks noChangeArrowheads="1"/>
                </p:cNvSpPr>
                <p:nvPr/>
              </p:nvSpPr>
              <p:spPr bwMode="auto">
                <a:xfrm>
                  <a:off x="2939" y="2804"/>
                  <a:ext cx="37" cy="33"/>
                </a:xfrm>
                <a:prstGeom prst="ellipse">
                  <a:avLst/>
                </a:prstGeom>
                <a:solidFill>
                  <a:schemeClr val="hlink"/>
                </a:solidFill>
                <a:ln w="9525" cap="rnd">
                  <a:solidFill>
                    <a:srgbClr val="0000FF"/>
                  </a:solidFill>
                  <a:round/>
                </a:ln>
              </p:spPr>
              <p:txBody>
                <a:bodyPr/>
                <a:lstStyle/>
                <a:p>
                  <a:endParaRPr lang="zh-CN" altLang="en-US"/>
                </a:p>
              </p:txBody>
            </p:sp>
          </p:grpSp>
          <p:grpSp>
            <p:nvGrpSpPr>
              <p:cNvPr id="1073" name="Group 642"/>
              <p:cNvGrpSpPr/>
              <p:nvPr/>
            </p:nvGrpSpPr>
            <p:grpSpPr bwMode="auto">
              <a:xfrm>
                <a:off x="4704" y="2878"/>
                <a:ext cx="36" cy="32"/>
                <a:chOff x="3003" y="2860"/>
                <a:chExt cx="36" cy="32"/>
              </a:xfrm>
            </p:grpSpPr>
            <p:sp>
              <p:nvSpPr>
                <p:cNvPr id="1295" name="Oval 643"/>
                <p:cNvSpPr>
                  <a:spLocks noChangeArrowheads="1"/>
                </p:cNvSpPr>
                <p:nvPr/>
              </p:nvSpPr>
              <p:spPr bwMode="auto">
                <a:xfrm>
                  <a:off x="3003" y="2860"/>
                  <a:ext cx="36" cy="32"/>
                </a:xfrm>
                <a:prstGeom prst="ellipse">
                  <a:avLst/>
                </a:prstGeom>
                <a:solidFill>
                  <a:schemeClr val="hlink"/>
                </a:solidFill>
                <a:ln w="0">
                  <a:solidFill>
                    <a:srgbClr val="000000"/>
                  </a:solidFill>
                  <a:round/>
                </a:ln>
              </p:spPr>
              <p:txBody>
                <a:bodyPr/>
                <a:lstStyle/>
                <a:p>
                  <a:endParaRPr lang="zh-CN" altLang="en-US"/>
                </a:p>
              </p:txBody>
            </p:sp>
            <p:sp>
              <p:nvSpPr>
                <p:cNvPr id="1296" name="Oval 644"/>
                <p:cNvSpPr>
                  <a:spLocks noChangeArrowheads="1"/>
                </p:cNvSpPr>
                <p:nvPr/>
              </p:nvSpPr>
              <p:spPr bwMode="auto">
                <a:xfrm>
                  <a:off x="3003" y="2860"/>
                  <a:ext cx="36" cy="32"/>
                </a:xfrm>
                <a:prstGeom prst="ellipse">
                  <a:avLst/>
                </a:prstGeom>
                <a:solidFill>
                  <a:schemeClr val="hlink"/>
                </a:solidFill>
                <a:ln w="9525" cap="rnd">
                  <a:solidFill>
                    <a:srgbClr val="0000FF"/>
                  </a:solidFill>
                  <a:round/>
                </a:ln>
              </p:spPr>
              <p:txBody>
                <a:bodyPr/>
                <a:lstStyle/>
                <a:p>
                  <a:endParaRPr lang="zh-CN" altLang="en-US"/>
                </a:p>
              </p:txBody>
            </p:sp>
          </p:grpSp>
          <p:grpSp>
            <p:nvGrpSpPr>
              <p:cNvPr id="1074" name="Group 645"/>
              <p:cNvGrpSpPr/>
              <p:nvPr/>
            </p:nvGrpSpPr>
            <p:grpSpPr bwMode="auto">
              <a:xfrm>
                <a:off x="4546" y="2836"/>
                <a:ext cx="38" cy="33"/>
                <a:chOff x="2845" y="2818"/>
                <a:chExt cx="38" cy="33"/>
              </a:xfrm>
            </p:grpSpPr>
            <p:sp>
              <p:nvSpPr>
                <p:cNvPr id="1293" name="Oval 646"/>
                <p:cNvSpPr>
                  <a:spLocks noChangeArrowheads="1"/>
                </p:cNvSpPr>
                <p:nvPr/>
              </p:nvSpPr>
              <p:spPr bwMode="auto">
                <a:xfrm>
                  <a:off x="2845" y="2818"/>
                  <a:ext cx="38" cy="33"/>
                </a:xfrm>
                <a:prstGeom prst="ellipse">
                  <a:avLst/>
                </a:prstGeom>
                <a:solidFill>
                  <a:schemeClr val="hlink"/>
                </a:solidFill>
                <a:ln w="0">
                  <a:solidFill>
                    <a:srgbClr val="000000"/>
                  </a:solidFill>
                  <a:round/>
                </a:ln>
              </p:spPr>
              <p:txBody>
                <a:bodyPr/>
                <a:lstStyle/>
                <a:p>
                  <a:endParaRPr lang="zh-CN" altLang="en-US"/>
                </a:p>
              </p:txBody>
            </p:sp>
            <p:sp>
              <p:nvSpPr>
                <p:cNvPr id="1294" name="Oval 647"/>
                <p:cNvSpPr>
                  <a:spLocks noChangeArrowheads="1"/>
                </p:cNvSpPr>
                <p:nvPr/>
              </p:nvSpPr>
              <p:spPr bwMode="auto">
                <a:xfrm>
                  <a:off x="2845" y="2818"/>
                  <a:ext cx="38" cy="33"/>
                </a:xfrm>
                <a:prstGeom prst="ellipse">
                  <a:avLst/>
                </a:prstGeom>
                <a:solidFill>
                  <a:schemeClr val="hlink"/>
                </a:solidFill>
                <a:ln w="9525" cap="rnd">
                  <a:solidFill>
                    <a:srgbClr val="0000FF"/>
                  </a:solidFill>
                  <a:round/>
                </a:ln>
              </p:spPr>
              <p:txBody>
                <a:bodyPr/>
                <a:lstStyle/>
                <a:p>
                  <a:endParaRPr lang="zh-CN" altLang="en-US"/>
                </a:p>
              </p:txBody>
            </p:sp>
          </p:grpSp>
          <p:grpSp>
            <p:nvGrpSpPr>
              <p:cNvPr id="1075" name="Group 648"/>
              <p:cNvGrpSpPr/>
              <p:nvPr/>
            </p:nvGrpSpPr>
            <p:grpSpPr bwMode="auto">
              <a:xfrm>
                <a:off x="4598" y="2744"/>
                <a:ext cx="37" cy="32"/>
                <a:chOff x="2897" y="2726"/>
                <a:chExt cx="37" cy="32"/>
              </a:xfrm>
            </p:grpSpPr>
            <p:sp>
              <p:nvSpPr>
                <p:cNvPr id="1291" name="Oval 649"/>
                <p:cNvSpPr>
                  <a:spLocks noChangeArrowheads="1"/>
                </p:cNvSpPr>
                <p:nvPr/>
              </p:nvSpPr>
              <p:spPr bwMode="auto">
                <a:xfrm>
                  <a:off x="2897" y="2726"/>
                  <a:ext cx="37" cy="32"/>
                </a:xfrm>
                <a:prstGeom prst="ellipse">
                  <a:avLst/>
                </a:prstGeom>
                <a:solidFill>
                  <a:schemeClr val="hlink"/>
                </a:solidFill>
                <a:ln w="0">
                  <a:solidFill>
                    <a:srgbClr val="000000"/>
                  </a:solidFill>
                  <a:round/>
                </a:ln>
              </p:spPr>
              <p:txBody>
                <a:bodyPr/>
                <a:lstStyle/>
                <a:p>
                  <a:endParaRPr lang="zh-CN" altLang="en-US"/>
                </a:p>
              </p:txBody>
            </p:sp>
            <p:sp>
              <p:nvSpPr>
                <p:cNvPr id="1292" name="Oval 650"/>
                <p:cNvSpPr>
                  <a:spLocks noChangeArrowheads="1"/>
                </p:cNvSpPr>
                <p:nvPr/>
              </p:nvSpPr>
              <p:spPr bwMode="auto">
                <a:xfrm>
                  <a:off x="2897" y="2726"/>
                  <a:ext cx="37" cy="32"/>
                </a:xfrm>
                <a:prstGeom prst="ellipse">
                  <a:avLst/>
                </a:prstGeom>
                <a:solidFill>
                  <a:schemeClr val="hlink"/>
                </a:solidFill>
                <a:ln w="9525" cap="rnd">
                  <a:solidFill>
                    <a:srgbClr val="0000FF"/>
                  </a:solidFill>
                  <a:round/>
                </a:ln>
              </p:spPr>
              <p:txBody>
                <a:bodyPr/>
                <a:lstStyle/>
                <a:p>
                  <a:endParaRPr lang="zh-CN" altLang="en-US"/>
                </a:p>
              </p:txBody>
            </p:sp>
          </p:grpSp>
          <p:grpSp>
            <p:nvGrpSpPr>
              <p:cNvPr id="1076" name="Group 651"/>
              <p:cNvGrpSpPr/>
              <p:nvPr/>
            </p:nvGrpSpPr>
            <p:grpSpPr bwMode="auto">
              <a:xfrm>
                <a:off x="4314" y="2860"/>
                <a:ext cx="114" cy="96"/>
                <a:chOff x="2613" y="2842"/>
                <a:chExt cx="114" cy="96"/>
              </a:xfrm>
            </p:grpSpPr>
            <p:sp>
              <p:nvSpPr>
                <p:cNvPr id="1289" name="Oval 652"/>
                <p:cNvSpPr>
                  <a:spLocks noChangeArrowheads="1"/>
                </p:cNvSpPr>
                <p:nvPr/>
              </p:nvSpPr>
              <p:spPr bwMode="auto">
                <a:xfrm>
                  <a:off x="2613" y="2842"/>
                  <a:ext cx="114" cy="96"/>
                </a:xfrm>
                <a:prstGeom prst="ellipse">
                  <a:avLst/>
                </a:prstGeom>
                <a:solidFill>
                  <a:schemeClr val="hlink"/>
                </a:solidFill>
                <a:ln w="0">
                  <a:solidFill>
                    <a:srgbClr val="000000"/>
                  </a:solidFill>
                  <a:round/>
                </a:ln>
              </p:spPr>
              <p:txBody>
                <a:bodyPr/>
                <a:lstStyle/>
                <a:p>
                  <a:endParaRPr lang="zh-CN" altLang="en-US"/>
                </a:p>
              </p:txBody>
            </p:sp>
            <p:sp>
              <p:nvSpPr>
                <p:cNvPr id="1290" name="Oval 653"/>
                <p:cNvSpPr>
                  <a:spLocks noChangeArrowheads="1"/>
                </p:cNvSpPr>
                <p:nvPr/>
              </p:nvSpPr>
              <p:spPr bwMode="auto">
                <a:xfrm>
                  <a:off x="2613" y="2842"/>
                  <a:ext cx="114" cy="96"/>
                </a:xfrm>
                <a:prstGeom prst="ellipse">
                  <a:avLst/>
                </a:prstGeom>
                <a:solidFill>
                  <a:schemeClr val="hlink"/>
                </a:solidFill>
                <a:ln w="9525" cap="rnd">
                  <a:solidFill>
                    <a:srgbClr val="339966"/>
                  </a:solidFill>
                  <a:round/>
                </a:ln>
              </p:spPr>
              <p:txBody>
                <a:bodyPr/>
                <a:lstStyle/>
                <a:p>
                  <a:endParaRPr lang="zh-CN" altLang="en-US"/>
                </a:p>
              </p:txBody>
            </p:sp>
          </p:grpSp>
          <p:grpSp>
            <p:nvGrpSpPr>
              <p:cNvPr id="1077" name="Group 654"/>
              <p:cNvGrpSpPr/>
              <p:nvPr/>
            </p:nvGrpSpPr>
            <p:grpSpPr bwMode="auto">
              <a:xfrm>
                <a:off x="4395" y="2695"/>
                <a:ext cx="113" cy="95"/>
                <a:chOff x="2694" y="2677"/>
                <a:chExt cx="113" cy="95"/>
              </a:xfrm>
            </p:grpSpPr>
            <p:sp>
              <p:nvSpPr>
                <p:cNvPr id="1287" name="Oval 655"/>
                <p:cNvSpPr>
                  <a:spLocks noChangeArrowheads="1"/>
                </p:cNvSpPr>
                <p:nvPr/>
              </p:nvSpPr>
              <p:spPr bwMode="auto">
                <a:xfrm>
                  <a:off x="2694" y="2677"/>
                  <a:ext cx="113" cy="95"/>
                </a:xfrm>
                <a:prstGeom prst="ellipse">
                  <a:avLst/>
                </a:prstGeom>
                <a:solidFill>
                  <a:schemeClr val="hlink"/>
                </a:solidFill>
                <a:ln w="0">
                  <a:solidFill>
                    <a:srgbClr val="000000"/>
                  </a:solidFill>
                  <a:round/>
                </a:ln>
              </p:spPr>
              <p:txBody>
                <a:bodyPr/>
                <a:lstStyle/>
                <a:p>
                  <a:endParaRPr lang="zh-CN" altLang="en-US"/>
                </a:p>
              </p:txBody>
            </p:sp>
            <p:sp>
              <p:nvSpPr>
                <p:cNvPr id="1288" name="Oval 656"/>
                <p:cNvSpPr>
                  <a:spLocks noChangeArrowheads="1"/>
                </p:cNvSpPr>
                <p:nvPr/>
              </p:nvSpPr>
              <p:spPr bwMode="auto">
                <a:xfrm>
                  <a:off x="2694" y="2677"/>
                  <a:ext cx="113" cy="95"/>
                </a:xfrm>
                <a:prstGeom prst="ellipse">
                  <a:avLst/>
                </a:prstGeom>
                <a:solidFill>
                  <a:schemeClr val="hlink"/>
                </a:solidFill>
                <a:ln w="9525" cap="rnd">
                  <a:solidFill>
                    <a:srgbClr val="339966"/>
                  </a:solidFill>
                  <a:round/>
                </a:ln>
              </p:spPr>
              <p:txBody>
                <a:bodyPr/>
                <a:lstStyle/>
                <a:p>
                  <a:endParaRPr lang="zh-CN" altLang="en-US"/>
                </a:p>
              </p:txBody>
            </p:sp>
          </p:grpSp>
          <p:grpSp>
            <p:nvGrpSpPr>
              <p:cNvPr id="1078" name="Group 657"/>
              <p:cNvGrpSpPr/>
              <p:nvPr/>
            </p:nvGrpSpPr>
            <p:grpSpPr bwMode="auto">
              <a:xfrm>
                <a:off x="4666" y="2682"/>
                <a:ext cx="115" cy="95"/>
                <a:chOff x="2965" y="2664"/>
                <a:chExt cx="115" cy="95"/>
              </a:xfrm>
            </p:grpSpPr>
            <p:sp>
              <p:nvSpPr>
                <p:cNvPr id="1285" name="Oval 658"/>
                <p:cNvSpPr>
                  <a:spLocks noChangeArrowheads="1"/>
                </p:cNvSpPr>
                <p:nvPr/>
              </p:nvSpPr>
              <p:spPr bwMode="auto">
                <a:xfrm>
                  <a:off x="2965" y="2664"/>
                  <a:ext cx="115" cy="95"/>
                </a:xfrm>
                <a:prstGeom prst="ellipse">
                  <a:avLst/>
                </a:prstGeom>
                <a:solidFill>
                  <a:schemeClr val="hlink"/>
                </a:solidFill>
                <a:ln w="0">
                  <a:solidFill>
                    <a:srgbClr val="000000"/>
                  </a:solidFill>
                  <a:round/>
                </a:ln>
              </p:spPr>
              <p:txBody>
                <a:bodyPr/>
                <a:lstStyle/>
                <a:p>
                  <a:endParaRPr lang="zh-CN" altLang="en-US"/>
                </a:p>
              </p:txBody>
            </p:sp>
            <p:sp>
              <p:nvSpPr>
                <p:cNvPr id="1286" name="Oval 659"/>
                <p:cNvSpPr>
                  <a:spLocks noChangeArrowheads="1"/>
                </p:cNvSpPr>
                <p:nvPr/>
              </p:nvSpPr>
              <p:spPr bwMode="auto">
                <a:xfrm>
                  <a:off x="2965" y="2664"/>
                  <a:ext cx="115" cy="95"/>
                </a:xfrm>
                <a:prstGeom prst="ellipse">
                  <a:avLst/>
                </a:prstGeom>
                <a:solidFill>
                  <a:schemeClr val="hlink"/>
                </a:solidFill>
                <a:ln w="9525" cap="rnd">
                  <a:solidFill>
                    <a:srgbClr val="339966"/>
                  </a:solidFill>
                  <a:round/>
                </a:ln>
              </p:spPr>
              <p:txBody>
                <a:bodyPr/>
                <a:lstStyle/>
                <a:p>
                  <a:endParaRPr lang="zh-CN" altLang="en-US"/>
                </a:p>
              </p:txBody>
            </p:sp>
          </p:grpSp>
          <p:grpSp>
            <p:nvGrpSpPr>
              <p:cNvPr id="1079" name="Group 660"/>
              <p:cNvGrpSpPr/>
              <p:nvPr/>
            </p:nvGrpSpPr>
            <p:grpSpPr bwMode="auto">
              <a:xfrm>
                <a:off x="4333" y="2453"/>
                <a:ext cx="235" cy="186"/>
                <a:chOff x="2632" y="2435"/>
                <a:chExt cx="235" cy="186"/>
              </a:xfrm>
            </p:grpSpPr>
            <p:sp>
              <p:nvSpPr>
                <p:cNvPr id="1283" name="Oval 661"/>
                <p:cNvSpPr>
                  <a:spLocks noChangeArrowheads="1"/>
                </p:cNvSpPr>
                <p:nvPr/>
              </p:nvSpPr>
              <p:spPr bwMode="auto">
                <a:xfrm>
                  <a:off x="2632" y="2435"/>
                  <a:ext cx="235" cy="186"/>
                </a:xfrm>
                <a:prstGeom prst="ellipse">
                  <a:avLst/>
                </a:prstGeom>
                <a:solidFill>
                  <a:schemeClr val="hlink"/>
                </a:solidFill>
                <a:ln w="0">
                  <a:solidFill>
                    <a:srgbClr val="000000"/>
                  </a:solidFill>
                  <a:round/>
                </a:ln>
              </p:spPr>
              <p:txBody>
                <a:bodyPr/>
                <a:lstStyle/>
                <a:p>
                  <a:endParaRPr lang="zh-CN" altLang="en-US"/>
                </a:p>
              </p:txBody>
            </p:sp>
            <p:sp>
              <p:nvSpPr>
                <p:cNvPr id="1284" name="Oval 662"/>
                <p:cNvSpPr>
                  <a:spLocks noChangeArrowheads="1"/>
                </p:cNvSpPr>
                <p:nvPr/>
              </p:nvSpPr>
              <p:spPr bwMode="auto">
                <a:xfrm>
                  <a:off x="2632" y="2435"/>
                  <a:ext cx="235" cy="186"/>
                </a:xfrm>
                <a:prstGeom prst="ellipse">
                  <a:avLst/>
                </a:prstGeom>
                <a:solidFill>
                  <a:schemeClr val="hlink"/>
                </a:solidFill>
                <a:ln w="9525" cap="rnd">
                  <a:solidFill>
                    <a:srgbClr val="FF0000"/>
                  </a:solidFill>
                  <a:round/>
                </a:ln>
              </p:spPr>
              <p:txBody>
                <a:bodyPr/>
                <a:lstStyle/>
                <a:p>
                  <a:endParaRPr lang="zh-CN" altLang="en-US"/>
                </a:p>
              </p:txBody>
            </p:sp>
          </p:grpSp>
          <p:sp>
            <p:nvSpPr>
              <p:cNvPr id="1080" name="Freeform 663"/>
              <p:cNvSpPr/>
              <p:nvPr/>
            </p:nvSpPr>
            <p:spPr bwMode="auto">
              <a:xfrm>
                <a:off x="4450" y="2398"/>
                <a:ext cx="1501" cy="304"/>
              </a:xfrm>
              <a:custGeom>
                <a:avLst/>
                <a:gdLst>
                  <a:gd name="T0" fmla="*/ 0 w 1501"/>
                  <a:gd name="T1" fmla="*/ 0 h 304"/>
                  <a:gd name="T2" fmla="*/ 2 w 1501"/>
                  <a:gd name="T3" fmla="*/ 2 h 304"/>
                  <a:gd name="T4" fmla="*/ 11 w 1501"/>
                  <a:gd name="T5" fmla="*/ 6 h 304"/>
                  <a:gd name="T6" fmla="*/ 22 w 1501"/>
                  <a:gd name="T7" fmla="*/ 12 h 304"/>
                  <a:gd name="T8" fmla="*/ 38 w 1501"/>
                  <a:gd name="T9" fmla="*/ 20 h 304"/>
                  <a:gd name="T10" fmla="*/ 57 w 1501"/>
                  <a:gd name="T11" fmla="*/ 30 h 304"/>
                  <a:gd name="T12" fmla="*/ 79 w 1501"/>
                  <a:gd name="T13" fmla="*/ 41 h 304"/>
                  <a:gd name="T14" fmla="*/ 103 w 1501"/>
                  <a:gd name="T15" fmla="*/ 54 h 304"/>
                  <a:gd name="T16" fmla="*/ 129 w 1501"/>
                  <a:gd name="T17" fmla="*/ 66 h 304"/>
                  <a:gd name="T18" fmla="*/ 156 w 1501"/>
                  <a:gd name="T19" fmla="*/ 79 h 304"/>
                  <a:gd name="T20" fmla="*/ 183 w 1501"/>
                  <a:gd name="T21" fmla="*/ 92 h 304"/>
                  <a:gd name="T22" fmla="*/ 210 w 1501"/>
                  <a:gd name="T23" fmla="*/ 106 h 304"/>
                  <a:gd name="T24" fmla="*/ 239 w 1501"/>
                  <a:gd name="T25" fmla="*/ 117 h 304"/>
                  <a:gd name="T26" fmla="*/ 265 w 1501"/>
                  <a:gd name="T27" fmla="*/ 128 h 304"/>
                  <a:gd name="T28" fmla="*/ 290 w 1501"/>
                  <a:gd name="T29" fmla="*/ 138 h 304"/>
                  <a:gd name="T30" fmla="*/ 313 w 1501"/>
                  <a:gd name="T31" fmla="*/ 147 h 304"/>
                  <a:gd name="T32" fmla="*/ 333 w 1501"/>
                  <a:gd name="T33" fmla="*/ 151 h 304"/>
                  <a:gd name="T34" fmla="*/ 389 w 1501"/>
                  <a:gd name="T35" fmla="*/ 166 h 304"/>
                  <a:gd name="T36" fmla="*/ 459 w 1501"/>
                  <a:gd name="T37" fmla="*/ 179 h 304"/>
                  <a:gd name="T38" fmla="*/ 537 w 1501"/>
                  <a:gd name="T39" fmla="*/ 192 h 304"/>
                  <a:gd name="T40" fmla="*/ 625 w 1501"/>
                  <a:gd name="T41" fmla="*/ 205 h 304"/>
                  <a:gd name="T42" fmla="*/ 719 w 1501"/>
                  <a:gd name="T43" fmla="*/ 218 h 304"/>
                  <a:gd name="T44" fmla="*/ 817 w 1501"/>
                  <a:gd name="T45" fmla="*/ 230 h 304"/>
                  <a:gd name="T46" fmla="*/ 916 w 1501"/>
                  <a:gd name="T47" fmla="*/ 242 h 304"/>
                  <a:gd name="T48" fmla="*/ 1016 w 1501"/>
                  <a:gd name="T49" fmla="*/ 254 h 304"/>
                  <a:gd name="T50" fmla="*/ 1110 w 1501"/>
                  <a:gd name="T51" fmla="*/ 265 h 304"/>
                  <a:gd name="T52" fmla="*/ 1200 w 1501"/>
                  <a:gd name="T53" fmla="*/ 275 h 304"/>
                  <a:gd name="T54" fmla="*/ 1282 w 1501"/>
                  <a:gd name="T55" fmla="*/ 283 h 304"/>
                  <a:gd name="T56" fmla="*/ 1355 w 1501"/>
                  <a:gd name="T57" fmla="*/ 290 h 304"/>
                  <a:gd name="T58" fmla="*/ 1415 w 1501"/>
                  <a:gd name="T59" fmla="*/ 296 h 304"/>
                  <a:gd name="T60" fmla="*/ 1461 w 1501"/>
                  <a:gd name="T61" fmla="*/ 301 h 304"/>
                  <a:gd name="T62" fmla="*/ 1491 w 1501"/>
                  <a:gd name="T63" fmla="*/ 304 h 304"/>
                  <a:gd name="T64" fmla="*/ 1501 w 1501"/>
                  <a:gd name="T65"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1" h="304">
                    <a:moveTo>
                      <a:pt x="0" y="0"/>
                    </a:moveTo>
                    <a:lnTo>
                      <a:pt x="2" y="2"/>
                    </a:lnTo>
                    <a:lnTo>
                      <a:pt x="11" y="6"/>
                    </a:lnTo>
                    <a:lnTo>
                      <a:pt x="22" y="12"/>
                    </a:lnTo>
                    <a:lnTo>
                      <a:pt x="38" y="20"/>
                    </a:lnTo>
                    <a:lnTo>
                      <a:pt x="57" y="30"/>
                    </a:lnTo>
                    <a:lnTo>
                      <a:pt x="79" y="41"/>
                    </a:lnTo>
                    <a:lnTo>
                      <a:pt x="103" y="54"/>
                    </a:lnTo>
                    <a:lnTo>
                      <a:pt x="129" y="66"/>
                    </a:lnTo>
                    <a:lnTo>
                      <a:pt x="156" y="79"/>
                    </a:lnTo>
                    <a:lnTo>
                      <a:pt x="183" y="92"/>
                    </a:lnTo>
                    <a:lnTo>
                      <a:pt x="210" y="106"/>
                    </a:lnTo>
                    <a:lnTo>
                      <a:pt x="239" y="117"/>
                    </a:lnTo>
                    <a:lnTo>
                      <a:pt x="265" y="128"/>
                    </a:lnTo>
                    <a:lnTo>
                      <a:pt x="290" y="138"/>
                    </a:lnTo>
                    <a:lnTo>
                      <a:pt x="313" y="147"/>
                    </a:lnTo>
                    <a:lnTo>
                      <a:pt x="333" y="151"/>
                    </a:lnTo>
                    <a:lnTo>
                      <a:pt x="389" y="166"/>
                    </a:lnTo>
                    <a:lnTo>
                      <a:pt x="459" y="179"/>
                    </a:lnTo>
                    <a:lnTo>
                      <a:pt x="537" y="192"/>
                    </a:lnTo>
                    <a:lnTo>
                      <a:pt x="625" y="205"/>
                    </a:lnTo>
                    <a:lnTo>
                      <a:pt x="719" y="218"/>
                    </a:lnTo>
                    <a:lnTo>
                      <a:pt x="817" y="230"/>
                    </a:lnTo>
                    <a:lnTo>
                      <a:pt x="916" y="242"/>
                    </a:lnTo>
                    <a:lnTo>
                      <a:pt x="1016" y="254"/>
                    </a:lnTo>
                    <a:lnTo>
                      <a:pt x="1110" y="265"/>
                    </a:lnTo>
                    <a:lnTo>
                      <a:pt x="1200" y="275"/>
                    </a:lnTo>
                    <a:lnTo>
                      <a:pt x="1282" y="283"/>
                    </a:lnTo>
                    <a:lnTo>
                      <a:pt x="1355" y="290"/>
                    </a:lnTo>
                    <a:lnTo>
                      <a:pt x="1415" y="296"/>
                    </a:lnTo>
                    <a:lnTo>
                      <a:pt x="1461" y="301"/>
                    </a:lnTo>
                    <a:lnTo>
                      <a:pt x="1491" y="304"/>
                    </a:lnTo>
                    <a:lnTo>
                      <a:pt x="1501" y="304"/>
                    </a:lnTo>
                  </a:path>
                </a:pathLst>
              </a:custGeom>
              <a:solidFill>
                <a:schemeClr val="hlink"/>
              </a:solidFill>
              <a:ln w="28575" cap="flat">
                <a:solidFill>
                  <a:srgbClr val="000000"/>
                </a:solidFill>
                <a:prstDash val="solid"/>
                <a:round/>
              </a:ln>
            </p:spPr>
            <p:txBody>
              <a:bodyPr/>
              <a:lstStyle/>
              <a:p>
                <a:endParaRPr lang="zh-CN" altLang="en-US"/>
              </a:p>
            </p:txBody>
          </p:sp>
          <p:sp>
            <p:nvSpPr>
              <p:cNvPr id="1081" name="Freeform 664"/>
              <p:cNvSpPr/>
              <p:nvPr/>
            </p:nvSpPr>
            <p:spPr bwMode="auto">
              <a:xfrm>
                <a:off x="4449" y="2815"/>
                <a:ext cx="1502" cy="303"/>
              </a:xfrm>
              <a:custGeom>
                <a:avLst/>
                <a:gdLst>
                  <a:gd name="T0" fmla="*/ 0 w 1502"/>
                  <a:gd name="T1" fmla="*/ 303 h 303"/>
                  <a:gd name="T2" fmla="*/ 2 w 1502"/>
                  <a:gd name="T3" fmla="*/ 303 h 303"/>
                  <a:gd name="T4" fmla="*/ 10 w 1502"/>
                  <a:gd name="T5" fmla="*/ 299 h 303"/>
                  <a:gd name="T6" fmla="*/ 22 w 1502"/>
                  <a:gd name="T7" fmla="*/ 293 h 303"/>
                  <a:gd name="T8" fmla="*/ 37 w 1502"/>
                  <a:gd name="T9" fmla="*/ 284 h 303"/>
                  <a:gd name="T10" fmla="*/ 56 w 1502"/>
                  <a:gd name="T11" fmla="*/ 275 h 303"/>
                  <a:gd name="T12" fmla="*/ 78 w 1502"/>
                  <a:gd name="T13" fmla="*/ 264 h 303"/>
                  <a:gd name="T14" fmla="*/ 102 w 1502"/>
                  <a:gd name="T15" fmla="*/ 252 h 303"/>
                  <a:gd name="T16" fmla="*/ 129 w 1502"/>
                  <a:gd name="T17" fmla="*/ 239 h 303"/>
                  <a:gd name="T18" fmla="*/ 155 w 1502"/>
                  <a:gd name="T19" fmla="*/ 225 h 303"/>
                  <a:gd name="T20" fmla="*/ 183 w 1502"/>
                  <a:gd name="T21" fmla="*/ 213 h 303"/>
                  <a:gd name="T22" fmla="*/ 210 w 1502"/>
                  <a:gd name="T23" fmla="*/ 200 h 303"/>
                  <a:gd name="T24" fmla="*/ 238 w 1502"/>
                  <a:gd name="T25" fmla="*/ 188 h 303"/>
                  <a:gd name="T26" fmla="*/ 265 w 1502"/>
                  <a:gd name="T27" fmla="*/ 177 h 303"/>
                  <a:gd name="T28" fmla="*/ 290 w 1502"/>
                  <a:gd name="T29" fmla="*/ 167 h 303"/>
                  <a:gd name="T30" fmla="*/ 313 w 1502"/>
                  <a:gd name="T31" fmla="*/ 159 h 303"/>
                  <a:gd name="T32" fmla="*/ 334 w 1502"/>
                  <a:gd name="T33" fmla="*/ 152 h 303"/>
                  <a:gd name="T34" fmla="*/ 389 w 1502"/>
                  <a:gd name="T35" fmla="*/ 139 h 303"/>
                  <a:gd name="T36" fmla="*/ 459 w 1502"/>
                  <a:gd name="T37" fmla="*/ 126 h 303"/>
                  <a:gd name="T38" fmla="*/ 537 w 1502"/>
                  <a:gd name="T39" fmla="*/ 113 h 303"/>
                  <a:gd name="T40" fmla="*/ 626 w 1502"/>
                  <a:gd name="T41" fmla="*/ 99 h 303"/>
                  <a:gd name="T42" fmla="*/ 719 w 1502"/>
                  <a:gd name="T43" fmla="*/ 87 h 303"/>
                  <a:gd name="T44" fmla="*/ 817 w 1502"/>
                  <a:gd name="T45" fmla="*/ 74 h 303"/>
                  <a:gd name="T46" fmla="*/ 917 w 1502"/>
                  <a:gd name="T47" fmla="*/ 62 h 303"/>
                  <a:gd name="T48" fmla="*/ 1015 w 1502"/>
                  <a:gd name="T49" fmla="*/ 50 h 303"/>
                  <a:gd name="T50" fmla="*/ 1110 w 1502"/>
                  <a:gd name="T51" fmla="*/ 40 h 303"/>
                  <a:gd name="T52" fmla="*/ 1200 w 1502"/>
                  <a:gd name="T53" fmla="*/ 30 h 303"/>
                  <a:gd name="T54" fmla="*/ 1282 w 1502"/>
                  <a:gd name="T55" fmla="*/ 22 h 303"/>
                  <a:gd name="T56" fmla="*/ 1356 w 1502"/>
                  <a:gd name="T57" fmla="*/ 14 h 303"/>
                  <a:gd name="T58" fmla="*/ 1416 w 1502"/>
                  <a:gd name="T59" fmla="*/ 9 h 303"/>
                  <a:gd name="T60" fmla="*/ 1462 w 1502"/>
                  <a:gd name="T61" fmla="*/ 4 h 303"/>
                  <a:gd name="T62" fmla="*/ 1491 w 1502"/>
                  <a:gd name="T63" fmla="*/ 1 h 303"/>
                  <a:gd name="T64" fmla="*/ 1502 w 1502"/>
                  <a:gd name="T65"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2" h="303">
                    <a:moveTo>
                      <a:pt x="0" y="303"/>
                    </a:moveTo>
                    <a:lnTo>
                      <a:pt x="2" y="303"/>
                    </a:lnTo>
                    <a:lnTo>
                      <a:pt x="10" y="299"/>
                    </a:lnTo>
                    <a:lnTo>
                      <a:pt x="22" y="293"/>
                    </a:lnTo>
                    <a:lnTo>
                      <a:pt x="37" y="284"/>
                    </a:lnTo>
                    <a:lnTo>
                      <a:pt x="56" y="275"/>
                    </a:lnTo>
                    <a:lnTo>
                      <a:pt x="78" y="264"/>
                    </a:lnTo>
                    <a:lnTo>
                      <a:pt x="102" y="252"/>
                    </a:lnTo>
                    <a:lnTo>
                      <a:pt x="129" y="239"/>
                    </a:lnTo>
                    <a:lnTo>
                      <a:pt x="155" y="225"/>
                    </a:lnTo>
                    <a:lnTo>
                      <a:pt x="183" y="213"/>
                    </a:lnTo>
                    <a:lnTo>
                      <a:pt x="210" y="200"/>
                    </a:lnTo>
                    <a:lnTo>
                      <a:pt x="238" y="188"/>
                    </a:lnTo>
                    <a:lnTo>
                      <a:pt x="265" y="177"/>
                    </a:lnTo>
                    <a:lnTo>
                      <a:pt x="290" y="167"/>
                    </a:lnTo>
                    <a:lnTo>
                      <a:pt x="313" y="159"/>
                    </a:lnTo>
                    <a:lnTo>
                      <a:pt x="334" y="152"/>
                    </a:lnTo>
                    <a:lnTo>
                      <a:pt x="389" y="139"/>
                    </a:lnTo>
                    <a:lnTo>
                      <a:pt x="459" y="126"/>
                    </a:lnTo>
                    <a:lnTo>
                      <a:pt x="537" y="113"/>
                    </a:lnTo>
                    <a:lnTo>
                      <a:pt x="626" y="99"/>
                    </a:lnTo>
                    <a:lnTo>
                      <a:pt x="719" y="87"/>
                    </a:lnTo>
                    <a:lnTo>
                      <a:pt x="817" y="74"/>
                    </a:lnTo>
                    <a:lnTo>
                      <a:pt x="917" y="62"/>
                    </a:lnTo>
                    <a:lnTo>
                      <a:pt x="1015" y="50"/>
                    </a:lnTo>
                    <a:lnTo>
                      <a:pt x="1110" y="40"/>
                    </a:lnTo>
                    <a:lnTo>
                      <a:pt x="1200" y="30"/>
                    </a:lnTo>
                    <a:lnTo>
                      <a:pt x="1282" y="22"/>
                    </a:lnTo>
                    <a:lnTo>
                      <a:pt x="1356" y="14"/>
                    </a:lnTo>
                    <a:lnTo>
                      <a:pt x="1416" y="9"/>
                    </a:lnTo>
                    <a:lnTo>
                      <a:pt x="1462" y="4"/>
                    </a:lnTo>
                    <a:lnTo>
                      <a:pt x="1491" y="1"/>
                    </a:lnTo>
                    <a:lnTo>
                      <a:pt x="1502" y="0"/>
                    </a:lnTo>
                  </a:path>
                </a:pathLst>
              </a:custGeom>
              <a:solidFill>
                <a:schemeClr val="hlink"/>
              </a:solidFill>
              <a:ln w="28575" cap="flat">
                <a:solidFill>
                  <a:srgbClr val="000000"/>
                </a:solidFill>
                <a:prstDash val="solid"/>
                <a:round/>
              </a:ln>
            </p:spPr>
            <p:txBody>
              <a:bodyPr/>
              <a:lstStyle/>
              <a:p>
                <a:endParaRPr lang="zh-CN" altLang="en-US"/>
              </a:p>
            </p:txBody>
          </p:sp>
          <p:sp>
            <p:nvSpPr>
              <p:cNvPr id="1082" name="Freeform 665"/>
              <p:cNvSpPr/>
              <p:nvPr/>
            </p:nvSpPr>
            <p:spPr bwMode="auto">
              <a:xfrm>
                <a:off x="4450" y="2398"/>
                <a:ext cx="1501" cy="304"/>
              </a:xfrm>
              <a:custGeom>
                <a:avLst/>
                <a:gdLst>
                  <a:gd name="T0" fmla="*/ 0 w 1501"/>
                  <a:gd name="T1" fmla="*/ 0 h 304"/>
                  <a:gd name="T2" fmla="*/ 2 w 1501"/>
                  <a:gd name="T3" fmla="*/ 2 h 304"/>
                  <a:gd name="T4" fmla="*/ 11 w 1501"/>
                  <a:gd name="T5" fmla="*/ 6 h 304"/>
                  <a:gd name="T6" fmla="*/ 22 w 1501"/>
                  <a:gd name="T7" fmla="*/ 12 h 304"/>
                  <a:gd name="T8" fmla="*/ 38 w 1501"/>
                  <a:gd name="T9" fmla="*/ 20 h 304"/>
                  <a:gd name="T10" fmla="*/ 57 w 1501"/>
                  <a:gd name="T11" fmla="*/ 30 h 304"/>
                  <a:gd name="T12" fmla="*/ 79 w 1501"/>
                  <a:gd name="T13" fmla="*/ 41 h 304"/>
                  <a:gd name="T14" fmla="*/ 103 w 1501"/>
                  <a:gd name="T15" fmla="*/ 54 h 304"/>
                  <a:gd name="T16" fmla="*/ 129 w 1501"/>
                  <a:gd name="T17" fmla="*/ 66 h 304"/>
                  <a:gd name="T18" fmla="*/ 156 w 1501"/>
                  <a:gd name="T19" fmla="*/ 79 h 304"/>
                  <a:gd name="T20" fmla="*/ 183 w 1501"/>
                  <a:gd name="T21" fmla="*/ 92 h 304"/>
                  <a:gd name="T22" fmla="*/ 210 w 1501"/>
                  <a:gd name="T23" fmla="*/ 106 h 304"/>
                  <a:gd name="T24" fmla="*/ 239 w 1501"/>
                  <a:gd name="T25" fmla="*/ 117 h 304"/>
                  <a:gd name="T26" fmla="*/ 265 w 1501"/>
                  <a:gd name="T27" fmla="*/ 128 h 304"/>
                  <a:gd name="T28" fmla="*/ 290 w 1501"/>
                  <a:gd name="T29" fmla="*/ 138 h 304"/>
                  <a:gd name="T30" fmla="*/ 313 w 1501"/>
                  <a:gd name="T31" fmla="*/ 147 h 304"/>
                  <a:gd name="T32" fmla="*/ 333 w 1501"/>
                  <a:gd name="T33" fmla="*/ 151 h 304"/>
                  <a:gd name="T34" fmla="*/ 389 w 1501"/>
                  <a:gd name="T35" fmla="*/ 166 h 304"/>
                  <a:gd name="T36" fmla="*/ 459 w 1501"/>
                  <a:gd name="T37" fmla="*/ 179 h 304"/>
                  <a:gd name="T38" fmla="*/ 537 w 1501"/>
                  <a:gd name="T39" fmla="*/ 192 h 304"/>
                  <a:gd name="T40" fmla="*/ 625 w 1501"/>
                  <a:gd name="T41" fmla="*/ 205 h 304"/>
                  <a:gd name="T42" fmla="*/ 719 w 1501"/>
                  <a:gd name="T43" fmla="*/ 218 h 304"/>
                  <a:gd name="T44" fmla="*/ 817 w 1501"/>
                  <a:gd name="T45" fmla="*/ 230 h 304"/>
                  <a:gd name="T46" fmla="*/ 916 w 1501"/>
                  <a:gd name="T47" fmla="*/ 242 h 304"/>
                  <a:gd name="T48" fmla="*/ 1016 w 1501"/>
                  <a:gd name="T49" fmla="*/ 254 h 304"/>
                  <a:gd name="T50" fmla="*/ 1110 w 1501"/>
                  <a:gd name="T51" fmla="*/ 265 h 304"/>
                  <a:gd name="T52" fmla="*/ 1200 w 1501"/>
                  <a:gd name="T53" fmla="*/ 275 h 304"/>
                  <a:gd name="T54" fmla="*/ 1282 w 1501"/>
                  <a:gd name="T55" fmla="*/ 283 h 304"/>
                  <a:gd name="T56" fmla="*/ 1355 w 1501"/>
                  <a:gd name="T57" fmla="*/ 290 h 304"/>
                  <a:gd name="T58" fmla="*/ 1415 w 1501"/>
                  <a:gd name="T59" fmla="*/ 296 h 304"/>
                  <a:gd name="T60" fmla="*/ 1461 w 1501"/>
                  <a:gd name="T61" fmla="*/ 301 h 304"/>
                  <a:gd name="T62" fmla="*/ 1491 w 1501"/>
                  <a:gd name="T63" fmla="*/ 304 h 304"/>
                  <a:gd name="T64" fmla="*/ 1501 w 1501"/>
                  <a:gd name="T65"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1" h="304">
                    <a:moveTo>
                      <a:pt x="0" y="0"/>
                    </a:moveTo>
                    <a:lnTo>
                      <a:pt x="2" y="2"/>
                    </a:lnTo>
                    <a:lnTo>
                      <a:pt x="11" y="6"/>
                    </a:lnTo>
                    <a:lnTo>
                      <a:pt x="22" y="12"/>
                    </a:lnTo>
                    <a:lnTo>
                      <a:pt x="38" y="20"/>
                    </a:lnTo>
                    <a:lnTo>
                      <a:pt x="57" y="30"/>
                    </a:lnTo>
                    <a:lnTo>
                      <a:pt x="79" y="41"/>
                    </a:lnTo>
                    <a:lnTo>
                      <a:pt x="103" y="54"/>
                    </a:lnTo>
                    <a:lnTo>
                      <a:pt x="129" y="66"/>
                    </a:lnTo>
                    <a:lnTo>
                      <a:pt x="156" y="79"/>
                    </a:lnTo>
                    <a:lnTo>
                      <a:pt x="183" y="92"/>
                    </a:lnTo>
                    <a:lnTo>
                      <a:pt x="210" y="106"/>
                    </a:lnTo>
                    <a:lnTo>
                      <a:pt x="239" y="117"/>
                    </a:lnTo>
                    <a:lnTo>
                      <a:pt x="265" y="128"/>
                    </a:lnTo>
                    <a:lnTo>
                      <a:pt x="290" y="138"/>
                    </a:lnTo>
                    <a:lnTo>
                      <a:pt x="313" y="147"/>
                    </a:lnTo>
                    <a:lnTo>
                      <a:pt x="333" y="151"/>
                    </a:lnTo>
                    <a:lnTo>
                      <a:pt x="389" y="166"/>
                    </a:lnTo>
                    <a:lnTo>
                      <a:pt x="459" y="179"/>
                    </a:lnTo>
                    <a:lnTo>
                      <a:pt x="537" y="192"/>
                    </a:lnTo>
                    <a:lnTo>
                      <a:pt x="625" y="205"/>
                    </a:lnTo>
                    <a:lnTo>
                      <a:pt x="719" y="218"/>
                    </a:lnTo>
                    <a:lnTo>
                      <a:pt x="817" y="230"/>
                    </a:lnTo>
                    <a:lnTo>
                      <a:pt x="916" y="242"/>
                    </a:lnTo>
                    <a:lnTo>
                      <a:pt x="1016" y="254"/>
                    </a:lnTo>
                    <a:lnTo>
                      <a:pt x="1110" y="265"/>
                    </a:lnTo>
                    <a:lnTo>
                      <a:pt x="1200" y="275"/>
                    </a:lnTo>
                    <a:lnTo>
                      <a:pt x="1282" y="283"/>
                    </a:lnTo>
                    <a:lnTo>
                      <a:pt x="1355" y="290"/>
                    </a:lnTo>
                    <a:lnTo>
                      <a:pt x="1415" y="296"/>
                    </a:lnTo>
                    <a:lnTo>
                      <a:pt x="1461" y="301"/>
                    </a:lnTo>
                    <a:lnTo>
                      <a:pt x="1491" y="304"/>
                    </a:lnTo>
                    <a:lnTo>
                      <a:pt x="1501" y="304"/>
                    </a:lnTo>
                  </a:path>
                </a:pathLst>
              </a:custGeom>
              <a:solidFill>
                <a:schemeClr val="hlink"/>
              </a:solidFill>
              <a:ln w="28575" cap="flat">
                <a:solidFill>
                  <a:srgbClr val="000000"/>
                </a:solidFill>
                <a:prstDash val="solid"/>
                <a:round/>
              </a:ln>
            </p:spPr>
            <p:txBody>
              <a:bodyPr/>
              <a:lstStyle/>
              <a:p>
                <a:endParaRPr lang="zh-CN" altLang="en-US"/>
              </a:p>
            </p:txBody>
          </p:sp>
          <p:sp>
            <p:nvSpPr>
              <p:cNvPr id="1083" name="Freeform 666"/>
              <p:cNvSpPr/>
              <p:nvPr/>
            </p:nvSpPr>
            <p:spPr bwMode="auto">
              <a:xfrm>
                <a:off x="4449" y="2815"/>
                <a:ext cx="1502" cy="303"/>
              </a:xfrm>
              <a:custGeom>
                <a:avLst/>
                <a:gdLst>
                  <a:gd name="T0" fmla="*/ 0 w 1502"/>
                  <a:gd name="T1" fmla="*/ 303 h 303"/>
                  <a:gd name="T2" fmla="*/ 2 w 1502"/>
                  <a:gd name="T3" fmla="*/ 303 h 303"/>
                  <a:gd name="T4" fmla="*/ 10 w 1502"/>
                  <a:gd name="T5" fmla="*/ 299 h 303"/>
                  <a:gd name="T6" fmla="*/ 22 w 1502"/>
                  <a:gd name="T7" fmla="*/ 293 h 303"/>
                  <a:gd name="T8" fmla="*/ 37 w 1502"/>
                  <a:gd name="T9" fmla="*/ 284 h 303"/>
                  <a:gd name="T10" fmla="*/ 56 w 1502"/>
                  <a:gd name="T11" fmla="*/ 275 h 303"/>
                  <a:gd name="T12" fmla="*/ 78 w 1502"/>
                  <a:gd name="T13" fmla="*/ 264 h 303"/>
                  <a:gd name="T14" fmla="*/ 102 w 1502"/>
                  <a:gd name="T15" fmla="*/ 252 h 303"/>
                  <a:gd name="T16" fmla="*/ 129 w 1502"/>
                  <a:gd name="T17" fmla="*/ 239 h 303"/>
                  <a:gd name="T18" fmla="*/ 155 w 1502"/>
                  <a:gd name="T19" fmla="*/ 225 h 303"/>
                  <a:gd name="T20" fmla="*/ 183 w 1502"/>
                  <a:gd name="T21" fmla="*/ 213 h 303"/>
                  <a:gd name="T22" fmla="*/ 210 w 1502"/>
                  <a:gd name="T23" fmla="*/ 200 h 303"/>
                  <a:gd name="T24" fmla="*/ 238 w 1502"/>
                  <a:gd name="T25" fmla="*/ 188 h 303"/>
                  <a:gd name="T26" fmla="*/ 265 w 1502"/>
                  <a:gd name="T27" fmla="*/ 177 h 303"/>
                  <a:gd name="T28" fmla="*/ 290 w 1502"/>
                  <a:gd name="T29" fmla="*/ 167 h 303"/>
                  <a:gd name="T30" fmla="*/ 313 w 1502"/>
                  <a:gd name="T31" fmla="*/ 159 h 303"/>
                  <a:gd name="T32" fmla="*/ 334 w 1502"/>
                  <a:gd name="T33" fmla="*/ 152 h 303"/>
                  <a:gd name="T34" fmla="*/ 389 w 1502"/>
                  <a:gd name="T35" fmla="*/ 139 h 303"/>
                  <a:gd name="T36" fmla="*/ 459 w 1502"/>
                  <a:gd name="T37" fmla="*/ 126 h 303"/>
                  <a:gd name="T38" fmla="*/ 537 w 1502"/>
                  <a:gd name="T39" fmla="*/ 113 h 303"/>
                  <a:gd name="T40" fmla="*/ 626 w 1502"/>
                  <a:gd name="T41" fmla="*/ 99 h 303"/>
                  <a:gd name="T42" fmla="*/ 719 w 1502"/>
                  <a:gd name="T43" fmla="*/ 87 h 303"/>
                  <a:gd name="T44" fmla="*/ 817 w 1502"/>
                  <a:gd name="T45" fmla="*/ 74 h 303"/>
                  <a:gd name="T46" fmla="*/ 917 w 1502"/>
                  <a:gd name="T47" fmla="*/ 62 h 303"/>
                  <a:gd name="T48" fmla="*/ 1015 w 1502"/>
                  <a:gd name="T49" fmla="*/ 50 h 303"/>
                  <a:gd name="T50" fmla="*/ 1110 w 1502"/>
                  <a:gd name="T51" fmla="*/ 40 h 303"/>
                  <a:gd name="T52" fmla="*/ 1200 w 1502"/>
                  <a:gd name="T53" fmla="*/ 30 h 303"/>
                  <a:gd name="T54" fmla="*/ 1282 w 1502"/>
                  <a:gd name="T55" fmla="*/ 22 h 303"/>
                  <a:gd name="T56" fmla="*/ 1356 w 1502"/>
                  <a:gd name="T57" fmla="*/ 14 h 303"/>
                  <a:gd name="T58" fmla="*/ 1416 w 1502"/>
                  <a:gd name="T59" fmla="*/ 9 h 303"/>
                  <a:gd name="T60" fmla="*/ 1462 w 1502"/>
                  <a:gd name="T61" fmla="*/ 4 h 303"/>
                  <a:gd name="T62" fmla="*/ 1491 w 1502"/>
                  <a:gd name="T63" fmla="*/ 1 h 303"/>
                  <a:gd name="T64" fmla="*/ 1502 w 1502"/>
                  <a:gd name="T65"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2" h="303">
                    <a:moveTo>
                      <a:pt x="0" y="303"/>
                    </a:moveTo>
                    <a:lnTo>
                      <a:pt x="2" y="303"/>
                    </a:lnTo>
                    <a:lnTo>
                      <a:pt x="10" y="299"/>
                    </a:lnTo>
                    <a:lnTo>
                      <a:pt x="22" y="293"/>
                    </a:lnTo>
                    <a:lnTo>
                      <a:pt x="37" y="284"/>
                    </a:lnTo>
                    <a:lnTo>
                      <a:pt x="56" y="275"/>
                    </a:lnTo>
                    <a:lnTo>
                      <a:pt x="78" y="264"/>
                    </a:lnTo>
                    <a:lnTo>
                      <a:pt x="102" y="252"/>
                    </a:lnTo>
                    <a:lnTo>
                      <a:pt x="129" y="239"/>
                    </a:lnTo>
                    <a:lnTo>
                      <a:pt x="155" y="225"/>
                    </a:lnTo>
                    <a:lnTo>
                      <a:pt x="183" y="213"/>
                    </a:lnTo>
                    <a:lnTo>
                      <a:pt x="210" y="200"/>
                    </a:lnTo>
                    <a:lnTo>
                      <a:pt x="238" y="188"/>
                    </a:lnTo>
                    <a:lnTo>
                      <a:pt x="265" y="177"/>
                    </a:lnTo>
                    <a:lnTo>
                      <a:pt x="290" y="167"/>
                    </a:lnTo>
                    <a:lnTo>
                      <a:pt x="313" y="159"/>
                    </a:lnTo>
                    <a:lnTo>
                      <a:pt x="334" y="152"/>
                    </a:lnTo>
                    <a:lnTo>
                      <a:pt x="389" y="139"/>
                    </a:lnTo>
                    <a:lnTo>
                      <a:pt x="459" y="126"/>
                    </a:lnTo>
                    <a:lnTo>
                      <a:pt x="537" y="113"/>
                    </a:lnTo>
                    <a:lnTo>
                      <a:pt x="626" y="99"/>
                    </a:lnTo>
                    <a:lnTo>
                      <a:pt x="719" y="87"/>
                    </a:lnTo>
                    <a:lnTo>
                      <a:pt x="817" y="74"/>
                    </a:lnTo>
                    <a:lnTo>
                      <a:pt x="917" y="62"/>
                    </a:lnTo>
                    <a:lnTo>
                      <a:pt x="1015" y="50"/>
                    </a:lnTo>
                    <a:lnTo>
                      <a:pt x="1110" y="40"/>
                    </a:lnTo>
                    <a:lnTo>
                      <a:pt x="1200" y="30"/>
                    </a:lnTo>
                    <a:lnTo>
                      <a:pt x="1282" y="22"/>
                    </a:lnTo>
                    <a:lnTo>
                      <a:pt x="1356" y="14"/>
                    </a:lnTo>
                    <a:lnTo>
                      <a:pt x="1416" y="9"/>
                    </a:lnTo>
                    <a:lnTo>
                      <a:pt x="1462" y="4"/>
                    </a:lnTo>
                    <a:lnTo>
                      <a:pt x="1491" y="1"/>
                    </a:lnTo>
                    <a:lnTo>
                      <a:pt x="1502" y="0"/>
                    </a:lnTo>
                  </a:path>
                </a:pathLst>
              </a:custGeom>
              <a:solidFill>
                <a:schemeClr val="hlink"/>
              </a:solidFill>
              <a:ln w="28575" cap="flat">
                <a:solidFill>
                  <a:srgbClr val="000000"/>
                </a:solidFill>
                <a:prstDash val="solid"/>
                <a:round/>
              </a:ln>
            </p:spPr>
            <p:txBody>
              <a:bodyPr/>
              <a:lstStyle/>
              <a:p>
                <a:endParaRPr lang="zh-CN" altLang="en-US"/>
              </a:p>
            </p:txBody>
          </p:sp>
          <p:sp>
            <p:nvSpPr>
              <p:cNvPr id="1084" name="Freeform 667"/>
              <p:cNvSpPr>
                <a:spLocks noEditPoints="1"/>
              </p:cNvSpPr>
              <p:nvPr/>
            </p:nvSpPr>
            <p:spPr bwMode="auto">
              <a:xfrm>
                <a:off x="4860" y="2397"/>
                <a:ext cx="26" cy="785"/>
              </a:xfrm>
              <a:custGeom>
                <a:avLst/>
                <a:gdLst>
                  <a:gd name="T0" fmla="*/ 26 w 26"/>
                  <a:gd name="T1" fmla="*/ 36 h 785"/>
                  <a:gd name="T2" fmla="*/ 16 w 26"/>
                  <a:gd name="T3" fmla="*/ 0 h 785"/>
                  <a:gd name="T4" fmla="*/ 25 w 26"/>
                  <a:gd name="T5" fmla="*/ 63 h 785"/>
                  <a:gd name="T6" fmla="*/ 14 w 26"/>
                  <a:gd name="T7" fmla="*/ 99 h 785"/>
                  <a:gd name="T8" fmla="*/ 25 w 26"/>
                  <a:gd name="T9" fmla="*/ 63 h 785"/>
                  <a:gd name="T10" fmla="*/ 23 w 26"/>
                  <a:gd name="T11" fmla="*/ 163 h 785"/>
                  <a:gd name="T12" fmla="*/ 13 w 26"/>
                  <a:gd name="T13" fmla="*/ 127 h 785"/>
                  <a:gd name="T14" fmla="*/ 23 w 26"/>
                  <a:gd name="T15" fmla="*/ 190 h 785"/>
                  <a:gd name="T16" fmla="*/ 11 w 26"/>
                  <a:gd name="T17" fmla="*/ 226 h 785"/>
                  <a:gd name="T18" fmla="*/ 23 w 26"/>
                  <a:gd name="T19" fmla="*/ 190 h 785"/>
                  <a:gd name="T20" fmla="*/ 21 w 26"/>
                  <a:gd name="T21" fmla="*/ 290 h 785"/>
                  <a:gd name="T22" fmla="*/ 11 w 26"/>
                  <a:gd name="T23" fmla="*/ 254 h 785"/>
                  <a:gd name="T24" fmla="*/ 20 w 26"/>
                  <a:gd name="T25" fmla="*/ 317 h 785"/>
                  <a:gd name="T26" fmla="*/ 9 w 26"/>
                  <a:gd name="T27" fmla="*/ 354 h 785"/>
                  <a:gd name="T28" fmla="*/ 20 w 26"/>
                  <a:gd name="T29" fmla="*/ 317 h 785"/>
                  <a:gd name="T30" fmla="*/ 18 w 26"/>
                  <a:gd name="T31" fmla="*/ 417 h 785"/>
                  <a:gd name="T32" fmla="*/ 8 w 26"/>
                  <a:gd name="T33" fmla="*/ 381 h 785"/>
                  <a:gd name="T34" fmla="*/ 18 w 26"/>
                  <a:gd name="T35" fmla="*/ 444 h 785"/>
                  <a:gd name="T36" fmla="*/ 6 w 26"/>
                  <a:gd name="T37" fmla="*/ 480 h 785"/>
                  <a:gd name="T38" fmla="*/ 18 w 26"/>
                  <a:gd name="T39" fmla="*/ 444 h 785"/>
                  <a:gd name="T40" fmla="*/ 16 w 26"/>
                  <a:gd name="T41" fmla="*/ 544 h 785"/>
                  <a:gd name="T42" fmla="*/ 6 w 26"/>
                  <a:gd name="T43" fmla="*/ 508 h 785"/>
                  <a:gd name="T44" fmla="*/ 15 w 26"/>
                  <a:gd name="T45" fmla="*/ 571 h 785"/>
                  <a:gd name="T46" fmla="*/ 4 w 26"/>
                  <a:gd name="T47" fmla="*/ 608 h 785"/>
                  <a:gd name="T48" fmla="*/ 15 w 26"/>
                  <a:gd name="T49" fmla="*/ 571 h 785"/>
                  <a:gd name="T50" fmla="*/ 13 w 26"/>
                  <a:gd name="T51" fmla="*/ 671 h 785"/>
                  <a:gd name="T52" fmla="*/ 3 w 26"/>
                  <a:gd name="T53" fmla="*/ 635 h 785"/>
                  <a:gd name="T54" fmla="*/ 13 w 26"/>
                  <a:gd name="T55" fmla="*/ 698 h 785"/>
                  <a:gd name="T56" fmla="*/ 1 w 26"/>
                  <a:gd name="T57" fmla="*/ 735 h 785"/>
                  <a:gd name="T58" fmla="*/ 13 w 26"/>
                  <a:gd name="T59" fmla="*/ 698 h 785"/>
                  <a:gd name="T60" fmla="*/ 11 w 26"/>
                  <a:gd name="T61" fmla="*/ 785 h 785"/>
                  <a:gd name="T62" fmla="*/ 1 w 26"/>
                  <a:gd name="T63" fmla="*/ 76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 h="785">
                    <a:moveTo>
                      <a:pt x="26" y="0"/>
                    </a:moveTo>
                    <a:lnTo>
                      <a:pt x="26" y="36"/>
                    </a:lnTo>
                    <a:lnTo>
                      <a:pt x="15" y="36"/>
                    </a:lnTo>
                    <a:lnTo>
                      <a:pt x="16" y="0"/>
                    </a:lnTo>
                    <a:lnTo>
                      <a:pt x="26" y="0"/>
                    </a:lnTo>
                    <a:close/>
                    <a:moveTo>
                      <a:pt x="25" y="63"/>
                    </a:moveTo>
                    <a:lnTo>
                      <a:pt x="24" y="100"/>
                    </a:lnTo>
                    <a:lnTo>
                      <a:pt x="14" y="99"/>
                    </a:lnTo>
                    <a:lnTo>
                      <a:pt x="14" y="63"/>
                    </a:lnTo>
                    <a:lnTo>
                      <a:pt x="25" y="63"/>
                    </a:lnTo>
                    <a:close/>
                    <a:moveTo>
                      <a:pt x="24" y="127"/>
                    </a:moveTo>
                    <a:lnTo>
                      <a:pt x="23" y="163"/>
                    </a:lnTo>
                    <a:lnTo>
                      <a:pt x="12" y="163"/>
                    </a:lnTo>
                    <a:lnTo>
                      <a:pt x="13" y="127"/>
                    </a:lnTo>
                    <a:lnTo>
                      <a:pt x="24" y="127"/>
                    </a:lnTo>
                    <a:close/>
                    <a:moveTo>
                      <a:pt x="23" y="190"/>
                    </a:moveTo>
                    <a:lnTo>
                      <a:pt x="22" y="227"/>
                    </a:lnTo>
                    <a:lnTo>
                      <a:pt x="11" y="226"/>
                    </a:lnTo>
                    <a:lnTo>
                      <a:pt x="12" y="190"/>
                    </a:lnTo>
                    <a:lnTo>
                      <a:pt x="23" y="190"/>
                    </a:lnTo>
                    <a:close/>
                    <a:moveTo>
                      <a:pt x="21" y="254"/>
                    </a:moveTo>
                    <a:lnTo>
                      <a:pt x="21" y="290"/>
                    </a:lnTo>
                    <a:lnTo>
                      <a:pt x="10" y="290"/>
                    </a:lnTo>
                    <a:lnTo>
                      <a:pt x="11" y="254"/>
                    </a:lnTo>
                    <a:lnTo>
                      <a:pt x="21" y="254"/>
                    </a:lnTo>
                    <a:close/>
                    <a:moveTo>
                      <a:pt x="20" y="317"/>
                    </a:moveTo>
                    <a:lnTo>
                      <a:pt x="20" y="354"/>
                    </a:lnTo>
                    <a:lnTo>
                      <a:pt x="9" y="354"/>
                    </a:lnTo>
                    <a:lnTo>
                      <a:pt x="10" y="317"/>
                    </a:lnTo>
                    <a:lnTo>
                      <a:pt x="20" y="317"/>
                    </a:lnTo>
                    <a:close/>
                    <a:moveTo>
                      <a:pt x="19" y="381"/>
                    </a:moveTo>
                    <a:lnTo>
                      <a:pt x="18" y="417"/>
                    </a:lnTo>
                    <a:lnTo>
                      <a:pt x="8" y="417"/>
                    </a:lnTo>
                    <a:lnTo>
                      <a:pt x="8" y="381"/>
                    </a:lnTo>
                    <a:lnTo>
                      <a:pt x="19" y="381"/>
                    </a:lnTo>
                    <a:close/>
                    <a:moveTo>
                      <a:pt x="18" y="444"/>
                    </a:moveTo>
                    <a:lnTo>
                      <a:pt x="17" y="481"/>
                    </a:lnTo>
                    <a:lnTo>
                      <a:pt x="6" y="480"/>
                    </a:lnTo>
                    <a:lnTo>
                      <a:pt x="7" y="444"/>
                    </a:lnTo>
                    <a:lnTo>
                      <a:pt x="18" y="444"/>
                    </a:lnTo>
                    <a:close/>
                    <a:moveTo>
                      <a:pt x="16" y="508"/>
                    </a:moveTo>
                    <a:lnTo>
                      <a:pt x="16" y="544"/>
                    </a:lnTo>
                    <a:lnTo>
                      <a:pt x="5" y="544"/>
                    </a:lnTo>
                    <a:lnTo>
                      <a:pt x="6" y="508"/>
                    </a:lnTo>
                    <a:lnTo>
                      <a:pt x="16" y="508"/>
                    </a:lnTo>
                    <a:close/>
                    <a:moveTo>
                      <a:pt x="15" y="571"/>
                    </a:moveTo>
                    <a:lnTo>
                      <a:pt x="15" y="608"/>
                    </a:lnTo>
                    <a:lnTo>
                      <a:pt x="4" y="608"/>
                    </a:lnTo>
                    <a:lnTo>
                      <a:pt x="5" y="571"/>
                    </a:lnTo>
                    <a:lnTo>
                      <a:pt x="15" y="571"/>
                    </a:lnTo>
                    <a:close/>
                    <a:moveTo>
                      <a:pt x="14" y="635"/>
                    </a:moveTo>
                    <a:lnTo>
                      <a:pt x="13" y="671"/>
                    </a:lnTo>
                    <a:lnTo>
                      <a:pt x="3" y="671"/>
                    </a:lnTo>
                    <a:lnTo>
                      <a:pt x="3" y="635"/>
                    </a:lnTo>
                    <a:lnTo>
                      <a:pt x="14" y="635"/>
                    </a:lnTo>
                    <a:close/>
                    <a:moveTo>
                      <a:pt x="13" y="698"/>
                    </a:moveTo>
                    <a:lnTo>
                      <a:pt x="12" y="735"/>
                    </a:lnTo>
                    <a:lnTo>
                      <a:pt x="1" y="735"/>
                    </a:lnTo>
                    <a:lnTo>
                      <a:pt x="2" y="698"/>
                    </a:lnTo>
                    <a:lnTo>
                      <a:pt x="13" y="698"/>
                    </a:lnTo>
                    <a:close/>
                    <a:moveTo>
                      <a:pt x="12" y="762"/>
                    </a:moveTo>
                    <a:lnTo>
                      <a:pt x="11" y="785"/>
                    </a:lnTo>
                    <a:lnTo>
                      <a:pt x="0" y="785"/>
                    </a:lnTo>
                    <a:lnTo>
                      <a:pt x="1" y="762"/>
                    </a:lnTo>
                    <a:lnTo>
                      <a:pt x="12" y="762"/>
                    </a:lnTo>
                    <a:close/>
                  </a:path>
                </a:pathLst>
              </a:custGeom>
              <a:solidFill>
                <a:schemeClr val="hlink"/>
              </a:solidFill>
              <a:ln w="1588" cap="flat">
                <a:solidFill>
                  <a:srgbClr val="000000"/>
                </a:solidFill>
                <a:prstDash val="solid"/>
                <a:bevel/>
              </a:ln>
            </p:spPr>
            <p:txBody>
              <a:bodyPr/>
              <a:lstStyle/>
              <a:p>
                <a:endParaRPr lang="zh-CN" altLang="en-US"/>
              </a:p>
            </p:txBody>
          </p:sp>
          <p:grpSp>
            <p:nvGrpSpPr>
              <p:cNvPr id="1085" name="Group 668"/>
              <p:cNvGrpSpPr/>
              <p:nvPr/>
            </p:nvGrpSpPr>
            <p:grpSpPr bwMode="auto">
              <a:xfrm>
                <a:off x="4872" y="2587"/>
                <a:ext cx="364" cy="356"/>
                <a:chOff x="3171" y="2569"/>
                <a:chExt cx="364" cy="356"/>
              </a:xfrm>
            </p:grpSpPr>
            <p:sp>
              <p:nvSpPr>
                <p:cNvPr id="1281" name="Freeform 669"/>
                <p:cNvSpPr/>
                <p:nvPr/>
              </p:nvSpPr>
              <p:spPr bwMode="auto">
                <a:xfrm>
                  <a:off x="3171" y="2569"/>
                  <a:ext cx="364" cy="356"/>
                </a:xfrm>
                <a:custGeom>
                  <a:avLst/>
                  <a:gdLst>
                    <a:gd name="T0" fmla="*/ 901 w 3384"/>
                    <a:gd name="T1" fmla="*/ 3925 h 3925"/>
                    <a:gd name="T2" fmla="*/ 0 w 3384"/>
                    <a:gd name="T3" fmla="*/ 3024 h 3925"/>
                    <a:gd name="T4" fmla="*/ 0 w 3384"/>
                    <a:gd name="T5" fmla="*/ 900 h 3925"/>
                    <a:gd name="T6" fmla="*/ 901 w 3384"/>
                    <a:gd name="T7" fmla="*/ 0 h 3925"/>
                    <a:gd name="T8" fmla="*/ 2483 w 3384"/>
                    <a:gd name="T9" fmla="*/ 0 h 3925"/>
                    <a:gd name="T10" fmla="*/ 3384 w 3384"/>
                    <a:gd name="T11" fmla="*/ 900 h 3925"/>
                    <a:gd name="T12" fmla="*/ 3384 w 3384"/>
                    <a:gd name="T13" fmla="*/ 3024 h 3925"/>
                    <a:gd name="T14" fmla="*/ 2483 w 3384"/>
                    <a:gd name="T15" fmla="*/ 3925 h 3925"/>
                    <a:gd name="T16" fmla="*/ 901 w 3384"/>
                    <a:gd name="T17" fmla="*/ 3925 h 3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4" h="3925">
                      <a:moveTo>
                        <a:pt x="901" y="3925"/>
                      </a:moveTo>
                      <a:cubicBezTo>
                        <a:pt x="404" y="3925"/>
                        <a:pt x="0" y="3522"/>
                        <a:pt x="0" y="3024"/>
                      </a:cubicBezTo>
                      <a:lnTo>
                        <a:pt x="0" y="900"/>
                      </a:lnTo>
                      <a:cubicBezTo>
                        <a:pt x="0" y="403"/>
                        <a:pt x="404" y="0"/>
                        <a:pt x="901" y="0"/>
                      </a:cubicBezTo>
                      <a:lnTo>
                        <a:pt x="2483" y="0"/>
                      </a:lnTo>
                      <a:cubicBezTo>
                        <a:pt x="2981" y="0"/>
                        <a:pt x="3384" y="403"/>
                        <a:pt x="3384" y="900"/>
                      </a:cubicBezTo>
                      <a:lnTo>
                        <a:pt x="3384" y="3024"/>
                      </a:lnTo>
                      <a:cubicBezTo>
                        <a:pt x="3384" y="3522"/>
                        <a:pt x="2981" y="3925"/>
                        <a:pt x="2483" y="3925"/>
                      </a:cubicBezTo>
                      <a:lnTo>
                        <a:pt x="901" y="3925"/>
                      </a:lnTo>
                      <a:close/>
                    </a:path>
                  </a:pathLst>
                </a:custGeom>
                <a:solidFill>
                  <a:schemeClr val="hlink"/>
                </a:solidFill>
                <a:ln w="0">
                  <a:solidFill>
                    <a:srgbClr val="000000"/>
                  </a:solidFill>
                  <a:prstDash val="solid"/>
                  <a:round/>
                </a:ln>
              </p:spPr>
              <p:txBody>
                <a:bodyPr/>
                <a:lstStyle/>
                <a:p>
                  <a:endParaRPr lang="zh-CN" altLang="en-US"/>
                </a:p>
              </p:txBody>
            </p:sp>
            <p:sp>
              <p:nvSpPr>
                <p:cNvPr id="1282" name="Freeform 670"/>
                <p:cNvSpPr/>
                <p:nvPr/>
              </p:nvSpPr>
              <p:spPr bwMode="auto">
                <a:xfrm>
                  <a:off x="3171" y="2569"/>
                  <a:ext cx="364" cy="356"/>
                </a:xfrm>
                <a:custGeom>
                  <a:avLst/>
                  <a:gdLst>
                    <a:gd name="T0" fmla="*/ 901 w 3384"/>
                    <a:gd name="T1" fmla="*/ 3925 h 3925"/>
                    <a:gd name="T2" fmla="*/ 0 w 3384"/>
                    <a:gd name="T3" fmla="*/ 3024 h 3925"/>
                    <a:gd name="T4" fmla="*/ 0 w 3384"/>
                    <a:gd name="T5" fmla="*/ 900 h 3925"/>
                    <a:gd name="T6" fmla="*/ 901 w 3384"/>
                    <a:gd name="T7" fmla="*/ 0 h 3925"/>
                    <a:gd name="T8" fmla="*/ 2483 w 3384"/>
                    <a:gd name="T9" fmla="*/ 0 h 3925"/>
                    <a:gd name="T10" fmla="*/ 3384 w 3384"/>
                    <a:gd name="T11" fmla="*/ 900 h 3925"/>
                    <a:gd name="T12" fmla="*/ 3384 w 3384"/>
                    <a:gd name="T13" fmla="*/ 3024 h 3925"/>
                    <a:gd name="T14" fmla="*/ 2483 w 3384"/>
                    <a:gd name="T15" fmla="*/ 3925 h 3925"/>
                    <a:gd name="T16" fmla="*/ 901 w 3384"/>
                    <a:gd name="T17" fmla="*/ 3925 h 3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4" h="3925">
                      <a:moveTo>
                        <a:pt x="901" y="3925"/>
                      </a:moveTo>
                      <a:cubicBezTo>
                        <a:pt x="404" y="3925"/>
                        <a:pt x="0" y="3522"/>
                        <a:pt x="0" y="3024"/>
                      </a:cubicBezTo>
                      <a:lnTo>
                        <a:pt x="0" y="900"/>
                      </a:lnTo>
                      <a:cubicBezTo>
                        <a:pt x="0" y="403"/>
                        <a:pt x="404" y="0"/>
                        <a:pt x="901" y="0"/>
                      </a:cubicBezTo>
                      <a:lnTo>
                        <a:pt x="2483" y="0"/>
                      </a:lnTo>
                      <a:cubicBezTo>
                        <a:pt x="2981" y="0"/>
                        <a:pt x="3384" y="403"/>
                        <a:pt x="3384" y="900"/>
                      </a:cubicBezTo>
                      <a:lnTo>
                        <a:pt x="3384" y="3024"/>
                      </a:lnTo>
                      <a:cubicBezTo>
                        <a:pt x="3384" y="3522"/>
                        <a:pt x="2981" y="3925"/>
                        <a:pt x="2483" y="3925"/>
                      </a:cubicBezTo>
                      <a:lnTo>
                        <a:pt x="901" y="3925"/>
                      </a:lnTo>
                      <a:close/>
                    </a:path>
                  </a:pathLst>
                </a:custGeom>
                <a:solidFill>
                  <a:schemeClr val="hlink"/>
                </a:solidFill>
                <a:ln w="28575" cap="rnd">
                  <a:solidFill>
                    <a:srgbClr val="000000"/>
                  </a:solidFill>
                  <a:prstDash val="solid"/>
                  <a:round/>
                </a:ln>
              </p:spPr>
              <p:txBody>
                <a:bodyPr/>
                <a:lstStyle/>
                <a:p>
                  <a:endParaRPr lang="zh-CN" altLang="en-US"/>
                </a:p>
              </p:txBody>
            </p:sp>
          </p:grpSp>
          <p:grpSp>
            <p:nvGrpSpPr>
              <p:cNvPr id="1086" name="Group 671"/>
              <p:cNvGrpSpPr/>
              <p:nvPr/>
            </p:nvGrpSpPr>
            <p:grpSpPr bwMode="auto">
              <a:xfrm>
                <a:off x="5178" y="2613"/>
                <a:ext cx="326" cy="304"/>
                <a:chOff x="3477" y="2595"/>
                <a:chExt cx="326" cy="304"/>
              </a:xfrm>
            </p:grpSpPr>
            <p:sp>
              <p:nvSpPr>
                <p:cNvPr id="1279" name="Freeform 672"/>
                <p:cNvSpPr/>
                <p:nvPr/>
              </p:nvSpPr>
              <p:spPr bwMode="auto">
                <a:xfrm>
                  <a:off x="3477" y="2595"/>
                  <a:ext cx="326" cy="304"/>
                </a:xfrm>
                <a:custGeom>
                  <a:avLst/>
                  <a:gdLst>
                    <a:gd name="T0" fmla="*/ 417 w 1517"/>
                    <a:gd name="T1" fmla="*/ 1675 h 1675"/>
                    <a:gd name="T2" fmla="*/ 0 w 1517"/>
                    <a:gd name="T3" fmla="*/ 1259 h 1675"/>
                    <a:gd name="T4" fmla="*/ 0 w 1517"/>
                    <a:gd name="T5" fmla="*/ 416 h 1675"/>
                    <a:gd name="T6" fmla="*/ 417 w 1517"/>
                    <a:gd name="T7" fmla="*/ 0 h 1675"/>
                    <a:gd name="T8" fmla="*/ 1101 w 1517"/>
                    <a:gd name="T9" fmla="*/ 0 h 1675"/>
                    <a:gd name="T10" fmla="*/ 1517 w 1517"/>
                    <a:gd name="T11" fmla="*/ 416 h 1675"/>
                    <a:gd name="T12" fmla="*/ 1517 w 1517"/>
                    <a:gd name="T13" fmla="*/ 1259 h 1675"/>
                    <a:gd name="T14" fmla="*/ 1101 w 1517"/>
                    <a:gd name="T15" fmla="*/ 1675 h 1675"/>
                    <a:gd name="T16" fmla="*/ 417 w 1517"/>
                    <a:gd name="T17" fmla="*/ 1675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7" h="1675">
                      <a:moveTo>
                        <a:pt x="417" y="1675"/>
                      </a:moveTo>
                      <a:cubicBezTo>
                        <a:pt x="187" y="1675"/>
                        <a:pt x="0" y="1489"/>
                        <a:pt x="0" y="1259"/>
                      </a:cubicBezTo>
                      <a:lnTo>
                        <a:pt x="0" y="416"/>
                      </a:lnTo>
                      <a:cubicBezTo>
                        <a:pt x="0" y="186"/>
                        <a:pt x="187" y="0"/>
                        <a:pt x="417" y="0"/>
                      </a:cubicBezTo>
                      <a:lnTo>
                        <a:pt x="1101" y="0"/>
                      </a:lnTo>
                      <a:cubicBezTo>
                        <a:pt x="1331" y="0"/>
                        <a:pt x="1517" y="186"/>
                        <a:pt x="1517" y="416"/>
                      </a:cubicBezTo>
                      <a:lnTo>
                        <a:pt x="1517" y="1259"/>
                      </a:lnTo>
                      <a:cubicBezTo>
                        <a:pt x="1517" y="1489"/>
                        <a:pt x="1331" y="1675"/>
                        <a:pt x="1101" y="1675"/>
                      </a:cubicBezTo>
                      <a:lnTo>
                        <a:pt x="417" y="1675"/>
                      </a:lnTo>
                      <a:close/>
                    </a:path>
                  </a:pathLst>
                </a:custGeom>
                <a:solidFill>
                  <a:schemeClr val="hlink"/>
                </a:solidFill>
                <a:ln w="0">
                  <a:solidFill>
                    <a:srgbClr val="000000"/>
                  </a:solidFill>
                  <a:prstDash val="solid"/>
                  <a:round/>
                </a:ln>
              </p:spPr>
              <p:txBody>
                <a:bodyPr/>
                <a:lstStyle/>
                <a:p>
                  <a:endParaRPr lang="zh-CN" altLang="en-US"/>
                </a:p>
              </p:txBody>
            </p:sp>
            <p:sp>
              <p:nvSpPr>
                <p:cNvPr id="1280" name="Freeform 673"/>
                <p:cNvSpPr/>
                <p:nvPr/>
              </p:nvSpPr>
              <p:spPr bwMode="auto">
                <a:xfrm>
                  <a:off x="3477" y="2595"/>
                  <a:ext cx="326" cy="304"/>
                </a:xfrm>
                <a:custGeom>
                  <a:avLst/>
                  <a:gdLst>
                    <a:gd name="T0" fmla="*/ 417 w 1517"/>
                    <a:gd name="T1" fmla="*/ 1675 h 1675"/>
                    <a:gd name="T2" fmla="*/ 0 w 1517"/>
                    <a:gd name="T3" fmla="*/ 1259 h 1675"/>
                    <a:gd name="T4" fmla="*/ 0 w 1517"/>
                    <a:gd name="T5" fmla="*/ 416 h 1675"/>
                    <a:gd name="T6" fmla="*/ 417 w 1517"/>
                    <a:gd name="T7" fmla="*/ 0 h 1675"/>
                    <a:gd name="T8" fmla="*/ 1101 w 1517"/>
                    <a:gd name="T9" fmla="*/ 0 h 1675"/>
                    <a:gd name="T10" fmla="*/ 1517 w 1517"/>
                    <a:gd name="T11" fmla="*/ 416 h 1675"/>
                    <a:gd name="T12" fmla="*/ 1517 w 1517"/>
                    <a:gd name="T13" fmla="*/ 1259 h 1675"/>
                    <a:gd name="T14" fmla="*/ 1101 w 1517"/>
                    <a:gd name="T15" fmla="*/ 1675 h 1675"/>
                    <a:gd name="T16" fmla="*/ 417 w 1517"/>
                    <a:gd name="T17" fmla="*/ 1675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7" h="1675">
                      <a:moveTo>
                        <a:pt x="417" y="1675"/>
                      </a:moveTo>
                      <a:cubicBezTo>
                        <a:pt x="187" y="1675"/>
                        <a:pt x="0" y="1489"/>
                        <a:pt x="0" y="1259"/>
                      </a:cubicBezTo>
                      <a:lnTo>
                        <a:pt x="0" y="416"/>
                      </a:lnTo>
                      <a:cubicBezTo>
                        <a:pt x="0" y="186"/>
                        <a:pt x="187" y="0"/>
                        <a:pt x="417" y="0"/>
                      </a:cubicBezTo>
                      <a:lnTo>
                        <a:pt x="1101" y="0"/>
                      </a:lnTo>
                      <a:cubicBezTo>
                        <a:pt x="1331" y="0"/>
                        <a:pt x="1517" y="186"/>
                        <a:pt x="1517" y="416"/>
                      </a:cubicBezTo>
                      <a:lnTo>
                        <a:pt x="1517" y="1259"/>
                      </a:lnTo>
                      <a:cubicBezTo>
                        <a:pt x="1517" y="1489"/>
                        <a:pt x="1331" y="1675"/>
                        <a:pt x="1101" y="1675"/>
                      </a:cubicBezTo>
                      <a:lnTo>
                        <a:pt x="417" y="1675"/>
                      </a:lnTo>
                      <a:close/>
                    </a:path>
                  </a:pathLst>
                </a:custGeom>
                <a:solidFill>
                  <a:schemeClr val="hlink"/>
                </a:solidFill>
                <a:ln w="28575" cap="rnd">
                  <a:solidFill>
                    <a:srgbClr val="000000"/>
                  </a:solidFill>
                  <a:prstDash val="solid"/>
                  <a:round/>
                </a:ln>
              </p:spPr>
              <p:txBody>
                <a:bodyPr/>
                <a:lstStyle/>
                <a:p>
                  <a:endParaRPr lang="zh-CN" altLang="en-US"/>
                </a:p>
              </p:txBody>
            </p:sp>
          </p:grpSp>
          <p:grpSp>
            <p:nvGrpSpPr>
              <p:cNvPr id="1087" name="Group 674"/>
              <p:cNvGrpSpPr/>
              <p:nvPr/>
            </p:nvGrpSpPr>
            <p:grpSpPr bwMode="auto">
              <a:xfrm>
                <a:off x="5448" y="2649"/>
                <a:ext cx="269" cy="232"/>
                <a:chOff x="3747" y="2631"/>
                <a:chExt cx="269" cy="232"/>
              </a:xfrm>
            </p:grpSpPr>
            <p:sp>
              <p:nvSpPr>
                <p:cNvPr id="1277" name="Freeform 675"/>
                <p:cNvSpPr/>
                <p:nvPr/>
              </p:nvSpPr>
              <p:spPr bwMode="auto">
                <a:xfrm>
                  <a:off x="3747" y="2631"/>
                  <a:ext cx="269" cy="232"/>
                </a:xfrm>
                <a:custGeom>
                  <a:avLst/>
                  <a:gdLst>
                    <a:gd name="T0" fmla="*/ 358 w 1250"/>
                    <a:gd name="T1" fmla="*/ 1279 h 1279"/>
                    <a:gd name="T2" fmla="*/ 0 w 1250"/>
                    <a:gd name="T3" fmla="*/ 921 h 1279"/>
                    <a:gd name="T4" fmla="*/ 0 w 1250"/>
                    <a:gd name="T5" fmla="*/ 358 h 1279"/>
                    <a:gd name="T6" fmla="*/ 358 w 1250"/>
                    <a:gd name="T7" fmla="*/ 0 h 1279"/>
                    <a:gd name="T8" fmla="*/ 891 w 1250"/>
                    <a:gd name="T9" fmla="*/ 0 h 1279"/>
                    <a:gd name="T10" fmla="*/ 1250 w 1250"/>
                    <a:gd name="T11" fmla="*/ 358 h 1279"/>
                    <a:gd name="T12" fmla="*/ 1250 w 1250"/>
                    <a:gd name="T13" fmla="*/ 921 h 1279"/>
                    <a:gd name="T14" fmla="*/ 891 w 1250"/>
                    <a:gd name="T15" fmla="*/ 1279 h 1279"/>
                    <a:gd name="T16" fmla="*/ 358 w 1250"/>
                    <a:gd name="T17"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0" h="1279">
                      <a:moveTo>
                        <a:pt x="358" y="1279"/>
                      </a:moveTo>
                      <a:cubicBezTo>
                        <a:pt x="160" y="1279"/>
                        <a:pt x="0" y="1118"/>
                        <a:pt x="0" y="921"/>
                      </a:cubicBezTo>
                      <a:lnTo>
                        <a:pt x="0" y="358"/>
                      </a:lnTo>
                      <a:cubicBezTo>
                        <a:pt x="0" y="160"/>
                        <a:pt x="160" y="0"/>
                        <a:pt x="358" y="0"/>
                      </a:cubicBezTo>
                      <a:lnTo>
                        <a:pt x="891" y="0"/>
                      </a:lnTo>
                      <a:cubicBezTo>
                        <a:pt x="1089" y="0"/>
                        <a:pt x="1250" y="160"/>
                        <a:pt x="1250" y="358"/>
                      </a:cubicBezTo>
                      <a:lnTo>
                        <a:pt x="1250" y="921"/>
                      </a:lnTo>
                      <a:cubicBezTo>
                        <a:pt x="1250" y="1118"/>
                        <a:pt x="1089" y="1279"/>
                        <a:pt x="891" y="1279"/>
                      </a:cubicBezTo>
                      <a:lnTo>
                        <a:pt x="358" y="1279"/>
                      </a:lnTo>
                      <a:close/>
                    </a:path>
                  </a:pathLst>
                </a:custGeom>
                <a:solidFill>
                  <a:schemeClr val="hlink"/>
                </a:solidFill>
                <a:ln w="0">
                  <a:solidFill>
                    <a:srgbClr val="000000"/>
                  </a:solidFill>
                  <a:prstDash val="solid"/>
                  <a:round/>
                </a:ln>
              </p:spPr>
              <p:txBody>
                <a:bodyPr/>
                <a:lstStyle/>
                <a:p>
                  <a:endParaRPr lang="zh-CN" altLang="en-US"/>
                </a:p>
              </p:txBody>
            </p:sp>
            <p:sp>
              <p:nvSpPr>
                <p:cNvPr id="1278" name="Freeform 676"/>
                <p:cNvSpPr/>
                <p:nvPr/>
              </p:nvSpPr>
              <p:spPr bwMode="auto">
                <a:xfrm>
                  <a:off x="3747" y="2631"/>
                  <a:ext cx="269" cy="232"/>
                </a:xfrm>
                <a:custGeom>
                  <a:avLst/>
                  <a:gdLst>
                    <a:gd name="T0" fmla="*/ 358 w 1250"/>
                    <a:gd name="T1" fmla="*/ 1279 h 1279"/>
                    <a:gd name="T2" fmla="*/ 0 w 1250"/>
                    <a:gd name="T3" fmla="*/ 921 h 1279"/>
                    <a:gd name="T4" fmla="*/ 0 w 1250"/>
                    <a:gd name="T5" fmla="*/ 358 h 1279"/>
                    <a:gd name="T6" fmla="*/ 358 w 1250"/>
                    <a:gd name="T7" fmla="*/ 0 h 1279"/>
                    <a:gd name="T8" fmla="*/ 891 w 1250"/>
                    <a:gd name="T9" fmla="*/ 0 h 1279"/>
                    <a:gd name="T10" fmla="*/ 1250 w 1250"/>
                    <a:gd name="T11" fmla="*/ 358 h 1279"/>
                    <a:gd name="T12" fmla="*/ 1250 w 1250"/>
                    <a:gd name="T13" fmla="*/ 921 h 1279"/>
                    <a:gd name="T14" fmla="*/ 891 w 1250"/>
                    <a:gd name="T15" fmla="*/ 1279 h 1279"/>
                    <a:gd name="T16" fmla="*/ 358 w 1250"/>
                    <a:gd name="T17"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0" h="1279">
                      <a:moveTo>
                        <a:pt x="358" y="1279"/>
                      </a:moveTo>
                      <a:cubicBezTo>
                        <a:pt x="160" y="1279"/>
                        <a:pt x="0" y="1118"/>
                        <a:pt x="0" y="921"/>
                      </a:cubicBezTo>
                      <a:lnTo>
                        <a:pt x="0" y="358"/>
                      </a:lnTo>
                      <a:cubicBezTo>
                        <a:pt x="0" y="160"/>
                        <a:pt x="160" y="0"/>
                        <a:pt x="358" y="0"/>
                      </a:cubicBezTo>
                      <a:lnTo>
                        <a:pt x="891" y="0"/>
                      </a:lnTo>
                      <a:cubicBezTo>
                        <a:pt x="1089" y="0"/>
                        <a:pt x="1250" y="160"/>
                        <a:pt x="1250" y="358"/>
                      </a:cubicBezTo>
                      <a:lnTo>
                        <a:pt x="1250" y="921"/>
                      </a:lnTo>
                      <a:cubicBezTo>
                        <a:pt x="1250" y="1118"/>
                        <a:pt x="1089" y="1279"/>
                        <a:pt x="891" y="1279"/>
                      </a:cubicBezTo>
                      <a:lnTo>
                        <a:pt x="358" y="1279"/>
                      </a:lnTo>
                      <a:close/>
                    </a:path>
                  </a:pathLst>
                </a:custGeom>
                <a:solidFill>
                  <a:schemeClr val="hlink"/>
                </a:solidFill>
                <a:ln w="28575" cap="rnd">
                  <a:solidFill>
                    <a:srgbClr val="000000"/>
                  </a:solidFill>
                  <a:prstDash val="solid"/>
                  <a:round/>
                </a:ln>
              </p:spPr>
              <p:txBody>
                <a:bodyPr/>
                <a:lstStyle/>
                <a:p>
                  <a:endParaRPr lang="zh-CN" altLang="en-US"/>
                </a:p>
              </p:txBody>
            </p:sp>
          </p:grpSp>
          <p:grpSp>
            <p:nvGrpSpPr>
              <p:cNvPr id="1088" name="Group 677"/>
              <p:cNvGrpSpPr/>
              <p:nvPr/>
            </p:nvGrpSpPr>
            <p:grpSpPr bwMode="auto">
              <a:xfrm>
                <a:off x="5658" y="2675"/>
                <a:ext cx="180" cy="180"/>
                <a:chOff x="3957" y="2657"/>
                <a:chExt cx="180" cy="180"/>
              </a:xfrm>
            </p:grpSpPr>
            <p:sp>
              <p:nvSpPr>
                <p:cNvPr id="1275" name="Freeform 678"/>
                <p:cNvSpPr/>
                <p:nvPr/>
              </p:nvSpPr>
              <p:spPr bwMode="auto">
                <a:xfrm>
                  <a:off x="3957" y="2657"/>
                  <a:ext cx="180" cy="180"/>
                </a:xfrm>
                <a:custGeom>
                  <a:avLst/>
                  <a:gdLst>
                    <a:gd name="T0" fmla="*/ 250 w 833"/>
                    <a:gd name="T1" fmla="*/ 991 h 991"/>
                    <a:gd name="T2" fmla="*/ 0 w 833"/>
                    <a:gd name="T3" fmla="*/ 741 h 991"/>
                    <a:gd name="T4" fmla="*/ 0 w 833"/>
                    <a:gd name="T5" fmla="*/ 249 h 991"/>
                    <a:gd name="T6" fmla="*/ 250 w 833"/>
                    <a:gd name="T7" fmla="*/ 0 h 991"/>
                    <a:gd name="T8" fmla="*/ 583 w 833"/>
                    <a:gd name="T9" fmla="*/ 0 h 991"/>
                    <a:gd name="T10" fmla="*/ 833 w 833"/>
                    <a:gd name="T11" fmla="*/ 249 h 991"/>
                    <a:gd name="T12" fmla="*/ 833 w 833"/>
                    <a:gd name="T13" fmla="*/ 741 h 991"/>
                    <a:gd name="T14" fmla="*/ 583 w 833"/>
                    <a:gd name="T15" fmla="*/ 991 h 991"/>
                    <a:gd name="T16" fmla="*/ 250 w 833"/>
                    <a:gd name="T17" fmla="*/ 991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991">
                      <a:moveTo>
                        <a:pt x="250" y="991"/>
                      </a:moveTo>
                      <a:cubicBezTo>
                        <a:pt x="112" y="991"/>
                        <a:pt x="0" y="879"/>
                        <a:pt x="0" y="741"/>
                      </a:cubicBezTo>
                      <a:lnTo>
                        <a:pt x="0" y="249"/>
                      </a:lnTo>
                      <a:cubicBezTo>
                        <a:pt x="0" y="111"/>
                        <a:pt x="112" y="0"/>
                        <a:pt x="250" y="0"/>
                      </a:cubicBezTo>
                      <a:lnTo>
                        <a:pt x="583" y="0"/>
                      </a:lnTo>
                      <a:cubicBezTo>
                        <a:pt x="721" y="0"/>
                        <a:pt x="833" y="111"/>
                        <a:pt x="833" y="249"/>
                      </a:cubicBezTo>
                      <a:lnTo>
                        <a:pt x="833" y="741"/>
                      </a:lnTo>
                      <a:cubicBezTo>
                        <a:pt x="833" y="879"/>
                        <a:pt x="721" y="991"/>
                        <a:pt x="583" y="991"/>
                      </a:cubicBezTo>
                      <a:lnTo>
                        <a:pt x="250" y="991"/>
                      </a:lnTo>
                      <a:close/>
                    </a:path>
                  </a:pathLst>
                </a:custGeom>
                <a:solidFill>
                  <a:schemeClr val="hlink"/>
                </a:solidFill>
                <a:ln w="0">
                  <a:solidFill>
                    <a:srgbClr val="000000"/>
                  </a:solidFill>
                  <a:prstDash val="solid"/>
                  <a:round/>
                </a:ln>
              </p:spPr>
              <p:txBody>
                <a:bodyPr/>
                <a:lstStyle/>
                <a:p>
                  <a:endParaRPr lang="zh-CN" altLang="en-US"/>
                </a:p>
              </p:txBody>
            </p:sp>
            <p:sp>
              <p:nvSpPr>
                <p:cNvPr id="1276" name="Freeform 679"/>
                <p:cNvSpPr/>
                <p:nvPr/>
              </p:nvSpPr>
              <p:spPr bwMode="auto">
                <a:xfrm>
                  <a:off x="3957" y="2657"/>
                  <a:ext cx="180" cy="180"/>
                </a:xfrm>
                <a:custGeom>
                  <a:avLst/>
                  <a:gdLst>
                    <a:gd name="T0" fmla="*/ 250 w 833"/>
                    <a:gd name="T1" fmla="*/ 991 h 991"/>
                    <a:gd name="T2" fmla="*/ 0 w 833"/>
                    <a:gd name="T3" fmla="*/ 741 h 991"/>
                    <a:gd name="T4" fmla="*/ 0 w 833"/>
                    <a:gd name="T5" fmla="*/ 249 h 991"/>
                    <a:gd name="T6" fmla="*/ 250 w 833"/>
                    <a:gd name="T7" fmla="*/ 0 h 991"/>
                    <a:gd name="T8" fmla="*/ 583 w 833"/>
                    <a:gd name="T9" fmla="*/ 0 h 991"/>
                    <a:gd name="T10" fmla="*/ 833 w 833"/>
                    <a:gd name="T11" fmla="*/ 249 h 991"/>
                    <a:gd name="T12" fmla="*/ 833 w 833"/>
                    <a:gd name="T13" fmla="*/ 741 h 991"/>
                    <a:gd name="T14" fmla="*/ 583 w 833"/>
                    <a:gd name="T15" fmla="*/ 991 h 991"/>
                    <a:gd name="T16" fmla="*/ 250 w 833"/>
                    <a:gd name="T17" fmla="*/ 991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991">
                      <a:moveTo>
                        <a:pt x="250" y="991"/>
                      </a:moveTo>
                      <a:cubicBezTo>
                        <a:pt x="112" y="991"/>
                        <a:pt x="0" y="879"/>
                        <a:pt x="0" y="741"/>
                      </a:cubicBezTo>
                      <a:lnTo>
                        <a:pt x="0" y="249"/>
                      </a:lnTo>
                      <a:cubicBezTo>
                        <a:pt x="0" y="111"/>
                        <a:pt x="112" y="0"/>
                        <a:pt x="250" y="0"/>
                      </a:cubicBezTo>
                      <a:lnTo>
                        <a:pt x="583" y="0"/>
                      </a:lnTo>
                      <a:cubicBezTo>
                        <a:pt x="721" y="0"/>
                        <a:pt x="833" y="111"/>
                        <a:pt x="833" y="249"/>
                      </a:cubicBezTo>
                      <a:lnTo>
                        <a:pt x="833" y="741"/>
                      </a:lnTo>
                      <a:cubicBezTo>
                        <a:pt x="833" y="879"/>
                        <a:pt x="721" y="991"/>
                        <a:pt x="583" y="991"/>
                      </a:cubicBezTo>
                      <a:lnTo>
                        <a:pt x="250" y="991"/>
                      </a:lnTo>
                      <a:close/>
                    </a:path>
                  </a:pathLst>
                </a:custGeom>
                <a:solidFill>
                  <a:schemeClr val="hlink"/>
                </a:solidFill>
                <a:ln w="28575" cap="rnd">
                  <a:solidFill>
                    <a:srgbClr val="000000"/>
                  </a:solidFill>
                  <a:prstDash val="solid"/>
                  <a:round/>
                </a:ln>
              </p:spPr>
              <p:txBody>
                <a:bodyPr/>
                <a:lstStyle/>
                <a:p>
                  <a:endParaRPr lang="zh-CN" altLang="en-US"/>
                </a:p>
              </p:txBody>
            </p:sp>
          </p:grpSp>
          <p:grpSp>
            <p:nvGrpSpPr>
              <p:cNvPr id="1089" name="Group 680"/>
              <p:cNvGrpSpPr/>
              <p:nvPr/>
            </p:nvGrpSpPr>
            <p:grpSpPr bwMode="auto">
              <a:xfrm>
                <a:off x="4872" y="2587"/>
                <a:ext cx="364" cy="356"/>
                <a:chOff x="3171" y="2569"/>
                <a:chExt cx="364" cy="356"/>
              </a:xfrm>
            </p:grpSpPr>
            <p:sp>
              <p:nvSpPr>
                <p:cNvPr id="1273" name="Freeform 681"/>
                <p:cNvSpPr/>
                <p:nvPr/>
              </p:nvSpPr>
              <p:spPr bwMode="auto">
                <a:xfrm>
                  <a:off x="3171" y="2569"/>
                  <a:ext cx="364" cy="356"/>
                </a:xfrm>
                <a:custGeom>
                  <a:avLst/>
                  <a:gdLst>
                    <a:gd name="T0" fmla="*/ 901 w 3384"/>
                    <a:gd name="T1" fmla="*/ 3925 h 3925"/>
                    <a:gd name="T2" fmla="*/ 0 w 3384"/>
                    <a:gd name="T3" fmla="*/ 3024 h 3925"/>
                    <a:gd name="T4" fmla="*/ 0 w 3384"/>
                    <a:gd name="T5" fmla="*/ 900 h 3925"/>
                    <a:gd name="T6" fmla="*/ 901 w 3384"/>
                    <a:gd name="T7" fmla="*/ 0 h 3925"/>
                    <a:gd name="T8" fmla="*/ 2483 w 3384"/>
                    <a:gd name="T9" fmla="*/ 0 h 3925"/>
                    <a:gd name="T10" fmla="*/ 3384 w 3384"/>
                    <a:gd name="T11" fmla="*/ 900 h 3925"/>
                    <a:gd name="T12" fmla="*/ 3384 w 3384"/>
                    <a:gd name="T13" fmla="*/ 3024 h 3925"/>
                    <a:gd name="T14" fmla="*/ 2483 w 3384"/>
                    <a:gd name="T15" fmla="*/ 3925 h 3925"/>
                    <a:gd name="T16" fmla="*/ 901 w 3384"/>
                    <a:gd name="T17" fmla="*/ 3925 h 3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4" h="3925">
                      <a:moveTo>
                        <a:pt x="901" y="3925"/>
                      </a:moveTo>
                      <a:cubicBezTo>
                        <a:pt x="404" y="3925"/>
                        <a:pt x="0" y="3522"/>
                        <a:pt x="0" y="3024"/>
                      </a:cubicBezTo>
                      <a:lnTo>
                        <a:pt x="0" y="900"/>
                      </a:lnTo>
                      <a:cubicBezTo>
                        <a:pt x="0" y="403"/>
                        <a:pt x="404" y="0"/>
                        <a:pt x="901" y="0"/>
                      </a:cubicBezTo>
                      <a:lnTo>
                        <a:pt x="2483" y="0"/>
                      </a:lnTo>
                      <a:cubicBezTo>
                        <a:pt x="2981" y="0"/>
                        <a:pt x="3384" y="403"/>
                        <a:pt x="3384" y="900"/>
                      </a:cubicBezTo>
                      <a:lnTo>
                        <a:pt x="3384" y="3024"/>
                      </a:lnTo>
                      <a:cubicBezTo>
                        <a:pt x="3384" y="3522"/>
                        <a:pt x="2981" y="3925"/>
                        <a:pt x="2483" y="3925"/>
                      </a:cubicBezTo>
                      <a:lnTo>
                        <a:pt x="901" y="3925"/>
                      </a:lnTo>
                      <a:close/>
                    </a:path>
                  </a:pathLst>
                </a:custGeom>
                <a:solidFill>
                  <a:schemeClr val="hlink"/>
                </a:solidFill>
                <a:ln w="0">
                  <a:solidFill>
                    <a:srgbClr val="000000"/>
                  </a:solidFill>
                  <a:prstDash val="solid"/>
                  <a:round/>
                </a:ln>
              </p:spPr>
              <p:txBody>
                <a:bodyPr/>
                <a:lstStyle/>
                <a:p>
                  <a:endParaRPr lang="zh-CN" altLang="en-US"/>
                </a:p>
              </p:txBody>
            </p:sp>
            <p:sp>
              <p:nvSpPr>
                <p:cNvPr id="1274" name="Freeform 682"/>
                <p:cNvSpPr/>
                <p:nvPr/>
              </p:nvSpPr>
              <p:spPr bwMode="auto">
                <a:xfrm>
                  <a:off x="3171" y="2569"/>
                  <a:ext cx="364" cy="356"/>
                </a:xfrm>
                <a:custGeom>
                  <a:avLst/>
                  <a:gdLst>
                    <a:gd name="T0" fmla="*/ 901 w 3384"/>
                    <a:gd name="T1" fmla="*/ 3925 h 3925"/>
                    <a:gd name="T2" fmla="*/ 0 w 3384"/>
                    <a:gd name="T3" fmla="*/ 3024 h 3925"/>
                    <a:gd name="T4" fmla="*/ 0 w 3384"/>
                    <a:gd name="T5" fmla="*/ 900 h 3925"/>
                    <a:gd name="T6" fmla="*/ 901 w 3384"/>
                    <a:gd name="T7" fmla="*/ 0 h 3925"/>
                    <a:gd name="T8" fmla="*/ 2483 w 3384"/>
                    <a:gd name="T9" fmla="*/ 0 h 3925"/>
                    <a:gd name="T10" fmla="*/ 3384 w 3384"/>
                    <a:gd name="T11" fmla="*/ 900 h 3925"/>
                    <a:gd name="T12" fmla="*/ 3384 w 3384"/>
                    <a:gd name="T13" fmla="*/ 3024 h 3925"/>
                    <a:gd name="T14" fmla="*/ 2483 w 3384"/>
                    <a:gd name="T15" fmla="*/ 3925 h 3925"/>
                    <a:gd name="T16" fmla="*/ 901 w 3384"/>
                    <a:gd name="T17" fmla="*/ 3925 h 3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4" h="3925">
                      <a:moveTo>
                        <a:pt x="901" y="3925"/>
                      </a:moveTo>
                      <a:cubicBezTo>
                        <a:pt x="404" y="3925"/>
                        <a:pt x="0" y="3522"/>
                        <a:pt x="0" y="3024"/>
                      </a:cubicBezTo>
                      <a:lnTo>
                        <a:pt x="0" y="900"/>
                      </a:lnTo>
                      <a:cubicBezTo>
                        <a:pt x="0" y="403"/>
                        <a:pt x="404" y="0"/>
                        <a:pt x="901" y="0"/>
                      </a:cubicBezTo>
                      <a:lnTo>
                        <a:pt x="2483" y="0"/>
                      </a:lnTo>
                      <a:cubicBezTo>
                        <a:pt x="2981" y="0"/>
                        <a:pt x="3384" y="403"/>
                        <a:pt x="3384" y="900"/>
                      </a:cubicBezTo>
                      <a:lnTo>
                        <a:pt x="3384" y="3024"/>
                      </a:lnTo>
                      <a:cubicBezTo>
                        <a:pt x="3384" y="3522"/>
                        <a:pt x="2981" y="3925"/>
                        <a:pt x="2483" y="3925"/>
                      </a:cubicBezTo>
                      <a:lnTo>
                        <a:pt x="901" y="3925"/>
                      </a:lnTo>
                      <a:close/>
                    </a:path>
                  </a:pathLst>
                </a:custGeom>
                <a:solidFill>
                  <a:schemeClr val="hlink"/>
                </a:solidFill>
                <a:ln w="28575" cap="rnd">
                  <a:solidFill>
                    <a:srgbClr val="000000"/>
                  </a:solidFill>
                  <a:prstDash val="solid"/>
                  <a:round/>
                </a:ln>
              </p:spPr>
              <p:txBody>
                <a:bodyPr/>
                <a:lstStyle/>
                <a:p>
                  <a:endParaRPr lang="zh-CN" altLang="en-US"/>
                </a:p>
              </p:txBody>
            </p:sp>
          </p:grpSp>
          <p:grpSp>
            <p:nvGrpSpPr>
              <p:cNvPr id="1090" name="Group 683"/>
              <p:cNvGrpSpPr/>
              <p:nvPr/>
            </p:nvGrpSpPr>
            <p:grpSpPr bwMode="auto">
              <a:xfrm>
                <a:off x="5178" y="2613"/>
                <a:ext cx="326" cy="304"/>
                <a:chOff x="3477" y="2595"/>
                <a:chExt cx="326" cy="304"/>
              </a:xfrm>
            </p:grpSpPr>
            <p:sp>
              <p:nvSpPr>
                <p:cNvPr id="1271" name="Freeform 684"/>
                <p:cNvSpPr/>
                <p:nvPr/>
              </p:nvSpPr>
              <p:spPr bwMode="auto">
                <a:xfrm>
                  <a:off x="3477" y="2595"/>
                  <a:ext cx="326" cy="304"/>
                </a:xfrm>
                <a:custGeom>
                  <a:avLst/>
                  <a:gdLst>
                    <a:gd name="T0" fmla="*/ 417 w 1517"/>
                    <a:gd name="T1" fmla="*/ 1675 h 1675"/>
                    <a:gd name="T2" fmla="*/ 0 w 1517"/>
                    <a:gd name="T3" fmla="*/ 1259 h 1675"/>
                    <a:gd name="T4" fmla="*/ 0 w 1517"/>
                    <a:gd name="T5" fmla="*/ 416 h 1675"/>
                    <a:gd name="T6" fmla="*/ 417 w 1517"/>
                    <a:gd name="T7" fmla="*/ 0 h 1675"/>
                    <a:gd name="T8" fmla="*/ 1101 w 1517"/>
                    <a:gd name="T9" fmla="*/ 0 h 1675"/>
                    <a:gd name="T10" fmla="*/ 1517 w 1517"/>
                    <a:gd name="T11" fmla="*/ 416 h 1675"/>
                    <a:gd name="T12" fmla="*/ 1517 w 1517"/>
                    <a:gd name="T13" fmla="*/ 1259 h 1675"/>
                    <a:gd name="T14" fmla="*/ 1101 w 1517"/>
                    <a:gd name="T15" fmla="*/ 1675 h 1675"/>
                    <a:gd name="T16" fmla="*/ 417 w 1517"/>
                    <a:gd name="T17" fmla="*/ 1675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7" h="1675">
                      <a:moveTo>
                        <a:pt x="417" y="1675"/>
                      </a:moveTo>
                      <a:cubicBezTo>
                        <a:pt x="187" y="1675"/>
                        <a:pt x="0" y="1489"/>
                        <a:pt x="0" y="1259"/>
                      </a:cubicBezTo>
                      <a:lnTo>
                        <a:pt x="0" y="416"/>
                      </a:lnTo>
                      <a:cubicBezTo>
                        <a:pt x="0" y="186"/>
                        <a:pt x="187" y="0"/>
                        <a:pt x="417" y="0"/>
                      </a:cubicBezTo>
                      <a:lnTo>
                        <a:pt x="1101" y="0"/>
                      </a:lnTo>
                      <a:cubicBezTo>
                        <a:pt x="1331" y="0"/>
                        <a:pt x="1517" y="186"/>
                        <a:pt x="1517" y="416"/>
                      </a:cubicBezTo>
                      <a:lnTo>
                        <a:pt x="1517" y="1259"/>
                      </a:lnTo>
                      <a:cubicBezTo>
                        <a:pt x="1517" y="1489"/>
                        <a:pt x="1331" y="1675"/>
                        <a:pt x="1101" y="1675"/>
                      </a:cubicBezTo>
                      <a:lnTo>
                        <a:pt x="417" y="1675"/>
                      </a:lnTo>
                      <a:close/>
                    </a:path>
                  </a:pathLst>
                </a:custGeom>
                <a:solidFill>
                  <a:schemeClr val="hlink"/>
                </a:solidFill>
                <a:ln w="0">
                  <a:solidFill>
                    <a:srgbClr val="000000"/>
                  </a:solidFill>
                  <a:prstDash val="solid"/>
                  <a:round/>
                </a:ln>
              </p:spPr>
              <p:txBody>
                <a:bodyPr/>
                <a:lstStyle/>
                <a:p>
                  <a:endParaRPr lang="zh-CN" altLang="en-US"/>
                </a:p>
              </p:txBody>
            </p:sp>
            <p:sp>
              <p:nvSpPr>
                <p:cNvPr id="1272" name="Freeform 685"/>
                <p:cNvSpPr/>
                <p:nvPr/>
              </p:nvSpPr>
              <p:spPr bwMode="auto">
                <a:xfrm>
                  <a:off x="3477" y="2595"/>
                  <a:ext cx="326" cy="304"/>
                </a:xfrm>
                <a:custGeom>
                  <a:avLst/>
                  <a:gdLst>
                    <a:gd name="T0" fmla="*/ 417 w 1517"/>
                    <a:gd name="T1" fmla="*/ 1675 h 1675"/>
                    <a:gd name="T2" fmla="*/ 0 w 1517"/>
                    <a:gd name="T3" fmla="*/ 1259 h 1675"/>
                    <a:gd name="T4" fmla="*/ 0 w 1517"/>
                    <a:gd name="T5" fmla="*/ 416 h 1675"/>
                    <a:gd name="T6" fmla="*/ 417 w 1517"/>
                    <a:gd name="T7" fmla="*/ 0 h 1675"/>
                    <a:gd name="T8" fmla="*/ 1101 w 1517"/>
                    <a:gd name="T9" fmla="*/ 0 h 1675"/>
                    <a:gd name="T10" fmla="*/ 1517 w 1517"/>
                    <a:gd name="T11" fmla="*/ 416 h 1675"/>
                    <a:gd name="T12" fmla="*/ 1517 w 1517"/>
                    <a:gd name="T13" fmla="*/ 1259 h 1675"/>
                    <a:gd name="T14" fmla="*/ 1101 w 1517"/>
                    <a:gd name="T15" fmla="*/ 1675 h 1675"/>
                    <a:gd name="T16" fmla="*/ 417 w 1517"/>
                    <a:gd name="T17" fmla="*/ 1675 h 1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7" h="1675">
                      <a:moveTo>
                        <a:pt x="417" y="1675"/>
                      </a:moveTo>
                      <a:cubicBezTo>
                        <a:pt x="187" y="1675"/>
                        <a:pt x="0" y="1489"/>
                        <a:pt x="0" y="1259"/>
                      </a:cubicBezTo>
                      <a:lnTo>
                        <a:pt x="0" y="416"/>
                      </a:lnTo>
                      <a:cubicBezTo>
                        <a:pt x="0" y="186"/>
                        <a:pt x="187" y="0"/>
                        <a:pt x="417" y="0"/>
                      </a:cubicBezTo>
                      <a:lnTo>
                        <a:pt x="1101" y="0"/>
                      </a:lnTo>
                      <a:cubicBezTo>
                        <a:pt x="1331" y="0"/>
                        <a:pt x="1517" y="186"/>
                        <a:pt x="1517" y="416"/>
                      </a:cubicBezTo>
                      <a:lnTo>
                        <a:pt x="1517" y="1259"/>
                      </a:lnTo>
                      <a:cubicBezTo>
                        <a:pt x="1517" y="1489"/>
                        <a:pt x="1331" y="1675"/>
                        <a:pt x="1101" y="1675"/>
                      </a:cubicBezTo>
                      <a:lnTo>
                        <a:pt x="417" y="1675"/>
                      </a:lnTo>
                      <a:close/>
                    </a:path>
                  </a:pathLst>
                </a:custGeom>
                <a:solidFill>
                  <a:schemeClr val="hlink"/>
                </a:solidFill>
                <a:ln w="28575" cap="rnd">
                  <a:solidFill>
                    <a:srgbClr val="000000"/>
                  </a:solidFill>
                  <a:prstDash val="solid"/>
                  <a:round/>
                </a:ln>
              </p:spPr>
              <p:txBody>
                <a:bodyPr/>
                <a:lstStyle/>
                <a:p>
                  <a:endParaRPr lang="zh-CN" altLang="en-US"/>
                </a:p>
              </p:txBody>
            </p:sp>
          </p:grpSp>
          <p:grpSp>
            <p:nvGrpSpPr>
              <p:cNvPr id="1091" name="Group 686"/>
              <p:cNvGrpSpPr/>
              <p:nvPr/>
            </p:nvGrpSpPr>
            <p:grpSpPr bwMode="auto">
              <a:xfrm>
                <a:off x="5448" y="2649"/>
                <a:ext cx="269" cy="232"/>
                <a:chOff x="3747" y="2631"/>
                <a:chExt cx="269" cy="232"/>
              </a:xfrm>
            </p:grpSpPr>
            <p:sp>
              <p:nvSpPr>
                <p:cNvPr id="1269" name="Freeform 687"/>
                <p:cNvSpPr/>
                <p:nvPr/>
              </p:nvSpPr>
              <p:spPr bwMode="auto">
                <a:xfrm>
                  <a:off x="3747" y="2631"/>
                  <a:ext cx="269" cy="232"/>
                </a:xfrm>
                <a:custGeom>
                  <a:avLst/>
                  <a:gdLst>
                    <a:gd name="T0" fmla="*/ 358 w 1250"/>
                    <a:gd name="T1" fmla="*/ 1279 h 1279"/>
                    <a:gd name="T2" fmla="*/ 0 w 1250"/>
                    <a:gd name="T3" fmla="*/ 921 h 1279"/>
                    <a:gd name="T4" fmla="*/ 0 w 1250"/>
                    <a:gd name="T5" fmla="*/ 358 h 1279"/>
                    <a:gd name="T6" fmla="*/ 358 w 1250"/>
                    <a:gd name="T7" fmla="*/ 0 h 1279"/>
                    <a:gd name="T8" fmla="*/ 891 w 1250"/>
                    <a:gd name="T9" fmla="*/ 0 h 1279"/>
                    <a:gd name="T10" fmla="*/ 1250 w 1250"/>
                    <a:gd name="T11" fmla="*/ 358 h 1279"/>
                    <a:gd name="T12" fmla="*/ 1250 w 1250"/>
                    <a:gd name="T13" fmla="*/ 921 h 1279"/>
                    <a:gd name="T14" fmla="*/ 891 w 1250"/>
                    <a:gd name="T15" fmla="*/ 1279 h 1279"/>
                    <a:gd name="T16" fmla="*/ 358 w 1250"/>
                    <a:gd name="T17"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0" h="1279">
                      <a:moveTo>
                        <a:pt x="358" y="1279"/>
                      </a:moveTo>
                      <a:cubicBezTo>
                        <a:pt x="160" y="1279"/>
                        <a:pt x="0" y="1118"/>
                        <a:pt x="0" y="921"/>
                      </a:cubicBezTo>
                      <a:lnTo>
                        <a:pt x="0" y="358"/>
                      </a:lnTo>
                      <a:cubicBezTo>
                        <a:pt x="0" y="160"/>
                        <a:pt x="160" y="0"/>
                        <a:pt x="358" y="0"/>
                      </a:cubicBezTo>
                      <a:lnTo>
                        <a:pt x="891" y="0"/>
                      </a:lnTo>
                      <a:cubicBezTo>
                        <a:pt x="1089" y="0"/>
                        <a:pt x="1250" y="160"/>
                        <a:pt x="1250" y="358"/>
                      </a:cubicBezTo>
                      <a:lnTo>
                        <a:pt x="1250" y="921"/>
                      </a:lnTo>
                      <a:cubicBezTo>
                        <a:pt x="1250" y="1118"/>
                        <a:pt x="1089" y="1279"/>
                        <a:pt x="891" y="1279"/>
                      </a:cubicBezTo>
                      <a:lnTo>
                        <a:pt x="358" y="1279"/>
                      </a:lnTo>
                      <a:close/>
                    </a:path>
                  </a:pathLst>
                </a:custGeom>
                <a:solidFill>
                  <a:schemeClr val="hlink"/>
                </a:solidFill>
                <a:ln w="0">
                  <a:solidFill>
                    <a:srgbClr val="000000"/>
                  </a:solidFill>
                  <a:prstDash val="solid"/>
                  <a:round/>
                </a:ln>
              </p:spPr>
              <p:txBody>
                <a:bodyPr/>
                <a:lstStyle/>
                <a:p>
                  <a:endParaRPr lang="zh-CN" altLang="en-US"/>
                </a:p>
              </p:txBody>
            </p:sp>
            <p:sp>
              <p:nvSpPr>
                <p:cNvPr id="1270" name="Freeform 688"/>
                <p:cNvSpPr/>
                <p:nvPr/>
              </p:nvSpPr>
              <p:spPr bwMode="auto">
                <a:xfrm>
                  <a:off x="3747" y="2631"/>
                  <a:ext cx="269" cy="232"/>
                </a:xfrm>
                <a:custGeom>
                  <a:avLst/>
                  <a:gdLst>
                    <a:gd name="T0" fmla="*/ 358 w 1250"/>
                    <a:gd name="T1" fmla="*/ 1279 h 1279"/>
                    <a:gd name="T2" fmla="*/ 0 w 1250"/>
                    <a:gd name="T3" fmla="*/ 921 h 1279"/>
                    <a:gd name="T4" fmla="*/ 0 w 1250"/>
                    <a:gd name="T5" fmla="*/ 358 h 1279"/>
                    <a:gd name="T6" fmla="*/ 358 w 1250"/>
                    <a:gd name="T7" fmla="*/ 0 h 1279"/>
                    <a:gd name="T8" fmla="*/ 891 w 1250"/>
                    <a:gd name="T9" fmla="*/ 0 h 1279"/>
                    <a:gd name="T10" fmla="*/ 1250 w 1250"/>
                    <a:gd name="T11" fmla="*/ 358 h 1279"/>
                    <a:gd name="T12" fmla="*/ 1250 w 1250"/>
                    <a:gd name="T13" fmla="*/ 921 h 1279"/>
                    <a:gd name="T14" fmla="*/ 891 w 1250"/>
                    <a:gd name="T15" fmla="*/ 1279 h 1279"/>
                    <a:gd name="T16" fmla="*/ 358 w 1250"/>
                    <a:gd name="T17" fmla="*/ 1279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0" h="1279">
                      <a:moveTo>
                        <a:pt x="358" y="1279"/>
                      </a:moveTo>
                      <a:cubicBezTo>
                        <a:pt x="160" y="1279"/>
                        <a:pt x="0" y="1118"/>
                        <a:pt x="0" y="921"/>
                      </a:cubicBezTo>
                      <a:lnTo>
                        <a:pt x="0" y="358"/>
                      </a:lnTo>
                      <a:cubicBezTo>
                        <a:pt x="0" y="160"/>
                        <a:pt x="160" y="0"/>
                        <a:pt x="358" y="0"/>
                      </a:cubicBezTo>
                      <a:lnTo>
                        <a:pt x="891" y="0"/>
                      </a:lnTo>
                      <a:cubicBezTo>
                        <a:pt x="1089" y="0"/>
                        <a:pt x="1250" y="160"/>
                        <a:pt x="1250" y="358"/>
                      </a:cubicBezTo>
                      <a:lnTo>
                        <a:pt x="1250" y="921"/>
                      </a:lnTo>
                      <a:cubicBezTo>
                        <a:pt x="1250" y="1118"/>
                        <a:pt x="1089" y="1279"/>
                        <a:pt x="891" y="1279"/>
                      </a:cubicBezTo>
                      <a:lnTo>
                        <a:pt x="358" y="1279"/>
                      </a:lnTo>
                      <a:close/>
                    </a:path>
                  </a:pathLst>
                </a:custGeom>
                <a:solidFill>
                  <a:schemeClr val="hlink"/>
                </a:solidFill>
                <a:ln w="28575" cap="rnd">
                  <a:solidFill>
                    <a:srgbClr val="000000"/>
                  </a:solidFill>
                  <a:prstDash val="solid"/>
                  <a:round/>
                </a:ln>
              </p:spPr>
              <p:txBody>
                <a:bodyPr/>
                <a:lstStyle/>
                <a:p>
                  <a:endParaRPr lang="zh-CN" altLang="en-US"/>
                </a:p>
              </p:txBody>
            </p:sp>
          </p:grpSp>
          <p:grpSp>
            <p:nvGrpSpPr>
              <p:cNvPr id="1092" name="Group 689"/>
              <p:cNvGrpSpPr/>
              <p:nvPr/>
            </p:nvGrpSpPr>
            <p:grpSpPr bwMode="auto">
              <a:xfrm>
                <a:off x="5658" y="2675"/>
                <a:ext cx="180" cy="180"/>
                <a:chOff x="3957" y="2657"/>
                <a:chExt cx="180" cy="180"/>
              </a:xfrm>
            </p:grpSpPr>
            <p:sp>
              <p:nvSpPr>
                <p:cNvPr id="1267" name="Freeform 690"/>
                <p:cNvSpPr/>
                <p:nvPr/>
              </p:nvSpPr>
              <p:spPr bwMode="auto">
                <a:xfrm>
                  <a:off x="3957" y="2657"/>
                  <a:ext cx="180" cy="180"/>
                </a:xfrm>
                <a:custGeom>
                  <a:avLst/>
                  <a:gdLst>
                    <a:gd name="T0" fmla="*/ 250 w 833"/>
                    <a:gd name="T1" fmla="*/ 991 h 991"/>
                    <a:gd name="T2" fmla="*/ 0 w 833"/>
                    <a:gd name="T3" fmla="*/ 741 h 991"/>
                    <a:gd name="T4" fmla="*/ 0 w 833"/>
                    <a:gd name="T5" fmla="*/ 249 h 991"/>
                    <a:gd name="T6" fmla="*/ 250 w 833"/>
                    <a:gd name="T7" fmla="*/ 0 h 991"/>
                    <a:gd name="T8" fmla="*/ 583 w 833"/>
                    <a:gd name="T9" fmla="*/ 0 h 991"/>
                    <a:gd name="T10" fmla="*/ 833 w 833"/>
                    <a:gd name="T11" fmla="*/ 249 h 991"/>
                    <a:gd name="T12" fmla="*/ 833 w 833"/>
                    <a:gd name="T13" fmla="*/ 741 h 991"/>
                    <a:gd name="T14" fmla="*/ 583 w 833"/>
                    <a:gd name="T15" fmla="*/ 991 h 991"/>
                    <a:gd name="T16" fmla="*/ 250 w 833"/>
                    <a:gd name="T17" fmla="*/ 991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991">
                      <a:moveTo>
                        <a:pt x="250" y="991"/>
                      </a:moveTo>
                      <a:cubicBezTo>
                        <a:pt x="112" y="991"/>
                        <a:pt x="0" y="879"/>
                        <a:pt x="0" y="741"/>
                      </a:cubicBezTo>
                      <a:lnTo>
                        <a:pt x="0" y="249"/>
                      </a:lnTo>
                      <a:cubicBezTo>
                        <a:pt x="0" y="111"/>
                        <a:pt x="112" y="0"/>
                        <a:pt x="250" y="0"/>
                      </a:cubicBezTo>
                      <a:lnTo>
                        <a:pt x="583" y="0"/>
                      </a:lnTo>
                      <a:cubicBezTo>
                        <a:pt x="721" y="0"/>
                        <a:pt x="833" y="111"/>
                        <a:pt x="833" y="249"/>
                      </a:cubicBezTo>
                      <a:lnTo>
                        <a:pt x="833" y="741"/>
                      </a:lnTo>
                      <a:cubicBezTo>
                        <a:pt x="833" y="879"/>
                        <a:pt x="721" y="991"/>
                        <a:pt x="583" y="991"/>
                      </a:cubicBezTo>
                      <a:lnTo>
                        <a:pt x="250" y="991"/>
                      </a:lnTo>
                      <a:close/>
                    </a:path>
                  </a:pathLst>
                </a:custGeom>
                <a:solidFill>
                  <a:schemeClr val="hlink"/>
                </a:solidFill>
                <a:ln w="0">
                  <a:solidFill>
                    <a:srgbClr val="000000"/>
                  </a:solidFill>
                  <a:prstDash val="solid"/>
                  <a:round/>
                </a:ln>
              </p:spPr>
              <p:txBody>
                <a:bodyPr/>
                <a:lstStyle/>
                <a:p>
                  <a:endParaRPr lang="zh-CN" altLang="en-US"/>
                </a:p>
              </p:txBody>
            </p:sp>
            <p:sp>
              <p:nvSpPr>
                <p:cNvPr id="1268" name="Freeform 691"/>
                <p:cNvSpPr/>
                <p:nvPr/>
              </p:nvSpPr>
              <p:spPr bwMode="auto">
                <a:xfrm>
                  <a:off x="3957" y="2657"/>
                  <a:ext cx="180" cy="180"/>
                </a:xfrm>
                <a:custGeom>
                  <a:avLst/>
                  <a:gdLst>
                    <a:gd name="T0" fmla="*/ 250 w 833"/>
                    <a:gd name="T1" fmla="*/ 991 h 991"/>
                    <a:gd name="T2" fmla="*/ 0 w 833"/>
                    <a:gd name="T3" fmla="*/ 741 h 991"/>
                    <a:gd name="T4" fmla="*/ 0 w 833"/>
                    <a:gd name="T5" fmla="*/ 249 h 991"/>
                    <a:gd name="T6" fmla="*/ 250 w 833"/>
                    <a:gd name="T7" fmla="*/ 0 h 991"/>
                    <a:gd name="T8" fmla="*/ 583 w 833"/>
                    <a:gd name="T9" fmla="*/ 0 h 991"/>
                    <a:gd name="T10" fmla="*/ 833 w 833"/>
                    <a:gd name="T11" fmla="*/ 249 h 991"/>
                    <a:gd name="T12" fmla="*/ 833 w 833"/>
                    <a:gd name="T13" fmla="*/ 741 h 991"/>
                    <a:gd name="T14" fmla="*/ 583 w 833"/>
                    <a:gd name="T15" fmla="*/ 991 h 991"/>
                    <a:gd name="T16" fmla="*/ 250 w 833"/>
                    <a:gd name="T17" fmla="*/ 991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991">
                      <a:moveTo>
                        <a:pt x="250" y="991"/>
                      </a:moveTo>
                      <a:cubicBezTo>
                        <a:pt x="112" y="991"/>
                        <a:pt x="0" y="879"/>
                        <a:pt x="0" y="741"/>
                      </a:cubicBezTo>
                      <a:lnTo>
                        <a:pt x="0" y="249"/>
                      </a:lnTo>
                      <a:cubicBezTo>
                        <a:pt x="0" y="111"/>
                        <a:pt x="112" y="0"/>
                        <a:pt x="250" y="0"/>
                      </a:cubicBezTo>
                      <a:lnTo>
                        <a:pt x="583" y="0"/>
                      </a:lnTo>
                      <a:cubicBezTo>
                        <a:pt x="721" y="0"/>
                        <a:pt x="833" y="111"/>
                        <a:pt x="833" y="249"/>
                      </a:cubicBezTo>
                      <a:lnTo>
                        <a:pt x="833" y="741"/>
                      </a:lnTo>
                      <a:cubicBezTo>
                        <a:pt x="833" y="879"/>
                        <a:pt x="721" y="991"/>
                        <a:pt x="583" y="991"/>
                      </a:cubicBezTo>
                      <a:lnTo>
                        <a:pt x="250" y="991"/>
                      </a:lnTo>
                      <a:close/>
                    </a:path>
                  </a:pathLst>
                </a:custGeom>
                <a:solidFill>
                  <a:schemeClr val="hlink"/>
                </a:solidFill>
                <a:ln w="28575" cap="rnd">
                  <a:solidFill>
                    <a:srgbClr val="000000"/>
                  </a:solidFill>
                  <a:prstDash val="solid"/>
                  <a:round/>
                </a:ln>
              </p:spPr>
              <p:txBody>
                <a:bodyPr/>
                <a:lstStyle/>
                <a:p>
                  <a:endParaRPr lang="zh-CN" altLang="en-US"/>
                </a:p>
              </p:txBody>
            </p:sp>
          </p:grpSp>
          <p:sp>
            <p:nvSpPr>
              <p:cNvPr id="1093" name="Line 692"/>
              <p:cNvSpPr>
                <a:spLocks noChangeShapeType="1"/>
              </p:cNvSpPr>
              <p:nvPr/>
            </p:nvSpPr>
            <p:spPr bwMode="auto">
              <a:xfrm>
                <a:off x="4868" y="2577"/>
                <a:ext cx="5" cy="369"/>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094" name="Group 693"/>
              <p:cNvGrpSpPr/>
              <p:nvPr/>
            </p:nvGrpSpPr>
            <p:grpSpPr bwMode="auto">
              <a:xfrm>
                <a:off x="4653" y="3047"/>
                <a:ext cx="110" cy="82"/>
                <a:chOff x="2952" y="3029"/>
                <a:chExt cx="110" cy="82"/>
              </a:xfrm>
            </p:grpSpPr>
            <p:sp>
              <p:nvSpPr>
                <p:cNvPr id="1265" name="Rectangle 694"/>
                <p:cNvSpPr>
                  <a:spLocks noChangeArrowheads="1"/>
                </p:cNvSpPr>
                <p:nvPr/>
              </p:nvSpPr>
              <p:spPr bwMode="auto">
                <a:xfrm>
                  <a:off x="2952" y="3029"/>
                  <a:ext cx="110" cy="8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6" name="Rectangle 695"/>
                <p:cNvSpPr>
                  <a:spLocks noChangeArrowheads="1"/>
                </p:cNvSpPr>
                <p:nvPr/>
              </p:nvSpPr>
              <p:spPr bwMode="auto">
                <a:xfrm>
                  <a:off x="2952" y="3029"/>
                  <a:ext cx="110" cy="82"/>
                </a:xfrm>
                <a:prstGeom prst="rect">
                  <a:avLst/>
                </a:prstGeom>
                <a:solidFill>
                  <a:schemeClr val="hlink"/>
                </a:solidFill>
                <a:ln w="12700" cap="rnd">
                  <a:solidFill>
                    <a:srgbClr val="000000"/>
                  </a:solidFill>
                  <a:miter lim="800000"/>
                </a:ln>
              </p:spPr>
              <p:txBody>
                <a:bodyPr/>
                <a:lstStyle/>
                <a:p>
                  <a:endParaRPr lang="zh-CN" altLang="en-US"/>
                </a:p>
              </p:txBody>
            </p:sp>
          </p:grpSp>
          <p:grpSp>
            <p:nvGrpSpPr>
              <p:cNvPr id="1095" name="Group 696"/>
              <p:cNvGrpSpPr/>
              <p:nvPr/>
            </p:nvGrpSpPr>
            <p:grpSpPr bwMode="auto">
              <a:xfrm>
                <a:off x="4800" y="3035"/>
                <a:ext cx="118" cy="106"/>
                <a:chOff x="3099" y="3017"/>
                <a:chExt cx="118" cy="106"/>
              </a:xfrm>
            </p:grpSpPr>
            <p:sp>
              <p:nvSpPr>
                <p:cNvPr id="1263" name="Freeform 697"/>
                <p:cNvSpPr/>
                <p:nvPr/>
              </p:nvSpPr>
              <p:spPr bwMode="auto">
                <a:xfrm>
                  <a:off x="3099" y="3017"/>
                  <a:ext cx="118" cy="106"/>
                </a:xfrm>
                <a:custGeom>
                  <a:avLst/>
                  <a:gdLst>
                    <a:gd name="T0" fmla="*/ 59 w 118"/>
                    <a:gd name="T1" fmla="*/ 0 h 106"/>
                    <a:gd name="T2" fmla="*/ 0 w 118"/>
                    <a:gd name="T3" fmla="*/ 53 h 106"/>
                    <a:gd name="T4" fmla="*/ 59 w 118"/>
                    <a:gd name="T5" fmla="*/ 106 h 106"/>
                    <a:gd name="T6" fmla="*/ 118 w 118"/>
                    <a:gd name="T7" fmla="*/ 53 h 106"/>
                    <a:gd name="T8" fmla="*/ 59 w 118"/>
                    <a:gd name="T9" fmla="*/ 0 h 106"/>
                  </a:gdLst>
                  <a:ahLst/>
                  <a:cxnLst>
                    <a:cxn ang="0">
                      <a:pos x="T0" y="T1"/>
                    </a:cxn>
                    <a:cxn ang="0">
                      <a:pos x="T2" y="T3"/>
                    </a:cxn>
                    <a:cxn ang="0">
                      <a:pos x="T4" y="T5"/>
                    </a:cxn>
                    <a:cxn ang="0">
                      <a:pos x="T6" y="T7"/>
                    </a:cxn>
                    <a:cxn ang="0">
                      <a:pos x="T8" y="T9"/>
                    </a:cxn>
                  </a:cxnLst>
                  <a:rect l="0" t="0" r="r" b="b"/>
                  <a:pathLst>
                    <a:path w="118" h="106">
                      <a:moveTo>
                        <a:pt x="59" y="0"/>
                      </a:moveTo>
                      <a:lnTo>
                        <a:pt x="0" y="53"/>
                      </a:lnTo>
                      <a:lnTo>
                        <a:pt x="59" y="106"/>
                      </a:lnTo>
                      <a:lnTo>
                        <a:pt x="118"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64" name="Freeform 698"/>
                <p:cNvSpPr/>
                <p:nvPr/>
              </p:nvSpPr>
              <p:spPr bwMode="auto">
                <a:xfrm>
                  <a:off x="3099" y="3017"/>
                  <a:ext cx="118" cy="106"/>
                </a:xfrm>
                <a:custGeom>
                  <a:avLst/>
                  <a:gdLst>
                    <a:gd name="T0" fmla="*/ 59 w 118"/>
                    <a:gd name="T1" fmla="*/ 0 h 106"/>
                    <a:gd name="T2" fmla="*/ 0 w 118"/>
                    <a:gd name="T3" fmla="*/ 53 h 106"/>
                    <a:gd name="T4" fmla="*/ 59 w 118"/>
                    <a:gd name="T5" fmla="*/ 106 h 106"/>
                    <a:gd name="T6" fmla="*/ 118 w 118"/>
                    <a:gd name="T7" fmla="*/ 53 h 106"/>
                    <a:gd name="T8" fmla="*/ 59 w 118"/>
                    <a:gd name="T9" fmla="*/ 0 h 106"/>
                  </a:gdLst>
                  <a:ahLst/>
                  <a:cxnLst>
                    <a:cxn ang="0">
                      <a:pos x="T0" y="T1"/>
                    </a:cxn>
                    <a:cxn ang="0">
                      <a:pos x="T2" y="T3"/>
                    </a:cxn>
                    <a:cxn ang="0">
                      <a:pos x="T4" y="T5"/>
                    </a:cxn>
                    <a:cxn ang="0">
                      <a:pos x="T6" y="T7"/>
                    </a:cxn>
                    <a:cxn ang="0">
                      <a:pos x="T8" y="T9"/>
                    </a:cxn>
                  </a:cxnLst>
                  <a:rect l="0" t="0" r="r" b="b"/>
                  <a:pathLst>
                    <a:path w="118" h="106">
                      <a:moveTo>
                        <a:pt x="59" y="0"/>
                      </a:moveTo>
                      <a:lnTo>
                        <a:pt x="0" y="53"/>
                      </a:lnTo>
                      <a:lnTo>
                        <a:pt x="59" y="106"/>
                      </a:lnTo>
                      <a:lnTo>
                        <a:pt x="118" y="53"/>
                      </a:lnTo>
                      <a:lnTo>
                        <a:pt x="59" y="0"/>
                      </a:lnTo>
                    </a:path>
                  </a:pathLst>
                </a:custGeom>
                <a:solidFill>
                  <a:schemeClr val="hlink"/>
                </a:solidFill>
                <a:ln w="12700" cap="flat">
                  <a:solidFill>
                    <a:srgbClr val="000000"/>
                  </a:solidFill>
                  <a:prstDash val="solid"/>
                  <a:round/>
                </a:ln>
              </p:spPr>
              <p:txBody>
                <a:bodyPr/>
                <a:lstStyle/>
                <a:p>
                  <a:endParaRPr lang="zh-CN" altLang="en-US"/>
                </a:p>
              </p:txBody>
            </p:sp>
          </p:grpSp>
          <p:grpSp>
            <p:nvGrpSpPr>
              <p:cNvPr id="1096" name="Group 699"/>
              <p:cNvGrpSpPr/>
              <p:nvPr/>
            </p:nvGrpSpPr>
            <p:grpSpPr bwMode="auto">
              <a:xfrm>
                <a:off x="4955" y="3047"/>
                <a:ext cx="110" cy="82"/>
                <a:chOff x="3254" y="3029"/>
                <a:chExt cx="110" cy="82"/>
              </a:xfrm>
            </p:grpSpPr>
            <p:sp>
              <p:nvSpPr>
                <p:cNvPr id="1261" name="Rectangle 700"/>
                <p:cNvSpPr>
                  <a:spLocks noChangeArrowheads="1"/>
                </p:cNvSpPr>
                <p:nvPr/>
              </p:nvSpPr>
              <p:spPr bwMode="auto">
                <a:xfrm>
                  <a:off x="3254" y="3029"/>
                  <a:ext cx="110" cy="8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2" name="Rectangle 701"/>
                <p:cNvSpPr>
                  <a:spLocks noChangeArrowheads="1"/>
                </p:cNvSpPr>
                <p:nvPr/>
              </p:nvSpPr>
              <p:spPr bwMode="auto">
                <a:xfrm>
                  <a:off x="3254" y="3029"/>
                  <a:ext cx="110" cy="82"/>
                </a:xfrm>
                <a:prstGeom prst="rect">
                  <a:avLst/>
                </a:prstGeom>
                <a:solidFill>
                  <a:schemeClr val="hlink"/>
                </a:solidFill>
                <a:ln w="12700" cap="rnd">
                  <a:solidFill>
                    <a:srgbClr val="000000"/>
                  </a:solidFill>
                  <a:miter lim="800000"/>
                </a:ln>
              </p:spPr>
              <p:txBody>
                <a:bodyPr/>
                <a:lstStyle/>
                <a:p>
                  <a:endParaRPr lang="zh-CN" altLang="en-US"/>
                </a:p>
              </p:txBody>
            </p:sp>
          </p:grpSp>
          <p:grpSp>
            <p:nvGrpSpPr>
              <p:cNvPr id="1097" name="Group 702"/>
              <p:cNvGrpSpPr/>
              <p:nvPr/>
            </p:nvGrpSpPr>
            <p:grpSpPr bwMode="auto">
              <a:xfrm>
                <a:off x="5102" y="3035"/>
                <a:ext cx="117" cy="106"/>
                <a:chOff x="3401" y="3017"/>
                <a:chExt cx="117" cy="106"/>
              </a:xfrm>
            </p:grpSpPr>
            <p:sp>
              <p:nvSpPr>
                <p:cNvPr id="1259" name="Freeform 703"/>
                <p:cNvSpPr/>
                <p:nvPr/>
              </p:nvSpPr>
              <p:spPr bwMode="auto">
                <a:xfrm>
                  <a:off x="3401" y="3017"/>
                  <a:ext cx="117" cy="106"/>
                </a:xfrm>
                <a:custGeom>
                  <a:avLst/>
                  <a:gdLst>
                    <a:gd name="T0" fmla="*/ 59 w 117"/>
                    <a:gd name="T1" fmla="*/ 0 h 106"/>
                    <a:gd name="T2" fmla="*/ 0 w 117"/>
                    <a:gd name="T3" fmla="*/ 53 h 106"/>
                    <a:gd name="T4" fmla="*/ 59 w 117"/>
                    <a:gd name="T5" fmla="*/ 106 h 106"/>
                    <a:gd name="T6" fmla="*/ 117 w 117"/>
                    <a:gd name="T7" fmla="*/ 53 h 106"/>
                    <a:gd name="T8" fmla="*/ 59 w 117"/>
                    <a:gd name="T9" fmla="*/ 0 h 106"/>
                  </a:gdLst>
                  <a:ahLst/>
                  <a:cxnLst>
                    <a:cxn ang="0">
                      <a:pos x="T0" y="T1"/>
                    </a:cxn>
                    <a:cxn ang="0">
                      <a:pos x="T2" y="T3"/>
                    </a:cxn>
                    <a:cxn ang="0">
                      <a:pos x="T4" y="T5"/>
                    </a:cxn>
                    <a:cxn ang="0">
                      <a:pos x="T6" y="T7"/>
                    </a:cxn>
                    <a:cxn ang="0">
                      <a:pos x="T8" y="T9"/>
                    </a:cxn>
                  </a:cxnLst>
                  <a:rect l="0" t="0" r="r" b="b"/>
                  <a:pathLst>
                    <a:path w="117" h="106">
                      <a:moveTo>
                        <a:pt x="59" y="0"/>
                      </a:moveTo>
                      <a:lnTo>
                        <a:pt x="0" y="53"/>
                      </a:lnTo>
                      <a:lnTo>
                        <a:pt x="59" y="106"/>
                      </a:lnTo>
                      <a:lnTo>
                        <a:pt x="117"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60" name="Freeform 704"/>
                <p:cNvSpPr/>
                <p:nvPr/>
              </p:nvSpPr>
              <p:spPr bwMode="auto">
                <a:xfrm>
                  <a:off x="3401" y="3017"/>
                  <a:ext cx="117" cy="106"/>
                </a:xfrm>
                <a:custGeom>
                  <a:avLst/>
                  <a:gdLst>
                    <a:gd name="T0" fmla="*/ 59 w 117"/>
                    <a:gd name="T1" fmla="*/ 0 h 106"/>
                    <a:gd name="T2" fmla="*/ 0 w 117"/>
                    <a:gd name="T3" fmla="*/ 53 h 106"/>
                    <a:gd name="T4" fmla="*/ 59 w 117"/>
                    <a:gd name="T5" fmla="*/ 106 h 106"/>
                    <a:gd name="T6" fmla="*/ 117 w 117"/>
                    <a:gd name="T7" fmla="*/ 53 h 106"/>
                    <a:gd name="T8" fmla="*/ 59 w 117"/>
                    <a:gd name="T9" fmla="*/ 0 h 106"/>
                  </a:gdLst>
                  <a:ahLst/>
                  <a:cxnLst>
                    <a:cxn ang="0">
                      <a:pos x="T0" y="T1"/>
                    </a:cxn>
                    <a:cxn ang="0">
                      <a:pos x="T2" y="T3"/>
                    </a:cxn>
                    <a:cxn ang="0">
                      <a:pos x="T4" y="T5"/>
                    </a:cxn>
                    <a:cxn ang="0">
                      <a:pos x="T6" y="T7"/>
                    </a:cxn>
                    <a:cxn ang="0">
                      <a:pos x="T8" y="T9"/>
                    </a:cxn>
                  </a:cxnLst>
                  <a:rect l="0" t="0" r="r" b="b"/>
                  <a:pathLst>
                    <a:path w="117" h="106">
                      <a:moveTo>
                        <a:pt x="59" y="0"/>
                      </a:moveTo>
                      <a:lnTo>
                        <a:pt x="0" y="53"/>
                      </a:lnTo>
                      <a:lnTo>
                        <a:pt x="59" y="106"/>
                      </a:lnTo>
                      <a:lnTo>
                        <a:pt x="117" y="53"/>
                      </a:lnTo>
                      <a:lnTo>
                        <a:pt x="59" y="0"/>
                      </a:lnTo>
                    </a:path>
                  </a:pathLst>
                </a:custGeom>
                <a:solidFill>
                  <a:schemeClr val="hlink"/>
                </a:solidFill>
                <a:ln w="12700" cap="flat">
                  <a:solidFill>
                    <a:srgbClr val="000000"/>
                  </a:solidFill>
                  <a:prstDash val="solid"/>
                  <a:round/>
                </a:ln>
              </p:spPr>
              <p:txBody>
                <a:bodyPr/>
                <a:lstStyle/>
                <a:p>
                  <a:endParaRPr lang="zh-CN" altLang="en-US"/>
                </a:p>
              </p:txBody>
            </p:sp>
          </p:grpSp>
          <p:grpSp>
            <p:nvGrpSpPr>
              <p:cNvPr id="1098" name="Group 705"/>
              <p:cNvGrpSpPr/>
              <p:nvPr/>
            </p:nvGrpSpPr>
            <p:grpSpPr bwMode="auto">
              <a:xfrm>
                <a:off x="5257" y="3047"/>
                <a:ext cx="109" cy="82"/>
                <a:chOff x="3556" y="3029"/>
                <a:chExt cx="109" cy="82"/>
              </a:xfrm>
            </p:grpSpPr>
            <p:sp>
              <p:nvSpPr>
                <p:cNvPr id="1257" name="Rectangle 706"/>
                <p:cNvSpPr>
                  <a:spLocks noChangeArrowheads="1"/>
                </p:cNvSpPr>
                <p:nvPr/>
              </p:nvSpPr>
              <p:spPr bwMode="auto">
                <a:xfrm>
                  <a:off x="3556" y="3029"/>
                  <a:ext cx="109" cy="8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8" name="Rectangle 707"/>
                <p:cNvSpPr>
                  <a:spLocks noChangeArrowheads="1"/>
                </p:cNvSpPr>
                <p:nvPr/>
              </p:nvSpPr>
              <p:spPr bwMode="auto">
                <a:xfrm>
                  <a:off x="3556" y="3029"/>
                  <a:ext cx="109" cy="82"/>
                </a:xfrm>
                <a:prstGeom prst="rect">
                  <a:avLst/>
                </a:prstGeom>
                <a:solidFill>
                  <a:schemeClr val="hlink"/>
                </a:solidFill>
                <a:ln w="12700" cap="rnd">
                  <a:solidFill>
                    <a:srgbClr val="000000"/>
                  </a:solidFill>
                  <a:miter lim="800000"/>
                </a:ln>
              </p:spPr>
              <p:txBody>
                <a:bodyPr/>
                <a:lstStyle/>
                <a:p>
                  <a:endParaRPr lang="zh-CN" altLang="en-US"/>
                </a:p>
              </p:txBody>
            </p:sp>
          </p:grpSp>
          <p:grpSp>
            <p:nvGrpSpPr>
              <p:cNvPr id="1099" name="Group 708"/>
              <p:cNvGrpSpPr/>
              <p:nvPr/>
            </p:nvGrpSpPr>
            <p:grpSpPr bwMode="auto">
              <a:xfrm>
                <a:off x="5436" y="3034"/>
                <a:ext cx="118" cy="107"/>
                <a:chOff x="3735" y="3016"/>
                <a:chExt cx="118" cy="107"/>
              </a:xfrm>
            </p:grpSpPr>
            <p:sp>
              <p:nvSpPr>
                <p:cNvPr id="1255" name="Freeform 709"/>
                <p:cNvSpPr/>
                <p:nvPr/>
              </p:nvSpPr>
              <p:spPr bwMode="auto">
                <a:xfrm>
                  <a:off x="3735" y="3016"/>
                  <a:ext cx="118" cy="107"/>
                </a:xfrm>
                <a:custGeom>
                  <a:avLst/>
                  <a:gdLst>
                    <a:gd name="T0" fmla="*/ 59 w 118"/>
                    <a:gd name="T1" fmla="*/ 0 h 107"/>
                    <a:gd name="T2" fmla="*/ 0 w 118"/>
                    <a:gd name="T3" fmla="*/ 53 h 107"/>
                    <a:gd name="T4" fmla="*/ 59 w 118"/>
                    <a:gd name="T5" fmla="*/ 107 h 107"/>
                    <a:gd name="T6" fmla="*/ 118 w 118"/>
                    <a:gd name="T7" fmla="*/ 53 h 107"/>
                    <a:gd name="T8" fmla="*/ 59 w 118"/>
                    <a:gd name="T9" fmla="*/ 0 h 107"/>
                  </a:gdLst>
                  <a:ahLst/>
                  <a:cxnLst>
                    <a:cxn ang="0">
                      <a:pos x="T0" y="T1"/>
                    </a:cxn>
                    <a:cxn ang="0">
                      <a:pos x="T2" y="T3"/>
                    </a:cxn>
                    <a:cxn ang="0">
                      <a:pos x="T4" y="T5"/>
                    </a:cxn>
                    <a:cxn ang="0">
                      <a:pos x="T6" y="T7"/>
                    </a:cxn>
                    <a:cxn ang="0">
                      <a:pos x="T8" y="T9"/>
                    </a:cxn>
                  </a:cxnLst>
                  <a:rect l="0" t="0" r="r" b="b"/>
                  <a:pathLst>
                    <a:path w="118" h="107">
                      <a:moveTo>
                        <a:pt x="59" y="0"/>
                      </a:moveTo>
                      <a:lnTo>
                        <a:pt x="0" y="53"/>
                      </a:lnTo>
                      <a:lnTo>
                        <a:pt x="59" y="107"/>
                      </a:lnTo>
                      <a:lnTo>
                        <a:pt x="118"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56" name="Freeform 710"/>
                <p:cNvSpPr/>
                <p:nvPr/>
              </p:nvSpPr>
              <p:spPr bwMode="auto">
                <a:xfrm>
                  <a:off x="3735" y="3016"/>
                  <a:ext cx="118" cy="107"/>
                </a:xfrm>
                <a:custGeom>
                  <a:avLst/>
                  <a:gdLst>
                    <a:gd name="T0" fmla="*/ 59 w 118"/>
                    <a:gd name="T1" fmla="*/ 0 h 107"/>
                    <a:gd name="T2" fmla="*/ 0 w 118"/>
                    <a:gd name="T3" fmla="*/ 53 h 107"/>
                    <a:gd name="T4" fmla="*/ 59 w 118"/>
                    <a:gd name="T5" fmla="*/ 107 h 107"/>
                    <a:gd name="T6" fmla="*/ 118 w 118"/>
                    <a:gd name="T7" fmla="*/ 53 h 107"/>
                    <a:gd name="T8" fmla="*/ 59 w 118"/>
                    <a:gd name="T9" fmla="*/ 0 h 107"/>
                  </a:gdLst>
                  <a:ahLst/>
                  <a:cxnLst>
                    <a:cxn ang="0">
                      <a:pos x="T0" y="T1"/>
                    </a:cxn>
                    <a:cxn ang="0">
                      <a:pos x="T2" y="T3"/>
                    </a:cxn>
                    <a:cxn ang="0">
                      <a:pos x="T4" y="T5"/>
                    </a:cxn>
                    <a:cxn ang="0">
                      <a:pos x="T6" y="T7"/>
                    </a:cxn>
                    <a:cxn ang="0">
                      <a:pos x="T8" y="T9"/>
                    </a:cxn>
                  </a:cxnLst>
                  <a:rect l="0" t="0" r="r" b="b"/>
                  <a:pathLst>
                    <a:path w="118" h="107">
                      <a:moveTo>
                        <a:pt x="59" y="0"/>
                      </a:moveTo>
                      <a:lnTo>
                        <a:pt x="0" y="53"/>
                      </a:lnTo>
                      <a:lnTo>
                        <a:pt x="59" y="107"/>
                      </a:lnTo>
                      <a:lnTo>
                        <a:pt x="118" y="53"/>
                      </a:lnTo>
                      <a:lnTo>
                        <a:pt x="59" y="0"/>
                      </a:lnTo>
                    </a:path>
                  </a:pathLst>
                </a:custGeom>
                <a:solidFill>
                  <a:schemeClr val="hlink"/>
                </a:solidFill>
                <a:ln w="11113" cap="flat">
                  <a:solidFill>
                    <a:srgbClr val="000000"/>
                  </a:solidFill>
                  <a:prstDash val="solid"/>
                  <a:round/>
                </a:ln>
              </p:spPr>
              <p:txBody>
                <a:bodyPr/>
                <a:lstStyle/>
                <a:p>
                  <a:endParaRPr lang="zh-CN" altLang="en-US"/>
                </a:p>
              </p:txBody>
            </p:sp>
          </p:grpSp>
          <p:grpSp>
            <p:nvGrpSpPr>
              <p:cNvPr id="1100" name="Group 711"/>
              <p:cNvGrpSpPr/>
              <p:nvPr/>
            </p:nvGrpSpPr>
            <p:grpSpPr bwMode="auto">
              <a:xfrm>
                <a:off x="5600" y="3046"/>
                <a:ext cx="109" cy="83"/>
                <a:chOff x="3899" y="3028"/>
                <a:chExt cx="109" cy="83"/>
              </a:xfrm>
            </p:grpSpPr>
            <p:sp>
              <p:nvSpPr>
                <p:cNvPr id="1253" name="Rectangle 712"/>
                <p:cNvSpPr>
                  <a:spLocks noChangeArrowheads="1"/>
                </p:cNvSpPr>
                <p:nvPr/>
              </p:nvSpPr>
              <p:spPr bwMode="auto">
                <a:xfrm>
                  <a:off x="3899" y="3028"/>
                  <a:ext cx="109" cy="8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4" name="Rectangle 713"/>
                <p:cNvSpPr>
                  <a:spLocks noChangeArrowheads="1"/>
                </p:cNvSpPr>
                <p:nvPr/>
              </p:nvSpPr>
              <p:spPr bwMode="auto">
                <a:xfrm>
                  <a:off x="3899" y="3028"/>
                  <a:ext cx="109" cy="83"/>
                </a:xfrm>
                <a:prstGeom prst="rect">
                  <a:avLst/>
                </a:prstGeom>
                <a:solidFill>
                  <a:schemeClr val="hlink"/>
                </a:solidFill>
                <a:ln w="11113" cap="rnd">
                  <a:solidFill>
                    <a:srgbClr val="000000"/>
                  </a:solidFill>
                  <a:miter lim="800000"/>
                </a:ln>
              </p:spPr>
              <p:txBody>
                <a:bodyPr/>
                <a:lstStyle/>
                <a:p>
                  <a:endParaRPr lang="zh-CN" altLang="en-US"/>
                </a:p>
              </p:txBody>
            </p:sp>
          </p:grpSp>
          <p:grpSp>
            <p:nvGrpSpPr>
              <p:cNvPr id="1101" name="Group 714"/>
              <p:cNvGrpSpPr/>
              <p:nvPr/>
            </p:nvGrpSpPr>
            <p:grpSpPr bwMode="auto">
              <a:xfrm>
                <a:off x="5749" y="3034"/>
                <a:ext cx="117" cy="107"/>
                <a:chOff x="4048" y="3016"/>
                <a:chExt cx="117" cy="107"/>
              </a:xfrm>
            </p:grpSpPr>
            <p:sp>
              <p:nvSpPr>
                <p:cNvPr id="1251" name="Freeform 715"/>
                <p:cNvSpPr/>
                <p:nvPr/>
              </p:nvSpPr>
              <p:spPr bwMode="auto">
                <a:xfrm>
                  <a:off x="4048" y="3016"/>
                  <a:ext cx="117" cy="107"/>
                </a:xfrm>
                <a:custGeom>
                  <a:avLst/>
                  <a:gdLst>
                    <a:gd name="T0" fmla="*/ 59 w 117"/>
                    <a:gd name="T1" fmla="*/ 0 h 107"/>
                    <a:gd name="T2" fmla="*/ 0 w 117"/>
                    <a:gd name="T3" fmla="*/ 53 h 107"/>
                    <a:gd name="T4" fmla="*/ 59 w 117"/>
                    <a:gd name="T5" fmla="*/ 107 h 107"/>
                    <a:gd name="T6" fmla="*/ 117 w 117"/>
                    <a:gd name="T7" fmla="*/ 53 h 107"/>
                    <a:gd name="T8" fmla="*/ 59 w 117"/>
                    <a:gd name="T9" fmla="*/ 0 h 107"/>
                  </a:gdLst>
                  <a:ahLst/>
                  <a:cxnLst>
                    <a:cxn ang="0">
                      <a:pos x="T0" y="T1"/>
                    </a:cxn>
                    <a:cxn ang="0">
                      <a:pos x="T2" y="T3"/>
                    </a:cxn>
                    <a:cxn ang="0">
                      <a:pos x="T4" y="T5"/>
                    </a:cxn>
                    <a:cxn ang="0">
                      <a:pos x="T6" y="T7"/>
                    </a:cxn>
                    <a:cxn ang="0">
                      <a:pos x="T8" y="T9"/>
                    </a:cxn>
                  </a:cxnLst>
                  <a:rect l="0" t="0" r="r" b="b"/>
                  <a:pathLst>
                    <a:path w="117" h="107">
                      <a:moveTo>
                        <a:pt x="59" y="0"/>
                      </a:moveTo>
                      <a:lnTo>
                        <a:pt x="0" y="53"/>
                      </a:lnTo>
                      <a:lnTo>
                        <a:pt x="59" y="107"/>
                      </a:lnTo>
                      <a:lnTo>
                        <a:pt x="117"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52" name="Freeform 716"/>
                <p:cNvSpPr/>
                <p:nvPr/>
              </p:nvSpPr>
              <p:spPr bwMode="auto">
                <a:xfrm>
                  <a:off x="4048" y="3016"/>
                  <a:ext cx="117" cy="107"/>
                </a:xfrm>
                <a:custGeom>
                  <a:avLst/>
                  <a:gdLst>
                    <a:gd name="T0" fmla="*/ 59 w 117"/>
                    <a:gd name="T1" fmla="*/ 0 h 107"/>
                    <a:gd name="T2" fmla="*/ 0 w 117"/>
                    <a:gd name="T3" fmla="*/ 53 h 107"/>
                    <a:gd name="T4" fmla="*/ 59 w 117"/>
                    <a:gd name="T5" fmla="*/ 107 h 107"/>
                    <a:gd name="T6" fmla="*/ 117 w 117"/>
                    <a:gd name="T7" fmla="*/ 53 h 107"/>
                    <a:gd name="T8" fmla="*/ 59 w 117"/>
                    <a:gd name="T9" fmla="*/ 0 h 107"/>
                  </a:gdLst>
                  <a:ahLst/>
                  <a:cxnLst>
                    <a:cxn ang="0">
                      <a:pos x="T0" y="T1"/>
                    </a:cxn>
                    <a:cxn ang="0">
                      <a:pos x="T2" y="T3"/>
                    </a:cxn>
                    <a:cxn ang="0">
                      <a:pos x="T4" y="T5"/>
                    </a:cxn>
                    <a:cxn ang="0">
                      <a:pos x="T6" y="T7"/>
                    </a:cxn>
                    <a:cxn ang="0">
                      <a:pos x="T8" y="T9"/>
                    </a:cxn>
                  </a:cxnLst>
                  <a:rect l="0" t="0" r="r" b="b"/>
                  <a:pathLst>
                    <a:path w="117" h="107">
                      <a:moveTo>
                        <a:pt x="59" y="0"/>
                      </a:moveTo>
                      <a:lnTo>
                        <a:pt x="0" y="53"/>
                      </a:lnTo>
                      <a:lnTo>
                        <a:pt x="59" y="107"/>
                      </a:lnTo>
                      <a:lnTo>
                        <a:pt x="117" y="53"/>
                      </a:lnTo>
                      <a:lnTo>
                        <a:pt x="59" y="0"/>
                      </a:lnTo>
                    </a:path>
                  </a:pathLst>
                </a:custGeom>
                <a:solidFill>
                  <a:schemeClr val="hlink"/>
                </a:solidFill>
                <a:ln w="11113" cap="flat">
                  <a:solidFill>
                    <a:srgbClr val="000000"/>
                  </a:solidFill>
                  <a:prstDash val="solid"/>
                  <a:round/>
                </a:ln>
              </p:spPr>
              <p:txBody>
                <a:bodyPr/>
                <a:lstStyle/>
                <a:p>
                  <a:endParaRPr lang="zh-CN" altLang="en-US"/>
                </a:p>
              </p:txBody>
            </p:sp>
          </p:grpSp>
          <p:grpSp>
            <p:nvGrpSpPr>
              <p:cNvPr id="1102" name="Group 717"/>
              <p:cNvGrpSpPr/>
              <p:nvPr/>
            </p:nvGrpSpPr>
            <p:grpSpPr bwMode="auto">
              <a:xfrm>
                <a:off x="5907" y="3046"/>
                <a:ext cx="110" cy="83"/>
                <a:chOff x="4206" y="3028"/>
                <a:chExt cx="110" cy="83"/>
              </a:xfrm>
            </p:grpSpPr>
            <p:sp>
              <p:nvSpPr>
                <p:cNvPr id="1249" name="Rectangle 718"/>
                <p:cNvSpPr>
                  <a:spLocks noChangeArrowheads="1"/>
                </p:cNvSpPr>
                <p:nvPr/>
              </p:nvSpPr>
              <p:spPr bwMode="auto">
                <a:xfrm>
                  <a:off x="4206" y="3028"/>
                  <a:ext cx="110" cy="8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0" name="Rectangle 719"/>
                <p:cNvSpPr>
                  <a:spLocks noChangeArrowheads="1"/>
                </p:cNvSpPr>
                <p:nvPr/>
              </p:nvSpPr>
              <p:spPr bwMode="auto">
                <a:xfrm>
                  <a:off x="4206" y="3028"/>
                  <a:ext cx="110" cy="83"/>
                </a:xfrm>
                <a:prstGeom prst="rect">
                  <a:avLst/>
                </a:prstGeom>
                <a:solidFill>
                  <a:schemeClr val="hlink"/>
                </a:solidFill>
                <a:ln w="11113" cap="rnd">
                  <a:solidFill>
                    <a:srgbClr val="000000"/>
                  </a:solidFill>
                  <a:miter lim="800000"/>
                </a:ln>
              </p:spPr>
              <p:txBody>
                <a:bodyPr/>
                <a:lstStyle/>
                <a:p>
                  <a:endParaRPr lang="zh-CN" altLang="en-US"/>
                </a:p>
              </p:txBody>
            </p:sp>
          </p:grpSp>
          <p:grpSp>
            <p:nvGrpSpPr>
              <p:cNvPr id="1103" name="Group 720"/>
              <p:cNvGrpSpPr/>
              <p:nvPr/>
            </p:nvGrpSpPr>
            <p:grpSpPr bwMode="auto">
              <a:xfrm>
                <a:off x="6056" y="3034"/>
                <a:ext cx="117" cy="107"/>
                <a:chOff x="4355" y="3016"/>
                <a:chExt cx="117" cy="107"/>
              </a:xfrm>
            </p:grpSpPr>
            <p:sp>
              <p:nvSpPr>
                <p:cNvPr id="1247" name="Freeform 721"/>
                <p:cNvSpPr/>
                <p:nvPr/>
              </p:nvSpPr>
              <p:spPr bwMode="auto">
                <a:xfrm>
                  <a:off x="4355" y="3016"/>
                  <a:ext cx="117" cy="107"/>
                </a:xfrm>
                <a:custGeom>
                  <a:avLst/>
                  <a:gdLst>
                    <a:gd name="T0" fmla="*/ 59 w 117"/>
                    <a:gd name="T1" fmla="*/ 0 h 107"/>
                    <a:gd name="T2" fmla="*/ 0 w 117"/>
                    <a:gd name="T3" fmla="*/ 53 h 107"/>
                    <a:gd name="T4" fmla="*/ 59 w 117"/>
                    <a:gd name="T5" fmla="*/ 107 h 107"/>
                    <a:gd name="T6" fmla="*/ 117 w 117"/>
                    <a:gd name="T7" fmla="*/ 53 h 107"/>
                    <a:gd name="T8" fmla="*/ 59 w 117"/>
                    <a:gd name="T9" fmla="*/ 0 h 107"/>
                  </a:gdLst>
                  <a:ahLst/>
                  <a:cxnLst>
                    <a:cxn ang="0">
                      <a:pos x="T0" y="T1"/>
                    </a:cxn>
                    <a:cxn ang="0">
                      <a:pos x="T2" y="T3"/>
                    </a:cxn>
                    <a:cxn ang="0">
                      <a:pos x="T4" y="T5"/>
                    </a:cxn>
                    <a:cxn ang="0">
                      <a:pos x="T6" y="T7"/>
                    </a:cxn>
                    <a:cxn ang="0">
                      <a:pos x="T8" y="T9"/>
                    </a:cxn>
                  </a:cxnLst>
                  <a:rect l="0" t="0" r="r" b="b"/>
                  <a:pathLst>
                    <a:path w="117" h="107">
                      <a:moveTo>
                        <a:pt x="59" y="0"/>
                      </a:moveTo>
                      <a:lnTo>
                        <a:pt x="0" y="53"/>
                      </a:lnTo>
                      <a:lnTo>
                        <a:pt x="59" y="107"/>
                      </a:lnTo>
                      <a:lnTo>
                        <a:pt x="117"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48" name="Freeform 722"/>
                <p:cNvSpPr/>
                <p:nvPr/>
              </p:nvSpPr>
              <p:spPr bwMode="auto">
                <a:xfrm>
                  <a:off x="4355" y="3016"/>
                  <a:ext cx="117" cy="107"/>
                </a:xfrm>
                <a:custGeom>
                  <a:avLst/>
                  <a:gdLst>
                    <a:gd name="T0" fmla="*/ 59 w 117"/>
                    <a:gd name="T1" fmla="*/ 0 h 107"/>
                    <a:gd name="T2" fmla="*/ 0 w 117"/>
                    <a:gd name="T3" fmla="*/ 53 h 107"/>
                    <a:gd name="T4" fmla="*/ 59 w 117"/>
                    <a:gd name="T5" fmla="*/ 107 h 107"/>
                    <a:gd name="T6" fmla="*/ 117 w 117"/>
                    <a:gd name="T7" fmla="*/ 53 h 107"/>
                    <a:gd name="T8" fmla="*/ 59 w 117"/>
                    <a:gd name="T9" fmla="*/ 0 h 107"/>
                  </a:gdLst>
                  <a:ahLst/>
                  <a:cxnLst>
                    <a:cxn ang="0">
                      <a:pos x="T0" y="T1"/>
                    </a:cxn>
                    <a:cxn ang="0">
                      <a:pos x="T2" y="T3"/>
                    </a:cxn>
                    <a:cxn ang="0">
                      <a:pos x="T4" y="T5"/>
                    </a:cxn>
                    <a:cxn ang="0">
                      <a:pos x="T6" y="T7"/>
                    </a:cxn>
                    <a:cxn ang="0">
                      <a:pos x="T8" y="T9"/>
                    </a:cxn>
                  </a:cxnLst>
                  <a:rect l="0" t="0" r="r" b="b"/>
                  <a:pathLst>
                    <a:path w="117" h="107">
                      <a:moveTo>
                        <a:pt x="59" y="0"/>
                      </a:moveTo>
                      <a:lnTo>
                        <a:pt x="0" y="53"/>
                      </a:lnTo>
                      <a:lnTo>
                        <a:pt x="59" y="107"/>
                      </a:lnTo>
                      <a:lnTo>
                        <a:pt x="117" y="53"/>
                      </a:lnTo>
                      <a:lnTo>
                        <a:pt x="59" y="0"/>
                      </a:lnTo>
                    </a:path>
                  </a:pathLst>
                </a:custGeom>
                <a:solidFill>
                  <a:schemeClr val="hlink"/>
                </a:solidFill>
                <a:ln w="11113" cap="flat">
                  <a:solidFill>
                    <a:srgbClr val="000000"/>
                  </a:solidFill>
                  <a:prstDash val="solid"/>
                  <a:round/>
                </a:ln>
              </p:spPr>
              <p:txBody>
                <a:bodyPr/>
                <a:lstStyle/>
                <a:p>
                  <a:endParaRPr lang="zh-CN" altLang="en-US"/>
                </a:p>
              </p:txBody>
            </p:sp>
          </p:grpSp>
          <p:sp>
            <p:nvSpPr>
              <p:cNvPr id="1104" name="Freeform 723"/>
              <p:cNvSpPr/>
              <p:nvPr/>
            </p:nvSpPr>
            <p:spPr bwMode="auto">
              <a:xfrm>
                <a:off x="4759" y="3070"/>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105" name="Freeform 724"/>
              <p:cNvSpPr/>
              <p:nvPr/>
            </p:nvSpPr>
            <p:spPr bwMode="auto">
              <a:xfrm>
                <a:off x="4916" y="3070"/>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106" name="Freeform 725"/>
              <p:cNvSpPr/>
              <p:nvPr/>
            </p:nvSpPr>
            <p:spPr bwMode="auto">
              <a:xfrm>
                <a:off x="5065" y="3070"/>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107" name="Freeform 726"/>
              <p:cNvSpPr/>
              <p:nvPr/>
            </p:nvSpPr>
            <p:spPr bwMode="auto">
              <a:xfrm>
                <a:off x="5214" y="3070"/>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108" name="Freeform 727"/>
              <p:cNvSpPr>
                <a:spLocks noEditPoints="1"/>
              </p:cNvSpPr>
              <p:nvPr/>
            </p:nvSpPr>
            <p:spPr bwMode="auto">
              <a:xfrm>
                <a:off x="5556" y="3070"/>
                <a:ext cx="46" cy="36"/>
              </a:xfrm>
              <a:custGeom>
                <a:avLst/>
                <a:gdLst>
                  <a:gd name="T0" fmla="*/ 0 w 46"/>
                  <a:gd name="T1" fmla="*/ 15 h 36"/>
                  <a:gd name="T2" fmla="*/ 10 w 46"/>
                  <a:gd name="T3" fmla="*/ 15 h 36"/>
                  <a:gd name="T4" fmla="*/ 10 w 46"/>
                  <a:gd name="T5" fmla="*/ 21 h 36"/>
                  <a:gd name="T6" fmla="*/ 0 w 46"/>
                  <a:gd name="T7" fmla="*/ 21 h 36"/>
                  <a:gd name="T8" fmla="*/ 0 w 46"/>
                  <a:gd name="T9" fmla="*/ 15 h 36"/>
                  <a:gd name="T10" fmla="*/ 3 w 46"/>
                  <a:gd name="T11" fmla="*/ 0 h 36"/>
                  <a:gd name="T12" fmla="*/ 46 w 46"/>
                  <a:gd name="T13" fmla="*/ 18 h 36"/>
                  <a:gd name="T14" fmla="*/ 3 w 46"/>
                  <a:gd name="T15" fmla="*/ 36 h 36"/>
                  <a:gd name="T16" fmla="*/ 3 w 4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6">
                    <a:moveTo>
                      <a:pt x="0" y="15"/>
                    </a:moveTo>
                    <a:lnTo>
                      <a:pt x="10" y="15"/>
                    </a:lnTo>
                    <a:lnTo>
                      <a:pt x="10" y="21"/>
                    </a:lnTo>
                    <a:lnTo>
                      <a:pt x="0" y="21"/>
                    </a:lnTo>
                    <a:lnTo>
                      <a:pt x="0" y="15"/>
                    </a:lnTo>
                    <a:close/>
                    <a:moveTo>
                      <a:pt x="3" y="0"/>
                    </a:moveTo>
                    <a:lnTo>
                      <a:pt x="46" y="18"/>
                    </a:lnTo>
                    <a:lnTo>
                      <a:pt x="3" y="36"/>
                    </a:lnTo>
                    <a:lnTo>
                      <a:pt x="3" y="0"/>
                    </a:lnTo>
                    <a:close/>
                  </a:path>
                </a:pathLst>
              </a:custGeom>
              <a:solidFill>
                <a:schemeClr val="hlink"/>
              </a:solidFill>
              <a:ln w="1588" cap="flat">
                <a:solidFill>
                  <a:srgbClr val="000000"/>
                </a:solidFill>
                <a:prstDash val="solid"/>
                <a:bevel/>
              </a:ln>
            </p:spPr>
            <p:txBody>
              <a:bodyPr/>
              <a:lstStyle/>
              <a:p>
                <a:endParaRPr lang="zh-CN" altLang="en-US"/>
              </a:p>
            </p:txBody>
          </p:sp>
          <p:sp>
            <p:nvSpPr>
              <p:cNvPr id="1109" name="Freeform 728"/>
              <p:cNvSpPr>
                <a:spLocks noEditPoints="1"/>
              </p:cNvSpPr>
              <p:nvPr/>
            </p:nvSpPr>
            <p:spPr bwMode="auto">
              <a:xfrm>
                <a:off x="5391" y="3070"/>
                <a:ext cx="47" cy="36"/>
              </a:xfrm>
              <a:custGeom>
                <a:avLst/>
                <a:gdLst>
                  <a:gd name="T0" fmla="*/ 0 w 47"/>
                  <a:gd name="T1" fmla="*/ 15 h 36"/>
                  <a:gd name="T2" fmla="*/ 11 w 47"/>
                  <a:gd name="T3" fmla="*/ 15 h 36"/>
                  <a:gd name="T4" fmla="*/ 11 w 47"/>
                  <a:gd name="T5" fmla="*/ 21 h 36"/>
                  <a:gd name="T6" fmla="*/ 0 w 47"/>
                  <a:gd name="T7" fmla="*/ 21 h 36"/>
                  <a:gd name="T8" fmla="*/ 0 w 47"/>
                  <a:gd name="T9" fmla="*/ 15 h 36"/>
                  <a:gd name="T10" fmla="*/ 4 w 47"/>
                  <a:gd name="T11" fmla="*/ 0 h 36"/>
                  <a:gd name="T12" fmla="*/ 47 w 47"/>
                  <a:gd name="T13" fmla="*/ 18 h 36"/>
                  <a:gd name="T14" fmla="*/ 4 w 47"/>
                  <a:gd name="T15" fmla="*/ 36 h 36"/>
                  <a:gd name="T16" fmla="*/ 4 w 47"/>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6">
                    <a:moveTo>
                      <a:pt x="0" y="15"/>
                    </a:moveTo>
                    <a:lnTo>
                      <a:pt x="11" y="15"/>
                    </a:lnTo>
                    <a:lnTo>
                      <a:pt x="11" y="21"/>
                    </a:lnTo>
                    <a:lnTo>
                      <a:pt x="0" y="21"/>
                    </a:lnTo>
                    <a:lnTo>
                      <a:pt x="0" y="15"/>
                    </a:lnTo>
                    <a:close/>
                    <a:moveTo>
                      <a:pt x="4" y="0"/>
                    </a:moveTo>
                    <a:lnTo>
                      <a:pt x="47" y="18"/>
                    </a:lnTo>
                    <a:lnTo>
                      <a:pt x="4" y="36"/>
                    </a:lnTo>
                    <a:lnTo>
                      <a:pt x="4" y="0"/>
                    </a:lnTo>
                    <a:close/>
                  </a:path>
                </a:pathLst>
              </a:custGeom>
              <a:solidFill>
                <a:schemeClr val="hlink"/>
              </a:solidFill>
              <a:ln w="1588" cap="flat">
                <a:solidFill>
                  <a:srgbClr val="000000"/>
                </a:solidFill>
                <a:prstDash val="solid"/>
                <a:bevel/>
              </a:ln>
            </p:spPr>
            <p:txBody>
              <a:bodyPr/>
              <a:lstStyle/>
              <a:p>
                <a:endParaRPr lang="zh-CN" altLang="en-US"/>
              </a:p>
            </p:txBody>
          </p:sp>
          <p:sp>
            <p:nvSpPr>
              <p:cNvPr id="1110" name="Line 729"/>
              <p:cNvSpPr>
                <a:spLocks noChangeShapeType="1"/>
              </p:cNvSpPr>
              <p:nvPr/>
            </p:nvSpPr>
            <p:spPr bwMode="auto">
              <a:xfrm>
                <a:off x="5366" y="3088"/>
                <a:ext cx="48"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11" name="Freeform 730"/>
              <p:cNvSpPr/>
              <p:nvPr/>
            </p:nvSpPr>
            <p:spPr bwMode="auto">
              <a:xfrm>
                <a:off x="6013" y="3070"/>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112" name="Freeform 731"/>
              <p:cNvSpPr/>
              <p:nvPr/>
            </p:nvSpPr>
            <p:spPr bwMode="auto">
              <a:xfrm>
                <a:off x="5865" y="3070"/>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113" name="Freeform 732"/>
              <p:cNvSpPr/>
              <p:nvPr/>
            </p:nvSpPr>
            <p:spPr bwMode="auto">
              <a:xfrm>
                <a:off x="5708" y="3070"/>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grpSp>
            <p:nvGrpSpPr>
              <p:cNvPr id="1114" name="Group 733"/>
              <p:cNvGrpSpPr/>
              <p:nvPr/>
            </p:nvGrpSpPr>
            <p:grpSpPr bwMode="auto">
              <a:xfrm>
                <a:off x="4653" y="3047"/>
                <a:ext cx="110" cy="82"/>
                <a:chOff x="2952" y="3029"/>
                <a:chExt cx="110" cy="82"/>
              </a:xfrm>
            </p:grpSpPr>
            <p:sp>
              <p:nvSpPr>
                <p:cNvPr id="1245" name="Rectangle 734"/>
                <p:cNvSpPr>
                  <a:spLocks noChangeArrowheads="1"/>
                </p:cNvSpPr>
                <p:nvPr/>
              </p:nvSpPr>
              <p:spPr bwMode="auto">
                <a:xfrm>
                  <a:off x="2952" y="3029"/>
                  <a:ext cx="110" cy="8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6" name="Rectangle 735"/>
                <p:cNvSpPr>
                  <a:spLocks noChangeArrowheads="1"/>
                </p:cNvSpPr>
                <p:nvPr/>
              </p:nvSpPr>
              <p:spPr bwMode="auto">
                <a:xfrm>
                  <a:off x="2952" y="3029"/>
                  <a:ext cx="110" cy="82"/>
                </a:xfrm>
                <a:prstGeom prst="rect">
                  <a:avLst/>
                </a:prstGeom>
                <a:solidFill>
                  <a:schemeClr val="hlink"/>
                </a:solidFill>
                <a:ln w="12700" cap="rnd">
                  <a:solidFill>
                    <a:srgbClr val="000000"/>
                  </a:solidFill>
                  <a:miter lim="800000"/>
                </a:ln>
              </p:spPr>
              <p:txBody>
                <a:bodyPr/>
                <a:lstStyle/>
                <a:p>
                  <a:endParaRPr lang="zh-CN" altLang="en-US"/>
                </a:p>
              </p:txBody>
            </p:sp>
          </p:grpSp>
          <p:grpSp>
            <p:nvGrpSpPr>
              <p:cNvPr id="1115" name="Group 736"/>
              <p:cNvGrpSpPr/>
              <p:nvPr/>
            </p:nvGrpSpPr>
            <p:grpSpPr bwMode="auto">
              <a:xfrm>
                <a:off x="4800" y="3035"/>
                <a:ext cx="118" cy="106"/>
                <a:chOff x="3099" y="3017"/>
                <a:chExt cx="118" cy="106"/>
              </a:xfrm>
            </p:grpSpPr>
            <p:sp>
              <p:nvSpPr>
                <p:cNvPr id="1243" name="Freeform 737"/>
                <p:cNvSpPr/>
                <p:nvPr/>
              </p:nvSpPr>
              <p:spPr bwMode="auto">
                <a:xfrm>
                  <a:off x="3099" y="3017"/>
                  <a:ext cx="118" cy="106"/>
                </a:xfrm>
                <a:custGeom>
                  <a:avLst/>
                  <a:gdLst>
                    <a:gd name="T0" fmla="*/ 59 w 118"/>
                    <a:gd name="T1" fmla="*/ 0 h 106"/>
                    <a:gd name="T2" fmla="*/ 0 w 118"/>
                    <a:gd name="T3" fmla="*/ 53 h 106"/>
                    <a:gd name="T4" fmla="*/ 59 w 118"/>
                    <a:gd name="T5" fmla="*/ 106 h 106"/>
                    <a:gd name="T6" fmla="*/ 118 w 118"/>
                    <a:gd name="T7" fmla="*/ 53 h 106"/>
                    <a:gd name="T8" fmla="*/ 59 w 118"/>
                    <a:gd name="T9" fmla="*/ 0 h 106"/>
                  </a:gdLst>
                  <a:ahLst/>
                  <a:cxnLst>
                    <a:cxn ang="0">
                      <a:pos x="T0" y="T1"/>
                    </a:cxn>
                    <a:cxn ang="0">
                      <a:pos x="T2" y="T3"/>
                    </a:cxn>
                    <a:cxn ang="0">
                      <a:pos x="T4" y="T5"/>
                    </a:cxn>
                    <a:cxn ang="0">
                      <a:pos x="T6" y="T7"/>
                    </a:cxn>
                    <a:cxn ang="0">
                      <a:pos x="T8" y="T9"/>
                    </a:cxn>
                  </a:cxnLst>
                  <a:rect l="0" t="0" r="r" b="b"/>
                  <a:pathLst>
                    <a:path w="118" h="106">
                      <a:moveTo>
                        <a:pt x="59" y="0"/>
                      </a:moveTo>
                      <a:lnTo>
                        <a:pt x="0" y="53"/>
                      </a:lnTo>
                      <a:lnTo>
                        <a:pt x="59" y="106"/>
                      </a:lnTo>
                      <a:lnTo>
                        <a:pt x="118"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44" name="Freeform 738"/>
                <p:cNvSpPr/>
                <p:nvPr/>
              </p:nvSpPr>
              <p:spPr bwMode="auto">
                <a:xfrm>
                  <a:off x="3099" y="3017"/>
                  <a:ext cx="118" cy="106"/>
                </a:xfrm>
                <a:custGeom>
                  <a:avLst/>
                  <a:gdLst>
                    <a:gd name="T0" fmla="*/ 59 w 118"/>
                    <a:gd name="T1" fmla="*/ 0 h 106"/>
                    <a:gd name="T2" fmla="*/ 0 w 118"/>
                    <a:gd name="T3" fmla="*/ 53 h 106"/>
                    <a:gd name="T4" fmla="*/ 59 w 118"/>
                    <a:gd name="T5" fmla="*/ 106 h 106"/>
                    <a:gd name="T6" fmla="*/ 118 w 118"/>
                    <a:gd name="T7" fmla="*/ 53 h 106"/>
                    <a:gd name="T8" fmla="*/ 59 w 118"/>
                    <a:gd name="T9" fmla="*/ 0 h 106"/>
                  </a:gdLst>
                  <a:ahLst/>
                  <a:cxnLst>
                    <a:cxn ang="0">
                      <a:pos x="T0" y="T1"/>
                    </a:cxn>
                    <a:cxn ang="0">
                      <a:pos x="T2" y="T3"/>
                    </a:cxn>
                    <a:cxn ang="0">
                      <a:pos x="T4" y="T5"/>
                    </a:cxn>
                    <a:cxn ang="0">
                      <a:pos x="T6" y="T7"/>
                    </a:cxn>
                    <a:cxn ang="0">
                      <a:pos x="T8" y="T9"/>
                    </a:cxn>
                  </a:cxnLst>
                  <a:rect l="0" t="0" r="r" b="b"/>
                  <a:pathLst>
                    <a:path w="118" h="106">
                      <a:moveTo>
                        <a:pt x="59" y="0"/>
                      </a:moveTo>
                      <a:lnTo>
                        <a:pt x="0" y="53"/>
                      </a:lnTo>
                      <a:lnTo>
                        <a:pt x="59" y="106"/>
                      </a:lnTo>
                      <a:lnTo>
                        <a:pt x="118" y="53"/>
                      </a:lnTo>
                      <a:lnTo>
                        <a:pt x="59" y="0"/>
                      </a:lnTo>
                    </a:path>
                  </a:pathLst>
                </a:custGeom>
                <a:solidFill>
                  <a:schemeClr val="hlink"/>
                </a:solidFill>
                <a:ln w="12700" cap="flat">
                  <a:solidFill>
                    <a:srgbClr val="000000"/>
                  </a:solidFill>
                  <a:prstDash val="solid"/>
                  <a:round/>
                </a:ln>
              </p:spPr>
              <p:txBody>
                <a:bodyPr/>
                <a:lstStyle/>
                <a:p>
                  <a:endParaRPr lang="zh-CN" altLang="en-US"/>
                </a:p>
              </p:txBody>
            </p:sp>
          </p:grpSp>
          <p:grpSp>
            <p:nvGrpSpPr>
              <p:cNvPr id="1116" name="Group 739"/>
              <p:cNvGrpSpPr/>
              <p:nvPr/>
            </p:nvGrpSpPr>
            <p:grpSpPr bwMode="auto">
              <a:xfrm>
                <a:off x="4955" y="3047"/>
                <a:ext cx="110" cy="82"/>
                <a:chOff x="3254" y="3029"/>
                <a:chExt cx="110" cy="82"/>
              </a:xfrm>
            </p:grpSpPr>
            <p:sp>
              <p:nvSpPr>
                <p:cNvPr id="1241" name="Rectangle 740"/>
                <p:cNvSpPr>
                  <a:spLocks noChangeArrowheads="1"/>
                </p:cNvSpPr>
                <p:nvPr/>
              </p:nvSpPr>
              <p:spPr bwMode="auto">
                <a:xfrm>
                  <a:off x="3254" y="3029"/>
                  <a:ext cx="110" cy="8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2" name="Rectangle 741"/>
                <p:cNvSpPr>
                  <a:spLocks noChangeArrowheads="1"/>
                </p:cNvSpPr>
                <p:nvPr/>
              </p:nvSpPr>
              <p:spPr bwMode="auto">
                <a:xfrm>
                  <a:off x="3254" y="3029"/>
                  <a:ext cx="110" cy="82"/>
                </a:xfrm>
                <a:prstGeom prst="rect">
                  <a:avLst/>
                </a:prstGeom>
                <a:solidFill>
                  <a:schemeClr val="hlink"/>
                </a:solidFill>
                <a:ln w="12700" cap="rnd">
                  <a:solidFill>
                    <a:srgbClr val="000000"/>
                  </a:solidFill>
                  <a:miter lim="800000"/>
                </a:ln>
              </p:spPr>
              <p:txBody>
                <a:bodyPr/>
                <a:lstStyle/>
                <a:p>
                  <a:endParaRPr lang="zh-CN" altLang="en-US"/>
                </a:p>
              </p:txBody>
            </p:sp>
          </p:grpSp>
          <p:grpSp>
            <p:nvGrpSpPr>
              <p:cNvPr id="1117" name="Group 742"/>
              <p:cNvGrpSpPr/>
              <p:nvPr/>
            </p:nvGrpSpPr>
            <p:grpSpPr bwMode="auto">
              <a:xfrm>
                <a:off x="5102" y="3035"/>
                <a:ext cx="117" cy="106"/>
                <a:chOff x="3401" y="3017"/>
                <a:chExt cx="117" cy="106"/>
              </a:xfrm>
            </p:grpSpPr>
            <p:sp>
              <p:nvSpPr>
                <p:cNvPr id="1239" name="Freeform 743"/>
                <p:cNvSpPr/>
                <p:nvPr/>
              </p:nvSpPr>
              <p:spPr bwMode="auto">
                <a:xfrm>
                  <a:off x="3401" y="3017"/>
                  <a:ext cx="117" cy="106"/>
                </a:xfrm>
                <a:custGeom>
                  <a:avLst/>
                  <a:gdLst>
                    <a:gd name="T0" fmla="*/ 59 w 117"/>
                    <a:gd name="T1" fmla="*/ 0 h 106"/>
                    <a:gd name="T2" fmla="*/ 0 w 117"/>
                    <a:gd name="T3" fmla="*/ 53 h 106"/>
                    <a:gd name="T4" fmla="*/ 59 w 117"/>
                    <a:gd name="T5" fmla="*/ 106 h 106"/>
                    <a:gd name="T6" fmla="*/ 117 w 117"/>
                    <a:gd name="T7" fmla="*/ 53 h 106"/>
                    <a:gd name="T8" fmla="*/ 59 w 117"/>
                    <a:gd name="T9" fmla="*/ 0 h 106"/>
                  </a:gdLst>
                  <a:ahLst/>
                  <a:cxnLst>
                    <a:cxn ang="0">
                      <a:pos x="T0" y="T1"/>
                    </a:cxn>
                    <a:cxn ang="0">
                      <a:pos x="T2" y="T3"/>
                    </a:cxn>
                    <a:cxn ang="0">
                      <a:pos x="T4" y="T5"/>
                    </a:cxn>
                    <a:cxn ang="0">
                      <a:pos x="T6" y="T7"/>
                    </a:cxn>
                    <a:cxn ang="0">
                      <a:pos x="T8" y="T9"/>
                    </a:cxn>
                  </a:cxnLst>
                  <a:rect l="0" t="0" r="r" b="b"/>
                  <a:pathLst>
                    <a:path w="117" h="106">
                      <a:moveTo>
                        <a:pt x="59" y="0"/>
                      </a:moveTo>
                      <a:lnTo>
                        <a:pt x="0" y="53"/>
                      </a:lnTo>
                      <a:lnTo>
                        <a:pt x="59" y="106"/>
                      </a:lnTo>
                      <a:lnTo>
                        <a:pt x="117"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40" name="Freeform 744"/>
                <p:cNvSpPr/>
                <p:nvPr/>
              </p:nvSpPr>
              <p:spPr bwMode="auto">
                <a:xfrm>
                  <a:off x="3401" y="3017"/>
                  <a:ext cx="117" cy="106"/>
                </a:xfrm>
                <a:custGeom>
                  <a:avLst/>
                  <a:gdLst>
                    <a:gd name="T0" fmla="*/ 59 w 117"/>
                    <a:gd name="T1" fmla="*/ 0 h 106"/>
                    <a:gd name="T2" fmla="*/ 0 w 117"/>
                    <a:gd name="T3" fmla="*/ 53 h 106"/>
                    <a:gd name="T4" fmla="*/ 59 w 117"/>
                    <a:gd name="T5" fmla="*/ 106 h 106"/>
                    <a:gd name="T6" fmla="*/ 117 w 117"/>
                    <a:gd name="T7" fmla="*/ 53 h 106"/>
                    <a:gd name="T8" fmla="*/ 59 w 117"/>
                    <a:gd name="T9" fmla="*/ 0 h 106"/>
                  </a:gdLst>
                  <a:ahLst/>
                  <a:cxnLst>
                    <a:cxn ang="0">
                      <a:pos x="T0" y="T1"/>
                    </a:cxn>
                    <a:cxn ang="0">
                      <a:pos x="T2" y="T3"/>
                    </a:cxn>
                    <a:cxn ang="0">
                      <a:pos x="T4" y="T5"/>
                    </a:cxn>
                    <a:cxn ang="0">
                      <a:pos x="T6" y="T7"/>
                    </a:cxn>
                    <a:cxn ang="0">
                      <a:pos x="T8" y="T9"/>
                    </a:cxn>
                  </a:cxnLst>
                  <a:rect l="0" t="0" r="r" b="b"/>
                  <a:pathLst>
                    <a:path w="117" h="106">
                      <a:moveTo>
                        <a:pt x="59" y="0"/>
                      </a:moveTo>
                      <a:lnTo>
                        <a:pt x="0" y="53"/>
                      </a:lnTo>
                      <a:lnTo>
                        <a:pt x="59" y="106"/>
                      </a:lnTo>
                      <a:lnTo>
                        <a:pt x="117" y="53"/>
                      </a:lnTo>
                      <a:lnTo>
                        <a:pt x="59" y="0"/>
                      </a:lnTo>
                    </a:path>
                  </a:pathLst>
                </a:custGeom>
                <a:solidFill>
                  <a:schemeClr val="hlink"/>
                </a:solidFill>
                <a:ln w="12700" cap="flat">
                  <a:solidFill>
                    <a:srgbClr val="000000"/>
                  </a:solidFill>
                  <a:prstDash val="solid"/>
                  <a:round/>
                </a:ln>
              </p:spPr>
              <p:txBody>
                <a:bodyPr/>
                <a:lstStyle/>
                <a:p>
                  <a:endParaRPr lang="zh-CN" altLang="en-US"/>
                </a:p>
              </p:txBody>
            </p:sp>
          </p:grpSp>
          <p:grpSp>
            <p:nvGrpSpPr>
              <p:cNvPr id="1118" name="Group 745"/>
              <p:cNvGrpSpPr/>
              <p:nvPr/>
            </p:nvGrpSpPr>
            <p:grpSpPr bwMode="auto">
              <a:xfrm>
                <a:off x="5257" y="3047"/>
                <a:ext cx="109" cy="82"/>
                <a:chOff x="3556" y="3029"/>
                <a:chExt cx="109" cy="82"/>
              </a:xfrm>
            </p:grpSpPr>
            <p:sp>
              <p:nvSpPr>
                <p:cNvPr id="1237" name="Rectangle 746"/>
                <p:cNvSpPr>
                  <a:spLocks noChangeArrowheads="1"/>
                </p:cNvSpPr>
                <p:nvPr/>
              </p:nvSpPr>
              <p:spPr bwMode="auto">
                <a:xfrm>
                  <a:off x="3556" y="3029"/>
                  <a:ext cx="109" cy="8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8" name="Rectangle 747"/>
                <p:cNvSpPr>
                  <a:spLocks noChangeArrowheads="1"/>
                </p:cNvSpPr>
                <p:nvPr/>
              </p:nvSpPr>
              <p:spPr bwMode="auto">
                <a:xfrm>
                  <a:off x="3556" y="3029"/>
                  <a:ext cx="109" cy="82"/>
                </a:xfrm>
                <a:prstGeom prst="rect">
                  <a:avLst/>
                </a:prstGeom>
                <a:solidFill>
                  <a:schemeClr val="hlink"/>
                </a:solidFill>
                <a:ln w="12700" cap="rnd">
                  <a:solidFill>
                    <a:srgbClr val="000000"/>
                  </a:solidFill>
                  <a:miter lim="800000"/>
                </a:ln>
              </p:spPr>
              <p:txBody>
                <a:bodyPr/>
                <a:lstStyle/>
                <a:p>
                  <a:endParaRPr lang="zh-CN" altLang="en-US"/>
                </a:p>
              </p:txBody>
            </p:sp>
          </p:grpSp>
          <p:grpSp>
            <p:nvGrpSpPr>
              <p:cNvPr id="1119" name="Group 748"/>
              <p:cNvGrpSpPr/>
              <p:nvPr/>
            </p:nvGrpSpPr>
            <p:grpSpPr bwMode="auto">
              <a:xfrm>
                <a:off x="5436" y="3034"/>
                <a:ext cx="118" cy="107"/>
                <a:chOff x="3735" y="3016"/>
                <a:chExt cx="118" cy="107"/>
              </a:xfrm>
            </p:grpSpPr>
            <p:sp>
              <p:nvSpPr>
                <p:cNvPr id="1235" name="Freeform 749"/>
                <p:cNvSpPr/>
                <p:nvPr/>
              </p:nvSpPr>
              <p:spPr bwMode="auto">
                <a:xfrm>
                  <a:off x="3735" y="3016"/>
                  <a:ext cx="118" cy="107"/>
                </a:xfrm>
                <a:custGeom>
                  <a:avLst/>
                  <a:gdLst>
                    <a:gd name="T0" fmla="*/ 59 w 118"/>
                    <a:gd name="T1" fmla="*/ 0 h 107"/>
                    <a:gd name="T2" fmla="*/ 0 w 118"/>
                    <a:gd name="T3" fmla="*/ 53 h 107"/>
                    <a:gd name="T4" fmla="*/ 59 w 118"/>
                    <a:gd name="T5" fmla="*/ 107 h 107"/>
                    <a:gd name="T6" fmla="*/ 118 w 118"/>
                    <a:gd name="T7" fmla="*/ 53 h 107"/>
                    <a:gd name="T8" fmla="*/ 59 w 118"/>
                    <a:gd name="T9" fmla="*/ 0 h 107"/>
                  </a:gdLst>
                  <a:ahLst/>
                  <a:cxnLst>
                    <a:cxn ang="0">
                      <a:pos x="T0" y="T1"/>
                    </a:cxn>
                    <a:cxn ang="0">
                      <a:pos x="T2" y="T3"/>
                    </a:cxn>
                    <a:cxn ang="0">
                      <a:pos x="T4" y="T5"/>
                    </a:cxn>
                    <a:cxn ang="0">
                      <a:pos x="T6" y="T7"/>
                    </a:cxn>
                    <a:cxn ang="0">
                      <a:pos x="T8" y="T9"/>
                    </a:cxn>
                  </a:cxnLst>
                  <a:rect l="0" t="0" r="r" b="b"/>
                  <a:pathLst>
                    <a:path w="118" h="107">
                      <a:moveTo>
                        <a:pt x="59" y="0"/>
                      </a:moveTo>
                      <a:lnTo>
                        <a:pt x="0" y="53"/>
                      </a:lnTo>
                      <a:lnTo>
                        <a:pt x="59" y="107"/>
                      </a:lnTo>
                      <a:lnTo>
                        <a:pt x="118"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 name="Freeform 750"/>
                <p:cNvSpPr/>
                <p:nvPr/>
              </p:nvSpPr>
              <p:spPr bwMode="auto">
                <a:xfrm>
                  <a:off x="3735" y="3016"/>
                  <a:ext cx="118" cy="107"/>
                </a:xfrm>
                <a:custGeom>
                  <a:avLst/>
                  <a:gdLst>
                    <a:gd name="T0" fmla="*/ 59 w 118"/>
                    <a:gd name="T1" fmla="*/ 0 h 107"/>
                    <a:gd name="T2" fmla="*/ 0 w 118"/>
                    <a:gd name="T3" fmla="*/ 53 h 107"/>
                    <a:gd name="T4" fmla="*/ 59 w 118"/>
                    <a:gd name="T5" fmla="*/ 107 h 107"/>
                    <a:gd name="T6" fmla="*/ 118 w 118"/>
                    <a:gd name="T7" fmla="*/ 53 h 107"/>
                    <a:gd name="T8" fmla="*/ 59 w 118"/>
                    <a:gd name="T9" fmla="*/ 0 h 107"/>
                  </a:gdLst>
                  <a:ahLst/>
                  <a:cxnLst>
                    <a:cxn ang="0">
                      <a:pos x="T0" y="T1"/>
                    </a:cxn>
                    <a:cxn ang="0">
                      <a:pos x="T2" y="T3"/>
                    </a:cxn>
                    <a:cxn ang="0">
                      <a:pos x="T4" y="T5"/>
                    </a:cxn>
                    <a:cxn ang="0">
                      <a:pos x="T6" y="T7"/>
                    </a:cxn>
                    <a:cxn ang="0">
                      <a:pos x="T8" y="T9"/>
                    </a:cxn>
                  </a:cxnLst>
                  <a:rect l="0" t="0" r="r" b="b"/>
                  <a:pathLst>
                    <a:path w="118" h="107">
                      <a:moveTo>
                        <a:pt x="59" y="0"/>
                      </a:moveTo>
                      <a:lnTo>
                        <a:pt x="0" y="53"/>
                      </a:lnTo>
                      <a:lnTo>
                        <a:pt x="59" y="107"/>
                      </a:lnTo>
                      <a:lnTo>
                        <a:pt x="118" y="53"/>
                      </a:lnTo>
                      <a:lnTo>
                        <a:pt x="59" y="0"/>
                      </a:lnTo>
                    </a:path>
                  </a:pathLst>
                </a:custGeom>
                <a:solidFill>
                  <a:schemeClr val="hlink"/>
                </a:solidFill>
                <a:ln w="11113" cap="flat">
                  <a:solidFill>
                    <a:srgbClr val="000000"/>
                  </a:solidFill>
                  <a:prstDash val="solid"/>
                  <a:round/>
                </a:ln>
              </p:spPr>
              <p:txBody>
                <a:bodyPr/>
                <a:lstStyle/>
                <a:p>
                  <a:endParaRPr lang="zh-CN" altLang="en-US"/>
                </a:p>
              </p:txBody>
            </p:sp>
          </p:grpSp>
          <p:grpSp>
            <p:nvGrpSpPr>
              <p:cNvPr id="1120" name="Group 751"/>
              <p:cNvGrpSpPr/>
              <p:nvPr/>
            </p:nvGrpSpPr>
            <p:grpSpPr bwMode="auto">
              <a:xfrm>
                <a:off x="5600" y="3046"/>
                <a:ext cx="109" cy="83"/>
                <a:chOff x="3899" y="3028"/>
                <a:chExt cx="109" cy="83"/>
              </a:xfrm>
            </p:grpSpPr>
            <p:sp>
              <p:nvSpPr>
                <p:cNvPr id="1233" name="Rectangle 752"/>
                <p:cNvSpPr>
                  <a:spLocks noChangeArrowheads="1"/>
                </p:cNvSpPr>
                <p:nvPr/>
              </p:nvSpPr>
              <p:spPr bwMode="auto">
                <a:xfrm>
                  <a:off x="3899" y="3028"/>
                  <a:ext cx="109" cy="8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4" name="Rectangle 753"/>
                <p:cNvSpPr>
                  <a:spLocks noChangeArrowheads="1"/>
                </p:cNvSpPr>
                <p:nvPr/>
              </p:nvSpPr>
              <p:spPr bwMode="auto">
                <a:xfrm>
                  <a:off x="3899" y="3028"/>
                  <a:ext cx="109" cy="83"/>
                </a:xfrm>
                <a:prstGeom prst="rect">
                  <a:avLst/>
                </a:prstGeom>
                <a:solidFill>
                  <a:schemeClr val="hlink"/>
                </a:solidFill>
                <a:ln w="11113" cap="rnd">
                  <a:solidFill>
                    <a:srgbClr val="000000"/>
                  </a:solidFill>
                  <a:miter lim="800000"/>
                </a:ln>
              </p:spPr>
              <p:txBody>
                <a:bodyPr/>
                <a:lstStyle/>
                <a:p>
                  <a:endParaRPr lang="zh-CN" altLang="en-US"/>
                </a:p>
              </p:txBody>
            </p:sp>
          </p:grpSp>
          <p:grpSp>
            <p:nvGrpSpPr>
              <p:cNvPr id="1121" name="Group 754"/>
              <p:cNvGrpSpPr/>
              <p:nvPr/>
            </p:nvGrpSpPr>
            <p:grpSpPr bwMode="auto">
              <a:xfrm>
                <a:off x="5749" y="3034"/>
                <a:ext cx="117" cy="107"/>
                <a:chOff x="4048" y="3016"/>
                <a:chExt cx="117" cy="107"/>
              </a:xfrm>
            </p:grpSpPr>
            <p:sp>
              <p:nvSpPr>
                <p:cNvPr id="1231" name="Freeform 755"/>
                <p:cNvSpPr/>
                <p:nvPr/>
              </p:nvSpPr>
              <p:spPr bwMode="auto">
                <a:xfrm>
                  <a:off x="4048" y="3016"/>
                  <a:ext cx="117" cy="107"/>
                </a:xfrm>
                <a:custGeom>
                  <a:avLst/>
                  <a:gdLst>
                    <a:gd name="T0" fmla="*/ 59 w 117"/>
                    <a:gd name="T1" fmla="*/ 0 h 107"/>
                    <a:gd name="T2" fmla="*/ 0 w 117"/>
                    <a:gd name="T3" fmla="*/ 53 h 107"/>
                    <a:gd name="T4" fmla="*/ 59 w 117"/>
                    <a:gd name="T5" fmla="*/ 107 h 107"/>
                    <a:gd name="T6" fmla="*/ 117 w 117"/>
                    <a:gd name="T7" fmla="*/ 53 h 107"/>
                    <a:gd name="T8" fmla="*/ 59 w 117"/>
                    <a:gd name="T9" fmla="*/ 0 h 107"/>
                  </a:gdLst>
                  <a:ahLst/>
                  <a:cxnLst>
                    <a:cxn ang="0">
                      <a:pos x="T0" y="T1"/>
                    </a:cxn>
                    <a:cxn ang="0">
                      <a:pos x="T2" y="T3"/>
                    </a:cxn>
                    <a:cxn ang="0">
                      <a:pos x="T4" y="T5"/>
                    </a:cxn>
                    <a:cxn ang="0">
                      <a:pos x="T6" y="T7"/>
                    </a:cxn>
                    <a:cxn ang="0">
                      <a:pos x="T8" y="T9"/>
                    </a:cxn>
                  </a:cxnLst>
                  <a:rect l="0" t="0" r="r" b="b"/>
                  <a:pathLst>
                    <a:path w="117" h="107">
                      <a:moveTo>
                        <a:pt x="59" y="0"/>
                      </a:moveTo>
                      <a:lnTo>
                        <a:pt x="0" y="53"/>
                      </a:lnTo>
                      <a:lnTo>
                        <a:pt x="59" y="107"/>
                      </a:lnTo>
                      <a:lnTo>
                        <a:pt x="117"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 name="Freeform 756"/>
                <p:cNvSpPr/>
                <p:nvPr/>
              </p:nvSpPr>
              <p:spPr bwMode="auto">
                <a:xfrm>
                  <a:off x="4048" y="3016"/>
                  <a:ext cx="117" cy="107"/>
                </a:xfrm>
                <a:custGeom>
                  <a:avLst/>
                  <a:gdLst>
                    <a:gd name="T0" fmla="*/ 59 w 117"/>
                    <a:gd name="T1" fmla="*/ 0 h 107"/>
                    <a:gd name="T2" fmla="*/ 0 w 117"/>
                    <a:gd name="T3" fmla="*/ 53 h 107"/>
                    <a:gd name="T4" fmla="*/ 59 w 117"/>
                    <a:gd name="T5" fmla="*/ 107 h 107"/>
                    <a:gd name="T6" fmla="*/ 117 w 117"/>
                    <a:gd name="T7" fmla="*/ 53 h 107"/>
                    <a:gd name="T8" fmla="*/ 59 w 117"/>
                    <a:gd name="T9" fmla="*/ 0 h 107"/>
                  </a:gdLst>
                  <a:ahLst/>
                  <a:cxnLst>
                    <a:cxn ang="0">
                      <a:pos x="T0" y="T1"/>
                    </a:cxn>
                    <a:cxn ang="0">
                      <a:pos x="T2" y="T3"/>
                    </a:cxn>
                    <a:cxn ang="0">
                      <a:pos x="T4" y="T5"/>
                    </a:cxn>
                    <a:cxn ang="0">
                      <a:pos x="T6" y="T7"/>
                    </a:cxn>
                    <a:cxn ang="0">
                      <a:pos x="T8" y="T9"/>
                    </a:cxn>
                  </a:cxnLst>
                  <a:rect l="0" t="0" r="r" b="b"/>
                  <a:pathLst>
                    <a:path w="117" h="107">
                      <a:moveTo>
                        <a:pt x="59" y="0"/>
                      </a:moveTo>
                      <a:lnTo>
                        <a:pt x="0" y="53"/>
                      </a:lnTo>
                      <a:lnTo>
                        <a:pt x="59" y="107"/>
                      </a:lnTo>
                      <a:lnTo>
                        <a:pt x="117" y="53"/>
                      </a:lnTo>
                      <a:lnTo>
                        <a:pt x="59" y="0"/>
                      </a:lnTo>
                    </a:path>
                  </a:pathLst>
                </a:custGeom>
                <a:solidFill>
                  <a:schemeClr val="hlink"/>
                </a:solidFill>
                <a:ln w="11113" cap="flat">
                  <a:solidFill>
                    <a:srgbClr val="000000"/>
                  </a:solidFill>
                  <a:prstDash val="solid"/>
                  <a:round/>
                </a:ln>
              </p:spPr>
              <p:txBody>
                <a:bodyPr/>
                <a:lstStyle/>
                <a:p>
                  <a:endParaRPr lang="zh-CN" altLang="en-US"/>
                </a:p>
              </p:txBody>
            </p:sp>
          </p:grpSp>
          <p:grpSp>
            <p:nvGrpSpPr>
              <p:cNvPr id="1122" name="Group 757"/>
              <p:cNvGrpSpPr/>
              <p:nvPr/>
            </p:nvGrpSpPr>
            <p:grpSpPr bwMode="auto">
              <a:xfrm>
                <a:off x="5907" y="3046"/>
                <a:ext cx="110" cy="83"/>
                <a:chOff x="4206" y="3028"/>
                <a:chExt cx="110" cy="83"/>
              </a:xfrm>
            </p:grpSpPr>
            <p:sp>
              <p:nvSpPr>
                <p:cNvPr id="1229" name="Rectangle 758"/>
                <p:cNvSpPr>
                  <a:spLocks noChangeArrowheads="1"/>
                </p:cNvSpPr>
                <p:nvPr/>
              </p:nvSpPr>
              <p:spPr bwMode="auto">
                <a:xfrm>
                  <a:off x="4206" y="3028"/>
                  <a:ext cx="110" cy="8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 name="Rectangle 759"/>
                <p:cNvSpPr>
                  <a:spLocks noChangeArrowheads="1"/>
                </p:cNvSpPr>
                <p:nvPr/>
              </p:nvSpPr>
              <p:spPr bwMode="auto">
                <a:xfrm>
                  <a:off x="4206" y="3028"/>
                  <a:ext cx="110" cy="83"/>
                </a:xfrm>
                <a:prstGeom prst="rect">
                  <a:avLst/>
                </a:prstGeom>
                <a:solidFill>
                  <a:schemeClr val="hlink"/>
                </a:solidFill>
                <a:ln w="11113" cap="rnd">
                  <a:solidFill>
                    <a:srgbClr val="000000"/>
                  </a:solidFill>
                  <a:miter lim="800000"/>
                </a:ln>
              </p:spPr>
              <p:txBody>
                <a:bodyPr/>
                <a:lstStyle/>
                <a:p>
                  <a:endParaRPr lang="zh-CN" altLang="en-US"/>
                </a:p>
              </p:txBody>
            </p:sp>
          </p:grpSp>
          <p:grpSp>
            <p:nvGrpSpPr>
              <p:cNvPr id="1123" name="Group 760"/>
              <p:cNvGrpSpPr/>
              <p:nvPr/>
            </p:nvGrpSpPr>
            <p:grpSpPr bwMode="auto">
              <a:xfrm>
                <a:off x="6056" y="3034"/>
                <a:ext cx="117" cy="107"/>
                <a:chOff x="4355" y="3016"/>
                <a:chExt cx="117" cy="107"/>
              </a:xfrm>
            </p:grpSpPr>
            <p:sp>
              <p:nvSpPr>
                <p:cNvPr id="1227" name="Freeform 761"/>
                <p:cNvSpPr/>
                <p:nvPr/>
              </p:nvSpPr>
              <p:spPr bwMode="auto">
                <a:xfrm>
                  <a:off x="4355" y="3016"/>
                  <a:ext cx="117" cy="107"/>
                </a:xfrm>
                <a:custGeom>
                  <a:avLst/>
                  <a:gdLst>
                    <a:gd name="T0" fmla="*/ 59 w 117"/>
                    <a:gd name="T1" fmla="*/ 0 h 107"/>
                    <a:gd name="T2" fmla="*/ 0 w 117"/>
                    <a:gd name="T3" fmla="*/ 53 h 107"/>
                    <a:gd name="T4" fmla="*/ 59 w 117"/>
                    <a:gd name="T5" fmla="*/ 107 h 107"/>
                    <a:gd name="T6" fmla="*/ 117 w 117"/>
                    <a:gd name="T7" fmla="*/ 53 h 107"/>
                    <a:gd name="T8" fmla="*/ 59 w 117"/>
                    <a:gd name="T9" fmla="*/ 0 h 107"/>
                  </a:gdLst>
                  <a:ahLst/>
                  <a:cxnLst>
                    <a:cxn ang="0">
                      <a:pos x="T0" y="T1"/>
                    </a:cxn>
                    <a:cxn ang="0">
                      <a:pos x="T2" y="T3"/>
                    </a:cxn>
                    <a:cxn ang="0">
                      <a:pos x="T4" y="T5"/>
                    </a:cxn>
                    <a:cxn ang="0">
                      <a:pos x="T6" y="T7"/>
                    </a:cxn>
                    <a:cxn ang="0">
                      <a:pos x="T8" y="T9"/>
                    </a:cxn>
                  </a:cxnLst>
                  <a:rect l="0" t="0" r="r" b="b"/>
                  <a:pathLst>
                    <a:path w="117" h="107">
                      <a:moveTo>
                        <a:pt x="59" y="0"/>
                      </a:moveTo>
                      <a:lnTo>
                        <a:pt x="0" y="53"/>
                      </a:lnTo>
                      <a:lnTo>
                        <a:pt x="59" y="107"/>
                      </a:lnTo>
                      <a:lnTo>
                        <a:pt x="117" y="53"/>
                      </a:lnTo>
                      <a:lnTo>
                        <a:pt x="59"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28" name="Freeform 762"/>
                <p:cNvSpPr/>
                <p:nvPr/>
              </p:nvSpPr>
              <p:spPr bwMode="auto">
                <a:xfrm>
                  <a:off x="4355" y="3016"/>
                  <a:ext cx="117" cy="107"/>
                </a:xfrm>
                <a:custGeom>
                  <a:avLst/>
                  <a:gdLst>
                    <a:gd name="T0" fmla="*/ 59 w 117"/>
                    <a:gd name="T1" fmla="*/ 0 h 107"/>
                    <a:gd name="T2" fmla="*/ 0 w 117"/>
                    <a:gd name="T3" fmla="*/ 53 h 107"/>
                    <a:gd name="T4" fmla="*/ 59 w 117"/>
                    <a:gd name="T5" fmla="*/ 107 h 107"/>
                    <a:gd name="T6" fmla="*/ 117 w 117"/>
                    <a:gd name="T7" fmla="*/ 53 h 107"/>
                    <a:gd name="T8" fmla="*/ 59 w 117"/>
                    <a:gd name="T9" fmla="*/ 0 h 107"/>
                  </a:gdLst>
                  <a:ahLst/>
                  <a:cxnLst>
                    <a:cxn ang="0">
                      <a:pos x="T0" y="T1"/>
                    </a:cxn>
                    <a:cxn ang="0">
                      <a:pos x="T2" y="T3"/>
                    </a:cxn>
                    <a:cxn ang="0">
                      <a:pos x="T4" y="T5"/>
                    </a:cxn>
                    <a:cxn ang="0">
                      <a:pos x="T6" y="T7"/>
                    </a:cxn>
                    <a:cxn ang="0">
                      <a:pos x="T8" y="T9"/>
                    </a:cxn>
                  </a:cxnLst>
                  <a:rect l="0" t="0" r="r" b="b"/>
                  <a:pathLst>
                    <a:path w="117" h="107">
                      <a:moveTo>
                        <a:pt x="59" y="0"/>
                      </a:moveTo>
                      <a:lnTo>
                        <a:pt x="0" y="53"/>
                      </a:lnTo>
                      <a:lnTo>
                        <a:pt x="59" y="107"/>
                      </a:lnTo>
                      <a:lnTo>
                        <a:pt x="117" y="53"/>
                      </a:lnTo>
                      <a:lnTo>
                        <a:pt x="59" y="0"/>
                      </a:lnTo>
                    </a:path>
                  </a:pathLst>
                </a:custGeom>
                <a:solidFill>
                  <a:schemeClr val="hlink"/>
                </a:solidFill>
                <a:ln w="11113" cap="flat">
                  <a:solidFill>
                    <a:srgbClr val="000000"/>
                  </a:solidFill>
                  <a:prstDash val="solid"/>
                  <a:round/>
                </a:ln>
              </p:spPr>
              <p:txBody>
                <a:bodyPr/>
                <a:lstStyle/>
                <a:p>
                  <a:endParaRPr lang="zh-CN" altLang="en-US"/>
                </a:p>
              </p:txBody>
            </p:sp>
          </p:grpSp>
          <p:sp>
            <p:nvSpPr>
              <p:cNvPr id="1124" name="Freeform 763"/>
              <p:cNvSpPr/>
              <p:nvPr/>
            </p:nvSpPr>
            <p:spPr bwMode="auto">
              <a:xfrm>
                <a:off x="4759" y="3070"/>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125" name="Freeform 764"/>
              <p:cNvSpPr/>
              <p:nvPr/>
            </p:nvSpPr>
            <p:spPr bwMode="auto">
              <a:xfrm>
                <a:off x="4916" y="3070"/>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126" name="Freeform 765"/>
              <p:cNvSpPr/>
              <p:nvPr/>
            </p:nvSpPr>
            <p:spPr bwMode="auto">
              <a:xfrm>
                <a:off x="5065" y="3070"/>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127" name="Freeform 766"/>
              <p:cNvSpPr/>
              <p:nvPr/>
            </p:nvSpPr>
            <p:spPr bwMode="auto">
              <a:xfrm>
                <a:off x="5214" y="3070"/>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128" name="Freeform 767"/>
              <p:cNvSpPr>
                <a:spLocks noEditPoints="1"/>
              </p:cNvSpPr>
              <p:nvPr/>
            </p:nvSpPr>
            <p:spPr bwMode="auto">
              <a:xfrm>
                <a:off x="5556" y="3070"/>
                <a:ext cx="46" cy="36"/>
              </a:xfrm>
              <a:custGeom>
                <a:avLst/>
                <a:gdLst>
                  <a:gd name="T0" fmla="*/ 0 w 46"/>
                  <a:gd name="T1" fmla="*/ 15 h 36"/>
                  <a:gd name="T2" fmla="*/ 10 w 46"/>
                  <a:gd name="T3" fmla="*/ 15 h 36"/>
                  <a:gd name="T4" fmla="*/ 10 w 46"/>
                  <a:gd name="T5" fmla="*/ 21 h 36"/>
                  <a:gd name="T6" fmla="*/ 0 w 46"/>
                  <a:gd name="T7" fmla="*/ 21 h 36"/>
                  <a:gd name="T8" fmla="*/ 0 w 46"/>
                  <a:gd name="T9" fmla="*/ 15 h 36"/>
                  <a:gd name="T10" fmla="*/ 3 w 46"/>
                  <a:gd name="T11" fmla="*/ 0 h 36"/>
                  <a:gd name="T12" fmla="*/ 46 w 46"/>
                  <a:gd name="T13" fmla="*/ 18 h 36"/>
                  <a:gd name="T14" fmla="*/ 3 w 46"/>
                  <a:gd name="T15" fmla="*/ 36 h 36"/>
                  <a:gd name="T16" fmla="*/ 3 w 4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6">
                    <a:moveTo>
                      <a:pt x="0" y="15"/>
                    </a:moveTo>
                    <a:lnTo>
                      <a:pt x="10" y="15"/>
                    </a:lnTo>
                    <a:lnTo>
                      <a:pt x="10" y="21"/>
                    </a:lnTo>
                    <a:lnTo>
                      <a:pt x="0" y="21"/>
                    </a:lnTo>
                    <a:lnTo>
                      <a:pt x="0" y="15"/>
                    </a:lnTo>
                    <a:close/>
                    <a:moveTo>
                      <a:pt x="3" y="0"/>
                    </a:moveTo>
                    <a:lnTo>
                      <a:pt x="46" y="18"/>
                    </a:lnTo>
                    <a:lnTo>
                      <a:pt x="3" y="36"/>
                    </a:lnTo>
                    <a:lnTo>
                      <a:pt x="3" y="0"/>
                    </a:lnTo>
                    <a:close/>
                  </a:path>
                </a:pathLst>
              </a:custGeom>
              <a:solidFill>
                <a:schemeClr val="hlink"/>
              </a:solidFill>
              <a:ln w="1588" cap="flat">
                <a:solidFill>
                  <a:srgbClr val="000000"/>
                </a:solidFill>
                <a:prstDash val="solid"/>
                <a:bevel/>
              </a:ln>
            </p:spPr>
            <p:txBody>
              <a:bodyPr/>
              <a:lstStyle/>
              <a:p>
                <a:endParaRPr lang="zh-CN" altLang="en-US"/>
              </a:p>
            </p:txBody>
          </p:sp>
          <p:sp>
            <p:nvSpPr>
              <p:cNvPr id="1129" name="Freeform 768"/>
              <p:cNvSpPr>
                <a:spLocks noEditPoints="1"/>
              </p:cNvSpPr>
              <p:nvPr/>
            </p:nvSpPr>
            <p:spPr bwMode="auto">
              <a:xfrm>
                <a:off x="5391" y="3070"/>
                <a:ext cx="47" cy="36"/>
              </a:xfrm>
              <a:custGeom>
                <a:avLst/>
                <a:gdLst>
                  <a:gd name="T0" fmla="*/ 0 w 47"/>
                  <a:gd name="T1" fmla="*/ 15 h 36"/>
                  <a:gd name="T2" fmla="*/ 11 w 47"/>
                  <a:gd name="T3" fmla="*/ 15 h 36"/>
                  <a:gd name="T4" fmla="*/ 11 w 47"/>
                  <a:gd name="T5" fmla="*/ 21 h 36"/>
                  <a:gd name="T6" fmla="*/ 0 w 47"/>
                  <a:gd name="T7" fmla="*/ 21 h 36"/>
                  <a:gd name="T8" fmla="*/ 0 w 47"/>
                  <a:gd name="T9" fmla="*/ 15 h 36"/>
                  <a:gd name="T10" fmla="*/ 4 w 47"/>
                  <a:gd name="T11" fmla="*/ 0 h 36"/>
                  <a:gd name="T12" fmla="*/ 47 w 47"/>
                  <a:gd name="T13" fmla="*/ 18 h 36"/>
                  <a:gd name="T14" fmla="*/ 4 w 47"/>
                  <a:gd name="T15" fmla="*/ 36 h 36"/>
                  <a:gd name="T16" fmla="*/ 4 w 47"/>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6">
                    <a:moveTo>
                      <a:pt x="0" y="15"/>
                    </a:moveTo>
                    <a:lnTo>
                      <a:pt x="11" y="15"/>
                    </a:lnTo>
                    <a:lnTo>
                      <a:pt x="11" y="21"/>
                    </a:lnTo>
                    <a:lnTo>
                      <a:pt x="0" y="21"/>
                    </a:lnTo>
                    <a:lnTo>
                      <a:pt x="0" y="15"/>
                    </a:lnTo>
                    <a:close/>
                    <a:moveTo>
                      <a:pt x="4" y="0"/>
                    </a:moveTo>
                    <a:lnTo>
                      <a:pt x="47" y="18"/>
                    </a:lnTo>
                    <a:lnTo>
                      <a:pt x="4" y="36"/>
                    </a:lnTo>
                    <a:lnTo>
                      <a:pt x="4" y="0"/>
                    </a:lnTo>
                    <a:close/>
                  </a:path>
                </a:pathLst>
              </a:custGeom>
              <a:solidFill>
                <a:schemeClr val="hlink"/>
              </a:solidFill>
              <a:ln w="1588" cap="flat">
                <a:solidFill>
                  <a:srgbClr val="000000"/>
                </a:solidFill>
                <a:prstDash val="solid"/>
                <a:bevel/>
              </a:ln>
            </p:spPr>
            <p:txBody>
              <a:bodyPr/>
              <a:lstStyle/>
              <a:p>
                <a:endParaRPr lang="zh-CN" altLang="en-US"/>
              </a:p>
            </p:txBody>
          </p:sp>
          <p:sp>
            <p:nvSpPr>
              <p:cNvPr id="1130" name="Line 769"/>
              <p:cNvSpPr>
                <a:spLocks noChangeShapeType="1"/>
              </p:cNvSpPr>
              <p:nvPr/>
            </p:nvSpPr>
            <p:spPr bwMode="auto">
              <a:xfrm>
                <a:off x="5366" y="3088"/>
                <a:ext cx="48"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1" name="Freeform 770"/>
              <p:cNvSpPr/>
              <p:nvPr/>
            </p:nvSpPr>
            <p:spPr bwMode="auto">
              <a:xfrm>
                <a:off x="6013" y="3070"/>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132" name="Freeform 771"/>
              <p:cNvSpPr/>
              <p:nvPr/>
            </p:nvSpPr>
            <p:spPr bwMode="auto">
              <a:xfrm>
                <a:off x="5865" y="3070"/>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sp>
            <p:nvSpPr>
              <p:cNvPr id="1133" name="Freeform 772"/>
              <p:cNvSpPr/>
              <p:nvPr/>
            </p:nvSpPr>
            <p:spPr bwMode="auto">
              <a:xfrm>
                <a:off x="5708" y="3070"/>
                <a:ext cx="43" cy="36"/>
              </a:xfrm>
              <a:custGeom>
                <a:avLst/>
                <a:gdLst>
                  <a:gd name="T0" fmla="*/ 0 w 43"/>
                  <a:gd name="T1" fmla="*/ 0 h 36"/>
                  <a:gd name="T2" fmla="*/ 43 w 43"/>
                  <a:gd name="T3" fmla="*/ 18 h 36"/>
                  <a:gd name="T4" fmla="*/ 0 w 43"/>
                  <a:gd name="T5" fmla="*/ 36 h 36"/>
                  <a:gd name="T6" fmla="*/ 0 w 43"/>
                  <a:gd name="T7" fmla="*/ 0 h 36"/>
                </a:gdLst>
                <a:ahLst/>
                <a:cxnLst>
                  <a:cxn ang="0">
                    <a:pos x="T0" y="T1"/>
                  </a:cxn>
                  <a:cxn ang="0">
                    <a:pos x="T2" y="T3"/>
                  </a:cxn>
                  <a:cxn ang="0">
                    <a:pos x="T4" y="T5"/>
                  </a:cxn>
                  <a:cxn ang="0">
                    <a:pos x="T6" y="T7"/>
                  </a:cxn>
                </a:cxnLst>
                <a:rect l="0" t="0" r="r" b="b"/>
                <a:pathLst>
                  <a:path w="43" h="36">
                    <a:moveTo>
                      <a:pt x="0" y="0"/>
                    </a:moveTo>
                    <a:lnTo>
                      <a:pt x="43" y="18"/>
                    </a:lnTo>
                    <a:lnTo>
                      <a:pt x="0" y="36"/>
                    </a:lnTo>
                    <a:lnTo>
                      <a:pt x="0" y="0"/>
                    </a:lnTo>
                    <a:close/>
                  </a:path>
                </a:pathLst>
              </a:custGeom>
              <a:solidFill>
                <a:schemeClr val="hlink"/>
              </a:solidFill>
              <a:ln w="1588" cap="flat">
                <a:solidFill>
                  <a:srgbClr val="000000"/>
                </a:solidFill>
                <a:prstDash val="solid"/>
                <a:bevel/>
              </a:ln>
            </p:spPr>
            <p:txBody>
              <a:bodyPr/>
              <a:lstStyle/>
              <a:p>
                <a:endParaRPr lang="zh-CN" altLang="en-US"/>
              </a:p>
            </p:txBody>
          </p:sp>
          <p:grpSp>
            <p:nvGrpSpPr>
              <p:cNvPr id="1134" name="Group 773"/>
              <p:cNvGrpSpPr/>
              <p:nvPr/>
            </p:nvGrpSpPr>
            <p:grpSpPr bwMode="auto">
              <a:xfrm>
                <a:off x="4625" y="2884"/>
                <a:ext cx="37" cy="32"/>
                <a:chOff x="2924" y="2866"/>
                <a:chExt cx="37" cy="32"/>
              </a:xfrm>
            </p:grpSpPr>
            <p:sp>
              <p:nvSpPr>
                <p:cNvPr id="1225" name="Oval 774"/>
                <p:cNvSpPr>
                  <a:spLocks noChangeArrowheads="1"/>
                </p:cNvSpPr>
                <p:nvPr/>
              </p:nvSpPr>
              <p:spPr bwMode="auto">
                <a:xfrm>
                  <a:off x="2924" y="2866"/>
                  <a:ext cx="37" cy="32"/>
                </a:xfrm>
                <a:prstGeom prst="ellipse">
                  <a:avLst/>
                </a:prstGeom>
                <a:solidFill>
                  <a:schemeClr val="hlink"/>
                </a:solidFill>
                <a:ln w="0">
                  <a:solidFill>
                    <a:srgbClr val="000000"/>
                  </a:solidFill>
                  <a:round/>
                </a:ln>
              </p:spPr>
              <p:txBody>
                <a:bodyPr/>
                <a:lstStyle/>
                <a:p>
                  <a:endParaRPr lang="zh-CN" altLang="en-US"/>
                </a:p>
              </p:txBody>
            </p:sp>
            <p:sp>
              <p:nvSpPr>
                <p:cNvPr id="1226" name="Oval 775"/>
                <p:cNvSpPr>
                  <a:spLocks noChangeArrowheads="1"/>
                </p:cNvSpPr>
                <p:nvPr/>
              </p:nvSpPr>
              <p:spPr bwMode="auto">
                <a:xfrm>
                  <a:off x="2924" y="2866"/>
                  <a:ext cx="37" cy="32"/>
                </a:xfrm>
                <a:prstGeom prst="ellipse">
                  <a:avLst/>
                </a:prstGeom>
                <a:solidFill>
                  <a:schemeClr val="hlink"/>
                </a:solidFill>
                <a:ln w="9525" cap="rnd">
                  <a:solidFill>
                    <a:srgbClr val="0000FF"/>
                  </a:solidFill>
                  <a:round/>
                </a:ln>
              </p:spPr>
              <p:txBody>
                <a:bodyPr/>
                <a:lstStyle/>
                <a:p>
                  <a:endParaRPr lang="zh-CN" altLang="en-US"/>
                </a:p>
              </p:txBody>
            </p:sp>
          </p:grpSp>
          <p:grpSp>
            <p:nvGrpSpPr>
              <p:cNvPr id="1135" name="Group 776"/>
              <p:cNvGrpSpPr/>
              <p:nvPr/>
            </p:nvGrpSpPr>
            <p:grpSpPr bwMode="auto">
              <a:xfrm>
                <a:off x="4688" y="2940"/>
                <a:ext cx="37" cy="31"/>
                <a:chOff x="2987" y="2922"/>
                <a:chExt cx="37" cy="31"/>
              </a:xfrm>
            </p:grpSpPr>
            <p:sp>
              <p:nvSpPr>
                <p:cNvPr id="1223" name="Oval 777"/>
                <p:cNvSpPr>
                  <a:spLocks noChangeArrowheads="1"/>
                </p:cNvSpPr>
                <p:nvPr/>
              </p:nvSpPr>
              <p:spPr bwMode="auto">
                <a:xfrm>
                  <a:off x="2987" y="2922"/>
                  <a:ext cx="37" cy="31"/>
                </a:xfrm>
                <a:prstGeom prst="ellipse">
                  <a:avLst/>
                </a:prstGeom>
                <a:solidFill>
                  <a:schemeClr val="hlink"/>
                </a:solidFill>
                <a:ln w="0">
                  <a:solidFill>
                    <a:srgbClr val="000000"/>
                  </a:solidFill>
                  <a:round/>
                </a:ln>
              </p:spPr>
              <p:txBody>
                <a:bodyPr/>
                <a:lstStyle/>
                <a:p>
                  <a:endParaRPr lang="zh-CN" altLang="en-US"/>
                </a:p>
              </p:txBody>
            </p:sp>
            <p:sp>
              <p:nvSpPr>
                <p:cNvPr id="1224" name="Oval 778"/>
                <p:cNvSpPr>
                  <a:spLocks noChangeArrowheads="1"/>
                </p:cNvSpPr>
                <p:nvPr/>
              </p:nvSpPr>
              <p:spPr bwMode="auto">
                <a:xfrm>
                  <a:off x="2987" y="2922"/>
                  <a:ext cx="37" cy="31"/>
                </a:xfrm>
                <a:prstGeom prst="ellipse">
                  <a:avLst/>
                </a:prstGeom>
                <a:solidFill>
                  <a:schemeClr val="hlink"/>
                </a:solidFill>
                <a:ln w="9525" cap="rnd">
                  <a:solidFill>
                    <a:srgbClr val="0000FF"/>
                  </a:solidFill>
                  <a:round/>
                </a:ln>
              </p:spPr>
              <p:txBody>
                <a:bodyPr/>
                <a:lstStyle/>
                <a:p>
                  <a:endParaRPr lang="zh-CN" altLang="en-US"/>
                </a:p>
              </p:txBody>
            </p:sp>
          </p:grpSp>
          <p:grpSp>
            <p:nvGrpSpPr>
              <p:cNvPr id="1136" name="Group 779"/>
              <p:cNvGrpSpPr/>
              <p:nvPr/>
            </p:nvGrpSpPr>
            <p:grpSpPr bwMode="auto">
              <a:xfrm>
                <a:off x="4462" y="2852"/>
                <a:ext cx="37" cy="32"/>
                <a:chOff x="2761" y="2834"/>
                <a:chExt cx="37" cy="32"/>
              </a:xfrm>
            </p:grpSpPr>
            <p:sp>
              <p:nvSpPr>
                <p:cNvPr id="1221" name="Oval 780"/>
                <p:cNvSpPr>
                  <a:spLocks noChangeArrowheads="1"/>
                </p:cNvSpPr>
                <p:nvPr/>
              </p:nvSpPr>
              <p:spPr bwMode="auto">
                <a:xfrm>
                  <a:off x="2761" y="2834"/>
                  <a:ext cx="37" cy="32"/>
                </a:xfrm>
                <a:prstGeom prst="ellipse">
                  <a:avLst/>
                </a:prstGeom>
                <a:solidFill>
                  <a:schemeClr val="hlink"/>
                </a:solidFill>
                <a:ln w="0">
                  <a:solidFill>
                    <a:srgbClr val="000000"/>
                  </a:solidFill>
                  <a:round/>
                </a:ln>
              </p:spPr>
              <p:txBody>
                <a:bodyPr/>
                <a:lstStyle/>
                <a:p>
                  <a:endParaRPr lang="zh-CN" altLang="en-US"/>
                </a:p>
              </p:txBody>
            </p:sp>
            <p:sp>
              <p:nvSpPr>
                <p:cNvPr id="1222" name="Oval 781"/>
                <p:cNvSpPr>
                  <a:spLocks noChangeArrowheads="1"/>
                </p:cNvSpPr>
                <p:nvPr/>
              </p:nvSpPr>
              <p:spPr bwMode="auto">
                <a:xfrm>
                  <a:off x="2761" y="2834"/>
                  <a:ext cx="37" cy="32"/>
                </a:xfrm>
                <a:prstGeom prst="ellipse">
                  <a:avLst/>
                </a:prstGeom>
                <a:solidFill>
                  <a:schemeClr val="hlink"/>
                </a:solidFill>
                <a:ln w="9525" cap="rnd">
                  <a:solidFill>
                    <a:srgbClr val="0000FF"/>
                  </a:solidFill>
                  <a:round/>
                </a:ln>
              </p:spPr>
              <p:txBody>
                <a:bodyPr/>
                <a:lstStyle/>
                <a:p>
                  <a:endParaRPr lang="zh-CN" altLang="en-US"/>
                </a:p>
              </p:txBody>
            </p:sp>
          </p:grpSp>
          <p:grpSp>
            <p:nvGrpSpPr>
              <p:cNvPr id="1137" name="Group 782"/>
              <p:cNvGrpSpPr/>
              <p:nvPr/>
            </p:nvGrpSpPr>
            <p:grpSpPr bwMode="auto">
              <a:xfrm>
                <a:off x="4531" y="2897"/>
                <a:ext cx="37" cy="33"/>
                <a:chOff x="2830" y="2879"/>
                <a:chExt cx="37" cy="33"/>
              </a:xfrm>
            </p:grpSpPr>
            <p:sp>
              <p:nvSpPr>
                <p:cNvPr id="1219" name="Oval 783"/>
                <p:cNvSpPr>
                  <a:spLocks noChangeArrowheads="1"/>
                </p:cNvSpPr>
                <p:nvPr/>
              </p:nvSpPr>
              <p:spPr bwMode="auto">
                <a:xfrm>
                  <a:off x="2830" y="2879"/>
                  <a:ext cx="37" cy="33"/>
                </a:xfrm>
                <a:prstGeom prst="ellipse">
                  <a:avLst/>
                </a:prstGeom>
                <a:solidFill>
                  <a:schemeClr val="hlink"/>
                </a:solidFill>
                <a:ln w="0">
                  <a:solidFill>
                    <a:srgbClr val="000000"/>
                  </a:solidFill>
                  <a:round/>
                </a:ln>
              </p:spPr>
              <p:txBody>
                <a:bodyPr/>
                <a:lstStyle/>
                <a:p>
                  <a:endParaRPr lang="zh-CN" altLang="en-US"/>
                </a:p>
              </p:txBody>
            </p:sp>
            <p:sp>
              <p:nvSpPr>
                <p:cNvPr id="1220" name="Oval 784"/>
                <p:cNvSpPr>
                  <a:spLocks noChangeArrowheads="1"/>
                </p:cNvSpPr>
                <p:nvPr/>
              </p:nvSpPr>
              <p:spPr bwMode="auto">
                <a:xfrm>
                  <a:off x="2830" y="2879"/>
                  <a:ext cx="37" cy="33"/>
                </a:xfrm>
                <a:prstGeom prst="ellipse">
                  <a:avLst/>
                </a:prstGeom>
                <a:solidFill>
                  <a:schemeClr val="hlink"/>
                </a:solidFill>
                <a:ln w="9525" cap="rnd">
                  <a:solidFill>
                    <a:srgbClr val="0000FF"/>
                  </a:solidFill>
                  <a:round/>
                </a:ln>
              </p:spPr>
              <p:txBody>
                <a:bodyPr/>
                <a:lstStyle/>
                <a:p>
                  <a:endParaRPr lang="zh-CN" altLang="en-US"/>
                </a:p>
              </p:txBody>
            </p:sp>
          </p:grpSp>
          <p:grpSp>
            <p:nvGrpSpPr>
              <p:cNvPr id="1138" name="Group 785"/>
              <p:cNvGrpSpPr/>
              <p:nvPr/>
            </p:nvGrpSpPr>
            <p:grpSpPr bwMode="auto">
              <a:xfrm>
                <a:off x="4583" y="2805"/>
                <a:ext cx="36" cy="32"/>
                <a:chOff x="2882" y="2787"/>
                <a:chExt cx="36" cy="32"/>
              </a:xfrm>
            </p:grpSpPr>
            <p:sp>
              <p:nvSpPr>
                <p:cNvPr id="1217" name="Oval 786"/>
                <p:cNvSpPr>
                  <a:spLocks noChangeArrowheads="1"/>
                </p:cNvSpPr>
                <p:nvPr/>
              </p:nvSpPr>
              <p:spPr bwMode="auto">
                <a:xfrm>
                  <a:off x="2882" y="2787"/>
                  <a:ext cx="36" cy="32"/>
                </a:xfrm>
                <a:prstGeom prst="ellipse">
                  <a:avLst/>
                </a:prstGeom>
                <a:solidFill>
                  <a:schemeClr val="hlink"/>
                </a:solidFill>
                <a:ln w="0">
                  <a:solidFill>
                    <a:srgbClr val="000000"/>
                  </a:solidFill>
                  <a:round/>
                </a:ln>
              </p:spPr>
              <p:txBody>
                <a:bodyPr/>
                <a:lstStyle/>
                <a:p>
                  <a:endParaRPr lang="zh-CN" altLang="en-US"/>
                </a:p>
              </p:txBody>
            </p:sp>
            <p:sp>
              <p:nvSpPr>
                <p:cNvPr id="1218" name="Oval 787"/>
                <p:cNvSpPr>
                  <a:spLocks noChangeArrowheads="1"/>
                </p:cNvSpPr>
                <p:nvPr/>
              </p:nvSpPr>
              <p:spPr bwMode="auto">
                <a:xfrm>
                  <a:off x="2882" y="2787"/>
                  <a:ext cx="36" cy="32"/>
                </a:xfrm>
                <a:prstGeom prst="ellipse">
                  <a:avLst/>
                </a:prstGeom>
                <a:solidFill>
                  <a:schemeClr val="hlink"/>
                </a:solidFill>
                <a:ln w="9525" cap="rnd">
                  <a:solidFill>
                    <a:srgbClr val="0000FF"/>
                  </a:solidFill>
                  <a:round/>
                </a:ln>
              </p:spPr>
              <p:txBody>
                <a:bodyPr/>
                <a:lstStyle/>
                <a:p>
                  <a:endParaRPr lang="zh-CN" altLang="en-US"/>
                </a:p>
              </p:txBody>
            </p:sp>
          </p:grpSp>
          <p:grpSp>
            <p:nvGrpSpPr>
              <p:cNvPr id="1139" name="Group 788"/>
              <p:cNvGrpSpPr/>
              <p:nvPr/>
            </p:nvGrpSpPr>
            <p:grpSpPr bwMode="auto">
              <a:xfrm>
                <a:off x="4640" y="2822"/>
                <a:ext cx="37" cy="33"/>
                <a:chOff x="2939" y="2804"/>
                <a:chExt cx="37" cy="33"/>
              </a:xfrm>
            </p:grpSpPr>
            <p:sp>
              <p:nvSpPr>
                <p:cNvPr id="1215" name="Oval 789"/>
                <p:cNvSpPr>
                  <a:spLocks noChangeArrowheads="1"/>
                </p:cNvSpPr>
                <p:nvPr/>
              </p:nvSpPr>
              <p:spPr bwMode="auto">
                <a:xfrm>
                  <a:off x="2939" y="2804"/>
                  <a:ext cx="37" cy="33"/>
                </a:xfrm>
                <a:prstGeom prst="ellipse">
                  <a:avLst/>
                </a:prstGeom>
                <a:solidFill>
                  <a:schemeClr val="hlink"/>
                </a:solidFill>
                <a:ln w="0">
                  <a:solidFill>
                    <a:srgbClr val="000000"/>
                  </a:solidFill>
                  <a:round/>
                </a:ln>
              </p:spPr>
              <p:txBody>
                <a:bodyPr/>
                <a:lstStyle/>
                <a:p>
                  <a:endParaRPr lang="zh-CN" altLang="en-US"/>
                </a:p>
              </p:txBody>
            </p:sp>
            <p:sp>
              <p:nvSpPr>
                <p:cNvPr id="1216" name="Oval 790"/>
                <p:cNvSpPr>
                  <a:spLocks noChangeArrowheads="1"/>
                </p:cNvSpPr>
                <p:nvPr/>
              </p:nvSpPr>
              <p:spPr bwMode="auto">
                <a:xfrm>
                  <a:off x="2939" y="2804"/>
                  <a:ext cx="37" cy="33"/>
                </a:xfrm>
                <a:prstGeom prst="ellipse">
                  <a:avLst/>
                </a:prstGeom>
                <a:solidFill>
                  <a:schemeClr val="hlink"/>
                </a:solidFill>
                <a:ln w="9525" cap="rnd">
                  <a:solidFill>
                    <a:srgbClr val="0000FF"/>
                  </a:solidFill>
                  <a:round/>
                </a:ln>
              </p:spPr>
              <p:txBody>
                <a:bodyPr/>
                <a:lstStyle/>
                <a:p>
                  <a:endParaRPr lang="zh-CN" altLang="en-US"/>
                </a:p>
              </p:txBody>
            </p:sp>
          </p:grpSp>
          <p:grpSp>
            <p:nvGrpSpPr>
              <p:cNvPr id="1140" name="Group 791"/>
              <p:cNvGrpSpPr/>
              <p:nvPr/>
            </p:nvGrpSpPr>
            <p:grpSpPr bwMode="auto">
              <a:xfrm>
                <a:off x="4704" y="2878"/>
                <a:ext cx="36" cy="32"/>
                <a:chOff x="3003" y="2860"/>
                <a:chExt cx="36" cy="32"/>
              </a:xfrm>
            </p:grpSpPr>
            <p:sp>
              <p:nvSpPr>
                <p:cNvPr id="1213" name="Oval 792"/>
                <p:cNvSpPr>
                  <a:spLocks noChangeArrowheads="1"/>
                </p:cNvSpPr>
                <p:nvPr/>
              </p:nvSpPr>
              <p:spPr bwMode="auto">
                <a:xfrm>
                  <a:off x="3003" y="2860"/>
                  <a:ext cx="36" cy="32"/>
                </a:xfrm>
                <a:prstGeom prst="ellipse">
                  <a:avLst/>
                </a:prstGeom>
                <a:solidFill>
                  <a:schemeClr val="hlink"/>
                </a:solidFill>
                <a:ln w="0">
                  <a:solidFill>
                    <a:srgbClr val="000000"/>
                  </a:solidFill>
                  <a:round/>
                </a:ln>
              </p:spPr>
              <p:txBody>
                <a:bodyPr/>
                <a:lstStyle/>
                <a:p>
                  <a:endParaRPr lang="zh-CN" altLang="en-US"/>
                </a:p>
              </p:txBody>
            </p:sp>
            <p:sp>
              <p:nvSpPr>
                <p:cNvPr id="1214" name="Oval 793"/>
                <p:cNvSpPr>
                  <a:spLocks noChangeArrowheads="1"/>
                </p:cNvSpPr>
                <p:nvPr/>
              </p:nvSpPr>
              <p:spPr bwMode="auto">
                <a:xfrm>
                  <a:off x="3003" y="2860"/>
                  <a:ext cx="36" cy="32"/>
                </a:xfrm>
                <a:prstGeom prst="ellipse">
                  <a:avLst/>
                </a:prstGeom>
                <a:solidFill>
                  <a:schemeClr val="hlink"/>
                </a:solidFill>
                <a:ln w="9525" cap="rnd">
                  <a:solidFill>
                    <a:srgbClr val="0000FF"/>
                  </a:solidFill>
                  <a:round/>
                </a:ln>
              </p:spPr>
              <p:txBody>
                <a:bodyPr/>
                <a:lstStyle/>
                <a:p>
                  <a:endParaRPr lang="zh-CN" altLang="en-US"/>
                </a:p>
              </p:txBody>
            </p:sp>
          </p:grpSp>
          <p:grpSp>
            <p:nvGrpSpPr>
              <p:cNvPr id="1141" name="Group 794"/>
              <p:cNvGrpSpPr/>
              <p:nvPr/>
            </p:nvGrpSpPr>
            <p:grpSpPr bwMode="auto">
              <a:xfrm>
                <a:off x="4546" y="2836"/>
                <a:ext cx="38" cy="33"/>
                <a:chOff x="2845" y="2818"/>
                <a:chExt cx="38" cy="33"/>
              </a:xfrm>
            </p:grpSpPr>
            <p:sp>
              <p:nvSpPr>
                <p:cNvPr id="1211" name="Oval 795"/>
                <p:cNvSpPr>
                  <a:spLocks noChangeArrowheads="1"/>
                </p:cNvSpPr>
                <p:nvPr/>
              </p:nvSpPr>
              <p:spPr bwMode="auto">
                <a:xfrm>
                  <a:off x="2845" y="2818"/>
                  <a:ext cx="38" cy="33"/>
                </a:xfrm>
                <a:prstGeom prst="ellipse">
                  <a:avLst/>
                </a:prstGeom>
                <a:solidFill>
                  <a:schemeClr val="hlink"/>
                </a:solidFill>
                <a:ln w="0">
                  <a:solidFill>
                    <a:srgbClr val="000000"/>
                  </a:solidFill>
                  <a:round/>
                </a:ln>
              </p:spPr>
              <p:txBody>
                <a:bodyPr/>
                <a:lstStyle/>
                <a:p>
                  <a:endParaRPr lang="zh-CN" altLang="en-US"/>
                </a:p>
              </p:txBody>
            </p:sp>
            <p:sp>
              <p:nvSpPr>
                <p:cNvPr id="1212" name="Oval 796"/>
                <p:cNvSpPr>
                  <a:spLocks noChangeArrowheads="1"/>
                </p:cNvSpPr>
                <p:nvPr/>
              </p:nvSpPr>
              <p:spPr bwMode="auto">
                <a:xfrm>
                  <a:off x="2845" y="2818"/>
                  <a:ext cx="38" cy="33"/>
                </a:xfrm>
                <a:prstGeom prst="ellipse">
                  <a:avLst/>
                </a:prstGeom>
                <a:solidFill>
                  <a:schemeClr val="hlink"/>
                </a:solidFill>
                <a:ln w="9525" cap="rnd">
                  <a:solidFill>
                    <a:srgbClr val="0000FF"/>
                  </a:solidFill>
                  <a:round/>
                </a:ln>
              </p:spPr>
              <p:txBody>
                <a:bodyPr/>
                <a:lstStyle/>
                <a:p>
                  <a:endParaRPr lang="zh-CN" altLang="en-US"/>
                </a:p>
              </p:txBody>
            </p:sp>
          </p:grpSp>
          <p:grpSp>
            <p:nvGrpSpPr>
              <p:cNvPr id="1142" name="Group 797"/>
              <p:cNvGrpSpPr/>
              <p:nvPr/>
            </p:nvGrpSpPr>
            <p:grpSpPr bwMode="auto">
              <a:xfrm>
                <a:off x="4598" y="2744"/>
                <a:ext cx="37" cy="32"/>
                <a:chOff x="2897" y="2726"/>
                <a:chExt cx="37" cy="32"/>
              </a:xfrm>
            </p:grpSpPr>
            <p:sp>
              <p:nvSpPr>
                <p:cNvPr id="1209" name="Oval 798"/>
                <p:cNvSpPr>
                  <a:spLocks noChangeArrowheads="1"/>
                </p:cNvSpPr>
                <p:nvPr/>
              </p:nvSpPr>
              <p:spPr bwMode="auto">
                <a:xfrm>
                  <a:off x="2897" y="2726"/>
                  <a:ext cx="37" cy="32"/>
                </a:xfrm>
                <a:prstGeom prst="ellipse">
                  <a:avLst/>
                </a:prstGeom>
                <a:solidFill>
                  <a:schemeClr val="hlink"/>
                </a:solidFill>
                <a:ln w="0">
                  <a:solidFill>
                    <a:srgbClr val="000000"/>
                  </a:solidFill>
                  <a:round/>
                </a:ln>
              </p:spPr>
              <p:txBody>
                <a:bodyPr/>
                <a:lstStyle/>
                <a:p>
                  <a:endParaRPr lang="zh-CN" altLang="en-US"/>
                </a:p>
              </p:txBody>
            </p:sp>
            <p:sp>
              <p:nvSpPr>
                <p:cNvPr id="1210" name="Oval 799"/>
                <p:cNvSpPr>
                  <a:spLocks noChangeArrowheads="1"/>
                </p:cNvSpPr>
                <p:nvPr/>
              </p:nvSpPr>
              <p:spPr bwMode="auto">
                <a:xfrm>
                  <a:off x="2897" y="2726"/>
                  <a:ext cx="37" cy="32"/>
                </a:xfrm>
                <a:prstGeom prst="ellipse">
                  <a:avLst/>
                </a:prstGeom>
                <a:solidFill>
                  <a:schemeClr val="hlink"/>
                </a:solidFill>
                <a:ln w="9525" cap="rnd">
                  <a:solidFill>
                    <a:srgbClr val="0000FF"/>
                  </a:solidFill>
                  <a:round/>
                </a:ln>
              </p:spPr>
              <p:txBody>
                <a:bodyPr/>
                <a:lstStyle/>
                <a:p>
                  <a:endParaRPr lang="zh-CN" altLang="en-US"/>
                </a:p>
              </p:txBody>
            </p:sp>
          </p:grpSp>
          <p:grpSp>
            <p:nvGrpSpPr>
              <p:cNvPr id="1143" name="Group 800"/>
              <p:cNvGrpSpPr/>
              <p:nvPr/>
            </p:nvGrpSpPr>
            <p:grpSpPr bwMode="auto">
              <a:xfrm>
                <a:off x="4314" y="2860"/>
                <a:ext cx="114" cy="96"/>
                <a:chOff x="2613" y="2842"/>
                <a:chExt cx="114" cy="96"/>
              </a:xfrm>
            </p:grpSpPr>
            <p:sp>
              <p:nvSpPr>
                <p:cNvPr id="1207" name="Oval 801"/>
                <p:cNvSpPr>
                  <a:spLocks noChangeArrowheads="1"/>
                </p:cNvSpPr>
                <p:nvPr/>
              </p:nvSpPr>
              <p:spPr bwMode="auto">
                <a:xfrm>
                  <a:off x="2613" y="2842"/>
                  <a:ext cx="114" cy="96"/>
                </a:xfrm>
                <a:prstGeom prst="ellipse">
                  <a:avLst/>
                </a:prstGeom>
                <a:solidFill>
                  <a:schemeClr val="hlink"/>
                </a:solidFill>
                <a:ln w="0">
                  <a:solidFill>
                    <a:srgbClr val="000000"/>
                  </a:solidFill>
                  <a:round/>
                </a:ln>
              </p:spPr>
              <p:txBody>
                <a:bodyPr/>
                <a:lstStyle/>
                <a:p>
                  <a:endParaRPr lang="zh-CN" altLang="en-US"/>
                </a:p>
              </p:txBody>
            </p:sp>
            <p:sp>
              <p:nvSpPr>
                <p:cNvPr id="1208" name="Oval 802"/>
                <p:cNvSpPr>
                  <a:spLocks noChangeArrowheads="1"/>
                </p:cNvSpPr>
                <p:nvPr/>
              </p:nvSpPr>
              <p:spPr bwMode="auto">
                <a:xfrm>
                  <a:off x="2613" y="2842"/>
                  <a:ext cx="114" cy="96"/>
                </a:xfrm>
                <a:prstGeom prst="ellipse">
                  <a:avLst/>
                </a:prstGeom>
                <a:solidFill>
                  <a:schemeClr val="hlink"/>
                </a:solidFill>
                <a:ln w="9525" cap="rnd">
                  <a:solidFill>
                    <a:srgbClr val="339966"/>
                  </a:solidFill>
                  <a:round/>
                </a:ln>
              </p:spPr>
              <p:txBody>
                <a:bodyPr/>
                <a:lstStyle/>
                <a:p>
                  <a:endParaRPr lang="zh-CN" altLang="en-US"/>
                </a:p>
              </p:txBody>
            </p:sp>
          </p:grpSp>
          <p:grpSp>
            <p:nvGrpSpPr>
              <p:cNvPr id="1144" name="Group 803"/>
              <p:cNvGrpSpPr/>
              <p:nvPr/>
            </p:nvGrpSpPr>
            <p:grpSpPr bwMode="auto">
              <a:xfrm>
                <a:off x="4395" y="2695"/>
                <a:ext cx="113" cy="95"/>
                <a:chOff x="2694" y="2677"/>
                <a:chExt cx="113" cy="95"/>
              </a:xfrm>
            </p:grpSpPr>
            <p:sp>
              <p:nvSpPr>
                <p:cNvPr id="1205" name="Oval 804"/>
                <p:cNvSpPr>
                  <a:spLocks noChangeArrowheads="1"/>
                </p:cNvSpPr>
                <p:nvPr/>
              </p:nvSpPr>
              <p:spPr bwMode="auto">
                <a:xfrm>
                  <a:off x="2694" y="2677"/>
                  <a:ext cx="113" cy="95"/>
                </a:xfrm>
                <a:prstGeom prst="ellipse">
                  <a:avLst/>
                </a:prstGeom>
                <a:solidFill>
                  <a:schemeClr val="hlink"/>
                </a:solidFill>
                <a:ln w="0">
                  <a:solidFill>
                    <a:srgbClr val="000000"/>
                  </a:solidFill>
                  <a:round/>
                </a:ln>
              </p:spPr>
              <p:txBody>
                <a:bodyPr/>
                <a:lstStyle/>
                <a:p>
                  <a:endParaRPr lang="zh-CN" altLang="en-US"/>
                </a:p>
              </p:txBody>
            </p:sp>
            <p:sp>
              <p:nvSpPr>
                <p:cNvPr id="1206" name="Oval 805"/>
                <p:cNvSpPr>
                  <a:spLocks noChangeArrowheads="1"/>
                </p:cNvSpPr>
                <p:nvPr/>
              </p:nvSpPr>
              <p:spPr bwMode="auto">
                <a:xfrm>
                  <a:off x="2694" y="2677"/>
                  <a:ext cx="113" cy="95"/>
                </a:xfrm>
                <a:prstGeom prst="ellipse">
                  <a:avLst/>
                </a:prstGeom>
                <a:solidFill>
                  <a:schemeClr val="hlink"/>
                </a:solidFill>
                <a:ln w="9525" cap="rnd">
                  <a:solidFill>
                    <a:srgbClr val="339966"/>
                  </a:solidFill>
                  <a:round/>
                </a:ln>
              </p:spPr>
              <p:txBody>
                <a:bodyPr/>
                <a:lstStyle/>
                <a:p>
                  <a:endParaRPr lang="zh-CN" altLang="en-US"/>
                </a:p>
              </p:txBody>
            </p:sp>
          </p:grpSp>
          <p:grpSp>
            <p:nvGrpSpPr>
              <p:cNvPr id="1145" name="Group 806"/>
              <p:cNvGrpSpPr/>
              <p:nvPr/>
            </p:nvGrpSpPr>
            <p:grpSpPr bwMode="auto">
              <a:xfrm>
                <a:off x="4666" y="2682"/>
                <a:ext cx="115" cy="95"/>
                <a:chOff x="2965" y="2664"/>
                <a:chExt cx="115" cy="95"/>
              </a:xfrm>
            </p:grpSpPr>
            <p:sp>
              <p:nvSpPr>
                <p:cNvPr id="1203" name="Oval 807"/>
                <p:cNvSpPr>
                  <a:spLocks noChangeArrowheads="1"/>
                </p:cNvSpPr>
                <p:nvPr/>
              </p:nvSpPr>
              <p:spPr bwMode="auto">
                <a:xfrm>
                  <a:off x="2965" y="2664"/>
                  <a:ext cx="115" cy="95"/>
                </a:xfrm>
                <a:prstGeom prst="ellipse">
                  <a:avLst/>
                </a:prstGeom>
                <a:solidFill>
                  <a:schemeClr val="hlink"/>
                </a:solidFill>
                <a:ln w="0">
                  <a:solidFill>
                    <a:srgbClr val="000000"/>
                  </a:solidFill>
                  <a:round/>
                </a:ln>
              </p:spPr>
              <p:txBody>
                <a:bodyPr/>
                <a:lstStyle/>
                <a:p>
                  <a:endParaRPr lang="zh-CN" altLang="en-US"/>
                </a:p>
              </p:txBody>
            </p:sp>
            <p:sp>
              <p:nvSpPr>
                <p:cNvPr id="1204" name="Oval 808"/>
                <p:cNvSpPr>
                  <a:spLocks noChangeArrowheads="1"/>
                </p:cNvSpPr>
                <p:nvPr/>
              </p:nvSpPr>
              <p:spPr bwMode="auto">
                <a:xfrm>
                  <a:off x="2965" y="2664"/>
                  <a:ext cx="115" cy="95"/>
                </a:xfrm>
                <a:prstGeom prst="ellipse">
                  <a:avLst/>
                </a:prstGeom>
                <a:solidFill>
                  <a:schemeClr val="hlink"/>
                </a:solidFill>
                <a:ln w="9525" cap="rnd">
                  <a:solidFill>
                    <a:srgbClr val="339966"/>
                  </a:solidFill>
                  <a:round/>
                </a:ln>
              </p:spPr>
              <p:txBody>
                <a:bodyPr/>
                <a:lstStyle/>
                <a:p>
                  <a:endParaRPr lang="zh-CN" altLang="en-US"/>
                </a:p>
              </p:txBody>
            </p:sp>
          </p:grpSp>
          <p:grpSp>
            <p:nvGrpSpPr>
              <p:cNvPr id="1146" name="Group 809"/>
              <p:cNvGrpSpPr/>
              <p:nvPr/>
            </p:nvGrpSpPr>
            <p:grpSpPr bwMode="auto">
              <a:xfrm>
                <a:off x="4333" y="2453"/>
                <a:ext cx="235" cy="186"/>
                <a:chOff x="2632" y="2435"/>
                <a:chExt cx="235" cy="186"/>
              </a:xfrm>
            </p:grpSpPr>
            <p:sp>
              <p:nvSpPr>
                <p:cNvPr id="1201" name="Oval 810"/>
                <p:cNvSpPr>
                  <a:spLocks noChangeArrowheads="1"/>
                </p:cNvSpPr>
                <p:nvPr/>
              </p:nvSpPr>
              <p:spPr bwMode="auto">
                <a:xfrm>
                  <a:off x="2632" y="2435"/>
                  <a:ext cx="235" cy="186"/>
                </a:xfrm>
                <a:prstGeom prst="ellipse">
                  <a:avLst/>
                </a:prstGeom>
                <a:solidFill>
                  <a:schemeClr val="hlink"/>
                </a:solidFill>
                <a:ln w="0">
                  <a:solidFill>
                    <a:srgbClr val="000000"/>
                  </a:solidFill>
                  <a:round/>
                </a:ln>
              </p:spPr>
              <p:txBody>
                <a:bodyPr/>
                <a:lstStyle/>
                <a:p>
                  <a:endParaRPr lang="zh-CN" altLang="en-US"/>
                </a:p>
              </p:txBody>
            </p:sp>
            <p:sp>
              <p:nvSpPr>
                <p:cNvPr id="1202" name="Oval 811"/>
                <p:cNvSpPr>
                  <a:spLocks noChangeArrowheads="1"/>
                </p:cNvSpPr>
                <p:nvPr/>
              </p:nvSpPr>
              <p:spPr bwMode="auto">
                <a:xfrm>
                  <a:off x="2632" y="2435"/>
                  <a:ext cx="235" cy="186"/>
                </a:xfrm>
                <a:prstGeom prst="ellipse">
                  <a:avLst/>
                </a:prstGeom>
                <a:solidFill>
                  <a:schemeClr val="hlink"/>
                </a:solidFill>
                <a:ln w="9525" cap="rnd">
                  <a:solidFill>
                    <a:srgbClr val="FF0000"/>
                  </a:solidFill>
                  <a:round/>
                </a:ln>
              </p:spPr>
              <p:txBody>
                <a:bodyPr/>
                <a:lstStyle/>
                <a:p>
                  <a:endParaRPr lang="zh-CN" altLang="en-US"/>
                </a:p>
              </p:txBody>
            </p:sp>
          </p:grpSp>
          <p:sp>
            <p:nvSpPr>
              <p:cNvPr id="1147" name="Rectangle 812"/>
              <p:cNvSpPr>
                <a:spLocks noChangeArrowheads="1"/>
              </p:cNvSpPr>
              <p:nvPr/>
            </p:nvSpPr>
            <p:spPr bwMode="auto">
              <a:xfrm>
                <a:off x="5960" y="2720"/>
                <a:ext cx="274" cy="11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b="1">
                    <a:solidFill>
                      <a:srgbClr val="000000"/>
                    </a:solidFill>
                    <a:latin typeface="宋体" panose="02010600030101010101" pitchFamily="2" charset="-122"/>
                    <a:ea typeface="宋体" panose="02010600030101010101" pitchFamily="2" charset="-122"/>
                  </a:rPr>
                  <a:t>商品化</a:t>
                </a:r>
                <a:endParaRPr lang="zh-CN" altLang="en-US" b="1">
                  <a:ea typeface="宋体" panose="02010600030101010101" pitchFamily="2" charset="-122"/>
                </a:endParaRPr>
              </a:p>
            </p:txBody>
          </p:sp>
          <p:grpSp>
            <p:nvGrpSpPr>
              <p:cNvPr id="1148" name="Group 813"/>
              <p:cNvGrpSpPr/>
              <p:nvPr/>
            </p:nvGrpSpPr>
            <p:grpSpPr bwMode="auto">
              <a:xfrm>
                <a:off x="6328" y="2457"/>
                <a:ext cx="407" cy="344"/>
                <a:chOff x="4627" y="2439"/>
                <a:chExt cx="407" cy="344"/>
              </a:xfrm>
            </p:grpSpPr>
            <p:sp>
              <p:nvSpPr>
                <p:cNvPr id="1198" name="Freeform 814"/>
                <p:cNvSpPr>
                  <a:spLocks noEditPoints="1"/>
                </p:cNvSpPr>
                <p:nvPr/>
              </p:nvSpPr>
              <p:spPr bwMode="auto">
                <a:xfrm>
                  <a:off x="4627" y="2439"/>
                  <a:ext cx="407" cy="344"/>
                </a:xfrm>
                <a:custGeom>
                  <a:avLst/>
                  <a:gdLst>
                    <a:gd name="T0" fmla="*/ 0 w 1892"/>
                    <a:gd name="T1" fmla="*/ 945 h 1891"/>
                    <a:gd name="T2" fmla="*/ 946 w 1892"/>
                    <a:gd name="T3" fmla="*/ 0 h 1891"/>
                    <a:gd name="T4" fmla="*/ 1892 w 1892"/>
                    <a:gd name="T5" fmla="*/ 945 h 1891"/>
                    <a:gd name="T6" fmla="*/ 946 w 1892"/>
                    <a:gd name="T7" fmla="*/ 1891 h 1891"/>
                    <a:gd name="T8" fmla="*/ 0 w 1892"/>
                    <a:gd name="T9" fmla="*/ 945 h 1891"/>
                    <a:gd name="T10" fmla="*/ 316 w 1892"/>
                    <a:gd name="T11" fmla="*/ 945 h 1891"/>
                    <a:gd name="T12" fmla="*/ 946 w 1892"/>
                    <a:gd name="T13" fmla="*/ 1576 h 1891"/>
                    <a:gd name="T14" fmla="*/ 1577 w 1892"/>
                    <a:gd name="T15" fmla="*/ 945 h 1891"/>
                    <a:gd name="T16" fmla="*/ 946 w 1892"/>
                    <a:gd name="T17" fmla="*/ 315 h 1891"/>
                    <a:gd name="T18" fmla="*/ 316 w 1892"/>
                    <a:gd name="T19" fmla="*/ 945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2" h="1891">
                      <a:moveTo>
                        <a:pt x="0" y="945"/>
                      </a:moveTo>
                      <a:cubicBezTo>
                        <a:pt x="0" y="423"/>
                        <a:pt x="424" y="0"/>
                        <a:pt x="946" y="0"/>
                      </a:cubicBezTo>
                      <a:cubicBezTo>
                        <a:pt x="1469" y="0"/>
                        <a:pt x="1892" y="423"/>
                        <a:pt x="1892" y="945"/>
                      </a:cubicBezTo>
                      <a:cubicBezTo>
                        <a:pt x="1892" y="1468"/>
                        <a:pt x="1469" y="1891"/>
                        <a:pt x="946" y="1891"/>
                      </a:cubicBezTo>
                      <a:cubicBezTo>
                        <a:pt x="424" y="1891"/>
                        <a:pt x="0" y="1468"/>
                        <a:pt x="0" y="945"/>
                      </a:cubicBezTo>
                      <a:close/>
                      <a:moveTo>
                        <a:pt x="316" y="945"/>
                      </a:moveTo>
                      <a:cubicBezTo>
                        <a:pt x="316" y="1294"/>
                        <a:pt x="598" y="1576"/>
                        <a:pt x="946" y="1576"/>
                      </a:cubicBezTo>
                      <a:cubicBezTo>
                        <a:pt x="1295" y="1576"/>
                        <a:pt x="1577" y="1294"/>
                        <a:pt x="1577" y="945"/>
                      </a:cubicBezTo>
                      <a:cubicBezTo>
                        <a:pt x="1577" y="597"/>
                        <a:pt x="1295" y="315"/>
                        <a:pt x="946" y="315"/>
                      </a:cubicBezTo>
                      <a:cubicBezTo>
                        <a:pt x="598" y="315"/>
                        <a:pt x="316" y="597"/>
                        <a:pt x="316" y="945"/>
                      </a:cubicBezTo>
                      <a:close/>
                    </a:path>
                  </a:pathLst>
                </a:custGeom>
                <a:solidFill>
                  <a:schemeClr val="hlink"/>
                </a:solidFill>
                <a:ln w="11113" cap="rnd">
                  <a:solidFill>
                    <a:srgbClr val="808080"/>
                  </a:solidFill>
                  <a:prstDash val="solid"/>
                  <a:round/>
                </a:ln>
              </p:spPr>
              <p:txBody>
                <a:bodyPr/>
                <a:lstStyle/>
                <a:p>
                  <a:endParaRPr lang="zh-CN" altLang="en-US"/>
                </a:p>
              </p:txBody>
            </p:sp>
            <p:sp>
              <p:nvSpPr>
                <p:cNvPr id="1199" name="Freeform 815"/>
                <p:cNvSpPr>
                  <a:spLocks noEditPoints="1"/>
                </p:cNvSpPr>
                <p:nvPr/>
              </p:nvSpPr>
              <p:spPr bwMode="auto">
                <a:xfrm>
                  <a:off x="4695" y="2496"/>
                  <a:ext cx="271" cy="229"/>
                </a:xfrm>
                <a:custGeom>
                  <a:avLst/>
                  <a:gdLst>
                    <a:gd name="T0" fmla="*/ 0 w 1262"/>
                    <a:gd name="T1" fmla="*/ 631 h 1263"/>
                    <a:gd name="T2" fmla="*/ 631 w 1262"/>
                    <a:gd name="T3" fmla="*/ 0 h 1263"/>
                    <a:gd name="T4" fmla="*/ 1262 w 1262"/>
                    <a:gd name="T5" fmla="*/ 631 h 1263"/>
                    <a:gd name="T6" fmla="*/ 631 w 1262"/>
                    <a:gd name="T7" fmla="*/ 1263 h 1263"/>
                    <a:gd name="T8" fmla="*/ 0 w 1262"/>
                    <a:gd name="T9" fmla="*/ 631 h 1263"/>
                    <a:gd name="T10" fmla="*/ 316 w 1262"/>
                    <a:gd name="T11" fmla="*/ 631 h 1263"/>
                    <a:gd name="T12" fmla="*/ 631 w 1262"/>
                    <a:gd name="T13" fmla="*/ 947 h 1263"/>
                    <a:gd name="T14" fmla="*/ 947 w 1262"/>
                    <a:gd name="T15" fmla="*/ 631 h 1263"/>
                    <a:gd name="T16" fmla="*/ 631 w 1262"/>
                    <a:gd name="T17" fmla="*/ 316 h 1263"/>
                    <a:gd name="T18" fmla="*/ 316 w 1262"/>
                    <a:gd name="T19" fmla="*/ 631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2" h="1263">
                      <a:moveTo>
                        <a:pt x="0" y="631"/>
                      </a:moveTo>
                      <a:cubicBezTo>
                        <a:pt x="0" y="283"/>
                        <a:pt x="283" y="0"/>
                        <a:pt x="631" y="0"/>
                      </a:cubicBezTo>
                      <a:cubicBezTo>
                        <a:pt x="980" y="0"/>
                        <a:pt x="1262" y="283"/>
                        <a:pt x="1262" y="631"/>
                      </a:cubicBezTo>
                      <a:cubicBezTo>
                        <a:pt x="1262" y="980"/>
                        <a:pt x="980" y="1263"/>
                        <a:pt x="631" y="1263"/>
                      </a:cubicBezTo>
                      <a:cubicBezTo>
                        <a:pt x="283" y="1263"/>
                        <a:pt x="0" y="980"/>
                        <a:pt x="0" y="631"/>
                      </a:cubicBezTo>
                      <a:close/>
                      <a:moveTo>
                        <a:pt x="316" y="631"/>
                      </a:moveTo>
                      <a:cubicBezTo>
                        <a:pt x="316" y="806"/>
                        <a:pt x="457" y="947"/>
                        <a:pt x="631" y="947"/>
                      </a:cubicBezTo>
                      <a:cubicBezTo>
                        <a:pt x="806" y="947"/>
                        <a:pt x="947" y="806"/>
                        <a:pt x="947" y="631"/>
                      </a:cubicBezTo>
                      <a:cubicBezTo>
                        <a:pt x="947" y="457"/>
                        <a:pt x="806" y="316"/>
                        <a:pt x="631" y="316"/>
                      </a:cubicBezTo>
                      <a:cubicBezTo>
                        <a:pt x="457" y="316"/>
                        <a:pt x="316" y="457"/>
                        <a:pt x="316" y="631"/>
                      </a:cubicBezTo>
                      <a:close/>
                    </a:path>
                  </a:pathLst>
                </a:custGeom>
                <a:solidFill>
                  <a:schemeClr val="hlink"/>
                </a:solidFill>
                <a:ln w="11113" cap="rnd">
                  <a:solidFill>
                    <a:srgbClr val="808080"/>
                  </a:solidFill>
                  <a:prstDash val="solid"/>
                  <a:round/>
                </a:ln>
              </p:spPr>
              <p:txBody>
                <a:bodyPr/>
                <a:lstStyle/>
                <a:p>
                  <a:endParaRPr lang="zh-CN" altLang="en-US"/>
                </a:p>
              </p:txBody>
            </p:sp>
            <p:sp>
              <p:nvSpPr>
                <p:cNvPr id="1200" name="Oval 816"/>
                <p:cNvSpPr>
                  <a:spLocks noChangeArrowheads="1"/>
                </p:cNvSpPr>
                <p:nvPr/>
              </p:nvSpPr>
              <p:spPr bwMode="auto">
                <a:xfrm>
                  <a:off x="4763" y="2553"/>
                  <a:ext cx="136" cy="115"/>
                </a:xfrm>
                <a:prstGeom prst="ellipse">
                  <a:avLst/>
                </a:prstGeom>
                <a:solidFill>
                  <a:schemeClr val="hlink"/>
                </a:solidFill>
                <a:ln w="11113" cap="rnd">
                  <a:solidFill>
                    <a:srgbClr val="808080"/>
                  </a:solidFill>
                  <a:round/>
                </a:ln>
              </p:spPr>
              <p:txBody>
                <a:bodyPr/>
                <a:lstStyle/>
                <a:p>
                  <a:endParaRPr lang="zh-CN" altLang="en-US"/>
                </a:p>
              </p:txBody>
            </p:sp>
          </p:grpSp>
          <p:sp>
            <p:nvSpPr>
              <p:cNvPr id="1149" name="Line 817"/>
              <p:cNvSpPr>
                <a:spLocks noChangeShapeType="1"/>
              </p:cNvSpPr>
              <p:nvPr/>
            </p:nvSpPr>
            <p:spPr bwMode="auto">
              <a:xfrm>
                <a:off x="6328" y="2629"/>
                <a:ext cx="406" cy="1"/>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50" name="Line 818"/>
              <p:cNvSpPr>
                <a:spLocks noChangeShapeType="1"/>
              </p:cNvSpPr>
              <p:nvPr/>
            </p:nvSpPr>
            <p:spPr bwMode="auto">
              <a:xfrm>
                <a:off x="6532" y="2457"/>
                <a:ext cx="1" cy="344"/>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51" name="Line 819"/>
              <p:cNvSpPr>
                <a:spLocks noChangeShapeType="1"/>
              </p:cNvSpPr>
              <p:nvPr/>
            </p:nvSpPr>
            <p:spPr bwMode="auto">
              <a:xfrm flipV="1">
                <a:off x="6369" y="2526"/>
                <a:ext cx="325" cy="206"/>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52" name="Line 820"/>
              <p:cNvSpPr>
                <a:spLocks noChangeShapeType="1"/>
              </p:cNvSpPr>
              <p:nvPr/>
            </p:nvSpPr>
            <p:spPr bwMode="auto">
              <a:xfrm>
                <a:off x="6369" y="2526"/>
                <a:ext cx="325" cy="206"/>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53" name="Freeform 821"/>
              <p:cNvSpPr>
                <a:spLocks noEditPoints="1"/>
              </p:cNvSpPr>
              <p:nvPr/>
            </p:nvSpPr>
            <p:spPr bwMode="auto">
              <a:xfrm>
                <a:off x="6328" y="2457"/>
                <a:ext cx="407" cy="344"/>
              </a:xfrm>
              <a:custGeom>
                <a:avLst/>
                <a:gdLst>
                  <a:gd name="T0" fmla="*/ 0 w 1892"/>
                  <a:gd name="T1" fmla="*/ 945 h 1891"/>
                  <a:gd name="T2" fmla="*/ 946 w 1892"/>
                  <a:gd name="T3" fmla="*/ 0 h 1891"/>
                  <a:gd name="T4" fmla="*/ 1892 w 1892"/>
                  <a:gd name="T5" fmla="*/ 945 h 1891"/>
                  <a:gd name="T6" fmla="*/ 946 w 1892"/>
                  <a:gd name="T7" fmla="*/ 1891 h 1891"/>
                  <a:gd name="T8" fmla="*/ 0 w 1892"/>
                  <a:gd name="T9" fmla="*/ 945 h 1891"/>
                  <a:gd name="T10" fmla="*/ 316 w 1892"/>
                  <a:gd name="T11" fmla="*/ 945 h 1891"/>
                  <a:gd name="T12" fmla="*/ 946 w 1892"/>
                  <a:gd name="T13" fmla="*/ 1576 h 1891"/>
                  <a:gd name="T14" fmla="*/ 1577 w 1892"/>
                  <a:gd name="T15" fmla="*/ 945 h 1891"/>
                  <a:gd name="T16" fmla="*/ 946 w 1892"/>
                  <a:gd name="T17" fmla="*/ 315 h 1891"/>
                  <a:gd name="T18" fmla="*/ 316 w 1892"/>
                  <a:gd name="T19" fmla="*/ 945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2" h="1891">
                    <a:moveTo>
                      <a:pt x="0" y="945"/>
                    </a:moveTo>
                    <a:cubicBezTo>
                      <a:pt x="0" y="423"/>
                      <a:pt x="424" y="0"/>
                      <a:pt x="946" y="0"/>
                    </a:cubicBezTo>
                    <a:cubicBezTo>
                      <a:pt x="1469" y="0"/>
                      <a:pt x="1892" y="423"/>
                      <a:pt x="1892" y="945"/>
                    </a:cubicBezTo>
                    <a:cubicBezTo>
                      <a:pt x="1892" y="1468"/>
                      <a:pt x="1469" y="1891"/>
                      <a:pt x="946" y="1891"/>
                    </a:cubicBezTo>
                    <a:cubicBezTo>
                      <a:pt x="424" y="1891"/>
                      <a:pt x="0" y="1468"/>
                      <a:pt x="0" y="945"/>
                    </a:cubicBezTo>
                    <a:close/>
                    <a:moveTo>
                      <a:pt x="316" y="945"/>
                    </a:moveTo>
                    <a:cubicBezTo>
                      <a:pt x="316" y="1294"/>
                      <a:pt x="598" y="1576"/>
                      <a:pt x="946" y="1576"/>
                    </a:cubicBezTo>
                    <a:cubicBezTo>
                      <a:pt x="1295" y="1576"/>
                      <a:pt x="1577" y="1294"/>
                      <a:pt x="1577" y="945"/>
                    </a:cubicBezTo>
                    <a:cubicBezTo>
                      <a:pt x="1577" y="597"/>
                      <a:pt x="1295" y="315"/>
                      <a:pt x="946" y="315"/>
                    </a:cubicBezTo>
                    <a:cubicBezTo>
                      <a:pt x="598" y="315"/>
                      <a:pt x="316" y="597"/>
                      <a:pt x="316" y="945"/>
                    </a:cubicBezTo>
                    <a:close/>
                  </a:path>
                </a:pathLst>
              </a:custGeom>
              <a:solidFill>
                <a:schemeClr val="hlink"/>
              </a:solidFill>
              <a:ln w="11113" cap="rnd">
                <a:solidFill>
                  <a:srgbClr val="808080"/>
                </a:solidFill>
                <a:prstDash val="solid"/>
                <a:round/>
              </a:ln>
            </p:spPr>
            <p:txBody>
              <a:bodyPr/>
              <a:lstStyle/>
              <a:p>
                <a:endParaRPr lang="zh-CN" altLang="en-US"/>
              </a:p>
            </p:txBody>
          </p:sp>
          <p:sp>
            <p:nvSpPr>
              <p:cNvPr id="1154" name="Freeform 822"/>
              <p:cNvSpPr>
                <a:spLocks noEditPoints="1"/>
              </p:cNvSpPr>
              <p:nvPr/>
            </p:nvSpPr>
            <p:spPr bwMode="auto">
              <a:xfrm>
                <a:off x="6396" y="2514"/>
                <a:ext cx="271" cy="229"/>
              </a:xfrm>
              <a:custGeom>
                <a:avLst/>
                <a:gdLst>
                  <a:gd name="T0" fmla="*/ 0 w 1262"/>
                  <a:gd name="T1" fmla="*/ 631 h 1263"/>
                  <a:gd name="T2" fmla="*/ 631 w 1262"/>
                  <a:gd name="T3" fmla="*/ 0 h 1263"/>
                  <a:gd name="T4" fmla="*/ 1262 w 1262"/>
                  <a:gd name="T5" fmla="*/ 631 h 1263"/>
                  <a:gd name="T6" fmla="*/ 631 w 1262"/>
                  <a:gd name="T7" fmla="*/ 1263 h 1263"/>
                  <a:gd name="T8" fmla="*/ 0 w 1262"/>
                  <a:gd name="T9" fmla="*/ 631 h 1263"/>
                  <a:gd name="T10" fmla="*/ 316 w 1262"/>
                  <a:gd name="T11" fmla="*/ 631 h 1263"/>
                  <a:gd name="T12" fmla="*/ 631 w 1262"/>
                  <a:gd name="T13" fmla="*/ 947 h 1263"/>
                  <a:gd name="T14" fmla="*/ 947 w 1262"/>
                  <a:gd name="T15" fmla="*/ 631 h 1263"/>
                  <a:gd name="T16" fmla="*/ 631 w 1262"/>
                  <a:gd name="T17" fmla="*/ 316 h 1263"/>
                  <a:gd name="T18" fmla="*/ 316 w 1262"/>
                  <a:gd name="T19" fmla="*/ 631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2" h="1263">
                    <a:moveTo>
                      <a:pt x="0" y="631"/>
                    </a:moveTo>
                    <a:cubicBezTo>
                      <a:pt x="0" y="283"/>
                      <a:pt x="283" y="0"/>
                      <a:pt x="631" y="0"/>
                    </a:cubicBezTo>
                    <a:cubicBezTo>
                      <a:pt x="980" y="0"/>
                      <a:pt x="1262" y="283"/>
                      <a:pt x="1262" y="631"/>
                    </a:cubicBezTo>
                    <a:cubicBezTo>
                      <a:pt x="1262" y="980"/>
                      <a:pt x="980" y="1263"/>
                      <a:pt x="631" y="1263"/>
                    </a:cubicBezTo>
                    <a:cubicBezTo>
                      <a:pt x="283" y="1263"/>
                      <a:pt x="0" y="980"/>
                      <a:pt x="0" y="631"/>
                    </a:cubicBezTo>
                    <a:close/>
                    <a:moveTo>
                      <a:pt x="316" y="631"/>
                    </a:moveTo>
                    <a:cubicBezTo>
                      <a:pt x="316" y="806"/>
                      <a:pt x="457" y="947"/>
                      <a:pt x="631" y="947"/>
                    </a:cubicBezTo>
                    <a:cubicBezTo>
                      <a:pt x="806" y="947"/>
                      <a:pt x="947" y="806"/>
                      <a:pt x="947" y="631"/>
                    </a:cubicBezTo>
                    <a:cubicBezTo>
                      <a:pt x="947" y="457"/>
                      <a:pt x="806" y="316"/>
                      <a:pt x="631" y="316"/>
                    </a:cubicBezTo>
                    <a:cubicBezTo>
                      <a:pt x="457" y="316"/>
                      <a:pt x="316" y="457"/>
                      <a:pt x="316" y="631"/>
                    </a:cubicBezTo>
                    <a:close/>
                  </a:path>
                </a:pathLst>
              </a:custGeom>
              <a:solidFill>
                <a:schemeClr val="hlink"/>
              </a:solidFill>
              <a:ln w="11113" cap="rnd">
                <a:solidFill>
                  <a:srgbClr val="808080"/>
                </a:solidFill>
                <a:prstDash val="solid"/>
                <a:round/>
              </a:ln>
            </p:spPr>
            <p:txBody>
              <a:bodyPr/>
              <a:lstStyle/>
              <a:p>
                <a:endParaRPr lang="zh-CN" altLang="en-US"/>
              </a:p>
            </p:txBody>
          </p:sp>
          <p:sp>
            <p:nvSpPr>
              <p:cNvPr id="1155" name="Oval 823"/>
              <p:cNvSpPr>
                <a:spLocks noChangeArrowheads="1"/>
              </p:cNvSpPr>
              <p:nvPr/>
            </p:nvSpPr>
            <p:spPr bwMode="auto">
              <a:xfrm>
                <a:off x="6464" y="2571"/>
                <a:ext cx="136" cy="115"/>
              </a:xfrm>
              <a:prstGeom prst="ellipse">
                <a:avLst/>
              </a:prstGeom>
              <a:solidFill>
                <a:schemeClr val="hlink"/>
              </a:solidFill>
              <a:ln w="11113" cap="rnd">
                <a:solidFill>
                  <a:srgbClr val="808080"/>
                </a:solidFill>
                <a:round/>
              </a:ln>
            </p:spPr>
            <p:txBody>
              <a:bodyPr/>
              <a:lstStyle/>
              <a:p>
                <a:endParaRPr lang="zh-CN" altLang="en-US"/>
              </a:p>
            </p:txBody>
          </p:sp>
          <p:sp>
            <p:nvSpPr>
              <p:cNvPr id="1156" name="Freeform 824"/>
              <p:cNvSpPr>
                <a:spLocks noEditPoints="1"/>
              </p:cNvSpPr>
              <p:nvPr/>
            </p:nvSpPr>
            <p:spPr bwMode="auto">
              <a:xfrm>
                <a:off x="6328" y="2457"/>
                <a:ext cx="407" cy="344"/>
              </a:xfrm>
              <a:custGeom>
                <a:avLst/>
                <a:gdLst>
                  <a:gd name="T0" fmla="*/ 0 w 1892"/>
                  <a:gd name="T1" fmla="*/ 945 h 1891"/>
                  <a:gd name="T2" fmla="*/ 946 w 1892"/>
                  <a:gd name="T3" fmla="*/ 0 h 1891"/>
                  <a:gd name="T4" fmla="*/ 1892 w 1892"/>
                  <a:gd name="T5" fmla="*/ 945 h 1891"/>
                  <a:gd name="T6" fmla="*/ 946 w 1892"/>
                  <a:gd name="T7" fmla="*/ 1891 h 1891"/>
                  <a:gd name="T8" fmla="*/ 0 w 1892"/>
                  <a:gd name="T9" fmla="*/ 945 h 1891"/>
                  <a:gd name="T10" fmla="*/ 316 w 1892"/>
                  <a:gd name="T11" fmla="*/ 945 h 1891"/>
                  <a:gd name="T12" fmla="*/ 946 w 1892"/>
                  <a:gd name="T13" fmla="*/ 1576 h 1891"/>
                  <a:gd name="T14" fmla="*/ 1577 w 1892"/>
                  <a:gd name="T15" fmla="*/ 945 h 1891"/>
                  <a:gd name="T16" fmla="*/ 946 w 1892"/>
                  <a:gd name="T17" fmla="*/ 315 h 1891"/>
                  <a:gd name="T18" fmla="*/ 316 w 1892"/>
                  <a:gd name="T19" fmla="*/ 945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2" h="1891">
                    <a:moveTo>
                      <a:pt x="0" y="945"/>
                    </a:moveTo>
                    <a:cubicBezTo>
                      <a:pt x="0" y="423"/>
                      <a:pt x="424" y="0"/>
                      <a:pt x="946" y="0"/>
                    </a:cubicBezTo>
                    <a:cubicBezTo>
                      <a:pt x="1469" y="0"/>
                      <a:pt x="1892" y="423"/>
                      <a:pt x="1892" y="945"/>
                    </a:cubicBezTo>
                    <a:cubicBezTo>
                      <a:pt x="1892" y="1468"/>
                      <a:pt x="1469" y="1891"/>
                      <a:pt x="946" y="1891"/>
                    </a:cubicBezTo>
                    <a:cubicBezTo>
                      <a:pt x="424" y="1891"/>
                      <a:pt x="0" y="1468"/>
                      <a:pt x="0" y="945"/>
                    </a:cubicBezTo>
                    <a:close/>
                    <a:moveTo>
                      <a:pt x="316" y="945"/>
                    </a:moveTo>
                    <a:cubicBezTo>
                      <a:pt x="316" y="1294"/>
                      <a:pt x="598" y="1576"/>
                      <a:pt x="946" y="1576"/>
                    </a:cubicBezTo>
                    <a:cubicBezTo>
                      <a:pt x="1295" y="1576"/>
                      <a:pt x="1577" y="1294"/>
                      <a:pt x="1577" y="945"/>
                    </a:cubicBezTo>
                    <a:cubicBezTo>
                      <a:pt x="1577" y="597"/>
                      <a:pt x="1295" y="315"/>
                      <a:pt x="946" y="315"/>
                    </a:cubicBezTo>
                    <a:cubicBezTo>
                      <a:pt x="598" y="315"/>
                      <a:pt x="316" y="597"/>
                      <a:pt x="316" y="945"/>
                    </a:cubicBezTo>
                    <a:close/>
                  </a:path>
                </a:pathLst>
              </a:custGeom>
              <a:solidFill>
                <a:schemeClr val="hlink"/>
              </a:solidFill>
              <a:ln w="11113" cap="rnd">
                <a:solidFill>
                  <a:srgbClr val="808080"/>
                </a:solidFill>
                <a:prstDash val="solid"/>
                <a:round/>
              </a:ln>
            </p:spPr>
            <p:txBody>
              <a:bodyPr/>
              <a:lstStyle/>
              <a:p>
                <a:endParaRPr lang="zh-CN" altLang="en-US"/>
              </a:p>
            </p:txBody>
          </p:sp>
          <p:sp>
            <p:nvSpPr>
              <p:cNvPr id="1157" name="Freeform 825"/>
              <p:cNvSpPr>
                <a:spLocks noEditPoints="1"/>
              </p:cNvSpPr>
              <p:nvPr/>
            </p:nvSpPr>
            <p:spPr bwMode="auto">
              <a:xfrm>
                <a:off x="6396" y="2514"/>
                <a:ext cx="271" cy="229"/>
              </a:xfrm>
              <a:custGeom>
                <a:avLst/>
                <a:gdLst>
                  <a:gd name="T0" fmla="*/ 0 w 1262"/>
                  <a:gd name="T1" fmla="*/ 631 h 1263"/>
                  <a:gd name="T2" fmla="*/ 631 w 1262"/>
                  <a:gd name="T3" fmla="*/ 0 h 1263"/>
                  <a:gd name="T4" fmla="*/ 1262 w 1262"/>
                  <a:gd name="T5" fmla="*/ 631 h 1263"/>
                  <a:gd name="T6" fmla="*/ 631 w 1262"/>
                  <a:gd name="T7" fmla="*/ 1263 h 1263"/>
                  <a:gd name="T8" fmla="*/ 0 w 1262"/>
                  <a:gd name="T9" fmla="*/ 631 h 1263"/>
                  <a:gd name="T10" fmla="*/ 316 w 1262"/>
                  <a:gd name="T11" fmla="*/ 631 h 1263"/>
                  <a:gd name="T12" fmla="*/ 631 w 1262"/>
                  <a:gd name="T13" fmla="*/ 947 h 1263"/>
                  <a:gd name="T14" fmla="*/ 947 w 1262"/>
                  <a:gd name="T15" fmla="*/ 631 h 1263"/>
                  <a:gd name="T16" fmla="*/ 631 w 1262"/>
                  <a:gd name="T17" fmla="*/ 316 h 1263"/>
                  <a:gd name="T18" fmla="*/ 316 w 1262"/>
                  <a:gd name="T19" fmla="*/ 631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2" h="1263">
                    <a:moveTo>
                      <a:pt x="0" y="631"/>
                    </a:moveTo>
                    <a:cubicBezTo>
                      <a:pt x="0" y="283"/>
                      <a:pt x="283" y="0"/>
                      <a:pt x="631" y="0"/>
                    </a:cubicBezTo>
                    <a:cubicBezTo>
                      <a:pt x="980" y="0"/>
                      <a:pt x="1262" y="283"/>
                      <a:pt x="1262" y="631"/>
                    </a:cubicBezTo>
                    <a:cubicBezTo>
                      <a:pt x="1262" y="980"/>
                      <a:pt x="980" y="1263"/>
                      <a:pt x="631" y="1263"/>
                    </a:cubicBezTo>
                    <a:cubicBezTo>
                      <a:pt x="283" y="1263"/>
                      <a:pt x="0" y="980"/>
                      <a:pt x="0" y="631"/>
                    </a:cubicBezTo>
                    <a:close/>
                    <a:moveTo>
                      <a:pt x="316" y="631"/>
                    </a:moveTo>
                    <a:cubicBezTo>
                      <a:pt x="316" y="806"/>
                      <a:pt x="457" y="947"/>
                      <a:pt x="631" y="947"/>
                    </a:cubicBezTo>
                    <a:cubicBezTo>
                      <a:pt x="806" y="947"/>
                      <a:pt x="947" y="806"/>
                      <a:pt x="947" y="631"/>
                    </a:cubicBezTo>
                    <a:cubicBezTo>
                      <a:pt x="947" y="457"/>
                      <a:pt x="806" y="316"/>
                      <a:pt x="631" y="316"/>
                    </a:cubicBezTo>
                    <a:cubicBezTo>
                      <a:pt x="457" y="316"/>
                      <a:pt x="316" y="457"/>
                      <a:pt x="316" y="631"/>
                    </a:cubicBezTo>
                    <a:close/>
                  </a:path>
                </a:pathLst>
              </a:custGeom>
              <a:solidFill>
                <a:schemeClr val="hlink"/>
              </a:solidFill>
              <a:ln w="11113" cap="rnd">
                <a:solidFill>
                  <a:srgbClr val="808080"/>
                </a:solidFill>
                <a:prstDash val="solid"/>
                <a:round/>
              </a:ln>
            </p:spPr>
            <p:txBody>
              <a:bodyPr/>
              <a:lstStyle/>
              <a:p>
                <a:endParaRPr lang="zh-CN" altLang="en-US"/>
              </a:p>
            </p:txBody>
          </p:sp>
          <p:sp>
            <p:nvSpPr>
              <p:cNvPr id="1158" name="Oval 826"/>
              <p:cNvSpPr>
                <a:spLocks noChangeArrowheads="1"/>
              </p:cNvSpPr>
              <p:nvPr/>
            </p:nvSpPr>
            <p:spPr bwMode="auto">
              <a:xfrm>
                <a:off x="6464" y="2571"/>
                <a:ext cx="136" cy="115"/>
              </a:xfrm>
              <a:prstGeom prst="ellipse">
                <a:avLst/>
              </a:prstGeom>
              <a:solidFill>
                <a:schemeClr val="hlink"/>
              </a:solidFill>
              <a:ln w="11113" cap="rnd">
                <a:solidFill>
                  <a:srgbClr val="808080"/>
                </a:solidFill>
                <a:round/>
              </a:ln>
            </p:spPr>
            <p:txBody>
              <a:bodyPr/>
              <a:lstStyle/>
              <a:p>
                <a:endParaRPr lang="zh-CN" altLang="en-US"/>
              </a:p>
            </p:txBody>
          </p:sp>
          <p:sp>
            <p:nvSpPr>
              <p:cNvPr id="1159" name="Line 827"/>
              <p:cNvSpPr>
                <a:spLocks noChangeShapeType="1"/>
              </p:cNvSpPr>
              <p:nvPr/>
            </p:nvSpPr>
            <p:spPr bwMode="auto">
              <a:xfrm>
                <a:off x="6328" y="2629"/>
                <a:ext cx="406" cy="1"/>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0" name="Line 828"/>
              <p:cNvSpPr>
                <a:spLocks noChangeShapeType="1"/>
              </p:cNvSpPr>
              <p:nvPr/>
            </p:nvSpPr>
            <p:spPr bwMode="auto">
              <a:xfrm>
                <a:off x="6532" y="2457"/>
                <a:ext cx="1" cy="344"/>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1" name="Line 829"/>
              <p:cNvSpPr>
                <a:spLocks noChangeShapeType="1"/>
              </p:cNvSpPr>
              <p:nvPr/>
            </p:nvSpPr>
            <p:spPr bwMode="auto">
              <a:xfrm flipV="1">
                <a:off x="6369" y="2526"/>
                <a:ext cx="325" cy="206"/>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2" name="Line 830"/>
              <p:cNvSpPr>
                <a:spLocks noChangeShapeType="1"/>
              </p:cNvSpPr>
              <p:nvPr/>
            </p:nvSpPr>
            <p:spPr bwMode="auto">
              <a:xfrm>
                <a:off x="6369" y="2526"/>
                <a:ext cx="325" cy="206"/>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163" name="Group 831"/>
              <p:cNvGrpSpPr/>
              <p:nvPr/>
            </p:nvGrpSpPr>
            <p:grpSpPr bwMode="auto">
              <a:xfrm>
                <a:off x="6369" y="2835"/>
                <a:ext cx="406" cy="343"/>
                <a:chOff x="4668" y="2817"/>
                <a:chExt cx="406" cy="343"/>
              </a:xfrm>
            </p:grpSpPr>
            <p:grpSp>
              <p:nvGrpSpPr>
                <p:cNvPr id="1190" name="Group 832"/>
                <p:cNvGrpSpPr/>
                <p:nvPr/>
              </p:nvGrpSpPr>
              <p:grpSpPr bwMode="auto">
                <a:xfrm>
                  <a:off x="4668" y="2817"/>
                  <a:ext cx="406" cy="343"/>
                  <a:chOff x="4668" y="2817"/>
                  <a:chExt cx="406" cy="343"/>
                </a:xfrm>
              </p:grpSpPr>
              <p:sp>
                <p:nvSpPr>
                  <p:cNvPr id="1195" name="Freeform 833"/>
                  <p:cNvSpPr>
                    <a:spLocks noEditPoints="1"/>
                  </p:cNvSpPr>
                  <p:nvPr/>
                </p:nvSpPr>
                <p:spPr bwMode="auto">
                  <a:xfrm>
                    <a:off x="4668" y="2817"/>
                    <a:ext cx="406" cy="343"/>
                  </a:xfrm>
                  <a:custGeom>
                    <a:avLst/>
                    <a:gdLst>
                      <a:gd name="T0" fmla="*/ 0 w 1892"/>
                      <a:gd name="T1" fmla="*/ 946 h 1891"/>
                      <a:gd name="T2" fmla="*/ 946 w 1892"/>
                      <a:gd name="T3" fmla="*/ 0 h 1891"/>
                      <a:gd name="T4" fmla="*/ 1892 w 1892"/>
                      <a:gd name="T5" fmla="*/ 946 h 1891"/>
                      <a:gd name="T6" fmla="*/ 946 w 1892"/>
                      <a:gd name="T7" fmla="*/ 1891 h 1891"/>
                      <a:gd name="T8" fmla="*/ 0 w 1892"/>
                      <a:gd name="T9" fmla="*/ 946 h 1891"/>
                      <a:gd name="T10" fmla="*/ 315 w 1892"/>
                      <a:gd name="T11" fmla="*/ 946 h 1891"/>
                      <a:gd name="T12" fmla="*/ 946 w 1892"/>
                      <a:gd name="T13" fmla="*/ 1576 h 1891"/>
                      <a:gd name="T14" fmla="*/ 1576 w 1892"/>
                      <a:gd name="T15" fmla="*/ 946 h 1891"/>
                      <a:gd name="T16" fmla="*/ 946 w 1892"/>
                      <a:gd name="T17" fmla="*/ 315 h 1891"/>
                      <a:gd name="T18" fmla="*/ 315 w 1892"/>
                      <a:gd name="T19" fmla="*/ 946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2" h="1891">
                        <a:moveTo>
                          <a:pt x="0" y="946"/>
                        </a:moveTo>
                        <a:cubicBezTo>
                          <a:pt x="0" y="423"/>
                          <a:pt x="423" y="0"/>
                          <a:pt x="946" y="0"/>
                        </a:cubicBezTo>
                        <a:cubicBezTo>
                          <a:pt x="1468" y="0"/>
                          <a:pt x="1892" y="423"/>
                          <a:pt x="1892" y="946"/>
                        </a:cubicBezTo>
                        <a:cubicBezTo>
                          <a:pt x="1892" y="1468"/>
                          <a:pt x="1468" y="1891"/>
                          <a:pt x="946" y="1891"/>
                        </a:cubicBezTo>
                        <a:cubicBezTo>
                          <a:pt x="423" y="1891"/>
                          <a:pt x="0" y="1468"/>
                          <a:pt x="0" y="946"/>
                        </a:cubicBezTo>
                        <a:close/>
                        <a:moveTo>
                          <a:pt x="315" y="946"/>
                        </a:moveTo>
                        <a:cubicBezTo>
                          <a:pt x="315" y="1294"/>
                          <a:pt x="598" y="1576"/>
                          <a:pt x="946" y="1576"/>
                        </a:cubicBezTo>
                        <a:cubicBezTo>
                          <a:pt x="1294" y="1576"/>
                          <a:pt x="1576" y="1294"/>
                          <a:pt x="1576" y="946"/>
                        </a:cubicBezTo>
                        <a:cubicBezTo>
                          <a:pt x="1576" y="597"/>
                          <a:pt x="1294" y="315"/>
                          <a:pt x="946" y="315"/>
                        </a:cubicBezTo>
                        <a:cubicBezTo>
                          <a:pt x="598" y="315"/>
                          <a:pt x="315" y="597"/>
                          <a:pt x="315" y="946"/>
                        </a:cubicBezTo>
                        <a:close/>
                      </a:path>
                    </a:pathLst>
                  </a:custGeom>
                  <a:solidFill>
                    <a:schemeClr val="hlink"/>
                  </a:solidFill>
                  <a:ln w="11113" cap="rnd">
                    <a:solidFill>
                      <a:srgbClr val="808080"/>
                    </a:solidFill>
                    <a:prstDash val="solid"/>
                    <a:round/>
                  </a:ln>
                </p:spPr>
                <p:txBody>
                  <a:bodyPr/>
                  <a:lstStyle/>
                  <a:p>
                    <a:endParaRPr lang="zh-CN" altLang="en-US"/>
                  </a:p>
                </p:txBody>
              </p:sp>
              <p:sp>
                <p:nvSpPr>
                  <p:cNvPr id="1196" name="Freeform 834"/>
                  <p:cNvSpPr>
                    <a:spLocks noEditPoints="1"/>
                  </p:cNvSpPr>
                  <p:nvPr/>
                </p:nvSpPr>
                <p:spPr bwMode="auto">
                  <a:xfrm>
                    <a:off x="4735" y="2873"/>
                    <a:ext cx="271" cy="229"/>
                  </a:xfrm>
                  <a:custGeom>
                    <a:avLst/>
                    <a:gdLst>
                      <a:gd name="T0" fmla="*/ 0 w 1263"/>
                      <a:gd name="T1" fmla="*/ 632 h 1263"/>
                      <a:gd name="T2" fmla="*/ 632 w 1263"/>
                      <a:gd name="T3" fmla="*/ 0 h 1263"/>
                      <a:gd name="T4" fmla="*/ 1263 w 1263"/>
                      <a:gd name="T5" fmla="*/ 632 h 1263"/>
                      <a:gd name="T6" fmla="*/ 632 w 1263"/>
                      <a:gd name="T7" fmla="*/ 1263 h 1263"/>
                      <a:gd name="T8" fmla="*/ 0 w 1263"/>
                      <a:gd name="T9" fmla="*/ 632 h 1263"/>
                      <a:gd name="T10" fmla="*/ 316 w 1263"/>
                      <a:gd name="T11" fmla="*/ 632 h 1263"/>
                      <a:gd name="T12" fmla="*/ 632 w 1263"/>
                      <a:gd name="T13" fmla="*/ 947 h 1263"/>
                      <a:gd name="T14" fmla="*/ 947 w 1263"/>
                      <a:gd name="T15" fmla="*/ 632 h 1263"/>
                      <a:gd name="T16" fmla="*/ 632 w 1263"/>
                      <a:gd name="T17" fmla="*/ 316 h 1263"/>
                      <a:gd name="T18" fmla="*/ 316 w 1263"/>
                      <a:gd name="T19" fmla="*/ 632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3" h="1263">
                        <a:moveTo>
                          <a:pt x="0" y="632"/>
                        </a:moveTo>
                        <a:cubicBezTo>
                          <a:pt x="0" y="283"/>
                          <a:pt x="283" y="0"/>
                          <a:pt x="632" y="0"/>
                        </a:cubicBezTo>
                        <a:cubicBezTo>
                          <a:pt x="980" y="0"/>
                          <a:pt x="1263" y="283"/>
                          <a:pt x="1263" y="632"/>
                        </a:cubicBezTo>
                        <a:cubicBezTo>
                          <a:pt x="1263" y="980"/>
                          <a:pt x="980" y="1263"/>
                          <a:pt x="632" y="1263"/>
                        </a:cubicBezTo>
                        <a:cubicBezTo>
                          <a:pt x="283" y="1263"/>
                          <a:pt x="0" y="980"/>
                          <a:pt x="0" y="632"/>
                        </a:cubicBezTo>
                        <a:close/>
                        <a:moveTo>
                          <a:pt x="316" y="632"/>
                        </a:moveTo>
                        <a:cubicBezTo>
                          <a:pt x="316" y="806"/>
                          <a:pt x="457" y="947"/>
                          <a:pt x="632" y="947"/>
                        </a:cubicBezTo>
                        <a:cubicBezTo>
                          <a:pt x="806" y="947"/>
                          <a:pt x="947" y="806"/>
                          <a:pt x="947" y="632"/>
                        </a:cubicBezTo>
                        <a:cubicBezTo>
                          <a:pt x="947" y="457"/>
                          <a:pt x="806" y="316"/>
                          <a:pt x="632" y="316"/>
                        </a:cubicBezTo>
                        <a:cubicBezTo>
                          <a:pt x="457" y="316"/>
                          <a:pt x="316" y="457"/>
                          <a:pt x="316" y="632"/>
                        </a:cubicBezTo>
                        <a:close/>
                      </a:path>
                    </a:pathLst>
                  </a:custGeom>
                  <a:solidFill>
                    <a:schemeClr val="hlink"/>
                  </a:solidFill>
                  <a:ln w="11113" cap="rnd">
                    <a:solidFill>
                      <a:srgbClr val="808080"/>
                    </a:solidFill>
                    <a:prstDash val="solid"/>
                    <a:round/>
                  </a:ln>
                </p:spPr>
                <p:txBody>
                  <a:bodyPr/>
                  <a:lstStyle/>
                  <a:p>
                    <a:endParaRPr lang="zh-CN" altLang="en-US"/>
                  </a:p>
                </p:txBody>
              </p:sp>
              <p:sp>
                <p:nvSpPr>
                  <p:cNvPr id="1197" name="Oval 835"/>
                  <p:cNvSpPr>
                    <a:spLocks noChangeArrowheads="1"/>
                  </p:cNvSpPr>
                  <p:nvPr/>
                </p:nvSpPr>
                <p:spPr bwMode="auto">
                  <a:xfrm>
                    <a:off x="4803" y="2931"/>
                    <a:ext cx="136" cy="115"/>
                  </a:xfrm>
                  <a:prstGeom prst="ellipse">
                    <a:avLst/>
                  </a:prstGeom>
                  <a:solidFill>
                    <a:schemeClr val="hlink"/>
                  </a:solidFill>
                  <a:ln w="11113" cap="rnd">
                    <a:solidFill>
                      <a:srgbClr val="808080"/>
                    </a:solidFill>
                    <a:round/>
                  </a:ln>
                </p:spPr>
                <p:txBody>
                  <a:bodyPr/>
                  <a:lstStyle/>
                  <a:p>
                    <a:endParaRPr lang="zh-CN" altLang="en-US"/>
                  </a:p>
                </p:txBody>
              </p:sp>
            </p:grpSp>
            <p:sp>
              <p:nvSpPr>
                <p:cNvPr id="1191" name="Line 836"/>
                <p:cNvSpPr>
                  <a:spLocks noChangeShapeType="1"/>
                </p:cNvSpPr>
                <p:nvPr/>
              </p:nvSpPr>
              <p:spPr bwMode="auto">
                <a:xfrm>
                  <a:off x="4668" y="2988"/>
                  <a:ext cx="405" cy="1"/>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2" name="Line 837"/>
                <p:cNvSpPr>
                  <a:spLocks noChangeShapeType="1"/>
                </p:cNvSpPr>
                <p:nvPr/>
              </p:nvSpPr>
              <p:spPr bwMode="auto">
                <a:xfrm>
                  <a:off x="4871" y="2817"/>
                  <a:ext cx="1" cy="343"/>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3" name="Line 838"/>
                <p:cNvSpPr>
                  <a:spLocks noChangeShapeType="1"/>
                </p:cNvSpPr>
                <p:nvPr/>
              </p:nvSpPr>
              <p:spPr bwMode="auto">
                <a:xfrm flipV="1">
                  <a:off x="4708" y="2885"/>
                  <a:ext cx="325" cy="206"/>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94" name="Line 839"/>
                <p:cNvSpPr>
                  <a:spLocks noChangeShapeType="1"/>
                </p:cNvSpPr>
                <p:nvPr/>
              </p:nvSpPr>
              <p:spPr bwMode="auto">
                <a:xfrm>
                  <a:off x="4708" y="2885"/>
                  <a:ext cx="325" cy="206"/>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164" name="Rectangle 840"/>
              <p:cNvSpPr>
                <a:spLocks noChangeArrowheads="1"/>
              </p:cNvSpPr>
              <p:nvPr/>
            </p:nvSpPr>
            <p:spPr bwMode="auto">
              <a:xfrm>
                <a:off x="6440" y="2966"/>
                <a:ext cx="213" cy="13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Arial" panose="020B0604020202020204" pitchFamily="34" charset="0"/>
                    <a:ea typeface="宋体" panose="02010600030101010101" pitchFamily="2" charset="-122"/>
                  </a:rPr>
                  <a:t>PDT</a:t>
                </a:r>
                <a:endParaRPr lang="en-US" altLang="zh-CN" b="1">
                  <a:ea typeface="宋体" panose="02010600030101010101" pitchFamily="2" charset="-122"/>
                </a:endParaRPr>
              </a:p>
            </p:txBody>
          </p:sp>
          <p:grpSp>
            <p:nvGrpSpPr>
              <p:cNvPr id="1165" name="Group 841"/>
              <p:cNvGrpSpPr/>
              <p:nvPr/>
            </p:nvGrpSpPr>
            <p:grpSpPr bwMode="auto">
              <a:xfrm>
                <a:off x="6369" y="2835"/>
                <a:ext cx="406" cy="343"/>
                <a:chOff x="4668" y="2817"/>
                <a:chExt cx="406" cy="343"/>
              </a:xfrm>
            </p:grpSpPr>
            <p:sp>
              <p:nvSpPr>
                <p:cNvPr id="1187" name="Freeform 842"/>
                <p:cNvSpPr>
                  <a:spLocks noEditPoints="1"/>
                </p:cNvSpPr>
                <p:nvPr/>
              </p:nvSpPr>
              <p:spPr bwMode="auto">
                <a:xfrm>
                  <a:off x="4668" y="2817"/>
                  <a:ext cx="406" cy="343"/>
                </a:xfrm>
                <a:custGeom>
                  <a:avLst/>
                  <a:gdLst>
                    <a:gd name="T0" fmla="*/ 0 w 1892"/>
                    <a:gd name="T1" fmla="*/ 946 h 1891"/>
                    <a:gd name="T2" fmla="*/ 946 w 1892"/>
                    <a:gd name="T3" fmla="*/ 0 h 1891"/>
                    <a:gd name="T4" fmla="*/ 1892 w 1892"/>
                    <a:gd name="T5" fmla="*/ 946 h 1891"/>
                    <a:gd name="T6" fmla="*/ 946 w 1892"/>
                    <a:gd name="T7" fmla="*/ 1891 h 1891"/>
                    <a:gd name="T8" fmla="*/ 0 w 1892"/>
                    <a:gd name="T9" fmla="*/ 946 h 1891"/>
                    <a:gd name="T10" fmla="*/ 315 w 1892"/>
                    <a:gd name="T11" fmla="*/ 946 h 1891"/>
                    <a:gd name="T12" fmla="*/ 946 w 1892"/>
                    <a:gd name="T13" fmla="*/ 1576 h 1891"/>
                    <a:gd name="T14" fmla="*/ 1576 w 1892"/>
                    <a:gd name="T15" fmla="*/ 946 h 1891"/>
                    <a:gd name="T16" fmla="*/ 946 w 1892"/>
                    <a:gd name="T17" fmla="*/ 315 h 1891"/>
                    <a:gd name="T18" fmla="*/ 315 w 1892"/>
                    <a:gd name="T19" fmla="*/ 946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2" h="1891">
                      <a:moveTo>
                        <a:pt x="0" y="946"/>
                      </a:moveTo>
                      <a:cubicBezTo>
                        <a:pt x="0" y="423"/>
                        <a:pt x="423" y="0"/>
                        <a:pt x="946" y="0"/>
                      </a:cubicBezTo>
                      <a:cubicBezTo>
                        <a:pt x="1468" y="0"/>
                        <a:pt x="1892" y="423"/>
                        <a:pt x="1892" y="946"/>
                      </a:cubicBezTo>
                      <a:cubicBezTo>
                        <a:pt x="1892" y="1468"/>
                        <a:pt x="1468" y="1891"/>
                        <a:pt x="946" y="1891"/>
                      </a:cubicBezTo>
                      <a:cubicBezTo>
                        <a:pt x="423" y="1891"/>
                        <a:pt x="0" y="1468"/>
                        <a:pt x="0" y="946"/>
                      </a:cubicBezTo>
                      <a:close/>
                      <a:moveTo>
                        <a:pt x="315" y="946"/>
                      </a:moveTo>
                      <a:cubicBezTo>
                        <a:pt x="315" y="1294"/>
                        <a:pt x="598" y="1576"/>
                        <a:pt x="946" y="1576"/>
                      </a:cubicBezTo>
                      <a:cubicBezTo>
                        <a:pt x="1294" y="1576"/>
                        <a:pt x="1576" y="1294"/>
                        <a:pt x="1576" y="946"/>
                      </a:cubicBezTo>
                      <a:cubicBezTo>
                        <a:pt x="1576" y="597"/>
                        <a:pt x="1294" y="315"/>
                        <a:pt x="946" y="315"/>
                      </a:cubicBezTo>
                      <a:cubicBezTo>
                        <a:pt x="598" y="315"/>
                        <a:pt x="315" y="597"/>
                        <a:pt x="315" y="946"/>
                      </a:cubicBezTo>
                      <a:close/>
                    </a:path>
                  </a:pathLst>
                </a:custGeom>
                <a:solidFill>
                  <a:schemeClr val="hlink"/>
                </a:solidFill>
                <a:ln w="11113" cap="rnd">
                  <a:solidFill>
                    <a:srgbClr val="808080"/>
                  </a:solidFill>
                  <a:prstDash val="solid"/>
                  <a:round/>
                </a:ln>
              </p:spPr>
              <p:txBody>
                <a:bodyPr/>
                <a:lstStyle/>
                <a:p>
                  <a:endParaRPr lang="zh-CN" altLang="en-US"/>
                </a:p>
              </p:txBody>
            </p:sp>
            <p:sp>
              <p:nvSpPr>
                <p:cNvPr id="1188" name="Freeform 843"/>
                <p:cNvSpPr>
                  <a:spLocks noEditPoints="1"/>
                </p:cNvSpPr>
                <p:nvPr/>
              </p:nvSpPr>
              <p:spPr bwMode="auto">
                <a:xfrm>
                  <a:off x="4735" y="2873"/>
                  <a:ext cx="271" cy="229"/>
                </a:xfrm>
                <a:custGeom>
                  <a:avLst/>
                  <a:gdLst>
                    <a:gd name="T0" fmla="*/ 0 w 1263"/>
                    <a:gd name="T1" fmla="*/ 632 h 1263"/>
                    <a:gd name="T2" fmla="*/ 632 w 1263"/>
                    <a:gd name="T3" fmla="*/ 0 h 1263"/>
                    <a:gd name="T4" fmla="*/ 1263 w 1263"/>
                    <a:gd name="T5" fmla="*/ 632 h 1263"/>
                    <a:gd name="T6" fmla="*/ 632 w 1263"/>
                    <a:gd name="T7" fmla="*/ 1263 h 1263"/>
                    <a:gd name="T8" fmla="*/ 0 w 1263"/>
                    <a:gd name="T9" fmla="*/ 632 h 1263"/>
                    <a:gd name="T10" fmla="*/ 316 w 1263"/>
                    <a:gd name="T11" fmla="*/ 632 h 1263"/>
                    <a:gd name="T12" fmla="*/ 632 w 1263"/>
                    <a:gd name="T13" fmla="*/ 947 h 1263"/>
                    <a:gd name="T14" fmla="*/ 947 w 1263"/>
                    <a:gd name="T15" fmla="*/ 632 h 1263"/>
                    <a:gd name="T16" fmla="*/ 632 w 1263"/>
                    <a:gd name="T17" fmla="*/ 316 h 1263"/>
                    <a:gd name="T18" fmla="*/ 316 w 1263"/>
                    <a:gd name="T19" fmla="*/ 632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3" h="1263">
                      <a:moveTo>
                        <a:pt x="0" y="632"/>
                      </a:moveTo>
                      <a:cubicBezTo>
                        <a:pt x="0" y="283"/>
                        <a:pt x="283" y="0"/>
                        <a:pt x="632" y="0"/>
                      </a:cubicBezTo>
                      <a:cubicBezTo>
                        <a:pt x="980" y="0"/>
                        <a:pt x="1263" y="283"/>
                        <a:pt x="1263" y="632"/>
                      </a:cubicBezTo>
                      <a:cubicBezTo>
                        <a:pt x="1263" y="980"/>
                        <a:pt x="980" y="1263"/>
                        <a:pt x="632" y="1263"/>
                      </a:cubicBezTo>
                      <a:cubicBezTo>
                        <a:pt x="283" y="1263"/>
                        <a:pt x="0" y="980"/>
                        <a:pt x="0" y="632"/>
                      </a:cubicBezTo>
                      <a:close/>
                      <a:moveTo>
                        <a:pt x="316" y="632"/>
                      </a:moveTo>
                      <a:cubicBezTo>
                        <a:pt x="316" y="806"/>
                        <a:pt x="457" y="947"/>
                        <a:pt x="632" y="947"/>
                      </a:cubicBezTo>
                      <a:cubicBezTo>
                        <a:pt x="806" y="947"/>
                        <a:pt x="947" y="806"/>
                        <a:pt x="947" y="632"/>
                      </a:cubicBezTo>
                      <a:cubicBezTo>
                        <a:pt x="947" y="457"/>
                        <a:pt x="806" y="316"/>
                        <a:pt x="632" y="316"/>
                      </a:cubicBezTo>
                      <a:cubicBezTo>
                        <a:pt x="457" y="316"/>
                        <a:pt x="316" y="457"/>
                        <a:pt x="316" y="632"/>
                      </a:cubicBezTo>
                      <a:close/>
                    </a:path>
                  </a:pathLst>
                </a:custGeom>
                <a:solidFill>
                  <a:schemeClr val="hlink"/>
                </a:solidFill>
                <a:ln w="11113" cap="rnd">
                  <a:solidFill>
                    <a:srgbClr val="808080"/>
                  </a:solidFill>
                  <a:prstDash val="solid"/>
                  <a:round/>
                </a:ln>
              </p:spPr>
              <p:txBody>
                <a:bodyPr/>
                <a:lstStyle/>
                <a:p>
                  <a:endParaRPr lang="zh-CN" altLang="en-US"/>
                </a:p>
              </p:txBody>
            </p:sp>
            <p:sp>
              <p:nvSpPr>
                <p:cNvPr id="1189" name="Oval 844"/>
                <p:cNvSpPr>
                  <a:spLocks noChangeArrowheads="1"/>
                </p:cNvSpPr>
                <p:nvPr/>
              </p:nvSpPr>
              <p:spPr bwMode="auto">
                <a:xfrm>
                  <a:off x="4803" y="2931"/>
                  <a:ext cx="136" cy="115"/>
                </a:xfrm>
                <a:prstGeom prst="ellipse">
                  <a:avLst/>
                </a:prstGeom>
                <a:solidFill>
                  <a:schemeClr val="hlink"/>
                </a:solidFill>
                <a:ln w="11113" cap="rnd">
                  <a:solidFill>
                    <a:srgbClr val="808080"/>
                  </a:solidFill>
                  <a:round/>
                </a:ln>
              </p:spPr>
              <p:txBody>
                <a:bodyPr/>
                <a:lstStyle/>
                <a:p>
                  <a:endParaRPr lang="zh-CN" altLang="en-US"/>
                </a:p>
              </p:txBody>
            </p:sp>
          </p:grpSp>
          <p:sp>
            <p:nvSpPr>
              <p:cNvPr id="1166" name="Line 845"/>
              <p:cNvSpPr>
                <a:spLocks noChangeShapeType="1"/>
              </p:cNvSpPr>
              <p:nvPr/>
            </p:nvSpPr>
            <p:spPr bwMode="auto">
              <a:xfrm>
                <a:off x="6369" y="3006"/>
                <a:ext cx="405" cy="1"/>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7" name="Line 846"/>
              <p:cNvSpPr>
                <a:spLocks noChangeShapeType="1"/>
              </p:cNvSpPr>
              <p:nvPr/>
            </p:nvSpPr>
            <p:spPr bwMode="auto">
              <a:xfrm>
                <a:off x="6572" y="2835"/>
                <a:ext cx="1" cy="343"/>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8" name="Line 847"/>
              <p:cNvSpPr>
                <a:spLocks noChangeShapeType="1"/>
              </p:cNvSpPr>
              <p:nvPr/>
            </p:nvSpPr>
            <p:spPr bwMode="auto">
              <a:xfrm flipV="1">
                <a:off x="6409" y="2903"/>
                <a:ext cx="325" cy="206"/>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9" name="Line 848"/>
              <p:cNvSpPr>
                <a:spLocks noChangeShapeType="1"/>
              </p:cNvSpPr>
              <p:nvPr/>
            </p:nvSpPr>
            <p:spPr bwMode="auto">
              <a:xfrm>
                <a:off x="6409" y="2903"/>
                <a:ext cx="325" cy="206"/>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0" name="Freeform 849"/>
              <p:cNvSpPr>
                <a:spLocks noEditPoints="1"/>
              </p:cNvSpPr>
              <p:nvPr/>
            </p:nvSpPr>
            <p:spPr bwMode="auto">
              <a:xfrm>
                <a:off x="6369" y="2835"/>
                <a:ext cx="406" cy="343"/>
              </a:xfrm>
              <a:custGeom>
                <a:avLst/>
                <a:gdLst>
                  <a:gd name="T0" fmla="*/ 0 w 1892"/>
                  <a:gd name="T1" fmla="*/ 946 h 1891"/>
                  <a:gd name="T2" fmla="*/ 946 w 1892"/>
                  <a:gd name="T3" fmla="*/ 0 h 1891"/>
                  <a:gd name="T4" fmla="*/ 1892 w 1892"/>
                  <a:gd name="T5" fmla="*/ 946 h 1891"/>
                  <a:gd name="T6" fmla="*/ 946 w 1892"/>
                  <a:gd name="T7" fmla="*/ 1891 h 1891"/>
                  <a:gd name="T8" fmla="*/ 0 w 1892"/>
                  <a:gd name="T9" fmla="*/ 946 h 1891"/>
                  <a:gd name="T10" fmla="*/ 315 w 1892"/>
                  <a:gd name="T11" fmla="*/ 946 h 1891"/>
                  <a:gd name="T12" fmla="*/ 946 w 1892"/>
                  <a:gd name="T13" fmla="*/ 1576 h 1891"/>
                  <a:gd name="T14" fmla="*/ 1576 w 1892"/>
                  <a:gd name="T15" fmla="*/ 946 h 1891"/>
                  <a:gd name="T16" fmla="*/ 946 w 1892"/>
                  <a:gd name="T17" fmla="*/ 315 h 1891"/>
                  <a:gd name="T18" fmla="*/ 315 w 1892"/>
                  <a:gd name="T19" fmla="*/ 946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2" h="1891">
                    <a:moveTo>
                      <a:pt x="0" y="946"/>
                    </a:moveTo>
                    <a:cubicBezTo>
                      <a:pt x="0" y="423"/>
                      <a:pt x="423" y="0"/>
                      <a:pt x="946" y="0"/>
                    </a:cubicBezTo>
                    <a:cubicBezTo>
                      <a:pt x="1468" y="0"/>
                      <a:pt x="1892" y="423"/>
                      <a:pt x="1892" y="946"/>
                    </a:cubicBezTo>
                    <a:cubicBezTo>
                      <a:pt x="1892" y="1468"/>
                      <a:pt x="1468" y="1891"/>
                      <a:pt x="946" y="1891"/>
                    </a:cubicBezTo>
                    <a:cubicBezTo>
                      <a:pt x="423" y="1891"/>
                      <a:pt x="0" y="1468"/>
                      <a:pt x="0" y="946"/>
                    </a:cubicBezTo>
                    <a:close/>
                    <a:moveTo>
                      <a:pt x="315" y="946"/>
                    </a:moveTo>
                    <a:cubicBezTo>
                      <a:pt x="315" y="1294"/>
                      <a:pt x="598" y="1576"/>
                      <a:pt x="946" y="1576"/>
                    </a:cubicBezTo>
                    <a:cubicBezTo>
                      <a:pt x="1294" y="1576"/>
                      <a:pt x="1576" y="1294"/>
                      <a:pt x="1576" y="946"/>
                    </a:cubicBezTo>
                    <a:cubicBezTo>
                      <a:pt x="1576" y="597"/>
                      <a:pt x="1294" y="315"/>
                      <a:pt x="946" y="315"/>
                    </a:cubicBezTo>
                    <a:cubicBezTo>
                      <a:pt x="598" y="315"/>
                      <a:pt x="315" y="597"/>
                      <a:pt x="315" y="946"/>
                    </a:cubicBezTo>
                    <a:close/>
                  </a:path>
                </a:pathLst>
              </a:custGeom>
              <a:solidFill>
                <a:schemeClr val="hlink"/>
              </a:solidFill>
              <a:ln w="11113" cap="rnd">
                <a:solidFill>
                  <a:srgbClr val="808080"/>
                </a:solidFill>
                <a:prstDash val="solid"/>
                <a:round/>
              </a:ln>
            </p:spPr>
            <p:txBody>
              <a:bodyPr/>
              <a:lstStyle/>
              <a:p>
                <a:endParaRPr lang="zh-CN" altLang="en-US"/>
              </a:p>
            </p:txBody>
          </p:sp>
          <p:sp>
            <p:nvSpPr>
              <p:cNvPr id="1171" name="Freeform 850"/>
              <p:cNvSpPr>
                <a:spLocks noEditPoints="1"/>
              </p:cNvSpPr>
              <p:nvPr/>
            </p:nvSpPr>
            <p:spPr bwMode="auto">
              <a:xfrm>
                <a:off x="6436" y="2891"/>
                <a:ext cx="271" cy="229"/>
              </a:xfrm>
              <a:custGeom>
                <a:avLst/>
                <a:gdLst>
                  <a:gd name="T0" fmla="*/ 0 w 1263"/>
                  <a:gd name="T1" fmla="*/ 632 h 1263"/>
                  <a:gd name="T2" fmla="*/ 632 w 1263"/>
                  <a:gd name="T3" fmla="*/ 0 h 1263"/>
                  <a:gd name="T4" fmla="*/ 1263 w 1263"/>
                  <a:gd name="T5" fmla="*/ 632 h 1263"/>
                  <a:gd name="T6" fmla="*/ 632 w 1263"/>
                  <a:gd name="T7" fmla="*/ 1263 h 1263"/>
                  <a:gd name="T8" fmla="*/ 0 w 1263"/>
                  <a:gd name="T9" fmla="*/ 632 h 1263"/>
                  <a:gd name="T10" fmla="*/ 316 w 1263"/>
                  <a:gd name="T11" fmla="*/ 632 h 1263"/>
                  <a:gd name="T12" fmla="*/ 632 w 1263"/>
                  <a:gd name="T13" fmla="*/ 947 h 1263"/>
                  <a:gd name="T14" fmla="*/ 947 w 1263"/>
                  <a:gd name="T15" fmla="*/ 632 h 1263"/>
                  <a:gd name="T16" fmla="*/ 632 w 1263"/>
                  <a:gd name="T17" fmla="*/ 316 h 1263"/>
                  <a:gd name="T18" fmla="*/ 316 w 1263"/>
                  <a:gd name="T19" fmla="*/ 632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3" h="1263">
                    <a:moveTo>
                      <a:pt x="0" y="632"/>
                    </a:moveTo>
                    <a:cubicBezTo>
                      <a:pt x="0" y="283"/>
                      <a:pt x="283" y="0"/>
                      <a:pt x="632" y="0"/>
                    </a:cubicBezTo>
                    <a:cubicBezTo>
                      <a:pt x="980" y="0"/>
                      <a:pt x="1263" y="283"/>
                      <a:pt x="1263" y="632"/>
                    </a:cubicBezTo>
                    <a:cubicBezTo>
                      <a:pt x="1263" y="980"/>
                      <a:pt x="980" y="1263"/>
                      <a:pt x="632" y="1263"/>
                    </a:cubicBezTo>
                    <a:cubicBezTo>
                      <a:pt x="283" y="1263"/>
                      <a:pt x="0" y="980"/>
                      <a:pt x="0" y="632"/>
                    </a:cubicBezTo>
                    <a:close/>
                    <a:moveTo>
                      <a:pt x="316" y="632"/>
                    </a:moveTo>
                    <a:cubicBezTo>
                      <a:pt x="316" y="806"/>
                      <a:pt x="457" y="947"/>
                      <a:pt x="632" y="947"/>
                    </a:cubicBezTo>
                    <a:cubicBezTo>
                      <a:pt x="806" y="947"/>
                      <a:pt x="947" y="806"/>
                      <a:pt x="947" y="632"/>
                    </a:cubicBezTo>
                    <a:cubicBezTo>
                      <a:pt x="947" y="457"/>
                      <a:pt x="806" y="316"/>
                      <a:pt x="632" y="316"/>
                    </a:cubicBezTo>
                    <a:cubicBezTo>
                      <a:pt x="457" y="316"/>
                      <a:pt x="316" y="457"/>
                      <a:pt x="316" y="632"/>
                    </a:cubicBezTo>
                    <a:close/>
                  </a:path>
                </a:pathLst>
              </a:custGeom>
              <a:solidFill>
                <a:schemeClr val="hlink"/>
              </a:solidFill>
              <a:ln w="11113" cap="rnd">
                <a:solidFill>
                  <a:srgbClr val="808080"/>
                </a:solidFill>
                <a:prstDash val="solid"/>
                <a:round/>
              </a:ln>
            </p:spPr>
            <p:txBody>
              <a:bodyPr/>
              <a:lstStyle/>
              <a:p>
                <a:endParaRPr lang="zh-CN" altLang="en-US"/>
              </a:p>
            </p:txBody>
          </p:sp>
          <p:sp>
            <p:nvSpPr>
              <p:cNvPr id="1172" name="Oval 851"/>
              <p:cNvSpPr>
                <a:spLocks noChangeArrowheads="1"/>
              </p:cNvSpPr>
              <p:nvPr/>
            </p:nvSpPr>
            <p:spPr bwMode="auto">
              <a:xfrm>
                <a:off x="6504" y="2949"/>
                <a:ext cx="136" cy="115"/>
              </a:xfrm>
              <a:prstGeom prst="ellipse">
                <a:avLst/>
              </a:prstGeom>
              <a:solidFill>
                <a:schemeClr val="hlink"/>
              </a:solidFill>
              <a:ln w="11113" cap="rnd">
                <a:solidFill>
                  <a:srgbClr val="808080"/>
                </a:solidFill>
                <a:round/>
              </a:ln>
            </p:spPr>
            <p:txBody>
              <a:bodyPr/>
              <a:lstStyle/>
              <a:p>
                <a:endParaRPr lang="zh-CN" altLang="en-US"/>
              </a:p>
            </p:txBody>
          </p:sp>
          <p:sp>
            <p:nvSpPr>
              <p:cNvPr id="1173" name="Freeform 852"/>
              <p:cNvSpPr>
                <a:spLocks noEditPoints="1"/>
              </p:cNvSpPr>
              <p:nvPr/>
            </p:nvSpPr>
            <p:spPr bwMode="auto">
              <a:xfrm>
                <a:off x="6369" y="2835"/>
                <a:ext cx="406" cy="343"/>
              </a:xfrm>
              <a:custGeom>
                <a:avLst/>
                <a:gdLst>
                  <a:gd name="T0" fmla="*/ 0 w 1892"/>
                  <a:gd name="T1" fmla="*/ 946 h 1891"/>
                  <a:gd name="T2" fmla="*/ 946 w 1892"/>
                  <a:gd name="T3" fmla="*/ 0 h 1891"/>
                  <a:gd name="T4" fmla="*/ 1892 w 1892"/>
                  <a:gd name="T5" fmla="*/ 946 h 1891"/>
                  <a:gd name="T6" fmla="*/ 946 w 1892"/>
                  <a:gd name="T7" fmla="*/ 1891 h 1891"/>
                  <a:gd name="T8" fmla="*/ 0 w 1892"/>
                  <a:gd name="T9" fmla="*/ 946 h 1891"/>
                  <a:gd name="T10" fmla="*/ 315 w 1892"/>
                  <a:gd name="T11" fmla="*/ 946 h 1891"/>
                  <a:gd name="T12" fmla="*/ 946 w 1892"/>
                  <a:gd name="T13" fmla="*/ 1576 h 1891"/>
                  <a:gd name="T14" fmla="*/ 1576 w 1892"/>
                  <a:gd name="T15" fmla="*/ 946 h 1891"/>
                  <a:gd name="T16" fmla="*/ 946 w 1892"/>
                  <a:gd name="T17" fmla="*/ 315 h 1891"/>
                  <a:gd name="T18" fmla="*/ 315 w 1892"/>
                  <a:gd name="T19" fmla="*/ 946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2" h="1891">
                    <a:moveTo>
                      <a:pt x="0" y="946"/>
                    </a:moveTo>
                    <a:cubicBezTo>
                      <a:pt x="0" y="423"/>
                      <a:pt x="423" y="0"/>
                      <a:pt x="946" y="0"/>
                    </a:cubicBezTo>
                    <a:cubicBezTo>
                      <a:pt x="1468" y="0"/>
                      <a:pt x="1892" y="423"/>
                      <a:pt x="1892" y="946"/>
                    </a:cubicBezTo>
                    <a:cubicBezTo>
                      <a:pt x="1892" y="1468"/>
                      <a:pt x="1468" y="1891"/>
                      <a:pt x="946" y="1891"/>
                    </a:cubicBezTo>
                    <a:cubicBezTo>
                      <a:pt x="423" y="1891"/>
                      <a:pt x="0" y="1468"/>
                      <a:pt x="0" y="946"/>
                    </a:cubicBezTo>
                    <a:close/>
                    <a:moveTo>
                      <a:pt x="315" y="946"/>
                    </a:moveTo>
                    <a:cubicBezTo>
                      <a:pt x="315" y="1294"/>
                      <a:pt x="598" y="1576"/>
                      <a:pt x="946" y="1576"/>
                    </a:cubicBezTo>
                    <a:cubicBezTo>
                      <a:pt x="1294" y="1576"/>
                      <a:pt x="1576" y="1294"/>
                      <a:pt x="1576" y="946"/>
                    </a:cubicBezTo>
                    <a:cubicBezTo>
                      <a:pt x="1576" y="597"/>
                      <a:pt x="1294" y="315"/>
                      <a:pt x="946" y="315"/>
                    </a:cubicBezTo>
                    <a:cubicBezTo>
                      <a:pt x="598" y="315"/>
                      <a:pt x="315" y="597"/>
                      <a:pt x="315" y="946"/>
                    </a:cubicBezTo>
                    <a:close/>
                  </a:path>
                </a:pathLst>
              </a:custGeom>
              <a:solidFill>
                <a:schemeClr val="hlink"/>
              </a:solidFill>
              <a:ln w="11113" cap="rnd">
                <a:solidFill>
                  <a:srgbClr val="808080"/>
                </a:solidFill>
                <a:prstDash val="solid"/>
                <a:round/>
              </a:ln>
            </p:spPr>
            <p:txBody>
              <a:bodyPr/>
              <a:lstStyle/>
              <a:p>
                <a:endParaRPr lang="zh-CN" altLang="en-US"/>
              </a:p>
            </p:txBody>
          </p:sp>
          <p:sp>
            <p:nvSpPr>
              <p:cNvPr id="1174" name="Freeform 853"/>
              <p:cNvSpPr>
                <a:spLocks noEditPoints="1"/>
              </p:cNvSpPr>
              <p:nvPr/>
            </p:nvSpPr>
            <p:spPr bwMode="auto">
              <a:xfrm>
                <a:off x="6436" y="2891"/>
                <a:ext cx="271" cy="229"/>
              </a:xfrm>
              <a:custGeom>
                <a:avLst/>
                <a:gdLst>
                  <a:gd name="T0" fmla="*/ 0 w 1263"/>
                  <a:gd name="T1" fmla="*/ 632 h 1263"/>
                  <a:gd name="T2" fmla="*/ 632 w 1263"/>
                  <a:gd name="T3" fmla="*/ 0 h 1263"/>
                  <a:gd name="T4" fmla="*/ 1263 w 1263"/>
                  <a:gd name="T5" fmla="*/ 632 h 1263"/>
                  <a:gd name="T6" fmla="*/ 632 w 1263"/>
                  <a:gd name="T7" fmla="*/ 1263 h 1263"/>
                  <a:gd name="T8" fmla="*/ 0 w 1263"/>
                  <a:gd name="T9" fmla="*/ 632 h 1263"/>
                  <a:gd name="T10" fmla="*/ 316 w 1263"/>
                  <a:gd name="T11" fmla="*/ 632 h 1263"/>
                  <a:gd name="T12" fmla="*/ 632 w 1263"/>
                  <a:gd name="T13" fmla="*/ 947 h 1263"/>
                  <a:gd name="T14" fmla="*/ 947 w 1263"/>
                  <a:gd name="T15" fmla="*/ 632 h 1263"/>
                  <a:gd name="T16" fmla="*/ 632 w 1263"/>
                  <a:gd name="T17" fmla="*/ 316 h 1263"/>
                  <a:gd name="T18" fmla="*/ 316 w 1263"/>
                  <a:gd name="T19" fmla="*/ 632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3" h="1263">
                    <a:moveTo>
                      <a:pt x="0" y="632"/>
                    </a:moveTo>
                    <a:cubicBezTo>
                      <a:pt x="0" y="283"/>
                      <a:pt x="283" y="0"/>
                      <a:pt x="632" y="0"/>
                    </a:cubicBezTo>
                    <a:cubicBezTo>
                      <a:pt x="980" y="0"/>
                      <a:pt x="1263" y="283"/>
                      <a:pt x="1263" y="632"/>
                    </a:cubicBezTo>
                    <a:cubicBezTo>
                      <a:pt x="1263" y="980"/>
                      <a:pt x="980" y="1263"/>
                      <a:pt x="632" y="1263"/>
                    </a:cubicBezTo>
                    <a:cubicBezTo>
                      <a:pt x="283" y="1263"/>
                      <a:pt x="0" y="980"/>
                      <a:pt x="0" y="632"/>
                    </a:cubicBezTo>
                    <a:close/>
                    <a:moveTo>
                      <a:pt x="316" y="632"/>
                    </a:moveTo>
                    <a:cubicBezTo>
                      <a:pt x="316" y="806"/>
                      <a:pt x="457" y="947"/>
                      <a:pt x="632" y="947"/>
                    </a:cubicBezTo>
                    <a:cubicBezTo>
                      <a:pt x="806" y="947"/>
                      <a:pt x="947" y="806"/>
                      <a:pt x="947" y="632"/>
                    </a:cubicBezTo>
                    <a:cubicBezTo>
                      <a:pt x="947" y="457"/>
                      <a:pt x="806" y="316"/>
                      <a:pt x="632" y="316"/>
                    </a:cubicBezTo>
                    <a:cubicBezTo>
                      <a:pt x="457" y="316"/>
                      <a:pt x="316" y="457"/>
                      <a:pt x="316" y="632"/>
                    </a:cubicBezTo>
                    <a:close/>
                  </a:path>
                </a:pathLst>
              </a:custGeom>
              <a:solidFill>
                <a:schemeClr val="hlink"/>
              </a:solidFill>
              <a:ln w="11113" cap="rnd">
                <a:solidFill>
                  <a:srgbClr val="808080"/>
                </a:solidFill>
                <a:prstDash val="solid"/>
                <a:round/>
              </a:ln>
            </p:spPr>
            <p:txBody>
              <a:bodyPr/>
              <a:lstStyle/>
              <a:p>
                <a:endParaRPr lang="zh-CN" altLang="en-US"/>
              </a:p>
            </p:txBody>
          </p:sp>
          <p:sp>
            <p:nvSpPr>
              <p:cNvPr id="1175" name="Oval 854"/>
              <p:cNvSpPr>
                <a:spLocks noChangeArrowheads="1"/>
              </p:cNvSpPr>
              <p:nvPr/>
            </p:nvSpPr>
            <p:spPr bwMode="auto">
              <a:xfrm>
                <a:off x="6504" y="2949"/>
                <a:ext cx="136" cy="115"/>
              </a:xfrm>
              <a:prstGeom prst="ellipse">
                <a:avLst/>
              </a:prstGeom>
              <a:solidFill>
                <a:schemeClr val="hlink"/>
              </a:solidFill>
              <a:ln w="11113" cap="rnd">
                <a:solidFill>
                  <a:srgbClr val="808080"/>
                </a:solidFill>
                <a:round/>
              </a:ln>
            </p:spPr>
            <p:txBody>
              <a:bodyPr/>
              <a:lstStyle/>
              <a:p>
                <a:endParaRPr lang="zh-CN" altLang="en-US"/>
              </a:p>
            </p:txBody>
          </p:sp>
          <p:sp>
            <p:nvSpPr>
              <p:cNvPr id="1176" name="Line 855"/>
              <p:cNvSpPr>
                <a:spLocks noChangeShapeType="1"/>
              </p:cNvSpPr>
              <p:nvPr/>
            </p:nvSpPr>
            <p:spPr bwMode="auto">
              <a:xfrm>
                <a:off x="6369" y="3006"/>
                <a:ext cx="405" cy="1"/>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7" name="Line 856"/>
              <p:cNvSpPr>
                <a:spLocks noChangeShapeType="1"/>
              </p:cNvSpPr>
              <p:nvPr/>
            </p:nvSpPr>
            <p:spPr bwMode="auto">
              <a:xfrm>
                <a:off x="6572" y="2835"/>
                <a:ext cx="1" cy="343"/>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8" name="Line 857"/>
              <p:cNvSpPr>
                <a:spLocks noChangeShapeType="1"/>
              </p:cNvSpPr>
              <p:nvPr/>
            </p:nvSpPr>
            <p:spPr bwMode="auto">
              <a:xfrm flipV="1">
                <a:off x="6409" y="2903"/>
                <a:ext cx="325" cy="206"/>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9" name="Line 858"/>
              <p:cNvSpPr>
                <a:spLocks noChangeShapeType="1"/>
              </p:cNvSpPr>
              <p:nvPr/>
            </p:nvSpPr>
            <p:spPr bwMode="auto">
              <a:xfrm>
                <a:off x="6409" y="2903"/>
                <a:ext cx="325" cy="206"/>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0" name="Rectangle 859"/>
              <p:cNvSpPr>
                <a:spLocks noChangeArrowheads="1"/>
              </p:cNvSpPr>
              <p:nvPr/>
            </p:nvSpPr>
            <p:spPr bwMode="auto">
              <a:xfrm>
                <a:off x="6440" y="2966"/>
                <a:ext cx="213" cy="13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Arial" panose="020B0604020202020204" pitchFamily="34" charset="0"/>
                    <a:ea typeface="宋体" panose="02010600030101010101" pitchFamily="2" charset="-122"/>
                  </a:rPr>
                  <a:t>PDT</a:t>
                </a:r>
                <a:endParaRPr lang="en-US" altLang="zh-CN" b="1">
                  <a:ea typeface="宋体" panose="02010600030101010101" pitchFamily="2" charset="-122"/>
                </a:endParaRPr>
              </a:p>
            </p:txBody>
          </p:sp>
          <p:sp>
            <p:nvSpPr>
              <p:cNvPr id="1181" name="Rectangle 860"/>
              <p:cNvSpPr>
                <a:spLocks noChangeArrowheads="1"/>
              </p:cNvSpPr>
              <p:nvPr/>
            </p:nvSpPr>
            <p:spPr bwMode="auto">
              <a:xfrm>
                <a:off x="6404" y="2564"/>
                <a:ext cx="218" cy="13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Arial" panose="020B0604020202020204" pitchFamily="34" charset="0"/>
                    <a:ea typeface="宋体" panose="02010600030101010101" pitchFamily="2" charset="-122"/>
                  </a:rPr>
                  <a:t>LMT</a:t>
                </a:r>
                <a:endParaRPr lang="en-US" altLang="zh-CN" b="1">
                  <a:ea typeface="宋体" panose="02010600030101010101" pitchFamily="2" charset="-122"/>
                </a:endParaRPr>
              </a:p>
            </p:txBody>
          </p:sp>
          <p:sp>
            <p:nvSpPr>
              <p:cNvPr id="1182" name="Rectangle 861"/>
              <p:cNvSpPr>
                <a:spLocks noChangeArrowheads="1"/>
              </p:cNvSpPr>
              <p:nvPr/>
            </p:nvSpPr>
            <p:spPr bwMode="auto">
              <a:xfrm>
                <a:off x="4899" y="2405"/>
                <a:ext cx="1118" cy="13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CC3300"/>
                    </a:solidFill>
                    <a:latin typeface="宋体" panose="02010600030101010101" pitchFamily="2" charset="-122"/>
                    <a:ea typeface="宋体" panose="02010600030101010101" pitchFamily="2" charset="-122"/>
                  </a:rPr>
                  <a:t>产品开发管理体系（</a:t>
                </a:r>
                <a:r>
                  <a:rPr lang="en-US" altLang="zh-CN" sz="1400" b="1">
                    <a:solidFill>
                      <a:srgbClr val="CC3300"/>
                    </a:solidFill>
                    <a:latin typeface="宋体" panose="02010600030101010101" pitchFamily="2" charset="-122"/>
                    <a:ea typeface="宋体" panose="02010600030101010101" pitchFamily="2" charset="-122"/>
                  </a:rPr>
                  <a:t>R</a:t>
                </a:r>
                <a:r>
                  <a:rPr lang="zh-CN" altLang="en-US" sz="1400" b="1">
                    <a:solidFill>
                      <a:srgbClr val="CC3300"/>
                    </a:solidFill>
                    <a:latin typeface="宋体" panose="02010600030101010101" pitchFamily="2" charset="-122"/>
                    <a:ea typeface="宋体" panose="02010600030101010101" pitchFamily="2" charset="-122"/>
                  </a:rPr>
                  <a:t>）</a:t>
                </a:r>
                <a:endParaRPr lang="zh-CN" altLang="en-US" sz="1400" b="1">
                  <a:ea typeface="宋体" panose="02010600030101010101" pitchFamily="2" charset="-122"/>
                </a:endParaRPr>
              </a:p>
            </p:txBody>
          </p:sp>
          <p:sp>
            <p:nvSpPr>
              <p:cNvPr id="1183" name="Freeform 862"/>
              <p:cNvSpPr>
                <a:spLocks noEditPoints="1"/>
              </p:cNvSpPr>
              <p:nvPr/>
            </p:nvSpPr>
            <p:spPr bwMode="auto">
              <a:xfrm>
                <a:off x="5937" y="2545"/>
                <a:ext cx="20" cy="702"/>
              </a:xfrm>
              <a:custGeom>
                <a:avLst/>
                <a:gdLst>
                  <a:gd name="T0" fmla="*/ 11 w 20"/>
                  <a:gd name="T1" fmla="*/ 0 h 702"/>
                  <a:gd name="T2" fmla="*/ 11 w 20"/>
                  <a:gd name="T3" fmla="*/ 36 h 702"/>
                  <a:gd name="T4" fmla="*/ 0 w 20"/>
                  <a:gd name="T5" fmla="*/ 36 h 702"/>
                  <a:gd name="T6" fmla="*/ 0 w 20"/>
                  <a:gd name="T7" fmla="*/ 0 h 702"/>
                  <a:gd name="T8" fmla="*/ 11 w 20"/>
                  <a:gd name="T9" fmla="*/ 0 h 702"/>
                  <a:gd name="T10" fmla="*/ 12 w 20"/>
                  <a:gd name="T11" fmla="*/ 63 h 702"/>
                  <a:gd name="T12" fmla="*/ 12 w 20"/>
                  <a:gd name="T13" fmla="*/ 100 h 702"/>
                  <a:gd name="T14" fmla="*/ 1 w 20"/>
                  <a:gd name="T15" fmla="*/ 100 h 702"/>
                  <a:gd name="T16" fmla="*/ 1 w 20"/>
                  <a:gd name="T17" fmla="*/ 63 h 702"/>
                  <a:gd name="T18" fmla="*/ 12 w 20"/>
                  <a:gd name="T19" fmla="*/ 63 h 702"/>
                  <a:gd name="T20" fmla="*/ 13 w 20"/>
                  <a:gd name="T21" fmla="*/ 127 h 702"/>
                  <a:gd name="T22" fmla="*/ 13 w 20"/>
                  <a:gd name="T23" fmla="*/ 163 h 702"/>
                  <a:gd name="T24" fmla="*/ 2 w 20"/>
                  <a:gd name="T25" fmla="*/ 163 h 702"/>
                  <a:gd name="T26" fmla="*/ 2 w 20"/>
                  <a:gd name="T27" fmla="*/ 127 h 702"/>
                  <a:gd name="T28" fmla="*/ 13 w 20"/>
                  <a:gd name="T29" fmla="*/ 127 h 702"/>
                  <a:gd name="T30" fmla="*/ 13 w 20"/>
                  <a:gd name="T31" fmla="*/ 191 h 702"/>
                  <a:gd name="T32" fmla="*/ 14 w 20"/>
                  <a:gd name="T33" fmla="*/ 227 h 702"/>
                  <a:gd name="T34" fmla="*/ 3 w 20"/>
                  <a:gd name="T35" fmla="*/ 227 h 702"/>
                  <a:gd name="T36" fmla="*/ 3 w 20"/>
                  <a:gd name="T37" fmla="*/ 191 h 702"/>
                  <a:gd name="T38" fmla="*/ 13 w 20"/>
                  <a:gd name="T39" fmla="*/ 191 h 702"/>
                  <a:gd name="T40" fmla="*/ 14 w 20"/>
                  <a:gd name="T41" fmla="*/ 254 h 702"/>
                  <a:gd name="T42" fmla="*/ 15 w 20"/>
                  <a:gd name="T43" fmla="*/ 290 h 702"/>
                  <a:gd name="T44" fmla="*/ 4 w 20"/>
                  <a:gd name="T45" fmla="*/ 290 h 702"/>
                  <a:gd name="T46" fmla="*/ 3 w 20"/>
                  <a:gd name="T47" fmla="*/ 254 h 702"/>
                  <a:gd name="T48" fmla="*/ 14 w 20"/>
                  <a:gd name="T49" fmla="*/ 254 h 702"/>
                  <a:gd name="T50" fmla="*/ 15 w 20"/>
                  <a:gd name="T51" fmla="*/ 317 h 702"/>
                  <a:gd name="T52" fmla="*/ 16 w 20"/>
                  <a:gd name="T53" fmla="*/ 354 h 702"/>
                  <a:gd name="T54" fmla="*/ 5 w 20"/>
                  <a:gd name="T55" fmla="*/ 354 h 702"/>
                  <a:gd name="T56" fmla="*/ 4 w 20"/>
                  <a:gd name="T57" fmla="*/ 318 h 702"/>
                  <a:gd name="T58" fmla="*/ 15 w 20"/>
                  <a:gd name="T59" fmla="*/ 317 h 702"/>
                  <a:gd name="T60" fmla="*/ 16 w 20"/>
                  <a:gd name="T61" fmla="*/ 381 h 702"/>
                  <a:gd name="T62" fmla="*/ 17 w 20"/>
                  <a:gd name="T63" fmla="*/ 417 h 702"/>
                  <a:gd name="T64" fmla="*/ 6 w 20"/>
                  <a:gd name="T65" fmla="*/ 417 h 702"/>
                  <a:gd name="T66" fmla="*/ 5 w 20"/>
                  <a:gd name="T67" fmla="*/ 381 h 702"/>
                  <a:gd name="T68" fmla="*/ 16 w 20"/>
                  <a:gd name="T69" fmla="*/ 381 h 702"/>
                  <a:gd name="T70" fmla="*/ 17 w 20"/>
                  <a:gd name="T71" fmla="*/ 444 h 702"/>
                  <a:gd name="T72" fmla="*/ 17 w 20"/>
                  <a:gd name="T73" fmla="*/ 481 h 702"/>
                  <a:gd name="T74" fmla="*/ 7 w 20"/>
                  <a:gd name="T75" fmla="*/ 481 h 702"/>
                  <a:gd name="T76" fmla="*/ 6 w 20"/>
                  <a:gd name="T77" fmla="*/ 445 h 702"/>
                  <a:gd name="T78" fmla="*/ 17 w 20"/>
                  <a:gd name="T79" fmla="*/ 444 h 702"/>
                  <a:gd name="T80" fmla="*/ 18 w 20"/>
                  <a:gd name="T81" fmla="*/ 508 h 702"/>
                  <a:gd name="T82" fmla="*/ 18 w 20"/>
                  <a:gd name="T83" fmla="*/ 544 h 702"/>
                  <a:gd name="T84" fmla="*/ 8 w 20"/>
                  <a:gd name="T85" fmla="*/ 544 h 702"/>
                  <a:gd name="T86" fmla="*/ 7 w 20"/>
                  <a:gd name="T87" fmla="*/ 508 h 702"/>
                  <a:gd name="T88" fmla="*/ 18 w 20"/>
                  <a:gd name="T89" fmla="*/ 508 h 702"/>
                  <a:gd name="T90" fmla="*/ 19 w 20"/>
                  <a:gd name="T91" fmla="*/ 572 h 702"/>
                  <a:gd name="T92" fmla="*/ 19 w 20"/>
                  <a:gd name="T93" fmla="*/ 608 h 702"/>
                  <a:gd name="T94" fmla="*/ 8 w 20"/>
                  <a:gd name="T95" fmla="*/ 608 h 702"/>
                  <a:gd name="T96" fmla="*/ 8 w 20"/>
                  <a:gd name="T97" fmla="*/ 572 h 702"/>
                  <a:gd name="T98" fmla="*/ 19 w 20"/>
                  <a:gd name="T99" fmla="*/ 572 h 702"/>
                  <a:gd name="T100" fmla="*/ 20 w 20"/>
                  <a:gd name="T101" fmla="*/ 635 h 702"/>
                  <a:gd name="T102" fmla="*/ 20 w 20"/>
                  <a:gd name="T103" fmla="*/ 671 h 702"/>
                  <a:gd name="T104" fmla="*/ 9 w 20"/>
                  <a:gd name="T105" fmla="*/ 672 h 702"/>
                  <a:gd name="T106" fmla="*/ 9 w 20"/>
                  <a:gd name="T107" fmla="*/ 635 h 702"/>
                  <a:gd name="T108" fmla="*/ 20 w 20"/>
                  <a:gd name="T109" fmla="*/ 635 h 702"/>
                  <a:gd name="T110" fmla="*/ 20 w 20"/>
                  <a:gd name="T111" fmla="*/ 699 h 702"/>
                  <a:gd name="T112" fmla="*/ 20 w 20"/>
                  <a:gd name="T113" fmla="*/ 702 h 702"/>
                  <a:gd name="T114" fmla="*/ 10 w 20"/>
                  <a:gd name="T115" fmla="*/ 702 h 702"/>
                  <a:gd name="T116" fmla="*/ 10 w 20"/>
                  <a:gd name="T117" fmla="*/ 699 h 702"/>
                  <a:gd name="T118" fmla="*/ 20 w 20"/>
                  <a:gd name="T119" fmla="*/ 69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 h="702">
                    <a:moveTo>
                      <a:pt x="11" y="0"/>
                    </a:moveTo>
                    <a:lnTo>
                      <a:pt x="11" y="36"/>
                    </a:lnTo>
                    <a:lnTo>
                      <a:pt x="0" y="36"/>
                    </a:lnTo>
                    <a:lnTo>
                      <a:pt x="0" y="0"/>
                    </a:lnTo>
                    <a:lnTo>
                      <a:pt x="11" y="0"/>
                    </a:lnTo>
                    <a:close/>
                    <a:moveTo>
                      <a:pt x="12" y="63"/>
                    </a:moveTo>
                    <a:lnTo>
                      <a:pt x="12" y="100"/>
                    </a:lnTo>
                    <a:lnTo>
                      <a:pt x="1" y="100"/>
                    </a:lnTo>
                    <a:lnTo>
                      <a:pt x="1" y="63"/>
                    </a:lnTo>
                    <a:lnTo>
                      <a:pt x="12" y="63"/>
                    </a:lnTo>
                    <a:close/>
                    <a:moveTo>
                      <a:pt x="13" y="127"/>
                    </a:moveTo>
                    <a:lnTo>
                      <a:pt x="13" y="163"/>
                    </a:lnTo>
                    <a:lnTo>
                      <a:pt x="2" y="163"/>
                    </a:lnTo>
                    <a:lnTo>
                      <a:pt x="2" y="127"/>
                    </a:lnTo>
                    <a:lnTo>
                      <a:pt x="13" y="127"/>
                    </a:lnTo>
                    <a:close/>
                    <a:moveTo>
                      <a:pt x="13" y="191"/>
                    </a:moveTo>
                    <a:lnTo>
                      <a:pt x="14" y="227"/>
                    </a:lnTo>
                    <a:lnTo>
                      <a:pt x="3" y="227"/>
                    </a:lnTo>
                    <a:lnTo>
                      <a:pt x="3" y="191"/>
                    </a:lnTo>
                    <a:lnTo>
                      <a:pt x="13" y="191"/>
                    </a:lnTo>
                    <a:close/>
                    <a:moveTo>
                      <a:pt x="14" y="254"/>
                    </a:moveTo>
                    <a:lnTo>
                      <a:pt x="15" y="290"/>
                    </a:lnTo>
                    <a:lnTo>
                      <a:pt x="4" y="290"/>
                    </a:lnTo>
                    <a:lnTo>
                      <a:pt x="3" y="254"/>
                    </a:lnTo>
                    <a:lnTo>
                      <a:pt x="14" y="254"/>
                    </a:lnTo>
                    <a:close/>
                    <a:moveTo>
                      <a:pt x="15" y="317"/>
                    </a:moveTo>
                    <a:lnTo>
                      <a:pt x="16" y="354"/>
                    </a:lnTo>
                    <a:lnTo>
                      <a:pt x="5" y="354"/>
                    </a:lnTo>
                    <a:lnTo>
                      <a:pt x="4" y="318"/>
                    </a:lnTo>
                    <a:lnTo>
                      <a:pt x="15" y="317"/>
                    </a:lnTo>
                    <a:close/>
                    <a:moveTo>
                      <a:pt x="16" y="381"/>
                    </a:moveTo>
                    <a:lnTo>
                      <a:pt x="17" y="417"/>
                    </a:lnTo>
                    <a:lnTo>
                      <a:pt x="6" y="417"/>
                    </a:lnTo>
                    <a:lnTo>
                      <a:pt x="5" y="381"/>
                    </a:lnTo>
                    <a:lnTo>
                      <a:pt x="16" y="381"/>
                    </a:lnTo>
                    <a:close/>
                    <a:moveTo>
                      <a:pt x="17" y="444"/>
                    </a:moveTo>
                    <a:lnTo>
                      <a:pt x="17" y="481"/>
                    </a:lnTo>
                    <a:lnTo>
                      <a:pt x="7" y="481"/>
                    </a:lnTo>
                    <a:lnTo>
                      <a:pt x="6" y="445"/>
                    </a:lnTo>
                    <a:lnTo>
                      <a:pt x="17" y="444"/>
                    </a:lnTo>
                    <a:close/>
                    <a:moveTo>
                      <a:pt x="18" y="508"/>
                    </a:moveTo>
                    <a:lnTo>
                      <a:pt x="18" y="544"/>
                    </a:lnTo>
                    <a:lnTo>
                      <a:pt x="8" y="544"/>
                    </a:lnTo>
                    <a:lnTo>
                      <a:pt x="7" y="508"/>
                    </a:lnTo>
                    <a:lnTo>
                      <a:pt x="18" y="508"/>
                    </a:lnTo>
                    <a:close/>
                    <a:moveTo>
                      <a:pt x="19" y="572"/>
                    </a:moveTo>
                    <a:lnTo>
                      <a:pt x="19" y="608"/>
                    </a:lnTo>
                    <a:lnTo>
                      <a:pt x="8" y="608"/>
                    </a:lnTo>
                    <a:lnTo>
                      <a:pt x="8" y="572"/>
                    </a:lnTo>
                    <a:lnTo>
                      <a:pt x="19" y="572"/>
                    </a:lnTo>
                    <a:close/>
                    <a:moveTo>
                      <a:pt x="20" y="635"/>
                    </a:moveTo>
                    <a:lnTo>
                      <a:pt x="20" y="671"/>
                    </a:lnTo>
                    <a:lnTo>
                      <a:pt x="9" y="672"/>
                    </a:lnTo>
                    <a:lnTo>
                      <a:pt x="9" y="635"/>
                    </a:lnTo>
                    <a:lnTo>
                      <a:pt x="20" y="635"/>
                    </a:lnTo>
                    <a:close/>
                    <a:moveTo>
                      <a:pt x="20" y="699"/>
                    </a:moveTo>
                    <a:lnTo>
                      <a:pt x="20" y="702"/>
                    </a:lnTo>
                    <a:lnTo>
                      <a:pt x="10" y="702"/>
                    </a:lnTo>
                    <a:lnTo>
                      <a:pt x="10" y="699"/>
                    </a:lnTo>
                    <a:lnTo>
                      <a:pt x="20" y="699"/>
                    </a:lnTo>
                    <a:close/>
                  </a:path>
                </a:pathLst>
              </a:custGeom>
              <a:solidFill>
                <a:schemeClr val="hlink"/>
              </a:solidFill>
              <a:ln w="1588" cap="flat">
                <a:solidFill>
                  <a:srgbClr val="000000"/>
                </a:solidFill>
                <a:prstDash val="solid"/>
                <a:bevel/>
              </a:ln>
            </p:spPr>
            <p:txBody>
              <a:bodyPr/>
              <a:lstStyle/>
              <a:p>
                <a:endParaRPr lang="zh-CN" altLang="en-US"/>
              </a:p>
            </p:txBody>
          </p:sp>
          <p:sp>
            <p:nvSpPr>
              <p:cNvPr id="1184" name="Rectangle 863"/>
              <p:cNvSpPr>
                <a:spLocks noChangeArrowheads="1"/>
              </p:cNvSpPr>
              <p:nvPr/>
            </p:nvSpPr>
            <p:spPr bwMode="auto">
              <a:xfrm>
                <a:off x="6031" y="2584"/>
                <a:ext cx="84" cy="10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b="1">
                    <a:solidFill>
                      <a:srgbClr val="000000"/>
                    </a:solidFill>
                    <a:latin typeface="Beijing" charset="-122"/>
                    <a:ea typeface="Beijing" charset="-122"/>
                  </a:rPr>
                  <a:t>（</a:t>
                </a:r>
                <a:endParaRPr lang="zh-CN" altLang="en-US" b="1">
                  <a:ea typeface="宋体" panose="02010600030101010101" pitchFamily="2" charset="-122"/>
                </a:endParaRPr>
              </a:p>
            </p:txBody>
          </p:sp>
          <p:sp>
            <p:nvSpPr>
              <p:cNvPr id="1185" name="Rectangle 864"/>
              <p:cNvSpPr>
                <a:spLocks noChangeArrowheads="1"/>
              </p:cNvSpPr>
              <p:nvPr/>
            </p:nvSpPr>
            <p:spPr bwMode="auto">
              <a:xfrm>
                <a:off x="6132" y="2579"/>
                <a:ext cx="70" cy="10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000000"/>
                    </a:solidFill>
                    <a:latin typeface="Arial" panose="020B0604020202020204" pitchFamily="34" charset="0"/>
                    <a:ea typeface="宋体" panose="02010600030101010101" pitchFamily="2" charset="-122"/>
                  </a:rPr>
                  <a:t>M</a:t>
                </a:r>
                <a:endParaRPr lang="en-US" altLang="zh-CN" b="1">
                  <a:ea typeface="宋体" panose="02010600030101010101" pitchFamily="2" charset="-122"/>
                </a:endParaRPr>
              </a:p>
            </p:txBody>
          </p:sp>
          <p:sp>
            <p:nvSpPr>
              <p:cNvPr id="1186" name="Rectangle 865"/>
              <p:cNvSpPr>
                <a:spLocks noChangeArrowheads="1"/>
              </p:cNvSpPr>
              <p:nvPr/>
            </p:nvSpPr>
            <p:spPr bwMode="auto">
              <a:xfrm>
                <a:off x="6214" y="2584"/>
                <a:ext cx="84" cy="10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b="1">
                    <a:solidFill>
                      <a:srgbClr val="000000"/>
                    </a:solidFill>
                    <a:latin typeface="Beijing" charset="-122"/>
                    <a:ea typeface="Beijing" charset="-122"/>
                  </a:rPr>
                  <a:t>）</a:t>
                </a:r>
                <a:endParaRPr lang="zh-CN" altLang="en-US" b="1">
                  <a:ea typeface="宋体" panose="02010600030101010101" pitchFamily="2" charset="-122"/>
                </a:endParaRPr>
              </a:p>
            </p:txBody>
          </p:sp>
        </p:grpSp>
        <p:grpSp>
          <p:nvGrpSpPr>
            <p:cNvPr id="970" name="Group 866"/>
            <p:cNvGrpSpPr/>
            <p:nvPr/>
          </p:nvGrpSpPr>
          <p:grpSpPr bwMode="auto">
            <a:xfrm>
              <a:off x="3571" y="1486"/>
              <a:ext cx="1861" cy="901"/>
              <a:chOff x="3571" y="1486"/>
              <a:chExt cx="1861" cy="901"/>
            </a:xfrm>
          </p:grpSpPr>
          <p:grpSp>
            <p:nvGrpSpPr>
              <p:cNvPr id="990" name="Group 867"/>
              <p:cNvGrpSpPr/>
              <p:nvPr/>
            </p:nvGrpSpPr>
            <p:grpSpPr bwMode="auto">
              <a:xfrm>
                <a:off x="3571" y="1616"/>
                <a:ext cx="326" cy="138"/>
                <a:chOff x="3571" y="1616"/>
                <a:chExt cx="326" cy="138"/>
              </a:xfrm>
            </p:grpSpPr>
            <p:sp>
              <p:nvSpPr>
                <p:cNvPr id="1047" name="Rectangle 868"/>
                <p:cNvSpPr>
                  <a:spLocks noChangeArrowheads="1"/>
                </p:cNvSpPr>
                <p:nvPr/>
              </p:nvSpPr>
              <p:spPr bwMode="auto">
                <a:xfrm>
                  <a:off x="3571" y="1616"/>
                  <a:ext cx="275" cy="138"/>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8" name="Freeform 869"/>
                <p:cNvSpPr/>
                <p:nvPr/>
              </p:nvSpPr>
              <p:spPr bwMode="auto">
                <a:xfrm>
                  <a:off x="3571" y="1616"/>
                  <a:ext cx="275" cy="137"/>
                </a:xfrm>
                <a:custGeom>
                  <a:avLst/>
                  <a:gdLst>
                    <a:gd name="T0" fmla="*/ 130 w 275"/>
                    <a:gd name="T1" fmla="*/ 0 h 137"/>
                    <a:gd name="T2" fmla="*/ 130 w 275"/>
                    <a:gd name="T3" fmla="*/ 34 h 137"/>
                    <a:gd name="T4" fmla="*/ 275 w 275"/>
                    <a:gd name="T5" fmla="*/ 34 h 137"/>
                    <a:gd name="T6" fmla="*/ 275 w 275"/>
                    <a:gd name="T7" fmla="*/ 104 h 137"/>
                    <a:gd name="T8" fmla="*/ 130 w 275"/>
                    <a:gd name="T9" fmla="*/ 104 h 137"/>
                    <a:gd name="T10" fmla="*/ 130 w 275"/>
                    <a:gd name="T11" fmla="*/ 137 h 137"/>
                    <a:gd name="T12" fmla="*/ 0 w 275"/>
                    <a:gd name="T13" fmla="*/ 69 h 137"/>
                    <a:gd name="T14" fmla="*/ 130 w 275"/>
                    <a:gd name="T15" fmla="*/ 0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5" h="137">
                      <a:moveTo>
                        <a:pt x="130" y="0"/>
                      </a:moveTo>
                      <a:lnTo>
                        <a:pt x="130" y="34"/>
                      </a:lnTo>
                      <a:lnTo>
                        <a:pt x="275" y="34"/>
                      </a:lnTo>
                      <a:lnTo>
                        <a:pt x="275" y="104"/>
                      </a:lnTo>
                      <a:lnTo>
                        <a:pt x="130" y="104"/>
                      </a:lnTo>
                      <a:lnTo>
                        <a:pt x="130" y="137"/>
                      </a:lnTo>
                      <a:lnTo>
                        <a:pt x="0" y="69"/>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9" name="Rectangle 870"/>
                <p:cNvSpPr>
                  <a:spLocks noChangeArrowheads="1"/>
                </p:cNvSpPr>
                <p:nvPr/>
              </p:nvSpPr>
              <p:spPr bwMode="auto">
                <a:xfrm>
                  <a:off x="3571" y="1616"/>
                  <a:ext cx="275" cy="138"/>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0" name="Rectangle 871"/>
                <p:cNvSpPr>
                  <a:spLocks noChangeArrowheads="1"/>
                </p:cNvSpPr>
                <p:nvPr/>
              </p:nvSpPr>
              <p:spPr bwMode="auto">
                <a:xfrm>
                  <a:off x="3855" y="1649"/>
                  <a:ext cx="21" cy="71"/>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051" name="Picture 8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6" y="1650"/>
                  <a:ext cx="2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2" name="Rectangle 873"/>
                <p:cNvSpPr>
                  <a:spLocks noChangeArrowheads="1"/>
                </p:cNvSpPr>
                <p:nvPr/>
              </p:nvSpPr>
              <p:spPr bwMode="auto">
                <a:xfrm>
                  <a:off x="3855" y="1649"/>
                  <a:ext cx="21" cy="71"/>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3" name="Rectangle 874"/>
                <p:cNvSpPr>
                  <a:spLocks noChangeArrowheads="1"/>
                </p:cNvSpPr>
                <p:nvPr/>
              </p:nvSpPr>
              <p:spPr bwMode="auto">
                <a:xfrm>
                  <a:off x="3886" y="1649"/>
                  <a:ext cx="11" cy="71"/>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054" name="Picture 8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 y="1650"/>
                  <a:ext cx="1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 name="Rectangle 876"/>
                <p:cNvSpPr>
                  <a:spLocks noChangeArrowheads="1"/>
                </p:cNvSpPr>
                <p:nvPr/>
              </p:nvSpPr>
              <p:spPr bwMode="auto">
                <a:xfrm>
                  <a:off x="3886" y="1649"/>
                  <a:ext cx="11" cy="71"/>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6" name="Freeform 877"/>
                <p:cNvSpPr/>
                <p:nvPr/>
              </p:nvSpPr>
              <p:spPr bwMode="auto">
                <a:xfrm>
                  <a:off x="3571" y="1616"/>
                  <a:ext cx="275" cy="137"/>
                </a:xfrm>
                <a:custGeom>
                  <a:avLst/>
                  <a:gdLst>
                    <a:gd name="T0" fmla="*/ 130 w 275"/>
                    <a:gd name="T1" fmla="*/ 0 h 137"/>
                    <a:gd name="T2" fmla="*/ 130 w 275"/>
                    <a:gd name="T3" fmla="*/ 34 h 137"/>
                    <a:gd name="T4" fmla="*/ 275 w 275"/>
                    <a:gd name="T5" fmla="*/ 34 h 137"/>
                    <a:gd name="T6" fmla="*/ 275 w 275"/>
                    <a:gd name="T7" fmla="*/ 104 h 137"/>
                    <a:gd name="T8" fmla="*/ 130 w 275"/>
                    <a:gd name="T9" fmla="*/ 104 h 137"/>
                    <a:gd name="T10" fmla="*/ 130 w 275"/>
                    <a:gd name="T11" fmla="*/ 137 h 137"/>
                    <a:gd name="T12" fmla="*/ 0 w 275"/>
                    <a:gd name="T13" fmla="*/ 69 h 137"/>
                    <a:gd name="T14" fmla="*/ 130 w 275"/>
                    <a:gd name="T15" fmla="*/ 0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5" h="137">
                      <a:moveTo>
                        <a:pt x="130" y="0"/>
                      </a:moveTo>
                      <a:lnTo>
                        <a:pt x="130" y="34"/>
                      </a:lnTo>
                      <a:lnTo>
                        <a:pt x="275" y="34"/>
                      </a:lnTo>
                      <a:lnTo>
                        <a:pt x="275" y="104"/>
                      </a:lnTo>
                      <a:lnTo>
                        <a:pt x="130" y="104"/>
                      </a:lnTo>
                      <a:lnTo>
                        <a:pt x="130" y="137"/>
                      </a:lnTo>
                      <a:lnTo>
                        <a:pt x="0" y="69"/>
                      </a:lnTo>
                      <a:lnTo>
                        <a:pt x="130" y="0"/>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7" name="Rectangle 878"/>
                <p:cNvSpPr>
                  <a:spLocks noChangeArrowheads="1"/>
                </p:cNvSpPr>
                <p:nvPr/>
              </p:nvSpPr>
              <p:spPr bwMode="auto">
                <a:xfrm>
                  <a:off x="3856" y="1650"/>
                  <a:ext cx="20" cy="70"/>
                </a:xfrm>
                <a:prstGeom prst="rect">
                  <a:avLst/>
                </a:prstGeom>
                <a:noFill/>
                <a:ln w="952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8" name="Rectangle 879"/>
                <p:cNvSpPr>
                  <a:spLocks noChangeArrowheads="1"/>
                </p:cNvSpPr>
                <p:nvPr/>
              </p:nvSpPr>
              <p:spPr bwMode="auto">
                <a:xfrm>
                  <a:off x="3886" y="1650"/>
                  <a:ext cx="10" cy="70"/>
                </a:xfrm>
                <a:prstGeom prst="rect">
                  <a:avLst/>
                </a:prstGeom>
                <a:noFill/>
                <a:ln w="952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91" name="Group 880"/>
              <p:cNvGrpSpPr/>
              <p:nvPr/>
            </p:nvGrpSpPr>
            <p:grpSpPr bwMode="auto">
              <a:xfrm>
                <a:off x="4713" y="2193"/>
                <a:ext cx="163" cy="194"/>
                <a:chOff x="4541" y="2193"/>
                <a:chExt cx="163" cy="242"/>
              </a:xfrm>
            </p:grpSpPr>
            <p:sp>
              <p:nvSpPr>
                <p:cNvPr id="1035" name="Rectangle 881"/>
                <p:cNvSpPr>
                  <a:spLocks noChangeArrowheads="1"/>
                </p:cNvSpPr>
                <p:nvPr/>
              </p:nvSpPr>
              <p:spPr bwMode="auto">
                <a:xfrm>
                  <a:off x="4541" y="2231"/>
                  <a:ext cx="163" cy="204"/>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6" name="Freeform 882"/>
                <p:cNvSpPr/>
                <p:nvPr/>
              </p:nvSpPr>
              <p:spPr bwMode="auto">
                <a:xfrm>
                  <a:off x="4541" y="2231"/>
                  <a:ext cx="163" cy="203"/>
                </a:xfrm>
                <a:custGeom>
                  <a:avLst/>
                  <a:gdLst>
                    <a:gd name="T0" fmla="*/ 0 w 163"/>
                    <a:gd name="T1" fmla="*/ 107 h 203"/>
                    <a:gd name="T2" fmla="*/ 40 w 163"/>
                    <a:gd name="T3" fmla="*/ 107 h 203"/>
                    <a:gd name="T4" fmla="*/ 40 w 163"/>
                    <a:gd name="T5" fmla="*/ 0 h 203"/>
                    <a:gd name="T6" fmla="*/ 123 w 163"/>
                    <a:gd name="T7" fmla="*/ 0 h 203"/>
                    <a:gd name="T8" fmla="*/ 123 w 163"/>
                    <a:gd name="T9" fmla="*/ 107 h 203"/>
                    <a:gd name="T10" fmla="*/ 163 w 163"/>
                    <a:gd name="T11" fmla="*/ 107 h 203"/>
                    <a:gd name="T12" fmla="*/ 82 w 163"/>
                    <a:gd name="T13" fmla="*/ 203 h 203"/>
                    <a:gd name="T14" fmla="*/ 0 w 163"/>
                    <a:gd name="T15" fmla="*/ 107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203">
                      <a:moveTo>
                        <a:pt x="0" y="107"/>
                      </a:moveTo>
                      <a:lnTo>
                        <a:pt x="40" y="107"/>
                      </a:lnTo>
                      <a:lnTo>
                        <a:pt x="40" y="0"/>
                      </a:lnTo>
                      <a:lnTo>
                        <a:pt x="123" y="0"/>
                      </a:lnTo>
                      <a:lnTo>
                        <a:pt x="123" y="107"/>
                      </a:lnTo>
                      <a:lnTo>
                        <a:pt x="163" y="107"/>
                      </a:lnTo>
                      <a:lnTo>
                        <a:pt x="82" y="203"/>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7" name="Rectangle 883"/>
                <p:cNvSpPr>
                  <a:spLocks noChangeArrowheads="1"/>
                </p:cNvSpPr>
                <p:nvPr/>
              </p:nvSpPr>
              <p:spPr bwMode="auto">
                <a:xfrm>
                  <a:off x="4541" y="2231"/>
                  <a:ext cx="163" cy="204"/>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8" name="Rectangle 884"/>
                <p:cNvSpPr>
                  <a:spLocks noChangeArrowheads="1"/>
                </p:cNvSpPr>
                <p:nvPr/>
              </p:nvSpPr>
              <p:spPr bwMode="auto">
                <a:xfrm>
                  <a:off x="4580" y="2208"/>
                  <a:ext cx="84" cy="15"/>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039" name="Picture 8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1" y="2208"/>
                  <a:ext cx="83" cy="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0" name="Rectangle 886"/>
                <p:cNvSpPr>
                  <a:spLocks noChangeArrowheads="1"/>
                </p:cNvSpPr>
                <p:nvPr/>
              </p:nvSpPr>
              <p:spPr bwMode="auto">
                <a:xfrm>
                  <a:off x="4580" y="2208"/>
                  <a:ext cx="84" cy="15"/>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1" name="Rectangle 887"/>
                <p:cNvSpPr>
                  <a:spLocks noChangeArrowheads="1"/>
                </p:cNvSpPr>
                <p:nvPr/>
              </p:nvSpPr>
              <p:spPr bwMode="auto">
                <a:xfrm>
                  <a:off x="4580" y="2193"/>
                  <a:ext cx="84" cy="8"/>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042" name="Picture 88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81" y="2193"/>
                  <a:ext cx="83" cy="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3" name="Rectangle 889"/>
                <p:cNvSpPr>
                  <a:spLocks noChangeArrowheads="1"/>
                </p:cNvSpPr>
                <p:nvPr/>
              </p:nvSpPr>
              <p:spPr bwMode="auto">
                <a:xfrm>
                  <a:off x="4580" y="2193"/>
                  <a:ext cx="84" cy="8"/>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4" name="Freeform 890"/>
                <p:cNvSpPr/>
                <p:nvPr/>
              </p:nvSpPr>
              <p:spPr bwMode="auto">
                <a:xfrm>
                  <a:off x="4541" y="2231"/>
                  <a:ext cx="163" cy="203"/>
                </a:xfrm>
                <a:custGeom>
                  <a:avLst/>
                  <a:gdLst>
                    <a:gd name="T0" fmla="*/ 0 w 163"/>
                    <a:gd name="T1" fmla="*/ 107 h 203"/>
                    <a:gd name="T2" fmla="*/ 40 w 163"/>
                    <a:gd name="T3" fmla="*/ 107 h 203"/>
                    <a:gd name="T4" fmla="*/ 40 w 163"/>
                    <a:gd name="T5" fmla="*/ 0 h 203"/>
                    <a:gd name="T6" fmla="*/ 123 w 163"/>
                    <a:gd name="T7" fmla="*/ 0 h 203"/>
                    <a:gd name="T8" fmla="*/ 123 w 163"/>
                    <a:gd name="T9" fmla="*/ 107 h 203"/>
                    <a:gd name="T10" fmla="*/ 163 w 163"/>
                    <a:gd name="T11" fmla="*/ 107 h 203"/>
                    <a:gd name="T12" fmla="*/ 82 w 163"/>
                    <a:gd name="T13" fmla="*/ 203 h 203"/>
                    <a:gd name="T14" fmla="*/ 0 w 163"/>
                    <a:gd name="T15" fmla="*/ 107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203">
                      <a:moveTo>
                        <a:pt x="0" y="107"/>
                      </a:moveTo>
                      <a:lnTo>
                        <a:pt x="40" y="107"/>
                      </a:lnTo>
                      <a:lnTo>
                        <a:pt x="40" y="0"/>
                      </a:lnTo>
                      <a:lnTo>
                        <a:pt x="123" y="0"/>
                      </a:lnTo>
                      <a:lnTo>
                        <a:pt x="123" y="107"/>
                      </a:lnTo>
                      <a:lnTo>
                        <a:pt x="163" y="107"/>
                      </a:lnTo>
                      <a:lnTo>
                        <a:pt x="82" y="203"/>
                      </a:lnTo>
                      <a:lnTo>
                        <a:pt x="0" y="107"/>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5" name="Rectangle 891"/>
                <p:cNvSpPr>
                  <a:spLocks noChangeArrowheads="1"/>
                </p:cNvSpPr>
                <p:nvPr/>
              </p:nvSpPr>
              <p:spPr bwMode="auto">
                <a:xfrm>
                  <a:off x="4581" y="2208"/>
                  <a:ext cx="83" cy="15"/>
                </a:xfrm>
                <a:prstGeom prst="rect">
                  <a:avLst/>
                </a:prstGeom>
                <a:noFill/>
                <a:ln w="952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6" name="Rectangle 892"/>
                <p:cNvSpPr>
                  <a:spLocks noChangeArrowheads="1"/>
                </p:cNvSpPr>
                <p:nvPr/>
              </p:nvSpPr>
              <p:spPr bwMode="auto">
                <a:xfrm>
                  <a:off x="4581" y="2193"/>
                  <a:ext cx="83" cy="8"/>
                </a:xfrm>
                <a:prstGeom prst="rect">
                  <a:avLst/>
                </a:prstGeom>
                <a:noFill/>
                <a:ln w="952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92" name="Group 893"/>
              <p:cNvGrpSpPr/>
              <p:nvPr/>
            </p:nvGrpSpPr>
            <p:grpSpPr bwMode="auto">
              <a:xfrm>
                <a:off x="3908" y="1486"/>
                <a:ext cx="1524" cy="719"/>
                <a:chOff x="3908" y="1486"/>
                <a:chExt cx="1524" cy="719"/>
              </a:xfrm>
            </p:grpSpPr>
            <p:sp>
              <p:nvSpPr>
                <p:cNvPr id="993" name="Rectangle 894"/>
                <p:cNvSpPr>
                  <a:spLocks noChangeArrowheads="1"/>
                </p:cNvSpPr>
                <p:nvPr/>
              </p:nvSpPr>
              <p:spPr bwMode="auto">
                <a:xfrm>
                  <a:off x="3908" y="1486"/>
                  <a:ext cx="1524" cy="71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4" name="Line 895"/>
                <p:cNvSpPr>
                  <a:spLocks noChangeShapeType="1"/>
                </p:cNvSpPr>
                <p:nvPr/>
              </p:nvSpPr>
              <p:spPr bwMode="auto">
                <a:xfrm>
                  <a:off x="4142" y="1520"/>
                  <a:ext cx="1056" cy="1"/>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5" name="Rectangle 896"/>
                <p:cNvSpPr>
                  <a:spLocks noChangeArrowheads="1"/>
                </p:cNvSpPr>
                <p:nvPr/>
              </p:nvSpPr>
              <p:spPr bwMode="auto">
                <a:xfrm>
                  <a:off x="4385" y="1622"/>
                  <a:ext cx="204" cy="37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6" name="Rectangle 897"/>
                <p:cNvSpPr>
                  <a:spLocks noChangeArrowheads="1"/>
                </p:cNvSpPr>
                <p:nvPr/>
              </p:nvSpPr>
              <p:spPr bwMode="auto">
                <a:xfrm>
                  <a:off x="4252" y="1550"/>
                  <a:ext cx="1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900" b="1">
                      <a:solidFill>
                        <a:srgbClr val="000000"/>
                      </a:solidFill>
                      <a:latin typeface="Beijing" charset="-122"/>
                      <a:ea typeface="Beijing" charset="-122"/>
                    </a:rPr>
                    <a:t>资源</a:t>
                  </a:r>
                  <a:endParaRPr lang="zh-CN" altLang="en-US" b="1">
                    <a:ea typeface="宋体" panose="02010600030101010101" pitchFamily="2" charset="-122"/>
                  </a:endParaRPr>
                </a:p>
              </p:txBody>
            </p:sp>
            <p:sp>
              <p:nvSpPr>
                <p:cNvPr id="997" name="Line 898"/>
                <p:cNvSpPr>
                  <a:spLocks noChangeShapeType="1"/>
                </p:cNvSpPr>
                <p:nvPr/>
              </p:nvSpPr>
              <p:spPr bwMode="auto">
                <a:xfrm>
                  <a:off x="4467" y="1520"/>
                  <a:ext cx="1" cy="102"/>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98" name="Group 899"/>
                <p:cNvGrpSpPr/>
                <p:nvPr/>
              </p:nvGrpSpPr>
              <p:grpSpPr bwMode="auto">
                <a:xfrm>
                  <a:off x="4427" y="1554"/>
                  <a:ext cx="80" cy="34"/>
                  <a:chOff x="4427" y="1582"/>
                  <a:chExt cx="80" cy="34"/>
                </a:xfrm>
              </p:grpSpPr>
              <p:sp>
                <p:nvSpPr>
                  <p:cNvPr id="1033" name="Oval 900"/>
                  <p:cNvSpPr>
                    <a:spLocks noChangeArrowheads="1"/>
                  </p:cNvSpPr>
                  <p:nvPr/>
                </p:nvSpPr>
                <p:spPr bwMode="auto">
                  <a:xfrm>
                    <a:off x="4427" y="1582"/>
                    <a:ext cx="80" cy="34"/>
                  </a:xfrm>
                  <a:prstGeom prst="ellipse">
                    <a:avLst/>
                  </a:prstGeom>
                  <a:solidFill>
                    <a:srgbClr val="000000"/>
                  </a:solidFill>
                  <a:ln w="0">
                    <a:solidFill>
                      <a:srgbClr val="000000"/>
                    </a:solidFill>
                    <a:round/>
                  </a:ln>
                </p:spPr>
                <p:txBody>
                  <a:bodyPr/>
                  <a:lstStyle/>
                  <a:p>
                    <a:endParaRPr lang="zh-CN" altLang="en-US"/>
                  </a:p>
                </p:txBody>
              </p:sp>
              <p:sp>
                <p:nvSpPr>
                  <p:cNvPr id="1034" name="Oval 901"/>
                  <p:cNvSpPr>
                    <a:spLocks noChangeArrowheads="1"/>
                  </p:cNvSpPr>
                  <p:nvPr/>
                </p:nvSpPr>
                <p:spPr bwMode="auto">
                  <a:xfrm>
                    <a:off x="4427" y="1582"/>
                    <a:ext cx="80" cy="34"/>
                  </a:xfrm>
                  <a:prstGeom prst="ellipse">
                    <a:avLst/>
                  </a:prstGeom>
                  <a:noFill/>
                  <a:ln w="952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99" name="Rectangle 902"/>
                <p:cNvSpPr>
                  <a:spLocks noChangeArrowheads="1"/>
                </p:cNvSpPr>
                <p:nvPr/>
              </p:nvSpPr>
              <p:spPr bwMode="auto">
                <a:xfrm>
                  <a:off x="4751" y="1622"/>
                  <a:ext cx="203" cy="37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0" name="Rectangle 903"/>
                <p:cNvSpPr>
                  <a:spLocks noChangeArrowheads="1"/>
                </p:cNvSpPr>
                <p:nvPr/>
              </p:nvSpPr>
              <p:spPr bwMode="auto">
                <a:xfrm>
                  <a:off x="4617" y="1550"/>
                  <a:ext cx="1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900" b="1">
                      <a:solidFill>
                        <a:srgbClr val="000000"/>
                      </a:solidFill>
                      <a:latin typeface="Beijing" charset="-122"/>
                      <a:ea typeface="Beijing" charset="-122"/>
                    </a:rPr>
                    <a:t>资源</a:t>
                  </a:r>
                  <a:endParaRPr lang="zh-CN" altLang="en-US" b="1">
                    <a:ea typeface="宋体" panose="02010600030101010101" pitchFamily="2" charset="-122"/>
                  </a:endParaRPr>
                </a:p>
              </p:txBody>
            </p:sp>
            <p:sp>
              <p:nvSpPr>
                <p:cNvPr id="1001" name="Line 904"/>
                <p:cNvSpPr>
                  <a:spLocks noChangeShapeType="1"/>
                </p:cNvSpPr>
                <p:nvPr/>
              </p:nvSpPr>
              <p:spPr bwMode="auto">
                <a:xfrm>
                  <a:off x="4833" y="1520"/>
                  <a:ext cx="1" cy="102"/>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002" name="Group 905"/>
                <p:cNvGrpSpPr/>
                <p:nvPr/>
              </p:nvGrpSpPr>
              <p:grpSpPr bwMode="auto">
                <a:xfrm>
                  <a:off x="4792" y="1554"/>
                  <a:ext cx="81" cy="34"/>
                  <a:chOff x="4792" y="1582"/>
                  <a:chExt cx="81" cy="34"/>
                </a:xfrm>
              </p:grpSpPr>
              <p:sp>
                <p:nvSpPr>
                  <p:cNvPr id="1031" name="Oval 906"/>
                  <p:cNvSpPr>
                    <a:spLocks noChangeArrowheads="1"/>
                  </p:cNvSpPr>
                  <p:nvPr/>
                </p:nvSpPr>
                <p:spPr bwMode="auto">
                  <a:xfrm>
                    <a:off x="4792" y="1582"/>
                    <a:ext cx="81" cy="34"/>
                  </a:xfrm>
                  <a:prstGeom prst="ellipse">
                    <a:avLst/>
                  </a:prstGeom>
                  <a:solidFill>
                    <a:srgbClr val="000000"/>
                  </a:solidFill>
                  <a:ln w="0">
                    <a:solidFill>
                      <a:srgbClr val="000000"/>
                    </a:solidFill>
                    <a:round/>
                  </a:ln>
                </p:spPr>
                <p:txBody>
                  <a:bodyPr/>
                  <a:lstStyle/>
                  <a:p>
                    <a:endParaRPr lang="zh-CN" altLang="en-US"/>
                  </a:p>
                </p:txBody>
              </p:sp>
              <p:sp>
                <p:nvSpPr>
                  <p:cNvPr id="1032" name="Oval 907"/>
                  <p:cNvSpPr>
                    <a:spLocks noChangeArrowheads="1"/>
                  </p:cNvSpPr>
                  <p:nvPr/>
                </p:nvSpPr>
                <p:spPr bwMode="auto">
                  <a:xfrm>
                    <a:off x="4792" y="1582"/>
                    <a:ext cx="81" cy="34"/>
                  </a:xfrm>
                  <a:prstGeom prst="ellipse">
                    <a:avLst/>
                  </a:prstGeom>
                  <a:noFill/>
                  <a:ln w="952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03" name="Rectangle 908"/>
                <p:cNvSpPr>
                  <a:spLocks noChangeArrowheads="1"/>
                </p:cNvSpPr>
                <p:nvPr/>
              </p:nvSpPr>
              <p:spPr bwMode="auto">
                <a:xfrm>
                  <a:off x="5116" y="1622"/>
                  <a:ext cx="204" cy="378"/>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4" name="Rectangle 909"/>
                <p:cNvSpPr>
                  <a:spLocks noChangeArrowheads="1"/>
                </p:cNvSpPr>
                <p:nvPr/>
              </p:nvSpPr>
              <p:spPr bwMode="auto">
                <a:xfrm>
                  <a:off x="4983" y="1550"/>
                  <a:ext cx="1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900" b="1">
                      <a:solidFill>
                        <a:srgbClr val="000000"/>
                      </a:solidFill>
                      <a:latin typeface="Beijing" charset="-122"/>
                      <a:ea typeface="Beijing" charset="-122"/>
                    </a:rPr>
                    <a:t>资源</a:t>
                  </a:r>
                  <a:endParaRPr lang="zh-CN" altLang="en-US" b="1">
                    <a:ea typeface="宋体" panose="02010600030101010101" pitchFamily="2" charset="-122"/>
                  </a:endParaRPr>
                </a:p>
              </p:txBody>
            </p:sp>
            <p:sp>
              <p:nvSpPr>
                <p:cNvPr id="1005" name="Line 910"/>
                <p:cNvSpPr>
                  <a:spLocks noChangeShapeType="1"/>
                </p:cNvSpPr>
                <p:nvPr/>
              </p:nvSpPr>
              <p:spPr bwMode="auto">
                <a:xfrm>
                  <a:off x="5198" y="1520"/>
                  <a:ext cx="1" cy="102"/>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006" name="Group 911"/>
                <p:cNvGrpSpPr/>
                <p:nvPr/>
              </p:nvGrpSpPr>
              <p:grpSpPr bwMode="auto">
                <a:xfrm>
                  <a:off x="5158" y="1554"/>
                  <a:ext cx="80" cy="34"/>
                  <a:chOff x="5158" y="1582"/>
                  <a:chExt cx="80" cy="34"/>
                </a:xfrm>
              </p:grpSpPr>
              <p:sp>
                <p:nvSpPr>
                  <p:cNvPr id="1029" name="Oval 912"/>
                  <p:cNvSpPr>
                    <a:spLocks noChangeArrowheads="1"/>
                  </p:cNvSpPr>
                  <p:nvPr/>
                </p:nvSpPr>
                <p:spPr bwMode="auto">
                  <a:xfrm>
                    <a:off x="5158" y="1582"/>
                    <a:ext cx="80" cy="34"/>
                  </a:xfrm>
                  <a:prstGeom prst="ellipse">
                    <a:avLst/>
                  </a:prstGeom>
                  <a:solidFill>
                    <a:srgbClr val="000000"/>
                  </a:solidFill>
                  <a:ln w="0">
                    <a:solidFill>
                      <a:srgbClr val="000000"/>
                    </a:solidFill>
                    <a:round/>
                  </a:ln>
                </p:spPr>
                <p:txBody>
                  <a:bodyPr/>
                  <a:lstStyle/>
                  <a:p>
                    <a:endParaRPr lang="zh-CN" altLang="en-US"/>
                  </a:p>
                </p:txBody>
              </p:sp>
              <p:sp>
                <p:nvSpPr>
                  <p:cNvPr id="1030" name="Oval 913"/>
                  <p:cNvSpPr>
                    <a:spLocks noChangeArrowheads="1"/>
                  </p:cNvSpPr>
                  <p:nvPr/>
                </p:nvSpPr>
                <p:spPr bwMode="auto">
                  <a:xfrm>
                    <a:off x="5158" y="1582"/>
                    <a:ext cx="80" cy="34"/>
                  </a:xfrm>
                  <a:prstGeom prst="ellipse">
                    <a:avLst/>
                  </a:prstGeom>
                  <a:noFill/>
                  <a:ln w="952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07" name="Rectangle 914"/>
                <p:cNvSpPr>
                  <a:spLocks noChangeArrowheads="1"/>
                </p:cNvSpPr>
                <p:nvPr/>
              </p:nvSpPr>
              <p:spPr bwMode="auto">
                <a:xfrm>
                  <a:off x="4400" y="1654"/>
                  <a:ext cx="1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900" b="1">
                      <a:solidFill>
                        <a:srgbClr val="000000"/>
                      </a:solidFill>
                      <a:latin typeface="Beijing" charset="-122"/>
                      <a:ea typeface="Beijing" charset="-122"/>
                    </a:rPr>
                    <a:t>研发</a:t>
                  </a:r>
                  <a:endParaRPr lang="zh-CN" altLang="en-US" b="1">
                    <a:ea typeface="宋体" panose="02010600030101010101" pitchFamily="2" charset="-122"/>
                  </a:endParaRPr>
                </a:p>
              </p:txBody>
            </p:sp>
            <p:sp>
              <p:nvSpPr>
                <p:cNvPr id="1008" name="Rectangle 915"/>
                <p:cNvSpPr>
                  <a:spLocks noChangeArrowheads="1"/>
                </p:cNvSpPr>
                <p:nvPr/>
              </p:nvSpPr>
              <p:spPr bwMode="auto">
                <a:xfrm>
                  <a:off x="4769" y="1654"/>
                  <a:ext cx="1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900" b="1">
                      <a:solidFill>
                        <a:srgbClr val="000000"/>
                      </a:solidFill>
                      <a:latin typeface="Beijing" charset="-122"/>
                      <a:ea typeface="Beijing" charset="-122"/>
                    </a:rPr>
                    <a:t>市场</a:t>
                  </a:r>
                  <a:endParaRPr lang="zh-CN" altLang="en-US" b="1">
                    <a:ea typeface="宋体" panose="02010600030101010101" pitchFamily="2" charset="-122"/>
                  </a:endParaRPr>
                </a:p>
              </p:txBody>
            </p:sp>
            <p:sp>
              <p:nvSpPr>
                <p:cNvPr id="1009" name="Rectangle 916"/>
                <p:cNvSpPr>
                  <a:spLocks noChangeArrowheads="1"/>
                </p:cNvSpPr>
                <p:nvPr/>
              </p:nvSpPr>
              <p:spPr bwMode="auto">
                <a:xfrm>
                  <a:off x="5130" y="1654"/>
                  <a:ext cx="1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900" b="1">
                      <a:solidFill>
                        <a:srgbClr val="000000"/>
                      </a:solidFill>
                      <a:latin typeface="Beijing" charset="-122"/>
                      <a:ea typeface="Beijing" charset="-122"/>
                    </a:rPr>
                    <a:t>支持</a:t>
                  </a:r>
                  <a:endParaRPr lang="zh-CN" altLang="en-US" b="1">
                    <a:ea typeface="宋体" panose="02010600030101010101" pitchFamily="2" charset="-122"/>
                  </a:endParaRPr>
                </a:p>
              </p:txBody>
            </p:sp>
            <p:grpSp>
              <p:nvGrpSpPr>
                <p:cNvPr id="1010" name="Group 917"/>
                <p:cNvGrpSpPr/>
                <p:nvPr/>
              </p:nvGrpSpPr>
              <p:grpSpPr bwMode="auto">
                <a:xfrm>
                  <a:off x="4427" y="1862"/>
                  <a:ext cx="80" cy="35"/>
                  <a:chOff x="4427" y="1890"/>
                  <a:chExt cx="80" cy="35"/>
                </a:xfrm>
              </p:grpSpPr>
              <p:sp>
                <p:nvSpPr>
                  <p:cNvPr id="1027" name="Oval 918"/>
                  <p:cNvSpPr>
                    <a:spLocks noChangeArrowheads="1"/>
                  </p:cNvSpPr>
                  <p:nvPr/>
                </p:nvSpPr>
                <p:spPr bwMode="auto">
                  <a:xfrm>
                    <a:off x="4427" y="1890"/>
                    <a:ext cx="80" cy="35"/>
                  </a:xfrm>
                  <a:prstGeom prst="ellipse">
                    <a:avLst/>
                  </a:prstGeom>
                  <a:solidFill>
                    <a:srgbClr val="000000"/>
                  </a:solidFill>
                  <a:ln w="0">
                    <a:solidFill>
                      <a:srgbClr val="000000"/>
                    </a:solidFill>
                    <a:round/>
                  </a:ln>
                </p:spPr>
                <p:txBody>
                  <a:bodyPr/>
                  <a:lstStyle/>
                  <a:p>
                    <a:endParaRPr lang="zh-CN" altLang="en-US"/>
                  </a:p>
                </p:txBody>
              </p:sp>
              <p:sp>
                <p:nvSpPr>
                  <p:cNvPr id="1028" name="Oval 919"/>
                  <p:cNvSpPr>
                    <a:spLocks noChangeArrowheads="1"/>
                  </p:cNvSpPr>
                  <p:nvPr/>
                </p:nvSpPr>
                <p:spPr bwMode="auto">
                  <a:xfrm>
                    <a:off x="4427" y="1890"/>
                    <a:ext cx="80" cy="35"/>
                  </a:xfrm>
                  <a:prstGeom prst="ellipse">
                    <a:avLst/>
                  </a:prstGeom>
                  <a:noFill/>
                  <a:ln w="952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011" name="Group 920"/>
                <p:cNvGrpSpPr/>
                <p:nvPr/>
              </p:nvGrpSpPr>
              <p:grpSpPr bwMode="auto">
                <a:xfrm>
                  <a:off x="4833" y="1862"/>
                  <a:ext cx="81" cy="35"/>
                  <a:chOff x="4833" y="1890"/>
                  <a:chExt cx="81" cy="35"/>
                </a:xfrm>
              </p:grpSpPr>
              <p:sp>
                <p:nvSpPr>
                  <p:cNvPr id="1025" name="Oval 921"/>
                  <p:cNvSpPr>
                    <a:spLocks noChangeArrowheads="1"/>
                  </p:cNvSpPr>
                  <p:nvPr/>
                </p:nvSpPr>
                <p:spPr bwMode="auto">
                  <a:xfrm>
                    <a:off x="4833" y="1890"/>
                    <a:ext cx="81" cy="35"/>
                  </a:xfrm>
                  <a:prstGeom prst="ellipse">
                    <a:avLst/>
                  </a:prstGeom>
                  <a:solidFill>
                    <a:srgbClr val="000000"/>
                  </a:solidFill>
                  <a:ln w="0">
                    <a:solidFill>
                      <a:srgbClr val="000000"/>
                    </a:solidFill>
                    <a:round/>
                  </a:ln>
                </p:spPr>
                <p:txBody>
                  <a:bodyPr/>
                  <a:lstStyle/>
                  <a:p>
                    <a:endParaRPr lang="zh-CN" altLang="en-US"/>
                  </a:p>
                </p:txBody>
              </p:sp>
              <p:sp>
                <p:nvSpPr>
                  <p:cNvPr id="1026" name="Oval 922"/>
                  <p:cNvSpPr>
                    <a:spLocks noChangeArrowheads="1"/>
                  </p:cNvSpPr>
                  <p:nvPr/>
                </p:nvSpPr>
                <p:spPr bwMode="auto">
                  <a:xfrm>
                    <a:off x="4833" y="1890"/>
                    <a:ext cx="81" cy="35"/>
                  </a:xfrm>
                  <a:prstGeom prst="ellipse">
                    <a:avLst/>
                  </a:prstGeom>
                  <a:noFill/>
                  <a:ln w="952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12" name="Freeform 923"/>
                <p:cNvSpPr>
                  <a:spLocks noEditPoints="1"/>
                </p:cNvSpPr>
                <p:nvPr/>
              </p:nvSpPr>
              <p:spPr bwMode="auto">
                <a:xfrm>
                  <a:off x="4446" y="1759"/>
                  <a:ext cx="43" cy="106"/>
                </a:xfrm>
                <a:custGeom>
                  <a:avLst/>
                  <a:gdLst>
                    <a:gd name="T0" fmla="*/ 83 w 200"/>
                    <a:gd name="T1" fmla="*/ 567 h 583"/>
                    <a:gd name="T2" fmla="*/ 83 w 200"/>
                    <a:gd name="T3" fmla="*/ 167 h 583"/>
                    <a:gd name="T4" fmla="*/ 100 w 200"/>
                    <a:gd name="T5" fmla="*/ 150 h 583"/>
                    <a:gd name="T6" fmla="*/ 116 w 200"/>
                    <a:gd name="T7" fmla="*/ 167 h 583"/>
                    <a:gd name="T8" fmla="*/ 116 w 200"/>
                    <a:gd name="T9" fmla="*/ 567 h 583"/>
                    <a:gd name="T10" fmla="*/ 100 w 200"/>
                    <a:gd name="T11" fmla="*/ 583 h 583"/>
                    <a:gd name="T12" fmla="*/ 83 w 200"/>
                    <a:gd name="T13" fmla="*/ 567 h 583"/>
                    <a:gd name="T14" fmla="*/ 0 w 200"/>
                    <a:gd name="T15" fmla="*/ 200 h 583"/>
                    <a:gd name="T16" fmla="*/ 100 w 200"/>
                    <a:gd name="T17" fmla="*/ 0 h 583"/>
                    <a:gd name="T18" fmla="*/ 200 w 200"/>
                    <a:gd name="T19" fmla="*/ 200 h 583"/>
                    <a:gd name="T20" fmla="*/ 0 w 200"/>
                    <a:gd name="T21" fmla="*/ 20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583">
                      <a:moveTo>
                        <a:pt x="83" y="567"/>
                      </a:moveTo>
                      <a:lnTo>
                        <a:pt x="83" y="167"/>
                      </a:lnTo>
                      <a:cubicBezTo>
                        <a:pt x="83" y="157"/>
                        <a:pt x="90" y="150"/>
                        <a:pt x="100" y="150"/>
                      </a:cubicBezTo>
                      <a:cubicBezTo>
                        <a:pt x="109" y="150"/>
                        <a:pt x="116" y="157"/>
                        <a:pt x="116" y="167"/>
                      </a:cubicBezTo>
                      <a:lnTo>
                        <a:pt x="116" y="567"/>
                      </a:lnTo>
                      <a:cubicBezTo>
                        <a:pt x="116" y="576"/>
                        <a:pt x="109" y="583"/>
                        <a:pt x="100" y="583"/>
                      </a:cubicBezTo>
                      <a:cubicBezTo>
                        <a:pt x="90" y="583"/>
                        <a:pt x="83" y="576"/>
                        <a:pt x="83" y="567"/>
                      </a:cubicBezTo>
                      <a:close/>
                      <a:moveTo>
                        <a:pt x="0" y="200"/>
                      </a:moveTo>
                      <a:lnTo>
                        <a:pt x="100" y="0"/>
                      </a:lnTo>
                      <a:lnTo>
                        <a:pt x="200" y="200"/>
                      </a:lnTo>
                      <a:lnTo>
                        <a:pt x="0" y="200"/>
                      </a:lnTo>
                      <a:close/>
                    </a:path>
                  </a:pathLst>
                </a:custGeom>
                <a:solidFill>
                  <a:srgbClr val="000000"/>
                </a:solidFill>
                <a:ln w="1588" cap="flat">
                  <a:solidFill>
                    <a:srgbClr val="000000"/>
                  </a:solidFill>
                  <a:prstDash val="solid"/>
                  <a:bevel/>
                </a:ln>
              </p:spPr>
              <p:txBody>
                <a:bodyPr/>
                <a:lstStyle/>
                <a:p>
                  <a:endParaRPr lang="zh-CN" altLang="en-US"/>
                </a:p>
              </p:txBody>
            </p:sp>
            <p:sp>
              <p:nvSpPr>
                <p:cNvPr id="1013" name="Freeform 924"/>
                <p:cNvSpPr>
                  <a:spLocks noEditPoints="1"/>
                </p:cNvSpPr>
                <p:nvPr/>
              </p:nvSpPr>
              <p:spPr bwMode="auto">
                <a:xfrm>
                  <a:off x="4852" y="1759"/>
                  <a:ext cx="43" cy="106"/>
                </a:xfrm>
                <a:custGeom>
                  <a:avLst/>
                  <a:gdLst>
                    <a:gd name="T0" fmla="*/ 84 w 200"/>
                    <a:gd name="T1" fmla="*/ 567 h 583"/>
                    <a:gd name="T2" fmla="*/ 84 w 200"/>
                    <a:gd name="T3" fmla="*/ 167 h 583"/>
                    <a:gd name="T4" fmla="*/ 100 w 200"/>
                    <a:gd name="T5" fmla="*/ 150 h 583"/>
                    <a:gd name="T6" fmla="*/ 117 w 200"/>
                    <a:gd name="T7" fmla="*/ 167 h 583"/>
                    <a:gd name="T8" fmla="*/ 117 w 200"/>
                    <a:gd name="T9" fmla="*/ 567 h 583"/>
                    <a:gd name="T10" fmla="*/ 100 w 200"/>
                    <a:gd name="T11" fmla="*/ 583 h 583"/>
                    <a:gd name="T12" fmla="*/ 84 w 200"/>
                    <a:gd name="T13" fmla="*/ 567 h 583"/>
                    <a:gd name="T14" fmla="*/ 0 w 200"/>
                    <a:gd name="T15" fmla="*/ 200 h 583"/>
                    <a:gd name="T16" fmla="*/ 100 w 200"/>
                    <a:gd name="T17" fmla="*/ 0 h 583"/>
                    <a:gd name="T18" fmla="*/ 200 w 200"/>
                    <a:gd name="T19" fmla="*/ 200 h 583"/>
                    <a:gd name="T20" fmla="*/ 0 w 200"/>
                    <a:gd name="T21" fmla="*/ 20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583">
                      <a:moveTo>
                        <a:pt x="84" y="567"/>
                      </a:moveTo>
                      <a:lnTo>
                        <a:pt x="84" y="167"/>
                      </a:lnTo>
                      <a:cubicBezTo>
                        <a:pt x="84" y="157"/>
                        <a:pt x="91" y="150"/>
                        <a:pt x="100" y="150"/>
                      </a:cubicBezTo>
                      <a:cubicBezTo>
                        <a:pt x="110" y="150"/>
                        <a:pt x="117" y="157"/>
                        <a:pt x="117" y="167"/>
                      </a:cubicBezTo>
                      <a:lnTo>
                        <a:pt x="117" y="567"/>
                      </a:lnTo>
                      <a:cubicBezTo>
                        <a:pt x="117" y="576"/>
                        <a:pt x="110" y="583"/>
                        <a:pt x="100" y="583"/>
                      </a:cubicBezTo>
                      <a:cubicBezTo>
                        <a:pt x="91" y="583"/>
                        <a:pt x="84" y="576"/>
                        <a:pt x="84" y="567"/>
                      </a:cubicBezTo>
                      <a:close/>
                      <a:moveTo>
                        <a:pt x="0" y="200"/>
                      </a:moveTo>
                      <a:lnTo>
                        <a:pt x="100" y="0"/>
                      </a:lnTo>
                      <a:lnTo>
                        <a:pt x="200" y="200"/>
                      </a:lnTo>
                      <a:lnTo>
                        <a:pt x="0" y="200"/>
                      </a:lnTo>
                      <a:close/>
                    </a:path>
                  </a:pathLst>
                </a:custGeom>
                <a:solidFill>
                  <a:srgbClr val="000000"/>
                </a:solidFill>
                <a:ln w="1588" cap="flat">
                  <a:solidFill>
                    <a:srgbClr val="000000"/>
                  </a:solidFill>
                  <a:prstDash val="solid"/>
                  <a:bevel/>
                </a:ln>
              </p:spPr>
              <p:txBody>
                <a:bodyPr/>
                <a:lstStyle/>
                <a:p>
                  <a:endParaRPr lang="zh-CN" altLang="en-US"/>
                </a:p>
              </p:txBody>
            </p:sp>
            <p:grpSp>
              <p:nvGrpSpPr>
                <p:cNvPr id="1014" name="Group 925"/>
                <p:cNvGrpSpPr/>
                <p:nvPr/>
              </p:nvGrpSpPr>
              <p:grpSpPr bwMode="auto">
                <a:xfrm>
                  <a:off x="5158" y="1862"/>
                  <a:ext cx="80" cy="35"/>
                  <a:chOff x="5158" y="1890"/>
                  <a:chExt cx="80" cy="35"/>
                </a:xfrm>
              </p:grpSpPr>
              <p:sp>
                <p:nvSpPr>
                  <p:cNvPr id="1023" name="Oval 926"/>
                  <p:cNvSpPr>
                    <a:spLocks noChangeArrowheads="1"/>
                  </p:cNvSpPr>
                  <p:nvPr/>
                </p:nvSpPr>
                <p:spPr bwMode="auto">
                  <a:xfrm>
                    <a:off x="5158" y="1890"/>
                    <a:ext cx="80" cy="35"/>
                  </a:xfrm>
                  <a:prstGeom prst="ellipse">
                    <a:avLst/>
                  </a:prstGeom>
                  <a:solidFill>
                    <a:srgbClr val="000000"/>
                  </a:solidFill>
                  <a:ln w="0">
                    <a:solidFill>
                      <a:srgbClr val="000000"/>
                    </a:solidFill>
                    <a:round/>
                  </a:ln>
                </p:spPr>
                <p:txBody>
                  <a:bodyPr/>
                  <a:lstStyle/>
                  <a:p>
                    <a:endParaRPr lang="zh-CN" altLang="en-US"/>
                  </a:p>
                </p:txBody>
              </p:sp>
              <p:sp>
                <p:nvSpPr>
                  <p:cNvPr id="1024" name="Oval 927"/>
                  <p:cNvSpPr>
                    <a:spLocks noChangeArrowheads="1"/>
                  </p:cNvSpPr>
                  <p:nvPr/>
                </p:nvSpPr>
                <p:spPr bwMode="auto">
                  <a:xfrm>
                    <a:off x="5158" y="1890"/>
                    <a:ext cx="80" cy="35"/>
                  </a:xfrm>
                  <a:prstGeom prst="ellipse">
                    <a:avLst/>
                  </a:prstGeom>
                  <a:noFill/>
                  <a:ln w="952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15" name="Freeform 928"/>
                <p:cNvSpPr>
                  <a:spLocks noEditPoints="1"/>
                </p:cNvSpPr>
                <p:nvPr/>
              </p:nvSpPr>
              <p:spPr bwMode="auto">
                <a:xfrm>
                  <a:off x="5176" y="1759"/>
                  <a:ext cx="43" cy="106"/>
                </a:xfrm>
                <a:custGeom>
                  <a:avLst/>
                  <a:gdLst>
                    <a:gd name="T0" fmla="*/ 83 w 200"/>
                    <a:gd name="T1" fmla="*/ 567 h 583"/>
                    <a:gd name="T2" fmla="*/ 83 w 200"/>
                    <a:gd name="T3" fmla="*/ 167 h 583"/>
                    <a:gd name="T4" fmla="*/ 100 w 200"/>
                    <a:gd name="T5" fmla="*/ 150 h 583"/>
                    <a:gd name="T6" fmla="*/ 116 w 200"/>
                    <a:gd name="T7" fmla="*/ 167 h 583"/>
                    <a:gd name="T8" fmla="*/ 116 w 200"/>
                    <a:gd name="T9" fmla="*/ 567 h 583"/>
                    <a:gd name="T10" fmla="*/ 100 w 200"/>
                    <a:gd name="T11" fmla="*/ 583 h 583"/>
                    <a:gd name="T12" fmla="*/ 83 w 200"/>
                    <a:gd name="T13" fmla="*/ 567 h 583"/>
                    <a:gd name="T14" fmla="*/ 0 w 200"/>
                    <a:gd name="T15" fmla="*/ 200 h 583"/>
                    <a:gd name="T16" fmla="*/ 100 w 200"/>
                    <a:gd name="T17" fmla="*/ 0 h 583"/>
                    <a:gd name="T18" fmla="*/ 200 w 200"/>
                    <a:gd name="T19" fmla="*/ 200 h 583"/>
                    <a:gd name="T20" fmla="*/ 0 w 200"/>
                    <a:gd name="T21" fmla="*/ 20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583">
                      <a:moveTo>
                        <a:pt x="83" y="567"/>
                      </a:moveTo>
                      <a:lnTo>
                        <a:pt x="83" y="167"/>
                      </a:lnTo>
                      <a:cubicBezTo>
                        <a:pt x="83" y="157"/>
                        <a:pt x="90" y="150"/>
                        <a:pt x="100" y="150"/>
                      </a:cubicBezTo>
                      <a:cubicBezTo>
                        <a:pt x="109" y="150"/>
                        <a:pt x="116" y="157"/>
                        <a:pt x="116" y="167"/>
                      </a:cubicBezTo>
                      <a:lnTo>
                        <a:pt x="116" y="567"/>
                      </a:lnTo>
                      <a:cubicBezTo>
                        <a:pt x="116" y="576"/>
                        <a:pt x="109" y="583"/>
                        <a:pt x="100" y="583"/>
                      </a:cubicBezTo>
                      <a:cubicBezTo>
                        <a:pt x="90" y="583"/>
                        <a:pt x="83" y="576"/>
                        <a:pt x="83" y="567"/>
                      </a:cubicBezTo>
                      <a:close/>
                      <a:moveTo>
                        <a:pt x="0" y="200"/>
                      </a:moveTo>
                      <a:lnTo>
                        <a:pt x="100" y="0"/>
                      </a:lnTo>
                      <a:lnTo>
                        <a:pt x="200" y="200"/>
                      </a:lnTo>
                      <a:lnTo>
                        <a:pt x="0" y="200"/>
                      </a:lnTo>
                      <a:close/>
                    </a:path>
                  </a:pathLst>
                </a:custGeom>
                <a:solidFill>
                  <a:srgbClr val="000000"/>
                </a:solidFill>
                <a:ln w="1588" cap="flat">
                  <a:solidFill>
                    <a:srgbClr val="000000"/>
                  </a:solidFill>
                  <a:prstDash val="solid"/>
                  <a:bevel/>
                </a:ln>
              </p:spPr>
              <p:txBody>
                <a:bodyPr/>
                <a:lstStyle/>
                <a:p>
                  <a:endParaRPr lang="zh-CN" altLang="en-US"/>
                </a:p>
              </p:txBody>
            </p:sp>
            <p:sp>
              <p:nvSpPr>
                <p:cNvPr id="1016" name="Line 929"/>
                <p:cNvSpPr>
                  <a:spLocks noChangeShapeType="1"/>
                </p:cNvSpPr>
                <p:nvPr/>
              </p:nvSpPr>
              <p:spPr bwMode="auto">
                <a:xfrm flipV="1">
                  <a:off x="4142" y="1520"/>
                  <a:ext cx="1" cy="308"/>
                </a:xfrm>
                <a:prstGeom prst="line">
                  <a:avLst/>
                </a:prstGeom>
                <a:noFill/>
                <a:ln w="9525"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17" name="Freeform 930"/>
                <p:cNvSpPr>
                  <a:spLocks noEditPoints="1"/>
                </p:cNvSpPr>
                <p:nvPr/>
              </p:nvSpPr>
              <p:spPr bwMode="auto">
                <a:xfrm>
                  <a:off x="4017" y="1792"/>
                  <a:ext cx="1347" cy="141"/>
                </a:xfrm>
                <a:custGeom>
                  <a:avLst/>
                  <a:gdLst>
                    <a:gd name="T0" fmla="*/ 5868 w 6263"/>
                    <a:gd name="T1" fmla="*/ 13 h 779"/>
                    <a:gd name="T2" fmla="*/ 5793 w 6263"/>
                    <a:gd name="T3" fmla="*/ 13 h 779"/>
                    <a:gd name="T4" fmla="*/ 5356 w 6263"/>
                    <a:gd name="T5" fmla="*/ 25 h 779"/>
                    <a:gd name="T6" fmla="*/ 5256 w 6263"/>
                    <a:gd name="T7" fmla="*/ 0 h 779"/>
                    <a:gd name="T8" fmla="*/ 4906 w 6263"/>
                    <a:gd name="T9" fmla="*/ 25 h 779"/>
                    <a:gd name="T10" fmla="*/ 4656 w 6263"/>
                    <a:gd name="T11" fmla="*/ 0 h 779"/>
                    <a:gd name="T12" fmla="*/ 4556 w 6263"/>
                    <a:gd name="T13" fmla="*/ 25 h 779"/>
                    <a:gd name="T14" fmla="*/ 4118 w 6263"/>
                    <a:gd name="T15" fmla="*/ 13 h 779"/>
                    <a:gd name="T16" fmla="*/ 4043 w 6263"/>
                    <a:gd name="T17" fmla="*/ 13 h 779"/>
                    <a:gd name="T18" fmla="*/ 3606 w 6263"/>
                    <a:gd name="T19" fmla="*/ 25 h 779"/>
                    <a:gd name="T20" fmla="*/ 3506 w 6263"/>
                    <a:gd name="T21" fmla="*/ 0 h 779"/>
                    <a:gd name="T22" fmla="*/ 3156 w 6263"/>
                    <a:gd name="T23" fmla="*/ 25 h 779"/>
                    <a:gd name="T24" fmla="*/ 2906 w 6263"/>
                    <a:gd name="T25" fmla="*/ 0 h 779"/>
                    <a:gd name="T26" fmla="*/ 2806 w 6263"/>
                    <a:gd name="T27" fmla="*/ 25 h 779"/>
                    <a:gd name="T28" fmla="*/ 2368 w 6263"/>
                    <a:gd name="T29" fmla="*/ 13 h 779"/>
                    <a:gd name="T30" fmla="*/ 2293 w 6263"/>
                    <a:gd name="T31" fmla="*/ 13 h 779"/>
                    <a:gd name="T32" fmla="*/ 1856 w 6263"/>
                    <a:gd name="T33" fmla="*/ 25 h 779"/>
                    <a:gd name="T34" fmla="*/ 1756 w 6263"/>
                    <a:gd name="T35" fmla="*/ 0 h 779"/>
                    <a:gd name="T36" fmla="*/ 1406 w 6263"/>
                    <a:gd name="T37" fmla="*/ 25 h 779"/>
                    <a:gd name="T38" fmla="*/ 1156 w 6263"/>
                    <a:gd name="T39" fmla="*/ 0 h 779"/>
                    <a:gd name="T40" fmla="*/ 1056 w 6263"/>
                    <a:gd name="T41" fmla="*/ 25 h 779"/>
                    <a:gd name="T42" fmla="*/ 618 w 6263"/>
                    <a:gd name="T43" fmla="*/ 13 h 779"/>
                    <a:gd name="T44" fmla="*/ 543 w 6263"/>
                    <a:gd name="T45" fmla="*/ 13 h 779"/>
                    <a:gd name="T46" fmla="*/ 107 w 6263"/>
                    <a:gd name="T47" fmla="*/ 25 h 779"/>
                    <a:gd name="T48" fmla="*/ 31 w 6263"/>
                    <a:gd name="T49" fmla="*/ 76 h 779"/>
                    <a:gd name="T50" fmla="*/ 3 w 6263"/>
                    <a:gd name="T51" fmla="*/ 84 h 779"/>
                    <a:gd name="T52" fmla="*/ 0 w 6263"/>
                    <a:gd name="T53" fmla="*/ 235 h 779"/>
                    <a:gd name="T54" fmla="*/ 25 w 6263"/>
                    <a:gd name="T55" fmla="*/ 585 h 779"/>
                    <a:gd name="T56" fmla="*/ 76 w 6263"/>
                    <a:gd name="T57" fmla="*/ 748 h 779"/>
                    <a:gd name="T58" fmla="*/ 84 w 6263"/>
                    <a:gd name="T59" fmla="*/ 777 h 779"/>
                    <a:gd name="T60" fmla="*/ 309 w 6263"/>
                    <a:gd name="T61" fmla="*/ 767 h 779"/>
                    <a:gd name="T62" fmla="*/ 384 w 6263"/>
                    <a:gd name="T63" fmla="*/ 767 h 779"/>
                    <a:gd name="T64" fmla="*/ 821 w 6263"/>
                    <a:gd name="T65" fmla="*/ 754 h 779"/>
                    <a:gd name="T66" fmla="*/ 921 w 6263"/>
                    <a:gd name="T67" fmla="*/ 779 h 779"/>
                    <a:gd name="T68" fmla="*/ 1271 w 6263"/>
                    <a:gd name="T69" fmla="*/ 754 h 779"/>
                    <a:gd name="T70" fmla="*/ 1521 w 6263"/>
                    <a:gd name="T71" fmla="*/ 779 h 779"/>
                    <a:gd name="T72" fmla="*/ 1621 w 6263"/>
                    <a:gd name="T73" fmla="*/ 754 h 779"/>
                    <a:gd name="T74" fmla="*/ 2059 w 6263"/>
                    <a:gd name="T75" fmla="*/ 767 h 779"/>
                    <a:gd name="T76" fmla="*/ 2134 w 6263"/>
                    <a:gd name="T77" fmla="*/ 767 h 779"/>
                    <a:gd name="T78" fmla="*/ 2571 w 6263"/>
                    <a:gd name="T79" fmla="*/ 754 h 779"/>
                    <a:gd name="T80" fmla="*/ 2671 w 6263"/>
                    <a:gd name="T81" fmla="*/ 779 h 779"/>
                    <a:gd name="T82" fmla="*/ 3021 w 6263"/>
                    <a:gd name="T83" fmla="*/ 754 h 779"/>
                    <a:gd name="T84" fmla="*/ 3271 w 6263"/>
                    <a:gd name="T85" fmla="*/ 779 h 779"/>
                    <a:gd name="T86" fmla="*/ 3371 w 6263"/>
                    <a:gd name="T87" fmla="*/ 754 h 779"/>
                    <a:gd name="T88" fmla="*/ 3809 w 6263"/>
                    <a:gd name="T89" fmla="*/ 767 h 779"/>
                    <a:gd name="T90" fmla="*/ 3884 w 6263"/>
                    <a:gd name="T91" fmla="*/ 767 h 779"/>
                    <a:gd name="T92" fmla="*/ 4321 w 6263"/>
                    <a:gd name="T93" fmla="*/ 754 h 779"/>
                    <a:gd name="T94" fmla="*/ 4421 w 6263"/>
                    <a:gd name="T95" fmla="*/ 779 h 779"/>
                    <a:gd name="T96" fmla="*/ 4771 w 6263"/>
                    <a:gd name="T97" fmla="*/ 754 h 779"/>
                    <a:gd name="T98" fmla="*/ 5021 w 6263"/>
                    <a:gd name="T99" fmla="*/ 779 h 779"/>
                    <a:gd name="T100" fmla="*/ 5121 w 6263"/>
                    <a:gd name="T101" fmla="*/ 754 h 779"/>
                    <a:gd name="T102" fmla="*/ 5559 w 6263"/>
                    <a:gd name="T103" fmla="*/ 767 h 779"/>
                    <a:gd name="T104" fmla="*/ 5634 w 6263"/>
                    <a:gd name="T105" fmla="*/ 767 h 779"/>
                    <a:gd name="T106" fmla="*/ 6071 w 6263"/>
                    <a:gd name="T107" fmla="*/ 754 h 779"/>
                    <a:gd name="T108" fmla="*/ 6187 w 6263"/>
                    <a:gd name="T109" fmla="*/ 748 h 779"/>
                    <a:gd name="T110" fmla="*/ 6216 w 6263"/>
                    <a:gd name="T111" fmla="*/ 761 h 779"/>
                    <a:gd name="T112" fmla="*/ 6237 w 6263"/>
                    <a:gd name="T113" fmla="*/ 555 h 779"/>
                    <a:gd name="T114" fmla="*/ 6262 w 6263"/>
                    <a:gd name="T115" fmla="*/ 455 h 779"/>
                    <a:gd name="T116" fmla="*/ 6237 w 6263"/>
                    <a:gd name="T117" fmla="*/ 106 h 779"/>
                    <a:gd name="T118" fmla="*/ 6210 w 6263"/>
                    <a:gd name="T119" fmla="*/ 30 h 779"/>
                    <a:gd name="T120" fmla="*/ 6262 w 6263"/>
                    <a:gd name="T121" fmla="*/ 103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63" h="779">
                      <a:moveTo>
                        <a:pt x="6131" y="25"/>
                      </a:moveTo>
                      <a:lnTo>
                        <a:pt x="6056" y="25"/>
                      </a:lnTo>
                      <a:cubicBezTo>
                        <a:pt x="6049" y="25"/>
                        <a:pt x="6043" y="20"/>
                        <a:pt x="6043" y="13"/>
                      </a:cubicBezTo>
                      <a:cubicBezTo>
                        <a:pt x="6043" y="6"/>
                        <a:pt x="6049" y="0"/>
                        <a:pt x="6056" y="0"/>
                      </a:cubicBezTo>
                      <a:lnTo>
                        <a:pt x="6131" y="0"/>
                      </a:lnTo>
                      <a:cubicBezTo>
                        <a:pt x="6138" y="0"/>
                        <a:pt x="6143" y="6"/>
                        <a:pt x="6143" y="13"/>
                      </a:cubicBezTo>
                      <a:cubicBezTo>
                        <a:pt x="6143" y="20"/>
                        <a:pt x="6138" y="25"/>
                        <a:pt x="6131" y="25"/>
                      </a:cubicBezTo>
                      <a:close/>
                      <a:moveTo>
                        <a:pt x="5956" y="25"/>
                      </a:moveTo>
                      <a:lnTo>
                        <a:pt x="5881" y="25"/>
                      </a:lnTo>
                      <a:cubicBezTo>
                        <a:pt x="5874" y="25"/>
                        <a:pt x="5868" y="20"/>
                        <a:pt x="5868" y="13"/>
                      </a:cubicBezTo>
                      <a:cubicBezTo>
                        <a:pt x="5868" y="6"/>
                        <a:pt x="5874" y="0"/>
                        <a:pt x="5881" y="0"/>
                      </a:cubicBezTo>
                      <a:lnTo>
                        <a:pt x="5956" y="0"/>
                      </a:lnTo>
                      <a:cubicBezTo>
                        <a:pt x="5963" y="0"/>
                        <a:pt x="5968" y="6"/>
                        <a:pt x="5968" y="13"/>
                      </a:cubicBezTo>
                      <a:cubicBezTo>
                        <a:pt x="5968" y="20"/>
                        <a:pt x="5963" y="25"/>
                        <a:pt x="5956" y="25"/>
                      </a:cubicBezTo>
                      <a:close/>
                      <a:moveTo>
                        <a:pt x="5781" y="25"/>
                      </a:moveTo>
                      <a:lnTo>
                        <a:pt x="5706" y="25"/>
                      </a:lnTo>
                      <a:cubicBezTo>
                        <a:pt x="5699" y="25"/>
                        <a:pt x="5693" y="20"/>
                        <a:pt x="5693" y="13"/>
                      </a:cubicBezTo>
                      <a:cubicBezTo>
                        <a:pt x="5693" y="6"/>
                        <a:pt x="5699" y="0"/>
                        <a:pt x="5706" y="0"/>
                      </a:cubicBezTo>
                      <a:lnTo>
                        <a:pt x="5781" y="0"/>
                      </a:lnTo>
                      <a:cubicBezTo>
                        <a:pt x="5788" y="0"/>
                        <a:pt x="5793" y="6"/>
                        <a:pt x="5793" y="13"/>
                      </a:cubicBezTo>
                      <a:cubicBezTo>
                        <a:pt x="5793" y="20"/>
                        <a:pt x="5788" y="25"/>
                        <a:pt x="5781" y="25"/>
                      </a:cubicBezTo>
                      <a:close/>
                      <a:moveTo>
                        <a:pt x="5606" y="25"/>
                      </a:moveTo>
                      <a:lnTo>
                        <a:pt x="5531" y="25"/>
                      </a:lnTo>
                      <a:cubicBezTo>
                        <a:pt x="5524" y="25"/>
                        <a:pt x="5518" y="20"/>
                        <a:pt x="5518" y="13"/>
                      </a:cubicBezTo>
                      <a:cubicBezTo>
                        <a:pt x="5518" y="6"/>
                        <a:pt x="5524" y="0"/>
                        <a:pt x="5531" y="0"/>
                      </a:cubicBezTo>
                      <a:lnTo>
                        <a:pt x="5606" y="0"/>
                      </a:lnTo>
                      <a:cubicBezTo>
                        <a:pt x="5613" y="0"/>
                        <a:pt x="5618" y="6"/>
                        <a:pt x="5618" y="13"/>
                      </a:cubicBezTo>
                      <a:cubicBezTo>
                        <a:pt x="5618" y="20"/>
                        <a:pt x="5613" y="25"/>
                        <a:pt x="5606" y="25"/>
                      </a:cubicBezTo>
                      <a:close/>
                      <a:moveTo>
                        <a:pt x="5431" y="25"/>
                      </a:moveTo>
                      <a:lnTo>
                        <a:pt x="5356" y="25"/>
                      </a:lnTo>
                      <a:cubicBezTo>
                        <a:pt x="5349" y="25"/>
                        <a:pt x="5343" y="20"/>
                        <a:pt x="5343" y="13"/>
                      </a:cubicBezTo>
                      <a:cubicBezTo>
                        <a:pt x="5343" y="6"/>
                        <a:pt x="5349" y="0"/>
                        <a:pt x="5356" y="0"/>
                      </a:cubicBezTo>
                      <a:lnTo>
                        <a:pt x="5431" y="0"/>
                      </a:lnTo>
                      <a:cubicBezTo>
                        <a:pt x="5438" y="0"/>
                        <a:pt x="5443" y="6"/>
                        <a:pt x="5443" y="13"/>
                      </a:cubicBezTo>
                      <a:cubicBezTo>
                        <a:pt x="5443" y="20"/>
                        <a:pt x="5438" y="25"/>
                        <a:pt x="5431" y="25"/>
                      </a:cubicBezTo>
                      <a:close/>
                      <a:moveTo>
                        <a:pt x="5256" y="25"/>
                      </a:moveTo>
                      <a:lnTo>
                        <a:pt x="5181" y="25"/>
                      </a:lnTo>
                      <a:cubicBezTo>
                        <a:pt x="5174" y="25"/>
                        <a:pt x="5168" y="20"/>
                        <a:pt x="5168" y="13"/>
                      </a:cubicBezTo>
                      <a:cubicBezTo>
                        <a:pt x="5168" y="6"/>
                        <a:pt x="5174" y="0"/>
                        <a:pt x="5181" y="0"/>
                      </a:cubicBezTo>
                      <a:lnTo>
                        <a:pt x="5256" y="0"/>
                      </a:lnTo>
                      <a:cubicBezTo>
                        <a:pt x="5263" y="0"/>
                        <a:pt x="5268" y="6"/>
                        <a:pt x="5268" y="13"/>
                      </a:cubicBezTo>
                      <a:cubicBezTo>
                        <a:pt x="5268" y="20"/>
                        <a:pt x="5263" y="25"/>
                        <a:pt x="5256" y="25"/>
                      </a:cubicBezTo>
                      <a:close/>
                      <a:moveTo>
                        <a:pt x="5081" y="25"/>
                      </a:moveTo>
                      <a:lnTo>
                        <a:pt x="5006" y="25"/>
                      </a:lnTo>
                      <a:cubicBezTo>
                        <a:pt x="4999" y="25"/>
                        <a:pt x="4993" y="20"/>
                        <a:pt x="4993" y="13"/>
                      </a:cubicBezTo>
                      <a:cubicBezTo>
                        <a:pt x="4993" y="6"/>
                        <a:pt x="4999" y="0"/>
                        <a:pt x="5006" y="0"/>
                      </a:cubicBezTo>
                      <a:lnTo>
                        <a:pt x="5081" y="0"/>
                      </a:lnTo>
                      <a:cubicBezTo>
                        <a:pt x="5088" y="0"/>
                        <a:pt x="5093" y="6"/>
                        <a:pt x="5093" y="13"/>
                      </a:cubicBezTo>
                      <a:cubicBezTo>
                        <a:pt x="5093" y="20"/>
                        <a:pt x="5088" y="25"/>
                        <a:pt x="5081" y="25"/>
                      </a:cubicBezTo>
                      <a:close/>
                      <a:moveTo>
                        <a:pt x="4906" y="25"/>
                      </a:moveTo>
                      <a:lnTo>
                        <a:pt x="4831" y="25"/>
                      </a:lnTo>
                      <a:cubicBezTo>
                        <a:pt x="4824" y="25"/>
                        <a:pt x="4818" y="20"/>
                        <a:pt x="4818" y="13"/>
                      </a:cubicBezTo>
                      <a:cubicBezTo>
                        <a:pt x="4818" y="6"/>
                        <a:pt x="4824" y="0"/>
                        <a:pt x="4831" y="0"/>
                      </a:cubicBezTo>
                      <a:lnTo>
                        <a:pt x="4906" y="0"/>
                      </a:lnTo>
                      <a:cubicBezTo>
                        <a:pt x="4913" y="0"/>
                        <a:pt x="4918" y="6"/>
                        <a:pt x="4918" y="13"/>
                      </a:cubicBezTo>
                      <a:cubicBezTo>
                        <a:pt x="4918" y="20"/>
                        <a:pt x="4913" y="25"/>
                        <a:pt x="4906" y="25"/>
                      </a:cubicBezTo>
                      <a:close/>
                      <a:moveTo>
                        <a:pt x="4731" y="25"/>
                      </a:moveTo>
                      <a:lnTo>
                        <a:pt x="4656" y="25"/>
                      </a:lnTo>
                      <a:cubicBezTo>
                        <a:pt x="4649" y="25"/>
                        <a:pt x="4643" y="20"/>
                        <a:pt x="4643" y="13"/>
                      </a:cubicBezTo>
                      <a:cubicBezTo>
                        <a:pt x="4643" y="6"/>
                        <a:pt x="4649" y="0"/>
                        <a:pt x="4656" y="0"/>
                      </a:cubicBezTo>
                      <a:lnTo>
                        <a:pt x="4731" y="0"/>
                      </a:lnTo>
                      <a:cubicBezTo>
                        <a:pt x="4738" y="0"/>
                        <a:pt x="4743" y="6"/>
                        <a:pt x="4743" y="13"/>
                      </a:cubicBezTo>
                      <a:cubicBezTo>
                        <a:pt x="4743" y="20"/>
                        <a:pt x="4738" y="25"/>
                        <a:pt x="4731" y="25"/>
                      </a:cubicBezTo>
                      <a:close/>
                      <a:moveTo>
                        <a:pt x="4556" y="25"/>
                      </a:moveTo>
                      <a:lnTo>
                        <a:pt x="4481" y="25"/>
                      </a:lnTo>
                      <a:cubicBezTo>
                        <a:pt x="4474" y="25"/>
                        <a:pt x="4468" y="20"/>
                        <a:pt x="4468" y="13"/>
                      </a:cubicBezTo>
                      <a:cubicBezTo>
                        <a:pt x="4468" y="6"/>
                        <a:pt x="4474" y="0"/>
                        <a:pt x="4481" y="0"/>
                      </a:cubicBezTo>
                      <a:lnTo>
                        <a:pt x="4556" y="0"/>
                      </a:lnTo>
                      <a:cubicBezTo>
                        <a:pt x="4563" y="0"/>
                        <a:pt x="4568" y="6"/>
                        <a:pt x="4568" y="13"/>
                      </a:cubicBezTo>
                      <a:cubicBezTo>
                        <a:pt x="4568" y="20"/>
                        <a:pt x="4563" y="25"/>
                        <a:pt x="4556" y="25"/>
                      </a:cubicBezTo>
                      <a:close/>
                      <a:moveTo>
                        <a:pt x="4381" y="25"/>
                      </a:moveTo>
                      <a:lnTo>
                        <a:pt x="4306" y="25"/>
                      </a:lnTo>
                      <a:cubicBezTo>
                        <a:pt x="4299" y="25"/>
                        <a:pt x="4293" y="20"/>
                        <a:pt x="4293" y="13"/>
                      </a:cubicBezTo>
                      <a:cubicBezTo>
                        <a:pt x="4293" y="6"/>
                        <a:pt x="4299" y="0"/>
                        <a:pt x="4306" y="0"/>
                      </a:cubicBezTo>
                      <a:lnTo>
                        <a:pt x="4381" y="0"/>
                      </a:lnTo>
                      <a:cubicBezTo>
                        <a:pt x="4388" y="0"/>
                        <a:pt x="4393" y="6"/>
                        <a:pt x="4393" y="13"/>
                      </a:cubicBezTo>
                      <a:cubicBezTo>
                        <a:pt x="4393" y="20"/>
                        <a:pt x="4388" y="25"/>
                        <a:pt x="4381" y="25"/>
                      </a:cubicBezTo>
                      <a:close/>
                      <a:moveTo>
                        <a:pt x="4206" y="25"/>
                      </a:moveTo>
                      <a:lnTo>
                        <a:pt x="4131" y="25"/>
                      </a:lnTo>
                      <a:cubicBezTo>
                        <a:pt x="4124" y="25"/>
                        <a:pt x="4118" y="20"/>
                        <a:pt x="4118" y="13"/>
                      </a:cubicBezTo>
                      <a:cubicBezTo>
                        <a:pt x="4118" y="6"/>
                        <a:pt x="4124" y="0"/>
                        <a:pt x="4131" y="0"/>
                      </a:cubicBezTo>
                      <a:lnTo>
                        <a:pt x="4206" y="0"/>
                      </a:lnTo>
                      <a:cubicBezTo>
                        <a:pt x="4213" y="0"/>
                        <a:pt x="4218" y="6"/>
                        <a:pt x="4218" y="13"/>
                      </a:cubicBezTo>
                      <a:cubicBezTo>
                        <a:pt x="4218" y="20"/>
                        <a:pt x="4213" y="25"/>
                        <a:pt x="4206" y="25"/>
                      </a:cubicBezTo>
                      <a:close/>
                      <a:moveTo>
                        <a:pt x="4031" y="25"/>
                      </a:moveTo>
                      <a:lnTo>
                        <a:pt x="3956" y="25"/>
                      </a:lnTo>
                      <a:cubicBezTo>
                        <a:pt x="3949" y="25"/>
                        <a:pt x="3943" y="20"/>
                        <a:pt x="3943" y="13"/>
                      </a:cubicBezTo>
                      <a:cubicBezTo>
                        <a:pt x="3943" y="6"/>
                        <a:pt x="3949" y="0"/>
                        <a:pt x="3956" y="0"/>
                      </a:cubicBezTo>
                      <a:lnTo>
                        <a:pt x="4031" y="0"/>
                      </a:lnTo>
                      <a:cubicBezTo>
                        <a:pt x="4038" y="0"/>
                        <a:pt x="4043" y="6"/>
                        <a:pt x="4043" y="13"/>
                      </a:cubicBezTo>
                      <a:cubicBezTo>
                        <a:pt x="4043" y="20"/>
                        <a:pt x="4038" y="25"/>
                        <a:pt x="4031" y="25"/>
                      </a:cubicBezTo>
                      <a:close/>
                      <a:moveTo>
                        <a:pt x="3856" y="25"/>
                      </a:moveTo>
                      <a:lnTo>
                        <a:pt x="3781" y="25"/>
                      </a:lnTo>
                      <a:cubicBezTo>
                        <a:pt x="3774" y="25"/>
                        <a:pt x="3768" y="20"/>
                        <a:pt x="3768" y="13"/>
                      </a:cubicBezTo>
                      <a:cubicBezTo>
                        <a:pt x="3768" y="6"/>
                        <a:pt x="3774" y="0"/>
                        <a:pt x="3781" y="0"/>
                      </a:cubicBezTo>
                      <a:lnTo>
                        <a:pt x="3856" y="0"/>
                      </a:lnTo>
                      <a:cubicBezTo>
                        <a:pt x="3863" y="0"/>
                        <a:pt x="3868" y="6"/>
                        <a:pt x="3868" y="13"/>
                      </a:cubicBezTo>
                      <a:cubicBezTo>
                        <a:pt x="3868" y="20"/>
                        <a:pt x="3863" y="25"/>
                        <a:pt x="3856" y="25"/>
                      </a:cubicBezTo>
                      <a:close/>
                      <a:moveTo>
                        <a:pt x="3681" y="25"/>
                      </a:moveTo>
                      <a:lnTo>
                        <a:pt x="3606" y="25"/>
                      </a:lnTo>
                      <a:cubicBezTo>
                        <a:pt x="3599" y="25"/>
                        <a:pt x="3593" y="20"/>
                        <a:pt x="3593" y="13"/>
                      </a:cubicBezTo>
                      <a:cubicBezTo>
                        <a:pt x="3593" y="6"/>
                        <a:pt x="3599" y="0"/>
                        <a:pt x="3606" y="0"/>
                      </a:cubicBezTo>
                      <a:lnTo>
                        <a:pt x="3681" y="0"/>
                      </a:lnTo>
                      <a:cubicBezTo>
                        <a:pt x="3688" y="0"/>
                        <a:pt x="3693" y="6"/>
                        <a:pt x="3693" y="13"/>
                      </a:cubicBezTo>
                      <a:cubicBezTo>
                        <a:pt x="3693" y="20"/>
                        <a:pt x="3688" y="25"/>
                        <a:pt x="3681" y="25"/>
                      </a:cubicBezTo>
                      <a:close/>
                      <a:moveTo>
                        <a:pt x="3506" y="25"/>
                      </a:moveTo>
                      <a:lnTo>
                        <a:pt x="3431" y="25"/>
                      </a:lnTo>
                      <a:cubicBezTo>
                        <a:pt x="3424" y="25"/>
                        <a:pt x="3418" y="20"/>
                        <a:pt x="3418" y="13"/>
                      </a:cubicBezTo>
                      <a:cubicBezTo>
                        <a:pt x="3418" y="6"/>
                        <a:pt x="3424" y="0"/>
                        <a:pt x="3431" y="0"/>
                      </a:cubicBezTo>
                      <a:lnTo>
                        <a:pt x="3506" y="0"/>
                      </a:lnTo>
                      <a:cubicBezTo>
                        <a:pt x="3513" y="0"/>
                        <a:pt x="3518" y="6"/>
                        <a:pt x="3518" y="13"/>
                      </a:cubicBezTo>
                      <a:cubicBezTo>
                        <a:pt x="3518" y="20"/>
                        <a:pt x="3513" y="25"/>
                        <a:pt x="3506" y="25"/>
                      </a:cubicBezTo>
                      <a:close/>
                      <a:moveTo>
                        <a:pt x="3331" y="25"/>
                      </a:moveTo>
                      <a:lnTo>
                        <a:pt x="3256" y="25"/>
                      </a:lnTo>
                      <a:cubicBezTo>
                        <a:pt x="3249" y="25"/>
                        <a:pt x="3243" y="20"/>
                        <a:pt x="3243" y="13"/>
                      </a:cubicBezTo>
                      <a:cubicBezTo>
                        <a:pt x="3243" y="6"/>
                        <a:pt x="3249" y="0"/>
                        <a:pt x="3256" y="0"/>
                      </a:cubicBezTo>
                      <a:lnTo>
                        <a:pt x="3331" y="0"/>
                      </a:lnTo>
                      <a:cubicBezTo>
                        <a:pt x="3338" y="0"/>
                        <a:pt x="3343" y="6"/>
                        <a:pt x="3343" y="13"/>
                      </a:cubicBezTo>
                      <a:cubicBezTo>
                        <a:pt x="3343" y="20"/>
                        <a:pt x="3338" y="25"/>
                        <a:pt x="3331" y="25"/>
                      </a:cubicBezTo>
                      <a:close/>
                      <a:moveTo>
                        <a:pt x="3156" y="25"/>
                      </a:moveTo>
                      <a:lnTo>
                        <a:pt x="3081" y="25"/>
                      </a:lnTo>
                      <a:cubicBezTo>
                        <a:pt x="3074" y="25"/>
                        <a:pt x="3068" y="20"/>
                        <a:pt x="3068" y="13"/>
                      </a:cubicBezTo>
                      <a:cubicBezTo>
                        <a:pt x="3068" y="6"/>
                        <a:pt x="3074" y="0"/>
                        <a:pt x="3081" y="0"/>
                      </a:cubicBezTo>
                      <a:lnTo>
                        <a:pt x="3156" y="0"/>
                      </a:lnTo>
                      <a:cubicBezTo>
                        <a:pt x="3163" y="0"/>
                        <a:pt x="3168" y="6"/>
                        <a:pt x="3168" y="13"/>
                      </a:cubicBezTo>
                      <a:cubicBezTo>
                        <a:pt x="3168" y="20"/>
                        <a:pt x="3163" y="25"/>
                        <a:pt x="3156" y="25"/>
                      </a:cubicBezTo>
                      <a:close/>
                      <a:moveTo>
                        <a:pt x="2981" y="25"/>
                      </a:moveTo>
                      <a:lnTo>
                        <a:pt x="2906" y="25"/>
                      </a:lnTo>
                      <a:cubicBezTo>
                        <a:pt x="2899" y="25"/>
                        <a:pt x="2893" y="20"/>
                        <a:pt x="2893" y="13"/>
                      </a:cubicBezTo>
                      <a:cubicBezTo>
                        <a:pt x="2893" y="6"/>
                        <a:pt x="2899" y="0"/>
                        <a:pt x="2906" y="0"/>
                      </a:cubicBezTo>
                      <a:lnTo>
                        <a:pt x="2981" y="0"/>
                      </a:lnTo>
                      <a:cubicBezTo>
                        <a:pt x="2988" y="0"/>
                        <a:pt x="2993" y="6"/>
                        <a:pt x="2993" y="13"/>
                      </a:cubicBezTo>
                      <a:cubicBezTo>
                        <a:pt x="2993" y="20"/>
                        <a:pt x="2988" y="25"/>
                        <a:pt x="2981" y="25"/>
                      </a:cubicBezTo>
                      <a:close/>
                      <a:moveTo>
                        <a:pt x="2806" y="25"/>
                      </a:moveTo>
                      <a:lnTo>
                        <a:pt x="2731" y="25"/>
                      </a:lnTo>
                      <a:cubicBezTo>
                        <a:pt x="2724" y="25"/>
                        <a:pt x="2718" y="20"/>
                        <a:pt x="2718" y="13"/>
                      </a:cubicBezTo>
                      <a:cubicBezTo>
                        <a:pt x="2718" y="6"/>
                        <a:pt x="2724" y="0"/>
                        <a:pt x="2731" y="0"/>
                      </a:cubicBezTo>
                      <a:lnTo>
                        <a:pt x="2806" y="0"/>
                      </a:lnTo>
                      <a:cubicBezTo>
                        <a:pt x="2813" y="0"/>
                        <a:pt x="2818" y="6"/>
                        <a:pt x="2818" y="13"/>
                      </a:cubicBezTo>
                      <a:cubicBezTo>
                        <a:pt x="2818" y="20"/>
                        <a:pt x="2813" y="25"/>
                        <a:pt x="2806" y="25"/>
                      </a:cubicBezTo>
                      <a:close/>
                      <a:moveTo>
                        <a:pt x="2631" y="25"/>
                      </a:moveTo>
                      <a:lnTo>
                        <a:pt x="2556" y="25"/>
                      </a:lnTo>
                      <a:cubicBezTo>
                        <a:pt x="2549" y="25"/>
                        <a:pt x="2543" y="20"/>
                        <a:pt x="2543" y="13"/>
                      </a:cubicBezTo>
                      <a:cubicBezTo>
                        <a:pt x="2543" y="6"/>
                        <a:pt x="2549" y="0"/>
                        <a:pt x="2556" y="0"/>
                      </a:cubicBezTo>
                      <a:lnTo>
                        <a:pt x="2631" y="0"/>
                      </a:lnTo>
                      <a:cubicBezTo>
                        <a:pt x="2638" y="0"/>
                        <a:pt x="2643" y="6"/>
                        <a:pt x="2643" y="13"/>
                      </a:cubicBezTo>
                      <a:cubicBezTo>
                        <a:pt x="2643" y="20"/>
                        <a:pt x="2638" y="25"/>
                        <a:pt x="2631" y="25"/>
                      </a:cubicBezTo>
                      <a:close/>
                      <a:moveTo>
                        <a:pt x="2456" y="25"/>
                      </a:moveTo>
                      <a:lnTo>
                        <a:pt x="2381" y="25"/>
                      </a:lnTo>
                      <a:cubicBezTo>
                        <a:pt x="2374" y="25"/>
                        <a:pt x="2368" y="20"/>
                        <a:pt x="2368" y="13"/>
                      </a:cubicBezTo>
                      <a:cubicBezTo>
                        <a:pt x="2368" y="6"/>
                        <a:pt x="2374" y="0"/>
                        <a:pt x="2381" y="0"/>
                      </a:cubicBezTo>
                      <a:lnTo>
                        <a:pt x="2456" y="0"/>
                      </a:lnTo>
                      <a:cubicBezTo>
                        <a:pt x="2463" y="0"/>
                        <a:pt x="2468" y="6"/>
                        <a:pt x="2468" y="13"/>
                      </a:cubicBezTo>
                      <a:cubicBezTo>
                        <a:pt x="2468" y="20"/>
                        <a:pt x="2463" y="25"/>
                        <a:pt x="2456" y="25"/>
                      </a:cubicBezTo>
                      <a:close/>
                      <a:moveTo>
                        <a:pt x="2281" y="25"/>
                      </a:moveTo>
                      <a:lnTo>
                        <a:pt x="2206" y="25"/>
                      </a:lnTo>
                      <a:cubicBezTo>
                        <a:pt x="2199" y="25"/>
                        <a:pt x="2193" y="20"/>
                        <a:pt x="2193" y="13"/>
                      </a:cubicBezTo>
                      <a:cubicBezTo>
                        <a:pt x="2193" y="6"/>
                        <a:pt x="2199" y="0"/>
                        <a:pt x="2206" y="0"/>
                      </a:cubicBezTo>
                      <a:lnTo>
                        <a:pt x="2281" y="0"/>
                      </a:lnTo>
                      <a:cubicBezTo>
                        <a:pt x="2288" y="0"/>
                        <a:pt x="2293" y="6"/>
                        <a:pt x="2293" y="13"/>
                      </a:cubicBezTo>
                      <a:cubicBezTo>
                        <a:pt x="2293" y="20"/>
                        <a:pt x="2288" y="25"/>
                        <a:pt x="2281" y="25"/>
                      </a:cubicBezTo>
                      <a:close/>
                      <a:moveTo>
                        <a:pt x="2106" y="25"/>
                      </a:moveTo>
                      <a:lnTo>
                        <a:pt x="2031" y="25"/>
                      </a:lnTo>
                      <a:cubicBezTo>
                        <a:pt x="2024" y="25"/>
                        <a:pt x="2018" y="20"/>
                        <a:pt x="2018" y="13"/>
                      </a:cubicBezTo>
                      <a:cubicBezTo>
                        <a:pt x="2018" y="6"/>
                        <a:pt x="2024" y="0"/>
                        <a:pt x="2031" y="0"/>
                      </a:cubicBezTo>
                      <a:lnTo>
                        <a:pt x="2106" y="0"/>
                      </a:lnTo>
                      <a:cubicBezTo>
                        <a:pt x="2113" y="0"/>
                        <a:pt x="2118" y="6"/>
                        <a:pt x="2118" y="13"/>
                      </a:cubicBezTo>
                      <a:cubicBezTo>
                        <a:pt x="2118" y="20"/>
                        <a:pt x="2113" y="25"/>
                        <a:pt x="2106" y="25"/>
                      </a:cubicBezTo>
                      <a:close/>
                      <a:moveTo>
                        <a:pt x="1931" y="25"/>
                      </a:moveTo>
                      <a:lnTo>
                        <a:pt x="1856" y="25"/>
                      </a:lnTo>
                      <a:cubicBezTo>
                        <a:pt x="1849" y="25"/>
                        <a:pt x="1843" y="20"/>
                        <a:pt x="1843" y="13"/>
                      </a:cubicBezTo>
                      <a:cubicBezTo>
                        <a:pt x="1843" y="6"/>
                        <a:pt x="1849" y="0"/>
                        <a:pt x="1856" y="0"/>
                      </a:cubicBezTo>
                      <a:lnTo>
                        <a:pt x="1931" y="0"/>
                      </a:lnTo>
                      <a:cubicBezTo>
                        <a:pt x="1938" y="0"/>
                        <a:pt x="1943" y="6"/>
                        <a:pt x="1943" y="13"/>
                      </a:cubicBezTo>
                      <a:cubicBezTo>
                        <a:pt x="1943" y="20"/>
                        <a:pt x="1938" y="25"/>
                        <a:pt x="1931" y="25"/>
                      </a:cubicBezTo>
                      <a:close/>
                      <a:moveTo>
                        <a:pt x="1756" y="25"/>
                      </a:moveTo>
                      <a:lnTo>
                        <a:pt x="1681" y="25"/>
                      </a:lnTo>
                      <a:cubicBezTo>
                        <a:pt x="1674" y="25"/>
                        <a:pt x="1668" y="20"/>
                        <a:pt x="1668" y="13"/>
                      </a:cubicBezTo>
                      <a:cubicBezTo>
                        <a:pt x="1668" y="6"/>
                        <a:pt x="1674" y="0"/>
                        <a:pt x="1681" y="0"/>
                      </a:cubicBezTo>
                      <a:lnTo>
                        <a:pt x="1756" y="0"/>
                      </a:lnTo>
                      <a:cubicBezTo>
                        <a:pt x="1763" y="0"/>
                        <a:pt x="1768" y="6"/>
                        <a:pt x="1768" y="13"/>
                      </a:cubicBezTo>
                      <a:cubicBezTo>
                        <a:pt x="1768" y="20"/>
                        <a:pt x="1763" y="25"/>
                        <a:pt x="1756" y="25"/>
                      </a:cubicBezTo>
                      <a:close/>
                      <a:moveTo>
                        <a:pt x="1581" y="25"/>
                      </a:moveTo>
                      <a:lnTo>
                        <a:pt x="1506" y="25"/>
                      </a:lnTo>
                      <a:cubicBezTo>
                        <a:pt x="1499" y="25"/>
                        <a:pt x="1493" y="20"/>
                        <a:pt x="1493" y="13"/>
                      </a:cubicBezTo>
                      <a:cubicBezTo>
                        <a:pt x="1493" y="6"/>
                        <a:pt x="1499" y="0"/>
                        <a:pt x="1506" y="0"/>
                      </a:cubicBezTo>
                      <a:lnTo>
                        <a:pt x="1581" y="0"/>
                      </a:lnTo>
                      <a:cubicBezTo>
                        <a:pt x="1588" y="0"/>
                        <a:pt x="1593" y="6"/>
                        <a:pt x="1593" y="13"/>
                      </a:cubicBezTo>
                      <a:cubicBezTo>
                        <a:pt x="1593" y="20"/>
                        <a:pt x="1588" y="25"/>
                        <a:pt x="1581" y="25"/>
                      </a:cubicBezTo>
                      <a:close/>
                      <a:moveTo>
                        <a:pt x="1406" y="25"/>
                      </a:moveTo>
                      <a:lnTo>
                        <a:pt x="1331" y="25"/>
                      </a:lnTo>
                      <a:cubicBezTo>
                        <a:pt x="1324" y="25"/>
                        <a:pt x="1318" y="20"/>
                        <a:pt x="1318" y="13"/>
                      </a:cubicBezTo>
                      <a:cubicBezTo>
                        <a:pt x="1318" y="6"/>
                        <a:pt x="1324" y="0"/>
                        <a:pt x="1331" y="0"/>
                      </a:cubicBezTo>
                      <a:lnTo>
                        <a:pt x="1406" y="0"/>
                      </a:lnTo>
                      <a:cubicBezTo>
                        <a:pt x="1413" y="0"/>
                        <a:pt x="1418" y="6"/>
                        <a:pt x="1418" y="13"/>
                      </a:cubicBezTo>
                      <a:cubicBezTo>
                        <a:pt x="1418" y="20"/>
                        <a:pt x="1413" y="25"/>
                        <a:pt x="1406" y="25"/>
                      </a:cubicBezTo>
                      <a:close/>
                      <a:moveTo>
                        <a:pt x="1231" y="25"/>
                      </a:moveTo>
                      <a:lnTo>
                        <a:pt x="1156" y="25"/>
                      </a:lnTo>
                      <a:cubicBezTo>
                        <a:pt x="1149" y="25"/>
                        <a:pt x="1143" y="20"/>
                        <a:pt x="1143" y="13"/>
                      </a:cubicBezTo>
                      <a:cubicBezTo>
                        <a:pt x="1143" y="6"/>
                        <a:pt x="1149" y="0"/>
                        <a:pt x="1156" y="0"/>
                      </a:cubicBezTo>
                      <a:lnTo>
                        <a:pt x="1231" y="0"/>
                      </a:lnTo>
                      <a:cubicBezTo>
                        <a:pt x="1238" y="0"/>
                        <a:pt x="1243" y="6"/>
                        <a:pt x="1243" y="13"/>
                      </a:cubicBezTo>
                      <a:cubicBezTo>
                        <a:pt x="1243" y="20"/>
                        <a:pt x="1238" y="25"/>
                        <a:pt x="1231" y="25"/>
                      </a:cubicBezTo>
                      <a:close/>
                      <a:moveTo>
                        <a:pt x="1056" y="25"/>
                      </a:moveTo>
                      <a:lnTo>
                        <a:pt x="981" y="25"/>
                      </a:lnTo>
                      <a:cubicBezTo>
                        <a:pt x="974" y="25"/>
                        <a:pt x="968" y="20"/>
                        <a:pt x="968" y="13"/>
                      </a:cubicBezTo>
                      <a:cubicBezTo>
                        <a:pt x="968" y="6"/>
                        <a:pt x="974" y="0"/>
                        <a:pt x="981" y="0"/>
                      </a:cubicBezTo>
                      <a:lnTo>
                        <a:pt x="1056" y="0"/>
                      </a:lnTo>
                      <a:cubicBezTo>
                        <a:pt x="1063" y="0"/>
                        <a:pt x="1068" y="6"/>
                        <a:pt x="1068" y="13"/>
                      </a:cubicBezTo>
                      <a:cubicBezTo>
                        <a:pt x="1068" y="20"/>
                        <a:pt x="1063" y="25"/>
                        <a:pt x="1056" y="25"/>
                      </a:cubicBezTo>
                      <a:close/>
                      <a:moveTo>
                        <a:pt x="881" y="25"/>
                      </a:moveTo>
                      <a:lnTo>
                        <a:pt x="806" y="25"/>
                      </a:lnTo>
                      <a:cubicBezTo>
                        <a:pt x="799" y="25"/>
                        <a:pt x="793" y="20"/>
                        <a:pt x="793" y="13"/>
                      </a:cubicBezTo>
                      <a:cubicBezTo>
                        <a:pt x="793" y="6"/>
                        <a:pt x="799" y="0"/>
                        <a:pt x="806" y="0"/>
                      </a:cubicBezTo>
                      <a:lnTo>
                        <a:pt x="881" y="0"/>
                      </a:lnTo>
                      <a:cubicBezTo>
                        <a:pt x="888" y="0"/>
                        <a:pt x="893" y="6"/>
                        <a:pt x="893" y="13"/>
                      </a:cubicBezTo>
                      <a:cubicBezTo>
                        <a:pt x="893" y="20"/>
                        <a:pt x="888" y="25"/>
                        <a:pt x="881" y="25"/>
                      </a:cubicBezTo>
                      <a:close/>
                      <a:moveTo>
                        <a:pt x="706" y="25"/>
                      </a:moveTo>
                      <a:lnTo>
                        <a:pt x="631" y="25"/>
                      </a:lnTo>
                      <a:cubicBezTo>
                        <a:pt x="624" y="25"/>
                        <a:pt x="618" y="20"/>
                        <a:pt x="618" y="13"/>
                      </a:cubicBezTo>
                      <a:cubicBezTo>
                        <a:pt x="618" y="6"/>
                        <a:pt x="624" y="0"/>
                        <a:pt x="631" y="0"/>
                      </a:cubicBezTo>
                      <a:lnTo>
                        <a:pt x="706" y="0"/>
                      </a:lnTo>
                      <a:cubicBezTo>
                        <a:pt x="713" y="0"/>
                        <a:pt x="718" y="6"/>
                        <a:pt x="718" y="13"/>
                      </a:cubicBezTo>
                      <a:cubicBezTo>
                        <a:pt x="718" y="20"/>
                        <a:pt x="713" y="25"/>
                        <a:pt x="706" y="25"/>
                      </a:cubicBezTo>
                      <a:close/>
                      <a:moveTo>
                        <a:pt x="531" y="25"/>
                      </a:moveTo>
                      <a:lnTo>
                        <a:pt x="456" y="25"/>
                      </a:lnTo>
                      <a:cubicBezTo>
                        <a:pt x="449" y="25"/>
                        <a:pt x="443" y="20"/>
                        <a:pt x="443" y="13"/>
                      </a:cubicBezTo>
                      <a:cubicBezTo>
                        <a:pt x="443" y="6"/>
                        <a:pt x="449" y="0"/>
                        <a:pt x="456" y="0"/>
                      </a:cubicBezTo>
                      <a:lnTo>
                        <a:pt x="531" y="0"/>
                      </a:lnTo>
                      <a:cubicBezTo>
                        <a:pt x="538" y="0"/>
                        <a:pt x="543" y="6"/>
                        <a:pt x="543" y="13"/>
                      </a:cubicBezTo>
                      <a:cubicBezTo>
                        <a:pt x="543" y="20"/>
                        <a:pt x="538" y="25"/>
                        <a:pt x="531" y="25"/>
                      </a:cubicBezTo>
                      <a:close/>
                      <a:moveTo>
                        <a:pt x="356" y="25"/>
                      </a:moveTo>
                      <a:lnTo>
                        <a:pt x="281" y="25"/>
                      </a:lnTo>
                      <a:cubicBezTo>
                        <a:pt x="274" y="25"/>
                        <a:pt x="268" y="20"/>
                        <a:pt x="268" y="13"/>
                      </a:cubicBezTo>
                      <a:cubicBezTo>
                        <a:pt x="268" y="6"/>
                        <a:pt x="274" y="0"/>
                        <a:pt x="281" y="0"/>
                      </a:cubicBezTo>
                      <a:lnTo>
                        <a:pt x="356" y="0"/>
                      </a:lnTo>
                      <a:cubicBezTo>
                        <a:pt x="363" y="0"/>
                        <a:pt x="368" y="6"/>
                        <a:pt x="368" y="13"/>
                      </a:cubicBezTo>
                      <a:cubicBezTo>
                        <a:pt x="368" y="20"/>
                        <a:pt x="363" y="25"/>
                        <a:pt x="356" y="25"/>
                      </a:cubicBezTo>
                      <a:close/>
                      <a:moveTo>
                        <a:pt x="181" y="25"/>
                      </a:moveTo>
                      <a:lnTo>
                        <a:pt x="107" y="25"/>
                      </a:lnTo>
                      <a:lnTo>
                        <a:pt x="107" y="25"/>
                      </a:lnTo>
                      <a:lnTo>
                        <a:pt x="107" y="25"/>
                      </a:lnTo>
                      <a:cubicBezTo>
                        <a:pt x="100" y="26"/>
                        <a:pt x="94" y="21"/>
                        <a:pt x="93" y="14"/>
                      </a:cubicBezTo>
                      <a:cubicBezTo>
                        <a:pt x="93" y="7"/>
                        <a:pt x="98" y="1"/>
                        <a:pt x="104" y="0"/>
                      </a:cubicBezTo>
                      <a:lnTo>
                        <a:pt x="107" y="0"/>
                      </a:lnTo>
                      <a:lnTo>
                        <a:pt x="181" y="0"/>
                      </a:lnTo>
                      <a:cubicBezTo>
                        <a:pt x="188" y="0"/>
                        <a:pt x="193" y="6"/>
                        <a:pt x="193" y="13"/>
                      </a:cubicBezTo>
                      <a:cubicBezTo>
                        <a:pt x="193" y="20"/>
                        <a:pt x="188" y="25"/>
                        <a:pt x="181" y="25"/>
                      </a:cubicBezTo>
                      <a:close/>
                      <a:moveTo>
                        <a:pt x="35" y="68"/>
                      </a:moveTo>
                      <a:lnTo>
                        <a:pt x="31" y="76"/>
                      </a:lnTo>
                      <a:lnTo>
                        <a:pt x="32" y="74"/>
                      </a:lnTo>
                      <a:lnTo>
                        <a:pt x="26" y="92"/>
                      </a:lnTo>
                      <a:lnTo>
                        <a:pt x="27" y="89"/>
                      </a:lnTo>
                      <a:lnTo>
                        <a:pt x="25" y="108"/>
                      </a:lnTo>
                      <a:lnTo>
                        <a:pt x="25" y="135"/>
                      </a:lnTo>
                      <a:cubicBezTo>
                        <a:pt x="25" y="142"/>
                        <a:pt x="19" y="148"/>
                        <a:pt x="12" y="148"/>
                      </a:cubicBezTo>
                      <a:cubicBezTo>
                        <a:pt x="6" y="148"/>
                        <a:pt x="0" y="142"/>
                        <a:pt x="0" y="135"/>
                      </a:cubicBezTo>
                      <a:lnTo>
                        <a:pt x="0" y="106"/>
                      </a:lnTo>
                      <a:lnTo>
                        <a:pt x="2" y="87"/>
                      </a:lnTo>
                      <a:cubicBezTo>
                        <a:pt x="2" y="86"/>
                        <a:pt x="2" y="85"/>
                        <a:pt x="3" y="84"/>
                      </a:cubicBezTo>
                      <a:lnTo>
                        <a:pt x="8" y="67"/>
                      </a:lnTo>
                      <a:cubicBezTo>
                        <a:pt x="8" y="66"/>
                        <a:pt x="9" y="65"/>
                        <a:pt x="9" y="64"/>
                      </a:cubicBezTo>
                      <a:lnTo>
                        <a:pt x="13" y="56"/>
                      </a:lnTo>
                      <a:cubicBezTo>
                        <a:pt x="16" y="50"/>
                        <a:pt x="24" y="48"/>
                        <a:pt x="30" y="51"/>
                      </a:cubicBezTo>
                      <a:cubicBezTo>
                        <a:pt x="36" y="54"/>
                        <a:pt x="38" y="62"/>
                        <a:pt x="35" y="68"/>
                      </a:cubicBezTo>
                      <a:close/>
                      <a:moveTo>
                        <a:pt x="25" y="235"/>
                      </a:moveTo>
                      <a:lnTo>
                        <a:pt x="25" y="310"/>
                      </a:lnTo>
                      <a:cubicBezTo>
                        <a:pt x="25" y="317"/>
                        <a:pt x="19" y="323"/>
                        <a:pt x="12" y="323"/>
                      </a:cubicBezTo>
                      <a:cubicBezTo>
                        <a:pt x="6" y="323"/>
                        <a:pt x="0" y="317"/>
                        <a:pt x="0" y="310"/>
                      </a:cubicBezTo>
                      <a:lnTo>
                        <a:pt x="0" y="235"/>
                      </a:lnTo>
                      <a:cubicBezTo>
                        <a:pt x="0" y="228"/>
                        <a:pt x="6" y="223"/>
                        <a:pt x="12" y="223"/>
                      </a:cubicBezTo>
                      <a:cubicBezTo>
                        <a:pt x="19" y="223"/>
                        <a:pt x="25" y="228"/>
                        <a:pt x="25" y="235"/>
                      </a:cubicBezTo>
                      <a:close/>
                      <a:moveTo>
                        <a:pt x="25" y="410"/>
                      </a:moveTo>
                      <a:lnTo>
                        <a:pt x="25" y="485"/>
                      </a:lnTo>
                      <a:cubicBezTo>
                        <a:pt x="25" y="492"/>
                        <a:pt x="19" y="498"/>
                        <a:pt x="12" y="498"/>
                      </a:cubicBezTo>
                      <a:cubicBezTo>
                        <a:pt x="6" y="498"/>
                        <a:pt x="0" y="492"/>
                        <a:pt x="0" y="485"/>
                      </a:cubicBezTo>
                      <a:lnTo>
                        <a:pt x="0" y="410"/>
                      </a:lnTo>
                      <a:cubicBezTo>
                        <a:pt x="0" y="403"/>
                        <a:pt x="6" y="398"/>
                        <a:pt x="12" y="398"/>
                      </a:cubicBezTo>
                      <a:cubicBezTo>
                        <a:pt x="19" y="398"/>
                        <a:pt x="25" y="403"/>
                        <a:pt x="25" y="410"/>
                      </a:cubicBezTo>
                      <a:close/>
                      <a:moveTo>
                        <a:pt x="25" y="585"/>
                      </a:moveTo>
                      <a:lnTo>
                        <a:pt x="25" y="660"/>
                      </a:lnTo>
                      <a:cubicBezTo>
                        <a:pt x="25" y="667"/>
                        <a:pt x="19" y="673"/>
                        <a:pt x="12" y="673"/>
                      </a:cubicBezTo>
                      <a:cubicBezTo>
                        <a:pt x="6" y="673"/>
                        <a:pt x="0" y="667"/>
                        <a:pt x="0" y="660"/>
                      </a:cubicBezTo>
                      <a:lnTo>
                        <a:pt x="0" y="585"/>
                      </a:lnTo>
                      <a:cubicBezTo>
                        <a:pt x="0" y="578"/>
                        <a:pt x="6" y="573"/>
                        <a:pt x="12" y="573"/>
                      </a:cubicBezTo>
                      <a:cubicBezTo>
                        <a:pt x="19" y="573"/>
                        <a:pt x="25" y="578"/>
                        <a:pt x="25" y="585"/>
                      </a:cubicBezTo>
                      <a:close/>
                      <a:moveTo>
                        <a:pt x="59" y="738"/>
                      </a:moveTo>
                      <a:lnTo>
                        <a:pt x="62" y="741"/>
                      </a:lnTo>
                      <a:lnTo>
                        <a:pt x="60" y="740"/>
                      </a:lnTo>
                      <a:lnTo>
                        <a:pt x="76" y="748"/>
                      </a:lnTo>
                      <a:lnTo>
                        <a:pt x="74" y="748"/>
                      </a:lnTo>
                      <a:lnTo>
                        <a:pt x="92" y="753"/>
                      </a:lnTo>
                      <a:lnTo>
                        <a:pt x="89" y="753"/>
                      </a:lnTo>
                      <a:lnTo>
                        <a:pt x="108" y="755"/>
                      </a:lnTo>
                      <a:lnTo>
                        <a:pt x="121" y="754"/>
                      </a:lnTo>
                      <a:cubicBezTo>
                        <a:pt x="128" y="754"/>
                        <a:pt x="134" y="760"/>
                        <a:pt x="134" y="767"/>
                      </a:cubicBezTo>
                      <a:cubicBezTo>
                        <a:pt x="134" y="774"/>
                        <a:pt x="128" y="779"/>
                        <a:pt x="121" y="779"/>
                      </a:cubicBezTo>
                      <a:lnTo>
                        <a:pt x="106" y="779"/>
                      </a:lnTo>
                      <a:lnTo>
                        <a:pt x="87" y="777"/>
                      </a:lnTo>
                      <a:cubicBezTo>
                        <a:pt x="86" y="777"/>
                        <a:pt x="85" y="777"/>
                        <a:pt x="84" y="777"/>
                      </a:cubicBezTo>
                      <a:lnTo>
                        <a:pt x="67" y="771"/>
                      </a:lnTo>
                      <a:cubicBezTo>
                        <a:pt x="66" y="771"/>
                        <a:pt x="65" y="771"/>
                        <a:pt x="64" y="771"/>
                      </a:cubicBezTo>
                      <a:lnTo>
                        <a:pt x="48" y="762"/>
                      </a:lnTo>
                      <a:cubicBezTo>
                        <a:pt x="48" y="762"/>
                        <a:pt x="47" y="761"/>
                        <a:pt x="46" y="761"/>
                      </a:cubicBezTo>
                      <a:lnTo>
                        <a:pt x="43" y="758"/>
                      </a:lnTo>
                      <a:cubicBezTo>
                        <a:pt x="37" y="753"/>
                        <a:pt x="37" y="745"/>
                        <a:pt x="41" y="740"/>
                      </a:cubicBezTo>
                      <a:cubicBezTo>
                        <a:pt x="45" y="735"/>
                        <a:pt x="53" y="734"/>
                        <a:pt x="59" y="738"/>
                      </a:cubicBezTo>
                      <a:close/>
                      <a:moveTo>
                        <a:pt x="221" y="754"/>
                      </a:moveTo>
                      <a:lnTo>
                        <a:pt x="296" y="754"/>
                      </a:lnTo>
                      <a:cubicBezTo>
                        <a:pt x="303" y="754"/>
                        <a:pt x="309" y="760"/>
                        <a:pt x="309" y="767"/>
                      </a:cubicBezTo>
                      <a:cubicBezTo>
                        <a:pt x="309" y="774"/>
                        <a:pt x="303" y="779"/>
                        <a:pt x="296" y="779"/>
                      </a:cubicBezTo>
                      <a:lnTo>
                        <a:pt x="221" y="779"/>
                      </a:lnTo>
                      <a:cubicBezTo>
                        <a:pt x="215" y="779"/>
                        <a:pt x="209" y="774"/>
                        <a:pt x="209" y="767"/>
                      </a:cubicBezTo>
                      <a:cubicBezTo>
                        <a:pt x="209" y="760"/>
                        <a:pt x="215" y="754"/>
                        <a:pt x="221" y="754"/>
                      </a:cubicBezTo>
                      <a:close/>
                      <a:moveTo>
                        <a:pt x="396" y="754"/>
                      </a:moveTo>
                      <a:lnTo>
                        <a:pt x="471" y="754"/>
                      </a:lnTo>
                      <a:cubicBezTo>
                        <a:pt x="478" y="754"/>
                        <a:pt x="484" y="760"/>
                        <a:pt x="484" y="767"/>
                      </a:cubicBezTo>
                      <a:cubicBezTo>
                        <a:pt x="484" y="774"/>
                        <a:pt x="478" y="779"/>
                        <a:pt x="471" y="779"/>
                      </a:cubicBezTo>
                      <a:lnTo>
                        <a:pt x="396" y="779"/>
                      </a:lnTo>
                      <a:cubicBezTo>
                        <a:pt x="390" y="779"/>
                        <a:pt x="384" y="774"/>
                        <a:pt x="384" y="767"/>
                      </a:cubicBezTo>
                      <a:cubicBezTo>
                        <a:pt x="384" y="760"/>
                        <a:pt x="390" y="754"/>
                        <a:pt x="396" y="754"/>
                      </a:cubicBezTo>
                      <a:close/>
                      <a:moveTo>
                        <a:pt x="571" y="754"/>
                      </a:moveTo>
                      <a:lnTo>
                        <a:pt x="646" y="754"/>
                      </a:lnTo>
                      <a:cubicBezTo>
                        <a:pt x="653" y="754"/>
                        <a:pt x="659" y="760"/>
                        <a:pt x="659" y="767"/>
                      </a:cubicBezTo>
                      <a:cubicBezTo>
                        <a:pt x="659" y="774"/>
                        <a:pt x="653" y="779"/>
                        <a:pt x="646" y="779"/>
                      </a:cubicBezTo>
                      <a:lnTo>
                        <a:pt x="571" y="779"/>
                      </a:lnTo>
                      <a:cubicBezTo>
                        <a:pt x="565" y="779"/>
                        <a:pt x="559" y="774"/>
                        <a:pt x="559" y="767"/>
                      </a:cubicBezTo>
                      <a:cubicBezTo>
                        <a:pt x="559" y="760"/>
                        <a:pt x="565" y="754"/>
                        <a:pt x="571" y="754"/>
                      </a:cubicBezTo>
                      <a:close/>
                      <a:moveTo>
                        <a:pt x="746" y="754"/>
                      </a:moveTo>
                      <a:lnTo>
                        <a:pt x="821" y="754"/>
                      </a:lnTo>
                      <a:cubicBezTo>
                        <a:pt x="828" y="754"/>
                        <a:pt x="834" y="760"/>
                        <a:pt x="834" y="767"/>
                      </a:cubicBezTo>
                      <a:cubicBezTo>
                        <a:pt x="834" y="774"/>
                        <a:pt x="828" y="779"/>
                        <a:pt x="821" y="779"/>
                      </a:cubicBezTo>
                      <a:lnTo>
                        <a:pt x="746" y="779"/>
                      </a:lnTo>
                      <a:cubicBezTo>
                        <a:pt x="740" y="779"/>
                        <a:pt x="734" y="774"/>
                        <a:pt x="734" y="767"/>
                      </a:cubicBezTo>
                      <a:cubicBezTo>
                        <a:pt x="734" y="760"/>
                        <a:pt x="740" y="754"/>
                        <a:pt x="746" y="754"/>
                      </a:cubicBezTo>
                      <a:close/>
                      <a:moveTo>
                        <a:pt x="921" y="754"/>
                      </a:moveTo>
                      <a:lnTo>
                        <a:pt x="996" y="754"/>
                      </a:lnTo>
                      <a:cubicBezTo>
                        <a:pt x="1003" y="754"/>
                        <a:pt x="1009" y="760"/>
                        <a:pt x="1009" y="767"/>
                      </a:cubicBezTo>
                      <a:cubicBezTo>
                        <a:pt x="1009" y="774"/>
                        <a:pt x="1003" y="779"/>
                        <a:pt x="996" y="779"/>
                      </a:cubicBezTo>
                      <a:lnTo>
                        <a:pt x="921" y="779"/>
                      </a:lnTo>
                      <a:cubicBezTo>
                        <a:pt x="915" y="779"/>
                        <a:pt x="909" y="774"/>
                        <a:pt x="909" y="767"/>
                      </a:cubicBezTo>
                      <a:cubicBezTo>
                        <a:pt x="909" y="760"/>
                        <a:pt x="915" y="754"/>
                        <a:pt x="921" y="754"/>
                      </a:cubicBezTo>
                      <a:close/>
                      <a:moveTo>
                        <a:pt x="1096" y="754"/>
                      </a:moveTo>
                      <a:lnTo>
                        <a:pt x="1171" y="754"/>
                      </a:lnTo>
                      <a:cubicBezTo>
                        <a:pt x="1178" y="754"/>
                        <a:pt x="1184" y="760"/>
                        <a:pt x="1184" y="767"/>
                      </a:cubicBezTo>
                      <a:cubicBezTo>
                        <a:pt x="1184" y="774"/>
                        <a:pt x="1178" y="779"/>
                        <a:pt x="1171" y="779"/>
                      </a:cubicBezTo>
                      <a:lnTo>
                        <a:pt x="1096" y="779"/>
                      </a:lnTo>
                      <a:cubicBezTo>
                        <a:pt x="1090" y="779"/>
                        <a:pt x="1084" y="774"/>
                        <a:pt x="1084" y="767"/>
                      </a:cubicBezTo>
                      <a:cubicBezTo>
                        <a:pt x="1084" y="760"/>
                        <a:pt x="1090" y="754"/>
                        <a:pt x="1096" y="754"/>
                      </a:cubicBezTo>
                      <a:close/>
                      <a:moveTo>
                        <a:pt x="1271" y="754"/>
                      </a:moveTo>
                      <a:lnTo>
                        <a:pt x="1346" y="754"/>
                      </a:lnTo>
                      <a:cubicBezTo>
                        <a:pt x="1353" y="754"/>
                        <a:pt x="1359" y="760"/>
                        <a:pt x="1359" y="767"/>
                      </a:cubicBezTo>
                      <a:cubicBezTo>
                        <a:pt x="1359" y="774"/>
                        <a:pt x="1353" y="779"/>
                        <a:pt x="1346" y="779"/>
                      </a:cubicBezTo>
                      <a:lnTo>
                        <a:pt x="1271" y="779"/>
                      </a:lnTo>
                      <a:cubicBezTo>
                        <a:pt x="1265" y="779"/>
                        <a:pt x="1259" y="774"/>
                        <a:pt x="1259" y="767"/>
                      </a:cubicBezTo>
                      <a:cubicBezTo>
                        <a:pt x="1259" y="760"/>
                        <a:pt x="1265" y="754"/>
                        <a:pt x="1271" y="754"/>
                      </a:cubicBezTo>
                      <a:close/>
                      <a:moveTo>
                        <a:pt x="1446" y="754"/>
                      </a:moveTo>
                      <a:lnTo>
                        <a:pt x="1521" y="754"/>
                      </a:lnTo>
                      <a:cubicBezTo>
                        <a:pt x="1528" y="754"/>
                        <a:pt x="1534" y="760"/>
                        <a:pt x="1534" y="767"/>
                      </a:cubicBezTo>
                      <a:cubicBezTo>
                        <a:pt x="1534" y="774"/>
                        <a:pt x="1528" y="779"/>
                        <a:pt x="1521" y="779"/>
                      </a:cubicBezTo>
                      <a:lnTo>
                        <a:pt x="1446" y="779"/>
                      </a:lnTo>
                      <a:cubicBezTo>
                        <a:pt x="1440" y="779"/>
                        <a:pt x="1434" y="774"/>
                        <a:pt x="1434" y="767"/>
                      </a:cubicBezTo>
                      <a:cubicBezTo>
                        <a:pt x="1434" y="760"/>
                        <a:pt x="1440" y="754"/>
                        <a:pt x="1446" y="754"/>
                      </a:cubicBezTo>
                      <a:close/>
                      <a:moveTo>
                        <a:pt x="1621" y="754"/>
                      </a:moveTo>
                      <a:lnTo>
                        <a:pt x="1696" y="754"/>
                      </a:lnTo>
                      <a:cubicBezTo>
                        <a:pt x="1703" y="754"/>
                        <a:pt x="1709" y="760"/>
                        <a:pt x="1709" y="767"/>
                      </a:cubicBezTo>
                      <a:cubicBezTo>
                        <a:pt x="1709" y="774"/>
                        <a:pt x="1703" y="779"/>
                        <a:pt x="1696" y="779"/>
                      </a:cubicBezTo>
                      <a:lnTo>
                        <a:pt x="1621" y="779"/>
                      </a:lnTo>
                      <a:cubicBezTo>
                        <a:pt x="1615" y="779"/>
                        <a:pt x="1609" y="774"/>
                        <a:pt x="1609" y="767"/>
                      </a:cubicBezTo>
                      <a:cubicBezTo>
                        <a:pt x="1609" y="760"/>
                        <a:pt x="1615" y="754"/>
                        <a:pt x="1621" y="754"/>
                      </a:cubicBezTo>
                      <a:close/>
                      <a:moveTo>
                        <a:pt x="1796" y="754"/>
                      </a:moveTo>
                      <a:lnTo>
                        <a:pt x="1871" y="754"/>
                      </a:lnTo>
                      <a:cubicBezTo>
                        <a:pt x="1878" y="754"/>
                        <a:pt x="1884" y="760"/>
                        <a:pt x="1884" y="767"/>
                      </a:cubicBezTo>
                      <a:cubicBezTo>
                        <a:pt x="1884" y="774"/>
                        <a:pt x="1878" y="779"/>
                        <a:pt x="1871" y="779"/>
                      </a:cubicBezTo>
                      <a:lnTo>
                        <a:pt x="1796" y="779"/>
                      </a:lnTo>
                      <a:cubicBezTo>
                        <a:pt x="1790" y="779"/>
                        <a:pt x="1784" y="774"/>
                        <a:pt x="1784" y="767"/>
                      </a:cubicBezTo>
                      <a:cubicBezTo>
                        <a:pt x="1784" y="760"/>
                        <a:pt x="1790" y="754"/>
                        <a:pt x="1796" y="754"/>
                      </a:cubicBezTo>
                      <a:close/>
                      <a:moveTo>
                        <a:pt x="1971" y="754"/>
                      </a:moveTo>
                      <a:lnTo>
                        <a:pt x="2046" y="754"/>
                      </a:lnTo>
                      <a:cubicBezTo>
                        <a:pt x="2053" y="754"/>
                        <a:pt x="2059" y="760"/>
                        <a:pt x="2059" y="767"/>
                      </a:cubicBezTo>
                      <a:cubicBezTo>
                        <a:pt x="2059" y="774"/>
                        <a:pt x="2053" y="779"/>
                        <a:pt x="2046" y="779"/>
                      </a:cubicBezTo>
                      <a:lnTo>
                        <a:pt x="1971" y="779"/>
                      </a:lnTo>
                      <a:cubicBezTo>
                        <a:pt x="1965" y="779"/>
                        <a:pt x="1959" y="774"/>
                        <a:pt x="1959" y="767"/>
                      </a:cubicBezTo>
                      <a:cubicBezTo>
                        <a:pt x="1959" y="760"/>
                        <a:pt x="1965" y="754"/>
                        <a:pt x="1971" y="754"/>
                      </a:cubicBezTo>
                      <a:close/>
                      <a:moveTo>
                        <a:pt x="2146" y="754"/>
                      </a:moveTo>
                      <a:lnTo>
                        <a:pt x="2221" y="754"/>
                      </a:lnTo>
                      <a:cubicBezTo>
                        <a:pt x="2228" y="754"/>
                        <a:pt x="2234" y="760"/>
                        <a:pt x="2234" y="767"/>
                      </a:cubicBezTo>
                      <a:cubicBezTo>
                        <a:pt x="2234" y="774"/>
                        <a:pt x="2228" y="779"/>
                        <a:pt x="2221" y="779"/>
                      </a:cubicBezTo>
                      <a:lnTo>
                        <a:pt x="2146" y="779"/>
                      </a:lnTo>
                      <a:cubicBezTo>
                        <a:pt x="2140" y="779"/>
                        <a:pt x="2134" y="774"/>
                        <a:pt x="2134" y="767"/>
                      </a:cubicBezTo>
                      <a:cubicBezTo>
                        <a:pt x="2134" y="760"/>
                        <a:pt x="2140" y="754"/>
                        <a:pt x="2146" y="754"/>
                      </a:cubicBezTo>
                      <a:close/>
                      <a:moveTo>
                        <a:pt x="2321" y="754"/>
                      </a:moveTo>
                      <a:lnTo>
                        <a:pt x="2396" y="754"/>
                      </a:lnTo>
                      <a:cubicBezTo>
                        <a:pt x="2403" y="754"/>
                        <a:pt x="2409" y="760"/>
                        <a:pt x="2409" y="767"/>
                      </a:cubicBezTo>
                      <a:cubicBezTo>
                        <a:pt x="2409" y="774"/>
                        <a:pt x="2403" y="779"/>
                        <a:pt x="2396" y="779"/>
                      </a:cubicBezTo>
                      <a:lnTo>
                        <a:pt x="2321" y="779"/>
                      </a:lnTo>
                      <a:cubicBezTo>
                        <a:pt x="2315" y="779"/>
                        <a:pt x="2309" y="774"/>
                        <a:pt x="2309" y="767"/>
                      </a:cubicBezTo>
                      <a:cubicBezTo>
                        <a:pt x="2309" y="760"/>
                        <a:pt x="2315" y="754"/>
                        <a:pt x="2321" y="754"/>
                      </a:cubicBezTo>
                      <a:close/>
                      <a:moveTo>
                        <a:pt x="2496" y="754"/>
                      </a:moveTo>
                      <a:lnTo>
                        <a:pt x="2571" y="754"/>
                      </a:lnTo>
                      <a:cubicBezTo>
                        <a:pt x="2578" y="754"/>
                        <a:pt x="2584" y="760"/>
                        <a:pt x="2584" y="767"/>
                      </a:cubicBezTo>
                      <a:cubicBezTo>
                        <a:pt x="2584" y="774"/>
                        <a:pt x="2578" y="779"/>
                        <a:pt x="2571" y="779"/>
                      </a:cubicBezTo>
                      <a:lnTo>
                        <a:pt x="2496" y="779"/>
                      </a:lnTo>
                      <a:cubicBezTo>
                        <a:pt x="2490" y="779"/>
                        <a:pt x="2484" y="774"/>
                        <a:pt x="2484" y="767"/>
                      </a:cubicBezTo>
                      <a:cubicBezTo>
                        <a:pt x="2484" y="760"/>
                        <a:pt x="2490" y="754"/>
                        <a:pt x="2496" y="754"/>
                      </a:cubicBezTo>
                      <a:close/>
                      <a:moveTo>
                        <a:pt x="2671" y="754"/>
                      </a:moveTo>
                      <a:lnTo>
                        <a:pt x="2746" y="754"/>
                      </a:lnTo>
                      <a:cubicBezTo>
                        <a:pt x="2753" y="754"/>
                        <a:pt x="2759" y="760"/>
                        <a:pt x="2759" y="767"/>
                      </a:cubicBezTo>
                      <a:cubicBezTo>
                        <a:pt x="2759" y="774"/>
                        <a:pt x="2753" y="779"/>
                        <a:pt x="2746" y="779"/>
                      </a:cubicBezTo>
                      <a:lnTo>
                        <a:pt x="2671" y="779"/>
                      </a:lnTo>
                      <a:cubicBezTo>
                        <a:pt x="2665" y="779"/>
                        <a:pt x="2659" y="774"/>
                        <a:pt x="2659" y="767"/>
                      </a:cubicBezTo>
                      <a:cubicBezTo>
                        <a:pt x="2659" y="760"/>
                        <a:pt x="2665" y="754"/>
                        <a:pt x="2671" y="754"/>
                      </a:cubicBezTo>
                      <a:close/>
                      <a:moveTo>
                        <a:pt x="2846" y="754"/>
                      </a:moveTo>
                      <a:lnTo>
                        <a:pt x="2921" y="754"/>
                      </a:lnTo>
                      <a:cubicBezTo>
                        <a:pt x="2928" y="754"/>
                        <a:pt x="2934" y="760"/>
                        <a:pt x="2934" y="767"/>
                      </a:cubicBezTo>
                      <a:cubicBezTo>
                        <a:pt x="2934" y="774"/>
                        <a:pt x="2928" y="779"/>
                        <a:pt x="2921" y="779"/>
                      </a:cubicBezTo>
                      <a:lnTo>
                        <a:pt x="2846" y="779"/>
                      </a:lnTo>
                      <a:cubicBezTo>
                        <a:pt x="2840" y="779"/>
                        <a:pt x="2834" y="774"/>
                        <a:pt x="2834" y="767"/>
                      </a:cubicBezTo>
                      <a:cubicBezTo>
                        <a:pt x="2834" y="760"/>
                        <a:pt x="2840" y="754"/>
                        <a:pt x="2846" y="754"/>
                      </a:cubicBezTo>
                      <a:close/>
                      <a:moveTo>
                        <a:pt x="3021" y="754"/>
                      </a:moveTo>
                      <a:lnTo>
                        <a:pt x="3096" y="754"/>
                      </a:lnTo>
                      <a:cubicBezTo>
                        <a:pt x="3103" y="754"/>
                        <a:pt x="3109" y="760"/>
                        <a:pt x="3109" y="767"/>
                      </a:cubicBezTo>
                      <a:cubicBezTo>
                        <a:pt x="3109" y="774"/>
                        <a:pt x="3103" y="779"/>
                        <a:pt x="3096" y="779"/>
                      </a:cubicBezTo>
                      <a:lnTo>
                        <a:pt x="3021" y="779"/>
                      </a:lnTo>
                      <a:cubicBezTo>
                        <a:pt x="3015" y="779"/>
                        <a:pt x="3009" y="774"/>
                        <a:pt x="3009" y="767"/>
                      </a:cubicBezTo>
                      <a:cubicBezTo>
                        <a:pt x="3009" y="760"/>
                        <a:pt x="3015" y="754"/>
                        <a:pt x="3021" y="754"/>
                      </a:cubicBezTo>
                      <a:close/>
                      <a:moveTo>
                        <a:pt x="3196" y="754"/>
                      </a:moveTo>
                      <a:lnTo>
                        <a:pt x="3271" y="754"/>
                      </a:lnTo>
                      <a:cubicBezTo>
                        <a:pt x="3278" y="754"/>
                        <a:pt x="3284" y="760"/>
                        <a:pt x="3284" y="767"/>
                      </a:cubicBezTo>
                      <a:cubicBezTo>
                        <a:pt x="3284" y="774"/>
                        <a:pt x="3278" y="779"/>
                        <a:pt x="3271" y="779"/>
                      </a:cubicBezTo>
                      <a:lnTo>
                        <a:pt x="3196" y="779"/>
                      </a:lnTo>
                      <a:cubicBezTo>
                        <a:pt x="3190" y="779"/>
                        <a:pt x="3184" y="774"/>
                        <a:pt x="3184" y="767"/>
                      </a:cubicBezTo>
                      <a:cubicBezTo>
                        <a:pt x="3184" y="760"/>
                        <a:pt x="3190" y="754"/>
                        <a:pt x="3196" y="754"/>
                      </a:cubicBezTo>
                      <a:close/>
                      <a:moveTo>
                        <a:pt x="3371" y="754"/>
                      </a:moveTo>
                      <a:lnTo>
                        <a:pt x="3446" y="754"/>
                      </a:lnTo>
                      <a:cubicBezTo>
                        <a:pt x="3453" y="754"/>
                        <a:pt x="3459" y="760"/>
                        <a:pt x="3459" y="767"/>
                      </a:cubicBezTo>
                      <a:cubicBezTo>
                        <a:pt x="3459" y="774"/>
                        <a:pt x="3453" y="779"/>
                        <a:pt x="3446" y="779"/>
                      </a:cubicBezTo>
                      <a:lnTo>
                        <a:pt x="3371" y="779"/>
                      </a:lnTo>
                      <a:cubicBezTo>
                        <a:pt x="3365" y="779"/>
                        <a:pt x="3359" y="774"/>
                        <a:pt x="3359" y="767"/>
                      </a:cubicBezTo>
                      <a:cubicBezTo>
                        <a:pt x="3359" y="760"/>
                        <a:pt x="3365" y="754"/>
                        <a:pt x="3371" y="754"/>
                      </a:cubicBezTo>
                      <a:close/>
                      <a:moveTo>
                        <a:pt x="3546" y="754"/>
                      </a:moveTo>
                      <a:lnTo>
                        <a:pt x="3621" y="754"/>
                      </a:lnTo>
                      <a:cubicBezTo>
                        <a:pt x="3628" y="754"/>
                        <a:pt x="3634" y="760"/>
                        <a:pt x="3634" y="767"/>
                      </a:cubicBezTo>
                      <a:cubicBezTo>
                        <a:pt x="3634" y="774"/>
                        <a:pt x="3628" y="779"/>
                        <a:pt x="3621" y="779"/>
                      </a:cubicBezTo>
                      <a:lnTo>
                        <a:pt x="3546" y="779"/>
                      </a:lnTo>
                      <a:cubicBezTo>
                        <a:pt x="3540" y="779"/>
                        <a:pt x="3534" y="774"/>
                        <a:pt x="3534" y="767"/>
                      </a:cubicBezTo>
                      <a:cubicBezTo>
                        <a:pt x="3534" y="760"/>
                        <a:pt x="3540" y="754"/>
                        <a:pt x="3546" y="754"/>
                      </a:cubicBezTo>
                      <a:close/>
                      <a:moveTo>
                        <a:pt x="3721" y="754"/>
                      </a:moveTo>
                      <a:lnTo>
                        <a:pt x="3796" y="754"/>
                      </a:lnTo>
                      <a:cubicBezTo>
                        <a:pt x="3803" y="754"/>
                        <a:pt x="3809" y="760"/>
                        <a:pt x="3809" y="767"/>
                      </a:cubicBezTo>
                      <a:cubicBezTo>
                        <a:pt x="3809" y="774"/>
                        <a:pt x="3803" y="779"/>
                        <a:pt x="3796" y="779"/>
                      </a:cubicBezTo>
                      <a:lnTo>
                        <a:pt x="3721" y="779"/>
                      </a:lnTo>
                      <a:cubicBezTo>
                        <a:pt x="3715" y="779"/>
                        <a:pt x="3709" y="774"/>
                        <a:pt x="3709" y="767"/>
                      </a:cubicBezTo>
                      <a:cubicBezTo>
                        <a:pt x="3709" y="760"/>
                        <a:pt x="3715" y="754"/>
                        <a:pt x="3721" y="754"/>
                      </a:cubicBezTo>
                      <a:close/>
                      <a:moveTo>
                        <a:pt x="3896" y="754"/>
                      </a:moveTo>
                      <a:lnTo>
                        <a:pt x="3971" y="754"/>
                      </a:lnTo>
                      <a:cubicBezTo>
                        <a:pt x="3978" y="754"/>
                        <a:pt x="3984" y="760"/>
                        <a:pt x="3984" y="767"/>
                      </a:cubicBezTo>
                      <a:cubicBezTo>
                        <a:pt x="3984" y="774"/>
                        <a:pt x="3978" y="779"/>
                        <a:pt x="3971" y="779"/>
                      </a:cubicBezTo>
                      <a:lnTo>
                        <a:pt x="3896" y="779"/>
                      </a:lnTo>
                      <a:cubicBezTo>
                        <a:pt x="3890" y="779"/>
                        <a:pt x="3884" y="774"/>
                        <a:pt x="3884" y="767"/>
                      </a:cubicBezTo>
                      <a:cubicBezTo>
                        <a:pt x="3884" y="760"/>
                        <a:pt x="3890" y="754"/>
                        <a:pt x="3896" y="754"/>
                      </a:cubicBezTo>
                      <a:close/>
                      <a:moveTo>
                        <a:pt x="4071" y="754"/>
                      </a:moveTo>
                      <a:lnTo>
                        <a:pt x="4146" y="754"/>
                      </a:lnTo>
                      <a:cubicBezTo>
                        <a:pt x="4153" y="754"/>
                        <a:pt x="4159" y="760"/>
                        <a:pt x="4159" y="767"/>
                      </a:cubicBezTo>
                      <a:cubicBezTo>
                        <a:pt x="4159" y="774"/>
                        <a:pt x="4153" y="779"/>
                        <a:pt x="4146" y="779"/>
                      </a:cubicBezTo>
                      <a:lnTo>
                        <a:pt x="4071" y="779"/>
                      </a:lnTo>
                      <a:cubicBezTo>
                        <a:pt x="4065" y="779"/>
                        <a:pt x="4059" y="774"/>
                        <a:pt x="4059" y="767"/>
                      </a:cubicBezTo>
                      <a:cubicBezTo>
                        <a:pt x="4059" y="760"/>
                        <a:pt x="4065" y="754"/>
                        <a:pt x="4071" y="754"/>
                      </a:cubicBezTo>
                      <a:close/>
                      <a:moveTo>
                        <a:pt x="4246" y="754"/>
                      </a:moveTo>
                      <a:lnTo>
                        <a:pt x="4321" y="754"/>
                      </a:lnTo>
                      <a:cubicBezTo>
                        <a:pt x="4328" y="754"/>
                        <a:pt x="4334" y="760"/>
                        <a:pt x="4334" y="767"/>
                      </a:cubicBezTo>
                      <a:cubicBezTo>
                        <a:pt x="4334" y="774"/>
                        <a:pt x="4328" y="779"/>
                        <a:pt x="4321" y="779"/>
                      </a:cubicBezTo>
                      <a:lnTo>
                        <a:pt x="4246" y="779"/>
                      </a:lnTo>
                      <a:cubicBezTo>
                        <a:pt x="4240" y="779"/>
                        <a:pt x="4234" y="774"/>
                        <a:pt x="4234" y="767"/>
                      </a:cubicBezTo>
                      <a:cubicBezTo>
                        <a:pt x="4234" y="760"/>
                        <a:pt x="4240" y="754"/>
                        <a:pt x="4246" y="754"/>
                      </a:cubicBezTo>
                      <a:close/>
                      <a:moveTo>
                        <a:pt x="4421" y="754"/>
                      </a:moveTo>
                      <a:lnTo>
                        <a:pt x="4496" y="754"/>
                      </a:lnTo>
                      <a:cubicBezTo>
                        <a:pt x="4503" y="754"/>
                        <a:pt x="4509" y="760"/>
                        <a:pt x="4509" y="767"/>
                      </a:cubicBezTo>
                      <a:cubicBezTo>
                        <a:pt x="4509" y="774"/>
                        <a:pt x="4503" y="779"/>
                        <a:pt x="4496" y="779"/>
                      </a:cubicBezTo>
                      <a:lnTo>
                        <a:pt x="4421" y="779"/>
                      </a:lnTo>
                      <a:cubicBezTo>
                        <a:pt x="4415" y="779"/>
                        <a:pt x="4409" y="774"/>
                        <a:pt x="4409" y="767"/>
                      </a:cubicBezTo>
                      <a:cubicBezTo>
                        <a:pt x="4409" y="760"/>
                        <a:pt x="4415" y="754"/>
                        <a:pt x="4421" y="754"/>
                      </a:cubicBezTo>
                      <a:close/>
                      <a:moveTo>
                        <a:pt x="4596" y="754"/>
                      </a:moveTo>
                      <a:lnTo>
                        <a:pt x="4671" y="754"/>
                      </a:lnTo>
                      <a:cubicBezTo>
                        <a:pt x="4678" y="754"/>
                        <a:pt x="4684" y="760"/>
                        <a:pt x="4684" y="767"/>
                      </a:cubicBezTo>
                      <a:cubicBezTo>
                        <a:pt x="4684" y="774"/>
                        <a:pt x="4678" y="779"/>
                        <a:pt x="4671" y="779"/>
                      </a:cubicBezTo>
                      <a:lnTo>
                        <a:pt x="4596" y="779"/>
                      </a:lnTo>
                      <a:cubicBezTo>
                        <a:pt x="4590" y="779"/>
                        <a:pt x="4584" y="774"/>
                        <a:pt x="4584" y="767"/>
                      </a:cubicBezTo>
                      <a:cubicBezTo>
                        <a:pt x="4584" y="760"/>
                        <a:pt x="4590" y="754"/>
                        <a:pt x="4596" y="754"/>
                      </a:cubicBezTo>
                      <a:close/>
                      <a:moveTo>
                        <a:pt x="4771" y="754"/>
                      </a:moveTo>
                      <a:lnTo>
                        <a:pt x="4846" y="754"/>
                      </a:lnTo>
                      <a:cubicBezTo>
                        <a:pt x="4853" y="754"/>
                        <a:pt x="4859" y="760"/>
                        <a:pt x="4859" y="767"/>
                      </a:cubicBezTo>
                      <a:cubicBezTo>
                        <a:pt x="4859" y="774"/>
                        <a:pt x="4853" y="779"/>
                        <a:pt x="4846" y="779"/>
                      </a:cubicBezTo>
                      <a:lnTo>
                        <a:pt x="4771" y="779"/>
                      </a:lnTo>
                      <a:cubicBezTo>
                        <a:pt x="4765" y="779"/>
                        <a:pt x="4759" y="774"/>
                        <a:pt x="4759" y="767"/>
                      </a:cubicBezTo>
                      <a:cubicBezTo>
                        <a:pt x="4759" y="760"/>
                        <a:pt x="4765" y="754"/>
                        <a:pt x="4771" y="754"/>
                      </a:cubicBezTo>
                      <a:close/>
                      <a:moveTo>
                        <a:pt x="4946" y="754"/>
                      </a:moveTo>
                      <a:lnTo>
                        <a:pt x="5021" y="754"/>
                      </a:lnTo>
                      <a:cubicBezTo>
                        <a:pt x="5028" y="754"/>
                        <a:pt x="5034" y="760"/>
                        <a:pt x="5034" y="767"/>
                      </a:cubicBezTo>
                      <a:cubicBezTo>
                        <a:pt x="5034" y="774"/>
                        <a:pt x="5028" y="779"/>
                        <a:pt x="5021" y="779"/>
                      </a:cubicBezTo>
                      <a:lnTo>
                        <a:pt x="4946" y="779"/>
                      </a:lnTo>
                      <a:cubicBezTo>
                        <a:pt x="4940" y="779"/>
                        <a:pt x="4934" y="774"/>
                        <a:pt x="4934" y="767"/>
                      </a:cubicBezTo>
                      <a:cubicBezTo>
                        <a:pt x="4934" y="760"/>
                        <a:pt x="4940" y="754"/>
                        <a:pt x="4946" y="754"/>
                      </a:cubicBezTo>
                      <a:close/>
                      <a:moveTo>
                        <a:pt x="5121" y="754"/>
                      </a:moveTo>
                      <a:lnTo>
                        <a:pt x="5196" y="754"/>
                      </a:lnTo>
                      <a:cubicBezTo>
                        <a:pt x="5203" y="754"/>
                        <a:pt x="5209" y="760"/>
                        <a:pt x="5209" y="767"/>
                      </a:cubicBezTo>
                      <a:cubicBezTo>
                        <a:pt x="5209" y="774"/>
                        <a:pt x="5203" y="779"/>
                        <a:pt x="5196" y="779"/>
                      </a:cubicBezTo>
                      <a:lnTo>
                        <a:pt x="5121" y="779"/>
                      </a:lnTo>
                      <a:cubicBezTo>
                        <a:pt x="5115" y="779"/>
                        <a:pt x="5109" y="774"/>
                        <a:pt x="5109" y="767"/>
                      </a:cubicBezTo>
                      <a:cubicBezTo>
                        <a:pt x="5109" y="760"/>
                        <a:pt x="5115" y="754"/>
                        <a:pt x="5121" y="754"/>
                      </a:cubicBezTo>
                      <a:close/>
                      <a:moveTo>
                        <a:pt x="5296" y="754"/>
                      </a:moveTo>
                      <a:lnTo>
                        <a:pt x="5371" y="754"/>
                      </a:lnTo>
                      <a:cubicBezTo>
                        <a:pt x="5378" y="754"/>
                        <a:pt x="5384" y="760"/>
                        <a:pt x="5384" y="767"/>
                      </a:cubicBezTo>
                      <a:cubicBezTo>
                        <a:pt x="5384" y="774"/>
                        <a:pt x="5378" y="779"/>
                        <a:pt x="5371" y="779"/>
                      </a:cubicBezTo>
                      <a:lnTo>
                        <a:pt x="5296" y="779"/>
                      </a:lnTo>
                      <a:cubicBezTo>
                        <a:pt x="5290" y="779"/>
                        <a:pt x="5284" y="774"/>
                        <a:pt x="5284" y="767"/>
                      </a:cubicBezTo>
                      <a:cubicBezTo>
                        <a:pt x="5284" y="760"/>
                        <a:pt x="5290" y="754"/>
                        <a:pt x="5296" y="754"/>
                      </a:cubicBezTo>
                      <a:close/>
                      <a:moveTo>
                        <a:pt x="5471" y="754"/>
                      </a:moveTo>
                      <a:lnTo>
                        <a:pt x="5546" y="754"/>
                      </a:lnTo>
                      <a:cubicBezTo>
                        <a:pt x="5553" y="754"/>
                        <a:pt x="5559" y="760"/>
                        <a:pt x="5559" y="767"/>
                      </a:cubicBezTo>
                      <a:cubicBezTo>
                        <a:pt x="5559" y="774"/>
                        <a:pt x="5553" y="779"/>
                        <a:pt x="5546" y="779"/>
                      </a:cubicBezTo>
                      <a:lnTo>
                        <a:pt x="5471" y="779"/>
                      </a:lnTo>
                      <a:cubicBezTo>
                        <a:pt x="5465" y="779"/>
                        <a:pt x="5459" y="774"/>
                        <a:pt x="5459" y="767"/>
                      </a:cubicBezTo>
                      <a:cubicBezTo>
                        <a:pt x="5459" y="760"/>
                        <a:pt x="5465" y="754"/>
                        <a:pt x="5471" y="754"/>
                      </a:cubicBezTo>
                      <a:close/>
                      <a:moveTo>
                        <a:pt x="5646" y="754"/>
                      </a:moveTo>
                      <a:lnTo>
                        <a:pt x="5721" y="754"/>
                      </a:lnTo>
                      <a:cubicBezTo>
                        <a:pt x="5728" y="754"/>
                        <a:pt x="5734" y="760"/>
                        <a:pt x="5734" y="767"/>
                      </a:cubicBezTo>
                      <a:cubicBezTo>
                        <a:pt x="5734" y="774"/>
                        <a:pt x="5728" y="779"/>
                        <a:pt x="5721" y="779"/>
                      </a:cubicBezTo>
                      <a:lnTo>
                        <a:pt x="5646" y="779"/>
                      </a:lnTo>
                      <a:cubicBezTo>
                        <a:pt x="5640" y="779"/>
                        <a:pt x="5634" y="774"/>
                        <a:pt x="5634" y="767"/>
                      </a:cubicBezTo>
                      <a:cubicBezTo>
                        <a:pt x="5634" y="760"/>
                        <a:pt x="5640" y="754"/>
                        <a:pt x="5646" y="754"/>
                      </a:cubicBezTo>
                      <a:close/>
                      <a:moveTo>
                        <a:pt x="5821" y="754"/>
                      </a:moveTo>
                      <a:lnTo>
                        <a:pt x="5896" y="754"/>
                      </a:lnTo>
                      <a:cubicBezTo>
                        <a:pt x="5903" y="754"/>
                        <a:pt x="5909" y="760"/>
                        <a:pt x="5909" y="767"/>
                      </a:cubicBezTo>
                      <a:cubicBezTo>
                        <a:pt x="5909" y="774"/>
                        <a:pt x="5903" y="779"/>
                        <a:pt x="5896" y="779"/>
                      </a:cubicBezTo>
                      <a:lnTo>
                        <a:pt x="5821" y="779"/>
                      </a:lnTo>
                      <a:cubicBezTo>
                        <a:pt x="5815" y="779"/>
                        <a:pt x="5809" y="774"/>
                        <a:pt x="5809" y="767"/>
                      </a:cubicBezTo>
                      <a:cubicBezTo>
                        <a:pt x="5809" y="760"/>
                        <a:pt x="5815" y="754"/>
                        <a:pt x="5821" y="754"/>
                      </a:cubicBezTo>
                      <a:close/>
                      <a:moveTo>
                        <a:pt x="5996" y="754"/>
                      </a:moveTo>
                      <a:lnTo>
                        <a:pt x="6071" y="754"/>
                      </a:lnTo>
                      <a:cubicBezTo>
                        <a:pt x="6078" y="754"/>
                        <a:pt x="6084" y="760"/>
                        <a:pt x="6084" y="767"/>
                      </a:cubicBezTo>
                      <a:cubicBezTo>
                        <a:pt x="6084" y="774"/>
                        <a:pt x="6078" y="779"/>
                        <a:pt x="6071" y="779"/>
                      </a:cubicBezTo>
                      <a:lnTo>
                        <a:pt x="5996" y="779"/>
                      </a:lnTo>
                      <a:cubicBezTo>
                        <a:pt x="5990" y="779"/>
                        <a:pt x="5984" y="774"/>
                        <a:pt x="5984" y="767"/>
                      </a:cubicBezTo>
                      <a:cubicBezTo>
                        <a:pt x="5984" y="760"/>
                        <a:pt x="5990" y="754"/>
                        <a:pt x="5996" y="754"/>
                      </a:cubicBezTo>
                      <a:close/>
                      <a:moveTo>
                        <a:pt x="6170" y="753"/>
                      </a:moveTo>
                      <a:lnTo>
                        <a:pt x="6173" y="753"/>
                      </a:lnTo>
                      <a:lnTo>
                        <a:pt x="6171" y="753"/>
                      </a:lnTo>
                      <a:lnTo>
                        <a:pt x="6189" y="748"/>
                      </a:lnTo>
                      <a:lnTo>
                        <a:pt x="6187" y="748"/>
                      </a:lnTo>
                      <a:lnTo>
                        <a:pt x="6203" y="740"/>
                      </a:lnTo>
                      <a:lnTo>
                        <a:pt x="6201" y="741"/>
                      </a:lnTo>
                      <a:lnTo>
                        <a:pt x="6215" y="730"/>
                      </a:lnTo>
                      <a:lnTo>
                        <a:pt x="6213" y="732"/>
                      </a:lnTo>
                      <a:lnTo>
                        <a:pt x="6224" y="719"/>
                      </a:lnTo>
                      <a:cubicBezTo>
                        <a:pt x="6228" y="713"/>
                        <a:pt x="6236" y="712"/>
                        <a:pt x="6241" y="717"/>
                      </a:cubicBezTo>
                      <a:cubicBezTo>
                        <a:pt x="6246" y="721"/>
                        <a:pt x="6247" y="729"/>
                        <a:pt x="6243" y="734"/>
                      </a:cubicBezTo>
                      <a:lnTo>
                        <a:pt x="6232" y="747"/>
                      </a:lnTo>
                      <a:cubicBezTo>
                        <a:pt x="6232" y="748"/>
                        <a:pt x="6231" y="749"/>
                        <a:pt x="6230" y="749"/>
                      </a:cubicBezTo>
                      <a:lnTo>
                        <a:pt x="6216" y="761"/>
                      </a:lnTo>
                      <a:cubicBezTo>
                        <a:pt x="6216" y="761"/>
                        <a:pt x="6215" y="762"/>
                        <a:pt x="6214" y="762"/>
                      </a:cubicBezTo>
                      <a:lnTo>
                        <a:pt x="6198" y="771"/>
                      </a:lnTo>
                      <a:cubicBezTo>
                        <a:pt x="6198" y="771"/>
                        <a:pt x="6197" y="771"/>
                        <a:pt x="6196" y="771"/>
                      </a:cubicBezTo>
                      <a:lnTo>
                        <a:pt x="6178" y="777"/>
                      </a:lnTo>
                      <a:cubicBezTo>
                        <a:pt x="6178" y="777"/>
                        <a:pt x="6177" y="777"/>
                        <a:pt x="6176" y="777"/>
                      </a:cubicBezTo>
                      <a:lnTo>
                        <a:pt x="6173" y="778"/>
                      </a:lnTo>
                      <a:cubicBezTo>
                        <a:pt x="6166" y="778"/>
                        <a:pt x="6160" y="773"/>
                        <a:pt x="6159" y="767"/>
                      </a:cubicBezTo>
                      <a:cubicBezTo>
                        <a:pt x="6158" y="760"/>
                        <a:pt x="6163" y="754"/>
                        <a:pt x="6170" y="753"/>
                      </a:cubicBezTo>
                      <a:close/>
                      <a:moveTo>
                        <a:pt x="6237" y="630"/>
                      </a:moveTo>
                      <a:lnTo>
                        <a:pt x="6237" y="555"/>
                      </a:lnTo>
                      <a:cubicBezTo>
                        <a:pt x="6237" y="548"/>
                        <a:pt x="6243" y="542"/>
                        <a:pt x="6250" y="542"/>
                      </a:cubicBezTo>
                      <a:cubicBezTo>
                        <a:pt x="6257" y="542"/>
                        <a:pt x="6262" y="548"/>
                        <a:pt x="6262" y="555"/>
                      </a:cubicBezTo>
                      <a:lnTo>
                        <a:pt x="6262" y="630"/>
                      </a:lnTo>
                      <a:cubicBezTo>
                        <a:pt x="6262" y="637"/>
                        <a:pt x="6257" y="642"/>
                        <a:pt x="6250" y="642"/>
                      </a:cubicBezTo>
                      <a:cubicBezTo>
                        <a:pt x="6243" y="642"/>
                        <a:pt x="6237" y="637"/>
                        <a:pt x="6237" y="630"/>
                      </a:cubicBezTo>
                      <a:close/>
                      <a:moveTo>
                        <a:pt x="6237" y="455"/>
                      </a:moveTo>
                      <a:lnTo>
                        <a:pt x="6237" y="380"/>
                      </a:lnTo>
                      <a:cubicBezTo>
                        <a:pt x="6237" y="373"/>
                        <a:pt x="6243" y="367"/>
                        <a:pt x="6250" y="367"/>
                      </a:cubicBezTo>
                      <a:cubicBezTo>
                        <a:pt x="6257" y="367"/>
                        <a:pt x="6262" y="373"/>
                        <a:pt x="6262" y="380"/>
                      </a:cubicBezTo>
                      <a:lnTo>
                        <a:pt x="6262" y="455"/>
                      </a:lnTo>
                      <a:cubicBezTo>
                        <a:pt x="6262" y="462"/>
                        <a:pt x="6257" y="467"/>
                        <a:pt x="6250" y="467"/>
                      </a:cubicBezTo>
                      <a:cubicBezTo>
                        <a:pt x="6243" y="467"/>
                        <a:pt x="6237" y="462"/>
                        <a:pt x="6237" y="455"/>
                      </a:cubicBezTo>
                      <a:close/>
                      <a:moveTo>
                        <a:pt x="6237" y="280"/>
                      </a:moveTo>
                      <a:lnTo>
                        <a:pt x="6237" y="205"/>
                      </a:lnTo>
                      <a:cubicBezTo>
                        <a:pt x="6237" y="198"/>
                        <a:pt x="6243" y="192"/>
                        <a:pt x="6250" y="192"/>
                      </a:cubicBezTo>
                      <a:cubicBezTo>
                        <a:pt x="6257" y="192"/>
                        <a:pt x="6262" y="198"/>
                        <a:pt x="6262" y="205"/>
                      </a:cubicBezTo>
                      <a:lnTo>
                        <a:pt x="6262" y="280"/>
                      </a:lnTo>
                      <a:cubicBezTo>
                        <a:pt x="6262" y="287"/>
                        <a:pt x="6257" y="292"/>
                        <a:pt x="6250" y="292"/>
                      </a:cubicBezTo>
                      <a:cubicBezTo>
                        <a:pt x="6243" y="292"/>
                        <a:pt x="6237" y="287"/>
                        <a:pt x="6237" y="280"/>
                      </a:cubicBezTo>
                      <a:close/>
                      <a:moveTo>
                        <a:pt x="6237" y="106"/>
                      </a:moveTo>
                      <a:lnTo>
                        <a:pt x="6236" y="89"/>
                      </a:lnTo>
                      <a:lnTo>
                        <a:pt x="6236" y="92"/>
                      </a:lnTo>
                      <a:lnTo>
                        <a:pt x="6231" y="74"/>
                      </a:lnTo>
                      <a:lnTo>
                        <a:pt x="6231" y="76"/>
                      </a:lnTo>
                      <a:lnTo>
                        <a:pt x="6223" y="60"/>
                      </a:lnTo>
                      <a:lnTo>
                        <a:pt x="6224" y="62"/>
                      </a:lnTo>
                      <a:lnTo>
                        <a:pt x="6213" y="48"/>
                      </a:lnTo>
                      <a:lnTo>
                        <a:pt x="6214" y="50"/>
                      </a:lnTo>
                      <a:lnTo>
                        <a:pt x="6212" y="48"/>
                      </a:lnTo>
                      <a:cubicBezTo>
                        <a:pt x="6207" y="43"/>
                        <a:pt x="6206" y="36"/>
                        <a:pt x="6210" y="30"/>
                      </a:cubicBezTo>
                      <a:cubicBezTo>
                        <a:pt x="6215" y="25"/>
                        <a:pt x="6223" y="24"/>
                        <a:pt x="6228" y="29"/>
                      </a:cubicBezTo>
                      <a:lnTo>
                        <a:pt x="6231" y="31"/>
                      </a:lnTo>
                      <a:cubicBezTo>
                        <a:pt x="6231" y="31"/>
                        <a:pt x="6232" y="32"/>
                        <a:pt x="6232" y="32"/>
                      </a:cubicBezTo>
                      <a:lnTo>
                        <a:pt x="6244" y="46"/>
                      </a:lnTo>
                      <a:cubicBezTo>
                        <a:pt x="6244" y="47"/>
                        <a:pt x="6245" y="48"/>
                        <a:pt x="6245" y="48"/>
                      </a:cubicBezTo>
                      <a:lnTo>
                        <a:pt x="6254" y="64"/>
                      </a:lnTo>
                      <a:cubicBezTo>
                        <a:pt x="6254" y="65"/>
                        <a:pt x="6254" y="66"/>
                        <a:pt x="6254" y="67"/>
                      </a:cubicBezTo>
                      <a:lnTo>
                        <a:pt x="6260" y="84"/>
                      </a:lnTo>
                      <a:cubicBezTo>
                        <a:pt x="6260" y="85"/>
                        <a:pt x="6260" y="86"/>
                        <a:pt x="6260" y="87"/>
                      </a:cubicBezTo>
                      <a:lnTo>
                        <a:pt x="6262" y="103"/>
                      </a:lnTo>
                      <a:cubicBezTo>
                        <a:pt x="6263" y="110"/>
                        <a:pt x="6258" y="117"/>
                        <a:pt x="6251" y="117"/>
                      </a:cubicBezTo>
                      <a:cubicBezTo>
                        <a:pt x="6244" y="118"/>
                        <a:pt x="6238" y="113"/>
                        <a:pt x="6237" y="106"/>
                      </a:cubicBezTo>
                      <a:close/>
                    </a:path>
                  </a:pathLst>
                </a:custGeom>
                <a:solidFill>
                  <a:srgbClr val="000000"/>
                </a:solidFill>
                <a:ln w="1588" cap="flat">
                  <a:solidFill>
                    <a:srgbClr val="000000"/>
                  </a:solidFill>
                  <a:prstDash val="solid"/>
                  <a:bevel/>
                </a:ln>
              </p:spPr>
              <p:txBody>
                <a:bodyPr/>
                <a:lstStyle/>
                <a:p>
                  <a:endParaRPr lang="zh-CN" altLang="en-US"/>
                </a:p>
              </p:txBody>
            </p:sp>
            <p:sp>
              <p:nvSpPr>
                <p:cNvPr id="1018" name="Rectangle 931"/>
                <p:cNvSpPr>
                  <a:spLocks noChangeArrowheads="1"/>
                </p:cNvSpPr>
                <p:nvPr/>
              </p:nvSpPr>
              <p:spPr bwMode="auto">
                <a:xfrm>
                  <a:off x="3989" y="1688"/>
                  <a:ext cx="10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b="1">
                      <a:solidFill>
                        <a:srgbClr val="000000"/>
                      </a:solidFill>
                      <a:latin typeface="Arial" panose="020B0604020202020204" pitchFamily="34" charset="0"/>
                      <a:ea typeface="宋体" panose="02010600030101010101" pitchFamily="2" charset="-122"/>
                    </a:rPr>
                    <a:t>PM</a:t>
                  </a:r>
                  <a:endParaRPr lang="en-US" altLang="zh-CN" b="1">
                    <a:ea typeface="宋体" panose="02010600030101010101" pitchFamily="2" charset="-122"/>
                  </a:endParaRPr>
                </a:p>
              </p:txBody>
            </p:sp>
            <p:sp>
              <p:nvSpPr>
                <p:cNvPr id="1019" name="Rectangle 932"/>
                <p:cNvSpPr>
                  <a:spLocks noChangeArrowheads="1"/>
                </p:cNvSpPr>
                <p:nvPr/>
              </p:nvSpPr>
              <p:spPr bwMode="auto">
                <a:xfrm>
                  <a:off x="4059" y="2041"/>
                  <a:ext cx="123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CC3300"/>
                      </a:solidFill>
                      <a:latin typeface="宋体" panose="02010600030101010101" pitchFamily="2" charset="-122"/>
                      <a:ea typeface="宋体" panose="02010600030101010101" pitchFamily="2" charset="-122"/>
                    </a:rPr>
                    <a:t>职位体系和技术任职资格</a:t>
                  </a:r>
                  <a:endParaRPr lang="zh-CN" altLang="en-US" sz="1400" b="1">
                    <a:ea typeface="宋体" panose="02010600030101010101" pitchFamily="2" charset="-122"/>
                  </a:endParaRPr>
                </a:p>
              </p:txBody>
            </p:sp>
            <p:grpSp>
              <p:nvGrpSpPr>
                <p:cNvPr id="1020" name="Group 933"/>
                <p:cNvGrpSpPr/>
                <p:nvPr/>
              </p:nvGrpSpPr>
              <p:grpSpPr bwMode="auto">
                <a:xfrm>
                  <a:off x="4093" y="1816"/>
                  <a:ext cx="102" cy="87"/>
                  <a:chOff x="4093" y="1844"/>
                  <a:chExt cx="102" cy="87"/>
                </a:xfrm>
              </p:grpSpPr>
              <p:sp>
                <p:nvSpPr>
                  <p:cNvPr id="1021" name="Oval 934"/>
                  <p:cNvSpPr>
                    <a:spLocks noChangeArrowheads="1"/>
                  </p:cNvSpPr>
                  <p:nvPr/>
                </p:nvSpPr>
                <p:spPr bwMode="auto">
                  <a:xfrm>
                    <a:off x="4093" y="1844"/>
                    <a:ext cx="102" cy="87"/>
                  </a:xfrm>
                  <a:prstGeom prst="ellipse">
                    <a:avLst/>
                  </a:prstGeom>
                  <a:solidFill>
                    <a:srgbClr val="000000"/>
                  </a:solidFill>
                  <a:ln w="0">
                    <a:solidFill>
                      <a:srgbClr val="000000"/>
                    </a:solidFill>
                    <a:round/>
                  </a:ln>
                </p:spPr>
                <p:txBody>
                  <a:bodyPr/>
                  <a:lstStyle/>
                  <a:p>
                    <a:endParaRPr lang="zh-CN" altLang="en-US"/>
                  </a:p>
                </p:txBody>
              </p:sp>
              <p:sp>
                <p:nvSpPr>
                  <p:cNvPr id="1022" name="Oval 935"/>
                  <p:cNvSpPr>
                    <a:spLocks noChangeArrowheads="1"/>
                  </p:cNvSpPr>
                  <p:nvPr/>
                </p:nvSpPr>
                <p:spPr bwMode="auto">
                  <a:xfrm>
                    <a:off x="4093" y="1844"/>
                    <a:ext cx="102" cy="87"/>
                  </a:xfrm>
                  <a:prstGeom prst="ellipse">
                    <a:avLst/>
                  </a:prstGeom>
                  <a:noFill/>
                  <a:ln w="9525"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971" name="Group 936"/>
            <p:cNvGrpSpPr/>
            <p:nvPr/>
          </p:nvGrpSpPr>
          <p:grpSpPr bwMode="auto">
            <a:xfrm>
              <a:off x="2292" y="3067"/>
              <a:ext cx="1751" cy="851"/>
              <a:chOff x="2292" y="3067"/>
              <a:chExt cx="1751" cy="851"/>
            </a:xfrm>
          </p:grpSpPr>
          <p:sp>
            <p:nvSpPr>
              <p:cNvPr id="972" name="Rectangle 937"/>
              <p:cNvSpPr>
                <a:spLocks noChangeArrowheads="1"/>
              </p:cNvSpPr>
              <p:nvPr/>
            </p:nvSpPr>
            <p:spPr bwMode="auto">
              <a:xfrm>
                <a:off x="2295" y="3484"/>
                <a:ext cx="1748" cy="43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973" name="Group 938"/>
              <p:cNvGrpSpPr/>
              <p:nvPr/>
            </p:nvGrpSpPr>
            <p:grpSpPr bwMode="auto">
              <a:xfrm>
                <a:off x="2412" y="3571"/>
                <a:ext cx="604" cy="137"/>
                <a:chOff x="2412" y="3571"/>
                <a:chExt cx="529" cy="137"/>
              </a:xfrm>
            </p:grpSpPr>
            <p:sp>
              <p:nvSpPr>
                <p:cNvPr id="988" name="Rectangle 939"/>
                <p:cNvSpPr>
                  <a:spLocks noChangeArrowheads="1"/>
                </p:cNvSpPr>
                <p:nvPr/>
              </p:nvSpPr>
              <p:spPr bwMode="auto">
                <a:xfrm>
                  <a:off x="2412" y="3571"/>
                  <a:ext cx="529" cy="137"/>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9" name="Rectangle 940"/>
                <p:cNvSpPr>
                  <a:spLocks noChangeArrowheads="1"/>
                </p:cNvSpPr>
                <p:nvPr/>
              </p:nvSpPr>
              <p:spPr bwMode="auto">
                <a:xfrm>
                  <a:off x="2412" y="3571"/>
                  <a:ext cx="529" cy="137"/>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74" name="Rectangle 941"/>
              <p:cNvSpPr>
                <a:spLocks noChangeArrowheads="1"/>
              </p:cNvSpPr>
              <p:nvPr/>
            </p:nvSpPr>
            <p:spPr bwMode="auto">
              <a:xfrm>
                <a:off x="2426" y="3596"/>
                <a:ext cx="5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b="1">
                    <a:solidFill>
                      <a:srgbClr val="000000"/>
                    </a:solidFill>
                    <a:latin typeface="Beijing" charset="-122"/>
                    <a:ea typeface="Beijing" charset="-122"/>
                  </a:rPr>
                  <a:t>技术开发（</a:t>
                </a:r>
                <a:r>
                  <a:rPr lang="en-US" altLang="zh-CN" sz="1100" b="1">
                    <a:solidFill>
                      <a:srgbClr val="000000"/>
                    </a:solidFill>
                    <a:latin typeface="Beijing" charset="-122"/>
                    <a:ea typeface="Beijing" charset="-122"/>
                  </a:rPr>
                  <a:t>T</a:t>
                </a:r>
                <a:r>
                  <a:rPr lang="zh-CN" altLang="en-US" sz="1100" b="1">
                    <a:solidFill>
                      <a:srgbClr val="000000"/>
                    </a:solidFill>
                    <a:latin typeface="Beijing" charset="-122"/>
                    <a:ea typeface="Beijing" charset="-122"/>
                  </a:rPr>
                  <a:t>）</a:t>
                </a:r>
                <a:endParaRPr lang="zh-CN" altLang="en-US" b="1">
                  <a:ea typeface="宋体" panose="02010600030101010101" pitchFamily="2" charset="-122"/>
                </a:endParaRPr>
              </a:p>
            </p:txBody>
          </p:sp>
          <p:sp>
            <p:nvSpPr>
              <p:cNvPr id="975" name="Freeform 942"/>
              <p:cNvSpPr>
                <a:spLocks noEditPoints="1"/>
              </p:cNvSpPr>
              <p:nvPr/>
            </p:nvSpPr>
            <p:spPr bwMode="auto">
              <a:xfrm>
                <a:off x="2292" y="3620"/>
                <a:ext cx="121" cy="41"/>
              </a:xfrm>
              <a:custGeom>
                <a:avLst/>
                <a:gdLst>
                  <a:gd name="T0" fmla="*/ 0 w 121"/>
                  <a:gd name="T1" fmla="*/ 13 h 41"/>
                  <a:gd name="T2" fmla="*/ 81 w 121"/>
                  <a:gd name="T3" fmla="*/ 13 h 41"/>
                  <a:gd name="T4" fmla="*/ 81 w 121"/>
                  <a:gd name="T5" fmla="*/ 27 h 41"/>
                  <a:gd name="T6" fmla="*/ 0 w 121"/>
                  <a:gd name="T7" fmla="*/ 27 h 41"/>
                  <a:gd name="T8" fmla="*/ 0 w 121"/>
                  <a:gd name="T9" fmla="*/ 13 h 41"/>
                  <a:gd name="T10" fmla="*/ 73 w 121"/>
                  <a:gd name="T11" fmla="*/ 0 h 41"/>
                  <a:gd name="T12" fmla="*/ 121 w 121"/>
                  <a:gd name="T13" fmla="*/ 20 h 41"/>
                  <a:gd name="T14" fmla="*/ 73 w 121"/>
                  <a:gd name="T15" fmla="*/ 41 h 41"/>
                  <a:gd name="T16" fmla="*/ 73 w 121"/>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41">
                    <a:moveTo>
                      <a:pt x="0" y="13"/>
                    </a:moveTo>
                    <a:lnTo>
                      <a:pt x="81" y="13"/>
                    </a:lnTo>
                    <a:lnTo>
                      <a:pt x="81" y="27"/>
                    </a:lnTo>
                    <a:lnTo>
                      <a:pt x="0" y="27"/>
                    </a:lnTo>
                    <a:lnTo>
                      <a:pt x="0" y="13"/>
                    </a:lnTo>
                    <a:close/>
                    <a:moveTo>
                      <a:pt x="73" y="0"/>
                    </a:moveTo>
                    <a:lnTo>
                      <a:pt x="121" y="20"/>
                    </a:lnTo>
                    <a:lnTo>
                      <a:pt x="73" y="41"/>
                    </a:lnTo>
                    <a:lnTo>
                      <a:pt x="73" y="0"/>
                    </a:lnTo>
                    <a:close/>
                  </a:path>
                </a:pathLst>
              </a:custGeom>
              <a:solidFill>
                <a:srgbClr val="000000"/>
              </a:solidFill>
              <a:ln w="1588" cap="flat">
                <a:solidFill>
                  <a:srgbClr val="000000"/>
                </a:solidFill>
                <a:prstDash val="solid"/>
                <a:bevel/>
              </a:ln>
            </p:spPr>
            <p:txBody>
              <a:bodyPr/>
              <a:lstStyle/>
              <a:p>
                <a:endParaRPr lang="zh-CN" altLang="en-US"/>
              </a:p>
            </p:txBody>
          </p:sp>
          <p:grpSp>
            <p:nvGrpSpPr>
              <p:cNvPr id="976" name="Group 943"/>
              <p:cNvGrpSpPr/>
              <p:nvPr/>
            </p:nvGrpSpPr>
            <p:grpSpPr bwMode="auto">
              <a:xfrm>
                <a:off x="2417" y="3729"/>
                <a:ext cx="1584" cy="137"/>
                <a:chOff x="2417" y="3729"/>
                <a:chExt cx="1584" cy="137"/>
              </a:xfrm>
            </p:grpSpPr>
            <p:sp>
              <p:nvSpPr>
                <p:cNvPr id="986" name="Rectangle 944"/>
                <p:cNvSpPr>
                  <a:spLocks noChangeArrowheads="1"/>
                </p:cNvSpPr>
                <p:nvPr/>
              </p:nvSpPr>
              <p:spPr bwMode="auto">
                <a:xfrm>
                  <a:off x="2417" y="3729"/>
                  <a:ext cx="1584" cy="137"/>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7" name="Rectangle 945"/>
                <p:cNvSpPr>
                  <a:spLocks noChangeArrowheads="1"/>
                </p:cNvSpPr>
                <p:nvPr/>
              </p:nvSpPr>
              <p:spPr bwMode="auto">
                <a:xfrm>
                  <a:off x="2417" y="3729"/>
                  <a:ext cx="1584" cy="137"/>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77" name="Rectangle 946"/>
              <p:cNvSpPr>
                <a:spLocks noChangeArrowheads="1"/>
              </p:cNvSpPr>
              <p:nvPr/>
            </p:nvSpPr>
            <p:spPr bwMode="auto">
              <a:xfrm>
                <a:off x="2875" y="3756"/>
                <a:ext cx="5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100" b="1">
                    <a:solidFill>
                      <a:srgbClr val="000000"/>
                    </a:solidFill>
                    <a:latin typeface="Beijing" charset="-122"/>
                    <a:ea typeface="Beijing" charset="-122"/>
                  </a:rPr>
                  <a:t>平台开发（</a:t>
                </a:r>
                <a:r>
                  <a:rPr lang="en-US" altLang="zh-CN" sz="1100" b="1">
                    <a:solidFill>
                      <a:srgbClr val="000000"/>
                    </a:solidFill>
                    <a:latin typeface="Beijing" charset="-122"/>
                    <a:ea typeface="Beijing" charset="-122"/>
                  </a:rPr>
                  <a:t>V</a:t>
                </a:r>
                <a:r>
                  <a:rPr lang="zh-CN" altLang="en-US" sz="1100" b="1">
                    <a:solidFill>
                      <a:srgbClr val="000000"/>
                    </a:solidFill>
                    <a:latin typeface="Beijing" charset="-122"/>
                    <a:ea typeface="Beijing" charset="-122"/>
                  </a:rPr>
                  <a:t>）</a:t>
                </a:r>
                <a:endParaRPr lang="zh-CN" altLang="en-US" b="1">
                  <a:ea typeface="宋体" panose="02010600030101010101" pitchFamily="2" charset="-122"/>
                </a:endParaRPr>
              </a:p>
            </p:txBody>
          </p:sp>
          <p:sp>
            <p:nvSpPr>
              <p:cNvPr id="978" name="Freeform 947"/>
              <p:cNvSpPr>
                <a:spLocks noEditPoints="1"/>
              </p:cNvSpPr>
              <p:nvPr/>
            </p:nvSpPr>
            <p:spPr bwMode="auto">
              <a:xfrm>
                <a:off x="3049" y="3513"/>
                <a:ext cx="272" cy="229"/>
              </a:xfrm>
              <a:custGeom>
                <a:avLst/>
                <a:gdLst>
                  <a:gd name="T0" fmla="*/ 0 w 1262"/>
                  <a:gd name="T1" fmla="*/ 632 h 1263"/>
                  <a:gd name="T2" fmla="*/ 631 w 1262"/>
                  <a:gd name="T3" fmla="*/ 0 h 1263"/>
                  <a:gd name="T4" fmla="*/ 1262 w 1262"/>
                  <a:gd name="T5" fmla="*/ 632 h 1263"/>
                  <a:gd name="T6" fmla="*/ 631 w 1262"/>
                  <a:gd name="T7" fmla="*/ 1263 h 1263"/>
                  <a:gd name="T8" fmla="*/ 0 w 1262"/>
                  <a:gd name="T9" fmla="*/ 632 h 1263"/>
                  <a:gd name="T10" fmla="*/ 315 w 1262"/>
                  <a:gd name="T11" fmla="*/ 632 h 1263"/>
                  <a:gd name="T12" fmla="*/ 631 w 1262"/>
                  <a:gd name="T13" fmla="*/ 947 h 1263"/>
                  <a:gd name="T14" fmla="*/ 947 w 1262"/>
                  <a:gd name="T15" fmla="*/ 632 h 1263"/>
                  <a:gd name="T16" fmla="*/ 631 w 1262"/>
                  <a:gd name="T17" fmla="*/ 316 h 1263"/>
                  <a:gd name="T18" fmla="*/ 315 w 1262"/>
                  <a:gd name="T19" fmla="*/ 632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2" h="1263">
                    <a:moveTo>
                      <a:pt x="0" y="632"/>
                    </a:moveTo>
                    <a:cubicBezTo>
                      <a:pt x="0" y="283"/>
                      <a:pt x="282" y="0"/>
                      <a:pt x="631" y="0"/>
                    </a:cubicBezTo>
                    <a:cubicBezTo>
                      <a:pt x="980" y="0"/>
                      <a:pt x="1262" y="283"/>
                      <a:pt x="1262" y="632"/>
                    </a:cubicBezTo>
                    <a:cubicBezTo>
                      <a:pt x="1262" y="980"/>
                      <a:pt x="980" y="1263"/>
                      <a:pt x="631" y="1263"/>
                    </a:cubicBezTo>
                    <a:cubicBezTo>
                      <a:pt x="282" y="1263"/>
                      <a:pt x="0" y="980"/>
                      <a:pt x="0" y="632"/>
                    </a:cubicBezTo>
                    <a:close/>
                    <a:moveTo>
                      <a:pt x="315" y="632"/>
                    </a:moveTo>
                    <a:cubicBezTo>
                      <a:pt x="315" y="806"/>
                      <a:pt x="457" y="947"/>
                      <a:pt x="631" y="947"/>
                    </a:cubicBezTo>
                    <a:cubicBezTo>
                      <a:pt x="805" y="947"/>
                      <a:pt x="947" y="806"/>
                      <a:pt x="947" y="632"/>
                    </a:cubicBezTo>
                    <a:cubicBezTo>
                      <a:pt x="947" y="457"/>
                      <a:pt x="805" y="316"/>
                      <a:pt x="631" y="316"/>
                    </a:cubicBezTo>
                    <a:cubicBezTo>
                      <a:pt x="457" y="316"/>
                      <a:pt x="315" y="457"/>
                      <a:pt x="315" y="632"/>
                    </a:cubicBezTo>
                    <a:close/>
                  </a:path>
                </a:pathLst>
              </a:custGeom>
              <a:noFill/>
              <a:ln w="11113"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9" name="Oval 948"/>
              <p:cNvSpPr>
                <a:spLocks noChangeArrowheads="1"/>
              </p:cNvSpPr>
              <p:nvPr/>
            </p:nvSpPr>
            <p:spPr bwMode="auto">
              <a:xfrm>
                <a:off x="3117" y="3571"/>
                <a:ext cx="137" cy="114"/>
              </a:xfrm>
              <a:prstGeom prst="ellipse">
                <a:avLst/>
              </a:prstGeom>
              <a:noFill/>
              <a:ln w="11113" cap="rnd">
                <a:solidFill>
                  <a:srgbClr val="80808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0" name="Freeform 949"/>
              <p:cNvSpPr>
                <a:spLocks noEditPoints="1"/>
              </p:cNvSpPr>
              <p:nvPr/>
            </p:nvSpPr>
            <p:spPr bwMode="auto">
              <a:xfrm>
                <a:off x="3049" y="3513"/>
                <a:ext cx="272" cy="229"/>
              </a:xfrm>
              <a:custGeom>
                <a:avLst/>
                <a:gdLst>
                  <a:gd name="T0" fmla="*/ 0 w 1262"/>
                  <a:gd name="T1" fmla="*/ 632 h 1263"/>
                  <a:gd name="T2" fmla="*/ 631 w 1262"/>
                  <a:gd name="T3" fmla="*/ 0 h 1263"/>
                  <a:gd name="T4" fmla="*/ 1262 w 1262"/>
                  <a:gd name="T5" fmla="*/ 632 h 1263"/>
                  <a:gd name="T6" fmla="*/ 631 w 1262"/>
                  <a:gd name="T7" fmla="*/ 1263 h 1263"/>
                  <a:gd name="T8" fmla="*/ 0 w 1262"/>
                  <a:gd name="T9" fmla="*/ 632 h 1263"/>
                  <a:gd name="T10" fmla="*/ 315 w 1262"/>
                  <a:gd name="T11" fmla="*/ 632 h 1263"/>
                  <a:gd name="T12" fmla="*/ 631 w 1262"/>
                  <a:gd name="T13" fmla="*/ 947 h 1263"/>
                  <a:gd name="T14" fmla="*/ 947 w 1262"/>
                  <a:gd name="T15" fmla="*/ 632 h 1263"/>
                  <a:gd name="T16" fmla="*/ 631 w 1262"/>
                  <a:gd name="T17" fmla="*/ 316 h 1263"/>
                  <a:gd name="T18" fmla="*/ 315 w 1262"/>
                  <a:gd name="T19" fmla="*/ 632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2" h="1263">
                    <a:moveTo>
                      <a:pt x="0" y="632"/>
                    </a:moveTo>
                    <a:cubicBezTo>
                      <a:pt x="0" y="283"/>
                      <a:pt x="282" y="0"/>
                      <a:pt x="631" y="0"/>
                    </a:cubicBezTo>
                    <a:cubicBezTo>
                      <a:pt x="980" y="0"/>
                      <a:pt x="1262" y="283"/>
                      <a:pt x="1262" y="632"/>
                    </a:cubicBezTo>
                    <a:cubicBezTo>
                      <a:pt x="1262" y="980"/>
                      <a:pt x="980" y="1263"/>
                      <a:pt x="631" y="1263"/>
                    </a:cubicBezTo>
                    <a:cubicBezTo>
                      <a:pt x="282" y="1263"/>
                      <a:pt x="0" y="980"/>
                      <a:pt x="0" y="632"/>
                    </a:cubicBezTo>
                    <a:close/>
                    <a:moveTo>
                      <a:pt x="315" y="632"/>
                    </a:moveTo>
                    <a:cubicBezTo>
                      <a:pt x="315" y="806"/>
                      <a:pt x="457" y="947"/>
                      <a:pt x="631" y="947"/>
                    </a:cubicBezTo>
                    <a:cubicBezTo>
                      <a:pt x="805" y="947"/>
                      <a:pt x="947" y="806"/>
                      <a:pt x="947" y="632"/>
                    </a:cubicBezTo>
                    <a:cubicBezTo>
                      <a:pt x="947" y="457"/>
                      <a:pt x="805" y="316"/>
                      <a:pt x="631" y="316"/>
                    </a:cubicBezTo>
                    <a:cubicBezTo>
                      <a:pt x="457" y="316"/>
                      <a:pt x="315" y="457"/>
                      <a:pt x="315" y="632"/>
                    </a:cubicBezTo>
                    <a:close/>
                  </a:path>
                </a:pathLst>
              </a:custGeom>
              <a:noFill/>
              <a:ln w="11113" cap="rnd">
                <a:solidFill>
                  <a:srgbClr val="808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1" name="Oval 950"/>
              <p:cNvSpPr>
                <a:spLocks noChangeArrowheads="1"/>
              </p:cNvSpPr>
              <p:nvPr/>
            </p:nvSpPr>
            <p:spPr bwMode="auto">
              <a:xfrm>
                <a:off x="3117" y="3571"/>
                <a:ext cx="137" cy="114"/>
              </a:xfrm>
              <a:prstGeom prst="ellipse">
                <a:avLst/>
              </a:prstGeom>
              <a:noFill/>
              <a:ln w="11113" cap="rnd">
                <a:solidFill>
                  <a:srgbClr val="80808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2" name="Rectangle 951"/>
              <p:cNvSpPr>
                <a:spLocks noChangeArrowheads="1"/>
              </p:cNvSpPr>
              <p:nvPr/>
            </p:nvSpPr>
            <p:spPr bwMode="auto">
              <a:xfrm>
                <a:off x="3079" y="3576"/>
                <a:ext cx="18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i="1">
                    <a:solidFill>
                      <a:srgbClr val="000000"/>
                    </a:solidFill>
                    <a:latin typeface="Arial" panose="020B0604020202020204" pitchFamily="34" charset="0"/>
                    <a:ea typeface="宋体" panose="02010600030101010101" pitchFamily="2" charset="-122"/>
                  </a:rPr>
                  <a:t>TDT</a:t>
                </a:r>
                <a:endParaRPr lang="en-US" altLang="zh-CN" b="1">
                  <a:ea typeface="宋体" panose="02010600030101010101" pitchFamily="2" charset="-122"/>
                </a:endParaRPr>
              </a:p>
            </p:txBody>
          </p:sp>
          <p:sp>
            <p:nvSpPr>
              <p:cNvPr id="983" name="Rectangle 952"/>
              <p:cNvSpPr>
                <a:spLocks noChangeArrowheads="1"/>
              </p:cNvSpPr>
              <p:nvPr/>
            </p:nvSpPr>
            <p:spPr bwMode="auto">
              <a:xfrm>
                <a:off x="3334" y="3566"/>
                <a:ext cx="6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CC3300"/>
                    </a:solidFill>
                    <a:latin typeface="宋体" panose="02010600030101010101" pitchFamily="2" charset="-122"/>
                    <a:ea typeface="宋体" panose="02010600030101010101" pitchFamily="2" charset="-122"/>
                  </a:rPr>
                  <a:t>技术开发体系</a:t>
                </a:r>
                <a:endParaRPr lang="zh-CN" altLang="en-US" sz="1400" b="1">
                  <a:ea typeface="宋体" panose="02010600030101010101" pitchFamily="2" charset="-122"/>
                </a:endParaRPr>
              </a:p>
            </p:txBody>
          </p:sp>
          <p:sp>
            <p:nvSpPr>
              <p:cNvPr id="984" name="Freeform 953"/>
              <p:cNvSpPr>
                <a:spLocks noEditPoints="1"/>
              </p:cNvSpPr>
              <p:nvPr/>
            </p:nvSpPr>
            <p:spPr bwMode="auto">
              <a:xfrm>
                <a:off x="2292" y="3759"/>
                <a:ext cx="121" cy="41"/>
              </a:xfrm>
              <a:custGeom>
                <a:avLst/>
                <a:gdLst>
                  <a:gd name="T0" fmla="*/ 0 w 121"/>
                  <a:gd name="T1" fmla="*/ 13 h 41"/>
                  <a:gd name="T2" fmla="*/ 81 w 121"/>
                  <a:gd name="T3" fmla="*/ 13 h 41"/>
                  <a:gd name="T4" fmla="*/ 81 w 121"/>
                  <a:gd name="T5" fmla="*/ 27 h 41"/>
                  <a:gd name="T6" fmla="*/ 0 w 121"/>
                  <a:gd name="T7" fmla="*/ 27 h 41"/>
                  <a:gd name="T8" fmla="*/ 0 w 121"/>
                  <a:gd name="T9" fmla="*/ 13 h 41"/>
                  <a:gd name="T10" fmla="*/ 73 w 121"/>
                  <a:gd name="T11" fmla="*/ 0 h 41"/>
                  <a:gd name="T12" fmla="*/ 121 w 121"/>
                  <a:gd name="T13" fmla="*/ 20 h 41"/>
                  <a:gd name="T14" fmla="*/ 73 w 121"/>
                  <a:gd name="T15" fmla="*/ 41 h 41"/>
                  <a:gd name="T16" fmla="*/ 73 w 121"/>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41">
                    <a:moveTo>
                      <a:pt x="0" y="13"/>
                    </a:moveTo>
                    <a:lnTo>
                      <a:pt x="81" y="13"/>
                    </a:lnTo>
                    <a:lnTo>
                      <a:pt x="81" y="27"/>
                    </a:lnTo>
                    <a:lnTo>
                      <a:pt x="0" y="27"/>
                    </a:lnTo>
                    <a:lnTo>
                      <a:pt x="0" y="13"/>
                    </a:lnTo>
                    <a:close/>
                    <a:moveTo>
                      <a:pt x="73" y="0"/>
                    </a:moveTo>
                    <a:lnTo>
                      <a:pt x="121" y="20"/>
                    </a:lnTo>
                    <a:lnTo>
                      <a:pt x="73" y="41"/>
                    </a:lnTo>
                    <a:lnTo>
                      <a:pt x="73" y="0"/>
                    </a:lnTo>
                    <a:close/>
                  </a:path>
                </a:pathLst>
              </a:custGeom>
              <a:solidFill>
                <a:srgbClr val="000000"/>
              </a:solidFill>
              <a:ln w="1588" cap="flat">
                <a:solidFill>
                  <a:srgbClr val="000000"/>
                </a:solidFill>
                <a:prstDash val="solid"/>
                <a:bevel/>
              </a:ln>
            </p:spPr>
            <p:txBody>
              <a:bodyPr/>
              <a:lstStyle/>
              <a:p>
                <a:endParaRPr lang="zh-CN" altLang="en-US"/>
              </a:p>
            </p:txBody>
          </p:sp>
          <p:sp>
            <p:nvSpPr>
              <p:cNvPr id="985" name="Freeform 954"/>
              <p:cNvSpPr>
                <a:spLocks noEditPoints="1"/>
              </p:cNvSpPr>
              <p:nvPr/>
            </p:nvSpPr>
            <p:spPr bwMode="auto">
              <a:xfrm>
                <a:off x="2517" y="3067"/>
                <a:ext cx="45" cy="499"/>
              </a:xfrm>
              <a:custGeom>
                <a:avLst/>
                <a:gdLst>
                  <a:gd name="T0" fmla="*/ 16 w 48"/>
                  <a:gd name="T1" fmla="*/ 513 h 513"/>
                  <a:gd name="T2" fmla="*/ 16 w 48"/>
                  <a:gd name="T3" fmla="*/ 34 h 513"/>
                  <a:gd name="T4" fmla="*/ 32 w 48"/>
                  <a:gd name="T5" fmla="*/ 34 h 513"/>
                  <a:gd name="T6" fmla="*/ 32 w 48"/>
                  <a:gd name="T7" fmla="*/ 513 h 513"/>
                  <a:gd name="T8" fmla="*/ 16 w 48"/>
                  <a:gd name="T9" fmla="*/ 513 h 513"/>
                  <a:gd name="T10" fmla="*/ 0 w 48"/>
                  <a:gd name="T11" fmla="*/ 41 h 513"/>
                  <a:gd name="T12" fmla="*/ 24 w 48"/>
                  <a:gd name="T13" fmla="*/ 0 h 513"/>
                  <a:gd name="T14" fmla="*/ 48 w 48"/>
                  <a:gd name="T15" fmla="*/ 41 h 513"/>
                  <a:gd name="T16" fmla="*/ 0 w 48"/>
                  <a:gd name="T17" fmla="*/ 41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13">
                    <a:moveTo>
                      <a:pt x="16" y="513"/>
                    </a:moveTo>
                    <a:lnTo>
                      <a:pt x="16" y="34"/>
                    </a:lnTo>
                    <a:lnTo>
                      <a:pt x="32" y="34"/>
                    </a:lnTo>
                    <a:lnTo>
                      <a:pt x="32" y="513"/>
                    </a:lnTo>
                    <a:lnTo>
                      <a:pt x="16" y="513"/>
                    </a:lnTo>
                    <a:close/>
                    <a:moveTo>
                      <a:pt x="0" y="41"/>
                    </a:moveTo>
                    <a:lnTo>
                      <a:pt x="24" y="0"/>
                    </a:lnTo>
                    <a:lnTo>
                      <a:pt x="48" y="41"/>
                    </a:lnTo>
                    <a:lnTo>
                      <a:pt x="0" y="41"/>
                    </a:lnTo>
                    <a:close/>
                  </a:path>
                </a:pathLst>
              </a:custGeom>
              <a:solidFill>
                <a:srgbClr val="000000"/>
              </a:solidFill>
              <a:ln w="1588" cap="flat">
                <a:solidFill>
                  <a:srgbClr val="000000"/>
                </a:solidFill>
                <a:prstDash val="solid"/>
                <a:bevel/>
              </a:ln>
            </p:spPr>
            <p:txBody>
              <a:bodyPr/>
              <a:lstStyle/>
              <a:p>
                <a:endParaRPr lang="zh-CN" altLang="en-US"/>
              </a:p>
            </p:txBody>
          </p:sp>
        </p:gr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32" name="AutoShape 48"/>
          <p:cNvSpPr>
            <a:spLocks noChangeArrowheads="1"/>
          </p:cNvSpPr>
          <p:nvPr/>
        </p:nvSpPr>
        <p:spPr bwMode="auto">
          <a:xfrm>
            <a:off x="395288" y="1125538"/>
            <a:ext cx="7775575" cy="1223962"/>
          </a:xfrm>
          <a:prstGeom prst="rightArrow">
            <a:avLst>
              <a:gd name="adj1" fmla="val 50000"/>
              <a:gd name="adj2" fmla="val 158820"/>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587" name="Rectangle 3"/>
          <p:cNvSpPr>
            <a:spLocks noGrp="1" noChangeArrowheads="1"/>
          </p:cNvSpPr>
          <p:nvPr>
            <p:ph type="title"/>
          </p:nvPr>
        </p:nvSpPr>
        <p:spPr>
          <a:xfrm>
            <a:off x="300038" y="80964"/>
            <a:ext cx="8229600" cy="1143000"/>
          </a:xfrm>
        </p:spPr>
        <p:txBody>
          <a:bodyPr/>
          <a:lstStyle/>
          <a:p>
            <a:r>
              <a:rPr lang="zh-CN" altLang="en-US" dirty="0"/>
              <a:t>产品经理的产生</a:t>
            </a:r>
            <a:endParaRPr lang="zh-CN" altLang="en-US" dirty="0"/>
          </a:p>
        </p:txBody>
      </p:sp>
      <p:sp>
        <p:nvSpPr>
          <p:cNvPr id="451589" name="Line 5"/>
          <p:cNvSpPr>
            <a:spLocks noChangeShapeType="1"/>
          </p:cNvSpPr>
          <p:nvPr/>
        </p:nvSpPr>
        <p:spPr bwMode="auto">
          <a:xfrm>
            <a:off x="2152650" y="4400550"/>
            <a:ext cx="1739900" cy="2555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1590" name="Line 6"/>
          <p:cNvSpPr>
            <a:spLocks noChangeShapeType="1"/>
          </p:cNvSpPr>
          <p:nvPr/>
        </p:nvSpPr>
        <p:spPr bwMode="auto">
          <a:xfrm>
            <a:off x="3879850" y="4656138"/>
            <a:ext cx="2540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1591" name="Line 7"/>
          <p:cNvSpPr>
            <a:spLocks noChangeShapeType="1"/>
          </p:cNvSpPr>
          <p:nvPr/>
        </p:nvSpPr>
        <p:spPr bwMode="auto">
          <a:xfrm>
            <a:off x="3879850" y="5065713"/>
            <a:ext cx="2540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1592" name="Line 8"/>
          <p:cNvSpPr>
            <a:spLocks noChangeShapeType="1"/>
          </p:cNvSpPr>
          <p:nvPr/>
        </p:nvSpPr>
        <p:spPr bwMode="auto">
          <a:xfrm flipH="1">
            <a:off x="2208213" y="5065713"/>
            <a:ext cx="1671637" cy="3079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1593" name="Line 9"/>
          <p:cNvSpPr>
            <a:spLocks noChangeShapeType="1"/>
          </p:cNvSpPr>
          <p:nvPr/>
        </p:nvSpPr>
        <p:spPr bwMode="auto">
          <a:xfrm>
            <a:off x="3884613" y="4656138"/>
            <a:ext cx="0" cy="409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1594" name="Rectangle 10"/>
          <p:cNvSpPr>
            <a:spLocks noChangeArrowheads="1"/>
          </p:cNvSpPr>
          <p:nvPr/>
        </p:nvSpPr>
        <p:spPr bwMode="auto">
          <a:xfrm>
            <a:off x="2714625" y="4759325"/>
            <a:ext cx="3302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300" b="1">
                <a:solidFill>
                  <a:srgbClr val="000000"/>
                </a:solidFill>
                <a:latin typeface="Arial" panose="020B0604020202020204" pitchFamily="34" charset="0"/>
                <a:ea typeface="宋体" panose="02010600030101010101" pitchFamily="2" charset="-122"/>
              </a:rPr>
              <a:t>概念</a:t>
            </a:r>
            <a:endParaRPr kumimoji="1" lang="zh-CN" altLang="en-US" sz="1300" b="1">
              <a:solidFill>
                <a:srgbClr val="000000"/>
              </a:solidFill>
              <a:latin typeface="Arial" panose="020B0604020202020204" pitchFamily="34" charset="0"/>
              <a:ea typeface="宋体" panose="02010600030101010101" pitchFamily="2" charset="-122"/>
            </a:endParaRPr>
          </a:p>
        </p:txBody>
      </p:sp>
      <p:sp>
        <p:nvSpPr>
          <p:cNvPr id="451595" name="Line 11"/>
          <p:cNvSpPr>
            <a:spLocks noChangeShapeType="1"/>
          </p:cNvSpPr>
          <p:nvPr/>
        </p:nvSpPr>
        <p:spPr bwMode="auto">
          <a:xfrm>
            <a:off x="4848225" y="4656138"/>
            <a:ext cx="0" cy="409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1596" name="Line 12"/>
          <p:cNvSpPr>
            <a:spLocks noChangeShapeType="1"/>
          </p:cNvSpPr>
          <p:nvPr/>
        </p:nvSpPr>
        <p:spPr bwMode="auto">
          <a:xfrm>
            <a:off x="5689600" y="4656138"/>
            <a:ext cx="0" cy="409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1597" name="Line 13"/>
          <p:cNvSpPr>
            <a:spLocks noChangeShapeType="1"/>
          </p:cNvSpPr>
          <p:nvPr/>
        </p:nvSpPr>
        <p:spPr bwMode="auto">
          <a:xfrm>
            <a:off x="6419850" y="4656138"/>
            <a:ext cx="0" cy="409575"/>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1598" name="Rectangle 14"/>
          <p:cNvSpPr>
            <a:spLocks noChangeArrowheads="1"/>
          </p:cNvSpPr>
          <p:nvPr/>
        </p:nvSpPr>
        <p:spPr bwMode="auto">
          <a:xfrm>
            <a:off x="4062413" y="4759325"/>
            <a:ext cx="3302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300" b="1">
                <a:solidFill>
                  <a:srgbClr val="000000"/>
                </a:solidFill>
                <a:latin typeface="Arial" panose="020B0604020202020204" pitchFamily="34" charset="0"/>
                <a:ea typeface="宋体" panose="02010600030101010101" pitchFamily="2" charset="-122"/>
              </a:rPr>
              <a:t>开发</a:t>
            </a:r>
            <a:endParaRPr kumimoji="1" lang="zh-CN" altLang="en-US" sz="1300" b="1">
              <a:solidFill>
                <a:srgbClr val="000000"/>
              </a:solidFill>
              <a:latin typeface="Arial" panose="020B0604020202020204" pitchFamily="34" charset="0"/>
              <a:ea typeface="宋体" panose="02010600030101010101" pitchFamily="2" charset="-122"/>
            </a:endParaRPr>
          </a:p>
        </p:txBody>
      </p:sp>
      <p:sp>
        <p:nvSpPr>
          <p:cNvPr id="451599" name="Rectangle 15"/>
          <p:cNvSpPr>
            <a:spLocks noChangeArrowheads="1"/>
          </p:cNvSpPr>
          <p:nvPr/>
        </p:nvSpPr>
        <p:spPr bwMode="auto">
          <a:xfrm>
            <a:off x="5016500" y="4759325"/>
            <a:ext cx="4857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1300" b="1">
                <a:solidFill>
                  <a:srgbClr val="000000"/>
                </a:solidFill>
                <a:latin typeface="Arial" panose="020B0604020202020204" pitchFamily="34" charset="0"/>
                <a:ea typeface="宋体" panose="02010600030101010101" pitchFamily="2" charset="-122"/>
              </a:rPr>
              <a:t>验证</a:t>
            </a:r>
            <a:endParaRPr kumimoji="1" lang="zh-CN" altLang="en-US" sz="1300" b="1">
              <a:solidFill>
                <a:srgbClr val="000000"/>
              </a:solidFill>
              <a:latin typeface="Arial" panose="020B0604020202020204" pitchFamily="34" charset="0"/>
              <a:ea typeface="宋体" panose="02010600030101010101" pitchFamily="2" charset="-122"/>
            </a:endParaRPr>
          </a:p>
        </p:txBody>
      </p:sp>
      <p:sp>
        <p:nvSpPr>
          <p:cNvPr id="451600" name="Rectangle 16"/>
          <p:cNvSpPr>
            <a:spLocks noChangeArrowheads="1"/>
          </p:cNvSpPr>
          <p:nvPr/>
        </p:nvSpPr>
        <p:spPr bwMode="auto">
          <a:xfrm>
            <a:off x="5951538" y="4768850"/>
            <a:ext cx="3302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300" b="1">
                <a:solidFill>
                  <a:srgbClr val="000000"/>
                </a:solidFill>
                <a:latin typeface="Arial" panose="020B0604020202020204" pitchFamily="34" charset="0"/>
                <a:ea typeface="宋体" panose="02010600030101010101" pitchFamily="2" charset="-122"/>
              </a:rPr>
              <a:t>发布</a:t>
            </a:r>
            <a:endParaRPr kumimoji="1" lang="zh-CN" altLang="en-US" sz="1300" b="1">
              <a:solidFill>
                <a:srgbClr val="000000"/>
              </a:solidFill>
              <a:latin typeface="Arial" panose="020B0604020202020204" pitchFamily="34" charset="0"/>
              <a:ea typeface="宋体" panose="02010600030101010101" pitchFamily="2" charset="-122"/>
            </a:endParaRPr>
          </a:p>
        </p:txBody>
      </p:sp>
      <p:sp>
        <p:nvSpPr>
          <p:cNvPr id="451601" name="Rectangle 17"/>
          <p:cNvSpPr>
            <a:spLocks noChangeArrowheads="1"/>
          </p:cNvSpPr>
          <p:nvPr/>
        </p:nvSpPr>
        <p:spPr bwMode="auto">
          <a:xfrm>
            <a:off x="2152650" y="4149725"/>
            <a:ext cx="660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300" b="1">
                <a:solidFill>
                  <a:srgbClr val="000000"/>
                </a:solidFill>
                <a:latin typeface="Arial" panose="020B0604020202020204" pitchFamily="34" charset="0"/>
                <a:ea typeface="宋体" panose="02010600030101010101" pitchFamily="2" charset="-122"/>
              </a:rPr>
              <a:t>项目启动</a:t>
            </a:r>
            <a:endParaRPr kumimoji="1" lang="zh-CN" altLang="en-US" sz="1300" b="1">
              <a:solidFill>
                <a:srgbClr val="000000"/>
              </a:solidFill>
              <a:latin typeface="Arial" panose="020B0604020202020204" pitchFamily="34" charset="0"/>
              <a:ea typeface="宋体" panose="02010600030101010101" pitchFamily="2" charset="-122"/>
            </a:endParaRPr>
          </a:p>
        </p:txBody>
      </p:sp>
      <p:sp>
        <p:nvSpPr>
          <p:cNvPr id="451602" name="Rectangle 18"/>
          <p:cNvSpPr>
            <a:spLocks noChangeArrowheads="1"/>
          </p:cNvSpPr>
          <p:nvPr/>
        </p:nvSpPr>
        <p:spPr bwMode="auto">
          <a:xfrm>
            <a:off x="3695700" y="4365625"/>
            <a:ext cx="660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300" b="1">
                <a:solidFill>
                  <a:srgbClr val="000000"/>
                </a:solidFill>
                <a:latin typeface="Arial" panose="020B0604020202020204" pitchFamily="34" charset="0"/>
                <a:ea typeface="宋体" panose="02010600030101010101" pitchFamily="2" charset="-122"/>
              </a:rPr>
              <a:t>计划决策</a:t>
            </a:r>
            <a:endParaRPr kumimoji="1" lang="zh-CN" altLang="en-US" sz="1300" b="1">
              <a:solidFill>
                <a:srgbClr val="000000"/>
              </a:solidFill>
              <a:latin typeface="Arial" panose="020B0604020202020204" pitchFamily="34" charset="0"/>
              <a:ea typeface="宋体" panose="02010600030101010101" pitchFamily="2" charset="-122"/>
            </a:endParaRPr>
          </a:p>
        </p:txBody>
      </p:sp>
      <p:sp>
        <p:nvSpPr>
          <p:cNvPr id="451603" name="Rectangle 19"/>
          <p:cNvSpPr>
            <a:spLocks noChangeArrowheads="1"/>
          </p:cNvSpPr>
          <p:nvPr/>
        </p:nvSpPr>
        <p:spPr bwMode="auto">
          <a:xfrm>
            <a:off x="4622800" y="4451350"/>
            <a:ext cx="158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1" lang="zh-CN" altLang="en-US" sz="1300" b="1">
              <a:solidFill>
                <a:srgbClr val="000000"/>
              </a:solidFill>
              <a:latin typeface="Arial" panose="020B0604020202020204" pitchFamily="34" charset="0"/>
              <a:ea typeface="宋体" panose="02010600030101010101" pitchFamily="2" charset="-122"/>
            </a:endParaRPr>
          </a:p>
        </p:txBody>
      </p:sp>
      <p:sp>
        <p:nvSpPr>
          <p:cNvPr id="451604" name="Rectangle 20"/>
          <p:cNvSpPr>
            <a:spLocks noChangeArrowheads="1"/>
          </p:cNvSpPr>
          <p:nvPr/>
        </p:nvSpPr>
        <p:spPr bwMode="auto">
          <a:xfrm>
            <a:off x="5410200" y="4365625"/>
            <a:ext cx="660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300" b="1">
                <a:solidFill>
                  <a:srgbClr val="000000"/>
                </a:solidFill>
                <a:latin typeface="Arial" panose="020B0604020202020204" pitchFamily="34" charset="0"/>
                <a:ea typeface="宋体" panose="02010600030101010101" pitchFamily="2" charset="-122"/>
              </a:rPr>
              <a:t>发布决策</a:t>
            </a:r>
            <a:endParaRPr kumimoji="1" lang="zh-CN" altLang="en-US" sz="1300" b="1">
              <a:solidFill>
                <a:srgbClr val="000000"/>
              </a:solidFill>
              <a:latin typeface="Arial" panose="020B0604020202020204" pitchFamily="34" charset="0"/>
              <a:ea typeface="宋体" panose="02010600030101010101" pitchFamily="2" charset="-122"/>
            </a:endParaRPr>
          </a:p>
        </p:txBody>
      </p:sp>
      <p:sp>
        <p:nvSpPr>
          <p:cNvPr id="451605" name="Line 21"/>
          <p:cNvSpPr>
            <a:spLocks noChangeShapeType="1"/>
          </p:cNvSpPr>
          <p:nvPr/>
        </p:nvSpPr>
        <p:spPr bwMode="auto">
          <a:xfrm>
            <a:off x="2489200" y="4451350"/>
            <a:ext cx="0" cy="871538"/>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1606" name="Line 22"/>
          <p:cNvSpPr>
            <a:spLocks noChangeShapeType="1"/>
          </p:cNvSpPr>
          <p:nvPr/>
        </p:nvSpPr>
        <p:spPr bwMode="auto">
          <a:xfrm>
            <a:off x="3163888" y="4554538"/>
            <a:ext cx="0" cy="6651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1607" name="Rectangle 23"/>
          <p:cNvSpPr>
            <a:spLocks noChangeArrowheads="1"/>
          </p:cNvSpPr>
          <p:nvPr/>
        </p:nvSpPr>
        <p:spPr bwMode="auto">
          <a:xfrm>
            <a:off x="3389313" y="4810125"/>
            <a:ext cx="3302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300" b="1">
                <a:solidFill>
                  <a:srgbClr val="000000"/>
                </a:solidFill>
                <a:latin typeface="Arial" panose="020B0604020202020204" pitchFamily="34" charset="0"/>
                <a:ea typeface="宋体" panose="02010600030101010101" pitchFamily="2" charset="-122"/>
              </a:rPr>
              <a:t>计划</a:t>
            </a:r>
            <a:endParaRPr kumimoji="1" lang="zh-CN" altLang="en-US" sz="1300" b="1">
              <a:solidFill>
                <a:srgbClr val="000000"/>
              </a:solidFill>
              <a:latin typeface="Arial" panose="020B0604020202020204" pitchFamily="34" charset="0"/>
              <a:ea typeface="宋体" panose="02010600030101010101" pitchFamily="2" charset="-122"/>
            </a:endParaRPr>
          </a:p>
        </p:txBody>
      </p:sp>
      <p:sp>
        <p:nvSpPr>
          <p:cNvPr id="451608" name="Rectangle 24"/>
          <p:cNvSpPr>
            <a:spLocks noChangeArrowheads="1"/>
          </p:cNvSpPr>
          <p:nvPr/>
        </p:nvSpPr>
        <p:spPr bwMode="auto">
          <a:xfrm>
            <a:off x="2995613" y="4292600"/>
            <a:ext cx="660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300" b="1">
                <a:solidFill>
                  <a:srgbClr val="000000"/>
                </a:solidFill>
                <a:latin typeface="Arial" panose="020B0604020202020204" pitchFamily="34" charset="0"/>
                <a:ea typeface="宋体" panose="02010600030101010101" pitchFamily="2" charset="-122"/>
              </a:rPr>
              <a:t>概念决策</a:t>
            </a:r>
            <a:endParaRPr kumimoji="1" lang="zh-CN" altLang="en-US" sz="1300" b="1">
              <a:solidFill>
                <a:srgbClr val="000000"/>
              </a:solidFill>
              <a:latin typeface="Arial" panose="020B0604020202020204" pitchFamily="34" charset="0"/>
              <a:ea typeface="宋体" panose="02010600030101010101" pitchFamily="2" charset="-122"/>
            </a:endParaRPr>
          </a:p>
        </p:txBody>
      </p:sp>
      <p:graphicFrame>
        <p:nvGraphicFramePr>
          <p:cNvPr id="451609" name="Object 25"/>
          <p:cNvGraphicFramePr>
            <a:graphicFrameLocks noChangeAspect="1"/>
          </p:cNvGraphicFramePr>
          <p:nvPr/>
        </p:nvGraphicFramePr>
        <p:xfrm>
          <a:off x="3051175" y="4502150"/>
          <a:ext cx="234950" cy="123825"/>
        </p:xfrm>
        <a:graphic>
          <a:graphicData uri="http://schemas.openxmlformats.org/presentationml/2006/ole">
            <mc:AlternateContent xmlns:mc="http://schemas.openxmlformats.org/markup-compatibility/2006">
              <mc:Choice xmlns:v="urn:schemas-microsoft-com:vml" Requires="v">
                <p:oleObj spid="_x0000_s2840" name="绘图" r:id="rId1" imgW="319405" imgH="184785" progId="FLW3Drawing">
                  <p:embed/>
                </p:oleObj>
              </mc:Choice>
              <mc:Fallback>
                <p:oleObj name="绘图" r:id="rId1" imgW="319405" imgH="184785" progId="FLW3Drawing">
                  <p:embed/>
                  <p:pic>
                    <p:nvPicPr>
                      <p:cNvPr id="0" name="图片 28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175" y="4502150"/>
                        <a:ext cx="23495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1610" name="Object 26"/>
          <p:cNvGraphicFramePr>
            <a:graphicFrameLocks noChangeAspect="1"/>
          </p:cNvGraphicFramePr>
          <p:nvPr/>
        </p:nvGraphicFramePr>
        <p:xfrm>
          <a:off x="3781425" y="4605338"/>
          <a:ext cx="234950" cy="123825"/>
        </p:xfrm>
        <a:graphic>
          <a:graphicData uri="http://schemas.openxmlformats.org/presentationml/2006/ole">
            <mc:AlternateContent xmlns:mc="http://schemas.openxmlformats.org/markup-compatibility/2006">
              <mc:Choice xmlns:v="urn:schemas-microsoft-com:vml" Requires="v">
                <p:oleObj spid="_x0000_s2841" name="绘图" r:id="rId3" imgW="319405" imgH="184785" progId="FLW3Drawing">
                  <p:embed/>
                </p:oleObj>
              </mc:Choice>
              <mc:Fallback>
                <p:oleObj name="绘图" r:id="rId3" imgW="319405" imgH="184785" progId="FLW3Drawing">
                  <p:embed/>
                  <p:pic>
                    <p:nvPicPr>
                      <p:cNvPr id="0" name="图片 28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425" y="4605338"/>
                        <a:ext cx="23495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1611" name="Object 27"/>
          <p:cNvGraphicFramePr>
            <a:graphicFrameLocks noChangeAspect="1"/>
          </p:cNvGraphicFramePr>
          <p:nvPr/>
        </p:nvGraphicFramePr>
        <p:xfrm>
          <a:off x="5576888" y="4605338"/>
          <a:ext cx="236537" cy="123825"/>
        </p:xfrm>
        <a:graphic>
          <a:graphicData uri="http://schemas.openxmlformats.org/presentationml/2006/ole">
            <mc:AlternateContent xmlns:mc="http://schemas.openxmlformats.org/markup-compatibility/2006">
              <mc:Choice xmlns:v="urn:schemas-microsoft-com:vml" Requires="v">
                <p:oleObj spid="_x0000_s2842" name="绘图" r:id="rId4" imgW="319405" imgH="184785" progId="FLW3Drawing">
                  <p:embed/>
                </p:oleObj>
              </mc:Choice>
              <mc:Fallback>
                <p:oleObj name="绘图" r:id="rId4" imgW="319405" imgH="184785" progId="FLW3Drawing">
                  <p:embed/>
                  <p:pic>
                    <p:nvPicPr>
                      <p:cNvPr id="0" name="图片 28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888" y="4605338"/>
                        <a:ext cx="23653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1612" name="Rectangle 28"/>
          <p:cNvSpPr>
            <a:spLocks noChangeArrowheads="1"/>
          </p:cNvSpPr>
          <p:nvPr/>
        </p:nvSpPr>
        <p:spPr bwMode="auto">
          <a:xfrm>
            <a:off x="7050088" y="4784725"/>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1500" b="1">
                <a:solidFill>
                  <a:srgbClr val="000000"/>
                </a:solidFill>
                <a:latin typeface="Arial" panose="020B0604020202020204" pitchFamily="34" charset="0"/>
                <a:ea typeface="宋体" panose="02010600030101010101" pitchFamily="2" charset="-122"/>
              </a:rPr>
              <a:t>维护改进</a:t>
            </a:r>
            <a:endParaRPr kumimoji="1" lang="zh-CN" altLang="en-US" sz="1500" b="1">
              <a:solidFill>
                <a:srgbClr val="000000"/>
              </a:solidFill>
              <a:latin typeface="Arial" panose="020B0604020202020204" pitchFamily="34" charset="0"/>
              <a:ea typeface="宋体" panose="02010600030101010101" pitchFamily="2" charset="-122"/>
            </a:endParaRPr>
          </a:p>
        </p:txBody>
      </p:sp>
      <p:sp>
        <p:nvSpPr>
          <p:cNvPr id="451613" name="Line 29"/>
          <p:cNvSpPr>
            <a:spLocks noChangeShapeType="1"/>
          </p:cNvSpPr>
          <p:nvPr/>
        </p:nvSpPr>
        <p:spPr bwMode="auto">
          <a:xfrm>
            <a:off x="6419850" y="4665663"/>
            <a:ext cx="1981200" cy="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451614" name="Line 30"/>
          <p:cNvSpPr>
            <a:spLocks noChangeShapeType="1"/>
          </p:cNvSpPr>
          <p:nvPr/>
        </p:nvSpPr>
        <p:spPr bwMode="auto">
          <a:xfrm>
            <a:off x="6419850" y="5080000"/>
            <a:ext cx="1981200" cy="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451615" name="Rectangle 31"/>
          <p:cNvSpPr>
            <a:spLocks noChangeArrowheads="1"/>
          </p:cNvSpPr>
          <p:nvPr/>
        </p:nvSpPr>
        <p:spPr bwMode="auto">
          <a:xfrm>
            <a:off x="3767138" y="3609975"/>
            <a:ext cx="1295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1900" b="1">
                <a:solidFill>
                  <a:srgbClr val="000000"/>
                </a:solidFill>
                <a:latin typeface="Arial" panose="020B0604020202020204" pitchFamily="34" charset="0"/>
                <a:ea typeface="宋体" panose="02010600030101010101" pitchFamily="2" charset="-122"/>
              </a:rPr>
              <a:t>产品开发</a:t>
            </a:r>
            <a:endParaRPr kumimoji="1" lang="zh-CN" altLang="en-US" sz="1900" b="1">
              <a:solidFill>
                <a:srgbClr val="000000"/>
              </a:solidFill>
              <a:latin typeface="Arial" panose="020B0604020202020204" pitchFamily="34" charset="0"/>
              <a:ea typeface="宋体" panose="02010600030101010101" pitchFamily="2" charset="-122"/>
            </a:endParaRPr>
          </a:p>
        </p:txBody>
      </p:sp>
      <p:sp>
        <p:nvSpPr>
          <p:cNvPr id="451616" name="Rectangle 32"/>
          <p:cNvSpPr>
            <a:spLocks noChangeArrowheads="1"/>
          </p:cNvSpPr>
          <p:nvPr/>
        </p:nvSpPr>
        <p:spPr bwMode="auto">
          <a:xfrm>
            <a:off x="6905625" y="3624263"/>
            <a:ext cx="1295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1900" b="1">
                <a:solidFill>
                  <a:srgbClr val="000000"/>
                </a:solidFill>
                <a:latin typeface="Arial" panose="020B0604020202020204" pitchFamily="34" charset="0"/>
                <a:ea typeface="宋体" panose="02010600030101010101" pitchFamily="2" charset="-122"/>
              </a:rPr>
              <a:t>产品运营</a:t>
            </a:r>
            <a:endParaRPr kumimoji="1" lang="zh-CN" altLang="en-US" sz="1900" b="1">
              <a:solidFill>
                <a:srgbClr val="000000"/>
              </a:solidFill>
              <a:latin typeface="Arial" panose="020B0604020202020204" pitchFamily="34" charset="0"/>
              <a:ea typeface="宋体" panose="02010600030101010101" pitchFamily="2" charset="-122"/>
            </a:endParaRPr>
          </a:p>
        </p:txBody>
      </p:sp>
      <p:sp>
        <p:nvSpPr>
          <p:cNvPr id="451617" name="Rectangle 33"/>
          <p:cNvSpPr>
            <a:spLocks noChangeArrowheads="1"/>
          </p:cNvSpPr>
          <p:nvPr/>
        </p:nvSpPr>
        <p:spPr bwMode="auto">
          <a:xfrm>
            <a:off x="1009650" y="3629025"/>
            <a:ext cx="1295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1900" b="1">
                <a:solidFill>
                  <a:srgbClr val="000000"/>
                </a:solidFill>
                <a:latin typeface="Arial" panose="020B0604020202020204" pitchFamily="34" charset="0"/>
                <a:ea typeface="宋体" panose="02010600030101010101" pitchFamily="2" charset="-122"/>
              </a:rPr>
              <a:t>产品策划</a:t>
            </a:r>
            <a:endParaRPr kumimoji="1" lang="zh-CN" altLang="en-US" sz="1900" b="1">
              <a:solidFill>
                <a:srgbClr val="000000"/>
              </a:solidFill>
              <a:latin typeface="Arial" panose="020B0604020202020204" pitchFamily="34" charset="0"/>
              <a:ea typeface="宋体" panose="02010600030101010101" pitchFamily="2" charset="-122"/>
            </a:endParaRPr>
          </a:p>
        </p:txBody>
      </p:sp>
      <p:sp>
        <p:nvSpPr>
          <p:cNvPr id="451618" name="AutoShape 34"/>
          <p:cNvSpPr>
            <a:spLocks noChangeArrowheads="1"/>
          </p:cNvSpPr>
          <p:nvPr/>
        </p:nvSpPr>
        <p:spPr bwMode="auto">
          <a:xfrm>
            <a:off x="971550" y="4652963"/>
            <a:ext cx="1104900" cy="136525"/>
          </a:xfrm>
          <a:prstGeom prst="rightArrow">
            <a:avLst>
              <a:gd name="adj1" fmla="val 50000"/>
              <a:gd name="adj2" fmla="val 202326"/>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619" name="Rectangle 35"/>
          <p:cNvSpPr>
            <a:spLocks noChangeArrowheads="1"/>
          </p:cNvSpPr>
          <p:nvPr/>
        </p:nvSpPr>
        <p:spPr bwMode="auto">
          <a:xfrm>
            <a:off x="1042988" y="4365625"/>
            <a:ext cx="973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1500" b="1">
                <a:solidFill>
                  <a:srgbClr val="000000"/>
                </a:solidFill>
                <a:latin typeface="Arial" panose="020B0604020202020204" pitchFamily="34" charset="0"/>
                <a:ea typeface="宋体" panose="02010600030101010101" pitchFamily="2" charset="-122"/>
              </a:rPr>
              <a:t>市场需求</a:t>
            </a:r>
            <a:endParaRPr kumimoji="1" lang="zh-CN" altLang="en-US" sz="1500" b="1">
              <a:solidFill>
                <a:srgbClr val="000000"/>
              </a:solidFill>
              <a:latin typeface="Arial" panose="020B0604020202020204" pitchFamily="34" charset="0"/>
              <a:ea typeface="宋体" panose="02010600030101010101" pitchFamily="2" charset="-122"/>
            </a:endParaRPr>
          </a:p>
        </p:txBody>
      </p:sp>
      <p:sp>
        <p:nvSpPr>
          <p:cNvPr id="451620" name="AutoShape 36"/>
          <p:cNvSpPr>
            <a:spLocks noChangeArrowheads="1"/>
          </p:cNvSpPr>
          <p:nvPr/>
        </p:nvSpPr>
        <p:spPr bwMode="auto">
          <a:xfrm>
            <a:off x="611188" y="5211763"/>
            <a:ext cx="1693862" cy="161925"/>
          </a:xfrm>
          <a:prstGeom prst="rightArrow">
            <a:avLst>
              <a:gd name="adj1" fmla="val 50000"/>
              <a:gd name="adj2" fmla="val 26152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621" name="Rectangle 37"/>
          <p:cNvSpPr>
            <a:spLocks noChangeArrowheads="1"/>
          </p:cNvSpPr>
          <p:nvPr/>
        </p:nvSpPr>
        <p:spPr bwMode="auto">
          <a:xfrm>
            <a:off x="808038" y="4941888"/>
            <a:ext cx="1460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1500" b="1">
                <a:solidFill>
                  <a:srgbClr val="000000"/>
                </a:solidFill>
                <a:latin typeface="Arial" panose="020B0604020202020204" pitchFamily="34" charset="0"/>
                <a:ea typeface="宋体" panose="02010600030101010101" pitchFamily="2" charset="-122"/>
              </a:rPr>
              <a:t>产品路标规划</a:t>
            </a:r>
            <a:endParaRPr kumimoji="1" lang="zh-CN" altLang="en-US" sz="1500" b="1">
              <a:solidFill>
                <a:srgbClr val="000000"/>
              </a:solidFill>
              <a:latin typeface="Arial" panose="020B0604020202020204" pitchFamily="34" charset="0"/>
              <a:ea typeface="宋体" panose="02010600030101010101" pitchFamily="2" charset="-122"/>
            </a:endParaRPr>
          </a:p>
        </p:txBody>
      </p:sp>
      <p:sp>
        <p:nvSpPr>
          <p:cNvPr id="451622" name="Line 38"/>
          <p:cNvSpPr>
            <a:spLocks noChangeShapeType="1"/>
          </p:cNvSpPr>
          <p:nvPr/>
        </p:nvSpPr>
        <p:spPr bwMode="auto">
          <a:xfrm flipV="1">
            <a:off x="628650" y="3933825"/>
            <a:ext cx="8001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625" name="Line 41"/>
          <p:cNvSpPr>
            <a:spLocks noChangeShapeType="1"/>
          </p:cNvSpPr>
          <p:nvPr/>
        </p:nvSpPr>
        <p:spPr bwMode="auto">
          <a:xfrm flipH="1">
            <a:off x="2411413" y="2127250"/>
            <a:ext cx="0" cy="40386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626" name="Line 42"/>
          <p:cNvSpPr>
            <a:spLocks noChangeShapeType="1"/>
          </p:cNvSpPr>
          <p:nvPr/>
        </p:nvSpPr>
        <p:spPr bwMode="auto">
          <a:xfrm>
            <a:off x="6553200" y="2122488"/>
            <a:ext cx="0" cy="41148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627" name="Text Box 43"/>
          <p:cNvSpPr txBox="1">
            <a:spLocks noChangeArrowheads="1"/>
          </p:cNvSpPr>
          <p:nvPr/>
        </p:nvSpPr>
        <p:spPr bwMode="auto">
          <a:xfrm>
            <a:off x="323850" y="268605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00CC"/>
                </a:solidFill>
                <a:ea typeface="宋体" panose="02010600030101010101" pitchFamily="2" charset="-122"/>
              </a:rPr>
              <a:t>产品策划经理</a:t>
            </a:r>
            <a:endParaRPr lang="zh-CN" altLang="en-US" b="1">
              <a:solidFill>
                <a:srgbClr val="0000CC"/>
              </a:solidFill>
              <a:ea typeface="宋体" panose="02010600030101010101" pitchFamily="2" charset="-122"/>
            </a:endParaRPr>
          </a:p>
        </p:txBody>
      </p:sp>
      <p:sp>
        <p:nvSpPr>
          <p:cNvPr id="451628" name="Text Box 44"/>
          <p:cNvSpPr txBox="1">
            <a:spLocks noChangeArrowheads="1"/>
          </p:cNvSpPr>
          <p:nvPr/>
        </p:nvSpPr>
        <p:spPr bwMode="auto">
          <a:xfrm>
            <a:off x="2627313" y="2495550"/>
            <a:ext cx="345757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00CC"/>
                </a:solidFill>
                <a:ea typeface="宋体" panose="02010600030101010101" pitchFamily="2" charset="-122"/>
              </a:rPr>
              <a:t>产品开发经理</a:t>
            </a:r>
            <a:r>
              <a:rPr lang="en-US" altLang="zh-CN" b="1">
                <a:solidFill>
                  <a:srgbClr val="0000CC"/>
                </a:solidFill>
                <a:ea typeface="宋体" panose="02010600030101010101" pitchFamily="2" charset="-122"/>
              </a:rPr>
              <a:t>/</a:t>
            </a:r>
            <a:endParaRPr lang="en-US" altLang="zh-CN" b="1">
              <a:solidFill>
                <a:srgbClr val="0000CC"/>
              </a:solidFill>
              <a:ea typeface="宋体" panose="02010600030101010101" pitchFamily="2" charset="-122"/>
            </a:endParaRPr>
          </a:p>
          <a:p>
            <a:pPr>
              <a:spcBef>
                <a:spcPct val="50000"/>
              </a:spcBef>
            </a:pPr>
            <a:r>
              <a:rPr lang="zh-CN" altLang="en-US" b="1">
                <a:solidFill>
                  <a:srgbClr val="0000CC"/>
                </a:solidFill>
                <a:ea typeface="宋体" panose="02010600030101010101" pitchFamily="2" charset="-122"/>
              </a:rPr>
              <a:t>项目经理（</a:t>
            </a:r>
            <a:r>
              <a:rPr lang="en-US" altLang="zh-CN" b="1">
                <a:solidFill>
                  <a:srgbClr val="0000CC"/>
                </a:solidFill>
                <a:ea typeface="宋体" panose="02010600030101010101" pitchFamily="2" charset="-122"/>
              </a:rPr>
              <a:t>PDT</a:t>
            </a:r>
            <a:r>
              <a:rPr lang="zh-CN" altLang="en-US" b="1">
                <a:solidFill>
                  <a:srgbClr val="0000CC"/>
                </a:solidFill>
                <a:ea typeface="宋体" panose="02010600030101010101" pitchFamily="2" charset="-122"/>
              </a:rPr>
              <a:t>经理）</a:t>
            </a:r>
            <a:endParaRPr lang="zh-CN" altLang="en-US" b="1">
              <a:solidFill>
                <a:srgbClr val="0000CC"/>
              </a:solidFill>
              <a:ea typeface="宋体" panose="02010600030101010101" pitchFamily="2" charset="-122"/>
            </a:endParaRPr>
          </a:p>
        </p:txBody>
      </p:sp>
      <p:sp>
        <p:nvSpPr>
          <p:cNvPr id="451629" name="Text Box 45"/>
          <p:cNvSpPr txBox="1">
            <a:spLocks noChangeArrowheads="1"/>
          </p:cNvSpPr>
          <p:nvPr/>
        </p:nvSpPr>
        <p:spPr bwMode="auto">
          <a:xfrm>
            <a:off x="6659563" y="2827338"/>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00CC"/>
                </a:solidFill>
                <a:ea typeface="宋体" panose="02010600030101010101" pitchFamily="2" charset="-122"/>
              </a:rPr>
              <a:t>产品行销经理</a:t>
            </a:r>
            <a:endParaRPr lang="zh-CN" altLang="en-US" b="1">
              <a:solidFill>
                <a:srgbClr val="0000CC"/>
              </a:solidFill>
              <a:ea typeface="宋体" panose="02010600030101010101" pitchFamily="2" charset="-122"/>
            </a:endParaRPr>
          </a:p>
        </p:txBody>
      </p:sp>
      <p:sp>
        <p:nvSpPr>
          <p:cNvPr id="451630" name="Text Box 46"/>
          <p:cNvSpPr txBox="1">
            <a:spLocks noChangeArrowheads="1"/>
          </p:cNvSpPr>
          <p:nvPr/>
        </p:nvSpPr>
        <p:spPr bwMode="auto">
          <a:xfrm>
            <a:off x="396875" y="1531938"/>
            <a:ext cx="5183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00CC"/>
                </a:solidFill>
                <a:ea typeface="宋体" panose="02010600030101010101" pitchFamily="2" charset="-122"/>
              </a:rPr>
              <a:t>产品（线）经理</a:t>
            </a:r>
            <a:r>
              <a:rPr lang="en-US" altLang="zh-CN" b="1">
                <a:solidFill>
                  <a:srgbClr val="0000CC"/>
                </a:solidFill>
                <a:ea typeface="宋体" panose="02010600030101010101" pitchFamily="2" charset="-122"/>
              </a:rPr>
              <a:t>/</a:t>
            </a:r>
            <a:r>
              <a:rPr lang="zh-CN" altLang="en-US" b="1">
                <a:solidFill>
                  <a:srgbClr val="0000CC"/>
                </a:solidFill>
                <a:ea typeface="宋体" panose="02010600030101010101" pitchFamily="2" charset="-122"/>
              </a:rPr>
              <a:t>产品（线）总监 </a:t>
            </a:r>
            <a:endParaRPr lang="zh-CN" altLang="en-US" b="1">
              <a:solidFill>
                <a:srgbClr val="0000CC"/>
              </a:solidFill>
              <a:ea typeface="宋体" panose="02010600030101010101" pitchFamily="2" charset="-122"/>
            </a:endParaRPr>
          </a:p>
        </p:txBody>
      </p:sp>
      <p:graphicFrame>
        <p:nvGraphicFramePr>
          <p:cNvPr id="451633" name="Object 49"/>
          <p:cNvGraphicFramePr>
            <a:graphicFrameLocks noGrp="1" noChangeAspect="1"/>
          </p:cNvGraphicFramePr>
          <p:nvPr>
            <p:ph idx="1"/>
          </p:nvPr>
        </p:nvGraphicFramePr>
        <p:xfrm>
          <a:off x="2379663" y="4365625"/>
          <a:ext cx="320675" cy="184150"/>
        </p:xfrm>
        <a:graphic>
          <a:graphicData uri="http://schemas.openxmlformats.org/presentationml/2006/ole">
            <mc:AlternateContent xmlns:mc="http://schemas.openxmlformats.org/markup-compatibility/2006">
              <mc:Choice xmlns:v="urn:schemas-microsoft-com:vml" Requires="v">
                <p:oleObj spid="_x0000_s2843" name="绘图" r:id="rId5" imgW="319405" imgH="184785" progId="FLW3Drawing">
                  <p:embed/>
                </p:oleObj>
              </mc:Choice>
              <mc:Fallback>
                <p:oleObj name="绘图" r:id="rId5" imgW="319405" imgH="184785" progId="FLW3Drawing">
                  <p:embed/>
                  <p:pic>
                    <p:nvPicPr>
                      <p:cNvPr id="0" name="图片 28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663" y="4365625"/>
                        <a:ext cx="3206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1635" name="Rectangle 51"/>
          <p:cNvSpPr>
            <a:spLocks noChangeArrowheads="1"/>
          </p:cNvSpPr>
          <p:nvPr/>
        </p:nvSpPr>
        <p:spPr bwMode="auto">
          <a:xfrm>
            <a:off x="7151688" y="4289425"/>
            <a:ext cx="660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300" b="1">
                <a:solidFill>
                  <a:srgbClr val="000000"/>
                </a:solidFill>
                <a:latin typeface="Arial" panose="020B0604020202020204" pitchFamily="34" charset="0"/>
                <a:ea typeface="宋体" panose="02010600030101010101" pitchFamily="2" charset="-122"/>
              </a:rPr>
              <a:t>退市决策</a:t>
            </a:r>
            <a:endParaRPr kumimoji="1" lang="zh-CN" altLang="en-US" sz="1300" b="1">
              <a:solidFill>
                <a:srgbClr val="000000"/>
              </a:solidFill>
              <a:latin typeface="Arial" panose="020B0604020202020204" pitchFamily="34" charset="0"/>
              <a:ea typeface="宋体" panose="02010600030101010101" pitchFamily="2" charset="-122"/>
            </a:endParaRPr>
          </a:p>
        </p:txBody>
      </p:sp>
      <p:graphicFrame>
        <p:nvGraphicFramePr>
          <p:cNvPr id="451636" name="Object 52"/>
          <p:cNvGraphicFramePr>
            <a:graphicFrameLocks noChangeAspect="1"/>
          </p:cNvGraphicFramePr>
          <p:nvPr/>
        </p:nvGraphicFramePr>
        <p:xfrm>
          <a:off x="7318375" y="4529138"/>
          <a:ext cx="236538" cy="123825"/>
        </p:xfrm>
        <a:graphic>
          <a:graphicData uri="http://schemas.openxmlformats.org/presentationml/2006/ole">
            <mc:AlternateContent xmlns:mc="http://schemas.openxmlformats.org/markup-compatibility/2006">
              <mc:Choice xmlns:v="urn:schemas-microsoft-com:vml" Requires="v">
                <p:oleObj spid="_x0000_s2844" name="绘图" r:id="rId6" imgW="319405" imgH="184785" progId="FLW3Drawing">
                  <p:embed/>
                </p:oleObj>
              </mc:Choice>
              <mc:Fallback>
                <p:oleObj name="绘图" r:id="rId6" imgW="319405" imgH="184785" progId="FLW3Drawing">
                  <p:embed/>
                  <p:pic>
                    <p:nvPicPr>
                      <p:cNvPr id="0" name="图片 28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75" y="4529138"/>
                        <a:ext cx="236538"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zh-CN" altLang="en-US" dirty="0"/>
              <a:t>产品</a:t>
            </a:r>
            <a:r>
              <a:rPr lang="zh-CN" altLang="en-US" dirty="0" smtClean="0"/>
              <a:t>” 的定义</a:t>
            </a:r>
            <a:endParaRPr lang="zh-CN" altLang="en-US" dirty="0"/>
          </a:p>
        </p:txBody>
      </p:sp>
      <p:sp>
        <p:nvSpPr>
          <p:cNvPr id="3" name="内容占位符 2"/>
          <p:cNvSpPr>
            <a:spLocks noGrp="1"/>
          </p:cNvSpPr>
          <p:nvPr>
            <p:ph idx="1"/>
          </p:nvPr>
        </p:nvSpPr>
        <p:spPr/>
        <p:txBody>
          <a:bodyPr>
            <a:normAutofit/>
          </a:bodyPr>
          <a:lstStyle/>
          <a:p>
            <a:r>
              <a:rPr lang="zh-CN" altLang="en-US" b="1" dirty="0">
                <a:solidFill>
                  <a:srgbClr val="FF0000"/>
                </a:solidFill>
              </a:rPr>
              <a:t>产品</a:t>
            </a:r>
            <a:r>
              <a:rPr lang="zh-CN" altLang="en-US" dirty="0"/>
              <a:t>是指能够供给</a:t>
            </a:r>
            <a:r>
              <a:rPr lang="zh-CN" altLang="en-US" dirty="0" smtClean="0"/>
              <a:t>市场，</a:t>
            </a:r>
            <a:r>
              <a:rPr lang="zh-CN" altLang="en-US" dirty="0"/>
              <a:t>被人们使用和消费，并能满足人们某种需求的任何东西，包括有形的物品、无形的服务、组织、观念或它们的组合</a:t>
            </a:r>
            <a:r>
              <a:rPr lang="zh-CN" altLang="en-US" dirty="0" smtClean="0"/>
              <a:t>。</a:t>
            </a:r>
            <a:endParaRPr lang="en-US" altLang="zh-CN" dirty="0" smtClean="0"/>
          </a:p>
          <a:p>
            <a:r>
              <a:rPr lang="zh-CN" altLang="en-US" dirty="0" smtClean="0"/>
              <a:t>产品</a:t>
            </a:r>
            <a:r>
              <a:rPr lang="zh-CN" altLang="en-US" dirty="0"/>
              <a:t>是“一组将输入转化为输出的相互关联或相互作用的活动”的结果，即“过程”的</a:t>
            </a:r>
            <a:r>
              <a:rPr lang="zh-CN" altLang="en-US" b="1" dirty="0">
                <a:solidFill>
                  <a:srgbClr val="FF0000"/>
                </a:solidFill>
              </a:rPr>
              <a:t>结果</a:t>
            </a:r>
            <a:r>
              <a:rPr lang="zh-CN" altLang="en-US" dirty="0"/>
              <a:t>。在经济领域中，通常也可理解为组织制造的任何制品或制品的组合。在现代汉语词典当中的解释为“生产出来的物品”。</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384175" y="9525"/>
            <a:ext cx="8229600" cy="1143000"/>
          </a:xfrm>
        </p:spPr>
        <p:txBody>
          <a:bodyPr/>
          <a:lstStyle/>
          <a:p>
            <a:r>
              <a:rPr lang="zh-CN" altLang="en-US" dirty="0"/>
              <a:t>产品经理概貌和框架</a:t>
            </a:r>
            <a:endParaRPr lang="zh-CN" altLang="en-US" dirty="0"/>
          </a:p>
        </p:txBody>
      </p:sp>
      <p:pic>
        <p:nvPicPr>
          <p:cNvPr id="510979" name="Picture 3"/>
          <p:cNvPicPr>
            <a:picLocks noChangeAspect="1" noChangeArrowheads="1"/>
          </p:cNvPicPr>
          <p:nvPr/>
        </p:nvPicPr>
        <p:blipFill>
          <a:blip r:embed="rId1">
            <a:lum contrast="30000"/>
            <a:extLst>
              <a:ext uri="{28A0092B-C50C-407E-A947-70E740481C1C}">
                <a14:useLocalDpi xmlns:a14="http://schemas.microsoft.com/office/drawing/2010/main" val="0"/>
              </a:ext>
            </a:extLst>
          </a:blip>
          <a:srcRect/>
          <a:stretch>
            <a:fillRect/>
          </a:stretch>
        </p:blipFill>
        <p:spPr bwMode="auto">
          <a:xfrm>
            <a:off x="914400" y="1246188"/>
            <a:ext cx="6172200" cy="484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0980" name="Text Box 4"/>
          <p:cNvSpPr txBox="1">
            <a:spLocks noChangeArrowheads="1"/>
          </p:cNvSpPr>
          <p:nvPr/>
        </p:nvSpPr>
        <p:spPr bwMode="auto">
          <a:xfrm>
            <a:off x="3419475" y="3213100"/>
            <a:ext cx="1079500" cy="82232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ea typeface="宋体" panose="02010600030101010101" pitchFamily="2" charset="-122"/>
              </a:rPr>
              <a:t>一个定位</a:t>
            </a:r>
            <a:endParaRPr lang="zh-CN" altLang="en-US" b="1">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zh-CN" altLang="en-US"/>
              <a:t>一个定位</a:t>
            </a:r>
            <a:endParaRPr lang="zh-CN" altLang="en-US"/>
          </a:p>
        </p:txBody>
      </p:sp>
      <p:sp>
        <p:nvSpPr>
          <p:cNvPr id="512003" name="Rectangle 3"/>
          <p:cNvSpPr>
            <a:spLocks noChangeArrowheads="1"/>
          </p:cNvSpPr>
          <p:nvPr/>
        </p:nvSpPr>
        <p:spPr bwMode="auto">
          <a:xfrm>
            <a:off x="3810000" y="2514600"/>
            <a:ext cx="480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latin typeface="Arial" panose="020B0604020202020204" pitchFamily="34" charset="0"/>
                <a:ea typeface="黑体" panose="02010609060101010101" pitchFamily="49" charset="-122"/>
              </a:rPr>
              <a:t>以产品包概念推动产品的全流程开发，对产品最终的市场成功和财务成功负责！</a:t>
            </a:r>
            <a:endParaRPr kumimoji="1" lang="zh-CN" altLang="en-US" b="1">
              <a:latin typeface="Arial" panose="020B0604020202020204" pitchFamily="34" charset="0"/>
              <a:ea typeface="黑体" panose="02010609060101010101" pitchFamily="49" charset="-122"/>
            </a:endParaRPr>
          </a:p>
        </p:txBody>
      </p:sp>
      <p:pic>
        <p:nvPicPr>
          <p:cNvPr id="51200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676400"/>
            <a:ext cx="325278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05" name="Text Box 5"/>
          <p:cNvSpPr txBox="1">
            <a:spLocks noChangeArrowheads="1"/>
          </p:cNvSpPr>
          <p:nvPr/>
        </p:nvSpPr>
        <p:spPr bwMode="auto">
          <a:xfrm>
            <a:off x="1692275" y="3135313"/>
            <a:ext cx="647700" cy="58102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1">
                <a:ea typeface="宋体" panose="02010600030101010101" pitchFamily="2" charset="-122"/>
              </a:rPr>
              <a:t>一个定位</a:t>
            </a:r>
            <a:endParaRPr lang="zh-CN" altLang="en-US" sz="16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zh-CN" altLang="en-US"/>
              <a:t>两个跨越</a:t>
            </a:r>
            <a:endParaRPr lang="zh-CN" altLang="en-US"/>
          </a:p>
        </p:txBody>
      </p:sp>
      <p:sp>
        <p:nvSpPr>
          <p:cNvPr id="513027" name="AutoShape 3"/>
          <p:cNvSpPr>
            <a:spLocks noChangeArrowheads="1"/>
          </p:cNvSpPr>
          <p:nvPr/>
        </p:nvSpPr>
        <p:spPr bwMode="auto">
          <a:xfrm>
            <a:off x="5257800" y="1295400"/>
            <a:ext cx="3352800" cy="1828800"/>
          </a:xfrm>
          <a:prstGeom prst="cloudCallout">
            <a:avLst>
              <a:gd name="adj1" fmla="val -119884"/>
              <a:gd name="adj2" fmla="val 8074"/>
            </a:avLst>
          </a:prstGeom>
          <a:solidFill>
            <a:srgbClr val="FFFF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ea typeface="宋体" panose="02010600030101010101" pitchFamily="2" charset="-122"/>
              </a:rPr>
              <a:t>跨越条块分割、分段负责的部门障碍</a:t>
            </a:r>
            <a:endParaRPr kumimoji="1" lang="zh-CN" altLang="en-US" b="1">
              <a:ea typeface="宋体" panose="02010600030101010101" pitchFamily="2" charset="-122"/>
            </a:endParaRPr>
          </a:p>
        </p:txBody>
      </p:sp>
      <p:sp>
        <p:nvSpPr>
          <p:cNvPr id="513028" name="AutoShape 4"/>
          <p:cNvSpPr>
            <a:spLocks noChangeArrowheads="1"/>
          </p:cNvSpPr>
          <p:nvPr/>
        </p:nvSpPr>
        <p:spPr bwMode="auto">
          <a:xfrm>
            <a:off x="4876800" y="3276600"/>
            <a:ext cx="3429000" cy="2209800"/>
          </a:xfrm>
          <a:prstGeom prst="cloudCallout">
            <a:avLst>
              <a:gd name="adj1" fmla="val -110093"/>
              <a:gd name="adj2" fmla="val -91306"/>
            </a:avLst>
          </a:prstGeom>
          <a:solidFill>
            <a:srgbClr val="FFFF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ea typeface="宋体" panose="02010600030101010101" pitchFamily="2" charset="-122"/>
              </a:rPr>
              <a:t>跨越无面向产品线的经营预算和</a:t>
            </a:r>
            <a:r>
              <a:rPr kumimoji="1" lang="en-US" altLang="zh-CN" b="1">
                <a:ea typeface="宋体" panose="02010600030101010101" pitchFamily="2" charset="-122"/>
              </a:rPr>
              <a:t>KPI</a:t>
            </a:r>
            <a:r>
              <a:rPr kumimoji="1" lang="zh-CN" altLang="en-US" b="1">
                <a:ea typeface="宋体" panose="02010600030101010101" pitchFamily="2" charset="-122"/>
              </a:rPr>
              <a:t>绩效考核体制</a:t>
            </a:r>
            <a:endParaRPr kumimoji="1" lang="zh-CN" altLang="en-US" b="1">
              <a:ea typeface="宋体" panose="02010600030101010101" pitchFamily="2" charset="-122"/>
            </a:endParaRPr>
          </a:p>
        </p:txBody>
      </p:sp>
      <p:pic>
        <p:nvPicPr>
          <p:cNvPr id="51302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676400"/>
            <a:ext cx="31813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13027"/>
                                        </p:tgtEl>
                                        <p:attrNameLst>
                                          <p:attrName>style.visibility</p:attrName>
                                        </p:attrNameLst>
                                      </p:cBhvr>
                                      <p:to>
                                        <p:strVal val="visible"/>
                                      </p:to>
                                    </p:set>
                                    <p:animEffect transition="in" filter="wheel(1)">
                                      <p:cBhvr>
                                        <p:cTn id="7" dur="2000"/>
                                        <p:tgtEl>
                                          <p:spTgt spid="51302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13028"/>
                                        </p:tgtEl>
                                        <p:attrNameLst>
                                          <p:attrName>style.visibility</p:attrName>
                                        </p:attrNameLst>
                                      </p:cBhvr>
                                      <p:to>
                                        <p:strVal val="visible"/>
                                      </p:to>
                                    </p:set>
                                    <p:animEffect transition="in" filter="randombar(horizontal)">
                                      <p:cBhvr>
                                        <p:cTn id="12" dur="500"/>
                                        <p:tgtEl>
                                          <p:spTgt spid="513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nimBg="1"/>
      <p:bldP spid="51302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zh-CN" altLang="en-US"/>
              <a:t>三种类型</a:t>
            </a:r>
            <a:endParaRPr lang="zh-CN" altLang="en-US"/>
          </a:p>
        </p:txBody>
      </p:sp>
      <p:sp>
        <p:nvSpPr>
          <p:cNvPr id="514051" name="Text Box 3"/>
          <p:cNvSpPr txBox="1">
            <a:spLocks noChangeArrowheads="1"/>
          </p:cNvSpPr>
          <p:nvPr/>
        </p:nvSpPr>
        <p:spPr bwMode="auto">
          <a:xfrm>
            <a:off x="3962400" y="1828800"/>
            <a:ext cx="4114800" cy="579438"/>
          </a:xfrm>
          <a:prstGeom prst="rect">
            <a:avLst/>
          </a:prstGeom>
          <a:solidFill>
            <a:schemeClr val="hlink"/>
          </a:solidFill>
          <a:ln>
            <a:noFill/>
          </a:ln>
          <a:effectLst/>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flatTx/>
          </a:bodyPr>
          <a:lstStyle/>
          <a:p>
            <a:pPr algn="ctr">
              <a:spcBef>
                <a:spcPct val="50000"/>
              </a:spcBef>
            </a:pPr>
            <a:r>
              <a:rPr kumimoji="1" lang="zh-CN" altLang="en-US" sz="3200" b="1">
                <a:ea typeface="宋体" panose="02010600030101010101" pitchFamily="2" charset="-122"/>
              </a:rPr>
              <a:t>成熟业务的产品经理</a:t>
            </a:r>
            <a:endParaRPr kumimoji="1" lang="zh-CN" altLang="en-US" sz="3200" b="1">
              <a:ea typeface="宋体" panose="02010600030101010101" pitchFamily="2" charset="-122"/>
            </a:endParaRPr>
          </a:p>
        </p:txBody>
      </p:sp>
      <p:sp>
        <p:nvSpPr>
          <p:cNvPr id="514052" name="Text Box 4"/>
          <p:cNvSpPr txBox="1">
            <a:spLocks noChangeArrowheads="1"/>
          </p:cNvSpPr>
          <p:nvPr/>
        </p:nvSpPr>
        <p:spPr bwMode="auto">
          <a:xfrm>
            <a:off x="3886200" y="3230563"/>
            <a:ext cx="4343400" cy="579437"/>
          </a:xfrm>
          <a:prstGeom prst="rect">
            <a:avLst/>
          </a:prstGeom>
          <a:solidFill>
            <a:schemeClr val="hlink"/>
          </a:solidFill>
          <a:ln>
            <a:noFill/>
          </a:ln>
          <a:effectLst/>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flatTx/>
          </a:bodyPr>
          <a:lstStyle/>
          <a:p>
            <a:pPr algn="ctr">
              <a:spcBef>
                <a:spcPct val="50000"/>
              </a:spcBef>
            </a:pPr>
            <a:r>
              <a:rPr kumimoji="1" lang="zh-CN" altLang="en-US" sz="3200" b="1" dirty="0">
                <a:ea typeface="宋体" panose="02010600030101010101" pitchFamily="2" charset="-122"/>
              </a:rPr>
              <a:t>半成熟业务的产品经理</a:t>
            </a:r>
            <a:endParaRPr kumimoji="1" lang="zh-CN" altLang="en-US" sz="3200" b="1" dirty="0">
              <a:ea typeface="宋体" panose="02010600030101010101" pitchFamily="2" charset="-122"/>
            </a:endParaRPr>
          </a:p>
        </p:txBody>
      </p:sp>
      <p:sp>
        <p:nvSpPr>
          <p:cNvPr id="514053" name="Text Box 5"/>
          <p:cNvSpPr txBox="1">
            <a:spLocks noChangeArrowheads="1"/>
          </p:cNvSpPr>
          <p:nvPr/>
        </p:nvSpPr>
        <p:spPr bwMode="auto">
          <a:xfrm>
            <a:off x="3886200" y="4648200"/>
            <a:ext cx="4572000" cy="579438"/>
          </a:xfrm>
          <a:prstGeom prst="rect">
            <a:avLst/>
          </a:prstGeom>
          <a:solidFill>
            <a:schemeClr val="hlink"/>
          </a:solidFill>
          <a:ln>
            <a:noFill/>
          </a:ln>
          <a:effectLst/>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flatTx/>
          </a:bodyPr>
          <a:lstStyle/>
          <a:p>
            <a:pPr algn="ctr">
              <a:spcBef>
                <a:spcPct val="50000"/>
              </a:spcBef>
            </a:pPr>
            <a:r>
              <a:rPr kumimoji="1" lang="zh-CN" altLang="en-US" sz="3200" b="1" dirty="0">
                <a:ea typeface="宋体" panose="02010600030101010101" pitchFamily="2" charset="-122"/>
              </a:rPr>
              <a:t>全新业务的产品经理</a:t>
            </a:r>
            <a:endParaRPr kumimoji="1" lang="zh-CN" altLang="en-US" sz="3200" b="1" dirty="0">
              <a:ea typeface="宋体" panose="02010600030101010101" pitchFamily="2" charset="-122"/>
            </a:endParaRPr>
          </a:p>
        </p:txBody>
      </p:sp>
      <p:pic>
        <p:nvPicPr>
          <p:cNvPr id="51405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676400"/>
            <a:ext cx="3511550" cy="361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4053"/>
                                        </p:tgtEl>
                                        <p:attrNameLst>
                                          <p:attrName>style.visibility</p:attrName>
                                        </p:attrNameLst>
                                      </p:cBhvr>
                                      <p:to>
                                        <p:strVal val="visible"/>
                                      </p:to>
                                    </p:set>
                                    <p:animEffect transition="in" filter="fade">
                                      <p:cBhvr>
                                        <p:cTn id="7" dur="1000"/>
                                        <p:tgtEl>
                                          <p:spTgt spid="514053"/>
                                        </p:tgtEl>
                                      </p:cBhvr>
                                    </p:animEffect>
                                    <p:anim calcmode="lin" valueType="num">
                                      <p:cBhvr>
                                        <p:cTn id="8" dur="1000" fill="hold"/>
                                        <p:tgtEl>
                                          <p:spTgt spid="514053"/>
                                        </p:tgtEl>
                                        <p:attrNameLst>
                                          <p:attrName>ppt_x</p:attrName>
                                        </p:attrNameLst>
                                      </p:cBhvr>
                                      <p:tavLst>
                                        <p:tav tm="0">
                                          <p:val>
                                            <p:strVal val="#ppt_x"/>
                                          </p:val>
                                        </p:tav>
                                        <p:tav tm="100000">
                                          <p:val>
                                            <p:strVal val="#ppt_x"/>
                                          </p:val>
                                        </p:tav>
                                      </p:tavLst>
                                    </p:anim>
                                    <p:anim calcmode="lin" valueType="num">
                                      <p:cBhvr>
                                        <p:cTn id="9" dur="1000" fill="hold"/>
                                        <p:tgtEl>
                                          <p:spTgt spid="51405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4052"/>
                                        </p:tgtEl>
                                        <p:attrNameLst>
                                          <p:attrName>style.visibility</p:attrName>
                                        </p:attrNameLst>
                                      </p:cBhvr>
                                      <p:to>
                                        <p:strVal val="visible"/>
                                      </p:to>
                                    </p:set>
                                    <p:animEffect transition="in" filter="fade">
                                      <p:cBhvr>
                                        <p:cTn id="14" dur="1000"/>
                                        <p:tgtEl>
                                          <p:spTgt spid="514052"/>
                                        </p:tgtEl>
                                      </p:cBhvr>
                                    </p:animEffect>
                                    <p:anim calcmode="lin" valueType="num">
                                      <p:cBhvr>
                                        <p:cTn id="15" dur="1000" fill="hold"/>
                                        <p:tgtEl>
                                          <p:spTgt spid="514052"/>
                                        </p:tgtEl>
                                        <p:attrNameLst>
                                          <p:attrName>ppt_x</p:attrName>
                                        </p:attrNameLst>
                                      </p:cBhvr>
                                      <p:tavLst>
                                        <p:tav tm="0">
                                          <p:val>
                                            <p:strVal val="#ppt_x"/>
                                          </p:val>
                                        </p:tav>
                                        <p:tav tm="100000">
                                          <p:val>
                                            <p:strVal val="#ppt_x"/>
                                          </p:val>
                                        </p:tav>
                                      </p:tavLst>
                                    </p:anim>
                                    <p:anim calcmode="lin" valueType="num">
                                      <p:cBhvr>
                                        <p:cTn id="16" dur="1000" fill="hold"/>
                                        <p:tgtEl>
                                          <p:spTgt spid="51405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4051"/>
                                        </p:tgtEl>
                                        <p:attrNameLst>
                                          <p:attrName>style.visibility</p:attrName>
                                        </p:attrNameLst>
                                      </p:cBhvr>
                                      <p:to>
                                        <p:strVal val="visible"/>
                                      </p:to>
                                    </p:set>
                                    <p:animEffect transition="in" filter="fade">
                                      <p:cBhvr>
                                        <p:cTn id="21" dur="1000"/>
                                        <p:tgtEl>
                                          <p:spTgt spid="514051"/>
                                        </p:tgtEl>
                                      </p:cBhvr>
                                    </p:animEffect>
                                    <p:anim calcmode="lin" valueType="num">
                                      <p:cBhvr>
                                        <p:cTn id="22" dur="1000" fill="hold"/>
                                        <p:tgtEl>
                                          <p:spTgt spid="514051"/>
                                        </p:tgtEl>
                                        <p:attrNameLst>
                                          <p:attrName>ppt_x</p:attrName>
                                        </p:attrNameLst>
                                      </p:cBhvr>
                                      <p:tavLst>
                                        <p:tav tm="0">
                                          <p:val>
                                            <p:strVal val="#ppt_x"/>
                                          </p:val>
                                        </p:tav>
                                        <p:tav tm="100000">
                                          <p:val>
                                            <p:strVal val="#ppt_x"/>
                                          </p:val>
                                        </p:tav>
                                      </p:tavLst>
                                    </p:anim>
                                    <p:anim calcmode="lin" valueType="num">
                                      <p:cBhvr>
                                        <p:cTn id="23" dur="1000" fill="hold"/>
                                        <p:tgtEl>
                                          <p:spTgt spid="514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animBg="1"/>
      <p:bldP spid="514052" grpId="0" animBg="1"/>
      <p:bldP spid="51405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409214" y="38895"/>
            <a:ext cx="8229600" cy="1143000"/>
          </a:xfrm>
        </p:spPr>
        <p:txBody>
          <a:bodyPr/>
          <a:lstStyle/>
          <a:p>
            <a:r>
              <a:rPr lang="zh-CN" altLang="en-US" dirty="0"/>
              <a:t>四个阶段</a:t>
            </a:r>
            <a:endParaRPr lang="zh-CN" altLang="en-US" dirty="0"/>
          </a:p>
        </p:txBody>
      </p:sp>
      <p:sp>
        <p:nvSpPr>
          <p:cNvPr id="515075" name="Rectangle 3"/>
          <p:cNvSpPr>
            <a:spLocks noChangeArrowheads="1"/>
          </p:cNvSpPr>
          <p:nvPr/>
        </p:nvSpPr>
        <p:spPr bwMode="auto">
          <a:xfrm>
            <a:off x="250825" y="5448300"/>
            <a:ext cx="1773238" cy="644525"/>
          </a:xfrm>
          <a:prstGeom prst="rect">
            <a:avLst/>
          </a:prstGeom>
          <a:solidFill>
            <a:srgbClr val="FFFF00"/>
          </a:solidFill>
          <a:ln w="9525">
            <a:miter lim="800000"/>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flatTx/>
          </a:bodyPr>
          <a:lstStyle/>
          <a:p>
            <a:pPr algn="ctr"/>
            <a:r>
              <a:rPr kumimoji="1" lang="zh-CN" altLang="en-US" b="1">
                <a:ea typeface="宋体" panose="02010600030101010101" pitchFamily="2" charset="-122"/>
              </a:rPr>
              <a:t>救火型</a:t>
            </a:r>
            <a:endParaRPr kumimoji="1" lang="zh-CN" altLang="en-US" b="1">
              <a:ea typeface="宋体" panose="02010600030101010101" pitchFamily="2" charset="-122"/>
            </a:endParaRPr>
          </a:p>
        </p:txBody>
      </p:sp>
      <p:sp>
        <p:nvSpPr>
          <p:cNvPr id="515076" name="Rectangle 4"/>
          <p:cNvSpPr>
            <a:spLocks noChangeArrowheads="1"/>
          </p:cNvSpPr>
          <p:nvPr/>
        </p:nvSpPr>
        <p:spPr bwMode="auto">
          <a:xfrm>
            <a:off x="1385888" y="4206875"/>
            <a:ext cx="1843087" cy="644525"/>
          </a:xfrm>
          <a:prstGeom prst="rect">
            <a:avLst/>
          </a:prstGeom>
          <a:solidFill>
            <a:srgbClr val="FFCCFF"/>
          </a:solidFill>
          <a:ln w="9525">
            <a:miter lim="800000"/>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flatTx/>
          </a:bodyPr>
          <a:lstStyle/>
          <a:p>
            <a:pPr algn="ctr"/>
            <a:r>
              <a:rPr kumimoji="1" lang="zh-CN" altLang="en-US" b="1">
                <a:ea typeface="宋体" panose="02010600030101010101" pitchFamily="2" charset="-122"/>
              </a:rPr>
              <a:t>团队领导型</a:t>
            </a:r>
            <a:endParaRPr kumimoji="1" lang="zh-CN" altLang="en-US" b="1">
              <a:ea typeface="宋体" panose="02010600030101010101" pitchFamily="2" charset="-122"/>
            </a:endParaRPr>
          </a:p>
        </p:txBody>
      </p:sp>
      <p:sp>
        <p:nvSpPr>
          <p:cNvPr id="515077" name="Rectangle 5"/>
          <p:cNvSpPr>
            <a:spLocks noChangeArrowheads="1"/>
          </p:cNvSpPr>
          <p:nvPr/>
        </p:nvSpPr>
        <p:spPr bwMode="auto">
          <a:xfrm>
            <a:off x="3016250" y="3087688"/>
            <a:ext cx="1558925" cy="646112"/>
          </a:xfrm>
          <a:prstGeom prst="rect">
            <a:avLst/>
          </a:prstGeom>
          <a:solidFill>
            <a:schemeClr val="hlink"/>
          </a:solidFill>
          <a:ln w="9525">
            <a:miter lim="800000"/>
          </a:ln>
          <a:effectLst/>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flatTx/>
          </a:bodyPr>
          <a:lstStyle/>
          <a:p>
            <a:pPr algn="ctr"/>
            <a:r>
              <a:rPr kumimoji="1" lang="zh-CN" altLang="en-US" b="1">
                <a:ea typeface="宋体" panose="02010600030101010101" pitchFamily="2" charset="-122"/>
              </a:rPr>
              <a:t>精算师型</a:t>
            </a:r>
            <a:endParaRPr kumimoji="1" lang="zh-CN" altLang="en-US" b="1">
              <a:ea typeface="宋体" panose="02010600030101010101" pitchFamily="2" charset="-122"/>
            </a:endParaRPr>
          </a:p>
        </p:txBody>
      </p:sp>
      <p:sp>
        <p:nvSpPr>
          <p:cNvPr id="515078" name="AutoShape 6"/>
          <p:cNvSpPr>
            <a:spLocks noChangeArrowheads="1"/>
          </p:cNvSpPr>
          <p:nvPr/>
        </p:nvSpPr>
        <p:spPr bwMode="auto">
          <a:xfrm>
            <a:off x="2363788" y="3227388"/>
            <a:ext cx="652462" cy="839787"/>
          </a:xfrm>
          <a:custGeom>
            <a:avLst/>
            <a:gdLst>
              <a:gd name="G0" fmla="+- 16337 0 0"/>
              <a:gd name="G1" fmla="+- 4089 0 0"/>
              <a:gd name="G2" fmla="+- 12158 0 4089"/>
              <a:gd name="G3" fmla="+- G2 0 4089"/>
              <a:gd name="G4" fmla="*/ G3 32768 32059"/>
              <a:gd name="G5" fmla="*/ G4 1 2"/>
              <a:gd name="G6" fmla="+- 21600 0 16337"/>
              <a:gd name="G7" fmla="*/ G6 4089 6079"/>
              <a:gd name="G8" fmla="+- G7 16337 0"/>
              <a:gd name="T0" fmla="*/ 16337 w 21600"/>
              <a:gd name="T1" fmla="*/ 0 h 21600"/>
              <a:gd name="T2" fmla="*/ 16337 w 21600"/>
              <a:gd name="T3" fmla="*/ 12158 h 21600"/>
              <a:gd name="T4" fmla="*/ 2034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337" y="0"/>
                </a:lnTo>
                <a:lnTo>
                  <a:pt x="16337" y="4089"/>
                </a:lnTo>
                <a:lnTo>
                  <a:pt x="12427" y="4089"/>
                </a:lnTo>
                <a:cubicBezTo>
                  <a:pt x="5564" y="4089"/>
                  <a:pt x="0" y="7702"/>
                  <a:pt x="0" y="12158"/>
                </a:cubicBezTo>
                <a:lnTo>
                  <a:pt x="0" y="21600"/>
                </a:lnTo>
                <a:lnTo>
                  <a:pt x="4068" y="21600"/>
                </a:lnTo>
                <a:lnTo>
                  <a:pt x="4068" y="12158"/>
                </a:lnTo>
                <a:cubicBezTo>
                  <a:pt x="4068" y="9900"/>
                  <a:pt x="7810" y="8069"/>
                  <a:pt x="12427" y="8069"/>
                </a:cubicBezTo>
                <a:lnTo>
                  <a:pt x="16337" y="8069"/>
                </a:lnTo>
                <a:lnTo>
                  <a:pt x="16337" y="12158"/>
                </a:lnTo>
                <a:close/>
              </a:path>
            </a:pathLst>
          </a:cu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1200" b="1">
              <a:solidFill>
                <a:srgbClr val="FF0000"/>
              </a:solidFill>
              <a:ea typeface="宋体" panose="02010600030101010101" pitchFamily="2" charset="-122"/>
            </a:endParaRPr>
          </a:p>
        </p:txBody>
      </p:sp>
      <p:sp>
        <p:nvSpPr>
          <p:cNvPr id="515079" name="AutoShape 7"/>
          <p:cNvSpPr>
            <a:spLocks noChangeArrowheads="1"/>
          </p:cNvSpPr>
          <p:nvPr/>
        </p:nvSpPr>
        <p:spPr bwMode="auto">
          <a:xfrm>
            <a:off x="676275" y="4486275"/>
            <a:ext cx="709613" cy="838200"/>
          </a:xfrm>
          <a:custGeom>
            <a:avLst/>
            <a:gdLst>
              <a:gd name="G0" fmla="+- 15150 0 0"/>
              <a:gd name="G1" fmla="+- 3788 0 0"/>
              <a:gd name="G2" fmla="+- 12158 0 3788"/>
              <a:gd name="G3" fmla="+- G2 0 3788"/>
              <a:gd name="G4" fmla="*/ G3 32768 32059"/>
              <a:gd name="G5" fmla="*/ G4 1 2"/>
              <a:gd name="G6" fmla="+- 21600 0 15150"/>
              <a:gd name="G7" fmla="*/ G6 3788 6079"/>
              <a:gd name="G8" fmla="+- G7 15150 0"/>
              <a:gd name="T0" fmla="*/ 15150 w 21600"/>
              <a:gd name="T1" fmla="*/ 0 h 21600"/>
              <a:gd name="T2" fmla="*/ 15150 w 21600"/>
              <a:gd name="T3" fmla="*/ 12158 h 21600"/>
              <a:gd name="T4" fmla="*/ 2342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50" y="0"/>
                </a:lnTo>
                <a:lnTo>
                  <a:pt x="15150" y="3788"/>
                </a:lnTo>
                <a:lnTo>
                  <a:pt x="12427" y="3788"/>
                </a:lnTo>
                <a:cubicBezTo>
                  <a:pt x="5564" y="3788"/>
                  <a:pt x="0" y="7535"/>
                  <a:pt x="0" y="12158"/>
                </a:cubicBezTo>
                <a:lnTo>
                  <a:pt x="0" y="21600"/>
                </a:lnTo>
                <a:lnTo>
                  <a:pt x="4683" y="21600"/>
                </a:lnTo>
                <a:lnTo>
                  <a:pt x="4683" y="12158"/>
                </a:lnTo>
                <a:cubicBezTo>
                  <a:pt x="4683" y="10066"/>
                  <a:pt x="8150" y="8370"/>
                  <a:pt x="12427" y="8370"/>
                </a:cubicBezTo>
                <a:lnTo>
                  <a:pt x="15150" y="8370"/>
                </a:lnTo>
                <a:lnTo>
                  <a:pt x="15150" y="12158"/>
                </a:lnTo>
                <a:close/>
              </a:path>
            </a:pathLst>
          </a:cu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1200" b="1">
              <a:solidFill>
                <a:srgbClr val="FF0000"/>
              </a:solidFill>
              <a:ea typeface="宋体" panose="02010600030101010101" pitchFamily="2" charset="-122"/>
            </a:endParaRPr>
          </a:p>
        </p:txBody>
      </p:sp>
      <p:sp>
        <p:nvSpPr>
          <p:cNvPr id="515080" name="Text Box 8"/>
          <p:cNvSpPr txBox="1">
            <a:spLocks noChangeArrowheads="1"/>
          </p:cNvSpPr>
          <p:nvPr/>
        </p:nvSpPr>
        <p:spPr bwMode="auto">
          <a:xfrm>
            <a:off x="2155825" y="5387975"/>
            <a:ext cx="3344863"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70000"/>
              </a:lnSpc>
              <a:spcBef>
                <a:spcPct val="50000"/>
              </a:spcBef>
            </a:pPr>
            <a:r>
              <a:rPr kumimoji="1" lang="zh-CN" altLang="en-US" sz="2000" b="1" dirty="0">
                <a:ea typeface="黑体" panose="02010609060101010101" pitchFamily="49" charset="-122"/>
              </a:rPr>
              <a:t>关注产品分段问题</a:t>
            </a:r>
            <a:endParaRPr kumimoji="1" lang="zh-CN" altLang="en-US" sz="2000" b="1" dirty="0">
              <a:ea typeface="黑体" panose="02010609060101010101" pitchFamily="49" charset="-122"/>
            </a:endParaRPr>
          </a:p>
          <a:p>
            <a:pPr>
              <a:lnSpc>
                <a:spcPct val="70000"/>
              </a:lnSpc>
              <a:spcBef>
                <a:spcPct val="50000"/>
              </a:spcBef>
            </a:pPr>
            <a:r>
              <a:rPr kumimoji="1" lang="zh-CN" altLang="en-US" sz="2000" b="1" dirty="0">
                <a:ea typeface="黑体" panose="02010609060101010101" pitchFamily="49" charset="-122"/>
              </a:rPr>
              <a:t>解决紧急重大问题</a:t>
            </a:r>
            <a:endParaRPr kumimoji="1" lang="zh-CN" altLang="en-US" sz="2000" b="1" dirty="0">
              <a:ea typeface="黑体" panose="02010609060101010101" pitchFamily="49" charset="-122"/>
            </a:endParaRPr>
          </a:p>
        </p:txBody>
      </p:sp>
      <p:sp>
        <p:nvSpPr>
          <p:cNvPr id="515081" name="Text Box 9"/>
          <p:cNvSpPr txBox="1">
            <a:spLocks noChangeArrowheads="1"/>
          </p:cNvSpPr>
          <p:nvPr/>
        </p:nvSpPr>
        <p:spPr bwMode="auto">
          <a:xfrm>
            <a:off x="4787900" y="3017838"/>
            <a:ext cx="2582863"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70000"/>
              </a:lnSpc>
              <a:spcBef>
                <a:spcPct val="50000"/>
              </a:spcBef>
            </a:pPr>
            <a:r>
              <a:rPr kumimoji="1" lang="zh-CN" altLang="en-US" sz="2000" b="1">
                <a:ea typeface="黑体" panose="02010609060101010101" pitchFamily="49" charset="-122"/>
              </a:rPr>
              <a:t>关注产品预算、成本</a:t>
            </a:r>
            <a:endParaRPr kumimoji="1" lang="zh-CN" altLang="en-US" sz="2000" b="1">
              <a:ea typeface="黑体" panose="02010609060101010101" pitchFamily="49" charset="-122"/>
            </a:endParaRPr>
          </a:p>
          <a:p>
            <a:pPr>
              <a:lnSpc>
                <a:spcPct val="70000"/>
              </a:lnSpc>
              <a:spcBef>
                <a:spcPct val="50000"/>
              </a:spcBef>
            </a:pPr>
            <a:r>
              <a:rPr kumimoji="1" lang="zh-CN" altLang="en-US" sz="2000" b="1">
                <a:ea typeface="黑体" panose="02010609060101010101" pitchFamily="49" charset="-122"/>
              </a:rPr>
              <a:t>对产品财务成功负责</a:t>
            </a:r>
            <a:endParaRPr kumimoji="1" lang="zh-CN" altLang="en-US" sz="2000" b="1">
              <a:ea typeface="黑体" panose="02010609060101010101" pitchFamily="49" charset="-122"/>
            </a:endParaRPr>
          </a:p>
        </p:txBody>
      </p:sp>
      <p:sp>
        <p:nvSpPr>
          <p:cNvPr id="515082" name="Text Box 10"/>
          <p:cNvSpPr txBox="1">
            <a:spLocks noChangeArrowheads="1"/>
          </p:cNvSpPr>
          <p:nvPr/>
        </p:nvSpPr>
        <p:spPr bwMode="auto">
          <a:xfrm>
            <a:off x="3511550" y="4121150"/>
            <a:ext cx="2692400"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70000"/>
              </a:lnSpc>
              <a:spcBef>
                <a:spcPct val="50000"/>
              </a:spcBef>
            </a:pPr>
            <a:r>
              <a:rPr kumimoji="1" lang="zh-CN" altLang="en-US" sz="2000" b="1">
                <a:ea typeface="黑体" panose="02010609060101010101" pitchFamily="49" charset="-122"/>
              </a:rPr>
              <a:t>关注产品全流程</a:t>
            </a:r>
            <a:endParaRPr kumimoji="1" lang="zh-CN" altLang="en-US" sz="2000" b="1">
              <a:ea typeface="黑体" panose="02010609060101010101" pitchFamily="49" charset="-122"/>
            </a:endParaRPr>
          </a:p>
          <a:p>
            <a:pPr>
              <a:lnSpc>
                <a:spcPct val="70000"/>
              </a:lnSpc>
              <a:spcBef>
                <a:spcPct val="50000"/>
              </a:spcBef>
            </a:pPr>
            <a:r>
              <a:rPr kumimoji="1" lang="zh-CN" altLang="en-US" sz="2000" b="1">
                <a:ea typeface="黑体" panose="02010609060101010101" pitchFamily="49" charset="-122"/>
              </a:rPr>
              <a:t>组建跨部门产品团队</a:t>
            </a:r>
            <a:endParaRPr kumimoji="1" lang="zh-CN" altLang="en-US" sz="2000" b="1">
              <a:ea typeface="黑体" panose="02010609060101010101" pitchFamily="49" charset="-122"/>
            </a:endParaRPr>
          </a:p>
        </p:txBody>
      </p:sp>
      <p:sp>
        <p:nvSpPr>
          <p:cNvPr id="515083" name="Rectangle 11"/>
          <p:cNvSpPr>
            <a:spLocks noChangeArrowheads="1"/>
          </p:cNvSpPr>
          <p:nvPr/>
        </p:nvSpPr>
        <p:spPr bwMode="auto">
          <a:xfrm>
            <a:off x="4646613" y="1970088"/>
            <a:ext cx="1644650" cy="644525"/>
          </a:xfrm>
          <a:prstGeom prst="rect">
            <a:avLst/>
          </a:prstGeom>
          <a:solidFill>
            <a:srgbClr val="FFCCFF"/>
          </a:solidFill>
          <a:ln w="9525">
            <a:miter lim="800000"/>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flatTx/>
          </a:bodyPr>
          <a:lstStyle/>
          <a:p>
            <a:pPr algn="ctr"/>
            <a:r>
              <a:rPr kumimoji="1" lang="zh-CN" altLang="en-US" b="1">
                <a:ea typeface="宋体" panose="02010600030101010101" pitchFamily="2" charset="-122"/>
              </a:rPr>
              <a:t>产品督导</a:t>
            </a:r>
            <a:endParaRPr kumimoji="1" lang="zh-CN" altLang="en-US" b="1">
              <a:ea typeface="宋体" panose="02010600030101010101" pitchFamily="2" charset="-122"/>
            </a:endParaRPr>
          </a:p>
        </p:txBody>
      </p:sp>
      <p:sp>
        <p:nvSpPr>
          <p:cNvPr id="515084" name="AutoShape 12"/>
          <p:cNvSpPr>
            <a:spLocks noChangeArrowheads="1"/>
          </p:cNvSpPr>
          <p:nvPr/>
        </p:nvSpPr>
        <p:spPr bwMode="auto">
          <a:xfrm>
            <a:off x="3668713" y="2109788"/>
            <a:ext cx="977900" cy="838200"/>
          </a:xfrm>
          <a:custGeom>
            <a:avLst/>
            <a:gdLst>
              <a:gd name="G0" fmla="+- 16337 0 0"/>
              <a:gd name="G1" fmla="+- 4089 0 0"/>
              <a:gd name="G2" fmla="+- 12158 0 4089"/>
              <a:gd name="G3" fmla="+- G2 0 4089"/>
              <a:gd name="G4" fmla="*/ G3 32768 32059"/>
              <a:gd name="G5" fmla="*/ G4 1 2"/>
              <a:gd name="G6" fmla="+- 21600 0 16337"/>
              <a:gd name="G7" fmla="*/ G6 4089 6079"/>
              <a:gd name="G8" fmla="+- G7 16337 0"/>
              <a:gd name="T0" fmla="*/ 16337 w 21600"/>
              <a:gd name="T1" fmla="*/ 0 h 21600"/>
              <a:gd name="T2" fmla="*/ 16337 w 21600"/>
              <a:gd name="T3" fmla="*/ 12158 h 21600"/>
              <a:gd name="T4" fmla="*/ 2034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337" y="0"/>
                </a:lnTo>
                <a:lnTo>
                  <a:pt x="16337" y="4089"/>
                </a:lnTo>
                <a:lnTo>
                  <a:pt x="12427" y="4089"/>
                </a:lnTo>
                <a:cubicBezTo>
                  <a:pt x="5564" y="4089"/>
                  <a:pt x="0" y="7702"/>
                  <a:pt x="0" y="12158"/>
                </a:cubicBezTo>
                <a:lnTo>
                  <a:pt x="0" y="21600"/>
                </a:lnTo>
                <a:lnTo>
                  <a:pt x="4068" y="21600"/>
                </a:lnTo>
                <a:lnTo>
                  <a:pt x="4068" y="12158"/>
                </a:lnTo>
                <a:cubicBezTo>
                  <a:pt x="4068" y="9900"/>
                  <a:pt x="7810" y="8069"/>
                  <a:pt x="12427" y="8069"/>
                </a:cubicBezTo>
                <a:lnTo>
                  <a:pt x="16337" y="8069"/>
                </a:lnTo>
                <a:lnTo>
                  <a:pt x="16337" y="12158"/>
                </a:lnTo>
                <a:close/>
              </a:path>
            </a:pathLst>
          </a:cu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1200" b="1">
              <a:solidFill>
                <a:srgbClr val="FF0000"/>
              </a:solidFill>
              <a:ea typeface="宋体" panose="02010600030101010101" pitchFamily="2" charset="-122"/>
            </a:endParaRPr>
          </a:p>
        </p:txBody>
      </p:sp>
      <p:sp>
        <p:nvSpPr>
          <p:cNvPr id="515085" name="Text Box 13"/>
          <p:cNvSpPr txBox="1">
            <a:spLocks noChangeArrowheads="1"/>
          </p:cNvSpPr>
          <p:nvPr/>
        </p:nvSpPr>
        <p:spPr bwMode="auto">
          <a:xfrm>
            <a:off x="6489700" y="1825625"/>
            <a:ext cx="2554288"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70000"/>
              </a:lnSpc>
              <a:spcBef>
                <a:spcPct val="50000"/>
              </a:spcBef>
            </a:pPr>
            <a:r>
              <a:rPr kumimoji="1" lang="zh-CN" altLang="en-US" sz="2000" b="1">
                <a:ea typeface="黑体" panose="02010609060101010101" pitchFamily="49" charset="-122"/>
              </a:rPr>
              <a:t>建立流程机制</a:t>
            </a:r>
            <a:endParaRPr kumimoji="1" lang="zh-CN" altLang="en-US" sz="2000" b="1">
              <a:ea typeface="黑体" panose="02010609060101010101" pitchFamily="49" charset="-122"/>
            </a:endParaRPr>
          </a:p>
          <a:p>
            <a:pPr>
              <a:lnSpc>
                <a:spcPct val="70000"/>
              </a:lnSpc>
              <a:spcBef>
                <a:spcPct val="50000"/>
              </a:spcBef>
            </a:pPr>
            <a:r>
              <a:rPr kumimoji="1" lang="zh-CN" altLang="en-US" sz="2000" b="1">
                <a:ea typeface="黑体" panose="02010609060101010101" pitchFamily="49" charset="-122"/>
              </a:rPr>
              <a:t>监控过程、结果可控</a:t>
            </a:r>
            <a:endParaRPr kumimoji="1" lang="zh-CN" altLang="en-US" sz="2000" b="1">
              <a:ea typeface="黑体" panose="02010609060101010101" pitchFamily="49" charset="-122"/>
            </a:endParaRPr>
          </a:p>
        </p:txBody>
      </p:sp>
      <p:pic>
        <p:nvPicPr>
          <p:cNvPr id="515086" name="Picture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388" y="1125538"/>
            <a:ext cx="239395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5075"/>
                                        </p:tgtEl>
                                        <p:attrNameLst>
                                          <p:attrName>style.visibility</p:attrName>
                                        </p:attrNameLst>
                                      </p:cBhvr>
                                      <p:to>
                                        <p:strVal val="visible"/>
                                      </p:to>
                                    </p:set>
                                    <p:animEffect transition="in" filter="fade">
                                      <p:cBhvr>
                                        <p:cTn id="7" dur="1000"/>
                                        <p:tgtEl>
                                          <p:spTgt spid="515075"/>
                                        </p:tgtEl>
                                      </p:cBhvr>
                                    </p:animEffect>
                                    <p:anim calcmode="lin" valueType="num">
                                      <p:cBhvr>
                                        <p:cTn id="8" dur="1000" fill="hold"/>
                                        <p:tgtEl>
                                          <p:spTgt spid="515075"/>
                                        </p:tgtEl>
                                        <p:attrNameLst>
                                          <p:attrName>ppt_x</p:attrName>
                                        </p:attrNameLst>
                                      </p:cBhvr>
                                      <p:tavLst>
                                        <p:tav tm="0">
                                          <p:val>
                                            <p:strVal val="#ppt_x"/>
                                          </p:val>
                                        </p:tav>
                                        <p:tav tm="100000">
                                          <p:val>
                                            <p:strVal val="#ppt_x"/>
                                          </p:val>
                                        </p:tav>
                                      </p:tavLst>
                                    </p:anim>
                                    <p:anim calcmode="lin" valueType="num">
                                      <p:cBhvr>
                                        <p:cTn id="9" dur="1000" fill="hold"/>
                                        <p:tgtEl>
                                          <p:spTgt spid="5150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15079"/>
                                        </p:tgtEl>
                                        <p:attrNameLst>
                                          <p:attrName>style.visibility</p:attrName>
                                        </p:attrNameLst>
                                      </p:cBhvr>
                                      <p:to>
                                        <p:strVal val="visible"/>
                                      </p:to>
                                    </p:set>
                                    <p:anim calcmode="lin" valueType="num">
                                      <p:cBhvr additive="base">
                                        <p:cTn id="14" dur="500" fill="hold"/>
                                        <p:tgtEl>
                                          <p:spTgt spid="515079"/>
                                        </p:tgtEl>
                                        <p:attrNameLst>
                                          <p:attrName>ppt_x</p:attrName>
                                        </p:attrNameLst>
                                      </p:cBhvr>
                                      <p:tavLst>
                                        <p:tav tm="0">
                                          <p:val>
                                            <p:strVal val="#ppt_x"/>
                                          </p:val>
                                        </p:tav>
                                        <p:tav tm="100000">
                                          <p:val>
                                            <p:strVal val="#ppt_x"/>
                                          </p:val>
                                        </p:tav>
                                      </p:tavLst>
                                    </p:anim>
                                    <p:anim calcmode="lin" valueType="num">
                                      <p:cBhvr additive="base">
                                        <p:cTn id="15" dur="500" fill="hold"/>
                                        <p:tgtEl>
                                          <p:spTgt spid="51507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515076"/>
                                        </p:tgtEl>
                                        <p:attrNameLst>
                                          <p:attrName>style.visibility</p:attrName>
                                        </p:attrNameLst>
                                      </p:cBhvr>
                                      <p:to>
                                        <p:strVal val="visible"/>
                                      </p:to>
                                    </p:set>
                                    <p:anim calcmode="lin" valueType="num">
                                      <p:cBhvr additive="base">
                                        <p:cTn id="18" dur="500" fill="hold"/>
                                        <p:tgtEl>
                                          <p:spTgt spid="515076"/>
                                        </p:tgtEl>
                                        <p:attrNameLst>
                                          <p:attrName>ppt_x</p:attrName>
                                        </p:attrNameLst>
                                      </p:cBhvr>
                                      <p:tavLst>
                                        <p:tav tm="0">
                                          <p:val>
                                            <p:strVal val="#ppt_x"/>
                                          </p:val>
                                        </p:tav>
                                        <p:tav tm="100000">
                                          <p:val>
                                            <p:strVal val="#ppt_x"/>
                                          </p:val>
                                        </p:tav>
                                      </p:tavLst>
                                    </p:anim>
                                    <p:anim calcmode="lin" valueType="num">
                                      <p:cBhvr additive="base">
                                        <p:cTn id="19" dur="500" fill="hold"/>
                                        <p:tgtEl>
                                          <p:spTgt spid="51507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15078"/>
                                        </p:tgtEl>
                                        <p:attrNameLst>
                                          <p:attrName>style.visibility</p:attrName>
                                        </p:attrNameLst>
                                      </p:cBhvr>
                                      <p:to>
                                        <p:strVal val="visible"/>
                                      </p:to>
                                    </p:set>
                                    <p:animEffect transition="in" filter="fade">
                                      <p:cBhvr>
                                        <p:cTn id="24" dur="500"/>
                                        <p:tgtEl>
                                          <p:spTgt spid="51507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15077"/>
                                        </p:tgtEl>
                                        <p:attrNameLst>
                                          <p:attrName>style.visibility</p:attrName>
                                        </p:attrNameLst>
                                      </p:cBhvr>
                                      <p:to>
                                        <p:strVal val="visible"/>
                                      </p:to>
                                    </p:set>
                                    <p:animEffect transition="in" filter="fade">
                                      <p:cBhvr>
                                        <p:cTn id="27" dur="500"/>
                                        <p:tgtEl>
                                          <p:spTgt spid="5150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15084"/>
                                        </p:tgtEl>
                                        <p:attrNameLst>
                                          <p:attrName>style.visibility</p:attrName>
                                        </p:attrNameLst>
                                      </p:cBhvr>
                                      <p:to>
                                        <p:strVal val="visible"/>
                                      </p:to>
                                    </p:set>
                                    <p:animEffect transition="in" filter="wipe(down)">
                                      <p:cBhvr>
                                        <p:cTn id="32" dur="500"/>
                                        <p:tgtEl>
                                          <p:spTgt spid="515084"/>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515083"/>
                                        </p:tgtEl>
                                        <p:attrNameLst>
                                          <p:attrName>style.visibility</p:attrName>
                                        </p:attrNameLst>
                                      </p:cBhvr>
                                      <p:to>
                                        <p:strVal val="visible"/>
                                      </p:to>
                                    </p:set>
                                    <p:animEffect transition="in" filter="wipe(down)">
                                      <p:cBhvr>
                                        <p:cTn id="35" dur="500"/>
                                        <p:tgtEl>
                                          <p:spTgt spid="51508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1508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1508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1508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15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animBg="1"/>
      <p:bldP spid="515076" grpId="0" animBg="1"/>
      <p:bldP spid="515077" grpId="0" animBg="1"/>
      <p:bldP spid="515078" grpId="0" animBg="1"/>
      <p:bldP spid="515079" grpId="0" animBg="1"/>
      <p:bldP spid="515080" grpId="0"/>
      <p:bldP spid="515081" grpId="0"/>
      <p:bldP spid="515082" grpId="0"/>
      <p:bldP spid="515083" grpId="0" animBg="1"/>
      <p:bldP spid="515084" grpId="0" animBg="1"/>
      <p:bldP spid="51508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zh-CN" altLang="en-US" dirty="0"/>
              <a:t>五项素质</a:t>
            </a:r>
            <a:endParaRPr lang="zh-CN" altLang="en-US" dirty="0"/>
          </a:p>
        </p:txBody>
      </p:sp>
      <p:sp>
        <p:nvSpPr>
          <p:cNvPr id="516099" name="Arc 3"/>
          <p:cNvSpPr/>
          <p:nvPr/>
        </p:nvSpPr>
        <p:spPr bwMode="auto">
          <a:xfrm>
            <a:off x="3649663" y="2947988"/>
            <a:ext cx="1179512" cy="1874837"/>
          </a:xfrm>
          <a:custGeom>
            <a:avLst/>
            <a:gdLst>
              <a:gd name="G0" fmla="+- 0 0 0"/>
              <a:gd name="G1" fmla="+- 21600 0 0"/>
              <a:gd name="G2" fmla="+- 21600 0 0"/>
              <a:gd name="T0" fmla="*/ 0 w 21600"/>
              <a:gd name="T1" fmla="*/ 0 h 34302"/>
              <a:gd name="T2" fmla="*/ 17470 w 21600"/>
              <a:gd name="T3" fmla="*/ 34302 h 34302"/>
              <a:gd name="T4" fmla="*/ 0 w 21600"/>
              <a:gd name="T5" fmla="*/ 21600 h 34302"/>
            </a:gdLst>
            <a:ahLst/>
            <a:cxnLst>
              <a:cxn ang="0">
                <a:pos x="T0" y="T1"/>
              </a:cxn>
              <a:cxn ang="0">
                <a:pos x="T2" y="T3"/>
              </a:cxn>
              <a:cxn ang="0">
                <a:pos x="T4" y="T5"/>
              </a:cxn>
            </a:cxnLst>
            <a:rect l="0" t="0" r="r" b="b"/>
            <a:pathLst>
              <a:path w="21600" h="34302" fill="none" extrusionOk="0">
                <a:moveTo>
                  <a:pt x="0" y="0"/>
                </a:moveTo>
                <a:cubicBezTo>
                  <a:pt x="11929" y="0"/>
                  <a:pt x="21600" y="9670"/>
                  <a:pt x="21600" y="21600"/>
                </a:cubicBezTo>
                <a:cubicBezTo>
                  <a:pt x="21600" y="26164"/>
                  <a:pt x="20154" y="30610"/>
                  <a:pt x="17470" y="34302"/>
                </a:cubicBezTo>
              </a:path>
              <a:path w="21600" h="34302" stroke="0" extrusionOk="0">
                <a:moveTo>
                  <a:pt x="0" y="0"/>
                </a:moveTo>
                <a:cubicBezTo>
                  <a:pt x="11929" y="0"/>
                  <a:pt x="21600" y="9670"/>
                  <a:pt x="21600" y="21600"/>
                </a:cubicBezTo>
                <a:cubicBezTo>
                  <a:pt x="21600" y="26164"/>
                  <a:pt x="20154" y="30610"/>
                  <a:pt x="17470" y="34302"/>
                </a:cubicBezTo>
                <a:lnTo>
                  <a:pt x="0" y="21600"/>
                </a:lnTo>
                <a:close/>
              </a:path>
            </a:pathLst>
          </a:custGeom>
          <a:solidFill>
            <a:srgbClr val="000080"/>
          </a:solidFill>
          <a:ln w="12700">
            <a:solidFill>
              <a:srgbClr val="000000"/>
            </a:solidFill>
            <a:round/>
          </a:ln>
        </p:spPr>
        <p:txBody>
          <a:bodyPr/>
          <a:lstStyle/>
          <a:p>
            <a:endParaRPr lang="zh-CN" altLang="en-US"/>
          </a:p>
        </p:txBody>
      </p:sp>
      <p:sp>
        <p:nvSpPr>
          <p:cNvPr id="516100" name="Arc 4"/>
          <p:cNvSpPr/>
          <p:nvPr/>
        </p:nvSpPr>
        <p:spPr bwMode="auto">
          <a:xfrm>
            <a:off x="3624263" y="4178300"/>
            <a:ext cx="954087" cy="1181100"/>
          </a:xfrm>
          <a:custGeom>
            <a:avLst/>
            <a:gdLst>
              <a:gd name="G0" fmla="+- 0 0 0"/>
              <a:gd name="G1" fmla="+- 0 0 0"/>
              <a:gd name="G2" fmla="+- 21600 0 0"/>
              <a:gd name="T0" fmla="*/ 17474 w 17474"/>
              <a:gd name="T1" fmla="*/ 12697 h 21600"/>
              <a:gd name="T2" fmla="*/ 0 w 17474"/>
              <a:gd name="T3" fmla="*/ 21600 h 21600"/>
              <a:gd name="T4" fmla="*/ 0 w 17474"/>
              <a:gd name="T5" fmla="*/ 0 h 21600"/>
            </a:gdLst>
            <a:ahLst/>
            <a:cxnLst>
              <a:cxn ang="0">
                <a:pos x="T0" y="T1"/>
              </a:cxn>
              <a:cxn ang="0">
                <a:pos x="T2" y="T3"/>
              </a:cxn>
              <a:cxn ang="0">
                <a:pos x="T4" y="T5"/>
              </a:cxn>
            </a:cxnLst>
            <a:rect l="0" t="0" r="r" b="b"/>
            <a:pathLst>
              <a:path w="17474" h="21600" fill="none" extrusionOk="0">
                <a:moveTo>
                  <a:pt x="17474" y="12697"/>
                </a:moveTo>
                <a:cubicBezTo>
                  <a:pt x="13409" y="18290"/>
                  <a:pt x="6913" y="21599"/>
                  <a:pt x="0" y="21600"/>
                </a:cubicBezTo>
              </a:path>
              <a:path w="17474" h="21600" stroke="0" extrusionOk="0">
                <a:moveTo>
                  <a:pt x="17474" y="12697"/>
                </a:moveTo>
                <a:cubicBezTo>
                  <a:pt x="13409" y="18290"/>
                  <a:pt x="6913" y="21599"/>
                  <a:pt x="0" y="21600"/>
                </a:cubicBezTo>
                <a:lnTo>
                  <a:pt x="0" y="0"/>
                </a:lnTo>
                <a:close/>
              </a:path>
            </a:pathLst>
          </a:custGeom>
          <a:solidFill>
            <a:srgbClr val="008000"/>
          </a:solidFill>
          <a:ln w="12700">
            <a:solidFill>
              <a:srgbClr val="000000"/>
            </a:solidFill>
            <a:round/>
          </a:ln>
        </p:spPr>
        <p:txBody>
          <a:bodyPr/>
          <a:lstStyle/>
          <a:p>
            <a:endParaRPr lang="zh-CN" altLang="en-US"/>
          </a:p>
        </p:txBody>
      </p:sp>
      <p:sp>
        <p:nvSpPr>
          <p:cNvPr id="516101" name="Arc 5"/>
          <p:cNvSpPr/>
          <p:nvPr/>
        </p:nvSpPr>
        <p:spPr bwMode="auto">
          <a:xfrm>
            <a:off x="2465388" y="4165600"/>
            <a:ext cx="1122362" cy="1181100"/>
          </a:xfrm>
          <a:custGeom>
            <a:avLst/>
            <a:gdLst>
              <a:gd name="G0" fmla="+- 20560 0 0"/>
              <a:gd name="G1" fmla="+- 0 0 0"/>
              <a:gd name="G2" fmla="+- 21600 0 0"/>
              <a:gd name="T0" fmla="*/ 20560 w 20560"/>
              <a:gd name="T1" fmla="*/ 21600 h 21600"/>
              <a:gd name="T2" fmla="*/ 0 w 20560"/>
              <a:gd name="T3" fmla="*/ 6621 h 21600"/>
              <a:gd name="T4" fmla="*/ 20560 w 20560"/>
              <a:gd name="T5" fmla="*/ 0 h 21600"/>
            </a:gdLst>
            <a:ahLst/>
            <a:cxnLst>
              <a:cxn ang="0">
                <a:pos x="T0" y="T1"/>
              </a:cxn>
              <a:cxn ang="0">
                <a:pos x="T2" y="T3"/>
              </a:cxn>
              <a:cxn ang="0">
                <a:pos x="T4" y="T5"/>
              </a:cxn>
            </a:cxnLst>
            <a:rect l="0" t="0" r="r" b="b"/>
            <a:pathLst>
              <a:path w="20560" h="21600" fill="none" extrusionOk="0">
                <a:moveTo>
                  <a:pt x="20560" y="21600"/>
                </a:moveTo>
                <a:cubicBezTo>
                  <a:pt x="11181" y="21600"/>
                  <a:pt x="2874" y="15548"/>
                  <a:pt x="-1" y="6621"/>
                </a:cubicBezTo>
              </a:path>
              <a:path w="20560" h="21600" stroke="0" extrusionOk="0">
                <a:moveTo>
                  <a:pt x="20560" y="21600"/>
                </a:moveTo>
                <a:cubicBezTo>
                  <a:pt x="11181" y="21600"/>
                  <a:pt x="2874" y="15548"/>
                  <a:pt x="-1" y="6621"/>
                </a:cubicBezTo>
                <a:lnTo>
                  <a:pt x="20560" y="0"/>
                </a:lnTo>
                <a:close/>
              </a:path>
            </a:pathLst>
          </a:custGeom>
          <a:solidFill>
            <a:srgbClr val="00FF00"/>
          </a:solidFill>
          <a:ln w="12700">
            <a:solidFill>
              <a:srgbClr val="000000"/>
            </a:solidFill>
            <a:round/>
          </a:ln>
        </p:spPr>
        <p:txBody>
          <a:bodyPr/>
          <a:lstStyle/>
          <a:p>
            <a:endParaRPr lang="zh-CN" altLang="en-US"/>
          </a:p>
        </p:txBody>
      </p:sp>
      <p:sp>
        <p:nvSpPr>
          <p:cNvPr id="516102" name="Arc 6"/>
          <p:cNvSpPr/>
          <p:nvPr/>
        </p:nvSpPr>
        <p:spPr bwMode="auto">
          <a:xfrm>
            <a:off x="2395538" y="3446463"/>
            <a:ext cx="1179512" cy="1055687"/>
          </a:xfrm>
          <a:custGeom>
            <a:avLst/>
            <a:gdLst>
              <a:gd name="G0" fmla="+- 21600 0 0"/>
              <a:gd name="G1" fmla="+- 12721 0 0"/>
              <a:gd name="G2" fmla="+- 21600 0 0"/>
              <a:gd name="T0" fmla="*/ 1032 w 21600"/>
              <a:gd name="T1" fmla="*/ 19319 h 19319"/>
              <a:gd name="T2" fmla="*/ 4144 w 21600"/>
              <a:gd name="T3" fmla="*/ 0 h 19319"/>
              <a:gd name="T4" fmla="*/ 21600 w 21600"/>
              <a:gd name="T5" fmla="*/ 12721 h 19319"/>
            </a:gdLst>
            <a:ahLst/>
            <a:cxnLst>
              <a:cxn ang="0">
                <a:pos x="T0" y="T1"/>
              </a:cxn>
              <a:cxn ang="0">
                <a:pos x="T2" y="T3"/>
              </a:cxn>
              <a:cxn ang="0">
                <a:pos x="T4" y="T5"/>
              </a:cxn>
            </a:cxnLst>
            <a:rect l="0" t="0" r="r" b="b"/>
            <a:pathLst>
              <a:path w="21600" h="19319" fill="none" extrusionOk="0">
                <a:moveTo>
                  <a:pt x="1032" y="19318"/>
                </a:moveTo>
                <a:cubicBezTo>
                  <a:pt x="348" y="17186"/>
                  <a:pt x="0" y="14960"/>
                  <a:pt x="0" y="12721"/>
                </a:cubicBezTo>
                <a:cubicBezTo>
                  <a:pt x="-1" y="8148"/>
                  <a:pt x="1450" y="3694"/>
                  <a:pt x="4143" y="-1"/>
                </a:cubicBezTo>
              </a:path>
              <a:path w="21600" h="19319" stroke="0" extrusionOk="0">
                <a:moveTo>
                  <a:pt x="1032" y="19318"/>
                </a:moveTo>
                <a:cubicBezTo>
                  <a:pt x="348" y="17186"/>
                  <a:pt x="0" y="14960"/>
                  <a:pt x="0" y="12721"/>
                </a:cubicBezTo>
                <a:cubicBezTo>
                  <a:pt x="-1" y="8148"/>
                  <a:pt x="1450" y="3694"/>
                  <a:pt x="4143" y="-1"/>
                </a:cubicBezTo>
                <a:lnTo>
                  <a:pt x="21600" y="12721"/>
                </a:lnTo>
                <a:close/>
              </a:path>
            </a:pathLst>
          </a:custGeom>
          <a:solidFill>
            <a:srgbClr val="3366FF"/>
          </a:solidFill>
          <a:ln w="12700">
            <a:solidFill>
              <a:srgbClr val="000000"/>
            </a:solidFill>
            <a:round/>
          </a:ln>
        </p:spPr>
        <p:txBody>
          <a:bodyPr/>
          <a:lstStyle/>
          <a:p>
            <a:endParaRPr lang="zh-CN" altLang="en-US"/>
          </a:p>
        </p:txBody>
      </p:sp>
      <p:sp>
        <p:nvSpPr>
          <p:cNvPr id="516103" name="Arc 7"/>
          <p:cNvSpPr/>
          <p:nvPr/>
        </p:nvSpPr>
        <p:spPr bwMode="auto">
          <a:xfrm>
            <a:off x="2646363" y="2922588"/>
            <a:ext cx="954087" cy="1181100"/>
          </a:xfrm>
          <a:custGeom>
            <a:avLst/>
            <a:gdLst>
              <a:gd name="G0" fmla="+- 17475 0 0"/>
              <a:gd name="G1" fmla="+- 21600 0 0"/>
              <a:gd name="G2" fmla="+- 21600 0 0"/>
              <a:gd name="T0" fmla="*/ 0 w 17475"/>
              <a:gd name="T1" fmla="*/ 8904 h 21600"/>
              <a:gd name="T2" fmla="*/ 17446 w 17475"/>
              <a:gd name="T3" fmla="*/ 0 h 21600"/>
              <a:gd name="T4" fmla="*/ 17475 w 17475"/>
              <a:gd name="T5" fmla="*/ 21600 h 21600"/>
            </a:gdLst>
            <a:ahLst/>
            <a:cxnLst>
              <a:cxn ang="0">
                <a:pos x="T0" y="T1"/>
              </a:cxn>
              <a:cxn ang="0">
                <a:pos x="T2" y="T3"/>
              </a:cxn>
              <a:cxn ang="0">
                <a:pos x="T4" y="T5"/>
              </a:cxn>
            </a:cxnLst>
            <a:rect l="0" t="0" r="r" b="b"/>
            <a:pathLst>
              <a:path w="17475" h="21600" fill="none" extrusionOk="0">
                <a:moveTo>
                  <a:pt x="0" y="8904"/>
                </a:moveTo>
                <a:cubicBezTo>
                  <a:pt x="4058" y="3318"/>
                  <a:pt x="10541" y="9"/>
                  <a:pt x="17446" y="0"/>
                </a:cubicBezTo>
              </a:path>
              <a:path w="17475" h="21600" stroke="0" extrusionOk="0">
                <a:moveTo>
                  <a:pt x="0" y="8904"/>
                </a:moveTo>
                <a:cubicBezTo>
                  <a:pt x="4058" y="3318"/>
                  <a:pt x="10541" y="9"/>
                  <a:pt x="17446" y="0"/>
                </a:cubicBezTo>
                <a:lnTo>
                  <a:pt x="17475" y="21600"/>
                </a:lnTo>
                <a:close/>
              </a:path>
            </a:pathLst>
          </a:custGeom>
          <a:solidFill>
            <a:srgbClr val="99CCFF"/>
          </a:solidFill>
          <a:ln w="12700">
            <a:solidFill>
              <a:srgbClr val="000000"/>
            </a:solidFill>
            <a:round/>
          </a:ln>
        </p:spPr>
        <p:txBody>
          <a:bodyPr/>
          <a:lstStyle/>
          <a:p>
            <a:endParaRPr lang="zh-CN" altLang="en-US"/>
          </a:p>
        </p:txBody>
      </p:sp>
      <p:sp>
        <p:nvSpPr>
          <p:cNvPr id="516104" name="Freeform 8"/>
          <p:cNvSpPr/>
          <p:nvPr/>
        </p:nvSpPr>
        <p:spPr bwMode="auto">
          <a:xfrm>
            <a:off x="4157663" y="5233988"/>
            <a:ext cx="919162" cy="87312"/>
          </a:xfrm>
          <a:custGeom>
            <a:avLst/>
            <a:gdLst>
              <a:gd name="T0" fmla="*/ 74 w 74"/>
              <a:gd name="T1" fmla="*/ 7 h 7"/>
              <a:gd name="T2" fmla="*/ 68 w 74"/>
              <a:gd name="T3" fmla="*/ 7 h 7"/>
              <a:gd name="T4" fmla="*/ 0 w 74"/>
              <a:gd name="T5" fmla="*/ 0 h 7"/>
            </a:gdLst>
            <a:ahLst/>
            <a:cxnLst>
              <a:cxn ang="0">
                <a:pos x="T0" y="T1"/>
              </a:cxn>
              <a:cxn ang="0">
                <a:pos x="T2" y="T3"/>
              </a:cxn>
              <a:cxn ang="0">
                <a:pos x="T4" y="T5"/>
              </a:cxn>
            </a:cxnLst>
            <a:rect l="0" t="0" r="r" b="b"/>
            <a:pathLst>
              <a:path w="74" h="7">
                <a:moveTo>
                  <a:pt x="74" y="7"/>
                </a:moveTo>
                <a:lnTo>
                  <a:pt x="68" y="7"/>
                </a:lnTo>
                <a:lnTo>
                  <a:pt x="0" y="0"/>
                </a:lnTo>
              </a:path>
            </a:pathLst>
          </a:custGeom>
          <a:noFill/>
          <a:ln w="127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6105" name="Freeform 9"/>
          <p:cNvSpPr/>
          <p:nvPr/>
        </p:nvSpPr>
        <p:spPr bwMode="auto">
          <a:xfrm>
            <a:off x="1763713" y="5122863"/>
            <a:ext cx="1128712" cy="298450"/>
          </a:xfrm>
          <a:custGeom>
            <a:avLst/>
            <a:gdLst>
              <a:gd name="T0" fmla="*/ 0 w 107"/>
              <a:gd name="T1" fmla="*/ 24 h 24"/>
              <a:gd name="T2" fmla="*/ 6 w 107"/>
              <a:gd name="T3" fmla="*/ 24 h 24"/>
              <a:gd name="T4" fmla="*/ 107 w 107"/>
              <a:gd name="T5" fmla="*/ 0 h 24"/>
            </a:gdLst>
            <a:ahLst/>
            <a:cxnLst>
              <a:cxn ang="0">
                <a:pos x="T0" y="T1"/>
              </a:cxn>
              <a:cxn ang="0">
                <a:pos x="T2" y="T3"/>
              </a:cxn>
              <a:cxn ang="0">
                <a:pos x="T4" y="T5"/>
              </a:cxn>
            </a:cxnLst>
            <a:rect l="0" t="0" r="r" b="b"/>
            <a:pathLst>
              <a:path w="107" h="24">
                <a:moveTo>
                  <a:pt x="0" y="24"/>
                </a:moveTo>
                <a:lnTo>
                  <a:pt x="6" y="24"/>
                </a:lnTo>
                <a:lnTo>
                  <a:pt x="107" y="0"/>
                </a:lnTo>
              </a:path>
            </a:pathLst>
          </a:custGeom>
          <a:noFill/>
          <a:ln w="127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6106" name="Freeform 10"/>
          <p:cNvSpPr/>
          <p:nvPr/>
        </p:nvSpPr>
        <p:spPr bwMode="auto">
          <a:xfrm>
            <a:off x="1477963" y="3954463"/>
            <a:ext cx="930275" cy="69850"/>
          </a:xfrm>
          <a:custGeom>
            <a:avLst/>
            <a:gdLst>
              <a:gd name="T0" fmla="*/ 0 w 129"/>
              <a:gd name="T1" fmla="*/ 37 h 37"/>
              <a:gd name="T2" fmla="*/ 6 w 129"/>
              <a:gd name="T3" fmla="*/ 37 h 37"/>
              <a:gd name="T4" fmla="*/ 129 w 129"/>
              <a:gd name="T5" fmla="*/ 0 h 37"/>
            </a:gdLst>
            <a:ahLst/>
            <a:cxnLst>
              <a:cxn ang="0">
                <a:pos x="T0" y="T1"/>
              </a:cxn>
              <a:cxn ang="0">
                <a:pos x="T2" y="T3"/>
              </a:cxn>
              <a:cxn ang="0">
                <a:pos x="T4" y="T5"/>
              </a:cxn>
            </a:cxnLst>
            <a:rect l="0" t="0" r="r" b="b"/>
            <a:pathLst>
              <a:path w="129" h="37">
                <a:moveTo>
                  <a:pt x="0" y="37"/>
                </a:moveTo>
                <a:lnTo>
                  <a:pt x="6" y="37"/>
                </a:lnTo>
                <a:lnTo>
                  <a:pt x="129" y="0"/>
                </a:lnTo>
              </a:path>
            </a:pathLst>
          </a:custGeom>
          <a:noFill/>
          <a:ln w="127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6107" name="Freeform 11"/>
          <p:cNvSpPr/>
          <p:nvPr/>
        </p:nvSpPr>
        <p:spPr bwMode="auto">
          <a:xfrm>
            <a:off x="2141538" y="2816225"/>
            <a:ext cx="923925" cy="230188"/>
          </a:xfrm>
          <a:custGeom>
            <a:avLst/>
            <a:gdLst>
              <a:gd name="T0" fmla="*/ 0 w 112"/>
              <a:gd name="T1" fmla="*/ 0 h 3"/>
              <a:gd name="T2" fmla="*/ 6 w 112"/>
              <a:gd name="T3" fmla="*/ 0 h 3"/>
              <a:gd name="T4" fmla="*/ 112 w 112"/>
              <a:gd name="T5" fmla="*/ 3 h 3"/>
            </a:gdLst>
            <a:ahLst/>
            <a:cxnLst>
              <a:cxn ang="0">
                <a:pos x="T0" y="T1"/>
              </a:cxn>
              <a:cxn ang="0">
                <a:pos x="T2" y="T3"/>
              </a:cxn>
              <a:cxn ang="0">
                <a:pos x="T4" y="T5"/>
              </a:cxn>
            </a:cxnLst>
            <a:rect l="0" t="0" r="r" b="b"/>
            <a:pathLst>
              <a:path w="112" h="3">
                <a:moveTo>
                  <a:pt x="0" y="0"/>
                </a:moveTo>
                <a:lnTo>
                  <a:pt x="6" y="0"/>
                </a:lnTo>
                <a:lnTo>
                  <a:pt x="112" y="3"/>
                </a:lnTo>
              </a:path>
            </a:pathLst>
          </a:custGeom>
          <a:noFill/>
          <a:ln w="1270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6108" name="Rectangle 12"/>
          <p:cNvSpPr>
            <a:spLocks noChangeArrowheads="1"/>
          </p:cNvSpPr>
          <p:nvPr/>
        </p:nvSpPr>
        <p:spPr bwMode="auto">
          <a:xfrm>
            <a:off x="4743450" y="3062288"/>
            <a:ext cx="1838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b="1">
                <a:latin typeface="宋体" panose="02010600030101010101" pitchFamily="2" charset="-122"/>
                <a:ea typeface="宋体" panose="02010600030101010101" pitchFamily="2" charset="-122"/>
              </a:rPr>
              <a:t>项目管理能力</a:t>
            </a:r>
            <a:endParaRPr kumimoji="1" lang="zh-CN" altLang="en-US" b="1">
              <a:ea typeface="宋体" panose="02010600030101010101" pitchFamily="2" charset="-122"/>
            </a:endParaRPr>
          </a:p>
        </p:txBody>
      </p:sp>
      <p:sp>
        <p:nvSpPr>
          <p:cNvPr id="516109" name="Rectangle 13"/>
          <p:cNvSpPr>
            <a:spLocks noChangeArrowheads="1"/>
          </p:cNvSpPr>
          <p:nvPr/>
        </p:nvSpPr>
        <p:spPr bwMode="auto">
          <a:xfrm>
            <a:off x="5264150" y="3413125"/>
            <a:ext cx="461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b="1" dirty="0">
                <a:latin typeface="宋体" panose="02010600030101010101" pitchFamily="2" charset="-122"/>
                <a:ea typeface="宋体" panose="02010600030101010101" pitchFamily="2" charset="-122"/>
              </a:rPr>
              <a:t>35%</a:t>
            </a:r>
            <a:endParaRPr kumimoji="1" lang="zh-CN" altLang="en-US" b="1" dirty="0">
              <a:ea typeface="宋体" panose="02010600030101010101" pitchFamily="2" charset="-122"/>
            </a:endParaRPr>
          </a:p>
        </p:txBody>
      </p:sp>
      <p:sp>
        <p:nvSpPr>
          <p:cNvPr id="516110" name="Rectangle 14"/>
          <p:cNvSpPr>
            <a:spLocks noChangeArrowheads="1"/>
          </p:cNvSpPr>
          <p:nvPr/>
        </p:nvSpPr>
        <p:spPr bwMode="auto">
          <a:xfrm>
            <a:off x="323850" y="2370138"/>
            <a:ext cx="2590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kumimoji="1" lang="zh-CN" altLang="en-US" b="1" dirty="0">
                <a:latin typeface="宋体" panose="02010600030101010101" pitchFamily="2" charset="-122"/>
                <a:ea typeface="宋体" panose="02010600030101010101" pitchFamily="2" charset="-122"/>
              </a:rPr>
              <a:t>沟通及处理</a:t>
            </a:r>
            <a:endParaRPr kumimoji="1" lang="zh-CN" altLang="en-US" b="1" dirty="0">
              <a:latin typeface="宋体" panose="02010600030101010101" pitchFamily="2" charset="-122"/>
              <a:ea typeface="宋体" panose="02010600030101010101" pitchFamily="2" charset="-122"/>
            </a:endParaRPr>
          </a:p>
          <a:p>
            <a:pPr algn="ctr"/>
            <a:r>
              <a:rPr kumimoji="1" lang="zh-CN" altLang="en-US" b="1" dirty="0">
                <a:latin typeface="宋体" panose="02010600030101010101" pitchFamily="2" charset="-122"/>
                <a:ea typeface="宋体" panose="02010600030101010101" pitchFamily="2" charset="-122"/>
              </a:rPr>
              <a:t>冲突能力</a:t>
            </a:r>
            <a:endParaRPr kumimoji="1" lang="zh-CN" altLang="en-US" b="1" dirty="0">
              <a:ea typeface="宋体" panose="02010600030101010101" pitchFamily="2" charset="-122"/>
            </a:endParaRPr>
          </a:p>
        </p:txBody>
      </p:sp>
      <p:sp>
        <p:nvSpPr>
          <p:cNvPr id="516111" name="Rectangle 15"/>
          <p:cNvSpPr>
            <a:spLocks noChangeArrowheads="1"/>
          </p:cNvSpPr>
          <p:nvPr/>
        </p:nvSpPr>
        <p:spPr bwMode="auto">
          <a:xfrm>
            <a:off x="1173163" y="2057400"/>
            <a:ext cx="4619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b="1">
                <a:latin typeface="宋体" panose="02010600030101010101" pitchFamily="2" charset="-122"/>
                <a:ea typeface="宋体" panose="02010600030101010101" pitchFamily="2" charset="-122"/>
              </a:rPr>
              <a:t>15%</a:t>
            </a:r>
            <a:endParaRPr kumimoji="1" lang="zh-CN" altLang="en-US" b="1">
              <a:ea typeface="宋体" panose="02010600030101010101" pitchFamily="2" charset="-122"/>
            </a:endParaRPr>
          </a:p>
        </p:txBody>
      </p:sp>
      <p:sp>
        <p:nvSpPr>
          <p:cNvPr id="516112" name="Rectangle 16"/>
          <p:cNvSpPr>
            <a:spLocks noChangeArrowheads="1"/>
          </p:cNvSpPr>
          <p:nvPr/>
        </p:nvSpPr>
        <p:spPr bwMode="auto">
          <a:xfrm>
            <a:off x="333375" y="3733800"/>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b="1">
                <a:latin typeface="宋体" panose="02010600030101010101" pitchFamily="2" charset="-122"/>
                <a:ea typeface="宋体" panose="02010600030101010101" pitchFamily="2" charset="-122"/>
              </a:rPr>
              <a:t>技术能力</a:t>
            </a:r>
            <a:endParaRPr kumimoji="1" lang="zh-CN" altLang="en-US" b="1">
              <a:ea typeface="宋体" panose="02010600030101010101" pitchFamily="2" charset="-122"/>
            </a:endParaRPr>
          </a:p>
        </p:txBody>
      </p:sp>
      <p:sp>
        <p:nvSpPr>
          <p:cNvPr id="516113" name="Rectangle 17"/>
          <p:cNvSpPr>
            <a:spLocks noChangeArrowheads="1"/>
          </p:cNvSpPr>
          <p:nvPr/>
        </p:nvSpPr>
        <p:spPr bwMode="auto">
          <a:xfrm>
            <a:off x="596900" y="4149725"/>
            <a:ext cx="7588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b="1">
                <a:latin typeface="宋体" panose="02010600030101010101" pitchFamily="2" charset="-122"/>
                <a:ea typeface="宋体" panose="02010600030101010101" pitchFamily="2" charset="-122"/>
              </a:rPr>
              <a:t>15%</a:t>
            </a:r>
            <a:endParaRPr kumimoji="1" lang="zh-CN" altLang="en-US" b="1">
              <a:ea typeface="宋体" panose="02010600030101010101" pitchFamily="2" charset="-122"/>
            </a:endParaRPr>
          </a:p>
        </p:txBody>
      </p:sp>
      <p:sp>
        <p:nvSpPr>
          <p:cNvPr id="516114" name="Rectangle 18"/>
          <p:cNvSpPr>
            <a:spLocks noChangeArrowheads="1"/>
          </p:cNvSpPr>
          <p:nvPr/>
        </p:nvSpPr>
        <p:spPr bwMode="auto">
          <a:xfrm>
            <a:off x="5114925" y="5060950"/>
            <a:ext cx="1838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b="1">
                <a:latin typeface="宋体" panose="02010600030101010101" pitchFamily="2" charset="-122"/>
                <a:ea typeface="宋体" panose="02010600030101010101" pitchFamily="2" charset="-122"/>
              </a:rPr>
              <a:t>个人影响能力</a:t>
            </a:r>
            <a:endParaRPr kumimoji="1" lang="zh-CN" altLang="en-US" b="1">
              <a:ea typeface="宋体" panose="02010600030101010101" pitchFamily="2" charset="-122"/>
            </a:endParaRPr>
          </a:p>
        </p:txBody>
      </p:sp>
      <p:sp>
        <p:nvSpPr>
          <p:cNvPr id="516115" name="Rectangle 19"/>
          <p:cNvSpPr>
            <a:spLocks noChangeArrowheads="1"/>
          </p:cNvSpPr>
          <p:nvPr/>
        </p:nvSpPr>
        <p:spPr bwMode="auto">
          <a:xfrm>
            <a:off x="5399088" y="5370513"/>
            <a:ext cx="4619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b="1">
                <a:latin typeface="宋体" panose="02010600030101010101" pitchFamily="2" charset="-122"/>
                <a:ea typeface="宋体" panose="02010600030101010101" pitchFamily="2" charset="-122"/>
              </a:rPr>
              <a:t>15%</a:t>
            </a:r>
            <a:endParaRPr kumimoji="1" lang="zh-CN" altLang="en-US" b="1">
              <a:ea typeface="宋体" panose="02010600030101010101" pitchFamily="2" charset="-122"/>
            </a:endParaRPr>
          </a:p>
        </p:txBody>
      </p:sp>
      <p:sp>
        <p:nvSpPr>
          <p:cNvPr id="516116" name="Rectangle 20"/>
          <p:cNvSpPr>
            <a:spLocks noChangeArrowheads="1"/>
          </p:cNvSpPr>
          <p:nvPr/>
        </p:nvSpPr>
        <p:spPr bwMode="auto">
          <a:xfrm>
            <a:off x="552450" y="5159375"/>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b="1">
                <a:latin typeface="宋体" panose="02010600030101010101" pitchFamily="2" charset="-122"/>
                <a:ea typeface="宋体" panose="02010600030101010101" pitchFamily="2" charset="-122"/>
              </a:rPr>
              <a:t>业务能力</a:t>
            </a:r>
            <a:endParaRPr kumimoji="1" lang="zh-CN" altLang="en-US" b="1">
              <a:ea typeface="宋体" panose="02010600030101010101" pitchFamily="2" charset="-122"/>
            </a:endParaRPr>
          </a:p>
        </p:txBody>
      </p:sp>
      <p:sp>
        <p:nvSpPr>
          <p:cNvPr id="516117" name="Rectangle 21"/>
          <p:cNvSpPr>
            <a:spLocks noChangeArrowheads="1"/>
          </p:cNvSpPr>
          <p:nvPr/>
        </p:nvSpPr>
        <p:spPr bwMode="auto">
          <a:xfrm>
            <a:off x="898525" y="5470525"/>
            <a:ext cx="461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b="1">
                <a:latin typeface="宋体" panose="02010600030101010101" pitchFamily="2" charset="-122"/>
                <a:ea typeface="宋体" panose="02010600030101010101" pitchFamily="2" charset="-122"/>
              </a:rPr>
              <a:t>20%</a:t>
            </a:r>
            <a:endParaRPr kumimoji="1" lang="zh-CN" altLang="en-US" b="1">
              <a:ea typeface="宋体" panose="02010600030101010101" pitchFamily="2" charset="-122"/>
            </a:endParaRPr>
          </a:p>
        </p:txBody>
      </p:sp>
      <p:pic>
        <p:nvPicPr>
          <p:cNvPr id="516118" name="Picture 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43650" y="1052513"/>
            <a:ext cx="269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6119" name="Line 23"/>
          <p:cNvSpPr>
            <a:spLocks noChangeShapeType="1"/>
          </p:cNvSpPr>
          <p:nvPr/>
        </p:nvSpPr>
        <p:spPr bwMode="auto">
          <a:xfrm flipV="1">
            <a:off x="4743450" y="34290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346364" y="8732"/>
            <a:ext cx="8229600" cy="1143000"/>
          </a:xfrm>
        </p:spPr>
        <p:txBody>
          <a:bodyPr/>
          <a:lstStyle/>
          <a:p>
            <a:r>
              <a:rPr lang="zh-CN" altLang="en-US" dirty="0"/>
              <a:t>六种</a:t>
            </a:r>
            <a:r>
              <a:rPr lang="zh-CN" altLang="en-US" dirty="0" smtClean="0"/>
              <a:t>职责</a:t>
            </a:r>
            <a:endParaRPr lang="zh-CN" altLang="en-US" dirty="0"/>
          </a:p>
        </p:txBody>
      </p:sp>
      <p:sp>
        <p:nvSpPr>
          <p:cNvPr id="517123" name="Text Box 3"/>
          <p:cNvSpPr txBox="1">
            <a:spLocks noChangeArrowheads="1"/>
          </p:cNvSpPr>
          <p:nvPr/>
        </p:nvSpPr>
        <p:spPr bwMode="auto">
          <a:xfrm>
            <a:off x="346364" y="1185791"/>
            <a:ext cx="6553200" cy="480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50000"/>
              </a:spcBef>
              <a:buFont typeface="Wingdings" panose="05000000000000000000" pitchFamily="2" charset="2"/>
              <a:buAutoNum type="arabicPeriod"/>
            </a:pPr>
            <a:r>
              <a:rPr kumimoji="1" lang="zh-CN" altLang="en-US" b="1" dirty="0" smtClean="0">
                <a:ea typeface="宋体" panose="02010600030101010101" pitchFamily="2" charset="-122"/>
              </a:rPr>
              <a:t>对产品的市场成功和财务成功负责；</a:t>
            </a:r>
            <a:endParaRPr kumimoji="1" lang="zh-CN" altLang="en-US" b="1" dirty="0" smtClean="0">
              <a:ea typeface="宋体" panose="02010600030101010101" pitchFamily="2" charset="-122"/>
            </a:endParaRPr>
          </a:p>
          <a:p>
            <a:pPr>
              <a:lnSpc>
                <a:spcPct val="80000"/>
              </a:lnSpc>
              <a:spcBef>
                <a:spcPct val="50000"/>
              </a:spcBef>
              <a:buFont typeface="Wingdings" panose="05000000000000000000" pitchFamily="2" charset="2"/>
              <a:buAutoNum type="arabicPeriod"/>
            </a:pPr>
            <a:r>
              <a:rPr kumimoji="1" lang="zh-CN" altLang="en-US" b="1" dirty="0" smtClean="0">
                <a:ea typeface="宋体" panose="02010600030101010101" pitchFamily="2" charset="-122"/>
              </a:rPr>
              <a:t>实施产品的结构化开发，保证产品符合市场需求，使产品在质量成本进度功能服务以及品牌等方面具有相当的市场竞争能力；</a:t>
            </a:r>
            <a:endParaRPr kumimoji="1" lang="zh-CN" altLang="en-US" b="1" dirty="0" smtClean="0">
              <a:ea typeface="宋体" panose="02010600030101010101" pitchFamily="2" charset="-122"/>
            </a:endParaRPr>
          </a:p>
          <a:p>
            <a:pPr>
              <a:lnSpc>
                <a:spcPct val="80000"/>
              </a:lnSpc>
              <a:spcBef>
                <a:spcPct val="50000"/>
              </a:spcBef>
              <a:buFont typeface="Wingdings" panose="05000000000000000000" pitchFamily="2" charset="2"/>
              <a:buAutoNum type="arabicPeriod"/>
            </a:pPr>
            <a:r>
              <a:rPr kumimoji="1" lang="zh-CN" altLang="en-US" b="1" dirty="0" smtClean="0">
                <a:ea typeface="宋体" panose="02010600030101010101" pitchFamily="2" charset="-122"/>
              </a:rPr>
              <a:t>对</a:t>
            </a:r>
            <a:r>
              <a:rPr kumimoji="1" lang="zh-CN" altLang="en-US" b="1" dirty="0">
                <a:ea typeface="宋体" panose="02010600030101010101" pitchFamily="2" charset="-122"/>
              </a:rPr>
              <a:t>产品全流程负责，包括产品需求、开发、推广、生命周期各过程；</a:t>
            </a:r>
            <a:endParaRPr kumimoji="1" lang="zh-CN" altLang="en-US" b="1" dirty="0">
              <a:ea typeface="宋体" panose="02010600030101010101" pitchFamily="2" charset="-122"/>
            </a:endParaRPr>
          </a:p>
          <a:p>
            <a:pPr>
              <a:lnSpc>
                <a:spcPct val="80000"/>
              </a:lnSpc>
              <a:spcBef>
                <a:spcPct val="50000"/>
              </a:spcBef>
              <a:buFont typeface="Wingdings" panose="05000000000000000000" pitchFamily="2" charset="2"/>
              <a:buAutoNum type="arabicPeriod"/>
            </a:pPr>
            <a:r>
              <a:rPr kumimoji="1" lang="zh-CN" altLang="en-US" b="1" dirty="0">
                <a:ea typeface="宋体" panose="02010600030101010101" pitchFamily="2" charset="-122"/>
              </a:rPr>
              <a:t>对产品包负责，不仅仅是开发的产品，而且包括了质量、文档、成本、网络、运营支撑、定价、知识产权等；</a:t>
            </a:r>
            <a:endParaRPr kumimoji="1" lang="zh-CN" altLang="en-US" b="1" dirty="0">
              <a:ea typeface="宋体" panose="02010600030101010101" pitchFamily="2" charset="-122"/>
            </a:endParaRPr>
          </a:p>
          <a:p>
            <a:pPr>
              <a:lnSpc>
                <a:spcPct val="80000"/>
              </a:lnSpc>
              <a:spcBef>
                <a:spcPct val="50000"/>
              </a:spcBef>
              <a:buFont typeface="Wingdings" panose="05000000000000000000" pitchFamily="2" charset="2"/>
              <a:buAutoNum type="arabicPeriod"/>
            </a:pPr>
            <a:r>
              <a:rPr kumimoji="1" lang="zh-CN" altLang="en-US" b="1" dirty="0">
                <a:ea typeface="宋体" panose="02010600030101010101" pitchFamily="2" charset="-122"/>
              </a:rPr>
              <a:t>协调与资源部门的接口关系，保证信息交流和信息共享。</a:t>
            </a:r>
            <a:endParaRPr kumimoji="1" lang="zh-CN" altLang="en-US" b="1" dirty="0">
              <a:ea typeface="宋体" panose="02010600030101010101" pitchFamily="2" charset="-122"/>
            </a:endParaRPr>
          </a:p>
          <a:p>
            <a:pPr>
              <a:lnSpc>
                <a:spcPct val="80000"/>
              </a:lnSpc>
              <a:spcBef>
                <a:spcPct val="50000"/>
              </a:spcBef>
              <a:buFont typeface="Wingdings" panose="05000000000000000000" pitchFamily="2" charset="2"/>
              <a:buAutoNum type="arabicPeriod"/>
            </a:pPr>
            <a:r>
              <a:rPr kumimoji="1" lang="zh-CN" altLang="en-US" b="1" dirty="0">
                <a:ea typeface="宋体" panose="02010600030101010101" pitchFamily="2" charset="-122"/>
              </a:rPr>
              <a:t>进行信息收集和数据分析，为产品策略制定和决策服务。</a:t>
            </a:r>
            <a:endParaRPr kumimoji="1" lang="zh-CN" altLang="en-US" b="1" dirty="0">
              <a:ea typeface="宋体" panose="02010600030101010101" pitchFamily="2" charset="-122"/>
            </a:endParaRPr>
          </a:p>
        </p:txBody>
      </p:sp>
      <p:pic>
        <p:nvPicPr>
          <p:cNvPr id="517124"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48488" y="1916113"/>
            <a:ext cx="1935162"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306243" y="0"/>
            <a:ext cx="8229600" cy="1143000"/>
          </a:xfrm>
        </p:spPr>
        <p:txBody>
          <a:bodyPr/>
          <a:lstStyle/>
          <a:p>
            <a:r>
              <a:rPr lang="zh-CN" altLang="en-US" dirty="0"/>
              <a:t>七项原则</a:t>
            </a:r>
            <a:endParaRPr lang="zh-CN" altLang="en-US" dirty="0"/>
          </a:p>
        </p:txBody>
      </p:sp>
      <p:sp>
        <p:nvSpPr>
          <p:cNvPr id="518147" name="Text Box 3"/>
          <p:cNvSpPr txBox="1">
            <a:spLocks noChangeArrowheads="1"/>
          </p:cNvSpPr>
          <p:nvPr/>
        </p:nvSpPr>
        <p:spPr bwMode="auto">
          <a:xfrm>
            <a:off x="306243" y="1254558"/>
            <a:ext cx="8382000" cy="414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buFont typeface="Wingdings" panose="05000000000000000000" pitchFamily="2" charset="2"/>
              <a:buAutoNum type="arabicPeriod"/>
            </a:pPr>
            <a:r>
              <a:rPr kumimoji="1" lang="zh-CN" altLang="en-US" b="1" dirty="0">
                <a:ea typeface="宋体" panose="02010600030101010101" pitchFamily="2" charset="-122"/>
              </a:rPr>
              <a:t>关注竞合，学会将竞争对手变成合作伙伴</a:t>
            </a:r>
            <a:endParaRPr kumimoji="1" lang="zh-CN" altLang="en-US" b="1" dirty="0">
              <a:ea typeface="宋体" panose="02010600030101010101" pitchFamily="2" charset="-122"/>
            </a:endParaRPr>
          </a:p>
          <a:p>
            <a:pPr>
              <a:lnSpc>
                <a:spcPct val="90000"/>
              </a:lnSpc>
              <a:spcBef>
                <a:spcPct val="50000"/>
              </a:spcBef>
              <a:buFont typeface="Wingdings" panose="05000000000000000000" pitchFamily="2" charset="2"/>
              <a:buAutoNum type="arabicPeriod"/>
            </a:pPr>
            <a:r>
              <a:rPr kumimoji="1" lang="zh-CN" altLang="en-US" b="1" dirty="0">
                <a:ea typeface="宋体" panose="02010600030101010101" pitchFamily="2" charset="-122"/>
              </a:rPr>
              <a:t>关注手中的资源和筹码</a:t>
            </a:r>
            <a:endParaRPr kumimoji="1" lang="zh-CN" altLang="en-US" b="1" dirty="0">
              <a:ea typeface="宋体" panose="02010600030101010101" pitchFamily="2" charset="-122"/>
            </a:endParaRPr>
          </a:p>
          <a:p>
            <a:pPr>
              <a:lnSpc>
                <a:spcPct val="90000"/>
              </a:lnSpc>
              <a:spcBef>
                <a:spcPct val="50000"/>
              </a:spcBef>
              <a:buFont typeface="Wingdings" panose="05000000000000000000" pitchFamily="2" charset="2"/>
              <a:buAutoNum type="arabicPeriod"/>
            </a:pPr>
            <a:r>
              <a:rPr kumimoji="1" lang="zh-CN" altLang="en-US" b="1" dirty="0">
                <a:ea typeface="宋体" panose="02010600030101010101" pitchFamily="2" charset="-122"/>
              </a:rPr>
              <a:t>先思考后行动，以销为主到营销并重最终到先营后销</a:t>
            </a:r>
            <a:endParaRPr kumimoji="1" lang="zh-CN" altLang="en-US" b="1" dirty="0">
              <a:ea typeface="宋体" panose="02010600030101010101" pitchFamily="2" charset="-122"/>
            </a:endParaRPr>
          </a:p>
          <a:p>
            <a:pPr>
              <a:lnSpc>
                <a:spcPct val="90000"/>
              </a:lnSpc>
              <a:spcBef>
                <a:spcPct val="50000"/>
              </a:spcBef>
              <a:buFont typeface="Wingdings" panose="05000000000000000000" pitchFamily="2" charset="2"/>
              <a:buAutoNum type="arabicPeriod"/>
            </a:pPr>
            <a:r>
              <a:rPr kumimoji="1" lang="zh-CN" altLang="en-US" b="1" dirty="0">
                <a:ea typeface="宋体" panose="02010600030101010101" pitchFamily="2" charset="-122"/>
              </a:rPr>
              <a:t>关注团队运作，学会跨部门协调，以非原则问题妥协换取别人对原则问题的支持</a:t>
            </a:r>
            <a:endParaRPr kumimoji="1" lang="zh-CN" altLang="en-US" b="1" dirty="0">
              <a:ea typeface="宋体" panose="02010600030101010101" pitchFamily="2" charset="-122"/>
            </a:endParaRPr>
          </a:p>
          <a:p>
            <a:pPr>
              <a:lnSpc>
                <a:spcPct val="90000"/>
              </a:lnSpc>
              <a:spcBef>
                <a:spcPct val="50000"/>
              </a:spcBef>
              <a:buFont typeface="Wingdings" panose="05000000000000000000" pitchFamily="2" charset="2"/>
              <a:buAutoNum type="arabicPeriod"/>
            </a:pPr>
            <a:r>
              <a:rPr kumimoji="1" lang="zh-CN" altLang="en-US" b="1" dirty="0">
                <a:ea typeface="宋体" panose="02010600030101010101" pitchFamily="2" charset="-122"/>
              </a:rPr>
              <a:t>不要与规则和约束对抗，主动承担责任，做比自己职责大一丝的事情，但不抢功</a:t>
            </a:r>
            <a:endParaRPr kumimoji="1" lang="zh-CN" altLang="en-US" b="1" dirty="0">
              <a:ea typeface="宋体" panose="02010600030101010101" pitchFamily="2" charset="-122"/>
            </a:endParaRPr>
          </a:p>
          <a:p>
            <a:pPr>
              <a:lnSpc>
                <a:spcPct val="90000"/>
              </a:lnSpc>
              <a:spcBef>
                <a:spcPct val="50000"/>
              </a:spcBef>
              <a:buFont typeface="Wingdings" panose="05000000000000000000" pitchFamily="2" charset="2"/>
              <a:buAutoNum type="arabicPeriod"/>
            </a:pPr>
            <a:r>
              <a:rPr kumimoji="1" lang="zh-CN" altLang="en-US" b="1" dirty="0">
                <a:ea typeface="宋体" panose="02010600030101010101" pitchFamily="2" charset="-122"/>
              </a:rPr>
              <a:t>关注业务，不在乎组织架构</a:t>
            </a:r>
            <a:endParaRPr kumimoji="1" lang="zh-CN" altLang="en-US" b="1" dirty="0">
              <a:ea typeface="宋体" panose="02010600030101010101" pitchFamily="2" charset="-122"/>
            </a:endParaRPr>
          </a:p>
          <a:p>
            <a:pPr>
              <a:lnSpc>
                <a:spcPct val="90000"/>
              </a:lnSpc>
              <a:spcBef>
                <a:spcPct val="50000"/>
              </a:spcBef>
              <a:buFont typeface="Wingdings" panose="05000000000000000000" pitchFamily="2" charset="2"/>
              <a:buAutoNum type="arabicPeriod"/>
            </a:pPr>
            <a:r>
              <a:rPr kumimoji="1" lang="zh-CN" altLang="en-US" b="1" dirty="0">
                <a:ea typeface="宋体" panose="02010600030101010101" pitchFamily="2" charset="-122"/>
              </a:rPr>
              <a:t>学会对最终结果负责任，不要纠緾细枝末节</a:t>
            </a:r>
            <a:endParaRPr kumimoji="1" lang="zh-CN" altLang="en-US" b="1" dirty="0">
              <a:ea typeface="宋体" panose="02010600030101010101" pitchFamily="2" charset="-122"/>
            </a:endParaRPr>
          </a:p>
        </p:txBody>
      </p:sp>
      <p:pic>
        <p:nvPicPr>
          <p:cNvPr id="51814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04025" y="4221163"/>
            <a:ext cx="2081213" cy="205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468313" y="136052"/>
            <a:ext cx="8229600" cy="1143000"/>
          </a:xfrm>
        </p:spPr>
        <p:txBody>
          <a:bodyPr/>
          <a:lstStyle/>
          <a:p>
            <a:r>
              <a:rPr lang="zh-CN" altLang="en-US" dirty="0"/>
              <a:t>大一丝的度的把握</a:t>
            </a:r>
            <a:endParaRPr lang="zh-CN" altLang="en-US" dirty="0"/>
          </a:p>
        </p:txBody>
      </p:sp>
      <p:sp>
        <p:nvSpPr>
          <p:cNvPr id="519171" name="Text Box 3"/>
          <p:cNvSpPr txBox="1">
            <a:spLocks noChangeArrowheads="1"/>
          </p:cNvSpPr>
          <p:nvPr/>
        </p:nvSpPr>
        <p:spPr bwMode="auto">
          <a:xfrm>
            <a:off x="468313" y="1628775"/>
            <a:ext cx="7775575"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nSpc>
                <a:spcPct val="150000"/>
              </a:lnSpc>
              <a:spcBef>
                <a:spcPct val="20000"/>
              </a:spcBef>
              <a:buFontTx/>
              <a:buAutoNum type="arabicPeriod"/>
            </a:pPr>
            <a:r>
              <a:rPr kumimoji="1" lang="zh-CN" altLang="en-US" sz="2800" b="1">
                <a:latin typeface="宋体" panose="02010600030101010101" pitchFamily="2" charset="-122"/>
                <a:ea typeface="宋体" panose="02010600030101010101" pitchFamily="2" charset="-122"/>
              </a:rPr>
              <a:t>扶上马，送一程，但千万不能自己骑马</a:t>
            </a:r>
            <a:endParaRPr kumimoji="1" lang="zh-CN" altLang="en-US" sz="2800" b="1">
              <a:latin typeface="宋体" panose="02010600030101010101" pitchFamily="2" charset="-122"/>
              <a:ea typeface="宋体" panose="02010600030101010101" pitchFamily="2" charset="-122"/>
            </a:endParaRPr>
          </a:p>
          <a:p>
            <a:pPr>
              <a:lnSpc>
                <a:spcPct val="150000"/>
              </a:lnSpc>
              <a:spcBef>
                <a:spcPct val="20000"/>
              </a:spcBef>
              <a:buFontTx/>
              <a:buAutoNum type="arabicPeriod"/>
            </a:pPr>
            <a:r>
              <a:rPr kumimoji="1" lang="zh-CN" altLang="en-US" sz="2800" b="1">
                <a:latin typeface="宋体" panose="02010600030101010101" pitchFamily="2" charset="-122"/>
                <a:ea typeface="宋体" panose="02010600030101010101" pitchFamily="2" charset="-122"/>
              </a:rPr>
              <a:t>不与别人争功，责任和失误要积极承担</a:t>
            </a:r>
            <a:endParaRPr kumimoji="1" lang="zh-CN" altLang="en-US" sz="2800" b="1">
              <a:latin typeface="宋体" panose="02010600030101010101" pitchFamily="2" charset="-122"/>
              <a:ea typeface="宋体" panose="02010600030101010101" pitchFamily="2" charset="-122"/>
            </a:endParaRPr>
          </a:p>
          <a:p>
            <a:pPr>
              <a:spcBef>
                <a:spcPct val="50000"/>
              </a:spcBef>
              <a:buFontTx/>
              <a:buAutoNum type="arabicPeriod"/>
            </a:pPr>
            <a:endParaRPr kumimoji="1" lang="zh-CN" altLang="en-US" sz="2800" b="1">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457200" y="122197"/>
            <a:ext cx="8229600" cy="1143000"/>
          </a:xfrm>
        </p:spPr>
        <p:txBody>
          <a:bodyPr>
            <a:normAutofit fontScale="90000"/>
          </a:bodyPr>
          <a:lstStyle/>
          <a:p>
            <a:r>
              <a:rPr lang="zh-CN" altLang="en-US" dirty="0"/>
              <a:t>产品经理如何获得有效的支持？</a:t>
            </a:r>
            <a:endParaRPr lang="zh-CN" altLang="en-US" dirty="0"/>
          </a:p>
        </p:txBody>
      </p:sp>
      <p:sp>
        <p:nvSpPr>
          <p:cNvPr id="520195" name="Text Box 3"/>
          <p:cNvSpPr txBox="1">
            <a:spLocks noChangeArrowheads="1"/>
          </p:cNvSpPr>
          <p:nvPr/>
        </p:nvSpPr>
        <p:spPr bwMode="auto">
          <a:xfrm>
            <a:off x="457200" y="1385454"/>
            <a:ext cx="8077200" cy="304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nSpc>
                <a:spcPct val="150000"/>
              </a:lnSpc>
              <a:spcBef>
                <a:spcPct val="20000"/>
              </a:spcBef>
              <a:buFont typeface="Wingdings" panose="05000000000000000000" pitchFamily="2" charset="2"/>
              <a:buChar char="n"/>
            </a:pPr>
            <a:r>
              <a:rPr kumimoji="1" lang="zh-CN" altLang="en-US" b="1" dirty="0">
                <a:ea typeface="宋体" panose="02010600030101010101" pitchFamily="2" charset="-122"/>
              </a:rPr>
              <a:t>英雄是自己做事情，领袖是调动别人做事情</a:t>
            </a:r>
            <a:endParaRPr kumimoji="1" lang="zh-CN" altLang="en-US" b="1" dirty="0">
              <a:ea typeface="宋体" panose="02010600030101010101" pitchFamily="2" charset="-122"/>
            </a:endParaRPr>
          </a:p>
          <a:p>
            <a:pPr>
              <a:lnSpc>
                <a:spcPct val="150000"/>
              </a:lnSpc>
              <a:spcBef>
                <a:spcPct val="20000"/>
              </a:spcBef>
              <a:buFont typeface="Wingdings" panose="05000000000000000000" pitchFamily="2" charset="2"/>
              <a:buChar char="n"/>
            </a:pPr>
            <a:r>
              <a:rPr kumimoji="1" lang="zh-CN" altLang="en-US" b="1" dirty="0">
                <a:ea typeface="宋体" panose="02010600030101010101" pitchFamily="2" charset="-122"/>
              </a:rPr>
              <a:t>第一个层次，有意识地关注周边部门</a:t>
            </a:r>
            <a:endParaRPr kumimoji="1" lang="zh-CN" altLang="en-US" b="1" dirty="0">
              <a:ea typeface="宋体" panose="02010600030101010101" pitchFamily="2" charset="-122"/>
            </a:endParaRPr>
          </a:p>
          <a:p>
            <a:pPr>
              <a:lnSpc>
                <a:spcPct val="150000"/>
              </a:lnSpc>
              <a:spcBef>
                <a:spcPct val="20000"/>
              </a:spcBef>
              <a:buFont typeface="Wingdings" panose="05000000000000000000" pitchFamily="2" charset="2"/>
              <a:buChar char="n"/>
            </a:pPr>
            <a:r>
              <a:rPr kumimoji="1" lang="zh-CN" altLang="en-US" b="1" dirty="0">
                <a:ea typeface="宋体" panose="02010600030101010101" pitchFamily="2" charset="-122"/>
              </a:rPr>
              <a:t>第二个层次，采用例会、周报、日常联系等形式，定期和周边部门进行交流，了解对方的状况</a:t>
            </a:r>
            <a:endParaRPr kumimoji="1" lang="zh-CN" altLang="en-US" b="1" dirty="0">
              <a:ea typeface="宋体" panose="02010600030101010101" pitchFamily="2" charset="-122"/>
            </a:endParaRPr>
          </a:p>
          <a:p>
            <a:pPr>
              <a:lnSpc>
                <a:spcPct val="150000"/>
              </a:lnSpc>
              <a:spcBef>
                <a:spcPct val="20000"/>
              </a:spcBef>
              <a:buFont typeface="Wingdings" panose="05000000000000000000" pitchFamily="2" charset="2"/>
              <a:buChar char="n"/>
            </a:pPr>
            <a:r>
              <a:rPr kumimoji="1" lang="zh-CN" altLang="en-US" b="1" dirty="0">
                <a:ea typeface="宋体" panose="02010600030101010101" pitchFamily="2" charset="-122"/>
              </a:rPr>
              <a:t>第三层次，学会在矛盾中解决矛盾</a:t>
            </a:r>
            <a:endParaRPr kumimoji="1" lang="zh-CN" altLang="en-US" sz="2800" b="1" dirty="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产品的概念</a:t>
            </a:r>
            <a:endParaRPr lang="zh-CN" altLang="en-US" dirty="0"/>
          </a:p>
        </p:txBody>
      </p:sp>
      <p:sp>
        <p:nvSpPr>
          <p:cNvPr id="3" name="内容占位符 2"/>
          <p:cNvSpPr>
            <a:spLocks noGrp="1"/>
          </p:cNvSpPr>
          <p:nvPr>
            <p:ph idx="1"/>
          </p:nvPr>
        </p:nvSpPr>
        <p:spPr/>
        <p:txBody>
          <a:bodyPr>
            <a:normAutofit/>
          </a:bodyPr>
          <a:lstStyle/>
          <a:p>
            <a:r>
              <a:rPr lang="zh-CN" altLang="en-US" dirty="0" smtClean="0"/>
              <a:t>是</a:t>
            </a:r>
            <a:r>
              <a:rPr lang="zh-CN" altLang="en-US" dirty="0">
                <a:hlinkClick r:id="rId1"/>
              </a:rPr>
              <a:t>企业</a:t>
            </a:r>
            <a:r>
              <a:rPr lang="zh-CN" altLang="en-US" dirty="0"/>
              <a:t>想要注入顾客脑中关于产品的一种主观意念，它是用消费者的语言来表达的产品构想。</a:t>
            </a:r>
            <a:endParaRPr lang="en-US" altLang="zh-CN" dirty="0" smtClean="0"/>
          </a:p>
          <a:p>
            <a:r>
              <a:rPr lang="zh-CN" altLang="en-US" dirty="0" smtClean="0"/>
              <a:t>①</a:t>
            </a:r>
            <a:r>
              <a:rPr lang="zh-CN" altLang="en-US" dirty="0"/>
              <a:t>消费者洞察：从消费者的角度提出其内心所关注的有关问题；</a:t>
            </a:r>
            <a:endParaRPr lang="zh-CN" altLang="en-US" dirty="0"/>
          </a:p>
          <a:p>
            <a:r>
              <a:rPr lang="zh-CN" altLang="en-US" dirty="0"/>
              <a:t>② 利益承诺：说明产品能为消费者提供哪些好处；</a:t>
            </a:r>
            <a:endParaRPr lang="zh-CN" altLang="en-US" dirty="0"/>
          </a:p>
          <a:p>
            <a:r>
              <a:rPr lang="zh-CN" altLang="en-US" dirty="0"/>
              <a:t>③ 支持点：解释产品的哪些特点是怎样解决消费者洞察中所提出的问题的；</a:t>
            </a:r>
            <a:endParaRPr lang="zh-CN" altLang="en-US" dirty="0"/>
          </a:p>
          <a:p>
            <a:r>
              <a:rPr lang="zh-CN" altLang="en-US" dirty="0"/>
              <a:t>④ 总结：用概括的语言（最好是一句话）将上述三点的精髓表达出来</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normAutofit fontScale="90000"/>
          </a:bodyPr>
          <a:lstStyle/>
          <a:p>
            <a:r>
              <a:rPr lang="zh-CN" altLang="en-US"/>
              <a:t>产品经理的误区（1）</a:t>
            </a:r>
            <a:endParaRPr lang="zh-CN" altLang="en-US"/>
          </a:p>
        </p:txBody>
      </p:sp>
      <p:sp>
        <p:nvSpPr>
          <p:cNvPr id="521219" name="Rectangle 3"/>
          <p:cNvSpPr>
            <a:spLocks noGrp="1" noChangeArrowheads="1"/>
          </p:cNvSpPr>
          <p:nvPr>
            <p:ph type="body" sz="half" idx="1"/>
          </p:nvPr>
        </p:nvSpPr>
        <p:spPr>
          <a:xfrm>
            <a:off x="539750" y="1412875"/>
            <a:ext cx="8208963" cy="4321175"/>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a:lnSpc>
                <a:spcPct val="120000"/>
              </a:lnSpc>
            </a:pPr>
            <a:r>
              <a:rPr lang="zh-CN" altLang="en-US" sz="2400"/>
              <a:t>事无巨细，事必躬亲，亲力亲为，沉于事务性工作，不能抓住重点，自己太累。</a:t>
            </a:r>
            <a:endParaRPr lang="zh-CN" altLang="en-US" sz="2400"/>
          </a:p>
          <a:p>
            <a:pPr>
              <a:lnSpc>
                <a:spcPct val="120000"/>
              </a:lnSpc>
            </a:pPr>
            <a:r>
              <a:rPr lang="zh-CN" altLang="en-US" sz="2400"/>
              <a:t>缺乏狼性，成功欲望不足，开拓性、侵略性不足，多半扮演了一个保姆、管家的角色，缺乏警察与工头的个性，危机意识与警觉性不够。</a:t>
            </a:r>
            <a:endParaRPr lang="zh-CN" altLang="en-US" sz="2400"/>
          </a:p>
          <a:p>
            <a:pPr>
              <a:lnSpc>
                <a:spcPct val="120000"/>
              </a:lnSpc>
            </a:pPr>
            <a:r>
              <a:rPr lang="zh-CN" altLang="en-US" sz="2400"/>
              <a:t>管理太软，对下属不敢严加管理，太仁慈，不能做</a:t>
            </a:r>
            <a:r>
              <a:rPr lang="zh-CN" altLang="en-US" sz="2400">
                <a:latin typeface="宋体" panose="02010600030101010101" pitchFamily="2" charset="-122"/>
              </a:rPr>
              <a:t>“</a:t>
            </a:r>
            <a:r>
              <a:rPr lang="zh-CN" altLang="en-US" sz="2400"/>
              <a:t>魔鬼</a:t>
            </a:r>
            <a:r>
              <a:rPr lang="zh-CN" altLang="en-US" sz="2400">
                <a:latin typeface="宋体" panose="02010600030101010101" pitchFamily="2" charset="-122"/>
              </a:rPr>
              <a:t>”</a:t>
            </a:r>
            <a:r>
              <a:rPr lang="zh-CN" altLang="en-US" sz="2400"/>
              <a:t>。</a:t>
            </a:r>
            <a:endParaRPr lang="zh-CN" altLang="en-US" sz="2400"/>
          </a:p>
          <a:p>
            <a:pPr>
              <a:lnSpc>
                <a:spcPct val="120000"/>
              </a:lnSpc>
            </a:pPr>
            <a:r>
              <a:rPr lang="zh-CN" altLang="en-US" sz="2400"/>
              <a:t>激励和沟通能力差，不善于交流协调，经验不足，对周边部门的推动不够，缺乏号召力，个性上欠缺领袖魅力。</a:t>
            </a:r>
            <a:endParaRPr lang="zh-CN" altLang="en-US" sz="24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zh-CN" altLang="en-US"/>
              <a:t>产品经理的误区（2）</a:t>
            </a:r>
            <a:endParaRPr lang="zh-CN" altLang="en-US"/>
          </a:p>
        </p:txBody>
      </p:sp>
      <p:sp>
        <p:nvSpPr>
          <p:cNvPr id="523267" name="Rectangle 3"/>
          <p:cNvSpPr>
            <a:spLocks noGrp="1" noChangeArrowheads="1"/>
          </p:cNvSpPr>
          <p:nvPr>
            <p:ph type="body" idx="1"/>
          </p:nvPr>
        </p:nvSpPr>
        <p:spPr/>
        <p:txBody>
          <a:bodyPr/>
          <a:lstStyle/>
          <a:p>
            <a:pPr>
              <a:lnSpc>
                <a:spcPct val="110000"/>
              </a:lnSpc>
            </a:pPr>
            <a:r>
              <a:rPr lang="zh-CN" altLang="en-US" sz="2400"/>
              <a:t>太专技术，忽视了全局，缺乏战略眼光。比如说有的经理重技术，轻管理，有的市场意识薄弱，还有的只对技术负责，而不是对产品对公司负责。对产品缺乏全面的了解，重技术、轻资料、轻维护、轻宣传。</a:t>
            </a:r>
            <a:endParaRPr lang="zh-CN" altLang="en-US" sz="2400"/>
          </a:p>
          <a:p>
            <a:pPr>
              <a:lnSpc>
                <a:spcPct val="110000"/>
              </a:lnSpc>
            </a:pPr>
            <a:r>
              <a:rPr lang="zh-CN" altLang="en-US" sz="2400"/>
              <a:t>工作方法过于简单，不是太粗暴就是太软弱。 有时比较独裁，不够民主，不注重团队建设。</a:t>
            </a:r>
            <a:endParaRPr lang="zh-CN" altLang="en-US" sz="2400"/>
          </a:p>
          <a:p>
            <a:pPr>
              <a:lnSpc>
                <a:spcPct val="110000"/>
              </a:lnSpc>
            </a:pPr>
            <a:r>
              <a:rPr lang="zh-CN" altLang="en-US" sz="2400"/>
              <a:t>对产品的版本管理、路标规划，关注不够，对发展预见性不足，对竞争对手研究不足。前期投入太少，对客户的需求未充分分析就开始做产品，闭门造车。</a:t>
            </a:r>
            <a:endParaRPr lang="zh-CN" altLang="en-US" sz="24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成为一名合格的产品经理难吗？</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0148" y="1772816"/>
            <a:ext cx="3583704" cy="4221088"/>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产品经理做的事情</a:t>
            </a:r>
            <a:endParaRPr lang="zh-CN" altLang="en-US" dirty="0"/>
          </a:p>
        </p:txBody>
      </p:sp>
      <p:sp>
        <p:nvSpPr>
          <p:cNvPr id="3" name="内容占位符 2"/>
          <p:cNvSpPr>
            <a:spLocks noGrp="1"/>
          </p:cNvSpPr>
          <p:nvPr>
            <p:ph idx="1"/>
          </p:nvPr>
        </p:nvSpPr>
        <p:spPr>
          <a:xfrm>
            <a:off x="457200" y="3002280"/>
            <a:ext cx="8229600" cy="1057102"/>
          </a:xfrm>
        </p:spPr>
        <p:txBody>
          <a:bodyPr>
            <a:normAutofit/>
          </a:bodyPr>
          <a:lstStyle/>
          <a:p>
            <a:pPr marL="0" indent="0" algn="ctr">
              <a:buNone/>
            </a:pPr>
            <a:r>
              <a:rPr lang="zh-CN" altLang="en-US" sz="6000" i="1" dirty="0" smtClean="0">
                <a:solidFill>
                  <a:srgbClr val="00B050"/>
                </a:solidFill>
                <a:latin typeface="+mj-ea"/>
                <a:ea typeface="+mj-ea"/>
              </a:rPr>
              <a:t>敬请下回分解！</a:t>
            </a:r>
            <a:endParaRPr lang="zh-CN" altLang="en-US" sz="6000" i="1" dirty="0">
              <a:solidFill>
                <a:srgbClr val="00B050"/>
              </a:solidFill>
              <a:latin typeface="+mj-ea"/>
              <a:ea typeface="+mj-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产品的层次</a:t>
            </a:r>
            <a:endParaRPr lang="zh-CN" altLang="en-US" dirty="0"/>
          </a:p>
        </p:txBody>
      </p:sp>
      <p:graphicFrame>
        <p:nvGraphicFramePr>
          <p:cNvPr id="4" name="内容占位符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核心产品</a:t>
            </a:r>
            <a:endParaRPr lang="zh-CN" altLang="en-US" dirty="0"/>
          </a:p>
        </p:txBody>
      </p:sp>
      <p:sp>
        <p:nvSpPr>
          <p:cNvPr id="3" name="内容占位符 2"/>
          <p:cNvSpPr>
            <a:spLocks noGrp="1"/>
          </p:cNvSpPr>
          <p:nvPr>
            <p:ph idx="1"/>
          </p:nvPr>
        </p:nvSpPr>
        <p:spPr/>
        <p:txBody>
          <a:bodyPr/>
          <a:lstStyle/>
          <a:p>
            <a:pPr lvl="0"/>
            <a:r>
              <a:rPr lang="zh-CN" altLang="en-US" dirty="0"/>
              <a:t>核心产品是指向顾客提供的产品的基本效用或利益。从根本上说，每一种产品实质上都是为解决问题而提供的服务</a:t>
            </a:r>
            <a:r>
              <a:rPr lang="zh-CN" altLang="en-US" dirty="0" smtClean="0"/>
              <a:t>。</a:t>
            </a:r>
            <a:endParaRPr lang="en-US" altLang="zh-CN" dirty="0" smtClean="0"/>
          </a:p>
          <a:p>
            <a:pPr lvl="0"/>
            <a:r>
              <a:rPr lang="zh-CN" altLang="en-US" dirty="0" smtClean="0"/>
              <a:t>产品中给购买者带来的基本利益和效用，即产品使用价值，是顾客真正要买的东西。在产品整体概念中是最基本、最主要的部分</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a:t>
            </a:r>
            <a:r>
              <a:rPr lang="zh-CN" altLang="en-US" dirty="0" smtClean="0"/>
              <a:t>产品</a:t>
            </a:r>
            <a:endParaRPr lang="zh-CN" altLang="en-US" dirty="0"/>
          </a:p>
        </p:txBody>
      </p:sp>
      <p:sp>
        <p:nvSpPr>
          <p:cNvPr id="3" name="内容占位符 2"/>
          <p:cNvSpPr>
            <a:spLocks noGrp="1"/>
          </p:cNvSpPr>
          <p:nvPr>
            <p:ph idx="1"/>
          </p:nvPr>
        </p:nvSpPr>
        <p:spPr/>
        <p:txBody>
          <a:bodyPr/>
          <a:lstStyle/>
          <a:p>
            <a:r>
              <a:rPr lang="zh-CN" altLang="en-US" dirty="0"/>
              <a:t>核心产品的宏观化</a:t>
            </a:r>
            <a:endParaRPr lang="en-US" altLang="zh-CN" dirty="0" smtClean="0"/>
          </a:p>
          <a:p>
            <a:r>
              <a:rPr lang="zh-CN" altLang="en-US" dirty="0" smtClean="0"/>
              <a:t>形式</a:t>
            </a:r>
            <a:r>
              <a:rPr lang="zh-CN" altLang="en-US" dirty="0"/>
              <a:t>产品是指核心产品借以实现的形式。有五个特征构成，即品质、式样、特征、商标及包装。即使是纯粹的服务，也具有相类似的形式上的特点</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期望产品</a:t>
            </a:r>
            <a:endParaRPr lang="zh-CN" altLang="en-US" dirty="0"/>
          </a:p>
        </p:txBody>
      </p:sp>
      <p:sp>
        <p:nvSpPr>
          <p:cNvPr id="3" name="内容占位符 2"/>
          <p:cNvSpPr>
            <a:spLocks noGrp="1"/>
          </p:cNvSpPr>
          <p:nvPr>
            <p:ph idx="1"/>
          </p:nvPr>
        </p:nvSpPr>
        <p:spPr/>
        <p:txBody>
          <a:bodyPr/>
          <a:lstStyle/>
          <a:p>
            <a:r>
              <a:rPr lang="zh-CN" altLang="en-US" dirty="0"/>
              <a:t>期望产品是指购买者在购买产品时期望得到的与产品密切相关的一整套属性和条件</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东航">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东航</Template>
  <TotalTime>0</TotalTime>
  <Words>3353</Words>
  <Application>WPS 演示</Application>
  <PresentationFormat>全屏显示(4:3)</PresentationFormat>
  <Paragraphs>590</Paragraphs>
  <Slides>53</Slides>
  <Notes>27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6</vt:i4>
      </vt:variant>
      <vt:variant>
        <vt:lpstr>幻灯片标题</vt:lpstr>
      </vt:variant>
      <vt:variant>
        <vt:i4>53</vt:i4>
      </vt:variant>
    </vt:vector>
  </HeadingPairs>
  <TitlesOfParts>
    <vt:vector size="73" baseType="lpstr">
      <vt:lpstr>Arial</vt:lpstr>
      <vt:lpstr>宋体</vt:lpstr>
      <vt:lpstr>Wingdings</vt:lpstr>
      <vt:lpstr>Wingdings 2</vt:lpstr>
      <vt:lpstr>Constantia</vt:lpstr>
      <vt:lpstr>隶书</vt:lpstr>
      <vt:lpstr>Calibri</vt:lpstr>
      <vt:lpstr>微软雅黑</vt:lpstr>
      <vt:lpstr>Arial Unicode MS</vt:lpstr>
      <vt:lpstr>华文琥珀</vt:lpstr>
      <vt:lpstr>Beijing</vt:lpstr>
      <vt:lpstr>黑体</vt:lpstr>
      <vt:lpstr>Times New Roman</vt:lpstr>
      <vt:lpstr>东航</vt:lpstr>
      <vt:lpstr>FLW3Drawing</vt:lpstr>
      <vt:lpstr>FLW3Drawing</vt:lpstr>
      <vt:lpstr>FLW3Drawing</vt:lpstr>
      <vt:lpstr>FLW3Drawing</vt:lpstr>
      <vt:lpstr>FLW3Drawing</vt:lpstr>
      <vt:lpstr>FLW3Drawing</vt:lpstr>
      <vt:lpstr>产品思路探讨</vt:lpstr>
      <vt:lpstr>什么是一个好的产品？</vt:lpstr>
      <vt:lpstr>PowerPoint 演示文稿</vt:lpstr>
      <vt:lpstr>“产品” 的定义</vt:lpstr>
      <vt:lpstr>产品的概念</vt:lpstr>
      <vt:lpstr>产品的层次</vt:lpstr>
      <vt:lpstr>核心产品</vt:lpstr>
      <vt:lpstr>基本产品</vt:lpstr>
      <vt:lpstr>期望产品</vt:lpstr>
      <vt:lpstr>附加产品</vt:lpstr>
      <vt:lpstr>潜在产品</vt:lpstr>
      <vt:lpstr>表现形式</vt:lpstr>
      <vt:lpstr>有哪些好的产品</vt:lpstr>
      <vt:lpstr>PowerPoint 演示文稿</vt:lpstr>
      <vt:lpstr>N年磨一剑？</vt:lpstr>
      <vt:lpstr>生命周期</vt:lpstr>
      <vt:lpstr>三个时期</vt:lpstr>
      <vt:lpstr>8个阶段</vt:lpstr>
      <vt:lpstr>一个产品形成需要回答…</vt:lpstr>
      <vt:lpstr>一张图</vt:lpstr>
      <vt:lpstr>PowerPoint 演示文稿</vt:lpstr>
      <vt:lpstr>两选择</vt:lpstr>
      <vt:lpstr>三个点</vt:lpstr>
      <vt:lpstr>四维度</vt:lpstr>
      <vt:lpstr>SWOT分析</vt:lpstr>
      <vt:lpstr>五环节</vt:lpstr>
      <vt:lpstr>六关系</vt:lpstr>
      <vt:lpstr>四个W</vt:lpstr>
      <vt:lpstr>Who</vt:lpstr>
      <vt:lpstr>互联网思维</vt:lpstr>
      <vt:lpstr>互联网产品的特征</vt:lpstr>
      <vt:lpstr>PowerPoint 演示文稿</vt:lpstr>
      <vt:lpstr>成为一名合格的产品经理难吗？</vt:lpstr>
      <vt:lpstr>产品经理与项目经理区别</vt:lpstr>
      <vt:lpstr>企业经营模式</vt:lpstr>
      <vt:lpstr>产品成功的标准</vt:lpstr>
      <vt:lpstr>如何理解市场成功和财务成功</vt:lpstr>
      <vt:lpstr>产品生命周期管理总体框架</vt:lpstr>
      <vt:lpstr>产品经理的产生</vt:lpstr>
      <vt:lpstr>产品经理概貌和框架</vt:lpstr>
      <vt:lpstr>一个定位</vt:lpstr>
      <vt:lpstr>两个跨越</vt:lpstr>
      <vt:lpstr>三种类型</vt:lpstr>
      <vt:lpstr>四个阶段</vt:lpstr>
      <vt:lpstr>五项素质</vt:lpstr>
      <vt:lpstr>六种职责</vt:lpstr>
      <vt:lpstr>七项原则</vt:lpstr>
      <vt:lpstr>大一丝的度的把握</vt:lpstr>
      <vt:lpstr>产品经理如何获得有效的支持？</vt:lpstr>
      <vt:lpstr>产品经理的误区（1）</vt:lpstr>
      <vt:lpstr>产品经理的误区（2）</vt:lpstr>
      <vt:lpstr>成为一名合格的产品经理难吗？</vt:lpstr>
      <vt:lpstr>产品经理做的事情</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产品思路探讨</dc:title>
  <dc:creator>刘勇</dc:creator>
  <cp:lastModifiedBy>陈远豹</cp:lastModifiedBy>
  <cp:revision>155</cp:revision>
  <dcterms:created xsi:type="dcterms:W3CDTF">2018-02-23T07:53:00Z</dcterms:created>
  <dcterms:modified xsi:type="dcterms:W3CDTF">2018-03-01T05:13:06Z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