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8" r:id="rId3"/>
    <p:sldId id="259" r:id="rId4"/>
    <p:sldId id="260" r:id="rId5"/>
    <p:sldId id="256" r:id="rId6"/>
    <p:sldId id="262" r:id="rId7"/>
    <p:sldId id="261" r:id="rId8"/>
    <p:sldId id="257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496103" y="5489877"/>
            <a:ext cx="9199799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433503" y="4482193"/>
            <a:ext cx="9324999" cy="958347"/>
          </a:xfrm>
        </p:spPr>
        <p:txBody>
          <a:bodyPr>
            <a:noAutofit/>
          </a:bodyPr>
          <a:lstStyle>
            <a:lvl1pPr algn="ctr">
              <a:defRPr sz="4200" baseline="0">
                <a:ln w="3175"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+mj-ea"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</p:spTree>
    <p:extLst>
      <p:ext uri="{BB962C8B-B14F-4D97-AF65-F5344CB8AC3E}">
        <p14:creationId xmlns:p14="http://schemas.microsoft.com/office/powerpoint/2010/main" val="392707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9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Font typeface="Wingdings 2" panose="05020102010507070707" pitchFamily="18" charset="2"/>
              <a:buChar char=""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4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898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76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7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3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/>
          <a:srcRect r="17493" b="2000"/>
          <a:stretch/>
        </p:blipFill>
        <p:spPr>
          <a:xfrm>
            <a:off x="8044544" y="4815568"/>
            <a:ext cx="4147457" cy="14137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1"/>
            <a:ext cx="12192000" cy="7077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150205"/>
            <a:ext cx="12192000" cy="707796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5B7B-6865-4AC4-BC51-C9AC9567E1A5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F60B1-4D51-44C9-8037-DA8221ADDB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6427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 3" panose="05040102010807070707" pitchFamily="18" charset="2"/>
        <a:buChar char=""/>
        <a:defRPr sz="2000" kern="1200" baseline="0">
          <a:solidFill>
            <a:schemeClr val="accent1">
              <a:lumMod val="75000"/>
            </a:schemeClr>
          </a:solidFill>
          <a:latin typeface="+mj-ea"/>
          <a:ea typeface="+mj-ea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+mn-ea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ejin.cn/" TargetMode="External"/><Relationship Id="rId2" Type="http://schemas.openxmlformats.org/officeDocument/2006/relationships/hyperlink" Target="https://docschin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dn.ne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366AE7-DF98-463A-B6A3-3FEF34440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B7D127-C659-4C2E-86DB-765CA1F2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期末项目作业</a:t>
            </a:r>
          </a:p>
        </p:txBody>
      </p:sp>
    </p:spTree>
    <p:extLst>
      <p:ext uri="{BB962C8B-B14F-4D97-AF65-F5344CB8AC3E}">
        <p14:creationId xmlns:p14="http://schemas.microsoft.com/office/powerpoint/2010/main" val="42421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8EBC-7D78-4ECD-898D-A581C210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1123983"/>
          </a:xfrm>
        </p:spPr>
        <p:txBody>
          <a:bodyPr>
            <a:normAutofit/>
          </a:bodyPr>
          <a:lstStyle/>
          <a:p>
            <a:r>
              <a:rPr lang="zh-CN" altLang="en-US" dirty="0"/>
              <a:t>项目启发：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Javascript</a:t>
            </a:r>
            <a:r>
              <a:rPr lang="zh-CN" altLang="en-US" dirty="0"/>
              <a:t>都能做什么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40FE7-BF30-417F-8450-DB233D02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70" y="1502231"/>
            <a:ext cx="11056060" cy="519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JavaScript </a:t>
            </a:r>
            <a:r>
              <a:rPr lang="zh-CN" altLang="en-US" sz="2400" dirty="0"/>
              <a:t>是一种功能强大的编程语言，可以用于多种场合和目的。以下是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的一些主要应用领域：</a:t>
            </a:r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en-US" altLang="zh-CN" sz="2400" b="1" dirty="0">
                <a:solidFill>
                  <a:srgbClr val="FF0000"/>
                </a:solidFill>
              </a:rPr>
              <a:t>Web</a:t>
            </a:r>
            <a:r>
              <a:rPr lang="zh-CN" altLang="en-US" sz="2400" b="1" dirty="0">
                <a:solidFill>
                  <a:srgbClr val="FF0000"/>
                </a:solidFill>
              </a:rPr>
              <a:t>开发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b="1" dirty="0">
                <a:solidFill>
                  <a:srgbClr val="FF0000"/>
                </a:solidFill>
              </a:rPr>
              <a:t>前端</a:t>
            </a:r>
            <a:r>
              <a:rPr lang="zh-CN" altLang="en-US" sz="2400" dirty="0"/>
              <a:t>：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是网页的核心技术之一，与 </a:t>
            </a:r>
            <a:r>
              <a:rPr lang="en-US" altLang="zh-CN" sz="2400" dirty="0"/>
              <a:t>HTML </a:t>
            </a:r>
            <a:r>
              <a:rPr lang="zh-CN" altLang="en-US" sz="2400" dirty="0"/>
              <a:t>和 </a:t>
            </a:r>
            <a:r>
              <a:rPr lang="en-US" altLang="zh-CN" sz="2400" dirty="0"/>
              <a:t>CSS </a:t>
            </a:r>
            <a:r>
              <a:rPr lang="zh-CN" altLang="en-US" sz="2400" dirty="0"/>
              <a:t>协同工作，用于创建动态和互动的用户界面。你可以使用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来响应用户的操作、验证表单数据、创建动画效果等。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b="1" dirty="0">
                <a:solidFill>
                  <a:srgbClr val="FF0000"/>
                </a:solidFill>
              </a:rPr>
              <a:t>后端</a:t>
            </a:r>
            <a:r>
              <a:rPr lang="zh-CN" altLang="en-US" sz="2400" dirty="0"/>
              <a:t>：通过 </a:t>
            </a:r>
            <a:r>
              <a:rPr lang="en-US" altLang="zh-CN" sz="2400" dirty="0"/>
              <a:t>Node.js</a:t>
            </a:r>
            <a:r>
              <a:rPr lang="zh-CN" altLang="en-US" sz="2400" dirty="0"/>
              <a:t>，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可以在服务器端运行，处理 </a:t>
            </a:r>
            <a:r>
              <a:rPr lang="en-US" altLang="zh-CN" sz="2400" dirty="0"/>
              <a:t>HTTP </a:t>
            </a:r>
            <a:r>
              <a:rPr lang="zh-CN" altLang="en-US" sz="2400" dirty="0"/>
              <a:t>请求、数据库操作等。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54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AE988-8CCD-47FF-B257-069F75BA9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57200"/>
            <a:ext cx="11056060" cy="57626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移动应用开发：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dirty="0"/>
              <a:t>使用框架如 </a:t>
            </a:r>
            <a:r>
              <a:rPr lang="en-US" altLang="zh-CN" sz="2400" dirty="0"/>
              <a:t>React Native </a:t>
            </a:r>
            <a:r>
              <a:rPr lang="zh-CN" altLang="en-US" sz="2400" dirty="0"/>
              <a:t>或 </a:t>
            </a:r>
            <a:r>
              <a:rPr lang="en-US" altLang="zh-CN" sz="2400" dirty="0"/>
              <a:t>Ionic</a:t>
            </a:r>
            <a:r>
              <a:rPr lang="zh-CN" altLang="en-US" sz="2400" dirty="0"/>
              <a:t>，你可以用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开发跨平台的移动应用程序。</a:t>
            </a:r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桌面应用开发：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</a:t>
            </a:r>
            <a:r>
              <a:rPr lang="zh-CN" altLang="en-US" sz="2400" dirty="0"/>
              <a:t>通过 </a:t>
            </a:r>
            <a:r>
              <a:rPr lang="en-US" altLang="zh-CN" sz="2400" dirty="0"/>
              <a:t>Electron </a:t>
            </a:r>
            <a:r>
              <a:rPr lang="zh-CN" altLang="en-US" sz="2400" dirty="0"/>
              <a:t>或 </a:t>
            </a:r>
            <a:r>
              <a:rPr lang="en-US" altLang="zh-CN" sz="2400" dirty="0"/>
              <a:t>NW.js </a:t>
            </a:r>
            <a:r>
              <a:rPr lang="zh-CN" altLang="en-US" sz="2400" dirty="0"/>
              <a:t>等框架，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可以用于创建跨平台的桌面应用程序。</a:t>
            </a:r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游戏开发：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JavaScript </a:t>
            </a:r>
            <a:r>
              <a:rPr lang="zh-CN" altLang="en-US" sz="2400" dirty="0"/>
              <a:t>可以与 </a:t>
            </a:r>
            <a:r>
              <a:rPr lang="en-US" altLang="zh-CN" sz="2400" dirty="0"/>
              <a:t>HTML5 Canvas API </a:t>
            </a:r>
            <a:r>
              <a:rPr lang="zh-CN" altLang="en-US" sz="2400" dirty="0"/>
              <a:t>或 </a:t>
            </a:r>
            <a:r>
              <a:rPr lang="en-US" altLang="zh-CN" sz="2400" dirty="0"/>
              <a:t>WebGL </a:t>
            </a:r>
            <a:r>
              <a:rPr lang="zh-CN" altLang="en-US" sz="2400" dirty="0"/>
              <a:t>结合，用于开发网页游戏。</a:t>
            </a:r>
          </a:p>
          <a:p>
            <a:pPr marL="0" indent="0"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服务器端脚本：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- Node.js </a:t>
            </a:r>
            <a:r>
              <a:rPr lang="zh-CN" altLang="en-US" sz="2400" dirty="0"/>
              <a:t>允许你使用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编写服务器端脚本，处理文件、网络通信、数据库操作等</a:t>
            </a:r>
            <a:r>
              <a:rPr lang="en-US" altLang="zh-CN" sz="2400" dirty="0"/>
              <a:t>(</a:t>
            </a:r>
            <a:r>
              <a:rPr lang="zh-CN" altLang="en-US" sz="2400" dirty="0"/>
              <a:t>与</a:t>
            </a:r>
            <a:r>
              <a:rPr lang="en-US" altLang="zh-CN" sz="2400" dirty="0"/>
              <a:t>web</a:t>
            </a:r>
            <a:r>
              <a:rPr lang="zh-CN" altLang="en-US" sz="2400" dirty="0"/>
              <a:t>后端类似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72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1329C-F186-4044-A77C-6604BA01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1" y="404037"/>
            <a:ext cx="11056060" cy="5815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sz="4000" b="1" dirty="0">
                <a:solidFill>
                  <a:srgbClr val="FF0000"/>
                </a:solidFill>
              </a:rPr>
              <a:t>数据库操作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可以与多种数据库交互，如 </a:t>
            </a:r>
            <a:r>
              <a:rPr lang="en-US" altLang="zh-CN" dirty="0"/>
              <a:t>MongoDB</a:t>
            </a:r>
            <a:r>
              <a:rPr lang="zh-CN" altLang="en-US" dirty="0"/>
              <a:t>（</a:t>
            </a:r>
            <a:r>
              <a:rPr lang="en-US" altLang="zh-CN" dirty="0"/>
              <a:t>NoSQL</a:t>
            </a:r>
            <a:r>
              <a:rPr lang="zh-CN" altLang="en-US" dirty="0"/>
              <a:t>）或 </a:t>
            </a:r>
            <a:r>
              <a:rPr lang="en-US" altLang="zh-CN" b="1" dirty="0">
                <a:solidFill>
                  <a:srgbClr val="FF0000"/>
                </a:solidFill>
              </a:rPr>
              <a:t>MySQL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），</a:t>
            </a:r>
            <a:r>
              <a:rPr lang="zh-CN" altLang="en-US" dirty="0"/>
              <a:t>进行数据存储和检索。</a:t>
            </a:r>
          </a:p>
          <a:p>
            <a:pPr marL="0" indent="0">
              <a:buNone/>
            </a:pPr>
            <a:r>
              <a:rPr lang="en-US" altLang="zh-CN" dirty="0"/>
              <a:t>7. </a:t>
            </a:r>
            <a:r>
              <a:rPr lang="zh-CN" altLang="en-US" dirty="0"/>
              <a:t>物联网（</a:t>
            </a:r>
            <a:r>
              <a:rPr lang="en-US" altLang="zh-CN" dirty="0"/>
              <a:t>IoT</a:t>
            </a:r>
            <a:r>
              <a:rPr lang="zh-CN" altLang="en-US" dirty="0"/>
              <a:t>）：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可以用于开发物联网设备的应用程序，通过 </a:t>
            </a:r>
            <a:r>
              <a:rPr lang="en-US" altLang="zh-CN" dirty="0"/>
              <a:t>Node.js </a:t>
            </a:r>
            <a:r>
              <a:rPr lang="zh-CN" altLang="en-US" dirty="0"/>
              <a:t>运行在微控制器上。</a:t>
            </a:r>
          </a:p>
          <a:p>
            <a:pPr marL="0" indent="0">
              <a:buNone/>
            </a:pPr>
            <a:r>
              <a:rPr lang="en-US" altLang="zh-CN" dirty="0"/>
              <a:t>8. </a:t>
            </a:r>
            <a:r>
              <a:rPr lang="zh-CN" altLang="en-US" dirty="0"/>
              <a:t>机器学习与人工智能：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可以用于简单的机器学习任务，尽管不如 </a:t>
            </a:r>
            <a:r>
              <a:rPr lang="en-US" altLang="zh-CN" dirty="0"/>
              <a:t>Python </a:t>
            </a:r>
            <a:r>
              <a:rPr lang="zh-CN" altLang="en-US" dirty="0"/>
              <a:t>那样广泛，但有一些库如 </a:t>
            </a:r>
            <a:r>
              <a:rPr lang="en-US" altLang="zh-CN" dirty="0"/>
              <a:t>TensorFlow.js </a:t>
            </a:r>
            <a:r>
              <a:rPr lang="zh-CN" altLang="en-US" dirty="0"/>
              <a:t>可以在浏览器中进行机器学习。</a:t>
            </a:r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云计算与服务器</a:t>
            </a:r>
            <a:r>
              <a:rPr lang="en-US" altLang="zh-CN" dirty="0"/>
              <a:t>less</a:t>
            </a:r>
            <a:r>
              <a:rPr lang="zh-CN" altLang="en-US" dirty="0"/>
              <a:t>架构：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- JavaScript </a:t>
            </a:r>
            <a:r>
              <a:rPr lang="zh-CN" altLang="en-US" dirty="0"/>
              <a:t>可以在云函数（如 </a:t>
            </a:r>
            <a:r>
              <a:rPr lang="en-US" altLang="zh-CN" dirty="0"/>
              <a:t>AWS Lambda</a:t>
            </a:r>
            <a:r>
              <a:rPr lang="zh-CN" altLang="en-US" dirty="0"/>
              <a:t>、</a:t>
            </a:r>
            <a:r>
              <a:rPr lang="en-US" altLang="zh-CN" dirty="0"/>
              <a:t>Google Cloud Functions</a:t>
            </a:r>
            <a:r>
              <a:rPr lang="zh-CN" altLang="en-US" dirty="0"/>
              <a:t>）中运行，支持 </a:t>
            </a:r>
            <a:r>
              <a:rPr lang="en-US" altLang="zh-CN" dirty="0"/>
              <a:t>serverless </a:t>
            </a:r>
            <a:r>
              <a:rPr lang="zh-CN" altLang="en-US" dirty="0"/>
              <a:t>架构。</a:t>
            </a:r>
          </a:p>
          <a:p>
            <a:pPr marL="0" indent="0">
              <a:buNone/>
            </a:pPr>
            <a:r>
              <a:rPr lang="en-US" altLang="zh-CN" dirty="0"/>
              <a:t>10. </a:t>
            </a:r>
            <a:r>
              <a:rPr lang="zh-CN" altLang="en-US" dirty="0">
                <a:solidFill>
                  <a:schemeClr val="accent2"/>
                </a:solidFill>
              </a:rPr>
              <a:t>网络爬虫和数据抓取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- JavaScript </a:t>
            </a:r>
            <a:r>
              <a:rPr lang="zh-CN" altLang="en-US" dirty="0"/>
              <a:t>可以用于编写爬虫程序，抓取网页数据，尽管它在服务器端运行时更为常见。</a:t>
            </a:r>
          </a:p>
        </p:txBody>
      </p:sp>
    </p:spTree>
    <p:extLst>
      <p:ext uri="{BB962C8B-B14F-4D97-AF65-F5344CB8AC3E}">
        <p14:creationId xmlns:p14="http://schemas.microsoft.com/office/powerpoint/2010/main" val="33587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A366AE7-DF98-463A-B6A3-3FEF34440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B7D127-C659-4C2E-86DB-765CA1F2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期末项目作业</a:t>
            </a:r>
          </a:p>
        </p:txBody>
      </p:sp>
    </p:spTree>
    <p:extLst>
      <p:ext uri="{BB962C8B-B14F-4D97-AF65-F5344CB8AC3E}">
        <p14:creationId xmlns:p14="http://schemas.microsoft.com/office/powerpoint/2010/main" val="302793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A926A-6346-4214-9E43-09BF7F55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09" y="85060"/>
            <a:ext cx="11272284" cy="6655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分阶段完成期末大作业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一、要求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自定主题，设计一个</a:t>
            </a:r>
            <a:r>
              <a:rPr lang="en-US" altLang="zh-CN" dirty="0"/>
              <a:t>web</a:t>
            </a:r>
            <a:r>
              <a:rPr lang="zh-CN" altLang="en-US" dirty="0"/>
              <a:t>站点，要求：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、基于</a:t>
            </a:r>
            <a:r>
              <a:rPr lang="en-US" altLang="zh-CN" dirty="0" err="1"/>
              <a:t>javascript+html+css</a:t>
            </a:r>
            <a:r>
              <a:rPr lang="zh-CN" altLang="en-US" dirty="0"/>
              <a:t>技术。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、具有图、表格、文字、链接。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、具有数据显示（可以来自文件、爬虫或数据库等）。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、至少</a:t>
            </a:r>
            <a:r>
              <a:rPr lang="en-US" altLang="zh-CN" dirty="0"/>
              <a:t>3</a:t>
            </a:r>
            <a:r>
              <a:rPr lang="zh-CN" altLang="en-US" dirty="0"/>
              <a:t>个页面。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二、日程安排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 smtClean="0"/>
              <a:t>、介绍期末要求（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、中期作品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实验报告草稿</a:t>
            </a:r>
            <a:r>
              <a:rPr lang="zh-CN" altLang="en-US" dirty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日，</a:t>
            </a:r>
            <a:r>
              <a:rPr lang="zh-CN" altLang="en-US" dirty="0" smtClean="0"/>
              <a:t>指导用，计</a:t>
            </a:r>
            <a:r>
              <a:rPr lang="zh-CN" altLang="en-US" dirty="0" smtClean="0"/>
              <a:t>考勤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提交最终作品（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5233A-018F-4014-923E-61F0A9B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576"/>
            <a:ext cx="10515600" cy="698131"/>
          </a:xfrm>
        </p:spPr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58A39362-1E77-48B7-BA82-52B8ECF4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318513"/>
              </p:ext>
            </p:extLst>
          </p:nvPr>
        </p:nvGraphicFramePr>
        <p:xfrm>
          <a:off x="434163" y="899160"/>
          <a:ext cx="10515599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285601375"/>
                    </a:ext>
                  </a:extLst>
                </a:gridCol>
                <a:gridCol w="2444662">
                  <a:extLst>
                    <a:ext uri="{9D8B030D-6E8A-4147-A177-3AD203B41FA5}">
                      <a16:colId xmlns:a16="http://schemas.microsoft.com/office/drawing/2014/main" val="2562257634"/>
                    </a:ext>
                  </a:extLst>
                </a:gridCol>
                <a:gridCol w="6771993">
                  <a:extLst>
                    <a:ext uri="{9D8B030D-6E8A-4147-A177-3AD203B41FA5}">
                      <a16:colId xmlns:a16="http://schemas.microsoft.com/office/drawing/2014/main" val="409689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一级指标（占比）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二级指标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51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/>
                        <a:t>基准要求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80%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主题及原创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作品属于个人工作。选题来源于专业领域和社会生活，体现时代感和新意，有应用前景和价值。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作品符合社会道德法律规范，引用数据、图片、参考代码等应注明出处。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453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紧密围绕功能和主题进行设计，任务目标明确，程序运行稳定，有独特风格。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功能设计准确合理、用户友好。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564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系统技术路线合理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方案合理，程序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算法等设计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选择合理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须基于</a:t>
                      </a:r>
                      <a:r>
                        <a:rPr lang="en-US" altLang="zh-CN" dirty="0" err="1"/>
                        <a:t>javascript+html+css</a:t>
                      </a:r>
                      <a:r>
                        <a:rPr lang="zh-CN" altLang="en-US" dirty="0"/>
                        <a:t>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8940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作品呈现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运行稳定、流畅、软硬件资源调配合理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界面设计美观，符合受众需求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作品情况表逻辑清晰、图片清楚、功能描述完整，技术描述准确。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加分项</a:t>
                      </a:r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20%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数据库读写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界面美观、主题独特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err="1"/>
                        <a:t>Javascript</a:t>
                      </a:r>
                      <a:r>
                        <a:rPr lang="zh-CN" altLang="en-US" dirty="0"/>
                        <a:t>特效</a:t>
                      </a:r>
                      <a:endParaRPr lang="en-US" altLang="zh-CN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dirty="0"/>
                        <a:t>其他技术（须说明，</a:t>
                      </a:r>
                      <a:r>
                        <a:rPr lang="zh-CN" altLang="en-US" dirty="0" smtClean="0"/>
                        <a:t>如独特的外观效果技术、</a:t>
                      </a:r>
                      <a:r>
                        <a:rPr lang="en-US" altLang="zh-CN" dirty="0" smtClean="0"/>
                        <a:t>html5</a:t>
                      </a:r>
                      <a:r>
                        <a:rPr lang="zh-CN" altLang="en-US" dirty="0" smtClean="0"/>
                        <a:t>、爬虫、性能优化技术、安全技术等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77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A1AB-D881-4972-8AE5-22E91C33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7.12 </a:t>
            </a:r>
            <a:r>
              <a:rPr lang="zh-CN" altLang="en-US" dirty="0" smtClean="0"/>
              <a:t>中期报告的</a:t>
            </a:r>
            <a:r>
              <a:rPr lang="zh-CN" altLang="en-US" dirty="0"/>
              <a:t>提交要求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98A07-4BAF-4165-8294-97430BA5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调查资料，提交</a:t>
            </a:r>
            <a:r>
              <a:rPr lang="en-US" altLang="zh-CN" dirty="0"/>
              <a:t>web</a:t>
            </a:r>
            <a:r>
              <a:rPr lang="zh-CN" altLang="en-US" dirty="0" smtClean="0"/>
              <a:t>项目中期作品（可以不完整）。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能够体现以下内容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 smtClean="0"/>
              <a:t>功能设想</a:t>
            </a:r>
            <a:endParaRPr lang="en-US" altLang="zh-CN" dirty="0"/>
          </a:p>
          <a:p>
            <a:r>
              <a:rPr lang="zh-CN" altLang="en-US" dirty="0" smtClean="0"/>
              <a:t>项目进度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zh-CN" altLang="en-US" dirty="0"/>
              <a:t>路线初步计划</a:t>
            </a:r>
            <a:endParaRPr lang="en-US" altLang="zh-CN" dirty="0"/>
          </a:p>
          <a:p>
            <a:r>
              <a:rPr lang="zh-CN" altLang="en-US" dirty="0"/>
              <a:t>可以包含文字、构思图、伪代码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zh-CN" altLang="en-US" dirty="0"/>
              <a:t>技术资源网站：印记中文（</a:t>
            </a:r>
            <a:r>
              <a:rPr lang="en-US" altLang="zh-CN" dirty="0">
                <a:hlinkClick r:id="rId2"/>
              </a:rPr>
              <a:t>https://docschina.org/</a:t>
            </a:r>
            <a:r>
              <a:rPr lang="zh-CN" altLang="en-US" dirty="0"/>
              <a:t>）、稀土掘金（</a:t>
            </a:r>
            <a:r>
              <a:rPr lang="en-US" altLang="zh-CN" dirty="0">
                <a:hlinkClick r:id="rId3"/>
              </a:rPr>
              <a:t>https://juejin.cn/</a:t>
            </a:r>
            <a:r>
              <a:rPr lang="zh-CN" altLang="en-US" dirty="0"/>
              <a:t>）、脚本之家、</a:t>
            </a:r>
            <a:r>
              <a:rPr lang="en-US" altLang="zh-CN" dirty="0"/>
              <a:t>CSDN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https://www.csdn.net/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开源：开源中国、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63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ED6D4-9308-401E-B5FE-5A9A54B5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792EC-7DF7-4EB1-8928-4C12B68A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545455559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04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68B5F4"/>
      </a:accent1>
      <a:accent2>
        <a:srgbClr val="6374BD"/>
      </a:accent2>
      <a:accent3>
        <a:srgbClr val="7F96B7"/>
      </a:accent3>
      <a:accent4>
        <a:srgbClr val="A35D85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A000120140929A75KPBG</Template>
  <TotalTime>61</TotalTime>
  <Words>757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Arial Black</vt:lpstr>
      <vt:lpstr>Wingdings 2</vt:lpstr>
      <vt:lpstr>Wingdings 3</vt:lpstr>
      <vt:lpstr>A000120140530A99PPBG</vt:lpstr>
      <vt:lpstr>期末项目作业</vt:lpstr>
      <vt:lpstr>项目启发： Javascript都能做什么</vt:lpstr>
      <vt:lpstr>PowerPoint 演示文稿</vt:lpstr>
      <vt:lpstr>PowerPoint 演示文稿</vt:lpstr>
      <vt:lpstr>期末项目作业</vt:lpstr>
      <vt:lpstr>PowerPoint 演示文稿</vt:lpstr>
      <vt:lpstr>评分标准</vt:lpstr>
      <vt:lpstr>7.12 中期报告的提交要求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分段项目作业</dc:title>
  <dc:creator>liu yan</dc:creator>
  <cp:lastModifiedBy>liu yan</cp:lastModifiedBy>
  <cp:revision>118</cp:revision>
  <dcterms:created xsi:type="dcterms:W3CDTF">2024-07-11T04:03:44Z</dcterms:created>
  <dcterms:modified xsi:type="dcterms:W3CDTF">2025-07-09T06:07:18Z</dcterms:modified>
</cp:coreProperties>
</file>