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49" r:id="rId2"/>
    <p:sldId id="259" r:id="rId3"/>
    <p:sldId id="261" r:id="rId4"/>
    <p:sldId id="467" r:id="rId5"/>
    <p:sldId id="276" r:id="rId6"/>
    <p:sldId id="370" r:id="rId7"/>
    <p:sldId id="263" r:id="rId8"/>
    <p:sldId id="264" r:id="rId9"/>
    <p:sldId id="265" r:id="rId10"/>
    <p:sldId id="266" r:id="rId11"/>
    <p:sldId id="267" r:id="rId12"/>
    <p:sldId id="268" r:id="rId13"/>
    <p:sldId id="389" r:id="rId14"/>
    <p:sldId id="440" r:id="rId15"/>
    <p:sldId id="395" r:id="rId16"/>
    <p:sldId id="396" r:id="rId17"/>
    <p:sldId id="415" r:id="rId18"/>
    <p:sldId id="397" r:id="rId19"/>
    <p:sldId id="441" r:id="rId20"/>
    <p:sldId id="398" r:id="rId21"/>
    <p:sldId id="417" r:id="rId22"/>
    <p:sldId id="427" r:id="rId23"/>
    <p:sldId id="418" r:id="rId24"/>
    <p:sldId id="419" r:id="rId25"/>
    <p:sldId id="465" r:id="rId26"/>
    <p:sldId id="341" r:id="rId27"/>
    <p:sldId id="343" r:id="rId28"/>
    <p:sldId id="287" r:id="rId29"/>
    <p:sldId id="286" r:id="rId30"/>
    <p:sldId id="275" r:id="rId31"/>
    <p:sldId id="309" r:id="rId32"/>
    <p:sldId id="310" r:id="rId33"/>
    <p:sldId id="311" r:id="rId34"/>
    <p:sldId id="312" r:id="rId35"/>
    <p:sldId id="308" r:id="rId36"/>
    <p:sldId id="293" r:id="rId37"/>
    <p:sldId id="347" r:id="rId38"/>
    <p:sldId id="294" r:id="rId39"/>
    <p:sldId id="301" r:id="rId40"/>
    <p:sldId id="299" r:id="rId41"/>
    <p:sldId id="300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FED5E-7624-49A6-B073-3058058BB51B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CD9B3-8CCD-43DB-8105-EAEC8B45E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2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3D35870-EF90-48A3-BA50-06E3AC197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F5A6CD-92CF-4E1F-A41B-EEF54E4F0340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6BB0812-B017-4AB0-A67F-5482D8B233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06DB7BC-6054-44B7-8B9F-9F4BD6C82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6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F58E966-4C96-4C40-B431-ED3E0A777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09BBC79A-2B3B-49A2-999F-C5F74A8D6588}" type="slidenum">
              <a:rPr lang="en-US" altLang="en-US" smtClean="0">
                <a:latin typeface="Arial" panose="020B0604020202020204" pitchFamily="34" charset="0"/>
              </a:rPr>
              <a:pPr/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030D123E-B22A-4799-8E72-F22EC41F6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C52EA7D-2ACC-436B-B5E4-DBE3F08DB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338FA57B-2110-4E81-8174-FEE51B0C86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A28DD701-1560-4660-8B7E-38AF0BD7C51B}" type="slidenum">
              <a:rPr lang="en-US" altLang="en-US" smtClean="0">
                <a:latin typeface="Arial" panose="020B0604020202020204" pitchFamily="34" charset="0"/>
              </a:rPr>
              <a:pPr/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742D6B6C-211F-497A-8E26-EF537672DA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85B7124B-3940-4530-BD48-4201A3438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C85B6492-F1E9-4BB5-ABC9-512C4BB37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BA51AD2E-8D48-4D42-AB05-4170A2F31C28}" type="slidenum">
              <a:rPr lang="en-US" altLang="en-US" smtClean="0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C4A2771B-9B52-4FAF-A161-CCE92D5EA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ADDE1E4-0A93-43A1-8BB1-277221609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53C814E-D7B0-4A21-89FA-CCA30FA89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A9AF13E3-59A6-4772-BCDD-157AFCAD5261}" type="slidenum">
              <a:rPr lang="en-US" altLang="en-US" smtClean="0">
                <a:latin typeface="Arial" panose="020B0604020202020204" pitchFamily="34" charset="0"/>
              </a:rPr>
              <a:pPr/>
              <a:t>32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5B724E94-226F-442C-868C-F525AB1D1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55433B8-FD27-4A2F-B637-7C1B00D6B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2BCDD89-96F4-4E57-A91F-2BCFF3341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54DF4082-AF2F-4C00-A06A-A5B92821512B}" type="slidenum">
              <a:rPr lang="en-US" altLang="en-US" smtClean="0">
                <a:latin typeface="Arial" panose="020B0604020202020204" pitchFamily="34" charset="0"/>
              </a:rPr>
              <a:pPr/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41D3B1F-E498-4E4E-A67E-E7653147FC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BC8E89ED-34CA-4307-9C1F-CE7A3140A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1EFE2FD-D027-4E96-8CC2-E2337348E4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7D1F000B-F52E-4F1C-B4E2-749506804C82}" type="slidenum">
              <a:rPr lang="en-US" altLang="en-US" smtClean="0">
                <a:latin typeface="Arial" panose="020B0604020202020204" pitchFamily="34" charset="0"/>
              </a:rPr>
              <a:pPr/>
              <a:t>34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F6CCC934-1139-4A36-8538-AA9EE5EEDA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E3452A31-5936-4BF0-9EB4-7E3007FBD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C32D74AF-0206-4772-A95A-C2927F7DE0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6091148A-66A2-4DB6-AA05-E6A8AEC555AA}" type="slidenum">
              <a:rPr lang="en-US" altLang="en-US" smtClean="0">
                <a:latin typeface="Arial" panose="020B0604020202020204" pitchFamily="34" charset="0"/>
              </a:rPr>
              <a:pPr/>
              <a:t>35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B8C54831-34BC-4402-A73A-D089DF2B4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A5679881-CC14-43DB-A620-AB0D3AB84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F0CC1D5-615E-4917-9630-FB2E68F6D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99854B38-56A5-4038-A55C-5B3C98E83AF2}" type="slidenum">
              <a:rPr lang="en-US" altLang="en-US" smtClean="0">
                <a:latin typeface="Arial" panose="020B0604020202020204" pitchFamily="34" charset="0"/>
              </a:rPr>
              <a:pPr/>
              <a:t>36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6E0DB50E-7BF6-4A28-8DF7-17EDCBF3A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D9634477-9B10-4E78-B3C9-195C640F6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9738B80C-7C11-4FC7-B388-E75C9CBBE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6E8011D4-F9DE-4533-B5DA-D7014F1B94B1}" type="slidenum">
              <a:rPr lang="en-US" altLang="en-US" smtClean="0">
                <a:latin typeface="Arial" panose="020B0604020202020204" pitchFamily="34" charset="0"/>
              </a:rPr>
              <a:pPr/>
              <a:t>37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DC14AD99-8470-400D-A012-D6771BDFA2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E543B53C-26C0-4F49-BDBC-DAB7072BA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8D35E1C4-A02A-4370-8F16-BCDEBBE35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7F604B13-BD4D-42FA-A6A9-B3029520CE5D}" type="slidenum">
              <a:rPr lang="en-US" altLang="en-US" smtClean="0">
                <a:latin typeface="Arial" panose="020B0604020202020204" pitchFamily="34" charset="0"/>
              </a:rPr>
              <a:pPr/>
              <a:t>38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CADEC614-CD96-48AE-85B9-9D0F93535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9C0DA853-EA5C-457C-9A42-E564C06E6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32F47FD8-EBB8-4C3B-82F6-77B114F86E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18EF6E-318A-451D-9A66-57649B8158CE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BB3B94B-550D-4B68-A170-5C55CB4C59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6CA075E-B226-4F29-BA57-1B1AB8869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6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67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7C87FB49-ABD9-49DD-8106-487164DD1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A01AF4DC-5705-489E-9670-B9FCD02727B3}" type="slidenum">
              <a:rPr lang="en-US" altLang="en-US" smtClean="0">
                <a:latin typeface="Arial" panose="020B0604020202020204" pitchFamily="34" charset="0"/>
              </a:rPr>
              <a:pPr/>
              <a:t>39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8A0B300-7BE2-4288-9316-3B8C5C3A7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D7F10579-9B5E-4C08-BE4D-66A05311E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0F746701-3F70-46B9-A285-46FDD77A8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81C058DA-B3A4-400E-BB1A-3DD18F83050A}" type="slidenum">
              <a:rPr lang="en-US" altLang="en-US" smtClean="0">
                <a:latin typeface="Arial" panose="020B0604020202020204" pitchFamily="34" charset="0"/>
              </a:rPr>
              <a:pPr/>
              <a:t>40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40A9D226-69DC-4967-A784-7E46B5E1E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DF35430-B13E-47BA-A5C6-454C4E505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15E34C22-3CB6-4D31-B390-053566117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674AF50A-0B4A-4732-8DFE-FC5E5AB2F2BE}" type="slidenum">
              <a:rPr lang="en-US" altLang="en-US" smtClean="0">
                <a:latin typeface="Arial" panose="020B0604020202020204" pitchFamily="34" charset="0"/>
              </a:rPr>
              <a:pPr/>
              <a:t>41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F4E710ED-CDED-441F-8729-BBE24F8E20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AB2D3C81-0ECA-464D-A62B-C3E12AE5F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A113388-3821-4C31-BEFE-F2E3E87A7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5F173A96-339C-45E5-81A5-5F47E89E10F9}" type="slidenum">
              <a:rPr lang="en-US" altLang="en-US" smtClean="0">
                <a:latin typeface="Arial" panose="020B0604020202020204" pitchFamily="34" charset="0"/>
              </a:rPr>
              <a:pPr/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5879B60-3FE3-4C74-82BF-7814745E5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4EABD6E-91AB-43C7-B259-9F2F58E30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40E8CAF8-E3FA-46AD-A132-84F949F43D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7CDB3111-68E8-4626-8C9A-679F70B2B31B}" type="slidenum">
              <a:rPr lang="en-US" altLang="en-US" smtClean="0">
                <a:latin typeface="Arial" panose="020B0604020202020204" pitchFamily="34" charset="0"/>
              </a:rPr>
              <a:pPr/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CF9C69DE-8215-4CB2-9C4F-217491CC0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6C423A3-4929-49DE-9AD8-B7CE466FC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AAA8-1311-42CC-B64D-8FC7FEFCBC4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DB24-338C-4D21-A924-18746E28DF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4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AAA8-1311-42CC-B64D-8FC7FEFCBC4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9730-8CF7-49BA-8ACD-E59D47812B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3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 partition contains the name of the class.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middle part contains the class’s attributes.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bottom partition shows the possible operations that are associated with the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F15F-4039-49F1-AFC7-8B56676F494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DF15F-4039-49F1-AFC7-8B56676F494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0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385A6BA-85B8-4B4E-8844-C753FBA87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A0EA6FEF-83AA-4CAA-9D85-594B2CBF63AF}" type="slidenum">
              <a:rPr lang="en-US" altLang="en-US" smtClean="0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36C2CA5-5576-47F5-B497-036CD6521F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0810550-09BD-4E9E-90E2-10F54D5E8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A482FD3-2246-445E-97C0-56F26911E3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818778DF-30E3-47BA-9BB4-83A329CECE3C}" type="slidenum">
              <a:rPr lang="en-US" altLang="en-US" smtClean="0">
                <a:latin typeface="Arial" panose="020B0604020202020204" pitchFamily="34" charset="0"/>
              </a:rPr>
              <a:pPr/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ED9D773-4B9E-41FD-8828-490C0CCC0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3B22902-D5F5-4715-9A8D-42037A163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AC3F4AB9-293C-48E1-96E6-CC7FAE452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fld id="{CBB8183B-C39C-4FC6-8B9D-1961FFCAA82F}" type="slidenum">
              <a:rPr lang="en-US" altLang="en-US" smtClean="0">
                <a:latin typeface="Arial" panose="020B0604020202020204" pitchFamily="34" charset="0"/>
              </a:rPr>
              <a:pPr/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7A1EF17-BA74-47D0-A3B5-07EA1EFBD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0779E89-489B-419F-A12F-F3B09B814A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2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0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0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6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0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D9341-2E31-4072-A232-311BBAECE520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A6F2-9F3E-428D-988C-62A7A3B1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aruml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links.com/article/20080907113500918/Java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070E-C142-4CC5-9DD9-7B0235DAD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921" y="474921"/>
            <a:ext cx="10878879" cy="57020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one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Engineering tools and practices</a:t>
            </a:r>
          </a:p>
        </p:txBody>
      </p:sp>
    </p:spTree>
    <p:extLst>
      <p:ext uri="{BB962C8B-B14F-4D97-AF65-F5344CB8AC3E}">
        <p14:creationId xmlns:p14="http://schemas.microsoft.com/office/powerpoint/2010/main" val="271859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488" y="365125"/>
            <a:ext cx="10432312" cy="92495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Implementation</a:t>
            </a:r>
          </a:p>
        </p:txBody>
      </p:sp>
      <p:pic>
        <p:nvPicPr>
          <p:cNvPr id="4" name="3 Imagen" descr="phd120804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877" y="1690687"/>
            <a:ext cx="9097108" cy="332678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/>
          <p:cNvSpPr/>
          <p:nvPr/>
        </p:nvSpPr>
        <p:spPr>
          <a:xfrm>
            <a:off x="4876801" y="5345723"/>
            <a:ext cx="1384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Code!!!</a:t>
            </a:r>
          </a:p>
        </p:txBody>
      </p:sp>
    </p:spTree>
    <p:extLst>
      <p:ext uri="{BB962C8B-B14F-4D97-AF65-F5344CB8AC3E}">
        <p14:creationId xmlns:p14="http://schemas.microsoft.com/office/powerpoint/2010/main" val="21140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Testing</a:t>
            </a:r>
          </a:p>
        </p:txBody>
      </p:sp>
      <p:pic>
        <p:nvPicPr>
          <p:cNvPr id="4" name="2 Imagen" descr="phd011406s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5415" y="1690688"/>
            <a:ext cx="9026770" cy="35488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31709" y="5239544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Executing the application trying to find software bugs	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421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4" y="1779181"/>
            <a:ext cx="8760440" cy="343628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activity oriented to change an existing software product in response to customer demand. 	</a:t>
            </a:r>
            <a:endParaRPr lang="es-E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9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0" y="850740"/>
            <a:ext cx="9144000" cy="6007261"/>
          </a:xfrm>
        </p:spPr>
        <p:txBody>
          <a:bodyPr>
            <a:normAutofit/>
          </a:bodyPr>
          <a:lstStyle/>
          <a:p>
            <a:pPr>
              <a:spcBef>
                <a:spcPts val="575"/>
              </a:spcBef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static diagram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6268" lvl="1" indent="-342900">
              <a:spcBef>
                <a:spcPts val="375"/>
              </a:spcBef>
              <a:buFont typeface="Wingdings" panose="05000000000000000000" pitchFamily="2" charset="2"/>
              <a:buChar char="ü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static structure/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of an application(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system): </a:t>
            </a:r>
          </a:p>
          <a:p>
            <a:pPr marL="1004888" lvl="2" indent="-457200">
              <a:spcBef>
                <a:spcPts val="375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Objects, </a:t>
            </a:r>
          </a:p>
          <a:p>
            <a:pPr marL="1004888" lvl="2" indent="-457200">
              <a:spcBef>
                <a:spcPts val="375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 and methods</a:t>
            </a:r>
          </a:p>
          <a:p>
            <a:pPr marL="1004888" lvl="2" indent="-457200">
              <a:spcBef>
                <a:spcPts val="375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Associations.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is not only used for visualizing, describing, and documenting different aspects of a system but also for constructing executable code of the software application.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144518"/>
            <a:ext cx="8229600" cy="698339"/>
          </a:xfrm>
        </p:spPr>
        <p:txBody>
          <a:bodyPr>
            <a:noAutofit/>
          </a:bodyPr>
          <a:lstStyle/>
          <a:p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09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447801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can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directly mapped with object-oriented languages and thus widely used at the time of construction.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shows a collection of classes, interfaces, associations, collaborations, and constraints.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class diagram is to Model the static view of a system/Analysis and design of the static view of an application and Describe responsibilities of a system</a:t>
            </a:r>
          </a:p>
        </p:txBody>
      </p:sp>
      <p:sp>
        <p:nvSpPr>
          <p:cNvPr id="3" name="Rectangle 1028"/>
          <p:cNvSpPr txBox="1">
            <a:spLocks noChangeArrowheads="1"/>
          </p:cNvSpPr>
          <p:nvPr/>
        </p:nvSpPr>
        <p:spPr>
          <a:xfrm>
            <a:off x="1676400" y="144518"/>
            <a:ext cx="8229600" cy="698339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Cont.…</a:t>
            </a:r>
            <a:endParaRPr lang="en-US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9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76200"/>
            <a:ext cx="8153400" cy="990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basics/ Symbols and Notations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684283" y="966915"/>
            <a:ext cx="9144000" cy="5257800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 the classes in an OO system. their fields and methods.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are composed of three things: a name, attributes, and operations.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24200" y="3052709"/>
          <a:ext cx="1981200" cy="21205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45249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83166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83166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19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2600" y="76200"/>
            <a:ext cx="8153400" cy="762000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52600" y="990600"/>
            <a:ext cx="8686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 the access specification of class members(methods/attributes)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public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protected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private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package (default)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8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152400"/>
            <a:ext cx="8153400" cy="9144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524000" y="1295401"/>
            <a:ext cx="9144000" cy="5181600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 UML provides abbreviations for visibility:    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(public), - (private), and # (protected).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is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anywhere in the program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may be called by any object within the system.(+)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may be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only by the class that defines 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.(-)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 may be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only by </a:t>
            </a:r>
          </a:p>
          <a:p>
            <a:pPr lvl="2"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the class that defines it or </a:t>
            </a:r>
          </a:p>
          <a:p>
            <a:pPr lvl="2"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a subclass of that class.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</a:t>
            </a:r>
          </a:p>
        </p:txBody>
      </p:sp>
    </p:spTree>
    <p:extLst>
      <p:ext uri="{BB962C8B-B14F-4D97-AF65-F5344CB8AC3E}">
        <p14:creationId xmlns:p14="http://schemas.microsoft.com/office/powerpoint/2010/main" val="213943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0" y="123078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Attributes/Methods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524000" y="1066800"/>
            <a:ext cx="9144000" cy="571500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(fields, instance variables)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name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default_value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example:</a:t>
            </a:r>
          </a:p>
          <a:p>
            <a:pPr marL="36576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balance : double = 0.00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operations / methods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name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types listed as (name: type)</a:t>
            </a:r>
          </a:p>
          <a:p>
            <a:pPr marL="36576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example: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 distance(p1: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p2: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double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0" y="1981200"/>
            <a:ext cx="20574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0" y="2438400"/>
            <a:ext cx="2057400" cy="959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-</a:t>
            </a:r>
            <a:r>
              <a:rPr lang="en-US" dirty="0" err="1"/>
              <a:t>width:int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heght:int</a:t>
            </a:r>
            <a:endParaRPr lang="en-US" dirty="0"/>
          </a:p>
          <a:p>
            <a:r>
              <a:rPr lang="en-US" dirty="0"/>
              <a:t>/</a:t>
            </a:r>
            <a:r>
              <a:rPr lang="en-US" dirty="0" err="1"/>
              <a:t>area:double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0" y="3397482"/>
            <a:ext cx="2057400" cy="1528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+rectangle(</a:t>
            </a:r>
            <a:r>
              <a:rPr lang="en-US" dirty="0" err="1"/>
              <a:t>width:int,hegght:int</a:t>
            </a:r>
            <a:r>
              <a:rPr lang="en-US" dirty="0"/>
              <a:t>):double</a:t>
            </a:r>
          </a:p>
          <a:p>
            <a:r>
              <a:rPr lang="en-US" dirty="0"/>
              <a:t>+</a:t>
            </a:r>
            <a:r>
              <a:rPr lang="en-US" dirty="0" err="1"/>
              <a:t>distane</a:t>
            </a:r>
            <a:r>
              <a:rPr lang="en-US" dirty="0"/>
              <a:t>(</a:t>
            </a:r>
            <a:r>
              <a:rPr lang="en-US" dirty="0" err="1"/>
              <a:t>r.rectangle</a:t>
            </a:r>
            <a:r>
              <a:rPr lang="en-US" dirty="0"/>
              <a:t>):double</a:t>
            </a:r>
          </a:p>
        </p:txBody>
      </p:sp>
    </p:spTree>
    <p:extLst>
      <p:ext uri="{BB962C8B-B14F-4D97-AF65-F5344CB8AC3E}">
        <p14:creationId xmlns:p14="http://schemas.microsoft.com/office/powerpoint/2010/main" val="1377712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8097" y="602586"/>
            <a:ext cx="8763000" cy="3046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inheritance relationship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 between classes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dashed line, white arrow)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implementation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dashed line, white arrow)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usage relationship 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                        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white diamond)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                         (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diamond)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972" y="1068530"/>
            <a:ext cx="1543378" cy="314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06" y="1805052"/>
            <a:ext cx="1591989" cy="342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557" y="2853545"/>
            <a:ext cx="1835041" cy="295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3302475"/>
            <a:ext cx="1749972" cy="2571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433973" y="2741265"/>
            <a:ext cx="14621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76401" y="1"/>
            <a:ext cx="82243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classes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600" y="3884601"/>
            <a:ext cx="82326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(how many are used)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     ===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0, 1, or more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     ===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exactly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2..4  ===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2 and 4, inclusive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3..*  ===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or more (also written as “3..”)</a:t>
            </a:r>
          </a:p>
        </p:txBody>
      </p:sp>
    </p:spTree>
    <p:extLst>
      <p:ext uri="{BB962C8B-B14F-4D97-AF65-F5344CB8AC3E}">
        <p14:creationId xmlns:p14="http://schemas.microsoft.com/office/powerpoint/2010/main" val="281462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DBAC5DD-8203-40C8-AA5A-2E8AFF5F5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365127"/>
            <a:ext cx="7886700" cy="930274"/>
          </a:xfrm>
          <a:solidFill>
            <a:schemeClr val="bg1"/>
          </a:solidFill>
        </p:spPr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software?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D083F52A-DBE4-442F-BD42-6D888CB10C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058150" cy="5334000"/>
          </a:xfrm>
        </p:spPr>
        <p:txBody>
          <a:bodyPr>
            <a:normAutofit lnSpcReduction="10000"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collection of computer programs, procedures, rules, and associated documentations and data.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instruction or programs that  direct the computer hardware or that help user to perform users task. 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have  variety of application or touch all aspect of human life. some of them are: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domain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domain(software used for drawing, drafting, modelling, etc)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domain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                                                                                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114300"/>
            <a:ext cx="8153400" cy="6477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Relationships</a:t>
            </a:r>
            <a:endPara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524000" y="868364"/>
            <a:ext cx="8839200" cy="5249917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used when two classes are similar, but have some differences. Read as “A kind of”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relationship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common relationship in a class diagram.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association shows the relationship between instances of classes.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4" descr="inheritance class diagram interaction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828800" y="152400"/>
            <a:ext cx="8153400" cy="6096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600200" y="838200"/>
            <a:ext cx="9067800" cy="601980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objects have their own lifecycle 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owner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take an example of Teacher and Student. 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students can associate with single teacher and single student can associate with multiple teachers, but there is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ownership between the objects and both have their own lifecycle. Both can be created and deleted independently.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class Order is associated with the class Customer.</a:t>
            </a:r>
          </a:p>
        </p:txBody>
      </p:sp>
    </p:spTree>
    <p:extLst>
      <p:ext uri="{BB962C8B-B14F-4D97-AF65-F5344CB8AC3E}">
        <p14:creationId xmlns:p14="http://schemas.microsoft.com/office/powerpoint/2010/main" val="1776081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143001"/>
            <a:ext cx="8534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-directional association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two classes are related, but only one class knows that the relationship exists.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association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linkage between two classes. Associations are always assumed to be bi-directional; this means that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classes are aware of each other and their relationship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unless you qualify the association as some other type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28800" y="152400"/>
            <a:ext cx="8153400" cy="609600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endPara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19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286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524001" y="948559"/>
            <a:ext cx="8766175" cy="4495800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refers to the formation of a particular class as a result of one class being aggregated or built as a collection. Read as “part of”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the class “library” is made up of one or more books, among other materials.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aggregation, the contained classes are not strongly dependent on the lifecycle of the container. 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example, books will remain so even when the library is dissolved.</a:t>
            </a:r>
          </a:p>
        </p:txBody>
      </p:sp>
    </p:spTree>
    <p:extLst>
      <p:ext uri="{BB962C8B-B14F-4D97-AF65-F5344CB8AC3E}">
        <p14:creationId xmlns:p14="http://schemas.microsoft.com/office/powerpoint/2010/main" val="2497777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149772"/>
            <a:ext cx="8153400" cy="61222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Cont.. </a:t>
            </a:r>
            <a:endParaRPr lang="en-US" b="1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1524000" y="762000"/>
            <a:ext cx="9144000" cy="5638800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similar to the aggregation relationship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only difference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its key purpose of stressing the dependence of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contained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cycle of the container 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contained class will be 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class is destroyed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“is entirely made of”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version of aggregation </a:t>
            </a:r>
          </a:p>
          <a:p>
            <a:pPr lvl="1">
              <a:buClrTx/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parts live and die with the whole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a shoulder bag’s side pocket will also cease to exist once the shoulder bag is destroyed.</a:t>
            </a:r>
          </a:p>
        </p:txBody>
      </p:sp>
    </p:spTree>
    <p:extLst>
      <p:ext uri="{BB962C8B-B14F-4D97-AF65-F5344CB8AC3E}">
        <p14:creationId xmlns:p14="http://schemas.microsoft.com/office/powerpoint/2010/main" val="4155943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1200" y="1918296"/>
          <a:ext cx="1524000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76200"/>
          <a:ext cx="1524000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+address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+manage()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0" y="415684"/>
          <a:ext cx="1710114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10114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+location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+transaction()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50896" y="1912250"/>
          <a:ext cx="1524000" cy="1706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ATMcard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card_owner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card_number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-pin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+access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4649" y="3987652"/>
          <a:ext cx="1524000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808495" y="2669991"/>
          <a:ext cx="2209800" cy="1706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ATMTransaction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transaction_id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+date</a:t>
                      </a:r>
                    </a:p>
                    <a:p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+update()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637842" y="5516101"/>
          <a:ext cx="1752600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495463" y="5516101"/>
          <a:ext cx="1524000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Withdraw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730266" y="5591863"/>
          <a:ext cx="1524000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619456" y="5593080"/>
          <a:ext cx="1524000" cy="1188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3178782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741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20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32574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>
            <a:stCxn id="4" idx="3"/>
          </p:cNvCxnSpPr>
          <p:nvPr/>
        </p:nvCxnSpPr>
        <p:spPr>
          <a:xfrm flipV="1">
            <a:off x="3505200" y="644020"/>
            <a:ext cx="4876800" cy="265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33534" y="282883"/>
            <a:ext cx="36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53625" y="121634"/>
            <a:ext cx="1378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0951" y="203786"/>
            <a:ext cx="690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866443" y="1604404"/>
            <a:ext cx="21717" cy="10416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49605" y="153268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67065" y="218437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66442" y="1707473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741234" y="1290670"/>
            <a:ext cx="10859" cy="5828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13538" y="11191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4045" y="147794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30376" y="1282866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582815" y="3162802"/>
            <a:ext cx="0" cy="7995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97746" y="2330840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959351" y="305815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845936" y="351027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637842" y="4616503"/>
            <a:ext cx="0" cy="3295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8409242" y="4389120"/>
            <a:ext cx="228600" cy="2438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637842" y="4389120"/>
            <a:ext cx="228600" cy="2590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409242" y="4648200"/>
            <a:ext cx="457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3261548" y="5323713"/>
            <a:ext cx="1" cy="8142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3124200" y="5170842"/>
            <a:ext cx="130066" cy="1371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254267" y="5170842"/>
            <a:ext cx="172019" cy="1371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3096811" y="5308002"/>
            <a:ext cx="329475" cy="157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605681" y="5405141"/>
            <a:ext cx="1483324" cy="15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2605681" y="5420851"/>
            <a:ext cx="0" cy="190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089005" y="5412996"/>
            <a:ext cx="0" cy="1905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315200" y="4953000"/>
            <a:ext cx="0" cy="533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539062" y="4953000"/>
            <a:ext cx="0" cy="5612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282146" y="4946006"/>
            <a:ext cx="2256917" cy="5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3976389" y="4056382"/>
            <a:ext cx="3810074" cy="965470"/>
          </a:xfrm>
          <a:prstGeom prst="bentConnector3">
            <a:avLst>
              <a:gd name="adj1" fmla="val 23474"/>
            </a:avLst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5"/>
          <p:cNvCxnSpPr>
            <a:stCxn id="6" idx="2"/>
          </p:cNvCxnSpPr>
          <p:nvPr/>
        </p:nvCxnSpPr>
        <p:spPr>
          <a:xfrm rot="5400000">
            <a:off x="4377717" y="3200065"/>
            <a:ext cx="616115" cy="1454247"/>
          </a:xfrm>
          <a:prstGeom prst="bentConnector2">
            <a:avLst/>
          </a:prstGeom>
          <a:ln w="1905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6" idx="1"/>
          </p:cNvCxnSpPr>
          <p:nvPr/>
        </p:nvCxnSpPr>
        <p:spPr>
          <a:xfrm flipH="1">
            <a:off x="3505200" y="2765690"/>
            <a:ext cx="114569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05201" y="1089764"/>
            <a:ext cx="1621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126802" y="1107812"/>
            <a:ext cx="4623" cy="7872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067410" y="986136"/>
            <a:ext cx="1714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429001" y="685801"/>
            <a:ext cx="36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029201" y="1512178"/>
            <a:ext cx="87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565316" y="3886201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456362" y="2726999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078070" y="266700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3958649" y="4675175"/>
            <a:ext cx="16216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5588953" y="3636341"/>
            <a:ext cx="7918" cy="10388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117516" y="3653136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523943" y="3543374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15771" y="427673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</p:spTree>
    <p:extLst>
      <p:ext uri="{BB962C8B-B14F-4D97-AF65-F5344CB8AC3E}">
        <p14:creationId xmlns:p14="http://schemas.microsoft.com/office/powerpoint/2010/main" val="380454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DF280F8-D775-47E5-AA64-4398582168AA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2438400" y="827088"/>
            <a:ext cx="7886700" cy="132556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UML tools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C53B162-83B5-4409-B56A-2964F1A8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468564"/>
            <a:ext cx="7886700" cy="4351337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Since UML is a Unified Modeling Language, it is used to create meaningful, object-oriented models for a software application.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clearly represents the working of any hardware/ software system.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There are numerous tools, both commercial and open-source, which are available for designing UML diagrams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DB59F21-84B8-4E1D-94A9-AC8464DD0DCB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StarUML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9AB7E6A-31CB-4C29-859E-57BDA5F6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276600"/>
            <a:ext cx="8229600" cy="2895600"/>
          </a:xfrm>
        </p:spPr>
        <p:txBody>
          <a:bodyPr>
            <a:normAutofit fontScale="40000" lnSpcReduction="20000"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51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StarUML is an open-source software modeling tool, which is provided by </a:t>
            </a:r>
            <a:r>
              <a:rPr lang="en-US" sz="51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MKLab</a:t>
            </a:r>
            <a:r>
              <a:rPr lang="en-US" sz="51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51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has different types of modeling diagrams. </a:t>
            </a:r>
          </a:p>
          <a:p>
            <a:pPr marL="0" indent="0" algn="just">
              <a:buNone/>
            </a:pPr>
            <a:r>
              <a:rPr lang="en-US" sz="5100" b="0" i="0" dirty="0">
                <a:solidFill>
                  <a:srgbClr val="610B4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let you create Object, Use case, Deployment, Sequence, Collaboration, Activity, and Profile diagrams.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offers multiplatform support (MacOS, Windows, and Linux).</a:t>
            </a:r>
          </a:p>
          <a:p>
            <a:pPr algn="just"/>
            <a:r>
              <a:rPr lang="en-US" sz="4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 link: </a:t>
            </a:r>
            <a:r>
              <a:rPr lang="en-US" sz="4400" b="1" i="0" u="none" strike="noStrike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http://staruml.io</a:t>
            </a:r>
            <a:endParaRPr lang="en-US" sz="4400" b="1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4" name="Picture 4" descr="images">
            <a:extLst>
              <a:ext uri="{FF2B5EF4-FFF2-40B4-BE49-F238E27FC236}">
                <a16:creationId xmlns:a16="http://schemas.microsoft.com/office/drawing/2014/main" id="{C1D26FD0-4827-4BBB-BFC4-16EF0431A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974056"/>
            <a:ext cx="26765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B66AD34-B55C-434E-848A-7762B053BD58}"/>
              </a:ext>
            </a:extLst>
          </p:cNvPr>
          <p:cNvSpPr>
            <a:spLocks noGrp="1" noRot="1"/>
          </p:cNvSpPr>
          <p:nvPr>
            <p:ph type="title"/>
          </p:nvPr>
        </p:nvSpPr>
        <p:spPr>
          <a:xfrm>
            <a:off x="2057400" y="45720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1. </a:t>
            </a:r>
            <a:r>
              <a:rPr lang="en-US" altLang="en-US" dirty="0" err="1"/>
              <a:t>starUML</a:t>
            </a:r>
            <a:r>
              <a:rPr lang="en-US" altLang="en-US" dirty="0"/>
              <a:t> screenshots</a:t>
            </a:r>
          </a:p>
        </p:txBody>
      </p:sp>
      <p:pic>
        <p:nvPicPr>
          <p:cNvPr id="50179" name="Picture 4" descr="3_003">
            <a:extLst>
              <a:ext uri="{FF2B5EF4-FFF2-40B4-BE49-F238E27FC236}">
                <a16:creationId xmlns:a16="http://schemas.microsoft.com/office/drawing/2014/main" id="{EFD3F6C8-F525-497F-928A-39855256E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1"/>
            <a:ext cx="8991600" cy="701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B87DA13-D667-4A67-9A74-93197AAEDF9B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1. </a:t>
            </a:r>
            <a:r>
              <a:rPr lang="en-US" altLang="en-US" dirty="0" err="1"/>
              <a:t>starUML</a:t>
            </a:r>
            <a:r>
              <a:rPr lang="en-US" altLang="en-US" dirty="0"/>
              <a:t> screenshots</a:t>
            </a:r>
          </a:p>
        </p:txBody>
      </p:sp>
      <p:pic>
        <p:nvPicPr>
          <p:cNvPr id="52227" name="Picture 6" descr="3_005">
            <a:extLst>
              <a:ext uri="{FF2B5EF4-FFF2-40B4-BE49-F238E27FC236}">
                <a16:creationId xmlns:a16="http://schemas.microsoft.com/office/drawing/2014/main" id="{F5063B46-F326-4E49-BB2C-FEF419F1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242888"/>
            <a:ext cx="9144000" cy="713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3D6510-65B0-406C-A8C0-8984D79E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65127"/>
            <a:ext cx="8134350" cy="8540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Nature of Software</a:t>
            </a:r>
            <a:endParaRPr lang="en-GB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6087767D-8777-4BD8-8F91-C512793933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295400"/>
            <a:ext cx="8229600" cy="4953000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intangible: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understand development effort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easy to reproduce: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is in its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37260" lvl="2" indent="-285750">
              <a:spcBef>
                <a:spcPts val="370"/>
              </a:spcBef>
              <a:buClr>
                <a:schemeClr val="accent1">
                  <a:tint val="60000"/>
                </a:schemeClr>
              </a:buCl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engineering products, manufacturing is the costly stage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easy to modify</a:t>
            </a:r>
          </a:p>
          <a:p>
            <a:pPr marL="1030986" lvl="2" indent="-285750">
              <a:defRPr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make changes without fully understanding it.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does not ‘wear out’: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deteriorates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having its design changed:</a:t>
            </a:r>
          </a:p>
          <a:p>
            <a:pPr marL="1001268" lvl="2" indent="-285750">
              <a:buSzPct val="60000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often tend to introduce new defects</a:t>
            </a:r>
          </a:p>
          <a:p>
            <a:pPr marL="548640" lvl="1" indent="-237744">
              <a:spcBef>
                <a:spcPts val="370"/>
              </a:spcBef>
              <a:buNone/>
              <a:defRPr/>
            </a:pP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82171E6-2783-4EEF-BA45-FAE0BD61D5E0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5.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A3E8C34-9746-4AB1-8817-A33192088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66850" y="3155950"/>
            <a:ext cx="8820150" cy="3321050"/>
          </a:xfrm>
        </p:spPr>
        <p:txBody>
          <a:bodyPr rtlCol="0">
            <a:normAutofit/>
          </a:bodyPr>
          <a:lstStyle/>
          <a:p>
            <a:pPr marL="384048" indent="-384048">
              <a:lnSpc>
                <a:spcPct val="80000"/>
              </a:lnSpc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ArgoUML is a powerful yet easy-to-use interactive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Java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graphical software design environment that supports the design, development and documentation of object-oriented software applications. </a:t>
            </a:r>
          </a:p>
          <a:p>
            <a:pPr marL="384048" indent="-384048">
              <a:lnSpc>
                <a:spcPct val="80000"/>
              </a:lnSpc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free research modelling tool; </a:t>
            </a:r>
          </a:p>
          <a:p>
            <a:pPr marL="384048" indent="-384048">
              <a:lnSpc>
                <a:spcPct val="80000"/>
              </a:lnSpc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fairly fully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featured,the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goal is to have a Really Useful user interface, unlike almost all existing CASE tools;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3B108353-4BDC-4638-BD56-56D59616B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39000" r="78751" b="49001"/>
          <a:stretch>
            <a:fillRect/>
          </a:stretch>
        </p:blipFill>
        <p:spPr bwMode="auto">
          <a:xfrm>
            <a:off x="5181600" y="1543050"/>
            <a:ext cx="17208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CFF3D84-E6BE-4955-9E32-FE1B73E47E20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Cont…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0ED1AB4-F3A3-4F28-9C3B-A27CEFFA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The users of ArgoUML are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software designers &amp; architects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 software developers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systems analysts and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other professionals involved in the analysis, design and development of software applications.  </a:t>
            </a:r>
          </a:p>
          <a:p>
            <a:pPr marL="382588" indent="-382588">
              <a:buNone/>
            </a:pPr>
            <a:r>
              <a:rPr lang="en-US" altLang="en-US" dirty="0"/>
              <a:t>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E32C08A-AF46-4D88-B2B1-1B31D62EA2BC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738B529-4B93-4719-A138-3B60CEED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89092" name="Picture 4" descr="welcome_screenshot_0_26">
            <a:extLst>
              <a:ext uri="{FF2B5EF4-FFF2-40B4-BE49-F238E27FC236}">
                <a16:creationId xmlns:a16="http://schemas.microsoft.com/office/drawing/2014/main" id="{A465B454-F126-4DA0-835E-37886FEF4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93" y="-14176"/>
            <a:ext cx="9657907" cy="698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5356F26-7AEE-4ECC-B077-0CCD64CA5AC4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ArgoUML – class diagram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FD7874E-816E-4855-9748-0D6EFBBFA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91140" name="Picture 4" descr="bdStep1">
            <a:extLst>
              <a:ext uri="{FF2B5EF4-FFF2-40B4-BE49-F238E27FC236}">
                <a16:creationId xmlns:a16="http://schemas.microsoft.com/office/drawing/2014/main" id="{D56C28B5-B01D-498C-B3A1-BA90A76AA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333500"/>
            <a:ext cx="66675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FDD7F45-F9BC-4072-A746-D24124306D69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Argo UML – Use Case Diagram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B493687-CD4E-48F7-9F26-FFB35D60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93188" name="Picture 4" descr="ucFinal">
            <a:extLst>
              <a:ext uri="{FF2B5EF4-FFF2-40B4-BE49-F238E27FC236}">
                <a16:creationId xmlns:a16="http://schemas.microsoft.com/office/drawing/2014/main" id="{B2D24DF6-0A89-40D7-B9DC-4E0C8315F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88900"/>
            <a:ext cx="8001000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E329FD4E-B927-4065-AF9C-D64315DC9B57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Argo UML – State Chart Diagram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920312A-5263-4EFB-ACE8-1A057363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95236" name="Picture 5" descr="sdStep1">
            <a:extLst>
              <a:ext uri="{FF2B5EF4-FFF2-40B4-BE49-F238E27FC236}">
                <a16:creationId xmlns:a16="http://schemas.microsoft.com/office/drawing/2014/main" id="{5326B768-FA5D-4C65-BC9B-EDB22EEB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1371601"/>
            <a:ext cx="6981825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1A3910D-B857-46BF-9223-6F6ED56A73CA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Commercial Tools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A7A0722-7563-461E-9FC3-EA54AA67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Buy software’s by</a:t>
            </a:r>
          </a:p>
          <a:p>
            <a:pPr marL="0" indent="0" eaLnBrk="1" hangingPunct="1">
              <a:buNone/>
            </a:pPr>
            <a:r>
              <a:rPr lang="en-US" altLang="en-US" dirty="0"/>
              <a:t>money</a:t>
            </a:r>
          </a:p>
        </p:txBody>
      </p:sp>
      <p:pic>
        <p:nvPicPr>
          <p:cNvPr id="101380" name="Picture 4" descr="ist2_5509580-stack-of-100-bills">
            <a:extLst>
              <a:ext uri="{FF2B5EF4-FFF2-40B4-BE49-F238E27FC236}">
                <a16:creationId xmlns:a16="http://schemas.microsoft.com/office/drawing/2014/main" id="{581F970B-8B12-43C8-A714-EA292E4B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46" y="1600200"/>
            <a:ext cx="5489353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664F3C1-CD55-4386-B214-7A3799F4230C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Commercial Tools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B955326-8744-4A85-8233-2697AD83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IBM Rational Rose</a:t>
            </a:r>
          </a:p>
          <a:p>
            <a:pPr lvl="1" eaLnBrk="1" hangingPunct="1"/>
            <a:r>
              <a:rPr lang="en-US" altLang="en-US" dirty="0"/>
              <a:t>SmartDraw</a:t>
            </a:r>
          </a:p>
          <a:p>
            <a:pPr lvl="1" eaLnBrk="1" hangingPunct="1"/>
            <a:r>
              <a:rPr lang="en-US" altLang="en-US" dirty="0"/>
              <a:t>Enterprise Architect</a:t>
            </a:r>
          </a:p>
          <a:p>
            <a:pPr lvl="1" eaLnBrk="1" hangingPunct="1"/>
            <a:r>
              <a:rPr lang="en-US" altLang="en-US" dirty="0"/>
              <a:t>Poseidon for UML</a:t>
            </a:r>
          </a:p>
          <a:p>
            <a:pPr lvl="1" eaLnBrk="1" hangingPunct="1"/>
            <a:r>
              <a:rPr lang="en-US" altLang="en-US" dirty="0"/>
              <a:t>Borland Together</a:t>
            </a:r>
          </a:p>
          <a:p>
            <a:pPr lvl="1" eaLnBrk="1" hangingPunct="1"/>
            <a:r>
              <a:rPr lang="en-US" altLang="en-US" dirty="0"/>
              <a:t>Sybase Power Designer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A7AFC44-EC53-4374-B9DE-C47D72E09DE1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IBM Rational Rose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D0E763B-5B4B-44CC-9D02-03F32C9AA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dirty="0"/>
              <a:t>Rational Rose is often considered the definitive UML tool because the founders of the Rational company also include the creators of UML. </a:t>
            </a:r>
          </a:p>
          <a:p>
            <a:pPr eaLnBrk="1" hangingPunct="1"/>
            <a:r>
              <a:rPr lang="en-US" altLang="en-US" dirty="0"/>
              <a:t>Early versions of </a:t>
            </a:r>
            <a:r>
              <a:rPr lang="en-US" altLang="en-US" dirty="0" err="1"/>
              <a:t>Umbrello</a:t>
            </a:r>
            <a:r>
              <a:rPr lang="en-US" altLang="en-US" dirty="0"/>
              <a:t> described it as an equivalent of Rational that it has a similar user interface layout. </a:t>
            </a:r>
          </a:p>
          <a:p>
            <a:pPr eaLnBrk="1" hangingPunct="1"/>
            <a:r>
              <a:rPr lang="en-US" altLang="en-US" dirty="0"/>
              <a:t>perhaps the best known UML tool; free to universities (if you ask)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CA924AC-6162-41A6-9DEB-446B1EED680B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FF50E43-4422-4EFD-8D97-DA0FCF85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07524" name="Picture 4" descr="2">
            <a:extLst>
              <a:ext uri="{FF2B5EF4-FFF2-40B4-BE49-F238E27FC236}">
                <a16:creationId xmlns:a16="http://schemas.microsoft.com/office/drawing/2014/main" id="{01291CFA-FDE6-41B4-8C35-C3ED550E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762001"/>
            <a:ext cx="7086600" cy="556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B67C49-E481-4F1E-B73A-448E2B93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254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Engineering?</a:t>
            </a:r>
            <a:endParaRPr lang="en-GB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9A1E1C7-CAA1-42D8-9828-301AB5E41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52650" y="1676401"/>
            <a:ext cx="7886700" cy="4679951"/>
          </a:xfrm>
        </p:spPr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US" dirty="0"/>
              <a:t>The process of </a:t>
            </a:r>
            <a:r>
              <a:rPr lang="en-US" dirty="0">
                <a:solidFill>
                  <a:srgbClr val="550FD3"/>
                </a:solidFill>
              </a:rPr>
              <a:t>solving customers’ problems </a:t>
            </a:r>
            <a:r>
              <a:rPr lang="en-US" dirty="0"/>
              <a:t>by the </a:t>
            </a:r>
            <a:r>
              <a:rPr lang="en-US" dirty="0">
                <a:solidFill>
                  <a:srgbClr val="550FD3"/>
                </a:solidFill>
              </a:rPr>
              <a:t>systematic development and evolution </a:t>
            </a:r>
            <a:r>
              <a:rPr lang="en-US" dirty="0"/>
              <a:t>of </a:t>
            </a:r>
            <a:r>
              <a:rPr lang="en-US" dirty="0">
                <a:solidFill>
                  <a:srgbClr val="550FD3"/>
                </a:solidFill>
              </a:rPr>
              <a:t>large, high-quality software systems</a:t>
            </a:r>
            <a:r>
              <a:rPr lang="en-US" dirty="0"/>
              <a:t> within </a:t>
            </a:r>
            <a:r>
              <a:rPr lang="en-US" dirty="0">
                <a:solidFill>
                  <a:srgbClr val="550FD3"/>
                </a:solidFill>
              </a:rPr>
              <a:t>cost, time and other constraints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can be defined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construction of quality 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budget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deadline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constant change</a:t>
            </a:r>
          </a:p>
        </p:txBody>
      </p:sp>
    </p:spTree>
    <p:extLst>
      <p:ext uri="{BB962C8B-B14F-4D97-AF65-F5344CB8AC3E}">
        <p14:creationId xmlns:p14="http://schemas.microsoft.com/office/powerpoint/2010/main" val="3337638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0E0EABEF-FEC2-40BD-AA9F-A596B21FAE6E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50243E83-8952-4AEF-ACB9-BBAFE2D56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09572" name="Picture 4" descr="8695">
            <a:extLst>
              <a:ext uri="{FF2B5EF4-FFF2-40B4-BE49-F238E27FC236}">
                <a16:creationId xmlns:a16="http://schemas.microsoft.com/office/drawing/2014/main" id="{485F6BF6-3540-428D-976E-8BB2D14C6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DC34B54-2007-403F-87EE-17C40009AED3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50958524-79D4-44F1-B97C-76B705AC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11620" name="Picture 4" descr="image001">
            <a:extLst>
              <a:ext uri="{FF2B5EF4-FFF2-40B4-BE49-F238E27FC236}">
                <a16:creationId xmlns:a16="http://schemas.microsoft.com/office/drawing/2014/main" id="{904A8B7E-1B56-4C48-BCAB-E37A2B40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Text Box 5">
            <a:extLst>
              <a:ext uri="{FF2B5EF4-FFF2-40B4-BE49-F238E27FC236}">
                <a16:creationId xmlns:a16="http://schemas.microsoft.com/office/drawing/2014/main" id="{632261D1-DE92-4566-8BC3-86828E099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762000"/>
            <a:ext cx="2438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chemeClr val="bg2"/>
                </a:solidFill>
                <a:latin typeface="Garamond" panose="02020404030301010803" pitchFamily="18" charset="0"/>
              </a:rPr>
              <a:t>Hotel Reservation System in Rational Rose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D209A208-D6D4-4DFF-A5FF-95FD01A97F6A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Microsoft Visio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AE160F91-F899-4B02-9A88-FC191B8A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/>
              <a:t>Instead of static pictures, create data-connected Visio diagrams that display data, are easy to refresh, and dramatically increase your productivity. </a:t>
            </a:r>
          </a:p>
          <a:p>
            <a:pPr eaLnBrk="1" hangingPunct="1"/>
            <a:r>
              <a:rPr lang="en-US" altLang="en-US"/>
              <a:t>Use the wide variety of diagrams in Office Visio 2007 to understand, act on, and share information about organizational systems, resources, and processes throughout your enterprise.</a:t>
            </a:r>
          </a:p>
        </p:txBody>
      </p:sp>
      <p:sp>
        <p:nvSpPr>
          <p:cNvPr id="113668" name="Text Box 4">
            <a:extLst>
              <a:ext uri="{FF2B5EF4-FFF2-40B4-BE49-F238E27FC236}">
                <a16:creationId xmlns:a16="http://schemas.microsoft.com/office/drawing/2014/main" id="{309B2787-AD08-4CD6-8F45-1BC45D53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324601"/>
            <a:ext cx="739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Garamond" panose="02020404030301010803" pitchFamily="18" charset="0"/>
              </a:rPr>
              <a:t>Source: http://office.microsoft.com/en-us/visio/HA101656401033.aspx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838ED56-E065-4222-8DFF-B4A8D504630D}"/>
              </a:ext>
            </a:extLst>
          </p:cNvPr>
          <p:cNvSpPr>
            <a:spLocks noGrp="1" noRot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FD5A4A55-D767-4C85-8A09-E474E143D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15716" name="Picture 4">
            <a:extLst>
              <a:ext uri="{FF2B5EF4-FFF2-40B4-BE49-F238E27FC236}">
                <a16:creationId xmlns:a16="http://schemas.microsoft.com/office/drawing/2014/main" id="{93E21E9F-0CD5-49C5-AB54-554C5D44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9"/>
          <a:stretch>
            <a:fillRect/>
          </a:stretch>
        </p:blipFill>
        <p:spPr bwMode="auto">
          <a:xfrm>
            <a:off x="1524000" y="0"/>
            <a:ext cx="9372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8A3E6A70-1E87-42EC-A78B-144250A8C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532" y="1752601"/>
            <a:ext cx="7506819" cy="375829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systematic series of actions directed to some end</a:t>
            </a:r>
            <a:endParaRPr lang="en-GB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[ software development life cycle (SDLC)] is structured set of activities required to develop a software system.</a:t>
            </a:r>
          </a:p>
          <a:p>
            <a:pPr lvl="1">
              <a:defRPr/>
            </a:pP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the system should do and its development constraints</a:t>
            </a:r>
          </a:p>
          <a:p>
            <a:pPr lvl="1">
              <a:defRPr/>
            </a:pP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(design and implementation (Coding))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production of the software system</a:t>
            </a:r>
          </a:p>
          <a:p>
            <a:pPr lvl="1">
              <a:defRPr/>
            </a:pP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(Validation and verification)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checking that the software is error free and it is what the customer wants</a:t>
            </a:r>
          </a:p>
          <a:p>
            <a:pPr lvl="1">
              <a:defRPr/>
            </a:pPr>
            <a:r>
              <a:rPr lang="en-GB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(Evolution)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changing the software in response to changing demands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8660ED-4D88-4E8E-B7D8-D4B35018FBDD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228601"/>
            <a:ext cx="7506820" cy="690563"/>
          </a:xfrm>
          <a:prstGeom prst="rect">
            <a:avLst/>
          </a:prstGeom>
          <a:solidFill>
            <a:schemeClr val="bg1"/>
          </a:solidFill>
        </p:spPr>
        <p:txBody>
          <a:bodyPr bIns="51435" anchor="b">
            <a:normAutofit/>
          </a:bodyPr>
          <a:lstStyle/>
          <a:p>
            <a:pPr>
              <a:defRPr/>
            </a:pPr>
            <a:r>
              <a:rPr lang="en-GB" sz="3600" b="1" dirty="0">
                <a:solidFill>
                  <a:srgbClr val="0070C0"/>
                </a:solidFill>
                <a:latin typeface="Arial" charset="0"/>
              </a:rPr>
              <a:t>Software Process</a:t>
            </a:r>
            <a:endParaRPr 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1F4B3DE1-68E2-4636-8DC1-0BE145D6E1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3498" y="1446028"/>
            <a:ext cx="8473732" cy="4802373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from the initial idea for a product until it is delivered is the development life cycle.</a:t>
            </a:r>
          </a:p>
          <a:p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from the initial idea for a product until it is disposed of is called the product life cycle, or </a:t>
            </a: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life cycle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we focus on software products.</a:t>
            </a:r>
          </a:p>
          <a:p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we do in software life seems to follow </a:t>
            </a: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of software development.</a:t>
            </a:r>
          </a:p>
          <a:p>
            <a:pPr lvl="1"/>
            <a:r>
              <a:rPr lang="en-GB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engineering, designing, coding, testing, evolution</a:t>
            </a: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A03A7C7-A189-4A61-A1CD-32B42B47231E}"/>
              </a:ext>
            </a:extLst>
          </p:cNvPr>
          <p:cNvSpPr txBox="1">
            <a:spLocks noChangeArrowheads="1"/>
          </p:cNvSpPr>
          <p:nvPr/>
        </p:nvSpPr>
        <p:spPr>
          <a:xfrm>
            <a:off x="2362200" y="304801"/>
            <a:ext cx="7591230" cy="685800"/>
          </a:xfrm>
          <a:prstGeom prst="rect">
            <a:avLst/>
          </a:prstGeom>
          <a:solidFill>
            <a:schemeClr val="bg1"/>
          </a:solidFill>
        </p:spPr>
        <p:txBody>
          <a:bodyPr bIns="51435" anchor="b">
            <a:normAutofit/>
          </a:bodyPr>
          <a:lstStyle/>
          <a:p>
            <a:pPr>
              <a:defRPr/>
            </a:pPr>
            <a:r>
              <a:rPr lang="en-GB" sz="3600" b="1" dirty="0">
                <a:solidFill>
                  <a:srgbClr val="0070C0"/>
                </a:solidFill>
                <a:latin typeface="Arial" charset="0"/>
              </a:rPr>
              <a:t>Software Life Cycle</a:t>
            </a:r>
            <a:endParaRPr lang="en-US" sz="36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242" y="365125"/>
            <a:ext cx="8911988" cy="1325563"/>
          </a:xfrm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s-ES_tradnl" dirty="0"/>
              <a:t>         </a:t>
            </a:r>
            <a:r>
              <a:rPr lang="es-ES_tradnl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Stages for software development</a:t>
            </a:r>
            <a:br>
              <a:rPr 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5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</p:txBody>
      </p:sp>
      <p:sp>
        <p:nvSpPr>
          <p:cNvPr id="10" name="Oval 9"/>
          <p:cNvSpPr/>
          <p:nvPr/>
        </p:nvSpPr>
        <p:spPr>
          <a:xfrm>
            <a:off x="993423" y="2216392"/>
            <a:ext cx="3014134" cy="8918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 Analysis</a:t>
            </a:r>
          </a:p>
        </p:txBody>
      </p:sp>
      <p:sp>
        <p:nvSpPr>
          <p:cNvPr id="11" name="Oval 10"/>
          <p:cNvSpPr/>
          <p:nvPr/>
        </p:nvSpPr>
        <p:spPr>
          <a:xfrm>
            <a:off x="2500490" y="3129625"/>
            <a:ext cx="3014134" cy="8918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Software Design</a:t>
            </a:r>
          </a:p>
        </p:txBody>
      </p:sp>
      <p:sp>
        <p:nvSpPr>
          <p:cNvPr id="12" name="Oval 11"/>
          <p:cNvSpPr/>
          <p:nvPr/>
        </p:nvSpPr>
        <p:spPr>
          <a:xfrm>
            <a:off x="4007557" y="4042858"/>
            <a:ext cx="3014134" cy="8918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13" name="Oval 12"/>
          <p:cNvSpPr/>
          <p:nvPr/>
        </p:nvSpPr>
        <p:spPr>
          <a:xfrm>
            <a:off x="5689600" y="4934680"/>
            <a:ext cx="3014134" cy="8918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15" name="Oval 14"/>
          <p:cNvSpPr/>
          <p:nvPr/>
        </p:nvSpPr>
        <p:spPr>
          <a:xfrm>
            <a:off x="7371643" y="5731052"/>
            <a:ext cx="3014134" cy="8918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0772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Requirements Analysis</a:t>
            </a:r>
            <a:r>
              <a:rPr lang="en-US" dirty="0"/>
              <a:t>	</a:t>
            </a:r>
          </a:p>
        </p:txBody>
      </p:sp>
      <p:pic>
        <p:nvPicPr>
          <p:cNvPr id="4" name="6 Imagen" descr="dilbertsoftwarerequirement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977" y="1306762"/>
            <a:ext cx="8415605" cy="46998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7 Rectángulo"/>
          <p:cNvSpPr/>
          <p:nvPr/>
        </p:nvSpPr>
        <p:spPr>
          <a:xfrm>
            <a:off x="1835888" y="6308650"/>
            <a:ext cx="8949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out what the client want the software to do	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5289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86" y="365126"/>
            <a:ext cx="2525929" cy="760289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Design</a:t>
            </a:r>
          </a:p>
        </p:txBody>
      </p:sp>
      <p:pic>
        <p:nvPicPr>
          <p:cNvPr id="4" name="6 Imagen" descr="simplicit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7653" y="745270"/>
            <a:ext cx="3577037" cy="53867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Rectangle 6"/>
          <p:cNvSpPr/>
          <p:nvPr/>
        </p:nvSpPr>
        <p:spPr>
          <a:xfrm>
            <a:off x="4097079" y="6372447"/>
            <a:ext cx="3127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Planning the software solution</a:t>
            </a:r>
          </a:p>
        </p:txBody>
      </p:sp>
    </p:spTree>
    <p:extLst>
      <p:ext uri="{BB962C8B-B14F-4D97-AF65-F5344CB8AC3E}">
        <p14:creationId xmlns:p14="http://schemas.microsoft.com/office/powerpoint/2010/main" val="241732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1828</Words>
  <Application>Microsoft Office PowerPoint</Application>
  <PresentationFormat>Widescreen</PresentationFormat>
  <Paragraphs>255</Paragraphs>
  <Slides>43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Garamond</vt:lpstr>
      <vt:lpstr>inter-regular</vt:lpstr>
      <vt:lpstr>Times New Roman</vt:lpstr>
      <vt:lpstr>Verdana</vt:lpstr>
      <vt:lpstr>Wingdings</vt:lpstr>
      <vt:lpstr>Wingdings 2</vt:lpstr>
      <vt:lpstr>Office Theme</vt:lpstr>
      <vt:lpstr>PowerPoint Presentation</vt:lpstr>
      <vt:lpstr>What is software?</vt:lpstr>
      <vt:lpstr>The Nature of Software</vt:lpstr>
      <vt:lpstr>What is Software Engineering?</vt:lpstr>
      <vt:lpstr>PowerPoint Presentation</vt:lpstr>
      <vt:lpstr>PowerPoint Presentation</vt:lpstr>
      <vt:lpstr>         Stages for software development </vt:lpstr>
      <vt:lpstr>1. Requirements Analysis </vt:lpstr>
      <vt:lpstr>2. Design</vt:lpstr>
      <vt:lpstr>3. Implementation</vt:lpstr>
      <vt:lpstr>4. Testing</vt:lpstr>
      <vt:lpstr>5. Maintenance</vt:lpstr>
      <vt:lpstr>Class Diagram</vt:lpstr>
      <vt:lpstr>PowerPoint Presentation</vt:lpstr>
      <vt:lpstr>Class Diagram basics/ Symbols and Notations</vt:lpstr>
      <vt:lpstr>Cont.. </vt:lpstr>
      <vt:lpstr>Cont... </vt:lpstr>
      <vt:lpstr>Attributes/Methods</vt:lpstr>
      <vt:lpstr>PowerPoint Presentation</vt:lpstr>
      <vt:lpstr>Classes Relationships</vt:lpstr>
      <vt:lpstr>Cont.. </vt:lpstr>
      <vt:lpstr>PowerPoint Presentation</vt:lpstr>
      <vt:lpstr>Cont..  </vt:lpstr>
      <vt:lpstr>Cont.. </vt:lpstr>
      <vt:lpstr>PowerPoint Presentation</vt:lpstr>
      <vt:lpstr>software UML tools</vt:lpstr>
      <vt:lpstr>StarUML </vt:lpstr>
      <vt:lpstr>1. starUML screenshots</vt:lpstr>
      <vt:lpstr>1. starUML screenshots</vt:lpstr>
      <vt:lpstr>5. ArgoUML</vt:lpstr>
      <vt:lpstr>Cont…</vt:lpstr>
      <vt:lpstr>PowerPoint Presentation</vt:lpstr>
      <vt:lpstr>ArgoUML – class diagram</vt:lpstr>
      <vt:lpstr>Argo UML – Use Case Diagram</vt:lpstr>
      <vt:lpstr>Argo UML – State Chart Diagram</vt:lpstr>
      <vt:lpstr>Commercial Tools</vt:lpstr>
      <vt:lpstr>Commercial Tools</vt:lpstr>
      <vt:lpstr>IBM Rational Rose</vt:lpstr>
      <vt:lpstr>PowerPoint Presentation</vt:lpstr>
      <vt:lpstr>PowerPoint Presentation</vt:lpstr>
      <vt:lpstr>PowerPoint Presentation</vt:lpstr>
      <vt:lpstr>Microsoft Visio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DELL</dc:creator>
  <cp:lastModifiedBy>abe</cp:lastModifiedBy>
  <cp:revision>47</cp:revision>
  <dcterms:created xsi:type="dcterms:W3CDTF">2020-05-23T13:37:49Z</dcterms:created>
  <dcterms:modified xsi:type="dcterms:W3CDTF">2024-05-13T00:34:59Z</dcterms:modified>
</cp:coreProperties>
</file>