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DFF"/>
    <a:srgbClr val="002A7E"/>
    <a:srgbClr val="FBEFFF"/>
    <a:srgbClr val="DD87FD"/>
    <a:srgbClr val="98B1FC"/>
    <a:srgbClr val="B3B1F8"/>
    <a:srgbClr val="D1E6FF"/>
    <a:srgbClr val="DEF3FE"/>
    <a:srgbClr val="E7E7FF"/>
    <a:srgbClr val="DF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C745-48EB-8B06-F336-E9002C7C9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529F73-BDF9-39EA-59F6-2C0ED873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5FF34B-F490-CB01-E7CC-6AFDDA23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5EC04-8922-1CEB-8956-C5BA1132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59712-4A81-D587-BA69-85F00E8D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8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E318E-7DF9-A97F-05D7-2FCE8785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4B5F92-4259-21C6-D962-2A4D83A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AC584-2931-9F15-C547-05D7899A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F7E3B0-ACC1-3B1B-786C-4FE33580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1BAA1-276D-C5A7-01D5-BF90D740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55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A3DEB-1488-1D5C-2754-FE39D1C9C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37817-45B9-D9E3-8625-2C251F0A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A593B-6C83-65CC-3D95-AC524B43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9EAAA-0798-C2A2-387F-AAFF8B65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18E19-936E-6003-BDC6-8DD2AC2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D8A62-D800-F1D6-C46D-3880190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E58425-79FC-329D-858C-1B458054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9D2FF-8251-3AF1-C046-6F855F9C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306BE-96D9-27C6-4D37-C2B1A82C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EE68B-DAC6-7B8C-9F2E-1A0E5B7C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2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962FE-0552-7C6F-F571-49D5D0AA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1643F-664F-6A20-B190-429B8C98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55453-FC92-CEA0-BF9F-1885F41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72C799-C09E-BDCC-5165-DB2299DF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FF01F-0B7A-868C-D235-171FD48F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0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F5847-B9C9-48D4-60A3-D58E0FFB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249F2-8E0F-D1F8-7CF6-AADD56DC6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08F3AA-31D4-2DD2-B39A-3E662E2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D18D4-6855-7F82-DE31-2A162252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B1783-1BBE-5CE3-7F09-9C148DA6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E1D2E2-656B-309B-4BCA-2D3C790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6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38D6-E890-2256-B5DB-BDB41767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A0CAF-E1E7-04EA-9846-E22CFA44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B6B8CF-DA5B-DAE5-193E-E23501D93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61090E-E271-32ED-E90F-C6F48FBF1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DAA551-1EE5-C329-3CD0-5B1C97008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D6C07-7DCE-A121-83FE-8410EFE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3BDF1A-54E6-01B2-4FB9-1B65FB72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8C01AB-7753-ED7B-6AF5-6CF05A2E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397E-AE85-9924-2195-4DC4D6D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58E8D6-5D31-E8FA-E6AE-F52AF3A9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EF6FA-1FF8-D6F7-C61E-60D02CE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9A7E6-BD7A-9D45-E842-03812E9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45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80EAEC-39DF-4D6B-D911-C1CFD431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D1B556-B0E2-6CA6-AEE6-2D01BB97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BD2931-8A2B-D621-BE57-2EC0B2A1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3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A3216-7A57-5888-10F3-2A52670F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A392C-CBDC-E072-17F9-A14CC015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79D71-69B5-90CF-6139-7452D452F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35D54F-8DB1-A7B8-7955-24FFD510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3AD5-D2C4-7C61-C178-1DC1B4F2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97182-3996-F4D9-42E7-909A9E22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A6B9D-DBCF-D2DE-6AFC-502B3ADD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81C420-9CEE-072C-594C-90191F74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3939F7-9D5E-97EF-F4FE-03204AC1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DFC0F-D276-BEBD-5C82-E4260CDE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76561D-D8B9-8C55-2578-81EBE873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53D39-B7FF-6101-B9B7-F2F6ED4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9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707AB-39C2-F3C0-8421-2CD81149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07F3A0-1E57-505B-9183-2AAC9286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A85AA-2173-1D0A-78A0-27FDE9186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5E1C-658F-4CB9-AE06-D24F6F3B7825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C9B96-D468-C704-E4E8-F313BBC4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8D97D-589F-63B9-ACC5-E0BE29162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1C09-9B6B-4A49-A509-CD05B5F2CE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AACC4C9E-F242-CF97-1F63-30B69014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4" r="85170"/>
          <a:stretch/>
        </p:blipFill>
        <p:spPr bwMode="auto">
          <a:xfrm>
            <a:off x="0" y="8105"/>
            <a:ext cx="3424136" cy="68498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A416F615-643B-DC2E-3FA2-6523700B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36" y="-1"/>
            <a:ext cx="8767864" cy="6858001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103AF8-B1F9-4614-6A0A-1E3913B38D5E}"/>
              </a:ext>
            </a:extLst>
          </p:cNvPr>
          <p:cNvSpPr txBox="1"/>
          <p:nvPr/>
        </p:nvSpPr>
        <p:spPr>
          <a:xfrm>
            <a:off x="876300" y="1114425"/>
            <a:ext cx="3695700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7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Stellantis</a:t>
            </a:r>
            <a:r>
              <a:rPr lang="pt-BR" sz="48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48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pt-BR" sz="48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48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BR" sz="48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Move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4EF335-DAC8-89A2-5AC3-037D9561726C}"/>
              </a:ext>
            </a:extLst>
          </p:cNvPr>
          <p:cNvSpPr txBox="1"/>
          <p:nvPr/>
        </p:nvSpPr>
        <p:spPr>
          <a:xfrm>
            <a:off x="195887" y="5067300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José Carlos da Silva – RM 97385</a:t>
            </a:r>
          </a:p>
          <a:p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Leonardo Guimarães de Lima Marques – RM 96409 </a:t>
            </a:r>
          </a:p>
          <a:p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Maria Luiza de </a:t>
            </a:r>
            <a:r>
              <a:rPr lang="pt-BR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Goveia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Lima – RM 97569</a:t>
            </a:r>
          </a:p>
          <a:p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Vinícius de Abreu Pena – RM </a:t>
            </a:r>
          </a:p>
        </p:txBody>
      </p:sp>
    </p:spTree>
    <p:extLst>
      <p:ext uri="{BB962C8B-B14F-4D97-AF65-F5344CB8AC3E}">
        <p14:creationId xmlns:p14="http://schemas.microsoft.com/office/powerpoint/2010/main" val="232991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36802F53-242F-8A48-F7C1-54595B38F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4" r="85170"/>
          <a:stretch/>
        </p:blipFill>
        <p:spPr bwMode="auto">
          <a:xfrm>
            <a:off x="0" y="8105"/>
            <a:ext cx="12192000" cy="68498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6C612CAC-2D3E-6707-AB88-D11B8C9F5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688" y1="18533" x2="48750" y2="38000"/>
                        <a14:foregroundMark x1="48750" y1="38000" x2="57813" y2="43333"/>
                        <a14:foregroundMark x1="81458" y1="34400" x2="79792" y2="29333"/>
                        <a14:foregroundMark x1="79688" y1="30667" x2="79688" y2="27600"/>
                        <a14:foregroundMark x1="84063" y1="32400" x2="76458" y2="32000"/>
                        <a14:foregroundMark x1="76458" y1="32000" x2="78854" y2="35200"/>
                        <a14:foregroundMark x1="81042" y1="31067" x2="86979" y2="53067"/>
                        <a14:foregroundMark x1="86979" y1="53067" x2="68958" y2="77200"/>
                        <a14:foregroundMark x1="68958" y1="77200" x2="53229" y2="83200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93"/>
          <a:stretch/>
        </p:blipFill>
        <p:spPr bwMode="auto">
          <a:xfrm>
            <a:off x="-1" y="619125"/>
            <a:ext cx="3506663" cy="56197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70FB9F-6256-D11F-5D72-1E4C63122956}"/>
              </a:ext>
            </a:extLst>
          </p:cNvPr>
          <p:cNvSpPr txBox="1"/>
          <p:nvPr/>
        </p:nvSpPr>
        <p:spPr>
          <a:xfrm>
            <a:off x="85725" y="295275"/>
            <a:ext cx="3038475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Stellantis</a:t>
            </a:r>
            <a:r>
              <a:rPr lang="pt-BR" sz="36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pt-BR" sz="36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BR" sz="36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Move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73A912-8037-BC9A-9540-1195C9C978BA}"/>
              </a:ext>
            </a:extLst>
          </p:cNvPr>
          <p:cNvSpPr txBox="1"/>
          <p:nvPr/>
        </p:nvSpPr>
        <p:spPr>
          <a:xfrm>
            <a:off x="5564063" y="310664"/>
            <a:ext cx="3503739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Escopo do produto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39C7A2-9F6B-D493-8046-356B15151796}"/>
              </a:ext>
            </a:extLst>
          </p:cNvPr>
          <p:cNvSpPr txBox="1"/>
          <p:nvPr/>
        </p:nvSpPr>
        <p:spPr>
          <a:xfrm>
            <a:off x="3506661" y="1352729"/>
            <a:ext cx="8028113" cy="507831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Diante dos avanços tecnológicos e a relação da sociedade com a mobilidade urbana, sentimos a necessidade da evolução por parte dos modais para que acompanhe essa revolução tech, incentivando o uso de energias renováveis ou alternativas ecológicas com um sistema de recompensas.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O projeto </a:t>
            </a:r>
            <a:r>
              <a:rPr lang="pt-BR" b="1" dirty="0" err="1">
                <a:solidFill>
                  <a:srgbClr val="002060"/>
                </a:solidFill>
              </a:rPr>
              <a:t>Stellantis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on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 err="1">
                <a:solidFill>
                  <a:srgbClr val="002060"/>
                </a:solidFill>
              </a:rPr>
              <a:t>the</a:t>
            </a:r>
            <a:r>
              <a:rPr lang="pt-BR" b="1" dirty="0">
                <a:solidFill>
                  <a:srgbClr val="002060"/>
                </a:solidFill>
              </a:rPr>
              <a:t> Move </a:t>
            </a:r>
            <a:r>
              <a:rPr lang="pt-BR" dirty="0">
                <a:solidFill>
                  <a:srgbClr val="002060"/>
                </a:solidFill>
              </a:rPr>
              <a:t>tem como objetivo facilitar o acesso a esses recursos e bonificar aqueles que o utilizam. Consiste em uma plataforma com </a:t>
            </a:r>
            <a:r>
              <a:rPr lang="pt-BR" b="1" dirty="0">
                <a:solidFill>
                  <a:srgbClr val="002060"/>
                </a:solidFill>
              </a:rPr>
              <a:t>mapa integrado </a:t>
            </a:r>
            <a:r>
              <a:rPr lang="pt-BR" dirty="0">
                <a:solidFill>
                  <a:srgbClr val="002060"/>
                </a:solidFill>
              </a:rPr>
              <a:t>onde é possível visualizar pontos de </a:t>
            </a:r>
            <a:r>
              <a:rPr lang="pt-BR" b="1" dirty="0">
                <a:solidFill>
                  <a:srgbClr val="002060"/>
                </a:solidFill>
              </a:rPr>
              <a:t>carga e aluguel de carros elétricos além de aluguel de bicicletas e patinetes elétricos. </a:t>
            </a:r>
            <a:r>
              <a:rPr lang="pt-BR" dirty="0">
                <a:solidFill>
                  <a:srgbClr val="002060"/>
                </a:solidFill>
              </a:rPr>
              <a:t>Usaremos um sistema de </a:t>
            </a:r>
            <a:r>
              <a:rPr lang="pt-BR" b="1" dirty="0">
                <a:solidFill>
                  <a:srgbClr val="002060"/>
                </a:solidFill>
              </a:rPr>
              <a:t>recompensa por pontos</a:t>
            </a:r>
            <a:r>
              <a:rPr lang="pt-BR" dirty="0">
                <a:solidFill>
                  <a:srgbClr val="002060"/>
                </a:solidFill>
              </a:rPr>
              <a:t>, onde o usuário ganha bonificações toda vez que utilizar a plataforma por meio de aluguel de algum modal, esses pontos podem ser trocados por recompensas de empresas parceiras, vouchers de desconto e outros tipos de premiações. Tudo pode ser visualizado na página do usuário, onde ficará cadastrado as viagens já feitas, dados do cliente e seus pontos acumulados.</a:t>
            </a:r>
          </a:p>
          <a:p>
            <a:r>
              <a:rPr lang="pt-BR" dirty="0">
                <a:solidFill>
                  <a:srgbClr val="002060"/>
                </a:solidFill>
              </a:rPr>
              <a:t>Além disso, contamos também com um </a:t>
            </a:r>
            <a:r>
              <a:rPr lang="pt-BR" b="1" dirty="0">
                <a:solidFill>
                  <a:srgbClr val="002060"/>
                </a:solidFill>
              </a:rPr>
              <a:t>tutorial</a:t>
            </a:r>
            <a:r>
              <a:rPr lang="pt-BR" dirty="0">
                <a:solidFill>
                  <a:srgbClr val="002060"/>
                </a:solidFill>
              </a:rPr>
              <a:t> para auxiliar a navegação pela plataforma, uma </a:t>
            </a:r>
            <a:r>
              <a:rPr lang="pt-BR" b="1" dirty="0">
                <a:solidFill>
                  <a:srgbClr val="002060"/>
                </a:solidFill>
              </a:rPr>
              <a:t>área de dúvidas </a:t>
            </a:r>
            <a:r>
              <a:rPr lang="pt-BR" dirty="0">
                <a:solidFill>
                  <a:srgbClr val="002060"/>
                </a:solidFill>
              </a:rPr>
              <a:t>para qualquer questionamento que surgir e um </a:t>
            </a:r>
            <a:r>
              <a:rPr lang="pt-BR" b="1" dirty="0" err="1">
                <a:solidFill>
                  <a:srgbClr val="002060"/>
                </a:solidFill>
              </a:rPr>
              <a:t>chatbot</a:t>
            </a:r>
            <a:r>
              <a:rPr lang="pt-BR" b="1" dirty="0">
                <a:solidFill>
                  <a:srgbClr val="002060"/>
                </a:solidFill>
              </a:rPr>
              <a:t> comandado por voz </a:t>
            </a:r>
            <a:r>
              <a:rPr lang="pt-BR" dirty="0">
                <a:solidFill>
                  <a:srgbClr val="002060"/>
                </a:solidFill>
              </a:rPr>
              <a:t>para auxiliar com as melhores rotas entre pontos determinados pelo próprio usuário.</a:t>
            </a:r>
          </a:p>
        </p:txBody>
      </p:sp>
    </p:spTree>
    <p:extLst>
      <p:ext uri="{BB962C8B-B14F-4D97-AF65-F5344CB8AC3E}">
        <p14:creationId xmlns:p14="http://schemas.microsoft.com/office/powerpoint/2010/main" val="69044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43DE51-B045-2F8E-1EF8-42604F2D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7801"/>
              </p:ext>
            </p:extLst>
          </p:nvPr>
        </p:nvGraphicFramePr>
        <p:xfrm>
          <a:off x="-1" y="695325"/>
          <a:ext cx="12191999" cy="486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843">
                  <a:extLst>
                    <a:ext uri="{9D8B030D-6E8A-4147-A177-3AD203B41FA5}">
                      <a16:colId xmlns:a16="http://schemas.microsoft.com/office/drawing/2014/main" val="2146552655"/>
                    </a:ext>
                  </a:extLst>
                </a:gridCol>
                <a:gridCol w="655281">
                  <a:extLst>
                    <a:ext uri="{9D8B030D-6E8A-4147-A177-3AD203B41FA5}">
                      <a16:colId xmlns:a16="http://schemas.microsoft.com/office/drawing/2014/main" val="1110118470"/>
                    </a:ext>
                  </a:extLst>
                </a:gridCol>
                <a:gridCol w="1380059">
                  <a:extLst>
                    <a:ext uri="{9D8B030D-6E8A-4147-A177-3AD203B41FA5}">
                      <a16:colId xmlns:a16="http://schemas.microsoft.com/office/drawing/2014/main" val="2912412284"/>
                    </a:ext>
                  </a:extLst>
                </a:gridCol>
                <a:gridCol w="4060142">
                  <a:extLst>
                    <a:ext uri="{9D8B030D-6E8A-4147-A177-3AD203B41FA5}">
                      <a16:colId xmlns:a16="http://schemas.microsoft.com/office/drawing/2014/main" val="2524829093"/>
                    </a:ext>
                  </a:extLst>
                </a:gridCol>
                <a:gridCol w="4547674">
                  <a:extLst>
                    <a:ext uri="{9D8B030D-6E8A-4147-A177-3AD203B41FA5}">
                      <a16:colId xmlns:a16="http://schemas.microsoft.com/office/drawing/2014/main" val="13087253"/>
                    </a:ext>
                  </a:extLst>
                </a:gridCol>
              </a:tblGrid>
              <a:tr h="27754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Product</a:t>
                      </a:r>
                      <a:r>
                        <a:rPr kumimoji="0" lang="pt-B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Backlog</a:t>
                      </a: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17102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Épico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Eu, como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desejo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que eu possa</a:t>
                      </a:r>
                      <a:endParaRPr lang="pt-BR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493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45216"/>
                  </a:ext>
                </a:extLst>
              </a:tr>
              <a:tr h="246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Boas vindas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US01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Usuário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Selecionar opção desejada no menu na página inicial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Navegar no site e acessar a área desejada.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41247"/>
                  </a:ext>
                </a:extLst>
              </a:tr>
              <a:tr h="26632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Login/Acesso usuário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US02 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Fazer login na página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Entrar no sistema de usuário.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53426"/>
                  </a:ext>
                </a:extLst>
              </a:tr>
              <a:tr h="2755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US03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meu e-mail cadastrado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Manter meu endereço de e-mail atualizado no sistema.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420965"/>
                  </a:ext>
                </a:extLst>
              </a:tr>
              <a:tr h="25714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US04 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minha senha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Manter minha senha atualizada no sistema.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40516"/>
                  </a:ext>
                </a:extLst>
              </a:tr>
              <a:tr h="2666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Visualizar pontos já recebidos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Trocar por recompensas.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00464"/>
                  </a:ext>
                </a:extLst>
              </a:tr>
              <a:tr h="2666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US06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Usuário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Visualizar histórico de viagens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Saber quando foi feita a última viagem e seu modo.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56968"/>
                  </a:ext>
                </a:extLst>
              </a:tr>
              <a:tr h="266671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FED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US07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Empresa parceira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Cadastrar veículos para uso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Disponibilizar o aluguel de veículos para usuários.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061120"/>
                  </a:ext>
                </a:extLst>
              </a:tr>
              <a:tr h="2479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Recompensas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US08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Visualizar os tipos de recompensas disponíveis 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Trocar pontos recebidos por recompensas.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81485"/>
                  </a:ext>
                </a:extLst>
              </a:tr>
              <a:tr h="326406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Mapa</a:t>
                      </a: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US09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Usuário/Visitante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Verificar pontos de carregamento de carro elétrico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deslocar até esse ponto mais próximo de acordo com o mapa.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62120"/>
                  </a:ext>
                </a:extLst>
              </a:tr>
              <a:tr h="21793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US10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Verificar pontos de aluguel de carro elétrico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deslocar até esse ponto mais próximo de acordo com o mapa.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4019"/>
                  </a:ext>
                </a:extLst>
              </a:tr>
              <a:tr h="2858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US11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Verificar pontos de aluguel de bicicletas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deslocar até esse ponto mais próximo de acordo com o mapa.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22519"/>
                  </a:ext>
                </a:extLst>
              </a:tr>
              <a:tr h="285828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US12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Verificar pontos de aluguel de patinetes</a:t>
                      </a: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deslocar até esse ponto mais próximo de acordo com o mapa.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DD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80929"/>
                  </a:ext>
                </a:extLst>
              </a:tr>
              <a:tr h="280836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Tutorial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US13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Usuário/Visitante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Aprender como utilizar a plataforma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Navegar com facilidade e utilizar todos os recursos da plataforma.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02979"/>
                  </a:ext>
                </a:extLst>
              </a:tr>
              <a:tr h="118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Estabelecer contato com gerenciadores da plataforma </a:t>
                      </a: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(Fale Conosco).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Obter esclarecimento a respeito de dúvida não contida na plataforma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434264"/>
                  </a:ext>
                </a:extLst>
              </a:tr>
              <a:tr h="3412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US14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Estabelecer contato com gerenciadores da plataforma </a:t>
                      </a:r>
                      <a:r>
                        <a:rPr lang="pt-BR" sz="1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(Fale Conosco).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Obter esclarecimento a respeito de dúvida não contida na plataforma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82575"/>
                  </a:ext>
                </a:extLst>
              </a:tr>
              <a:tr h="35781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US15</a:t>
                      </a:r>
                    </a:p>
                  </a:txBody>
                  <a:tcPr marL="13803" marR="13803" marT="9202" marB="9202" anchor="ctr">
                    <a:solidFill>
                      <a:srgbClr val="E7E7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Escolher destino por comando de voz para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chatbot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Obter melhor caminho a ser realizado. 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031803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E369C8-D80B-D0B2-5B8D-22744229C7FD}"/>
              </a:ext>
            </a:extLst>
          </p:cNvPr>
          <p:cNvSpPr txBox="1"/>
          <p:nvPr/>
        </p:nvSpPr>
        <p:spPr>
          <a:xfrm>
            <a:off x="-66676" y="0"/>
            <a:ext cx="3505201" cy="52322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Stellantis</a:t>
            </a:r>
            <a:r>
              <a:rPr lang="pt-BR" sz="28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pt-BR" sz="28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800" dirty="0" err="1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pt-BR" sz="28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Move</a:t>
            </a:r>
          </a:p>
        </p:txBody>
      </p:sp>
    </p:spTree>
    <p:extLst>
      <p:ext uri="{BB962C8B-B14F-4D97-AF65-F5344CB8AC3E}">
        <p14:creationId xmlns:p14="http://schemas.microsoft.com/office/powerpoint/2010/main" val="344438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36802F53-242F-8A48-F7C1-54595B38F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4" r="85170"/>
          <a:stretch/>
        </p:blipFill>
        <p:spPr bwMode="auto">
          <a:xfrm>
            <a:off x="0" y="8105"/>
            <a:ext cx="12192000" cy="68498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EA504A2-B37A-D394-5B63-BABCE7D4887C}"/>
              </a:ext>
            </a:extLst>
          </p:cNvPr>
          <p:cNvSpPr txBox="1"/>
          <p:nvPr/>
        </p:nvSpPr>
        <p:spPr>
          <a:xfrm>
            <a:off x="3900487" y="169371"/>
            <a:ext cx="4391025" cy="8925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Diagrama de Casos e Usos</a:t>
            </a:r>
          </a:p>
          <a:p>
            <a:pPr algn="ctr"/>
            <a:r>
              <a:rPr lang="pt-BR" sz="20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e Cadastro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833E18-A844-47FF-253A-6ECC8F6AB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9" y="1852613"/>
            <a:ext cx="6195059" cy="3871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C64543-280F-96ED-6287-906AAA0532EA}"/>
              </a:ext>
            </a:extLst>
          </p:cNvPr>
          <p:cNvSpPr txBox="1"/>
          <p:nvPr/>
        </p:nvSpPr>
        <p:spPr>
          <a:xfrm>
            <a:off x="6707028" y="1819276"/>
            <a:ext cx="471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Descrição: 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Área de usuário com cadastro por </a:t>
            </a:r>
            <a:r>
              <a:rPr lang="pt-BR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cpf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, usuário poderá interagir com a interface alterando dados como </a:t>
            </a:r>
            <a:r>
              <a:rPr lang="pt-BR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email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, telefone, endereço. É possível salvar as alterações e visualizar 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5621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36802F53-242F-8A48-F7C1-54595B38F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4" r="85170"/>
          <a:stretch/>
        </p:blipFill>
        <p:spPr bwMode="auto">
          <a:xfrm>
            <a:off x="0" y="8105"/>
            <a:ext cx="12192000" cy="68498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EA504A2-B37A-D394-5B63-BABCE7D4887C}"/>
              </a:ext>
            </a:extLst>
          </p:cNvPr>
          <p:cNvSpPr txBox="1"/>
          <p:nvPr/>
        </p:nvSpPr>
        <p:spPr>
          <a:xfrm>
            <a:off x="3900487" y="169371"/>
            <a:ext cx="4391025" cy="8925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Diagrama de Casos e Usos</a:t>
            </a:r>
          </a:p>
          <a:p>
            <a:pPr algn="ctr"/>
            <a:r>
              <a:rPr lang="pt-BR" sz="20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Cadastro - Pontos e recompensas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AF71A0-3BA8-DBFC-1FDC-1F0467F4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1580970"/>
            <a:ext cx="8426767" cy="42007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D00A1-E68C-C579-6B96-887488766621}"/>
              </a:ext>
            </a:extLst>
          </p:cNvPr>
          <p:cNvSpPr txBox="1"/>
          <p:nvPr/>
        </p:nvSpPr>
        <p:spPr>
          <a:xfrm>
            <a:off x="8742997" y="1580970"/>
            <a:ext cx="2858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Descrição: 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Área de usuário com consulta de pontuação, o usuário poderá consultar o histórico de viagens já cadastradas, consultar os pontos ganhos, escolher dentre as recompensas de acordo com a pontuação exigida. </a:t>
            </a:r>
            <a:b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</a:b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As recompensas são cadastradas por empresas parceiras que disponibilizam a visualização e acesso dos prêmios aos usuários. </a:t>
            </a:r>
          </a:p>
        </p:txBody>
      </p:sp>
    </p:spTree>
    <p:extLst>
      <p:ext uri="{BB962C8B-B14F-4D97-AF65-F5344CB8AC3E}">
        <p14:creationId xmlns:p14="http://schemas.microsoft.com/office/powerpoint/2010/main" val="39475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36802F53-242F-8A48-F7C1-54595B38F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4" r="85170"/>
          <a:stretch/>
        </p:blipFill>
        <p:spPr bwMode="auto">
          <a:xfrm>
            <a:off x="0" y="8105"/>
            <a:ext cx="12192000" cy="68498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EA504A2-B37A-D394-5B63-BABCE7D4887C}"/>
              </a:ext>
            </a:extLst>
          </p:cNvPr>
          <p:cNvSpPr txBox="1"/>
          <p:nvPr/>
        </p:nvSpPr>
        <p:spPr>
          <a:xfrm>
            <a:off x="3900487" y="169371"/>
            <a:ext cx="4391025" cy="8925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Diagrama de Casos e Usos</a:t>
            </a:r>
          </a:p>
          <a:p>
            <a:pPr algn="ctr"/>
            <a:r>
              <a:rPr lang="pt-BR" sz="20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Mapas e viagens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0D6251-9C33-6E40-3159-8225AE555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1262878"/>
            <a:ext cx="5136027" cy="54257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8ECF32-AE87-C907-85ED-766CB9B123FA}"/>
              </a:ext>
            </a:extLst>
          </p:cNvPr>
          <p:cNvSpPr txBox="1"/>
          <p:nvPr/>
        </p:nvSpPr>
        <p:spPr>
          <a:xfrm>
            <a:off x="5514496" y="1262878"/>
            <a:ext cx="6144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Descrição: 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Área com mapa integrado onde o usuário poderá colocar a sua localização e procurar por aluguel de carros elétricos, bicicletas, patinetes elétricos e pontos de carregamento de carros mais próximos dele ou da região escolhida. Além disso é possível registrar a viagem feita, que gerará pontos e também ficará salva no histórico.</a:t>
            </a:r>
          </a:p>
        </p:txBody>
      </p:sp>
    </p:spTree>
    <p:extLst>
      <p:ext uri="{BB962C8B-B14F-4D97-AF65-F5344CB8AC3E}">
        <p14:creationId xmlns:p14="http://schemas.microsoft.com/office/powerpoint/2010/main" val="122823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a sicurezza delle Smart City: non solo una priorità, ma anche una visione  - Safety &amp; Security Magazine">
            <a:extLst>
              <a:ext uri="{FF2B5EF4-FFF2-40B4-BE49-F238E27FC236}">
                <a16:creationId xmlns:a16="http://schemas.microsoft.com/office/drawing/2014/main" id="{36802F53-242F-8A48-F7C1-54595B38F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4" r="85170"/>
          <a:stretch/>
        </p:blipFill>
        <p:spPr bwMode="auto">
          <a:xfrm>
            <a:off x="0" y="8105"/>
            <a:ext cx="12192000" cy="68498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EA504A2-B37A-D394-5B63-BABCE7D4887C}"/>
              </a:ext>
            </a:extLst>
          </p:cNvPr>
          <p:cNvSpPr txBox="1"/>
          <p:nvPr/>
        </p:nvSpPr>
        <p:spPr>
          <a:xfrm>
            <a:off x="3900487" y="169371"/>
            <a:ext cx="4391025" cy="89255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Diagrama de Casos e Usos</a:t>
            </a:r>
          </a:p>
          <a:p>
            <a:pPr algn="ctr"/>
            <a:r>
              <a:rPr lang="pt-BR" sz="2000" dirty="0">
                <a:solidFill>
                  <a:srgbClr val="002060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Tutorial e ajuda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3E483-8A76-336B-1275-DF0365507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2328977"/>
            <a:ext cx="6698452" cy="31165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830C20-5D62-497B-87DF-526EE650C5D0}"/>
              </a:ext>
            </a:extLst>
          </p:cNvPr>
          <p:cNvSpPr txBox="1"/>
          <p:nvPr/>
        </p:nvSpPr>
        <p:spPr>
          <a:xfrm>
            <a:off x="7104696" y="2328977"/>
            <a:ext cx="4220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Descrição: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Área informativa onde haverá tutorial demonstrando como utilizar a plataforma guiando o mesmo pelo site, canal de dúvidas onde os gerenciadores receberão e poderão responder as mensagens encaminhadas via e-mail e também </a:t>
            </a:r>
            <a:r>
              <a:rPr lang="pt-BR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chatbot</a:t>
            </a:r>
            <a:r>
              <a:rPr lang="pt-BR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comandado por voz para auxiliar em escolha de melhor rota de ponto A até ponto B.</a:t>
            </a:r>
          </a:p>
        </p:txBody>
      </p:sp>
    </p:spTree>
    <p:extLst>
      <p:ext uri="{BB962C8B-B14F-4D97-AF65-F5344CB8AC3E}">
        <p14:creationId xmlns:p14="http://schemas.microsoft.com/office/powerpoint/2010/main" val="247429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769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Bahnschrift Light SemiCondensed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LUIZA DE GOVEIA LIMA</dc:creator>
  <cp:lastModifiedBy>MARIA LUIZA DE GOVEIA LIMA</cp:lastModifiedBy>
  <cp:revision>7</cp:revision>
  <dcterms:created xsi:type="dcterms:W3CDTF">2022-12-02T00:25:20Z</dcterms:created>
  <dcterms:modified xsi:type="dcterms:W3CDTF">2022-12-02T14:59:05Z</dcterms:modified>
</cp:coreProperties>
</file>