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61"/>
  </p:notesMasterIdLst>
  <p:sldIdLst>
    <p:sldId id="258" r:id="rId2"/>
    <p:sldId id="307" r:id="rId3"/>
    <p:sldId id="259" r:id="rId4"/>
    <p:sldId id="264" r:id="rId5"/>
    <p:sldId id="260" r:id="rId6"/>
    <p:sldId id="261" r:id="rId7"/>
    <p:sldId id="332" r:id="rId8"/>
    <p:sldId id="268" r:id="rId9"/>
    <p:sldId id="262" r:id="rId10"/>
    <p:sldId id="263" r:id="rId11"/>
    <p:sldId id="265" r:id="rId12"/>
    <p:sldId id="266" r:id="rId13"/>
    <p:sldId id="269" r:id="rId14"/>
    <p:sldId id="270" r:id="rId15"/>
    <p:sldId id="331" r:id="rId16"/>
    <p:sldId id="272" r:id="rId17"/>
    <p:sldId id="273" r:id="rId18"/>
    <p:sldId id="300" r:id="rId19"/>
    <p:sldId id="333" r:id="rId20"/>
    <p:sldId id="275" r:id="rId21"/>
    <p:sldId id="276" r:id="rId22"/>
    <p:sldId id="290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  <p:sldId id="305" r:id="rId32"/>
    <p:sldId id="284" r:id="rId33"/>
    <p:sldId id="286" r:id="rId34"/>
    <p:sldId id="304" r:id="rId35"/>
    <p:sldId id="298" r:id="rId36"/>
    <p:sldId id="306" r:id="rId37"/>
    <p:sldId id="287" r:id="rId38"/>
    <p:sldId id="299" r:id="rId39"/>
    <p:sldId id="289" r:id="rId40"/>
    <p:sldId id="291" r:id="rId41"/>
    <p:sldId id="292" r:id="rId42"/>
    <p:sldId id="293" r:id="rId43"/>
    <p:sldId id="330" r:id="rId44"/>
    <p:sldId id="308" r:id="rId45"/>
    <p:sldId id="309" r:id="rId46"/>
    <p:sldId id="322" r:id="rId47"/>
    <p:sldId id="323" r:id="rId48"/>
    <p:sldId id="324" r:id="rId49"/>
    <p:sldId id="325" r:id="rId50"/>
    <p:sldId id="326" r:id="rId51"/>
    <p:sldId id="327" r:id="rId52"/>
    <p:sldId id="328" r:id="rId53"/>
    <p:sldId id="329" r:id="rId54"/>
    <p:sldId id="315" r:id="rId55"/>
    <p:sldId id="316" r:id="rId56"/>
    <p:sldId id="317" r:id="rId57"/>
    <p:sldId id="318" r:id="rId58"/>
    <p:sldId id="319" r:id="rId59"/>
    <p:sldId id="320" r:id="rId6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26F"/>
    <a:srgbClr val="FCEF9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Средний стиль 3 -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58" autoAdjust="0"/>
    <p:restoredTop sz="94610" autoAdjust="0"/>
  </p:normalViewPr>
  <p:slideViewPr>
    <p:cSldViewPr>
      <p:cViewPr>
        <p:scale>
          <a:sx n="100" d="100"/>
          <a:sy n="100" d="100"/>
        </p:scale>
        <p:origin x="-1110" y="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2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E781D4-0BC2-4313-B1CC-0DBCD71DABD2}" type="doc">
      <dgm:prSet loTypeId="urn:microsoft.com/office/officeart/2005/8/layout/orgChart1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66161FA6-51B0-47CB-9E97-808110420DCF}">
      <dgm:prSet phldrT="[Текст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ru-RU" sz="1800" b="1" smtClean="0">
              <a:solidFill>
                <a:schemeClr val="tx2"/>
              </a:solidFill>
            </a:rPr>
            <a:t>Валютные счета</a:t>
          </a:r>
          <a:endParaRPr lang="ru-RU" sz="1800" b="1" dirty="0">
            <a:solidFill>
              <a:schemeClr val="tx2"/>
            </a:solidFill>
          </a:endParaRPr>
        </a:p>
      </dgm:t>
    </dgm:pt>
    <dgm:pt modelId="{8D1FE1A3-3FE5-443A-99BB-38CEEDBA9B44}" type="parTrans" cxnId="{CBC90DCF-FE88-4C85-99C1-711B8EF227CF}">
      <dgm:prSet/>
      <dgm:spPr/>
      <dgm:t>
        <a:bodyPr/>
        <a:lstStyle/>
        <a:p>
          <a:pPr algn="ctr"/>
          <a:endParaRPr lang="ru-RU" sz="1300" b="1">
            <a:solidFill>
              <a:schemeClr val="tx2"/>
            </a:solidFill>
          </a:endParaRPr>
        </a:p>
      </dgm:t>
    </dgm:pt>
    <dgm:pt modelId="{CBA6120C-8437-42FC-B818-F225C346CFC9}" type="sibTrans" cxnId="{CBC90DCF-FE88-4C85-99C1-711B8EF227CF}">
      <dgm:prSet/>
      <dgm:spPr/>
      <dgm:t>
        <a:bodyPr/>
        <a:lstStyle/>
        <a:p>
          <a:pPr algn="ctr"/>
          <a:endParaRPr lang="ru-RU" sz="1300" b="1">
            <a:solidFill>
              <a:schemeClr val="tx2"/>
            </a:solidFill>
          </a:endParaRPr>
        </a:p>
      </dgm:t>
    </dgm:pt>
    <dgm:pt modelId="{FBCF4E9F-9F12-4A5D-98CB-B76B18695F73}">
      <dgm:prSet phldrT="[Текст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ru-RU" sz="1600" b="1" smtClean="0">
              <a:solidFill>
                <a:schemeClr val="tx2"/>
              </a:solidFill>
            </a:rPr>
            <a:t>Резиденты</a:t>
          </a:r>
          <a:endParaRPr lang="ru-RU" sz="1600" b="1" dirty="0">
            <a:solidFill>
              <a:schemeClr val="tx2"/>
            </a:solidFill>
          </a:endParaRPr>
        </a:p>
      </dgm:t>
    </dgm:pt>
    <dgm:pt modelId="{7CD94C23-7240-42BE-AE26-0ED7F0662491}" type="parTrans" cxnId="{40949775-8FB6-4B2C-8E87-3FA5126C1A16}">
      <dgm:prSet/>
      <dgm:spPr/>
      <dgm:t>
        <a:bodyPr/>
        <a:lstStyle/>
        <a:p>
          <a:pPr algn="ctr"/>
          <a:endParaRPr lang="ru-RU" sz="1300" b="1">
            <a:solidFill>
              <a:schemeClr val="tx2"/>
            </a:solidFill>
          </a:endParaRPr>
        </a:p>
      </dgm:t>
    </dgm:pt>
    <dgm:pt modelId="{BDDF9A15-3B30-4141-96A7-62FF2CEC7F6C}" type="sibTrans" cxnId="{40949775-8FB6-4B2C-8E87-3FA5126C1A16}">
      <dgm:prSet/>
      <dgm:spPr/>
      <dgm:t>
        <a:bodyPr/>
        <a:lstStyle/>
        <a:p>
          <a:pPr algn="ctr"/>
          <a:endParaRPr lang="ru-RU" sz="1300" b="1">
            <a:solidFill>
              <a:schemeClr val="tx2"/>
            </a:solidFill>
          </a:endParaRPr>
        </a:p>
      </dgm:t>
    </dgm:pt>
    <dgm:pt modelId="{4277864B-7E81-4A27-AAAB-42D8636EED66}">
      <dgm:prSet phldrT="[Текст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ru-RU" sz="1600" b="1" smtClean="0">
              <a:solidFill>
                <a:schemeClr val="tx2"/>
              </a:solidFill>
            </a:rPr>
            <a:t>Нерезиденты</a:t>
          </a:r>
          <a:endParaRPr lang="ru-RU" sz="1600" b="1" dirty="0">
            <a:solidFill>
              <a:schemeClr val="tx2"/>
            </a:solidFill>
          </a:endParaRPr>
        </a:p>
      </dgm:t>
    </dgm:pt>
    <dgm:pt modelId="{2CC7AA03-3C00-400D-9376-705E523CD748}" type="parTrans" cxnId="{CE8B2757-1705-4860-89CD-7B29B52779E4}">
      <dgm:prSet/>
      <dgm:spPr/>
      <dgm:t>
        <a:bodyPr/>
        <a:lstStyle/>
        <a:p>
          <a:pPr algn="ctr"/>
          <a:endParaRPr lang="ru-RU" sz="1300" b="1">
            <a:solidFill>
              <a:schemeClr val="tx2"/>
            </a:solidFill>
          </a:endParaRPr>
        </a:p>
      </dgm:t>
    </dgm:pt>
    <dgm:pt modelId="{B4549ED4-E203-4F6F-89C7-CA0D160AE71A}" type="sibTrans" cxnId="{CE8B2757-1705-4860-89CD-7B29B52779E4}">
      <dgm:prSet/>
      <dgm:spPr/>
      <dgm:t>
        <a:bodyPr/>
        <a:lstStyle/>
        <a:p>
          <a:pPr algn="ctr"/>
          <a:endParaRPr lang="ru-RU" sz="1300" b="1">
            <a:solidFill>
              <a:schemeClr val="tx2"/>
            </a:solidFill>
          </a:endParaRPr>
        </a:p>
      </dgm:t>
    </dgm:pt>
    <dgm:pt modelId="{B808FEBB-EB44-428F-A555-49442C2A4985}">
      <dgm:prSet phldrT="[Текст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ru-RU" sz="1400" b="1" dirty="0" smtClean="0">
              <a:solidFill>
                <a:schemeClr val="tx2"/>
              </a:solidFill>
            </a:rPr>
            <a:t>Юридические лица</a:t>
          </a:r>
          <a:endParaRPr lang="ru-RU" sz="1400" b="1" dirty="0">
            <a:solidFill>
              <a:schemeClr val="tx2"/>
            </a:solidFill>
          </a:endParaRPr>
        </a:p>
      </dgm:t>
    </dgm:pt>
    <dgm:pt modelId="{5A1B703E-8717-45F5-A824-F44F736A3B6A}" type="parTrans" cxnId="{5182B875-E722-415E-A244-691ABF28289D}">
      <dgm:prSet/>
      <dgm:spPr/>
      <dgm:t>
        <a:bodyPr/>
        <a:lstStyle/>
        <a:p>
          <a:pPr algn="ctr"/>
          <a:endParaRPr lang="ru-RU" sz="1300" b="1">
            <a:solidFill>
              <a:schemeClr val="tx2"/>
            </a:solidFill>
          </a:endParaRPr>
        </a:p>
      </dgm:t>
    </dgm:pt>
    <dgm:pt modelId="{626F8DFB-0112-46BE-872A-CE94C6508E73}" type="sibTrans" cxnId="{5182B875-E722-415E-A244-691ABF28289D}">
      <dgm:prSet/>
      <dgm:spPr/>
      <dgm:t>
        <a:bodyPr/>
        <a:lstStyle/>
        <a:p>
          <a:pPr algn="ctr"/>
          <a:endParaRPr lang="ru-RU" sz="1300" b="1">
            <a:solidFill>
              <a:schemeClr val="tx2"/>
            </a:solidFill>
          </a:endParaRPr>
        </a:p>
      </dgm:t>
    </dgm:pt>
    <dgm:pt modelId="{06E266E7-F7B0-4984-AC7C-C8E9DE573A3E}">
      <dgm:prSet phldrT="[Текст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ru-RU" sz="1400" b="1" smtClean="0">
              <a:solidFill>
                <a:schemeClr val="tx2"/>
              </a:solidFill>
            </a:rPr>
            <a:t>Физические лица</a:t>
          </a:r>
          <a:endParaRPr lang="ru-RU" sz="1400" b="1" dirty="0">
            <a:solidFill>
              <a:schemeClr val="tx2"/>
            </a:solidFill>
          </a:endParaRPr>
        </a:p>
      </dgm:t>
    </dgm:pt>
    <dgm:pt modelId="{D98E0089-6D35-45D6-927E-1233A1D9B5AA}" type="parTrans" cxnId="{B36EAEF4-1BAA-4A69-85C4-B6BB4E4399CD}">
      <dgm:prSet/>
      <dgm:spPr/>
      <dgm:t>
        <a:bodyPr/>
        <a:lstStyle/>
        <a:p>
          <a:pPr algn="ctr"/>
          <a:endParaRPr lang="ru-RU" sz="1300" b="1">
            <a:solidFill>
              <a:schemeClr val="tx2"/>
            </a:solidFill>
          </a:endParaRPr>
        </a:p>
      </dgm:t>
    </dgm:pt>
    <dgm:pt modelId="{00AF3A18-929C-4D96-86D7-F13FCEF60A16}" type="sibTrans" cxnId="{B36EAEF4-1BAA-4A69-85C4-B6BB4E4399CD}">
      <dgm:prSet/>
      <dgm:spPr/>
      <dgm:t>
        <a:bodyPr/>
        <a:lstStyle/>
        <a:p>
          <a:pPr algn="ctr"/>
          <a:endParaRPr lang="ru-RU" sz="1300" b="1">
            <a:solidFill>
              <a:schemeClr val="tx2"/>
            </a:solidFill>
          </a:endParaRPr>
        </a:p>
      </dgm:t>
    </dgm:pt>
    <dgm:pt modelId="{123D1CE2-7082-45F5-8626-3D9C099EE0C6}">
      <dgm:prSet phldrT="[Текст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algn="ctr"/>
          <a:r>
            <a:rPr lang="ru-RU" sz="1400" b="1" smtClean="0">
              <a:solidFill>
                <a:schemeClr val="tx2"/>
              </a:solidFill>
            </a:rPr>
            <a:t>Транзитные</a:t>
          </a:r>
          <a:endParaRPr lang="ru-RU" sz="1400" b="1" dirty="0">
            <a:solidFill>
              <a:schemeClr val="tx2"/>
            </a:solidFill>
          </a:endParaRPr>
        </a:p>
      </dgm:t>
    </dgm:pt>
    <dgm:pt modelId="{E4818078-005C-47B2-81C5-054EB0A5B3E1}" type="parTrans" cxnId="{3BEFC85A-C7A5-4F47-9770-3C0C62BB9C7A}">
      <dgm:prSet/>
      <dgm:spPr/>
      <dgm:t>
        <a:bodyPr/>
        <a:lstStyle/>
        <a:p>
          <a:pPr algn="ctr"/>
          <a:endParaRPr lang="ru-RU" sz="1300" b="1">
            <a:solidFill>
              <a:schemeClr val="tx2"/>
            </a:solidFill>
          </a:endParaRPr>
        </a:p>
      </dgm:t>
    </dgm:pt>
    <dgm:pt modelId="{222AC377-5F55-4662-B797-E7B876E50DA2}" type="sibTrans" cxnId="{3BEFC85A-C7A5-4F47-9770-3C0C62BB9C7A}">
      <dgm:prSet/>
      <dgm:spPr/>
      <dgm:t>
        <a:bodyPr/>
        <a:lstStyle/>
        <a:p>
          <a:pPr algn="ctr"/>
          <a:endParaRPr lang="ru-RU" sz="1300" b="1">
            <a:solidFill>
              <a:schemeClr val="tx2"/>
            </a:solidFill>
          </a:endParaRPr>
        </a:p>
      </dgm:t>
    </dgm:pt>
    <dgm:pt modelId="{E9900ECC-D632-4CE7-B486-CA410C2E0EBF}">
      <dgm:prSet phldrT="[Текст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algn="ctr"/>
          <a:r>
            <a:rPr lang="ru-RU" sz="1400" b="1" dirty="0" smtClean="0">
              <a:solidFill>
                <a:schemeClr val="tx2"/>
              </a:solidFill>
            </a:rPr>
            <a:t>Расчётные</a:t>
          </a:r>
          <a:endParaRPr lang="ru-RU" sz="1400" b="1" dirty="0">
            <a:solidFill>
              <a:schemeClr val="tx2"/>
            </a:solidFill>
          </a:endParaRPr>
        </a:p>
      </dgm:t>
    </dgm:pt>
    <dgm:pt modelId="{5144EB70-B161-4CE8-A63D-D1EEBCE3B698}" type="parTrans" cxnId="{BCCB6961-BA2B-4C7F-8BFE-A43410455FED}">
      <dgm:prSet/>
      <dgm:spPr/>
      <dgm:t>
        <a:bodyPr/>
        <a:lstStyle/>
        <a:p>
          <a:pPr algn="ctr"/>
          <a:endParaRPr lang="ru-RU" sz="1300" b="1">
            <a:solidFill>
              <a:schemeClr val="tx2"/>
            </a:solidFill>
          </a:endParaRPr>
        </a:p>
      </dgm:t>
    </dgm:pt>
    <dgm:pt modelId="{6D0C00C8-652E-4771-8E2A-9D0A067CBDF8}" type="sibTrans" cxnId="{BCCB6961-BA2B-4C7F-8BFE-A43410455FED}">
      <dgm:prSet/>
      <dgm:spPr/>
      <dgm:t>
        <a:bodyPr/>
        <a:lstStyle/>
        <a:p>
          <a:pPr algn="ctr"/>
          <a:endParaRPr lang="ru-RU" sz="1300" b="1">
            <a:solidFill>
              <a:schemeClr val="tx2"/>
            </a:solidFill>
          </a:endParaRPr>
        </a:p>
      </dgm:t>
    </dgm:pt>
    <dgm:pt modelId="{09FADAFE-5D62-445F-8E67-12B792972559}">
      <dgm:prSet phldrT="[Текст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algn="ctr"/>
          <a:r>
            <a:rPr lang="ru-RU" sz="1400" b="1" dirty="0" smtClean="0">
              <a:solidFill>
                <a:schemeClr val="tx2"/>
              </a:solidFill>
            </a:rPr>
            <a:t>Счета за пределами территории РФ</a:t>
          </a:r>
          <a:endParaRPr lang="ru-RU" sz="1400" b="1" dirty="0">
            <a:solidFill>
              <a:schemeClr val="tx2"/>
            </a:solidFill>
          </a:endParaRPr>
        </a:p>
      </dgm:t>
    </dgm:pt>
    <dgm:pt modelId="{8BC4574A-71DE-4E91-8E47-6A024E358FC5}" type="parTrans" cxnId="{9BC1A8D1-907E-4ECE-87A0-13E1B8B2C8C4}">
      <dgm:prSet/>
      <dgm:spPr/>
      <dgm:t>
        <a:bodyPr/>
        <a:lstStyle/>
        <a:p>
          <a:pPr algn="ctr"/>
          <a:endParaRPr lang="ru-RU" sz="1300" b="1">
            <a:solidFill>
              <a:schemeClr val="tx2"/>
            </a:solidFill>
          </a:endParaRPr>
        </a:p>
      </dgm:t>
    </dgm:pt>
    <dgm:pt modelId="{6FA6FFAE-59F3-4375-A693-899FCCE1142C}" type="sibTrans" cxnId="{9BC1A8D1-907E-4ECE-87A0-13E1B8B2C8C4}">
      <dgm:prSet/>
      <dgm:spPr/>
      <dgm:t>
        <a:bodyPr/>
        <a:lstStyle/>
        <a:p>
          <a:pPr algn="ctr"/>
          <a:endParaRPr lang="ru-RU" sz="1300" b="1">
            <a:solidFill>
              <a:schemeClr val="tx2"/>
            </a:solidFill>
          </a:endParaRPr>
        </a:p>
      </dgm:t>
    </dgm:pt>
    <dgm:pt modelId="{ABE71BDD-FE8E-43C3-A6B8-544D24796872}">
      <dgm:prSet phldrT="[Текст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algn="ctr"/>
          <a:r>
            <a:rPr lang="ru-RU" sz="1400" b="1" smtClean="0">
              <a:solidFill>
                <a:schemeClr val="tx2"/>
              </a:solidFill>
            </a:rPr>
            <a:t>Текущие </a:t>
          </a:r>
          <a:endParaRPr lang="ru-RU" sz="1400" b="1" dirty="0">
            <a:solidFill>
              <a:schemeClr val="tx2"/>
            </a:solidFill>
          </a:endParaRPr>
        </a:p>
      </dgm:t>
    </dgm:pt>
    <dgm:pt modelId="{1BB479AE-0B7A-4969-AE7A-DC908534C544}" type="parTrans" cxnId="{ADE1683D-D860-4519-8C82-C4E4C07E4780}">
      <dgm:prSet/>
      <dgm:spPr/>
      <dgm:t>
        <a:bodyPr/>
        <a:lstStyle/>
        <a:p>
          <a:pPr algn="ctr"/>
          <a:endParaRPr lang="ru-RU" sz="1300" b="1">
            <a:solidFill>
              <a:schemeClr val="tx2"/>
            </a:solidFill>
          </a:endParaRPr>
        </a:p>
      </dgm:t>
    </dgm:pt>
    <dgm:pt modelId="{2EE9B0B9-0479-4948-AC41-9ED236FBF951}" type="sibTrans" cxnId="{ADE1683D-D860-4519-8C82-C4E4C07E4780}">
      <dgm:prSet/>
      <dgm:spPr/>
      <dgm:t>
        <a:bodyPr/>
        <a:lstStyle/>
        <a:p>
          <a:pPr algn="ctr"/>
          <a:endParaRPr lang="ru-RU" sz="1300" b="1">
            <a:solidFill>
              <a:schemeClr val="tx2"/>
            </a:solidFill>
          </a:endParaRPr>
        </a:p>
      </dgm:t>
    </dgm:pt>
    <dgm:pt modelId="{7CF635AA-8BF4-4F3E-9312-E58FBC503220}">
      <dgm:prSet phldrT="[Текст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ru-RU" sz="1400" b="1" dirty="0" smtClean="0">
              <a:solidFill>
                <a:schemeClr val="tx2"/>
              </a:solidFill>
            </a:rPr>
            <a:t>Юридические лица</a:t>
          </a:r>
          <a:endParaRPr lang="ru-RU" sz="1400" b="1" dirty="0">
            <a:solidFill>
              <a:schemeClr val="tx2"/>
            </a:solidFill>
          </a:endParaRPr>
        </a:p>
      </dgm:t>
    </dgm:pt>
    <dgm:pt modelId="{7DE6B44B-94FA-4387-BE01-FABE75DE43E1}" type="parTrans" cxnId="{1D751488-B411-44DB-AF42-E2EDE282E824}">
      <dgm:prSet/>
      <dgm:spPr/>
      <dgm:t>
        <a:bodyPr/>
        <a:lstStyle/>
        <a:p>
          <a:pPr algn="ctr"/>
          <a:endParaRPr lang="ru-RU" sz="1300" b="1">
            <a:solidFill>
              <a:schemeClr val="tx2"/>
            </a:solidFill>
          </a:endParaRPr>
        </a:p>
      </dgm:t>
    </dgm:pt>
    <dgm:pt modelId="{CFF75B3B-DEE5-4776-BDBF-B152632CE17F}" type="sibTrans" cxnId="{1D751488-B411-44DB-AF42-E2EDE282E824}">
      <dgm:prSet/>
      <dgm:spPr/>
      <dgm:t>
        <a:bodyPr/>
        <a:lstStyle/>
        <a:p>
          <a:pPr algn="ctr"/>
          <a:endParaRPr lang="ru-RU" sz="1300" b="1">
            <a:solidFill>
              <a:schemeClr val="tx2"/>
            </a:solidFill>
          </a:endParaRPr>
        </a:p>
      </dgm:t>
    </dgm:pt>
    <dgm:pt modelId="{1DF1BED5-A36B-4FC4-9DD0-D32DCC2C0E7E}">
      <dgm:prSet phldrT="[Текст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ru-RU" sz="1400" b="1" smtClean="0">
              <a:solidFill>
                <a:schemeClr val="tx2"/>
              </a:solidFill>
            </a:rPr>
            <a:t>Физические лица</a:t>
          </a:r>
          <a:endParaRPr lang="ru-RU" sz="1400" b="1" dirty="0">
            <a:solidFill>
              <a:schemeClr val="tx2"/>
            </a:solidFill>
          </a:endParaRPr>
        </a:p>
      </dgm:t>
    </dgm:pt>
    <dgm:pt modelId="{C6D62B02-04A3-4C3E-99F2-324B9F3549E3}" type="parTrans" cxnId="{B0825F38-1032-49E3-B688-8B3E4B7A4210}">
      <dgm:prSet/>
      <dgm:spPr/>
      <dgm:t>
        <a:bodyPr/>
        <a:lstStyle/>
        <a:p>
          <a:pPr algn="ctr"/>
          <a:endParaRPr lang="ru-RU" sz="1300" b="1">
            <a:solidFill>
              <a:schemeClr val="tx2"/>
            </a:solidFill>
          </a:endParaRPr>
        </a:p>
      </dgm:t>
    </dgm:pt>
    <dgm:pt modelId="{85C47834-DC7A-4FC2-B03F-F3CC7BD43FF6}" type="sibTrans" cxnId="{B0825F38-1032-49E3-B688-8B3E4B7A4210}">
      <dgm:prSet/>
      <dgm:spPr/>
      <dgm:t>
        <a:bodyPr/>
        <a:lstStyle/>
        <a:p>
          <a:pPr algn="ctr"/>
          <a:endParaRPr lang="ru-RU" sz="1300" b="1">
            <a:solidFill>
              <a:schemeClr val="tx2"/>
            </a:solidFill>
          </a:endParaRPr>
        </a:p>
      </dgm:t>
    </dgm:pt>
    <dgm:pt modelId="{A8082FC3-D6C0-44B0-AA6F-8D6047EDEA28}">
      <dgm:prSet phldrT="[Текст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algn="ctr"/>
          <a:r>
            <a:rPr lang="ru-RU" sz="1400" b="1" dirty="0" smtClean="0">
              <a:solidFill>
                <a:schemeClr val="tx2"/>
              </a:solidFill>
            </a:rPr>
            <a:t>Расчётные</a:t>
          </a:r>
          <a:endParaRPr lang="ru-RU" sz="1400" b="1" dirty="0">
            <a:solidFill>
              <a:schemeClr val="tx2"/>
            </a:solidFill>
          </a:endParaRPr>
        </a:p>
      </dgm:t>
    </dgm:pt>
    <dgm:pt modelId="{EF103FBE-9572-4F6E-93D4-B0177A671A47}" type="parTrans" cxnId="{43F2C162-24A4-4B9D-A4B2-DA1513C9B6EC}">
      <dgm:prSet/>
      <dgm:spPr/>
      <dgm:t>
        <a:bodyPr/>
        <a:lstStyle/>
        <a:p>
          <a:pPr algn="ctr"/>
          <a:endParaRPr lang="ru-RU" sz="1300" b="1">
            <a:solidFill>
              <a:schemeClr val="tx2"/>
            </a:solidFill>
          </a:endParaRPr>
        </a:p>
      </dgm:t>
    </dgm:pt>
    <dgm:pt modelId="{BE94EA35-50F4-4DAF-ABEC-A9341088C508}" type="sibTrans" cxnId="{43F2C162-24A4-4B9D-A4B2-DA1513C9B6EC}">
      <dgm:prSet/>
      <dgm:spPr/>
      <dgm:t>
        <a:bodyPr/>
        <a:lstStyle/>
        <a:p>
          <a:pPr algn="ctr"/>
          <a:endParaRPr lang="ru-RU" sz="1300" b="1">
            <a:solidFill>
              <a:schemeClr val="tx2"/>
            </a:solidFill>
          </a:endParaRPr>
        </a:p>
      </dgm:t>
    </dgm:pt>
    <dgm:pt modelId="{8314383B-BC75-4CD1-A938-3E355D84DE17}">
      <dgm:prSet phldrT="[Текст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algn="ctr"/>
          <a:r>
            <a:rPr lang="ru-RU" sz="1400" b="1" smtClean="0">
              <a:solidFill>
                <a:schemeClr val="tx2"/>
              </a:solidFill>
            </a:rPr>
            <a:t>Текущие</a:t>
          </a:r>
          <a:endParaRPr lang="ru-RU" sz="1400" b="1" dirty="0">
            <a:solidFill>
              <a:schemeClr val="tx2"/>
            </a:solidFill>
          </a:endParaRPr>
        </a:p>
      </dgm:t>
    </dgm:pt>
    <dgm:pt modelId="{B27C23C4-D79F-473E-8D44-901D6AFC07CD}" type="parTrans" cxnId="{AC505750-3F88-4929-9D61-A4034D7DB5BE}">
      <dgm:prSet/>
      <dgm:spPr/>
      <dgm:t>
        <a:bodyPr/>
        <a:lstStyle/>
        <a:p>
          <a:pPr algn="ctr"/>
          <a:endParaRPr lang="ru-RU" sz="1300" b="1">
            <a:solidFill>
              <a:schemeClr val="tx2"/>
            </a:solidFill>
          </a:endParaRPr>
        </a:p>
      </dgm:t>
    </dgm:pt>
    <dgm:pt modelId="{C4BACADE-E9F4-4F4D-B453-BB0C42426D79}" type="sibTrans" cxnId="{AC505750-3F88-4929-9D61-A4034D7DB5BE}">
      <dgm:prSet/>
      <dgm:spPr/>
      <dgm:t>
        <a:bodyPr/>
        <a:lstStyle/>
        <a:p>
          <a:pPr algn="ctr"/>
          <a:endParaRPr lang="ru-RU" sz="1300" b="1">
            <a:solidFill>
              <a:schemeClr val="tx2"/>
            </a:solidFill>
          </a:endParaRPr>
        </a:p>
      </dgm:t>
    </dgm:pt>
    <dgm:pt modelId="{CA8B9D65-494D-4A84-8456-592A02046165}">
      <dgm:prSet phldrT="[Текст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algn="ctr"/>
          <a:r>
            <a:rPr lang="ru-RU" sz="1400" b="1" dirty="0" smtClean="0">
              <a:solidFill>
                <a:schemeClr val="tx2"/>
              </a:solidFill>
            </a:rPr>
            <a:t>По вкладам</a:t>
          </a:r>
          <a:endParaRPr lang="ru-RU" sz="1400" b="1" dirty="0">
            <a:solidFill>
              <a:schemeClr val="tx2"/>
            </a:solidFill>
          </a:endParaRPr>
        </a:p>
      </dgm:t>
    </dgm:pt>
    <dgm:pt modelId="{10641E87-1590-42ED-90B2-B3A010CE2A32}" type="parTrans" cxnId="{8F0DE824-C03A-45F0-989D-744368B79CBA}">
      <dgm:prSet/>
      <dgm:spPr/>
      <dgm:t>
        <a:bodyPr/>
        <a:lstStyle/>
        <a:p>
          <a:pPr algn="ctr"/>
          <a:endParaRPr lang="ru-RU" sz="1300" b="1">
            <a:solidFill>
              <a:schemeClr val="tx2"/>
            </a:solidFill>
          </a:endParaRPr>
        </a:p>
      </dgm:t>
    </dgm:pt>
    <dgm:pt modelId="{3688793A-DF3F-42D1-B9AF-F453367129FD}" type="sibTrans" cxnId="{8F0DE824-C03A-45F0-989D-744368B79CBA}">
      <dgm:prSet/>
      <dgm:spPr/>
      <dgm:t>
        <a:bodyPr/>
        <a:lstStyle/>
        <a:p>
          <a:pPr algn="ctr"/>
          <a:endParaRPr lang="ru-RU" sz="1300" b="1">
            <a:solidFill>
              <a:schemeClr val="tx2"/>
            </a:solidFill>
          </a:endParaRPr>
        </a:p>
      </dgm:t>
    </dgm:pt>
    <dgm:pt modelId="{9AF9086D-C2C6-4074-AE22-637FF2FF3DCB}">
      <dgm:prSet phldrT="[Текст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algn="ctr"/>
          <a:r>
            <a:rPr lang="ru-RU" sz="1400" b="1" dirty="0" smtClean="0">
              <a:solidFill>
                <a:schemeClr val="tx2"/>
              </a:solidFill>
            </a:rPr>
            <a:t>По вкладам</a:t>
          </a:r>
          <a:endParaRPr lang="ru-RU" sz="1400" b="1" dirty="0">
            <a:solidFill>
              <a:schemeClr val="tx2"/>
            </a:solidFill>
          </a:endParaRPr>
        </a:p>
      </dgm:t>
    </dgm:pt>
    <dgm:pt modelId="{F09CA11C-8C20-4593-B2E4-E1DAD8249655}" type="parTrans" cxnId="{568941AB-5E78-4319-9EB2-D4E1C3B0B1C4}">
      <dgm:prSet/>
      <dgm:spPr/>
      <dgm:t>
        <a:bodyPr/>
        <a:lstStyle/>
        <a:p>
          <a:pPr algn="ctr"/>
          <a:endParaRPr lang="ru-RU" sz="1300" b="1">
            <a:solidFill>
              <a:schemeClr val="tx2"/>
            </a:solidFill>
          </a:endParaRPr>
        </a:p>
      </dgm:t>
    </dgm:pt>
    <dgm:pt modelId="{A8951599-07B1-4921-8B3B-EB4E88C8C837}" type="sibTrans" cxnId="{568941AB-5E78-4319-9EB2-D4E1C3B0B1C4}">
      <dgm:prSet/>
      <dgm:spPr/>
      <dgm:t>
        <a:bodyPr/>
        <a:lstStyle/>
        <a:p>
          <a:pPr algn="ctr"/>
          <a:endParaRPr lang="ru-RU" sz="1300" b="1">
            <a:solidFill>
              <a:schemeClr val="tx2"/>
            </a:solidFill>
          </a:endParaRPr>
        </a:p>
      </dgm:t>
    </dgm:pt>
    <dgm:pt modelId="{8C6C2EFC-F6F7-412D-914E-83D92A573B5E}">
      <dgm:prSet phldrT="[Текст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algn="ctr"/>
          <a:r>
            <a:rPr lang="ru-RU" sz="1400" b="1" dirty="0" smtClean="0">
              <a:solidFill>
                <a:schemeClr val="tx2"/>
              </a:solidFill>
            </a:rPr>
            <a:t>Депозитные</a:t>
          </a:r>
          <a:endParaRPr lang="ru-RU" sz="1400" b="1" dirty="0">
            <a:solidFill>
              <a:schemeClr val="tx2"/>
            </a:solidFill>
          </a:endParaRPr>
        </a:p>
      </dgm:t>
    </dgm:pt>
    <dgm:pt modelId="{D1112978-A0C8-4012-9EE0-93B7AC830C9E}" type="parTrans" cxnId="{B2AA7C84-71B1-406F-A0EB-C0812266CC4A}">
      <dgm:prSet/>
      <dgm:spPr/>
      <dgm:t>
        <a:bodyPr/>
        <a:lstStyle/>
        <a:p>
          <a:pPr algn="ctr"/>
          <a:endParaRPr lang="ru-RU" sz="1300">
            <a:solidFill>
              <a:schemeClr val="tx2"/>
            </a:solidFill>
          </a:endParaRPr>
        </a:p>
      </dgm:t>
    </dgm:pt>
    <dgm:pt modelId="{ACA05911-D2B0-445B-8AE8-F15C80609779}" type="sibTrans" cxnId="{B2AA7C84-71B1-406F-A0EB-C0812266CC4A}">
      <dgm:prSet/>
      <dgm:spPr/>
      <dgm:t>
        <a:bodyPr/>
        <a:lstStyle/>
        <a:p>
          <a:pPr algn="ctr"/>
          <a:endParaRPr lang="ru-RU" sz="1300">
            <a:solidFill>
              <a:schemeClr val="tx2"/>
            </a:solidFill>
          </a:endParaRPr>
        </a:p>
      </dgm:t>
    </dgm:pt>
    <dgm:pt modelId="{6BF91A0D-D9FD-4FC5-8DE9-2AEB2F507A2C}">
      <dgm:prSet phldrT="[Текст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algn="ctr"/>
          <a:r>
            <a:rPr lang="ru-RU" sz="1400" b="1" dirty="0" smtClean="0">
              <a:solidFill>
                <a:schemeClr val="tx2"/>
              </a:solidFill>
            </a:rPr>
            <a:t>Депозитные</a:t>
          </a:r>
          <a:endParaRPr lang="ru-RU" sz="1400" b="1" dirty="0">
            <a:solidFill>
              <a:schemeClr val="tx2"/>
            </a:solidFill>
          </a:endParaRPr>
        </a:p>
      </dgm:t>
    </dgm:pt>
    <dgm:pt modelId="{B016A4DC-58CD-457D-BC11-F70BC8F85397}" type="parTrans" cxnId="{9FD9713A-1B40-4E73-A935-A95434687C32}">
      <dgm:prSet/>
      <dgm:spPr/>
      <dgm:t>
        <a:bodyPr/>
        <a:lstStyle/>
        <a:p>
          <a:pPr algn="ctr"/>
          <a:endParaRPr lang="ru-RU" sz="1300">
            <a:solidFill>
              <a:schemeClr val="tx2"/>
            </a:solidFill>
          </a:endParaRPr>
        </a:p>
      </dgm:t>
    </dgm:pt>
    <dgm:pt modelId="{B1538C81-EC83-4139-8380-C7244AEF018B}" type="sibTrans" cxnId="{9FD9713A-1B40-4E73-A935-A95434687C32}">
      <dgm:prSet/>
      <dgm:spPr/>
      <dgm:t>
        <a:bodyPr/>
        <a:lstStyle/>
        <a:p>
          <a:pPr algn="ctr"/>
          <a:endParaRPr lang="ru-RU" sz="1300">
            <a:solidFill>
              <a:schemeClr val="tx2"/>
            </a:solidFill>
          </a:endParaRPr>
        </a:p>
      </dgm:t>
    </dgm:pt>
    <dgm:pt modelId="{483924D6-ACE1-4168-B385-C1E5900FB434}" type="pres">
      <dgm:prSet presAssocID="{46E781D4-0BC2-4313-B1CC-0DBCD71DABD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E0423E00-465B-4FD1-9A20-F96950F91790}" type="pres">
      <dgm:prSet presAssocID="{66161FA6-51B0-47CB-9E97-808110420DCF}" presName="hierRoot1" presStyleCnt="0">
        <dgm:presLayoutVars>
          <dgm:hierBranch val="init"/>
        </dgm:presLayoutVars>
      </dgm:prSet>
      <dgm:spPr/>
    </dgm:pt>
    <dgm:pt modelId="{0D3A9DC0-1AA3-43F9-B1C4-1E0A6F80E6AE}" type="pres">
      <dgm:prSet presAssocID="{66161FA6-51B0-47CB-9E97-808110420DCF}" presName="rootComposite1" presStyleCnt="0"/>
      <dgm:spPr/>
    </dgm:pt>
    <dgm:pt modelId="{316FFDF0-BA04-4B10-B61D-1FDF30DA63D1}" type="pres">
      <dgm:prSet presAssocID="{66161FA6-51B0-47CB-9E97-808110420DC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F99E0E7-6336-41CF-B440-D11B1B8A5254}" type="pres">
      <dgm:prSet presAssocID="{66161FA6-51B0-47CB-9E97-808110420DCF}" presName="rootConnector1" presStyleLbl="node1" presStyleIdx="0" presStyleCnt="0"/>
      <dgm:spPr/>
      <dgm:t>
        <a:bodyPr/>
        <a:lstStyle/>
        <a:p>
          <a:endParaRPr lang="ru-RU"/>
        </a:p>
      </dgm:t>
    </dgm:pt>
    <dgm:pt modelId="{E15DCDB1-8D33-4827-B019-5F3733AE7CDA}" type="pres">
      <dgm:prSet presAssocID="{66161FA6-51B0-47CB-9E97-808110420DCF}" presName="hierChild2" presStyleCnt="0"/>
      <dgm:spPr/>
    </dgm:pt>
    <dgm:pt modelId="{938ADDFD-9AE5-4064-A175-029107ECD58A}" type="pres">
      <dgm:prSet presAssocID="{7CD94C23-7240-42BE-AE26-0ED7F0662491}" presName="Name37" presStyleLbl="parChTrans1D2" presStyleIdx="0" presStyleCnt="2"/>
      <dgm:spPr/>
      <dgm:t>
        <a:bodyPr/>
        <a:lstStyle/>
        <a:p>
          <a:endParaRPr lang="ru-RU"/>
        </a:p>
      </dgm:t>
    </dgm:pt>
    <dgm:pt modelId="{8732FF83-65B4-4C1D-9EC0-AA3EE4C94DFC}" type="pres">
      <dgm:prSet presAssocID="{FBCF4E9F-9F12-4A5D-98CB-B76B18695F73}" presName="hierRoot2" presStyleCnt="0">
        <dgm:presLayoutVars>
          <dgm:hierBranch val="init"/>
        </dgm:presLayoutVars>
      </dgm:prSet>
      <dgm:spPr/>
    </dgm:pt>
    <dgm:pt modelId="{73BEA9A5-8ADD-43AD-8119-CC96EE0797A1}" type="pres">
      <dgm:prSet presAssocID="{FBCF4E9F-9F12-4A5D-98CB-B76B18695F73}" presName="rootComposite" presStyleCnt="0"/>
      <dgm:spPr/>
    </dgm:pt>
    <dgm:pt modelId="{5427BD9B-EFA7-4016-B09B-2E99E1113547}" type="pres">
      <dgm:prSet presAssocID="{FBCF4E9F-9F12-4A5D-98CB-B76B18695F73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A993683-67A6-4EDC-BE0C-9EB710C08436}" type="pres">
      <dgm:prSet presAssocID="{FBCF4E9F-9F12-4A5D-98CB-B76B18695F73}" presName="rootConnector" presStyleLbl="node2" presStyleIdx="0" presStyleCnt="2"/>
      <dgm:spPr/>
      <dgm:t>
        <a:bodyPr/>
        <a:lstStyle/>
        <a:p>
          <a:endParaRPr lang="ru-RU"/>
        </a:p>
      </dgm:t>
    </dgm:pt>
    <dgm:pt modelId="{135DD80F-0C52-4C57-98C1-1E4B0A01851B}" type="pres">
      <dgm:prSet presAssocID="{FBCF4E9F-9F12-4A5D-98CB-B76B18695F73}" presName="hierChild4" presStyleCnt="0"/>
      <dgm:spPr/>
    </dgm:pt>
    <dgm:pt modelId="{49A17513-EC78-44A8-B3DA-F3820A46260F}" type="pres">
      <dgm:prSet presAssocID="{5A1B703E-8717-45F5-A824-F44F736A3B6A}" presName="Name37" presStyleLbl="parChTrans1D3" presStyleIdx="0" presStyleCnt="4"/>
      <dgm:spPr/>
      <dgm:t>
        <a:bodyPr/>
        <a:lstStyle/>
        <a:p>
          <a:endParaRPr lang="ru-RU"/>
        </a:p>
      </dgm:t>
    </dgm:pt>
    <dgm:pt modelId="{53E1F10C-A833-4FF6-A777-FAEC72C15883}" type="pres">
      <dgm:prSet presAssocID="{B808FEBB-EB44-428F-A555-49442C2A4985}" presName="hierRoot2" presStyleCnt="0">
        <dgm:presLayoutVars>
          <dgm:hierBranch val="init"/>
        </dgm:presLayoutVars>
      </dgm:prSet>
      <dgm:spPr/>
    </dgm:pt>
    <dgm:pt modelId="{6E99E114-355D-4014-891F-F1BAFC756CD8}" type="pres">
      <dgm:prSet presAssocID="{B808FEBB-EB44-428F-A555-49442C2A4985}" presName="rootComposite" presStyleCnt="0"/>
      <dgm:spPr/>
    </dgm:pt>
    <dgm:pt modelId="{1B31915E-EB8D-4C5F-936A-6F9D0F1099F8}" type="pres">
      <dgm:prSet presAssocID="{B808FEBB-EB44-428F-A555-49442C2A4985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7D1072C-8EEC-42B2-8CCD-BF46C4C4B598}" type="pres">
      <dgm:prSet presAssocID="{B808FEBB-EB44-428F-A555-49442C2A4985}" presName="rootConnector" presStyleLbl="node3" presStyleIdx="0" presStyleCnt="4"/>
      <dgm:spPr/>
      <dgm:t>
        <a:bodyPr/>
        <a:lstStyle/>
        <a:p>
          <a:endParaRPr lang="ru-RU"/>
        </a:p>
      </dgm:t>
    </dgm:pt>
    <dgm:pt modelId="{255F8B54-454C-4EB7-86AB-EAB73BCF34D1}" type="pres">
      <dgm:prSet presAssocID="{B808FEBB-EB44-428F-A555-49442C2A4985}" presName="hierChild4" presStyleCnt="0"/>
      <dgm:spPr/>
    </dgm:pt>
    <dgm:pt modelId="{8FEADEAC-A36D-4D6E-B055-F90A2EB6FC62}" type="pres">
      <dgm:prSet presAssocID="{E4818078-005C-47B2-81C5-054EB0A5B3E1}" presName="Name37" presStyleLbl="parChTrans1D4" presStyleIdx="0" presStyleCnt="10"/>
      <dgm:spPr/>
      <dgm:t>
        <a:bodyPr/>
        <a:lstStyle/>
        <a:p>
          <a:endParaRPr lang="ru-RU"/>
        </a:p>
      </dgm:t>
    </dgm:pt>
    <dgm:pt modelId="{2AD5C789-9BB4-4BC5-8358-7634AD03D2EC}" type="pres">
      <dgm:prSet presAssocID="{123D1CE2-7082-45F5-8626-3D9C099EE0C6}" presName="hierRoot2" presStyleCnt="0">
        <dgm:presLayoutVars>
          <dgm:hierBranch val="init"/>
        </dgm:presLayoutVars>
      </dgm:prSet>
      <dgm:spPr/>
    </dgm:pt>
    <dgm:pt modelId="{27B87DAC-A288-4FB3-B6A7-CEF008CE0058}" type="pres">
      <dgm:prSet presAssocID="{123D1CE2-7082-45F5-8626-3D9C099EE0C6}" presName="rootComposite" presStyleCnt="0"/>
      <dgm:spPr/>
    </dgm:pt>
    <dgm:pt modelId="{251B721F-EF8E-435E-97E0-6CC9E1CEF81B}" type="pres">
      <dgm:prSet presAssocID="{123D1CE2-7082-45F5-8626-3D9C099EE0C6}" presName="rootText" presStyleLbl="node4" presStyleIdx="0" presStyleCnt="10" custLinFactNeighborX="-1878" custLinFactNeighborY="-2458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19C241C-DFDC-4035-8D8E-E381C5AD216A}" type="pres">
      <dgm:prSet presAssocID="{123D1CE2-7082-45F5-8626-3D9C099EE0C6}" presName="rootConnector" presStyleLbl="node4" presStyleIdx="0" presStyleCnt="10"/>
      <dgm:spPr/>
      <dgm:t>
        <a:bodyPr/>
        <a:lstStyle/>
        <a:p>
          <a:endParaRPr lang="ru-RU"/>
        </a:p>
      </dgm:t>
    </dgm:pt>
    <dgm:pt modelId="{B44190E3-C2A9-4862-9316-F05BE4D02C3C}" type="pres">
      <dgm:prSet presAssocID="{123D1CE2-7082-45F5-8626-3D9C099EE0C6}" presName="hierChild4" presStyleCnt="0"/>
      <dgm:spPr/>
    </dgm:pt>
    <dgm:pt modelId="{9E68028B-735E-4656-98AA-8A44DD3D235C}" type="pres">
      <dgm:prSet presAssocID="{123D1CE2-7082-45F5-8626-3D9C099EE0C6}" presName="hierChild5" presStyleCnt="0"/>
      <dgm:spPr/>
    </dgm:pt>
    <dgm:pt modelId="{89EF76B5-297C-496E-977F-93DFDFA5EAC6}" type="pres">
      <dgm:prSet presAssocID="{5144EB70-B161-4CE8-A63D-D1EEBCE3B698}" presName="Name37" presStyleLbl="parChTrans1D4" presStyleIdx="1" presStyleCnt="10"/>
      <dgm:spPr/>
      <dgm:t>
        <a:bodyPr/>
        <a:lstStyle/>
        <a:p>
          <a:endParaRPr lang="ru-RU"/>
        </a:p>
      </dgm:t>
    </dgm:pt>
    <dgm:pt modelId="{EC67E276-E04E-4029-A72B-CAC0C6DF06C7}" type="pres">
      <dgm:prSet presAssocID="{E9900ECC-D632-4CE7-B486-CA410C2E0EBF}" presName="hierRoot2" presStyleCnt="0">
        <dgm:presLayoutVars>
          <dgm:hierBranch val="init"/>
        </dgm:presLayoutVars>
      </dgm:prSet>
      <dgm:spPr/>
    </dgm:pt>
    <dgm:pt modelId="{7CF0AA81-258C-4EEB-B95F-C0C3B949F0C7}" type="pres">
      <dgm:prSet presAssocID="{E9900ECC-D632-4CE7-B486-CA410C2E0EBF}" presName="rootComposite" presStyleCnt="0"/>
      <dgm:spPr/>
    </dgm:pt>
    <dgm:pt modelId="{319CC5F8-08B1-4013-83C6-8B8D68A973D8}" type="pres">
      <dgm:prSet presAssocID="{E9900ECC-D632-4CE7-B486-CA410C2E0EBF}" presName="rootText" presStyleLbl="node4" presStyleIdx="1" presStyleCnt="10" custLinFactNeighborX="-1878" custLinFactNeighborY="-5184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E3DF57E-3098-4ECF-9978-7E42A5DF6F76}" type="pres">
      <dgm:prSet presAssocID="{E9900ECC-D632-4CE7-B486-CA410C2E0EBF}" presName="rootConnector" presStyleLbl="node4" presStyleIdx="1" presStyleCnt="10"/>
      <dgm:spPr/>
      <dgm:t>
        <a:bodyPr/>
        <a:lstStyle/>
        <a:p>
          <a:endParaRPr lang="ru-RU"/>
        </a:p>
      </dgm:t>
    </dgm:pt>
    <dgm:pt modelId="{C2E582C1-3F10-46B5-9883-E71695179291}" type="pres">
      <dgm:prSet presAssocID="{E9900ECC-D632-4CE7-B486-CA410C2E0EBF}" presName="hierChild4" presStyleCnt="0"/>
      <dgm:spPr/>
    </dgm:pt>
    <dgm:pt modelId="{8F8750B4-4267-4186-B9E9-46797FC5A4FA}" type="pres">
      <dgm:prSet presAssocID="{E9900ECC-D632-4CE7-B486-CA410C2E0EBF}" presName="hierChild5" presStyleCnt="0"/>
      <dgm:spPr/>
    </dgm:pt>
    <dgm:pt modelId="{39B3C238-D137-4105-B47A-1A797DFB0AE7}" type="pres">
      <dgm:prSet presAssocID="{D1112978-A0C8-4012-9EE0-93B7AC830C9E}" presName="Name37" presStyleLbl="parChTrans1D4" presStyleIdx="2" presStyleCnt="10"/>
      <dgm:spPr/>
      <dgm:t>
        <a:bodyPr/>
        <a:lstStyle/>
        <a:p>
          <a:endParaRPr lang="ru-RU"/>
        </a:p>
      </dgm:t>
    </dgm:pt>
    <dgm:pt modelId="{40A6DD32-43CD-4036-84BC-DD916A34FA07}" type="pres">
      <dgm:prSet presAssocID="{8C6C2EFC-F6F7-412D-914E-83D92A573B5E}" presName="hierRoot2" presStyleCnt="0">
        <dgm:presLayoutVars>
          <dgm:hierBranch val="init"/>
        </dgm:presLayoutVars>
      </dgm:prSet>
      <dgm:spPr/>
    </dgm:pt>
    <dgm:pt modelId="{617B1FDD-7CC0-4992-B48D-662B0D93A7B8}" type="pres">
      <dgm:prSet presAssocID="{8C6C2EFC-F6F7-412D-914E-83D92A573B5E}" presName="rootComposite" presStyleCnt="0"/>
      <dgm:spPr/>
    </dgm:pt>
    <dgm:pt modelId="{3CFDB4CD-4937-4762-90AD-5E7895B3119F}" type="pres">
      <dgm:prSet presAssocID="{8C6C2EFC-F6F7-412D-914E-83D92A573B5E}" presName="rootText" presStyleLbl="node4" presStyleIdx="2" presStyleCnt="10" custLinFactNeighborX="-1878" custLinFactNeighborY="3564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F25BEAA-EF80-4C38-840E-2AB5768E2AA6}" type="pres">
      <dgm:prSet presAssocID="{8C6C2EFC-F6F7-412D-914E-83D92A573B5E}" presName="rootConnector" presStyleLbl="node4" presStyleIdx="2" presStyleCnt="10"/>
      <dgm:spPr/>
      <dgm:t>
        <a:bodyPr/>
        <a:lstStyle/>
        <a:p>
          <a:endParaRPr lang="ru-RU"/>
        </a:p>
      </dgm:t>
    </dgm:pt>
    <dgm:pt modelId="{754EBB01-6C7E-4700-9CB5-87BDACEBC27B}" type="pres">
      <dgm:prSet presAssocID="{8C6C2EFC-F6F7-412D-914E-83D92A573B5E}" presName="hierChild4" presStyleCnt="0"/>
      <dgm:spPr/>
    </dgm:pt>
    <dgm:pt modelId="{8B16353E-75EA-43CD-9EC8-9B41DD5EC332}" type="pres">
      <dgm:prSet presAssocID="{8C6C2EFC-F6F7-412D-914E-83D92A573B5E}" presName="hierChild5" presStyleCnt="0"/>
      <dgm:spPr/>
    </dgm:pt>
    <dgm:pt modelId="{7DF6872B-3317-45A0-B9B6-A0E75A930246}" type="pres">
      <dgm:prSet presAssocID="{8BC4574A-71DE-4E91-8E47-6A024E358FC5}" presName="Name37" presStyleLbl="parChTrans1D4" presStyleIdx="3" presStyleCnt="10"/>
      <dgm:spPr/>
      <dgm:t>
        <a:bodyPr/>
        <a:lstStyle/>
        <a:p>
          <a:endParaRPr lang="ru-RU"/>
        </a:p>
      </dgm:t>
    </dgm:pt>
    <dgm:pt modelId="{F1A95DF3-E955-4ED0-A24B-A1F9949C2339}" type="pres">
      <dgm:prSet presAssocID="{09FADAFE-5D62-445F-8E67-12B792972559}" presName="hierRoot2" presStyleCnt="0">
        <dgm:presLayoutVars>
          <dgm:hierBranch val="init"/>
        </dgm:presLayoutVars>
      </dgm:prSet>
      <dgm:spPr/>
    </dgm:pt>
    <dgm:pt modelId="{B2DB2E41-E36A-400F-939C-2A0C9EEFD32E}" type="pres">
      <dgm:prSet presAssocID="{09FADAFE-5D62-445F-8E67-12B792972559}" presName="rootComposite" presStyleCnt="0"/>
      <dgm:spPr/>
    </dgm:pt>
    <dgm:pt modelId="{8572F0D1-47DD-4877-BC05-524A20F61375}" type="pres">
      <dgm:prSet presAssocID="{09FADAFE-5D62-445F-8E67-12B792972559}" presName="rootText" presStyleLbl="node4" presStyleIdx="3" presStyleCnt="10" custLinFactY="-100000" custLinFactNeighborX="-1878" custLinFactNeighborY="-12109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A07CB7A-BEEF-4996-A777-013D5C50C881}" type="pres">
      <dgm:prSet presAssocID="{09FADAFE-5D62-445F-8E67-12B792972559}" presName="rootConnector" presStyleLbl="node4" presStyleIdx="3" presStyleCnt="10"/>
      <dgm:spPr/>
      <dgm:t>
        <a:bodyPr/>
        <a:lstStyle/>
        <a:p>
          <a:endParaRPr lang="ru-RU"/>
        </a:p>
      </dgm:t>
    </dgm:pt>
    <dgm:pt modelId="{45E66A4F-49F2-4FC3-BD82-EECA987F8155}" type="pres">
      <dgm:prSet presAssocID="{09FADAFE-5D62-445F-8E67-12B792972559}" presName="hierChild4" presStyleCnt="0"/>
      <dgm:spPr/>
    </dgm:pt>
    <dgm:pt modelId="{519BD67D-F4FF-4885-A5E2-BBE87F514F39}" type="pres">
      <dgm:prSet presAssocID="{09FADAFE-5D62-445F-8E67-12B792972559}" presName="hierChild5" presStyleCnt="0"/>
      <dgm:spPr/>
    </dgm:pt>
    <dgm:pt modelId="{9038C7B3-72F6-4F46-A6E4-352603B0EAE1}" type="pres">
      <dgm:prSet presAssocID="{B808FEBB-EB44-428F-A555-49442C2A4985}" presName="hierChild5" presStyleCnt="0"/>
      <dgm:spPr/>
    </dgm:pt>
    <dgm:pt modelId="{92F70F6B-2826-4C05-9BA1-6F2D4CD6035B}" type="pres">
      <dgm:prSet presAssocID="{D98E0089-6D35-45D6-927E-1233A1D9B5AA}" presName="Name37" presStyleLbl="parChTrans1D3" presStyleIdx="1" presStyleCnt="4"/>
      <dgm:spPr/>
      <dgm:t>
        <a:bodyPr/>
        <a:lstStyle/>
        <a:p>
          <a:endParaRPr lang="ru-RU"/>
        </a:p>
      </dgm:t>
    </dgm:pt>
    <dgm:pt modelId="{A10EBA43-6858-433A-B11E-DF104B21057E}" type="pres">
      <dgm:prSet presAssocID="{06E266E7-F7B0-4984-AC7C-C8E9DE573A3E}" presName="hierRoot2" presStyleCnt="0">
        <dgm:presLayoutVars>
          <dgm:hierBranch val="init"/>
        </dgm:presLayoutVars>
      </dgm:prSet>
      <dgm:spPr/>
    </dgm:pt>
    <dgm:pt modelId="{BD749943-AA85-4CCC-9959-FC46C53712C2}" type="pres">
      <dgm:prSet presAssocID="{06E266E7-F7B0-4984-AC7C-C8E9DE573A3E}" presName="rootComposite" presStyleCnt="0"/>
      <dgm:spPr/>
    </dgm:pt>
    <dgm:pt modelId="{7E2A024B-88FC-4A1E-AA1D-CCC5CA1D4B52}" type="pres">
      <dgm:prSet presAssocID="{06E266E7-F7B0-4984-AC7C-C8E9DE573A3E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BF3ED1E-A2DE-4473-96AA-1A1EF712F547}" type="pres">
      <dgm:prSet presAssocID="{06E266E7-F7B0-4984-AC7C-C8E9DE573A3E}" presName="rootConnector" presStyleLbl="node3" presStyleIdx="1" presStyleCnt="4"/>
      <dgm:spPr/>
      <dgm:t>
        <a:bodyPr/>
        <a:lstStyle/>
        <a:p>
          <a:endParaRPr lang="ru-RU"/>
        </a:p>
      </dgm:t>
    </dgm:pt>
    <dgm:pt modelId="{F9BDB45C-C981-4389-8722-469ADF4FEC91}" type="pres">
      <dgm:prSet presAssocID="{06E266E7-F7B0-4984-AC7C-C8E9DE573A3E}" presName="hierChild4" presStyleCnt="0"/>
      <dgm:spPr/>
    </dgm:pt>
    <dgm:pt modelId="{D88BFEAE-BF52-4F6E-AA16-7D2DA140BE6B}" type="pres">
      <dgm:prSet presAssocID="{1BB479AE-0B7A-4969-AE7A-DC908534C544}" presName="Name37" presStyleLbl="parChTrans1D4" presStyleIdx="4" presStyleCnt="10"/>
      <dgm:spPr/>
      <dgm:t>
        <a:bodyPr/>
        <a:lstStyle/>
        <a:p>
          <a:endParaRPr lang="ru-RU"/>
        </a:p>
      </dgm:t>
    </dgm:pt>
    <dgm:pt modelId="{DD486B1A-DC5C-44B1-8094-87C573C44B70}" type="pres">
      <dgm:prSet presAssocID="{ABE71BDD-FE8E-43C3-A6B8-544D24796872}" presName="hierRoot2" presStyleCnt="0">
        <dgm:presLayoutVars>
          <dgm:hierBranch val="init"/>
        </dgm:presLayoutVars>
      </dgm:prSet>
      <dgm:spPr/>
    </dgm:pt>
    <dgm:pt modelId="{92F084A6-97B8-40A9-966C-D5180C13E0DD}" type="pres">
      <dgm:prSet presAssocID="{ABE71BDD-FE8E-43C3-A6B8-544D24796872}" presName="rootComposite" presStyleCnt="0"/>
      <dgm:spPr/>
    </dgm:pt>
    <dgm:pt modelId="{A3D92DBC-E239-4574-9381-6EC4B98722CE}" type="pres">
      <dgm:prSet presAssocID="{ABE71BDD-FE8E-43C3-A6B8-544D24796872}" presName="rootText" presStyleLbl="node4" presStyleIdx="4" presStyleCnt="1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6C00BAE-F27F-483C-A6DF-5DDA5354EDDF}" type="pres">
      <dgm:prSet presAssocID="{ABE71BDD-FE8E-43C3-A6B8-544D24796872}" presName="rootConnector" presStyleLbl="node4" presStyleIdx="4" presStyleCnt="10"/>
      <dgm:spPr/>
      <dgm:t>
        <a:bodyPr/>
        <a:lstStyle/>
        <a:p>
          <a:endParaRPr lang="ru-RU"/>
        </a:p>
      </dgm:t>
    </dgm:pt>
    <dgm:pt modelId="{DD40B815-D892-4DC1-94DC-6391302EBF5A}" type="pres">
      <dgm:prSet presAssocID="{ABE71BDD-FE8E-43C3-A6B8-544D24796872}" presName="hierChild4" presStyleCnt="0"/>
      <dgm:spPr/>
    </dgm:pt>
    <dgm:pt modelId="{998A743C-F34C-4C04-95F2-8AF834594B2E}" type="pres">
      <dgm:prSet presAssocID="{ABE71BDD-FE8E-43C3-A6B8-544D24796872}" presName="hierChild5" presStyleCnt="0"/>
      <dgm:spPr/>
    </dgm:pt>
    <dgm:pt modelId="{BB958CA4-9990-4357-BC9E-9471E55331D3}" type="pres">
      <dgm:prSet presAssocID="{F09CA11C-8C20-4593-B2E4-E1DAD8249655}" presName="Name37" presStyleLbl="parChTrans1D4" presStyleIdx="5" presStyleCnt="10"/>
      <dgm:spPr/>
      <dgm:t>
        <a:bodyPr/>
        <a:lstStyle/>
        <a:p>
          <a:endParaRPr lang="ru-RU"/>
        </a:p>
      </dgm:t>
    </dgm:pt>
    <dgm:pt modelId="{8BD93528-4D71-4DC4-B062-E1E4ED3B61F8}" type="pres">
      <dgm:prSet presAssocID="{9AF9086D-C2C6-4074-AE22-637FF2FF3DCB}" presName="hierRoot2" presStyleCnt="0">
        <dgm:presLayoutVars>
          <dgm:hierBranch val="init"/>
        </dgm:presLayoutVars>
      </dgm:prSet>
      <dgm:spPr/>
    </dgm:pt>
    <dgm:pt modelId="{8D96A82B-6C25-4053-9E54-BF6FEF659D0A}" type="pres">
      <dgm:prSet presAssocID="{9AF9086D-C2C6-4074-AE22-637FF2FF3DCB}" presName="rootComposite" presStyleCnt="0"/>
      <dgm:spPr/>
    </dgm:pt>
    <dgm:pt modelId="{68AEC7AF-E7F2-4031-9EE1-78B900658849}" type="pres">
      <dgm:prSet presAssocID="{9AF9086D-C2C6-4074-AE22-637FF2FF3DCB}" presName="rootText" presStyleLbl="node4" presStyleIdx="5" presStyleCnt="1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76F0DDC-AFB6-47E7-9465-D9CD0ABDCAF3}" type="pres">
      <dgm:prSet presAssocID="{9AF9086D-C2C6-4074-AE22-637FF2FF3DCB}" presName="rootConnector" presStyleLbl="node4" presStyleIdx="5" presStyleCnt="10"/>
      <dgm:spPr/>
      <dgm:t>
        <a:bodyPr/>
        <a:lstStyle/>
        <a:p>
          <a:endParaRPr lang="ru-RU"/>
        </a:p>
      </dgm:t>
    </dgm:pt>
    <dgm:pt modelId="{2C1F769B-0EEE-4F4A-BCF4-3AC059B797F5}" type="pres">
      <dgm:prSet presAssocID="{9AF9086D-C2C6-4074-AE22-637FF2FF3DCB}" presName="hierChild4" presStyleCnt="0"/>
      <dgm:spPr/>
    </dgm:pt>
    <dgm:pt modelId="{4ACCEC3F-88C6-4D70-BDC8-9E35116C6EA3}" type="pres">
      <dgm:prSet presAssocID="{9AF9086D-C2C6-4074-AE22-637FF2FF3DCB}" presName="hierChild5" presStyleCnt="0"/>
      <dgm:spPr/>
    </dgm:pt>
    <dgm:pt modelId="{7D5E8454-5BC6-4234-A9B1-D2FD855AC891}" type="pres">
      <dgm:prSet presAssocID="{06E266E7-F7B0-4984-AC7C-C8E9DE573A3E}" presName="hierChild5" presStyleCnt="0"/>
      <dgm:spPr/>
    </dgm:pt>
    <dgm:pt modelId="{9518A9CC-35C5-4190-A3D8-616A219B0B3B}" type="pres">
      <dgm:prSet presAssocID="{FBCF4E9F-9F12-4A5D-98CB-B76B18695F73}" presName="hierChild5" presStyleCnt="0"/>
      <dgm:spPr/>
    </dgm:pt>
    <dgm:pt modelId="{D0A09893-EE27-4352-B098-894E9C4B2FB0}" type="pres">
      <dgm:prSet presAssocID="{2CC7AA03-3C00-400D-9376-705E523CD748}" presName="Name37" presStyleLbl="parChTrans1D2" presStyleIdx="1" presStyleCnt="2"/>
      <dgm:spPr/>
      <dgm:t>
        <a:bodyPr/>
        <a:lstStyle/>
        <a:p>
          <a:endParaRPr lang="ru-RU"/>
        </a:p>
      </dgm:t>
    </dgm:pt>
    <dgm:pt modelId="{37CC7C08-23A7-4930-8EA9-876727C22C57}" type="pres">
      <dgm:prSet presAssocID="{4277864B-7E81-4A27-AAAB-42D8636EED66}" presName="hierRoot2" presStyleCnt="0">
        <dgm:presLayoutVars>
          <dgm:hierBranch val="init"/>
        </dgm:presLayoutVars>
      </dgm:prSet>
      <dgm:spPr/>
    </dgm:pt>
    <dgm:pt modelId="{A833581A-94FF-4257-A3A9-E74E53EE7C60}" type="pres">
      <dgm:prSet presAssocID="{4277864B-7E81-4A27-AAAB-42D8636EED66}" presName="rootComposite" presStyleCnt="0"/>
      <dgm:spPr/>
    </dgm:pt>
    <dgm:pt modelId="{1FCAD840-B647-4E3D-B704-13EFB6E6E15A}" type="pres">
      <dgm:prSet presAssocID="{4277864B-7E81-4A27-AAAB-42D8636EED66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43C8190-A614-4DA1-9057-CF6F182F0A27}" type="pres">
      <dgm:prSet presAssocID="{4277864B-7E81-4A27-AAAB-42D8636EED66}" presName="rootConnector" presStyleLbl="node2" presStyleIdx="1" presStyleCnt="2"/>
      <dgm:spPr/>
      <dgm:t>
        <a:bodyPr/>
        <a:lstStyle/>
        <a:p>
          <a:endParaRPr lang="ru-RU"/>
        </a:p>
      </dgm:t>
    </dgm:pt>
    <dgm:pt modelId="{E03C0DEF-4B51-459D-95AC-C4A36CC3401D}" type="pres">
      <dgm:prSet presAssocID="{4277864B-7E81-4A27-AAAB-42D8636EED66}" presName="hierChild4" presStyleCnt="0"/>
      <dgm:spPr/>
    </dgm:pt>
    <dgm:pt modelId="{F243C91E-5BE4-4416-A5F8-E1B82814DBA3}" type="pres">
      <dgm:prSet presAssocID="{7DE6B44B-94FA-4387-BE01-FABE75DE43E1}" presName="Name37" presStyleLbl="parChTrans1D3" presStyleIdx="2" presStyleCnt="4"/>
      <dgm:spPr/>
      <dgm:t>
        <a:bodyPr/>
        <a:lstStyle/>
        <a:p>
          <a:endParaRPr lang="ru-RU"/>
        </a:p>
      </dgm:t>
    </dgm:pt>
    <dgm:pt modelId="{59499723-66B0-4CC5-A78F-2F0D9C93D84F}" type="pres">
      <dgm:prSet presAssocID="{7CF635AA-8BF4-4F3E-9312-E58FBC503220}" presName="hierRoot2" presStyleCnt="0">
        <dgm:presLayoutVars>
          <dgm:hierBranch val="init"/>
        </dgm:presLayoutVars>
      </dgm:prSet>
      <dgm:spPr/>
    </dgm:pt>
    <dgm:pt modelId="{06A22DEE-0242-48C8-BA4C-0E929C844A7A}" type="pres">
      <dgm:prSet presAssocID="{7CF635AA-8BF4-4F3E-9312-E58FBC503220}" presName="rootComposite" presStyleCnt="0"/>
      <dgm:spPr/>
    </dgm:pt>
    <dgm:pt modelId="{16CBEA5F-A8E8-43F3-9CF0-253CBCD39CAC}" type="pres">
      <dgm:prSet presAssocID="{7CF635AA-8BF4-4F3E-9312-E58FBC503220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27405BA-E2B7-4898-A325-A6554978C48C}" type="pres">
      <dgm:prSet presAssocID="{7CF635AA-8BF4-4F3E-9312-E58FBC503220}" presName="rootConnector" presStyleLbl="node3" presStyleIdx="2" presStyleCnt="4"/>
      <dgm:spPr/>
      <dgm:t>
        <a:bodyPr/>
        <a:lstStyle/>
        <a:p>
          <a:endParaRPr lang="ru-RU"/>
        </a:p>
      </dgm:t>
    </dgm:pt>
    <dgm:pt modelId="{8D36BC9E-847F-47F7-911E-397A800C2F8F}" type="pres">
      <dgm:prSet presAssocID="{7CF635AA-8BF4-4F3E-9312-E58FBC503220}" presName="hierChild4" presStyleCnt="0"/>
      <dgm:spPr/>
    </dgm:pt>
    <dgm:pt modelId="{807B0B0A-D929-4652-9C5E-AE731BE5F580}" type="pres">
      <dgm:prSet presAssocID="{EF103FBE-9572-4F6E-93D4-B0177A671A47}" presName="Name37" presStyleLbl="parChTrans1D4" presStyleIdx="6" presStyleCnt="10"/>
      <dgm:spPr/>
      <dgm:t>
        <a:bodyPr/>
        <a:lstStyle/>
        <a:p>
          <a:endParaRPr lang="ru-RU"/>
        </a:p>
      </dgm:t>
    </dgm:pt>
    <dgm:pt modelId="{83A8390D-5E92-49F0-ACA4-740A76D986ED}" type="pres">
      <dgm:prSet presAssocID="{A8082FC3-D6C0-44B0-AA6F-8D6047EDEA28}" presName="hierRoot2" presStyleCnt="0">
        <dgm:presLayoutVars>
          <dgm:hierBranch val="init"/>
        </dgm:presLayoutVars>
      </dgm:prSet>
      <dgm:spPr/>
    </dgm:pt>
    <dgm:pt modelId="{FEA11CFC-C318-44A5-B779-639FB90A9DC7}" type="pres">
      <dgm:prSet presAssocID="{A8082FC3-D6C0-44B0-AA6F-8D6047EDEA28}" presName="rootComposite" presStyleCnt="0"/>
      <dgm:spPr/>
    </dgm:pt>
    <dgm:pt modelId="{8C8CEB50-67DD-4583-AB7D-5958FC7A50C2}" type="pres">
      <dgm:prSet presAssocID="{A8082FC3-D6C0-44B0-AA6F-8D6047EDEA28}" presName="rootText" presStyleLbl="node4" presStyleIdx="6" presStyleCnt="1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2258EB8-22C5-4E46-86F2-B7A4830D4464}" type="pres">
      <dgm:prSet presAssocID="{A8082FC3-D6C0-44B0-AA6F-8D6047EDEA28}" presName="rootConnector" presStyleLbl="node4" presStyleIdx="6" presStyleCnt="10"/>
      <dgm:spPr/>
      <dgm:t>
        <a:bodyPr/>
        <a:lstStyle/>
        <a:p>
          <a:endParaRPr lang="ru-RU"/>
        </a:p>
      </dgm:t>
    </dgm:pt>
    <dgm:pt modelId="{3B1F0BB6-F945-43D4-AA35-28D36C0280A5}" type="pres">
      <dgm:prSet presAssocID="{A8082FC3-D6C0-44B0-AA6F-8D6047EDEA28}" presName="hierChild4" presStyleCnt="0"/>
      <dgm:spPr/>
    </dgm:pt>
    <dgm:pt modelId="{A76F56FC-EC5F-441E-9E93-03060987B0B5}" type="pres">
      <dgm:prSet presAssocID="{A8082FC3-D6C0-44B0-AA6F-8D6047EDEA28}" presName="hierChild5" presStyleCnt="0"/>
      <dgm:spPr/>
    </dgm:pt>
    <dgm:pt modelId="{FB4731D0-3F72-4747-BE46-4673E997A66C}" type="pres">
      <dgm:prSet presAssocID="{B016A4DC-58CD-457D-BC11-F70BC8F85397}" presName="Name37" presStyleLbl="parChTrans1D4" presStyleIdx="7" presStyleCnt="10"/>
      <dgm:spPr/>
      <dgm:t>
        <a:bodyPr/>
        <a:lstStyle/>
        <a:p>
          <a:endParaRPr lang="ru-RU"/>
        </a:p>
      </dgm:t>
    </dgm:pt>
    <dgm:pt modelId="{A19F0F36-5801-4F44-BBD3-9AC95F920E9D}" type="pres">
      <dgm:prSet presAssocID="{6BF91A0D-D9FD-4FC5-8DE9-2AEB2F507A2C}" presName="hierRoot2" presStyleCnt="0">
        <dgm:presLayoutVars>
          <dgm:hierBranch val="init"/>
        </dgm:presLayoutVars>
      </dgm:prSet>
      <dgm:spPr/>
    </dgm:pt>
    <dgm:pt modelId="{F46DDDA9-E5BB-47A9-9C87-61CDC1A7EC26}" type="pres">
      <dgm:prSet presAssocID="{6BF91A0D-D9FD-4FC5-8DE9-2AEB2F507A2C}" presName="rootComposite" presStyleCnt="0"/>
      <dgm:spPr/>
    </dgm:pt>
    <dgm:pt modelId="{92F859C4-BD4C-44CF-8723-784963EBCC9F}" type="pres">
      <dgm:prSet presAssocID="{6BF91A0D-D9FD-4FC5-8DE9-2AEB2F507A2C}" presName="rootText" presStyleLbl="node4" presStyleIdx="7" presStyleCnt="1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58069CF-F49E-4115-A683-B9AF84A070AA}" type="pres">
      <dgm:prSet presAssocID="{6BF91A0D-D9FD-4FC5-8DE9-2AEB2F507A2C}" presName="rootConnector" presStyleLbl="node4" presStyleIdx="7" presStyleCnt="10"/>
      <dgm:spPr/>
      <dgm:t>
        <a:bodyPr/>
        <a:lstStyle/>
        <a:p>
          <a:endParaRPr lang="ru-RU"/>
        </a:p>
      </dgm:t>
    </dgm:pt>
    <dgm:pt modelId="{AB3D0A79-DD4E-44A3-8705-EA49E73D53FD}" type="pres">
      <dgm:prSet presAssocID="{6BF91A0D-D9FD-4FC5-8DE9-2AEB2F507A2C}" presName="hierChild4" presStyleCnt="0"/>
      <dgm:spPr/>
    </dgm:pt>
    <dgm:pt modelId="{23BFA54E-1E7A-474A-91A4-A1D054B95B27}" type="pres">
      <dgm:prSet presAssocID="{6BF91A0D-D9FD-4FC5-8DE9-2AEB2F507A2C}" presName="hierChild5" presStyleCnt="0"/>
      <dgm:spPr/>
    </dgm:pt>
    <dgm:pt modelId="{98E902C7-DB93-47F0-96E8-061BC3D51170}" type="pres">
      <dgm:prSet presAssocID="{7CF635AA-8BF4-4F3E-9312-E58FBC503220}" presName="hierChild5" presStyleCnt="0"/>
      <dgm:spPr/>
    </dgm:pt>
    <dgm:pt modelId="{B0221078-C6D8-4F5C-8FA3-B5A561809CBC}" type="pres">
      <dgm:prSet presAssocID="{C6D62B02-04A3-4C3E-99F2-324B9F3549E3}" presName="Name37" presStyleLbl="parChTrans1D3" presStyleIdx="3" presStyleCnt="4"/>
      <dgm:spPr/>
      <dgm:t>
        <a:bodyPr/>
        <a:lstStyle/>
        <a:p>
          <a:endParaRPr lang="ru-RU"/>
        </a:p>
      </dgm:t>
    </dgm:pt>
    <dgm:pt modelId="{5AE52390-0795-4478-8E97-82E5914196CE}" type="pres">
      <dgm:prSet presAssocID="{1DF1BED5-A36B-4FC4-9DD0-D32DCC2C0E7E}" presName="hierRoot2" presStyleCnt="0">
        <dgm:presLayoutVars>
          <dgm:hierBranch val="init"/>
        </dgm:presLayoutVars>
      </dgm:prSet>
      <dgm:spPr/>
    </dgm:pt>
    <dgm:pt modelId="{813F88F1-CBFA-454A-84A6-F809A1F69977}" type="pres">
      <dgm:prSet presAssocID="{1DF1BED5-A36B-4FC4-9DD0-D32DCC2C0E7E}" presName="rootComposite" presStyleCnt="0"/>
      <dgm:spPr/>
    </dgm:pt>
    <dgm:pt modelId="{6B360656-53A5-4772-819A-57132C21580D}" type="pres">
      <dgm:prSet presAssocID="{1DF1BED5-A36B-4FC4-9DD0-D32DCC2C0E7E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62A3629-9198-4812-BE78-EFE05C06747A}" type="pres">
      <dgm:prSet presAssocID="{1DF1BED5-A36B-4FC4-9DD0-D32DCC2C0E7E}" presName="rootConnector" presStyleLbl="node3" presStyleIdx="3" presStyleCnt="4"/>
      <dgm:spPr/>
      <dgm:t>
        <a:bodyPr/>
        <a:lstStyle/>
        <a:p>
          <a:endParaRPr lang="ru-RU"/>
        </a:p>
      </dgm:t>
    </dgm:pt>
    <dgm:pt modelId="{A409E049-0E53-43E7-96F4-AD7B787899CB}" type="pres">
      <dgm:prSet presAssocID="{1DF1BED5-A36B-4FC4-9DD0-D32DCC2C0E7E}" presName="hierChild4" presStyleCnt="0"/>
      <dgm:spPr/>
    </dgm:pt>
    <dgm:pt modelId="{21DC5865-2585-4115-A74C-EAC0C7E55733}" type="pres">
      <dgm:prSet presAssocID="{B27C23C4-D79F-473E-8D44-901D6AFC07CD}" presName="Name37" presStyleLbl="parChTrans1D4" presStyleIdx="8" presStyleCnt="10"/>
      <dgm:spPr/>
      <dgm:t>
        <a:bodyPr/>
        <a:lstStyle/>
        <a:p>
          <a:endParaRPr lang="ru-RU"/>
        </a:p>
      </dgm:t>
    </dgm:pt>
    <dgm:pt modelId="{1034D345-3000-447B-BCC5-277EDB76C849}" type="pres">
      <dgm:prSet presAssocID="{8314383B-BC75-4CD1-A938-3E355D84DE17}" presName="hierRoot2" presStyleCnt="0">
        <dgm:presLayoutVars>
          <dgm:hierBranch val="init"/>
        </dgm:presLayoutVars>
      </dgm:prSet>
      <dgm:spPr/>
    </dgm:pt>
    <dgm:pt modelId="{29004751-0802-40DD-8841-DF4B34933365}" type="pres">
      <dgm:prSet presAssocID="{8314383B-BC75-4CD1-A938-3E355D84DE17}" presName="rootComposite" presStyleCnt="0"/>
      <dgm:spPr/>
    </dgm:pt>
    <dgm:pt modelId="{2A196B53-3316-46DA-9B19-A2FC65F49791}" type="pres">
      <dgm:prSet presAssocID="{8314383B-BC75-4CD1-A938-3E355D84DE17}" presName="rootText" presStyleLbl="node4" presStyleIdx="8" presStyleCnt="1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F284671-70DA-4028-9AA6-B035BA1FE5FA}" type="pres">
      <dgm:prSet presAssocID="{8314383B-BC75-4CD1-A938-3E355D84DE17}" presName="rootConnector" presStyleLbl="node4" presStyleIdx="8" presStyleCnt="10"/>
      <dgm:spPr/>
      <dgm:t>
        <a:bodyPr/>
        <a:lstStyle/>
        <a:p>
          <a:endParaRPr lang="ru-RU"/>
        </a:p>
      </dgm:t>
    </dgm:pt>
    <dgm:pt modelId="{E5AC5320-B8CB-4760-8CDC-F936C4102828}" type="pres">
      <dgm:prSet presAssocID="{8314383B-BC75-4CD1-A938-3E355D84DE17}" presName="hierChild4" presStyleCnt="0"/>
      <dgm:spPr/>
    </dgm:pt>
    <dgm:pt modelId="{6B831321-5D4B-425B-AB10-548AFFC9B9D6}" type="pres">
      <dgm:prSet presAssocID="{8314383B-BC75-4CD1-A938-3E355D84DE17}" presName="hierChild5" presStyleCnt="0"/>
      <dgm:spPr/>
    </dgm:pt>
    <dgm:pt modelId="{00F709CD-9839-4DA2-B326-3A5A246705E6}" type="pres">
      <dgm:prSet presAssocID="{10641E87-1590-42ED-90B2-B3A010CE2A32}" presName="Name37" presStyleLbl="parChTrans1D4" presStyleIdx="9" presStyleCnt="10"/>
      <dgm:spPr/>
      <dgm:t>
        <a:bodyPr/>
        <a:lstStyle/>
        <a:p>
          <a:endParaRPr lang="ru-RU"/>
        </a:p>
      </dgm:t>
    </dgm:pt>
    <dgm:pt modelId="{5D2ECDA6-A13B-46F9-9171-2A78A446065D}" type="pres">
      <dgm:prSet presAssocID="{CA8B9D65-494D-4A84-8456-592A02046165}" presName="hierRoot2" presStyleCnt="0">
        <dgm:presLayoutVars>
          <dgm:hierBranch val="init"/>
        </dgm:presLayoutVars>
      </dgm:prSet>
      <dgm:spPr/>
    </dgm:pt>
    <dgm:pt modelId="{FA8B31A4-7F74-4B2F-A917-A0968E0B6B4A}" type="pres">
      <dgm:prSet presAssocID="{CA8B9D65-494D-4A84-8456-592A02046165}" presName="rootComposite" presStyleCnt="0"/>
      <dgm:spPr/>
    </dgm:pt>
    <dgm:pt modelId="{C8158A5A-F910-411A-B0F4-5782F2576BCD}" type="pres">
      <dgm:prSet presAssocID="{CA8B9D65-494D-4A84-8456-592A02046165}" presName="rootText" presStyleLbl="node4" presStyleIdx="9" presStyleCnt="1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F35EC3B-6E10-4551-AE91-0ED32A076DCF}" type="pres">
      <dgm:prSet presAssocID="{CA8B9D65-494D-4A84-8456-592A02046165}" presName="rootConnector" presStyleLbl="node4" presStyleIdx="9" presStyleCnt="10"/>
      <dgm:spPr/>
      <dgm:t>
        <a:bodyPr/>
        <a:lstStyle/>
        <a:p>
          <a:endParaRPr lang="ru-RU"/>
        </a:p>
      </dgm:t>
    </dgm:pt>
    <dgm:pt modelId="{3EF0A407-AD2B-43B6-AB7C-7B80C891CC09}" type="pres">
      <dgm:prSet presAssocID="{CA8B9D65-494D-4A84-8456-592A02046165}" presName="hierChild4" presStyleCnt="0"/>
      <dgm:spPr/>
    </dgm:pt>
    <dgm:pt modelId="{62D72304-2940-45A3-B380-3663FCB29ECB}" type="pres">
      <dgm:prSet presAssocID="{CA8B9D65-494D-4A84-8456-592A02046165}" presName="hierChild5" presStyleCnt="0"/>
      <dgm:spPr/>
    </dgm:pt>
    <dgm:pt modelId="{6339AC6D-DEF0-4FBE-BEF7-6AF9AB207D57}" type="pres">
      <dgm:prSet presAssocID="{1DF1BED5-A36B-4FC4-9DD0-D32DCC2C0E7E}" presName="hierChild5" presStyleCnt="0"/>
      <dgm:spPr/>
    </dgm:pt>
    <dgm:pt modelId="{1DAEA08A-1E2B-471D-8320-8A45E7C7AA2B}" type="pres">
      <dgm:prSet presAssocID="{4277864B-7E81-4A27-AAAB-42D8636EED66}" presName="hierChild5" presStyleCnt="0"/>
      <dgm:spPr/>
    </dgm:pt>
    <dgm:pt modelId="{8E3AFBAF-1552-4C64-B30C-1D031A020500}" type="pres">
      <dgm:prSet presAssocID="{66161FA6-51B0-47CB-9E97-808110420DCF}" presName="hierChild3" presStyleCnt="0"/>
      <dgm:spPr/>
    </dgm:pt>
  </dgm:ptLst>
  <dgm:cxnLst>
    <dgm:cxn modelId="{E5DC6625-D05D-46C1-8022-D388810E045E}" type="presOf" srcId="{E9900ECC-D632-4CE7-B486-CA410C2E0EBF}" destId="{319CC5F8-08B1-4013-83C6-8B8D68A973D8}" srcOrd="0" destOrd="0" presId="urn:microsoft.com/office/officeart/2005/8/layout/orgChart1"/>
    <dgm:cxn modelId="{488E626F-4862-4489-B801-454388E296BF}" type="presOf" srcId="{8C6C2EFC-F6F7-412D-914E-83D92A573B5E}" destId="{3CFDB4CD-4937-4762-90AD-5E7895B3119F}" srcOrd="0" destOrd="0" presId="urn:microsoft.com/office/officeart/2005/8/layout/orgChart1"/>
    <dgm:cxn modelId="{FA131526-0035-4A98-908D-835DC7A131C9}" type="presOf" srcId="{D1112978-A0C8-4012-9EE0-93B7AC830C9E}" destId="{39B3C238-D137-4105-B47A-1A797DFB0AE7}" srcOrd="0" destOrd="0" presId="urn:microsoft.com/office/officeart/2005/8/layout/orgChart1"/>
    <dgm:cxn modelId="{BCCB6961-BA2B-4C7F-8BFE-A43410455FED}" srcId="{B808FEBB-EB44-428F-A555-49442C2A4985}" destId="{E9900ECC-D632-4CE7-B486-CA410C2E0EBF}" srcOrd="1" destOrd="0" parTransId="{5144EB70-B161-4CE8-A63D-D1EEBCE3B698}" sibTransId="{6D0C00C8-652E-4771-8E2A-9D0A067CBDF8}"/>
    <dgm:cxn modelId="{B36EAEF4-1BAA-4A69-85C4-B6BB4E4399CD}" srcId="{FBCF4E9F-9F12-4A5D-98CB-B76B18695F73}" destId="{06E266E7-F7B0-4984-AC7C-C8E9DE573A3E}" srcOrd="1" destOrd="0" parTransId="{D98E0089-6D35-45D6-927E-1233A1D9B5AA}" sibTransId="{00AF3A18-929C-4D96-86D7-F13FCEF60A16}"/>
    <dgm:cxn modelId="{FEFA05FD-F014-4622-963F-DBB002084C53}" type="presOf" srcId="{D98E0089-6D35-45D6-927E-1233A1D9B5AA}" destId="{92F70F6B-2826-4C05-9BA1-6F2D4CD6035B}" srcOrd="0" destOrd="0" presId="urn:microsoft.com/office/officeart/2005/8/layout/orgChart1"/>
    <dgm:cxn modelId="{B26383A5-C29A-4CC4-9B3E-8936FA572401}" type="presOf" srcId="{1BB479AE-0B7A-4969-AE7A-DC908534C544}" destId="{D88BFEAE-BF52-4F6E-AA16-7D2DA140BE6B}" srcOrd="0" destOrd="0" presId="urn:microsoft.com/office/officeart/2005/8/layout/orgChart1"/>
    <dgm:cxn modelId="{5182B875-E722-415E-A244-691ABF28289D}" srcId="{FBCF4E9F-9F12-4A5D-98CB-B76B18695F73}" destId="{B808FEBB-EB44-428F-A555-49442C2A4985}" srcOrd="0" destOrd="0" parTransId="{5A1B703E-8717-45F5-A824-F44F736A3B6A}" sibTransId="{626F8DFB-0112-46BE-872A-CE94C6508E73}"/>
    <dgm:cxn modelId="{11A091A2-6A13-4AD4-B3BA-DAAEFE99FEB6}" type="presOf" srcId="{09FADAFE-5D62-445F-8E67-12B792972559}" destId="{8572F0D1-47DD-4877-BC05-524A20F61375}" srcOrd="0" destOrd="0" presId="urn:microsoft.com/office/officeart/2005/8/layout/orgChart1"/>
    <dgm:cxn modelId="{02D34C18-2E1A-4400-9687-CAC36CD52628}" type="presOf" srcId="{7CF635AA-8BF4-4F3E-9312-E58FBC503220}" destId="{127405BA-E2B7-4898-A325-A6554978C48C}" srcOrd="1" destOrd="0" presId="urn:microsoft.com/office/officeart/2005/8/layout/orgChart1"/>
    <dgm:cxn modelId="{1D751488-B411-44DB-AF42-E2EDE282E824}" srcId="{4277864B-7E81-4A27-AAAB-42D8636EED66}" destId="{7CF635AA-8BF4-4F3E-9312-E58FBC503220}" srcOrd="0" destOrd="0" parTransId="{7DE6B44B-94FA-4387-BE01-FABE75DE43E1}" sibTransId="{CFF75B3B-DEE5-4776-BDBF-B152632CE17F}"/>
    <dgm:cxn modelId="{7F5CB188-810A-473E-B94D-964BD910A8E9}" type="presOf" srcId="{6BF91A0D-D9FD-4FC5-8DE9-2AEB2F507A2C}" destId="{92F859C4-BD4C-44CF-8723-784963EBCC9F}" srcOrd="0" destOrd="0" presId="urn:microsoft.com/office/officeart/2005/8/layout/orgChart1"/>
    <dgm:cxn modelId="{7BAE3CF1-2588-4CF3-B0ED-F5119EFD8418}" type="presOf" srcId="{123D1CE2-7082-45F5-8626-3D9C099EE0C6}" destId="{719C241C-DFDC-4035-8D8E-E381C5AD216A}" srcOrd="1" destOrd="0" presId="urn:microsoft.com/office/officeart/2005/8/layout/orgChart1"/>
    <dgm:cxn modelId="{D7192F8C-012D-4DF7-BF08-7B046F384120}" type="presOf" srcId="{06E266E7-F7B0-4984-AC7C-C8E9DE573A3E}" destId="{7E2A024B-88FC-4A1E-AA1D-CCC5CA1D4B52}" srcOrd="0" destOrd="0" presId="urn:microsoft.com/office/officeart/2005/8/layout/orgChart1"/>
    <dgm:cxn modelId="{B7217904-0949-453D-8125-B95C53F1C5B9}" type="presOf" srcId="{123D1CE2-7082-45F5-8626-3D9C099EE0C6}" destId="{251B721F-EF8E-435E-97E0-6CC9E1CEF81B}" srcOrd="0" destOrd="0" presId="urn:microsoft.com/office/officeart/2005/8/layout/orgChart1"/>
    <dgm:cxn modelId="{2D67FA0A-92FA-4A34-B184-1F23B3B0608A}" type="presOf" srcId="{66161FA6-51B0-47CB-9E97-808110420DCF}" destId="{316FFDF0-BA04-4B10-B61D-1FDF30DA63D1}" srcOrd="0" destOrd="0" presId="urn:microsoft.com/office/officeart/2005/8/layout/orgChart1"/>
    <dgm:cxn modelId="{8F0DE824-C03A-45F0-989D-744368B79CBA}" srcId="{1DF1BED5-A36B-4FC4-9DD0-D32DCC2C0E7E}" destId="{CA8B9D65-494D-4A84-8456-592A02046165}" srcOrd="1" destOrd="0" parTransId="{10641E87-1590-42ED-90B2-B3A010CE2A32}" sibTransId="{3688793A-DF3F-42D1-B9AF-F453367129FD}"/>
    <dgm:cxn modelId="{7BB37C79-2E7D-46B3-92C1-A131DF708F89}" type="presOf" srcId="{CA8B9D65-494D-4A84-8456-592A02046165}" destId="{2F35EC3B-6E10-4551-AE91-0ED32A076DCF}" srcOrd="1" destOrd="0" presId="urn:microsoft.com/office/officeart/2005/8/layout/orgChart1"/>
    <dgm:cxn modelId="{615952CA-43C5-4B5D-8653-3CB65EAF1E3F}" type="presOf" srcId="{1DF1BED5-A36B-4FC4-9DD0-D32DCC2C0E7E}" destId="{F62A3629-9198-4812-BE78-EFE05C06747A}" srcOrd="1" destOrd="0" presId="urn:microsoft.com/office/officeart/2005/8/layout/orgChart1"/>
    <dgm:cxn modelId="{9BC1A8D1-907E-4ECE-87A0-13E1B8B2C8C4}" srcId="{B808FEBB-EB44-428F-A555-49442C2A4985}" destId="{09FADAFE-5D62-445F-8E67-12B792972559}" srcOrd="3" destOrd="0" parTransId="{8BC4574A-71DE-4E91-8E47-6A024E358FC5}" sibTransId="{6FA6FFAE-59F3-4375-A693-899FCCE1142C}"/>
    <dgm:cxn modelId="{ECAEE4BF-EEE1-4BB2-A8F1-48239ED6710D}" type="presOf" srcId="{46E781D4-0BC2-4313-B1CC-0DBCD71DABD2}" destId="{483924D6-ACE1-4168-B385-C1E5900FB434}" srcOrd="0" destOrd="0" presId="urn:microsoft.com/office/officeart/2005/8/layout/orgChart1"/>
    <dgm:cxn modelId="{3BEFC85A-C7A5-4F47-9770-3C0C62BB9C7A}" srcId="{B808FEBB-EB44-428F-A555-49442C2A4985}" destId="{123D1CE2-7082-45F5-8626-3D9C099EE0C6}" srcOrd="0" destOrd="0" parTransId="{E4818078-005C-47B2-81C5-054EB0A5B3E1}" sibTransId="{222AC377-5F55-4662-B797-E7B876E50DA2}"/>
    <dgm:cxn modelId="{EF4AEC4A-D90A-4CA6-94AF-0DD9BF72AEEC}" type="presOf" srcId="{9AF9086D-C2C6-4074-AE22-637FF2FF3DCB}" destId="{376F0DDC-AFB6-47E7-9465-D9CD0ABDCAF3}" srcOrd="1" destOrd="0" presId="urn:microsoft.com/office/officeart/2005/8/layout/orgChart1"/>
    <dgm:cxn modelId="{897095F9-5568-47DD-B249-BCE465612286}" type="presOf" srcId="{CA8B9D65-494D-4A84-8456-592A02046165}" destId="{C8158A5A-F910-411A-B0F4-5782F2576BCD}" srcOrd="0" destOrd="0" presId="urn:microsoft.com/office/officeart/2005/8/layout/orgChart1"/>
    <dgm:cxn modelId="{B2B259B9-B01D-4B30-B5B6-1572BB6C3C2F}" type="presOf" srcId="{FBCF4E9F-9F12-4A5D-98CB-B76B18695F73}" destId="{5427BD9B-EFA7-4016-B09B-2E99E1113547}" srcOrd="0" destOrd="0" presId="urn:microsoft.com/office/officeart/2005/8/layout/orgChart1"/>
    <dgm:cxn modelId="{CE8B2757-1705-4860-89CD-7B29B52779E4}" srcId="{66161FA6-51B0-47CB-9E97-808110420DCF}" destId="{4277864B-7E81-4A27-AAAB-42D8636EED66}" srcOrd="1" destOrd="0" parTransId="{2CC7AA03-3C00-400D-9376-705E523CD748}" sibTransId="{B4549ED4-E203-4F6F-89C7-CA0D160AE71A}"/>
    <dgm:cxn modelId="{5F2EB7DB-140E-4FA3-955D-5F94395715A3}" type="presOf" srcId="{7CD94C23-7240-42BE-AE26-0ED7F0662491}" destId="{938ADDFD-9AE5-4064-A175-029107ECD58A}" srcOrd="0" destOrd="0" presId="urn:microsoft.com/office/officeart/2005/8/layout/orgChart1"/>
    <dgm:cxn modelId="{0A232ECE-11E5-432C-ABA5-B0EF84655348}" type="presOf" srcId="{B27C23C4-D79F-473E-8D44-901D6AFC07CD}" destId="{21DC5865-2585-4115-A74C-EAC0C7E55733}" srcOrd="0" destOrd="0" presId="urn:microsoft.com/office/officeart/2005/8/layout/orgChart1"/>
    <dgm:cxn modelId="{C3E6B976-C471-436E-B45F-22BD9427C727}" type="presOf" srcId="{7CF635AA-8BF4-4F3E-9312-E58FBC503220}" destId="{16CBEA5F-A8E8-43F3-9CF0-253CBCD39CAC}" srcOrd="0" destOrd="0" presId="urn:microsoft.com/office/officeart/2005/8/layout/orgChart1"/>
    <dgm:cxn modelId="{132671DE-FE26-4BFA-8114-929A39B4082D}" type="presOf" srcId="{C6D62B02-04A3-4C3E-99F2-324B9F3549E3}" destId="{B0221078-C6D8-4F5C-8FA3-B5A561809CBC}" srcOrd="0" destOrd="0" presId="urn:microsoft.com/office/officeart/2005/8/layout/orgChart1"/>
    <dgm:cxn modelId="{DC85413D-00CF-4999-97E9-87F094BA726B}" type="presOf" srcId="{66161FA6-51B0-47CB-9E97-808110420DCF}" destId="{4F99E0E7-6336-41CF-B440-D11B1B8A5254}" srcOrd="1" destOrd="0" presId="urn:microsoft.com/office/officeart/2005/8/layout/orgChart1"/>
    <dgm:cxn modelId="{47F4DD92-18A7-41C1-8A62-E72895A23A56}" type="presOf" srcId="{E4818078-005C-47B2-81C5-054EB0A5B3E1}" destId="{8FEADEAC-A36D-4D6E-B055-F90A2EB6FC62}" srcOrd="0" destOrd="0" presId="urn:microsoft.com/office/officeart/2005/8/layout/orgChart1"/>
    <dgm:cxn modelId="{78C66853-2E5C-49E5-BB91-35B5B98B37C4}" type="presOf" srcId="{A8082FC3-D6C0-44B0-AA6F-8D6047EDEA28}" destId="{8C8CEB50-67DD-4583-AB7D-5958FC7A50C2}" srcOrd="0" destOrd="0" presId="urn:microsoft.com/office/officeart/2005/8/layout/orgChart1"/>
    <dgm:cxn modelId="{518CEA43-BAE2-4120-90F8-FA59F07E79E0}" type="presOf" srcId="{09FADAFE-5D62-445F-8E67-12B792972559}" destId="{BA07CB7A-BEEF-4996-A777-013D5C50C881}" srcOrd="1" destOrd="0" presId="urn:microsoft.com/office/officeart/2005/8/layout/orgChart1"/>
    <dgm:cxn modelId="{5DB8F2B9-E8BA-43C2-A09E-5AFED27B0557}" type="presOf" srcId="{5A1B703E-8717-45F5-A824-F44F736A3B6A}" destId="{49A17513-EC78-44A8-B3DA-F3820A46260F}" srcOrd="0" destOrd="0" presId="urn:microsoft.com/office/officeart/2005/8/layout/orgChart1"/>
    <dgm:cxn modelId="{568941AB-5E78-4319-9EB2-D4E1C3B0B1C4}" srcId="{06E266E7-F7B0-4984-AC7C-C8E9DE573A3E}" destId="{9AF9086D-C2C6-4074-AE22-637FF2FF3DCB}" srcOrd="1" destOrd="0" parTransId="{F09CA11C-8C20-4593-B2E4-E1DAD8249655}" sibTransId="{A8951599-07B1-4921-8B3B-EB4E88C8C837}"/>
    <dgm:cxn modelId="{ABD6475E-80BF-4CBF-BA0D-E4539E6F546D}" type="presOf" srcId="{9AF9086D-C2C6-4074-AE22-637FF2FF3DCB}" destId="{68AEC7AF-E7F2-4031-9EE1-78B900658849}" srcOrd="0" destOrd="0" presId="urn:microsoft.com/office/officeart/2005/8/layout/orgChart1"/>
    <dgm:cxn modelId="{2DF86E9C-4F37-44B4-90D5-9E69D947E718}" type="presOf" srcId="{06E266E7-F7B0-4984-AC7C-C8E9DE573A3E}" destId="{9BF3ED1E-A2DE-4473-96AA-1A1EF712F547}" srcOrd="1" destOrd="0" presId="urn:microsoft.com/office/officeart/2005/8/layout/orgChart1"/>
    <dgm:cxn modelId="{04A304B7-9262-4C4F-A56E-5682B986909D}" type="presOf" srcId="{5144EB70-B161-4CE8-A63D-D1EEBCE3B698}" destId="{89EF76B5-297C-496E-977F-93DFDFA5EAC6}" srcOrd="0" destOrd="0" presId="urn:microsoft.com/office/officeart/2005/8/layout/orgChart1"/>
    <dgm:cxn modelId="{10C78BEB-52E7-4372-827B-9422797B16E3}" type="presOf" srcId="{8314383B-BC75-4CD1-A938-3E355D84DE17}" destId="{BF284671-70DA-4028-9AA6-B035BA1FE5FA}" srcOrd="1" destOrd="0" presId="urn:microsoft.com/office/officeart/2005/8/layout/orgChart1"/>
    <dgm:cxn modelId="{43F2C162-24A4-4B9D-A4B2-DA1513C9B6EC}" srcId="{7CF635AA-8BF4-4F3E-9312-E58FBC503220}" destId="{A8082FC3-D6C0-44B0-AA6F-8D6047EDEA28}" srcOrd="0" destOrd="0" parTransId="{EF103FBE-9572-4F6E-93D4-B0177A671A47}" sibTransId="{BE94EA35-50F4-4DAF-ABEC-A9341088C508}"/>
    <dgm:cxn modelId="{DB30C424-950E-40E8-A8FF-235F78A19026}" type="presOf" srcId="{10641E87-1590-42ED-90B2-B3A010CE2A32}" destId="{00F709CD-9839-4DA2-B326-3A5A246705E6}" srcOrd="0" destOrd="0" presId="urn:microsoft.com/office/officeart/2005/8/layout/orgChart1"/>
    <dgm:cxn modelId="{9FD9713A-1B40-4E73-A935-A95434687C32}" srcId="{7CF635AA-8BF4-4F3E-9312-E58FBC503220}" destId="{6BF91A0D-D9FD-4FC5-8DE9-2AEB2F507A2C}" srcOrd="1" destOrd="0" parTransId="{B016A4DC-58CD-457D-BC11-F70BC8F85397}" sibTransId="{B1538C81-EC83-4139-8380-C7244AEF018B}"/>
    <dgm:cxn modelId="{B0825F38-1032-49E3-B688-8B3E4B7A4210}" srcId="{4277864B-7E81-4A27-AAAB-42D8636EED66}" destId="{1DF1BED5-A36B-4FC4-9DD0-D32DCC2C0E7E}" srcOrd="1" destOrd="0" parTransId="{C6D62B02-04A3-4C3E-99F2-324B9F3549E3}" sibTransId="{85C47834-DC7A-4FC2-B03F-F3CC7BD43FF6}"/>
    <dgm:cxn modelId="{7F4154F6-C1A4-4717-A069-D2DD9112C082}" type="presOf" srcId="{F09CA11C-8C20-4593-B2E4-E1DAD8249655}" destId="{BB958CA4-9990-4357-BC9E-9471E55331D3}" srcOrd="0" destOrd="0" presId="urn:microsoft.com/office/officeart/2005/8/layout/orgChart1"/>
    <dgm:cxn modelId="{D83B1A70-458C-42E2-92FB-F1322FDA2D77}" type="presOf" srcId="{B016A4DC-58CD-457D-BC11-F70BC8F85397}" destId="{FB4731D0-3F72-4747-BE46-4673E997A66C}" srcOrd="0" destOrd="0" presId="urn:microsoft.com/office/officeart/2005/8/layout/orgChart1"/>
    <dgm:cxn modelId="{B9DB15E8-2DC1-4EC0-9369-B0CAA1F0DE31}" type="presOf" srcId="{A8082FC3-D6C0-44B0-AA6F-8D6047EDEA28}" destId="{62258EB8-22C5-4E46-86F2-B7A4830D4464}" srcOrd="1" destOrd="0" presId="urn:microsoft.com/office/officeart/2005/8/layout/orgChart1"/>
    <dgm:cxn modelId="{0443DC38-C07F-4C27-BBD3-A580C9D2E257}" type="presOf" srcId="{ABE71BDD-FE8E-43C3-A6B8-544D24796872}" destId="{A3D92DBC-E239-4574-9381-6EC4B98722CE}" srcOrd="0" destOrd="0" presId="urn:microsoft.com/office/officeart/2005/8/layout/orgChart1"/>
    <dgm:cxn modelId="{ADE1683D-D860-4519-8C82-C4E4C07E4780}" srcId="{06E266E7-F7B0-4984-AC7C-C8E9DE573A3E}" destId="{ABE71BDD-FE8E-43C3-A6B8-544D24796872}" srcOrd="0" destOrd="0" parTransId="{1BB479AE-0B7A-4969-AE7A-DC908534C544}" sibTransId="{2EE9B0B9-0479-4948-AC41-9ED236FBF951}"/>
    <dgm:cxn modelId="{6CB22D83-B8FD-4601-BF5F-63F178B6A491}" type="presOf" srcId="{1DF1BED5-A36B-4FC4-9DD0-D32DCC2C0E7E}" destId="{6B360656-53A5-4772-819A-57132C21580D}" srcOrd="0" destOrd="0" presId="urn:microsoft.com/office/officeart/2005/8/layout/orgChart1"/>
    <dgm:cxn modelId="{AC505750-3F88-4929-9D61-A4034D7DB5BE}" srcId="{1DF1BED5-A36B-4FC4-9DD0-D32DCC2C0E7E}" destId="{8314383B-BC75-4CD1-A938-3E355D84DE17}" srcOrd="0" destOrd="0" parTransId="{B27C23C4-D79F-473E-8D44-901D6AFC07CD}" sibTransId="{C4BACADE-E9F4-4F4D-B453-BB0C42426D79}"/>
    <dgm:cxn modelId="{FE83E1D9-2375-44B5-8CFE-86D8BF9F0A2A}" type="presOf" srcId="{8BC4574A-71DE-4E91-8E47-6A024E358FC5}" destId="{7DF6872B-3317-45A0-B9B6-A0E75A930246}" srcOrd="0" destOrd="0" presId="urn:microsoft.com/office/officeart/2005/8/layout/orgChart1"/>
    <dgm:cxn modelId="{E4DB6F63-3CBF-4CC8-A2CE-6E433ED7844D}" type="presOf" srcId="{7DE6B44B-94FA-4387-BE01-FABE75DE43E1}" destId="{F243C91E-5BE4-4416-A5F8-E1B82814DBA3}" srcOrd="0" destOrd="0" presId="urn:microsoft.com/office/officeart/2005/8/layout/orgChart1"/>
    <dgm:cxn modelId="{33773AB8-D301-4F42-8466-C93E43E460DF}" type="presOf" srcId="{E9900ECC-D632-4CE7-B486-CA410C2E0EBF}" destId="{3E3DF57E-3098-4ECF-9978-7E42A5DF6F76}" srcOrd="1" destOrd="0" presId="urn:microsoft.com/office/officeart/2005/8/layout/orgChart1"/>
    <dgm:cxn modelId="{618C32C3-1A37-49FC-A0E7-890AE390A1FD}" type="presOf" srcId="{ABE71BDD-FE8E-43C3-A6B8-544D24796872}" destId="{56C00BAE-F27F-483C-A6DF-5DDA5354EDDF}" srcOrd="1" destOrd="0" presId="urn:microsoft.com/office/officeart/2005/8/layout/orgChart1"/>
    <dgm:cxn modelId="{8B3C9771-AE70-40F4-8E26-2BE6205889E6}" type="presOf" srcId="{B808FEBB-EB44-428F-A555-49442C2A4985}" destId="{1B31915E-EB8D-4C5F-936A-6F9D0F1099F8}" srcOrd="0" destOrd="0" presId="urn:microsoft.com/office/officeart/2005/8/layout/orgChart1"/>
    <dgm:cxn modelId="{1B6F582B-5CD3-4C8C-93E7-E890B4638EF8}" type="presOf" srcId="{FBCF4E9F-9F12-4A5D-98CB-B76B18695F73}" destId="{AA993683-67A6-4EDC-BE0C-9EB710C08436}" srcOrd="1" destOrd="0" presId="urn:microsoft.com/office/officeart/2005/8/layout/orgChart1"/>
    <dgm:cxn modelId="{CBC90DCF-FE88-4C85-99C1-711B8EF227CF}" srcId="{46E781D4-0BC2-4313-B1CC-0DBCD71DABD2}" destId="{66161FA6-51B0-47CB-9E97-808110420DCF}" srcOrd="0" destOrd="0" parTransId="{8D1FE1A3-3FE5-443A-99BB-38CEEDBA9B44}" sibTransId="{CBA6120C-8437-42FC-B818-F225C346CFC9}"/>
    <dgm:cxn modelId="{B2AA7C84-71B1-406F-A0EB-C0812266CC4A}" srcId="{B808FEBB-EB44-428F-A555-49442C2A4985}" destId="{8C6C2EFC-F6F7-412D-914E-83D92A573B5E}" srcOrd="2" destOrd="0" parTransId="{D1112978-A0C8-4012-9EE0-93B7AC830C9E}" sibTransId="{ACA05911-D2B0-445B-8AE8-F15C80609779}"/>
    <dgm:cxn modelId="{AFD42C31-9143-42B5-A885-A2B3F64642C1}" type="presOf" srcId="{4277864B-7E81-4A27-AAAB-42D8636EED66}" destId="{443C8190-A614-4DA1-9057-CF6F182F0A27}" srcOrd="1" destOrd="0" presId="urn:microsoft.com/office/officeart/2005/8/layout/orgChart1"/>
    <dgm:cxn modelId="{5EFFFCB6-336B-4184-83A2-A610B6AA779A}" type="presOf" srcId="{4277864B-7E81-4A27-AAAB-42D8636EED66}" destId="{1FCAD840-B647-4E3D-B704-13EFB6E6E15A}" srcOrd="0" destOrd="0" presId="urn:microsoft.com/office/officeart/2005/8/layout/orgChart1"/>
    <dgm:cxn modelId="{AD247F5C-8D12-4467-8CBB-CCC1827E2CF6}" type="presOf" srcId="{EF103FBE-9572-4F6E-93D4-B0177A671A47}" destId="{807B0B0A-D929-4652-9C5E-AE731BE5F580}" srcOrd="0" destOrd="0" presId="urn:microsoft.com/office/officeart/2005/8/layout/orgChart1"/>
    <dgm:cxn modelId="{9EC71F8C-2395-432A-84BE-5AA377E487BF}" type="presOf" srcId="{2CC7AA03-3C00-400D-9376-705E523CD748}" destId="{D0A09893-EE27-4352-B098-894E9C4B2FB0}" srcOrd="0" destOrd="0" presId="urn:microsoft.com/office/officeart/2005/8/layout/orgChart1"/>
    <dgm:cxn modelId="{C2265698-8654-4CF9-90D6-99C28BB14EFC}" type="presOf" srcId="{8314383B-BC75-4CD1-A938-3E355D84DE17}" destId="{2A196B53-3316-46DA-9B19-A2FC65F49791}" srcOrd="0" destOrd="0" presId="urn:microsoft.com/office/officeart/2005/8/layout/orgChart1"/>
    <dgm:cxn modelId="{E17607A1-B733-463C-A03E-9F03A96483C6}" type="presOf" srcId="{8C6C2EFC-F6F7-412D-914E-83D92A573B5E}" destId="{DF25BEAA-EF80-4C38-840E-2AB5768E2AA6}" srcOrd="1" destOrd="0" presId="urn:microsoft.com/office/officeart/2005/8/layout/orgChart1"/>
    <dgm:cxn modelId="{D8F8676D-B758-4874-AAA7-076A4AE08C82}" type="presOf" srcId="{6BF91A0D-D9FD-4FC5-8DE9-2AEB2F507A2C}" destId="{C58069CF-F49E-4115-A683-B9AF84A070AA}" srcOrd="1" destOrd="0" presId="urn:microsoft.com/office/officeart/2005/8/layout/orgChart1"/>
    <dgm:cxn modelId="{40949775-8FB6-4B2C-8E87-3FA5126C1A16}" srcId="{66161FA6-51B0-47CB-9E97-808110420DCF}" destId="{FBCF4E9F-9F12-4A5D-98CB-B76B18695F73}" srcOrd="0" destOrd="0" parTransId="{7CD94C23-7240-42BE-AE26-0ED7F0662491}" sibTransId="{BDDF9A15-3B30-4141-96A7-62FF2CEC7F6C}"/>
    <dgm:cxn modelId="{C72DC084-E827-4ACF-9469-0780D06A18FA}" type="presOf" srcId="{B808FEBB-EB44-428F-A555-49442C2A4985}" destId="{27D1072C-8EEC-42B2-8CCD-BF46C4C4B598}" srcOrd="1" destOrd="0" presId="urn:microsoft.com/office/officeart/2005/8/layout/orgChart1"/>
    <dgm:cxn modelId="{23236258-37BD-46B2-B666-36B55AFFE28D}" type="presParOf" srcId="{483924D6-ACE1-4168-B385-C1E5900FB434}" destId="{E0423E00-465B-4FD1-9A20-F96950F91790}" srcOrd="0" destOrd="0" presId="urn:microsoft.com/office/officeart/2005/8/layout/orgChart1"/>
    <dgm:cxn modelId="{AE0E5AE9-71C6-4E74-9005-1EFE6C22EE9E}" type="presParOf" srcId="{E0423E00-465B-4FD1-9A20-F96950F91790}" destId="{0D3A9DC0-1AA3-43F9-B1C4-1E0A6F80E6AE}" srcOrd="0" destOrd="0" presId="urn:microsoft.com/office/officeart/2005/8/layout/orgChart1"/>
    <dgm:cxn modelId="{77ED36FB-E80F-4166-8B55-BDA4ABECFA07}" type="presParOf" srcId="{0D3A9DC0-1AA3-43F9-B1C4-1E0A6F80E6AE}" destId="{316FFDF0-BA04-4B10-B61D-1FDF30DA63D1}" srcOrd="0" destOrd="0" presId="urn:microsoft.com/office/officeart/2005/8/layout/orgChart1"/>
    <dgm:cxn modelId="{765B23B0-03A6-4494-8F01-F4243E3AEA9F}" type="presParOf" srcId="{0D3A9DC0-1AA3-43F9-B1C4-1E0A6F80E6AE}" destId="{4F99E0E7-6336-41CF-B440-D11B1B8A5254}" srcOrd="1" destOrd="0" presId="urn:microsoft.com/office/officeart/2005/8/layout/orgChart1"/>
    <dgm:cxn modelId="{1F1E5175-DA66-4E68-A80F-1C38A1EFB445}" type="presParOf" srcId="{E0423E00-465B-4FD1-9A20-F96950F91790}" destId="{E15DCDB1-8D33-4827-B019-5F3733AE7CDA}" srcOrd="1" destOrd="0" presId="urn:microsoft.com/office/officeart/2005/8/layout/orgChart1"/>
    <dgm:cxn modelId="{8C2E3310-6E7F-45BD-AB54-AC20720D7CF5}" type="presParOf" srcId="{E15DCDB1-8D33-4827-B019-5F3733AE7CDA}" destId="{938ADDFD-9AE5-4064-A175-029107ECD58A}" srcOrd="0" destOrd="0" presId="urn:microsoft.com/office/officeart/2005/8/layout/orgChart1"/>
    <dgm:cxn modelId="{632E17C4-65EE-46E3-B8EE-41AEA7030138}" type="presParOf" srcId="{E15DCDB1-8D33-4827-B019-5F3733AE7CDA}" destId="{8732FF83-65B4-4C1D-9EC0-AA3EE4C94DFC}" srcOrd="1" destOrd="0" presId="urn:microsoft.com/office/officeart/2005/8/layout/orgChart1"/>
    <dgm:cxn modelId="{ADE29CE3-0271-432E-8079-17FD9698D410}" type="presParOf" srcId="{8732FF83-65B4-4C1D-9EC0-AA3EE4C94DFC}" destId="{73BEA9A5-8ADD-43AD-8119-CC96EE0797A1}" srcOrd="0" destOrd="0" presId="urn:microsoft.com/office/officeart/2005/8/layout/orgChart1"/>
    <dgm:cxn modelId="{A4FD3717-46F3-4339-AA6E-A6F8E66482E9}" type="presParOf" srcId="{73BEA9A5-8ADD-43AD-8119-CC96EE0797A1}" destId="{5427BD9B-EFA7-4016-B09B-2E99E1113547}" srcOrd="0" destOrd="0" presId="urn:microsoft.com/office/officeart/2005/8/layout/orgChart1"/>
    <dgm:cxn modelId="{4F9F19EA-929D-4696-9FBC-6A62110A35B8}" type="presParOf" srcId="{73BEA9A5-8ADD-43AD-8119-CC96EE0797A1}" destId="{AA993683-67A6-4EDC-BE0C-9EB710C08436}" srcOrd="1" destOrd="0" presId="urn:microsoft.com/office/officeart/2005/8/layout/orgChart1"/>
    <dgm:cxn modelId="{9D737DBA-2F69-4D9C-856A-BDC1818F5A39}" type="presParOf" srcId="{8732FF83-65B4-4C1D-9EC0-AA3EE4C94DFC}" destId="{135DD80F-0C52-4C57-98C1-1E4B0A01851B}" srcOrd="1" destOrd="0" presId="urn:microsoft.com/office/officeart/2005/8/layout/orgChart1"/>
    <dgm:cxn modelId="{84416DA7-69C8-4722-8035-CD4979031121}" type="presParOf" srcId="{135DD80F-0C52-4C57-98C1-1E4B0A01851B}" destId="{49A17513-EC78-44A8-B3DA-F3820A46260F}" srcOrd="0" destOrd="0" presId="urn:microsoft.com/office/officeart/2005/8/layout/orgChart1"/>
    <dgm:cxn modelId="{0882FB19-5EB9-40BF-A569-A8442C29B798}" type="presParOf" srcId="{135DD80F-0C52-4C57-98C1-1E4B0A01851B}" destId="{53E1F10C-A833-4FF6-A777-FAEC72C15883}" srcOrd="1" destOrd="0" presId="urn:microsoft.com/office/officeart/2005/8/layout/orgChart1"/>
    <dgm:cxn modelId="{7DB3F3E2-A551-4C50-8FAC-45DE5879B03D}" type="presParOf" srcId="{53E1F10C-A833-4FF6-A777-FAEC72C15883}" destId="{6E99E114-355D-4014-891F-F1BAFC756CD8}" srcOrd="0" destOrd="0" presId="urn:microsoft.com/office/officeart/2005/8/layout/orgChart1"/>
    <dgm:cxn modelId="{16C9B646-3C2E-4B45-8FD8-FBE5936E5FB4}" type="presParOf" srcId="{6E99E114-355D-4014-891F-F1BAFC756CD8}" destId="{1B31915E-EB8D-4C5F-936A-6F9D0F1099F8}" srcOrd="0" destOrd="0" presId="urn:microsoft.com/office/officeart/2005/8/layout/orgChart1"/>
    <dgm:cxn modelId="{7B5D1D96-F8EC-4538-A9D0-5E5E02FF506C}" type="presParOf" srcId="{6E99E114-355D-4014-891F-F1BAFC756CD8}" destId="{27D1072C-8EEC-42B2-8CCD-BF46C4C4B598}" srcOrd="1" destOrd="0" presId="urn:microsoft.com/office/officeart/2005/8/layout/orgChart1"/>
    <dgm:cxn modelId="{B613866B-8E24-44C1-9F04-BD88D29B4414}" type="presParOf" srcId="{53E1F10C-A833-4FF6-A777-FAEC72C15883}" destId="{255F8B54-454C-4EB7-86AB-EAB73BCF34D1}" srcOrd="1" destOrd="0" presId="urn:microsoft.com/office/officeart/2005/8/layout/orgChart1"/>
    <dgm:cxn modelId="{F2FD4E3A-CB21-4431-A653-2D9CF0B962D0}" type="presParOf" srcId="{255F8B54-454C-4EB7-86AB-EAB73BCF34D1}" destId="{8FEADEAC-A36D-4D6E-B055-F90A2EB6FC62}" srcOrd="0" destOrd="0" presId="urn:microsoft.com/office/officeart/2005/8/layout/orgChart1"/>
    <dgm:cxn modelId="{898B4AE3-5674-4B7C-9AC9-9AECDFBEC233}" type="presParOf" srcId="{255F8B54-454C-4EB7-86AB-EAB73BCF34D1}" destId="{2AD5C789-9BB4-4BC5-8358-7634AD03D2EC}" srcOrd="1" destOrd="0" presId="urn:microsoft.com/office/officeart/2005/8/layout/orgChart1"/>
    <dgm:cxn modelId="{729706C9-7BCF-4F02-8D7D-1EEAAE9DFA29}" type="presParOf" srcId="{2AD5C789-9BB4-4BC5-8358-7634AD03D2EC}" destId="{27B87DAC-A288-4FB3-B6A7-CEF008CE0058}" srcOrd="0" destOrd="0" presId="urn:microsoft.com/office/officeart/2005/8/layout/orgChart1"/>
    <dgm:cxn modelId="{27E2D608-AC05-4C62-9AA2-4E1BFA3A7C30}" type="presParOf" srcId="{27B87DAC-A288-4FB3-B6A7-CEF008CE0058}" destId="{251B721F-EF8E-435E-97E0-6CC9E1CEF81B}" srcOrd="0" destOrd="0" presId="urn:microsoft.com/office/officeart/2005/8/layout/orgChart1"/>
    <dgm:cxn modelId="{1A652C6A-3160-479A-B553-2C706D43E3C9}" type="presParOf" srcId="{27B87DAC-A288-4FB3-B6A7-CEF008CE0058}" destId="{719C241C-DFDC-4035-8D8E-E381C5AD216A}" srcOrd="1" destOrd="0" presId="urn:microsoft.com/office/officeart/2005/8/layout/orgChart1"/>
    <dgm:cxn modelId="{BF5012D8-BC26-48F7-AA34-CB4D194D18AC}" type="presParOf" srcId="{2AD5C789-9BB4-4BC5-8358-7634AD03D2EC}" destId="{B44190E3-C2A9-4862-9316-F05BE4D02C3C}" srcOrd="1" destOrd="0" presId="urn:microsoft.com/office/officeart/2005/8/layout/orgChart1"/>
    <dgm:cxn modelId="{E6A30C85-3E31-4B00-9139-A54DFDDB3CFA}" type="presParOf" srcId="{2AD5C789-9BB4-4BC5-8358-7634AD03D2EC}" destId="{9E68028B-735E-4656-98AA-8A44DD3D235C}" srcOrd="2" destOrd="0" presId="urn:microsoft.com/office/officeart/2005/8/layout/orgChart1"/>
    <dgm:cxn modelId="{810D7216-AB5C-469B-9CA4-BC4CF556F934}" type="presParOf" srcId="{255F8B54-454C-4EB7-86AB-EAB73BCF34D1}" destId="{89EF76B5-297C-496E-977F-93DFDFA5EAC6}" srcOrd="2" destOrd="0" presId="urn:microsoft.com/office/officeart/2005/8/layout/orgChart1"/>
    <dgm:cxn modelId="{9E45B92F-BEBE-40EA-B71A-160291571E0D}" type="presParOf" srcId="{255F8B54-454C-4EB7-86AB-EAB73BCF34D1}" destId="{EC67E276-E04E-4029-A72B-CAC0C6DF06C7}" srcOrd="3" destOrd="0" presId="urn:microsoft.com/office/officeart/2005/8/layout/orgChart1"/>
    <dgm:cxn modelId="{AB92FA89-CBEC-4DCD-AB46-3CF298AFC033}" type="presParOf" srcId="{EC67E276-E04E-4029-A72B-CAC0C6DF06C7}" destId="{7CF0AA81-258C-4EEB-B95F-C0C3B949F0C7}" srcOrd="0" destOrd="0" presId="urn:microsoft.com/office/officeart/2005/8/layout/orgChart1"/>
    <dgm:cxn modelId="{4689397F-222D-44AC-8FB0-889487362019}" type="presParOf" srcId="{7CF0AA81-258C-4EEB-B95F-C0C3B949F0C7}" destId="{319CC5F8-08B1-4013-83C6-8B8D68A973D8}" srcOrd="0" destOrd="0" presId="urn:microsoft.com/office/officeart/2005/8/layout/orgChart1"/>
    <dgm:cxn modelId="{6C50F6A2-9C99-4ADE-96C2-DB5898E695F5}" type="presParOf" srcId="{7CF0AA81-258C-4EEB-B95F-C0C3B949F0C7}" destId="{3E3DF57E-3098-4ECF-9978-7E42A5DF6F76}" srcOrd="1" destOrd="0" presId="urn:microsoft.com/office/officeart/2005/8/layout/orgChart1"/>
    <dgm:cxn modelId="{06F249A8-1A41-49E3-8EA2-356DA72F8A1A}" type="presParOf" srcId="{EC67E276-E04E-4029-A72B-CAC0C6DF06C7}" destId="{C2E582C1-3F10-46B5-9883-E71695179291}" srcOrd="1" destOrd="0" presId="urn:microsoft.com/office/officeart/2005/8/layout/orgChart1"/>
    <dgm:cxn modelId="{24A77F4D-D4D7-4C1E-B80D-8A27D52EFAE3}" type="presParOf" srcId="{EC67E276-E04E-4029-A72B-CAC0C6DF06C7}" destId="{8F8750B4-4267-4186-B9E9-46797FC5A4FA}" srcOrd="2" destOrd="0" presId="urn:microsoft.com/office/officeart/2005/8/layout/orgChart1"/>
    <dgm:cxn modelId="{2E8152C2-F7AC-4F95-9D89-1D17A25956F5}" type="presParOf" srcId="{255F8B54-454C-4EB7-86AB-EAB73BCF34D1}" destId="{39B3C238-D137-4105-B47A-1A797DFB0AE7}" srcOrd="4" destOrd="0" presId="urn:microsoft.com/office/officeart/2005/8/layout/orgChart1"/>
    <dgm:cxn modelId="{0099A4EE-BBA7-4E29-88A5-C4BAF526B4FD}" type="presParOf" srcId="{255F8B54-454C-4EB7-86AB-EAB73BCF34D1}" destId="{40A6DD32-43CD-4036-84BC-DD916A34FA07}" srcOrd="5" destOrd="0" presId="urn:microsoft.com/office/officeart/2005/8/layout/orgChart1"/>
    <dgm:cxn modelId="{615F07DD-2AB7-4BE2-BAA6-EB1FF316DED0}" type="presParOf" srcId="{40A6DD32-43CD-4036-84BC-DD916A34FA07}" destId="{617B1FDD-7CC0-4992-B48D-662B0D93A7B8}" srcOrd="0" destOrd="0" presId="urn:microsoft.com/office/officeart/2005/8/layout/orgChart1"/>
    <dgm:cxn modelId="{674F3322-D3EF-4E97-AA6F-936103EFA9AA}" type="presParOf" srcId="{617B1FDD-7CC0-4992-B48D-662B0D93A7B8}" destId="{3CFDB4CD-4937-4762-90AD-5E7895B3119F}" srcOrd="0" destOrd="0" presId="urn:microsoft.com/office/officeart/2005/8/layout/orgChart1"/>
    <dgm:cxn modelId="{0C1D0BC7-A0CC-4D66-9AEC-E35CBE42F2D4}" type="presParOf" srcId="{617B1FDD-7CC0-4992-B48D-662B0D93A7B8}" destId="{DF25BEAA-EF80-4C38-840E-2AB5768E2AA6}" srcOrd="1" destOrd="0" presId="urn:microsoft.com/office/officeart/2005/8/layout/orgChart1"/>
    <dgm:cxn modelId="{A111D0AE-9712-4D39-A6FE-DDC89313B145}" type="presParOf" srcId="{40A6DD32-43CD-4036-84BC-DD916A34FA07}" destId="{754EBB01-6C7E-4700-9CB5-87BDACEBC27B}" srcOrd="1" destOrd="0" presId="urn:microsoft.com/office/officeart/2005/8/layout/orgChart1"/>
    <dgm:cxn modelId="{EF5DA202-BFFB-407D-99C0-EB9A5B3B661B}" type="presParOf" srcId="{40A6DD32-43CD-4036-84BC-DD916A34FA07}" destId="{8B16353E-75EA-43CD-9EC8-9B41DD5EC332}" srcOrd="2" destOrd="0" presId="urn:microsoft.com/office/officeart/2005/8/layout/orgChart1"/>
    <dgm:cxn modelId="{1A989727-BC1D-46BD-ABAF-073D7F9D2137}" type="presParOf" srcId="{255F8B54-454C-4EB7-86AB-EAB73BCF34D1}" destId="{7DF6872B-3317-45A0-B9B6-A0E75A930246}" srcOrd="6" destOrd="0" presId="urn:microsoft.com/office/officeart/2005/8/layout/orgChart1"/>
    <dgm:cxn modelId="{DFF56544-9AE9-4674-94E4-1FA96F9B6620}" type="presParOf" srcId="{255F8B54-454C-4EB7-86AB-EAB73BCF34D1}" destId="{F1A95DF3-E955-4ED0-A24B-A1F9949C2339}" srcOrd="7" destOrd="0" presId="urn:microsoft.com/office/officeart/2005/8/layout/orgChart1"/>
    <dgm:cxn modelId="{530624DC-660F-476B-8CA8-0B26E3BBF46D}" type="presParOf" srcId="{F1A95DF3-E955-4ED0-A24B-A1F9949C2339}" destId="{B2DB2E41-E36A-400F-939C-2A0C9EEFD32E}" srcOrd="0" destOrd="0" presId="urn:microsoft.com/office/officeart/2005/8/layout/orgChart1"/>
    <dgm:cxn modelId="{C989B86C-087E-4456-894B-5D54D9A51589}" type="presParOf" srcId="{B2DB2E41-E36A-400F-939C-2A0C9EEFD32E}" destId="{8572F0D1-47DD-4877-BC05-524A20F61375}" srcOrd="0" destOrd="0" presId="urn:microsoft.com/office/officeart/2005/8/layout/orgChart1"/>
    <dgm:cxn modelId="{F69544A8-C2A5-4C05-BEB3-8F2CF978B43E}" type="presParOf" srcId="{B2DB2E41-E36A-400F-939C-2A0C9EEFD32E}" destId="{BA07CB7A-BEEF-4996-A777-013D5C50C881}" srcOrd="1" destOrd="0" presId="urn:microsoft.com/office/officeart/2005/8/layout/orgChart1"/>
    <dgm:cxn modelId="{E26EB268-8A60-4A95-89BE-5D28FD77193D}" type="presParOf" srcId="{F1A95DF3-E955-4ED0-A24B-A1F9949C2339}" destId="{45E66A4F-49F2-4FC3-BD82-EECA987F8155}" srcOrd="1" destOrd="0" presId="urn:microsoft.com/office/officeart/2005/8/layout/orgChart1"/>
    <dgm:cxn modelId="{58037F8E-7E81-4BBA-A491-82094CCAA5A8}" type="presParOf" srcId="{F1A95DF3-E955-4ED0-A24B-A1F9949C2339}" destId="{519BD67D-F4FF-4885-A5E2-BBE87F514F39}" srcOrd="2" destOrd="0" presId="urn:microsoft.com/office/officeart/2005/8/layout/orgChart1"/>
    <dgm:cxn modelId="{B6CC8753-2126-482B-8562-EDD4C2A13AAC}" type="presParOf" srcId="{53E1F10C-A833-4FF6-A777-FAEC72C15883}" destId="{9038C7B3-72F6-4F46-A6E4-352603B0EAE1}" srcOrd="2" destOrd="0" presId="urn:microsoft.com/office/officeart/2005/8/layout/orgChart1"/>
    <dgm:cxn modelId="{25FCE06A-3B9A-4480-8B64-B660266D3EF8}" type="presParOf" srcId="{135DD80F-0C52-4C57-98C1-1E4B0A01851B}" destId="{92F70F6B-2826-4C05-9BA1-6F2D4CD6035B}" srcOrd="2" destOrd="0" presId="urn:microsoft.com/office/officeart/2005/8/layout/orgChart1"/>
    <dgm:cxn modelId="{84E97D95-42A3-487D-9F3A-C02D2DF60137}" type="presParOf" srcId="{135DD80F-0C52-4C57-98C1-1E4B0A01851B}" destId="{A10EBA43-6858-433A-B11E-DF104B21057E}" srcOrd="3" destOrd="0" presId="urn:microsoft.com/office/officeart/2005/8/layout/orgChart1"/>
    <dgm:cxn modelId="{25596775-065B-47E3-A437-028C3BFD84AA}" type="presParOf" srcId="{A10EBA43-6858-433A-B11E-DF104B21057E}" destId="{BD749943-AA85-4CCC-9959-FC46C53712C2}" srcOrd="0" destOrd="0" presId="urn:microsoft.com/office/officeart/2005/8/layout/orgChart1"/>
    <dgm:cxn modelId="{C832B805-7E78-4EFA-AA94-2BB200EF9291}" type="presParOf" srcId="{BD749943-AA85-4CCC-9959-FC46C53712C2}" destId="{7E2A024B-88FC-4A1E-AA1D-CCC5CA1D4B52}" srcOrd="0" destOrd="0" presId="urn:microsoft.com/office/officeart/2005/8/layout/orgChart1"/>
    <dgm:cxn modelId="{2C984F0B-83A8-46D1-BCD6-1471269EFAE4}" type="presParOf" srcId="{BD749943-AA85-4CCC-9959-FC46C53712C2}" destId="{9BF3ED1E-A2DE-4473-96AA-1A1EF712F547}" srcOrd="1" destOrd="0" presId="urn:microsoft.com/office/officeart/2005/8/layout/orgChart1"/>
    <dgm:cxn modelId="{B29BD00A-B09C-4CC9-9875-22B48BB04069}" type="presParOf" srcId="{A10EBA43-6858-433A-B11E-DF104B21057E}" destId="{F9BDB45C-C981-4389-8722-469ADF4FEC91}" srcOrd="1" destOrd="0" presId="urn:microsoft.com/office/officeart/2005/8/layout/orgChart1"/>
    <dgm:cxn modelId="{F7975112-D0B8-4B6F-B150-E400CDD7A357}" type="presParOf" srcId="{F9BDB45C-C981-4389-8722-469ADF4FEC91}" destId="{D88BFEAE-BF52-4F6E-AA16-7D2DA140BE6B}" srcOrd="0" destOrd="0" presId="urn:microsoft.com/office/officeart/2005/8/layout/orgChart1"/>
    <dgm:cxn modelId="{27FAF931-C2B8-4DA0-8F70-548E03E48B8E}" type="presParOf" srcId="{F9BDB45C-C981-4389-8722-469ADF4FEC91}" destId="{DD486B1A-DC5C-44B1-8094-87C573C44B70}" srcOrd="1" destOrd="0" presId="urn:microsoft.com/office/officeart/2005/8/layout/orgChart1"/>
    <dgm:cxn modelId="{5CCD2A39-3C31-4C62-9535-180510707481}" type="presParOf" srcId="{DD486B1A-DC5C-44B1-8094-87C573C44B70}" destId="{92F084A6-97B8-40A9-966C-D5180C13E0DD}" srcOrd="0" destOrd="0" presId="urn:microsoft.com/office/officeart/2005/8/layout/orgChart1"/>
    <dgm:cxn modelId="{83C145CD-9497-49B6-85B1-263C4E509771}" type="presParOf" srcId="{92F084A6-97B8-40A9-966C-D5180C13E0DD}" destId="{A3D92DBC-E239-4574-9381-6EC4B98722CE}" srcOrd="0" destOrd="0" presId="urn:microsoft.com/office/officeart/2005/8/layout/orgChart1"/>
    <dgm:cxn modelId="{D38A3F50-5634-4A50-82C0-C1823C559D5E}" type="presParOf" srcId="{92F084A6-97B8-40A9-966C-D5180C13E0DD}" destId="{56C00BAE-F27F-483C-A6DF-5DDA5354EDDF}" srcOrd="1" destOrd="0" presId="urn:microsoft.com/office/officeart/2005/8/layout/orgChart1"/>
    <dgm:cxn modelId="{72FF5B13-B1D6-4E79-BA52-2D35C865151A}" type="presParOf" srcId="{DD486B1A-DC5C-44B1-8094-87C573C44B70}" destId="{DD40B815-D892-4DC1-94DC-6391302EBF5A}" srcOrd="1" destOrd="0" presId="urn:microsoft.com/office/officeart/2005/8/layout/orgChart1"/>
    <dgm:cxn modelId="{1C35734E-349A-407E-8C57-94B67A16B5CB}" type="presParOf" srcId="{DD486B1A-DC5C-44B1-8094-87C573C44B70}" destId="{998A743C-F34C-4C04-95F2-8AF834594B2E}" srcOrd="2" destOrd="0" presId="urn:microsoft.com/office/officeart/2005/8/layout/orgChart1"/>
    <dgm:cxn modelId="{BE79A34B-6CB1-4985-BCCF-89AFEF0AA033}" type="presParOf" srcId="{F9BDB45C-C981-4389-8722-469ADF4FEC91}" destId="{BB958CA4-9990-4357-BC9E-9471E55331D3}" srcOrd="2" destOrd="0" presId="urn:microsoft.com/office/officeart/2005/8/layout/orgChart1"/>
    <dgm:cxn modelId="{B1729D88-3A74-451C-BFD5-EE3DD4D80566}" type="presParOf" srcId="{F9BDB45C-C981-4389-8722-469ADF4FEC91}" destId="{8BD93528-4D71-4DC4-B062-E1E4ED3B61F8}" srcOrd="3" destOrd="0" presId="urn:microsoft.com/office/officeart/2005/8/layout/orgChart1"/>
    <dgm:cxn modelId="{40E054F3-F4C2-4E79-AC29-CFD8A373C153}" type="presParOf" srcId="{8BD93528-4D71-4DC4-B062-E1E4ED3B61F8}" destId="{8D96A82B-6C25-4053-9E54-BF6FEF659D0A}" srcOrd="0" destOrd="0" presId="urn:microsoft.com/office/officeart/2005/8/layout/orgChart1"/>
    <dgm:cxn modelId="{D9D55EB1-45BF-4FFE-A118-E6E818E1E869}" type="presParOf" srcId="{8D96A82B-6C25-4053-9E54-BF6FEF659D0A}" destId="{68AEC7AF-E7F2-4031-9EE1-78B900658849}" srcOrd="0" destOrd="0" presId="urn:microsoft.com/office/officeart/2005/8/layout/orgChart1"/>
    <dgm:cxn modelId="{7525FB04-C26F-4AC8-A5B9-1230CD8D085E}" type="presParOf" srcId="{8D96A82B-6C25-4053-9E54-BF6FEF659D0A}" destId="{376F0DDC-AFB6-47E7-9465-D9CD0ABDCAF3}" srcOrd="1" destOrd="0" presId="urn:microsoft.com/office/officeart/2005/8/layout/orgChart1"/>
    <dgm:cxn modelId="{1959AFD2-A748-49E2-94BA-4CFDBEF26E84}" type="presParOf" srcId="{8BD93528-4D71-4DC4-B062-E1E4ED3B61F8}" destId="{2C1F769B-0EEE-4F4A-BCF4-3AC059B797F5}" srcOrd="1" destOrd="0" presId="urn:microsoft.com/office/officeart/2005/8/layout/orgChart1"/>
    <dgm:cxn modelId="{4085D8B7-2C62-4661-BC3B-B73EB3783459}" type="presParOf" srcId="{8BD93528-4D71-4DC4-B062-E1E4ED3B61F8}" destId="{4ACCEC3F-88C6-4D70-BDC8-9E35116C6EA3}" srcOrd="2" destOrd="0" presId="urn:microsoft.com/office/officeart/2005/8/layout/orgChart1"/>
    <dgm:cxn modelId="{BD535E08-D01B-4C9C-AF8B-4B53DA1C4FF4}" type="presParOf" srcId="{A10EBA43-6858-433A-B11E-DF104B21057E}" destId="{7D5E8454-5BC6-4234-A9B1-D2FD855AC891}" srcOrd="2" destOrd="0" presId="urn:microsoft.com/office/officeart/2005/8/layout/orgChart1"/>
    <dgm:cxn modelId="{76AFEBB5-8EC4-4038-B55C-CC7A0699A8CE}" type="presParOf" srcId="{8732FF83-65B4-4C1D-9EC0-AA3EE4C94DFC}" destId="{9518A9CC-35C5-4190-A3D8-616A219B0B3B}" srcOrd="2" destOrd="0" presId="urn:microsoft.com/office/officeart/2005/8/layout/orgChart1"/>
    <dgm:cxn modelId="{EFD8CA05-2B56-4200-B98E-38716A0D62AF}" type="presParOf" srcId="{E15DCDB1-8D33-4827-B019-5F3733AE7CDA}" destId="{D0A09893-EE27-4352-B098-894E9C4B2FB0}" srcOrd="2" destOrd="0" presId="urn:microsoft.com/office/officeart/2005/8/layout/orgChart1"/>
    <dgm:cxn modelId="{215DCF89-8014-4662-9B60-C2037F80DCC7}" type="presParOf" srcId="{E15DCDB1-8D33-4827-B019-5F3733AE7CDA}" destId="{37CC7C08-23A7-4930-8EA9-876727C22C57}" srcOrd="3" destOrd="0" presId="urn:microsoft.com/office/officeart/2005/8/layout/orgChart1"/>
    <dgm:cxn modelId="{6DC88A1C-ADF4-46A2-B78D-B971DFDC63B7}" type="presParOf" srcId="{37CC7C08-23A7-4930-8EA9-876727C22C57}" destId="{A833581A-94FF-4257-A3A9-E74E53EE7C60}" srcOrd="0" destOrd="0" presId="urn:microsoft.com/office/officeart/2005/8/layout/orgChart1"/>
    <dgm:cxn modelId="{0B0C175D-26EB-4DCC-9AD5-E71868CAC1B9}" type="presParOf" srcId="{A833581A-94FF-4257-A3A9-E74E53EE7C60}" destId="{1FCAD840-B647-4E3D-B704-13EFB6E6E15A}" srcOrd="0" destOrd="0" presId="urn:microsoft.com/office/officeart/2005/8/layout/orgChart1"/>
    <dgm:cxn modelId="{78799028-7964-495A-81CA-D2777E2E67D7}" type="presParOf" srcId="{A833581A-94FF-4257-A3A9-E74E53EE7C60}" destId="{443C8190-A614-4DA1-9057-CF6F182F0A27}" srcOrd="1" destOrd="0" presId="urn:microsoft.com/office/officeart/2005/8/layout/orgChart1"/>
    <dgm:cxn modelId="{37A4820E-9B1A-4EF4-BAD5-BC4F072D3B61}" type="presParOf" srcId="{37CC7C08-23A7-4930-8EA9-876727C22C57}" destId="{E03C0DEF-4B51-459D-95AC-C4A36CC3401D}" srcOrd="1" destOrd="0" presId="urn:microsoft.com/office/officeart/2005/8/layout/orgChart1"/>
    <dgm:cxn modelId="{6AB4174C-D428-48A2-B44C-7591260F62B9}" type="presParOf" srcId="{E03C0DEF-4B51-459D-95AC-C4A36CC3401D}" destId="{F243C91E-5BE4-4416-A5F8-E1B82814DBA3}" srcOrd="0" destOrd="0" presId="urn:microsoft.com/office/officeart/2005/8/layout/orgChart1"/>
    <dgm:cxn modelId="{8D86251F-775A-4766-B280-A86858C318A7}" type="presParOf" srcId="{E03C0DEF-4B51-459D-95AC-C4A36CC3401D}" destId="{59499723-66B0-4CC5-A78F-2F0D9C93D84F}" srcOrd="1" destOrd="0" presId="urn:microsoft.com/office/officeart/2005/8/layout/orgChart1"/>
    <dgm:cxn modelId="{2F5C76FC-F1A6-4EF3-9FF2-FEB8251425FC}" type="presParOf" srcId="{59499723-66B0-4CC5-A78F-2F0D9C93D84F}" destId="{06A22DEE-0242-48C8-BA4C-0E929C844A7A}" srcOrd="0" destOrd="0" presId="urn:microsoft.com/office/officeart/2005/8/layout/orgChart1"/>
    <dgm:cxn modelId="{5CF92B8B-1F50-4ECB-A708-83AC7C7E975A}" type="presParOf" srcId="{06A22DEE-0242-48C8-BA4C-0E929C844A7A}" destId="{16CBEA5F-A8E8-43F3-9CF0-253CBCD39CAC}" srcOrd="0" destOrd="0" presId="urn:microsoft.com/office/officeart/2005/8/layout/orgChart1"/>
    <dgm:cxn modelId="{7321F9FD-988C-4FA8-A8CB-8F248213AE05}" type="presParOf" srcId="{06A22DEE-0242-48C8-BA4C-0E929C844A7A}" destId="{127405BA-E2B7-4898-A325-A6554978C48C}" srcOrd="1" destOrd="0" presId="urn:microsoft.com/office/officeart/2005/8/layout/orgChart1"/>
    <dgm:cxn modelId="{BB1E6409-A98A-46EA-92A1-57652727CCB5}" type="presParOf" srcId="{59499723-66B0-4CC5-A78F-2F0D9C93D84F}" destId="{8D36BC9E-847F-47F7-911E-397A800C2F8F}" srcOrd="1" destOrd="0" presId="urn:microsoft.com/office/officeart/2005/8/layout/orgChart1"/>
    <dgm:cxn modelId="{5F66793F-EF3E-4530-81A4-C32A1064C00E}" type="presParOf" srcId="{8D36BC9E-847F-47F7-911E-397A800C2F8F}" destId="{807B0B0A-D929-4652-9C5E-AE731BE5F580}" srcOrd="0" destOrd="0" presId="urn:microsoft.com/office/officeart/2005/8/layout/orgChart1"/>
    <dgm:cxn modelId="{B227E9A8-B28D-4691-BB82-0B822E0E8BCC}" type="presParOf" srcId="{8D36BC9E-847F-47F7-911E-397A800C2F8F}" destId="{83A8390D-5E92-49F0-ACA4-740A76D986ED}" srcOrd="1" destOrd="0" presId="urn:microsoft.com/office/officeart/2005/8/layout/orgChart1"/>
    <dgm:cxn modelId="{2BC6474D-687A-448A-8EB9-147EF30D9693}" type="presParOf" srcId="{83A8390D-5E92-49F0-ACA4-740A76D986ED}" destId="{FEA11CFC-C318-44A5-B779-639FB90A9DC7}" srcOrd="0" destOrd="0" presId="urn:microsoft.com/office/officeart/2005/8/layout/orgChart1"/>
    <dgm:cxn modelId="{98C8CB39-9B48-47A3-BA1E-D81B2BDE0430}" type="presParOf" srcId="{FEA11CFC-C318-44A5-B779-639FB90A9DC7}" destId="{8C8CEB50-67DD-4583-AB7D-5958FC7A50C2}" srcOrd="0" destOrd="0" presId="urn:microsoft.com/office/officeart/2005/8/layout/orgChart1"/>
    <dgm:cxn modelId="{BFED6DAC-6526-4DA0-9B08-6A03EF0FE8CE}" type="presParOf" srcId="{FEA11CFC-C318-44A5-B779-639FB90A9DC7}" destId="{62258EB8-22C5-4E46-86F2-B7A4830D4464}" srcOrd="1" destOrd="0" presId="urn:microsoft.com/office/officeart/2005/8/layout/orgChart1"/>
    <dgm:cxn modelId="{CA1830FA-1E8A-4CE7-A433-2CC82CBF86D7}" type="presParOf" srcId="{83A8390D-5E92-49F0-ACA4-740A76D986ED}" destId="{3B1F0BB6-F945-43D4-AA35-28D36C0280A5}" srcOrd="1" destOrd="0" presId="urn:microsoft.com/office/officeart/2005/8/layout/orgChart1"/>
    <dgm:cxn modelId="{F665C9AA-A66F-483F-9641-B4D50A1F3511}" type="presParOf" srcId="{83A8390D-5E92-49F0-ACA4-740A76D986ED}" destId="{A76F56FC-EC5F-441E-9E93-03060987B0B5}" srcOrd="2" destOrd="0" presId="urn:microsoft.com/office/officeart/2005/8/layout/orgChart1"/>
    <dgm:cxn modelId="{75E8D715-5B24-4FDD-BD26-09EDC52C50BB}" type="presParOf" srcId="{8D36BC9E-847F-47F7-911E-397A800C2F8F}" destId="{FB4731D0-3F72-4747-BE46-4673E997A66C}" srcOrd="2" destOrd="0" presId="urn:microsoft.com/office/officeart/2005/8/layout/orgChart1"/>
    <dgm:cxn modelId="{6D77AB60-CBA4-4B63-8624-89002CD97032}" type="presParOf" srcId="{8D36BC9E-847F-47F7-911E-397A800C2F8F}" destId="{A19F0F36-5801-4F44-BBD3-9AC95F920E9D}" srcOrd="3" destOrd="0" presId="urn:microsoft.com/office/officeart/2005/8/layout/orgChart1"/>
    <dgm:cxn modelId="{6A9AA5FE-2596-4057-A78D-874AF3B5ED39}" type="presParOf" srcId="{A19F0F36-5801-4F44-BBD3-9AC95F920E9D}" destId="{F46DDDA9-E5BB-47A9-9C87-61CDC1A7EC26}" srcOrd="0" destOrd="0" presId="urn:microsoft.com/office/officeart/2005/8/layout/orgChart1"/>
    <dgm:cxn modelId="{924952F8-F0F4-4F7C-9890-CC3F36ED64E0}" type="presParOf" srcId="{F46DDDA9-E5BB-47A9-9C87-61CDC1A7EC26}" destId="{92F859C4-BD4C-44CF-8723-784963EBCC9F}" srcOrd="0" destOrd="0" presId="urn:microsoft.com/office/officeart/2005/8/layout/orgChart1"/>
    <dgm:cxn modelId="{DF8FA99D-F59F-4629-8DA7-15BF26094458}" type="presParOf" srcId="{F46DDDA9-E5BB-47A9-9C87-61CDC1A7EC26}" destId="{C58069CF-F49E-4115-A683-B9AF84A070AA}" srcOrd="1" destOrd="0" presId="urn:microsoft.com/office/officeart/2005/8/layout/orgChart1"/>
    <dgm:cxn modelId="{109D34CB-4A84-4322-BC73-BA4A19A7B262}" type="presParOf" srcId="{A19F0F36-5801-4F44-BBD3-9AC95F920E9D}" destId="{AB3D0A79-DD4E-44A3-8705-EA49E73D53FD}" srcOrd="1" destOrd="0" presId="urn:microsoft.com/office/officeart/2005/8/layout/orgChart1"/>
    <dgm:cxn modelId="{6084B3ED-FE71-4B24-AA6E-6FF31EFD92EE}" type="presParOf" srcId="{A19F0F36-5801-4F44-BBD3-9AC95F920E9D}" destId="{23BFA54E-1E7A-474A-91A4-A1D054B95B27}" srcOrd="2" destOrd="0" presId="urn:microsoft.com/office/officeart/2005/8/layout/orgChart1"/>
    <dgm:cxn modelId="{74028C68-0A74-4D61-8543-77EB2847C01F}" type="presParOf" srcId="{59499723-66B0-4CC5-A78F-2F0D9C93D84F}" destId="{98E902C7-DB93-47F0-96E8-061BC3D51170}" srcOrd="2" destOrd="0" presId="urn:microsoft.com/office/officeart/2005/8/layout/orgChart1"/>
    <dgm:cxn modelId="{9EC26F6F-DF6E-4FC6-9410-65A1AB4C5167}" type="presParOf" srcId="{E03C0DEF-4B51-459D-95AC-C4A36CC3401D}" destId="{B0221078-C6D8-4F5C-8FA3-B5A561809CBC}" srcOrd="2" destOrd="0" presId="urn:microsoft.com/office/officeart/2005/8/layout/orgChart1"/>
    <dgm:cxn modelId="{E7BA48A7-587F-4055-BE69-0A473EC14D26}" type="presParOf" srcId="{E03C0DEF-4B51-459D-95AC-C4A36CC3401D}" destId="{5AE52390-0795-4478-8E97-82E5914196CE}" srcOrd="3" destOrd="0" presId="urn:microsoft.com/office/officeart/2005/8/layout/orgChart1"/>
    <dgm:cxn modelId="{3D8D4272-4500-4ACC-B4B5-517DFE86DAAC}" type="presParOf" srcId="{5AE52390-0795-4478-8E97-82E5914196CE}" destId="{813F88F1-CBFA-454A-84A6-F809A1F69977}" srcOrd="0" destOrd="0" presId="urn:microsoft.com/office/officeart/2005/8/layout/orgChart1"/>
    <dgm:cxn modelId="{F3360288-24E9-4F84-9D80-FB326096E4DE}" type="presParOf" srcId="{813F88F1-CBFA-454A-84A6-F809A1F69977}" destId="{6B360656-53A5-4772-819A-57132C21580D}" srcOrd="0" destOrd="0" presId="urn:microsoft.com/office/officeart/2005/8/layout/orgChart1"/>
    <dgm:cxn modelId="{93A31F64-A088-49BE-B204-5B7EAF10C5FE}" type="presParOf" srcId="{813F88F1-CBFA-454A-84A6-F809A1F69977}" destId="{F62A3629-9198-4812-BE78-EFE05C06747A}" srcOrd="1" destOrd="0" presId="urn:microsoft.com/office/officeart/2005/8/layout/orgChart1"/>
    <dgm:cxn modelId="{EB497492-05BF-4420-BF09-4405A64E2579}" type="presParOf" srcId="{5AE52390-0795-4478-8E97-82E5914196CE}" destId="{A409E049-0E53-43E7-96F4-AD7B787899CB}" srcOrd="1" destOrd="0" presId="urn:microsoft.com/office/officeart/2005/8/layout/orgChart1"/>
    <dgm:cxn modelId="{6233B120-D1ED-4D7A-8B66-6D202B1EF418}" type="presParOf" srcId="{A409E049-0E53-43E7-96F4-AD7B787899CB}" destId="{21DC5865-2585-4115-A74C-EAC0C7E55733}" srcOrd="0" destOrd="0" presId="urn:microsoft.com/office/officeart/2005/8/layout/orgChart1"/>
    <dgm:cxn modelId="{E69390BE-6490-46E6-955E-8AC1F9081657}" type="presParOf" srcId="{A409E049-0E53-43E7-96F4-AD7B787899CB}" destId="{1034D345-3000-447B-BCC5-277EDB76C849}" srcOrd="1" destOrd="0" presId="urn:microsoft.com/office/officeart/2005/8/layout/orgChart1"/>
    <dgm:cxn modelId="{EA341B92-27F2-4E3F-A562-C645E350BFB6}" type="presParOf" srcId="{1034D345-3000-447B-BCC5-277EDB76C849}" destId="{29004751-0802-40DD-8841-DF4B34933365}" srcOrd="0" destOrd="0" presId="urn:microsoft.com/office/officeart/2005/8/layout/orgChart1"/>
    <dgm:cxn modelId="{828EE550-1543-46AD-979A-3952CA65EA32}" type="presParOf" srcId="{29004751-0802-40DD-8841-DF4B34933365}" destId="{2A196B53-3316-46DA-9B19-A2FC65F49791}" srcOrd="0" destOrd="0" presId="urn:microsoft.com/office/officeart/2005/8/layout/orgChart1"/>
    <dgm:cxn modelId="{383F61AD-7750-46B2-9ED7-0E0D80124B06}" type="presParOf" srcId="{29004751-0802-40DD-8841-DF4B34933365}" destId="{BF284671-70DA-4028-9AA6-B035BA1FE5FA}" srcOrd="1" destOrd="0" presId="urn:microsoft.com/office/officeart/2005/8/layout/orgChart1"/>
    <dgm:cxn modelId="{E0D86794-D3F9-4A36-B760-565E3106DCEE}" type="presParOf" srcId="{1034D345-3000-447B-BCC5-277EDB76C849}" destId="{E5AC5320-B8CB-4760-8CDC-F936C4102828}" srcOrd="1" destOrd="0" presId="urn:microsoft.com/office/officeart/2005/8/layout/orgChart1"/>
    <dgm:cxn modelId="{E0DB98BC-871B-4550-B6DA-F9640618B540}" type="presParOf" srcId="{1034D345-3000-447B-BCC5-277EDB76C849}" destId="{6B831321-5D4B-425B-AB10-548AFFC9B9D6}" srcOrd="2" destOrd="0" presId="urn:microsoft.com/office/officeart/2005/8/layout/orgChart1"/>
    <dgm:cxn modelId="{DBD90B7C-6D6D-4375-851E-BD8869A2448D}" type="presParOf" srcId="{A409E049-0E53-43E7-96F4-AD7B787899CB}" destId="{00F709CD-9839-4DA2-B326-3A5A246705E6}" srcOrd="2" destOrd="0" presId="urn:microsoft.com/office/officeart/2005/8/layout/orgChart1"/>
    <dgm:cxn modelId="{7715204E-E9E1-432C-B388-717A33EE3F46}" type="presParOf" srcId="{A409E049-0E53-43E7-96F4-AD7B787899CB}" destId="{5D2ECDA6-A13B-46F9-9171-2A78A446065D}" srcOrd="3" destOrd="0" presId="urn:microsoft.com/office/officeart/2005/8/layout/orgChart1"/>
    <dgm:cxn modelId="{2334EBF5-4253-49DA-8969-BC0E0F7EFD07}" type="presParOf" srcId="{5D2ECDA6-A13B-46F9-9171-2A78A446065D}" destId="{FA8B31A4-7F74-4B2F-A917-A0968E0B6B4A}" srcOrd="0" destOrd="0" presId="urn:microsoft.com/office/officeart/2005/8/layout/orgChart1"/>
    <dgm:cxn modelId="{0D5C1A00-7D86-4E99-86F5-C4E240A087B1}" type="presParOf" srcId="{FA8B31A4-7F74-4B2F-A917-A0968E0B6B4A}" destId="{C8158A5A-F910-411A-B0F4-5782F2576BCD}" srcOrd="0" destOrd="0" presId="urn:microsoft.com/office/officeart/2005/8/layout/orgChart1"/>
    <dgm:cxn modelId="{D1686493-5702-4729-A602-8D378A52A622}" type="presParOf" srcId="{FA8B31A4-7F74-4B2F-A917-A0968E0B6B4A}" destId="{2F35EC3B-6E10-4551-AE91-0ED32A076DCF}" srcOrd="1" destOrd="0" presId="urn:microsoft.com/office/officeart/2005/8/layout/orgChart1"/>
    <dgm:cxn modelId="{682023CF-6D7A-4220-8657-18E99B6FF808}" type="presParOf" srcId="{5D2ECDA6-A13B-46F9-9171-2A78A446065D}" destId="{3EF0A407-AD2B-43B6-AB7C-7B80C891CC09}" srcOrd="1" destOrd="0" presId="urn:microsoft.com/office/officeart/2005/8/layout/orgChart1"/>
    <dgm:cxn modelId="{3C985FA0-21E8-4C5A-AA8A-7E328029D9DD}" type="presParOf" srcId="{5D2ECDA6-A13B-46F9-9171-2A78A446065D}" destId="{62D72304-2940-45A3-B380-3663FCB29ECB}" srcOrd="2" destOrd="0" presId="urn:microsoft.com/office/officeart/2005/8/layout/orgChart1"/>
    <dgm:cxn modelId="{70F4F439-3EBD-4F9B-80F9-99B9D589278A}" type="presParOf" srcId="{5AE52390-0795-4478-8E97-82E5914196CE}" destId="{6339AC6D-DEF0-4FBE-BEF7-6AF9AB207D57}" srcOrd="2" destOrd="0" presId="urn:microsoft.com/office/officeart/2005/8/layout/orgChart1"/>
    <dgm:cxn modelId="{80CF7258-F64E-44FF-9CCC-554C8B8EE644}" type="presParOf" srcId="{37CC7C08-23A7-4930-8EA9-876727C22C57}" destId="{1DAEA08A-1E2B-471D-8320-8A45E7C7AA2B}" srcOrd="2" destOrd="0" presId="urn:microsoft.com/office/officeart/2005/8/layout/orgChart1"/>
    <dgm:cxn modelId="{D406A86D-1976-44C9-9F09-471A34B5A2ED}" type="presParOf" srcId="{E0423E00-465B-4FD1-9A20-F96950F91790}" destId="{8E3AFBAF-1552-4C64-B30C-1D031A02050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4B52A4-51EC-487D-82A0-395A28F93907}" type="doc">
      <dgm:prSet loTypeId="urn:microsoft.com/office/officeart/2005/8/layout/chevron2" loCatId="list" qsTypeId="urn:microsoft.com/office/officeart/2005/8/quickstyle/3d1" qsCatId="3D" csTypeId="urn:microsoft.com/office/officeart/2005/8/colors/accent1_5" csCatId="accent1" phldr="1"/>
      <dgm:spPr/>
      <dgm:t>
        <a:bodyPr/>
        <a:lstStyle/>
        <a:p>
          <a:endParaRPr lang="ru-RU"/>
        </a:p>
      </dgm:t>
    </dgm:pt>
    <dgm:pt modelId="{6F2929A2-4F3D-463B-8486-C3F7EF92C249}">
      <dgm:prSet phldrT="[Текст]" custT="1"/>
      <dgm:spPr/>
      <dgm:t>
        <a:bodyPr/>
        <a:lstStyle/>
        <a:p>
          <a:pPr algn="ctr"/>
          <a:r>
            <a:rPr lang="ru-RU" sz="1800" b="1" smtClean="0">
              <a:solidFill>
                <a:schemeClr val="tx2"/>
              </a:solidFill>
              <a:latin typeface="+mj-lt"/>
              <a:cs typeface="Times New Roman" pitchFamily="18" charset="0"/>
            </a:rPr>
            <a:t>1</a:t>
          </a:r>
          <a:endParaRPr lang="ru-RU" sz="1800" b="1" dirty="0">
            <a:solidFill>
              <a:schemeClr val="tx2"/>
            </a:solidFill>
            <a:latin typeface="+mj-lt"/>
            <a:cs typeface="Times New Roman" pitchFamily="18" charset="0"/>
          </a:endParaRPr>
        </a:p>
      </dgm:t>
    </dgm:pt>
    <dgm:pt modelId="{60E83CDE-6EE0-4E13-ABA8-58D86C5EA922}" type="parTrans" cxnId="{30DF2DDA-4D0B-45C1-B43C-8F5540CA9417}">
      <dgm:prSet/>
      <dgm:spPr/>
      <dgm:t>
        <a:bodyPr/>
        <a:lstStyle/>
        <a:p>
          <a:pPr algn="just"/>
          <a:endParaRPr lang="ru-RU" sz="1800">
            <a:solidFill>
              <a:schemeClr val="tx2"/>
            </a:solidFill>
            <a:latin typeface="+mj-lt"/>
          </a:endParaRPr>
        </a:p>
      </dgm:t>
    </dgm:pt>
    <dgm:pt modelId="{F8F53370-C92E-4473-854C-8EE35826CD65}" type="sibTrans" cxnId="{30DF2DDA-4D0B-45C1-B43C-8F5540CA9417}">
      <dgm:prSet/>
      <dgm:spPr/>
      <dgm:t>
        <a:bodyPr/>
        <a:lstStyle/>
        <a:p>
          <a:pPr algn="just"/>
          <a:endParaRPr lang="ru-RU" sz="1800">
            <a:solidFill>
              <a:schemeClr val="tx2"/>
            </a:solidFill>
            <a:latin typeface="+mj-lt"/>
          </a:endParaRPr>
        </a:p>
      </dgm:t>
    </dgm:pt>
    <dgm:pt modelId="{891BCAD4-1537-40ED-ADDE-C003FC447231}">
      <dgm:prSet phldrT="[Текст]" custT="1"/>
      <dgm:spPr/>
      <dgm:t>
        <a:bodyPr/>
        <a:lstStyle/>
        <a:p>
          <a:pPr algn="just"/>
          <a:r>
            <a:rPr lang="ru-RU" sz="1800" b="0" dirty="0" smtClean="0">
              <a:solidFill>
                <a:schemeClr val="tx2"/>
              </a:solidFill>
              <a:latin typeface="+mj-lt"/>
              <a:cs typeface="Times New Roman" pitchFamily="18" charset="0"/>
            </a:rPr>
            <a:t>свидетельство о государственной регистрации юридического лица;</a:t>
          </a:r>
          <a:endParaRPr lang="ru-RU" sz="1800" b="0" dirty="0">
            <a:solidFill>
              <a:schemeClr val="tx2"/>
            </a:solidFill>
            <a:latin typeface="+mj-lt"/>
            <a:cs typeface="Times New Roman" pitchFamily="18" charset="0"/>
          </a:endParaRPr>
        </a:p>
      </dgm:t>
    </dgm:pt>
    <dgm:pt modelId="{957A6DC4-8C9F-477A-97F0-3C4F2BBB46C5}" type="parTrans" cxnId="{18C5460A-1798-49EB-BFFA-4801EB0E8643}">
      <dgm:prSet/>
      <dgm:spPr/>
      <dgm:t>
        <a:bodyPr/>
        <a:lstStyle/>
        <a:p>
          <a:pPr algn="just"/>
          <a:endParaRPr lang="ru-RU" sz="1800">
            <a:solidFill>
              <a:schemeClr val="tx2"/>
            </a:solidFill>
            <a:latin typeface="+mj-lt"/>
          </a:endParaRPr>
        </a:p>
      </dgm:t>
    </dgm:pt>
    <dgm:pt modelId="{A4C7EC48-F32F-4C0B-BDD0-1170F9ABBD6B}" type="sibTrans" cxnId="{18C5460A-1798-49EB-BFFA-4801EB0E8643}">
      <dgm:prSet/>
      <dgm:spPr/>
      <dgm:t>
        <a:bodyPr/>
        <a:lstStyle/>
        <a:p>
          <a:pPr algn="just"/>
          <a:endParaRPr lang="ru-RU" sz="1800">
            <a:solidFill>
              <a:schemeClr val="tx2"/>
            </a:solidFill>
            <a:latin typeface="+mj-lt"/>
          </a:endParaRPr>
        </a:p>
      </dgm:t>
    </dgm:pt>
    <dgm:pt modelId="{11865FDB-E625-4D70-B43D-852FECFAF37E}">
      <dgm:prSet phldrT="[Текст]" custT="1"/>
      <dgm:spPr/>
      <dgm:t>
        <a:bodyPr/>
        <a:lstStyle/>
        <a:p>
          <a:pPr algn="ctr"/>
          <a:r>
            <a:rPr lang="ru-RU" sz="1800" b="1" smtClean="0">
              <a:solidFill>
                <a:schemeClr val="tx2"/>
              </a:solidFill>
              <a:latin typeface="+mj-lt"/>
              <a:cs typeface="Times New Roman" pitchFamily="18" charset="0"/>
            </a:rPr>
            <a:t>2</a:t>
          </a:r>
          <a:endParaRPr lang="ru-RU" sz="1800" b="1" dirty="0">
            <a:solidFill>
              <a:schemeClr val="tx2"/>
            </a:solidFill>
            <a:latin typeface="+mj-lt"/>
            <a:cs typeface="Times New Roman" pitchFamily="18" charset="0"/>
          </a:endParaRPr>
        </a:p>
      </dgm:t>
    </dgm:pt>
    <dgm:pt modelId="{387C4D38-E269-4126-9B8D-B10F1AE68382}" type="parTrans" cxnId="{313D272C-8064-42F7-BAA9-B04B4BD17307}">
      <dgm:prSet/>
      <dgm:spPr/>
      <dgm:t>
        <a:bodyPr/>
        <a:lstStyle/>
        <a:p>
          <a:pPr algn="just"/>
          <a:endParaRPr lang="ru-RU" sz="1800">
            <a:solidFill>
              <a:schemeClr val="tx2"/>
            </a:solidFill>
            <a:latin typeface="+mj-lt"/>
          </a:endParaRPr>
        </a:p>
      </dgm:t>
    </dgm:pt>
    <dgm:pt modelId="{110BA665-DAE4-491A-8408-B9DCF6271916}" type="sibTrans" cxnId="{313D272C-8064-42F7-BAA9-B04B4BD17307}">
      <dgm:prSet/>
      <dgm:spPr/>
      <dgm:t>
        <a:bodyPr/>
        <a:lstStyle/>
        <a:p>
          <a:pPr algn="just"/>
          <a:endParaRPr lang="ru-RU" sz="1800">
            <a:solidFill>
              <a:schemeClr val="tx2"/>
            </a:solidFill>
            <a:latin typeface="+mj-lt"/>
          </a:endParaRPr>
        </a:p>
      </dgm:t>
    </dgm:pt>
    <dgm:pt modelId="{ECF3F90F-EBA6-4E45-8FB1-31EBA2DB7A36}">
      <dgm:prSet phldrT="[Текст]" custT="1"/>
      <dgm:spPr/>
      <dgm:t>
        <a:bodyPr/>
        <a:lstStyle/>
        <a:p>
          <a:pPr algn="just"/>
          <a:r>
            <a:rPr lang="ru-RU" sz="1800" b="0" dirty="0" smtClean="0">
              <a:solidFill>
                <a:schemeClr val="tx2"/>
              </a:solidFill>
              <a:latin typeface="+mj-lt"/>
              <a:cs typeface="Times New Roman" pitchFamily="18" charset="0"/>
            </a:rPr>
            <a:t>учредительные документы юридического лица;</a:t>
          </a:r>
          <a:endParaRPr lang="ru-RU" sz="1800" b="0" dirty="0">
            <a:solidFill>
              <a:schemeClr val="tx2"/>
            </a:solidFill>
            <a:latin typeface="+mj-lt"/>
            <a:cs typeface="Times New Roman" pitchFamily="18" charset="0"/>
          </a:endParaRPr>
        </a:p>
      </dgm:t>
    </dgm:pt>
    <dgm:pt modelId="{20DAD61A-D9D5-40CF-A0AF-B71548D3AAAA}" type="parTrans" cxnId="{9B8695F3-5D25-4FB8-9B6B-6C7EF50C4933}">
      <dgm:prSet/>
      <dgm:spPr/>
      <dgm:t>
        <a:bodyPr/>
        <a:lstStyle/>
        <a:p>
          <a:pPr algn="just"/>
          <a:endParaRPr lang="ru-RU" sz="1800">
            <a:solidFill>
              <a:schemeClr val="tx2"/>
            </a:solidFill>
            <a:latin typeface="+mj-lt"/>
          </a:endParaRPr>
        </a:p>
      </dgm:t>
    </dgm:pt>
    <dgm:pt modelId="{8EAAADD6-CFE2-4239-9D76-2BBC79AF33F9}" type="sibTrans" cxnId="{9B8695F3-5D25-4FB8-9B6B-6C7EF50C4933}">
      <dgm:prSet/>
      <dgm:spPr/>
      <dgm:t>
        <a:bodyPr/>
        <a:lstStyle/>
        <a:p>
          <a:pPr algn="just"/>
          <a:endParaRPr lang="ru-RU" sz="1800">
            <a:solidFill>
              <a:schemeClr val="tx2"/>
            </a:solidFill>
            <a:latin typeface="+mj-lt"/>
          </a:endParaRPr>
        </a:p>
      </dgm:t>
    </dgm:pt>
    <dgm:pt modelId="{6CB750FF-38AB-4D07-8A78-856652B50411}">
      <dgm:prSet phldrT="[Текст]" custT="1"/>
      <dgm:spPr/>
      <dgm:t>
        <a:bodyPr/>
        <a:lstStyle/>
        <a:p>
          <a:pPr algn="just">
            <a:tabLst/>
          </a:pPr>
          <a:r>
            <a:rPr lang="ru-RU" sz="1800" b="0" dirty="0" smtClean="0">
              <a:solidFill>
                <a:schemeClr val="tx2"/>
              </a:solidFill>
              <a:latin typeface="+mj-lt"/>
              <a:cs typeface="Times New Roman" pitchFamily="18" charset="0"/>
            </a:rPr>
            <a:t>свидетельство о постановке на учёт в налоговом органе.</a:t>
          </a:r>
          <a:endParaRPr lang="ru-RU" sz="1800" b="0" dirty="0">
            <a:solidFill>
              <a:schemeClr val="tx2"/>
            </a:solidFill>
            <a:latin typeface="+mj-lt"/>
            <a:cs typeface="Times New Roman" pitchFamily="18" charset="0"/>
          </a:endParaRPr>
        </a:p>
      </dgm:t>
    </dgm:pt>
    <dgm:pt modelId="{3AED64FE-50DD-474C-95C8-160D121C18C8}" type="parTrans" cxnId="{E1A29F2B-A0AB-47AF-9AE2-A23D62F79C76}">
      <dgm:prSet/>
      <dgm:spPr/>
      <dgm:t>
        <a:bodyPr/>
        <a:lstStyle/>
        <a:p>
          <a:pPr algn="just"/>
          <a:endParaRPr lang="ru-RU" sz="1800">
            <a:solidFill>
              <a:schemeClr val="tx2"/>
            </a:solidFill>
            <a:latin typeface="+mj-lt"/>
          </a:endParaRPr>
        </a:p>
      </dgm:t>
    </dgm:pt>
    <dgm:pt modelId="{C897C5E1-7792-4170-9588-A61CC6DF6CF0}" type="sibTrans" cxnId="{E1A29F2B-A0AB-47AF-9AE2-A23D62F79C76}">
      <dgm:prSet/>
      <dgm:spPr/>
      <dgm:t>
        <a:bodyPr/>
        <a:lstStyle/>
        <a:p>
          <a:pPr algn="just"/>
          <a:endParaRPr lang="ru-RU" sz="1800">
            <a:solidFill>
              <a:schemeClr val="tx2"/>
            </a:solidFill>
            <a:latin typeface="+mj-lt"/>
          </a:endParaRPr>
        </a:p>
      </dgm:t>
    </dgm:pt>
    <dgm:pt modelId="{32D8FE32-3DB0-44C2-9141-61AC1849BE76}">
      <dgm:prSet phldrT="[Текст]" custT="1"/>
      <dgm:spPr/>
      <dgm:t>
        <a:bodyPr/>
        <a:lstStyle/>
        <a:p>
          <a:pPr algn="just"/>
          <a:r>
            <a:rPr lang="ru-RU" sz="1800" b="0" dirty="0" smtClean="0">
              <a:solidFill>
                <a:schemeClr val="tx2"/>
              </a:solidFill>
              <a:latin typeface="+mj-lt"/>
              <a:cs typeface="Times New Roman" pitchFamily="18" charset="0"/>
            </a:rPr>
            <a:t>лицензии (разрешения); </a:t>
          </a:r>
          <a:endParaRPr lang="ru-RU" sz="1800" b="0" dirty="0">
            <a:solidFill>
              <a:schemeClr val="tx2"/>
            </a:solidFill>
            <a:latin typeface="+mj-lt"/>
            <a:cs typeface="Times New Roman" pitchFamily="18" charset="0"/>
          </a:endParaRPr>
        </a:p>
      </dgm:t>
    </dgm:pt>
    <dgm:pt modelId="{040E9D3C-C666-4416-8F58-103183F6A002}" type="parTrans" cxnId="{DADEF584-B7CD-4425-9B57-02E867A1EDAC}">
      <dgm:prSet/>
      <dgm:spPr/>
      <dgm:t>
        <a:bodyPr/>
        <a:lstStyle/>
        <a:p>
          <a:pPr algn="just"/>
          <a:endParaRPr lang="ru-RU" sz="1800">
            <a:solidFill>
              <a:schemeClr val="tx2"/>
            </a:solidFill>
            <a:latin typeface="+mj-lt"/>
          </a:endParaRPr>
        </a:p>
      </dgm:t>
    </dgm:pt>
    <dgm:pt modelId="{786C19B6-D904-430C-B208-CE068A2D717F}" type="sibTrans" cxnId="{DADEF584-B7CD-4425-9B57-02E867A1EDAC}">
      <dgm:prSet/>
      <dgm:spPr/>
      <dgm:t>
        <a:bodyPr/>
        <a:lstStyle/>
        <a:p>
          <a:pPr algn="just"/>
          <a:endParaRPr lang="ru-RU" sz="1800">
            <a:solidFill>
              <a:schemeClr val="tx2"/>
            </a:solidFill>
            <a:latin typeface="+mj-lt"/>
          </a:endParaRPr>
        </a:p>
      </dgm:t>
    </dgm:pt>
    <dgm:pt modelId="{99F66D04-F444-45E0-AE44-CBF1C5D1D656}">
      <dgm:prSet phldrT="[Текст]" custT="1"/>
      <dgm:spPr/>
      <dgm:t>
        <a:bodyPr/>
        <a:lstStyle/>
        <a:p>
          <a:pPr algn="just">
            <a:tabLst/>
          </a:pPr>
          <a:r>
            <a:rPr lang="ru-RU" sz="1800" b="0" dirty="0" smtClean="0">
              <a:solidFill>
                <a:schemeClr val="tx2"/>
              </a:solidFill>
              <a:latin typeface="+mj-lt"/>
              <a:cs typeface="Times New Roman" pitchFamily="18" charset="0"/>
            </a:rPr>
            <a:t>карточка с образцами  подписей руководителя и главного бухгалтера и оттиска печати;</a:t>
          </a:r>
          <a:endParaRPr lang="ru-RU" sz="1800" b="0" dirty="0">
            <a:solidFill>
              <a:schemeClr val="tx2"/>
            </a:solidFill>
            <a:latin typeface="+mj-lt"/>
            <a:cs typeface="Times New Roman" pitchFamily="18" charset="0"/>
          </a:endParaRPr>
        </a:p>
      </dgm:t>
    </dgm:pt>
    <dgm:pt modelId="{6FF1E478-E311-46AD-8E57-AF381D27829A}" type="parTrans" cxnId="{8ED66688-8ED3-4BBF-8A75-51E317D6BB80}">
      <dgm:prSet/>
      <dgm:spPr/>
      <dgm:t>
        <a:bodyPr/>
        <a:lstStyle/>
        <a:p>
          <a:pPr algn="just"/>
          <a:endParaRPr lang="ru-RU" sz="1800">
            <a:solidFill>
              <a:schemeClr val="tx2"/>
            </a:solidFill>
            <a:latin typeface="+mj-lt"/>
          </a:endParaRPr>
        </a:p>
      </dgm:t>
    </dgm:pt>
    <dgm:pt modelId="{C5F04B11-F321-44F3-8EAF-DA0E61234D4F}" type="sibTrans" cxnId="{8ED66688-8ED3-4BBF-8A75-51E317D6BB80}">
      <dgm:prSet/>
      <dgm:spPr/>
      <dgm:t>
        <a:bodyPr/>
        <a:lstStyle/>
        <a:p>
          <a:pPr algn="just"/>
          <a:endParaRPr lang="ru-RU" sz="1800">
            <a:solidFill>
              <a:schemeClr val="tx2"/>
            </a:solidFill>
            <a:latin typeface="+mj-lt"/>
          </a:endParaRPr>
        </a:p>
      </dgm:t>
    </dgm:pt>
    <dgm:pt modelId="{A302EB4B-57AC-4D99-9E8B-AFE6FD1C9B80}">
      <dgm:prSet phldrT="[Текст]" custT="1"/>
      <dgm:spPr/>
      <dgm:t>
        <a:bodyPr/>
        <a:lstStyle/>
        <a:p>
          <a:pPr algn="just"/>
          <a:r>
            <a:rPr lang="ru-RU" sz="1800" b="0" dirty="0" smtClean="0">
              <a:solidFill>
                <a:schemeClr val="tx2"/>
              </a:solidFill>
              <a:latin typeface="+mj-lt"/>
              <a:cs typeface="Times New Roman" pitchFamily="18" charset="0"/>
            </a:rPr>
            <a:t>документы, подтверждающие полномочия лиц, указанных в карточке, на распоряжение денежными средствами, находящимися на банковском счёте;</a:t>
          </a:r>
          <a:endParaRPr lang="ru-RU" sz="1800" b="0" dirty="0">
            <a:solidFill>
              <a:schemeClr val="tx2"/>
            </a:solidFill>
            <a:latin typeface="+mj-lt"/>
            <a:cs typeface="Times New Roman" pitchFamily="18" charset="0"/>
          </a:endParaRPr>
        </a:p>
      </dgm:t>
    </dgm:pt>
    <dgm:pt modelId="{869A2126-C97E-440D-B870-FA4ED7325FAE}" type="parTrans" cxnId="{05DE1ECD-8AF0-4E59-965A-D3C59B1B3383}">
      <dgm:prSet/>
      <dgm:spPr/>
      <dgm:t>
        <a:bodyPr/>
        <a:lstStyle/>
        <a:p>
          <a:pPr algn="just"/>
          <a:endParaRPr lang="ru-RU" sz="1800">
            <a:solidFill>
              <a:schemeClr val="tx2"/>
            </a:solidFill>
            <a:latin typeface="+mj-lt"/>
          </a:endParaRPr>
        </a:p>
      </dgm:t>
    </dgm:pt>
    <dgm:pt modelId="{D6F66B01-9D30-4CFD-B7DD-AF7D9DE56FC6}" type="sibTrans" cxnId="{05DE1ECD-8AF0-4E59-965A-D3C59B1B3383}">
      <dgm:prSet/>
      <dgm:spPr/>
      <dgm:t>
        <a:bodyPr/>
        <a:lstStyle/>
        <a:p>
          <a:pPr algn="just"/>
          <a:endParaRPr lang="ru-RU" sz="1800">
            <a:solidFill>
              <a:schemeClr val="tx2"/>
            </a:solidFill>
            <a:latin typeface="+mj-lt"/>
          </a:endParaRPr>
        </a:p>
      </dgm:t>
    </dgm:pt>
    <dgm:pt modelId="{2EDA86D6-FDEB-4906-AA78-B7353AFB379A}">
      <dgm:prSet phldrT="[Текст]" custT="1"/>
      <dgm:spPr/>
      <dgm:t>
        <a:bodyPr/>
        <a:lstStyle/>
        <a:p>
          <a:pPr algn="just"/>
          <a:r>
            <a:rPr lang="ru-RU" sz="1800" b="0" dirty="0" smtClean="0">
              <a:solidFill>
                <a:schemeClr val="tx2"/>
              </a:solidFill>
              <a:latin typeface="+mj-lt"/>
              <a:cs typeface="Times New Roman" pitchFamily="18" charset="0"/>
            </a:rPr>
            <a:t>документы, подтверждающие полномочия единоличного исполнительного органа юридического лица;</a:t>
          </a:r>
          <a:endParaRPr lang="ru-RU" sz="1800" b="0" dirty="0">
            <a:solidFill>
              <a:schemeClr val="tx2"/>
            </a:solidFill>
            <a:latin typeface="+mj-lt"/>
            <a:cs typeface="Times New Roman" pitchFamily="18" charset="0"/>
          </a:endParaRPr>
        </a:p>
      </dgm:t>
    </dgm:pt>
    <dgm:pt modelId="{7C5A1FCA-C514-4FC9-99DE-CD3C4B0DDFE3}" type="parTrans" cxnId="{921DA7D1-361F-47D3-815B-EB5D5BC8225A}">
      <dgm:prSet/>
      <dgm:spPr/>
      <dgm:t>
        <a:bodyPr/>
        <a:lstStyle/>
        <a:p>
          <a:pPr algn="just"/>
          <a:endParaRPr lang="ru-RU" sz="1800">
            <a:solidFill>
              <a:schemeClr val="tx2"/>
            </a:solidFill>
            <a:latin typeface="+mj-lt"/>
          </a:endParaRPr>
        </a:p>
      </dgm:t>
    </dgm:pt>
    <dgm:pt modelId="{B2CB130E-669B-46D2-9158-F05DAF4561F9}" type="sibTrans" cxnId="{921DA7D1-361F-47D3-815B-EB5D5BC8225A}">
      <dgm:prSet/>
      <dgm:spPr/>
      <dgm:t>
        <a:bodyPr/>
        <a:lstStyle/>
        <a:p>
          <a:pPr algn="just"/>
          <a:endParaRPr lang="ru-RU" sz="1800">
            <a:solidFill>
              <a:schemeClr val="tx2"/>
            </a:solidFill>
            <a:latin typeface="+mj-lt"/>
          </a:endParaRPr>
        </a:p>
      </dgm:t>
    </dgm:pt>
    <dgm:pt modelId="{0A75702D-982B-4479-BBC5-526BA2424853}">
      <dgm:prSet phldrT="[Текст]" custT="1"/>
      <dgm:spPr/>
      <dgm:t>
        <a:bodyPr/>
        <a:lstStyle/>
        <a:p>
          <a:pPr algn="ctr"/>
          <a:r>
            <a:rPr lang="ru-RU" sz="1800" b="1" smtClean="0">
              <a:solidFill>
                <a:schemeClr val="tx2"/>
              </a:solidFill>
              <a:latin typeface="+mj-lt"/>
              <a:cs typeface="Times New Roman" pitchFamily="18" charset="0"/>
            </a:rPr>
            <a:t>3</a:t>
          </a:r>
          <a:endParaRPr lang="ru-RU" sz="1800" b="1" dirty="0">
            <a:solidFill>
              <a:schemeClr val="tx2"/>
            </a:solidFill>
            <a:latin typeface="+mj-lt"/>
            <a:cs typeface="Times New Roman" pitchFamily="18" charset="0"/>
          </a:endParaRPr>
        </a:p>
      </dgm:t>
    </dgm:pt>
    <dgm:pt modelId="{270CB120-F039-4CC0-A7F4-6E82E6F2C9D0}" type="parTrans" cxnId="{A4E67FF4-2C3E-4F10-9396-7D0B43DFEDB7}">
      <dgm:prSet/>
      <dgm:spPr/>
      <dgm:t>
        <a:bodyPr/>
        <a:lstStyle/>
        <a:p>
          <a:pPr algn="just"/>
          <a:endParaRPr lang="ru-RU" sz="1800">
            <a:solidFill>
              <a:schemeClr val="tx2"/>
            </a:solidFill>
            <a:latin typeface="+mj-lt"/>
          </a:endParaRPr>
        </a:p>
      </dgm:t>
    </dgm:pt>
    <dgm:pt modelId="{B3C7A523-37CE-498C-A006-FC3A27CDE0B5}" type="sibTrans" cxnId="{A4E67FF4-2C3E-4F10-9396-7D0B43DFEDB7}">
      <dgm:prSet/>
      <dgm:spPr/>
      <dgm:t>
        <a:bodyPr/>
        <a:lstStyle/>
        <a:p>
          <a:pPr algn="just"/>
          <a:endParaRPr lang="ru-RU" sz="1800">
            <a:solidFill>
              <a:schemeClr val="tx2"/>
            </a:solidFill>
            <a:latin typeface="+mj-lt"/>
          </a:endParaRPr>
        </a:p>
      </dgm:t>
    </dgm:pt>
    <dgm:pt modelId="{2672435C-3618-41F5-A515-B740345510A8}">
      <dgm:prSet phldrT="[Текст]" custT="1"/>
      <dgm:spPr/>
      <dgm:t>
        <a:bodyPr/>
        <a:lstStyle/>
        <a:p>
          <a:pPr algn="ctr"/>
          <a:r>
            <a:rPr lang="ru-RU" sz="1800" b="1" smtClean="0">
              <a:solidFill>
                <a:schemeClr val="tx2"/>
              </a:solidFill>
              <a:latin typeface="+mj-lt"/>
              <a:cs typeface="Times New Roman" pitchFamily="18" charset="0"/>
            </a:rPr>
            <a:t>4</a:t>
          </a:r>
          <a:endParaRPr lang="ru-RU" sz="1800" b="1" dirty="0">
            <a:solidFill>
              <a:schemeClr val="tx2"/>
            </a:solidFill>
            <a:latin typeface="+mj-lt"/>
            <a:cs typeface="Times New Roman" pitchFamily="18" charset="0"/>
          </a:endParaRPr>
        </a:p>
      </dgm:t>
    </dgm:pt>
    <dgm:pt modelId="{A0AEA601-06F3-4067-856C-8F15640C6F0C}" type="parTrans" cxnId="{B7B26F82-D475-45FD-A5F9-478FC3A60631}">
      <dgm:prSet/>
      <dgm:spPr/>
      <dgm:t>
        <a:bodyPr/>
        <a:lstStyle/>
        <a:p>
          <a:pPr algn="just"/>
          <a:endParaRPr lang="ru-RU" sz="1800">
            <a:solidFill>
              <a:schemeClr val="tx2"/>
            </a:solidFill>
            <a:latin typeface="+mj-lt"/>
          </a:endParaRPr>
        </a:p>
      </dgm:t>
    </dgm:pt>
    <dgm:pt modelId="{4AB95C69-27B9-44C3-802C-1FC3192EC1E4}" type="sibTrans" cxnId="{B7B26F82-D475-45FD-A5F9-478FC3A60631}">
      <dgm:prSet/>
      <dgm:spPr/>
      <dgm:t>
        <a:bodyPr/>
        <a:lstStyle/>
        <a:p>
          <a:pPr algn="just"/>
          <a:endParaRPr lang="ru-RU" sz="1800">
            <a:solidFill>
              <a:schemeClr val="tx2"/>
            </a:solidFill>
            <a:latin typeface="+mj-lt"/>
          </a:endParaRPr>
        </a:p>
      </dgm:t>
    </dgm:pt>
    <dgm:pt modelId="{1260415E-7C56-4C8B-91B8-A91C142D4118}">
      <dgm:prSet phldrT="[Текст]" custT="1"/>
      <dgm:spPr/>
      <dgm:t>
        <a:bodyPr/>
        <a:lstStyle/>
        <a:p>
          <a:pPr algn="ctr"/>
          <a:r>
            <a:rPr lang="ru-RU" sz="1800" b="1" smtClean="0">
              <a:solidFill>
                <a:schemeClr val="tx2"/>
              </a:solidFill>
              <a:latin typeface="+mj-lt"/>
              <a:cs typeface="Times New Roman" pitchFamily="18" charset="0"/>
            </a:rPr>
            <a:t>5</a:t>
          </a:r>
          <a:endParaRPr lang="ru-RU" sz="1800" b="1" dirty="0">
            <a:solidFill>
              <a:schemeClr val="tx2"/>
            </a:solidFill>
            <a:latin typeface="+mj-lt"/>
            <a:cs typeface="Times New Roman" pitchFamily="18" charset="0"/>
          </a:endParaRPr>
        </a:p>
      </dgm:t>
    </dgm:pt>
    <dgm:pt modelId="{F770CA78-D0B6-484A-9319-4EA73C42A950}" type="parTrans" cxnId="{893966DC-9122-455F-ADCC-520AED5B3F8C}">
      <dgm:prSet/>
      <dgm:spPr/>
      <dgm:t>
        <a:bodyPr/>
        <a:lstStyle/>
        <a:p>
          <a:pPr algn="just"/>
          <a:endParaRPr lang="ru-RU" sz="1800">
            <a:solidFill>
              <a:schemeClr val="tx2"/>
            </a:solidFill>
            <a:latin typeface="+mj-lt"/>
          </a:endParaRPr>
        </a:p>
      </dgm:t>
    </dgm:pt>
    <dgm:pt modelId="{79A57A99-FA85-45C6-94C8-F0806C42B41C}" type="sibTrans" cxnId="{893966DC-9122-455F-ADCC-520AED5B3F8C}">
      <dgm:prSet/>
      <dgm:spPr/>
      <dgm:t>
        <a:bodyPr/>
        <a:lstStyle/>
        <a:p>
          <a:pPr algn="just"/>
          <a:endParaRPr lang="ru-RU" sz="1800">
            <a:solidFill>
              <a:schemeClr val="tx2"/>
            </a:solidFill>
            <a:latin typeface="+mj-lt"/>
          </a:endParaRPr>
        </a:p>
      </dgm:t>
    </dgm:pt>
    <dgm:pt modelId="{BD6ADEDB-9CD2-4C5D-8A2C-5798367C393E}">
      <dgm:prSet phldrT="[Текст]" custT="1"/>
      <dgm:spPr/>
      <dgm:t>
        <a:bodyPr/>
        <a:lstStyle/>
        <a:p>
          <a:pPr algn="ctr"/>
          <a:r>
            <a:rPr lang="ru-RU" sz="1800" b="1" smtClean="0">
              <a:solidFill>
                <a:schemeClr val="tx2"/>
              </a:solidFill>
              <a:latin typeface="+mj-lt"/>
              <a:cs typeface="Times New Roman" pitchFamily="18" charset="0"/>
            </a:rPr>
            <a:t>6</a:t>
          </a:r>
          <a:endParaRPr lang="ru-RU" sz="1800" b="1" dirty="0">
            <a:solidFill>
              <a:schemeClr val="tx2"/>
            </a:solidFill>
            <a:latin typeface="+mj-lt"/>
            <a:cs typeface="Times New Roman" pitchFamily="18" charset="0"/>
          </a:endParaRPr>
        </a:p>
      </dgm:t>
    </dgm:pt>
    <dgm:pt modelId="{CD84BBC9-29C9-4595-BD04-8159F9B367CC}" type="parTrans" cxnId="{2D6563D7-1774-4E29-A763-956A93DAE25D}">
      <dgm:prSet/>
      <dgm:spPr/>
      <dgm:t>
        <a:bodyPr/>
        <a:lstStyle/>
        <a:p>
          <a:pPr algn="just"/>
          <a:endParaRPr lang="ru-RU" sz="1800">
            <a:solidFill>
              <a:schemeClr val="tx2"/>
            </a:solidFill>
            <a:latin typeface="+mj-lt"/>
          </a:endParaRPr>
        </a:p>
      </dgm:t>
    </dgm:pt>
    <dgm:pt modelId="{98D6BCA2-B3B1-423C-9C6C-1C8A6AA6F15D}" type="sibTrans" cxnId="{2D6563D7-1774-4E29-A763-956A93DAE25D}">
      <dgm:prSet/>
      <dgm:spPr/>
      <dgm:t>
        <a:bodyPr/>
        <a:lstStyle/>
        <a:p>
          <a:pPr algn="just"/>
          <a:endParaRPr lang="ru-RU" sz="1800">
            <a:solidFill>
              <a:schemeClr val="tx2"/>
            </a:solidFill>
            <a:latin typeface="+mj-lt"/>
          </a:endParaRPr>
        </a:p>
      </dgm:t>
    </dgm:pt>
    <dgm:pt modelId="{8E0A576A-268B-4DE1-8555-F1137F4DF2A6}">
      <dgm:prSet phldrT="[Текст]" custT="1"/>
      <dgm:spPr/>
      <dgm:t>
        <a:bodyPr/>
        <a:lstStyle/>
        <a:p>
          <a:pPr algn="ctr"/>
          <a:r>
            <a:rPr lang="ru-RU" sz="1800" b="1" smtClean="0">
              <a:solidFill>
                <a:schemeClr val="tx2"/>
              </a:solidFill>
              <a:latin typeface="+mj-lt"/>
              <a:cs typeface="Times New Roman" pitchFamily="18" charset="0"/>
            </a:rPr>
            <a:t>7</a:t>
          </a:r>
          <a:endParaRPr lang="ru-RU" sz="1800" b="1" dirty="0">
            <a:solidFill>
              <a:schemeClr val="tx2"/>
            </a:solidFill>
            <a:latin typeface="+mj-lt"/>
            <a:cs typeface="Times New Roman" pitchFamily="18" charset="0"/>
          </a:endParaRPr>
        </a:p>
      </dgm:t>
    </dgm:pt>
    <dgm:pt modelId="{571360CB-AF4A-4D8E-AD64-E31E022D0337}" type="parTrans" cxnId="{858DC066-44FB-4BC0-94C4-75EF8ACAFCAF}">
      <dgm:prSet/>
      <dgm:spPr/>
      <dgm:t>
        <a:bodyPr/>
        <a:lstStyle/>
        <a:p>
          <a:pPr algn="just"/>
          <a:endParaRPr lang="ru-RU" sz="1800">
            <a:solidFill>
              <a:schemeClr val="tx2"/>
            </a:solidFill>
            <a:latin typeface="+mj-lt"/>
          </a:endParaRPr>
        </a:p>
      </dgm:t>
    </dgm:pt>
    <dgm:pt modelId="{6A7281BD-A047-4AB6-8AB8-6C64785D17BA}" type="sibTrans" cxnId="{858DC066-44FB-4BC0-94C4-75EF8ACAFCAF}">
      <dgm:prSet/>
      <dgm:spPr/>
      <dgm:t>
        <a:bodyPr/>
        <a:lstStyle/>
        <a:p>
          <a:pPr algn="just"/>
          <a:endParaRPr lang="ru-RU" sz="1800">
            <a:solidFill>
              <a:schemeClr val="tx2"/>
            </a:solidFill>
            <a:latin typeface="+mj-lt"/>
          </a:endParaRPr>
        </a:p>
      </dgm:t>
    </dgm:pt>
    <dgm:pt modelId="{D177F36F-A057-475E-B219-1C972326F3C7}" type="pres">
      <dgm:prSet presAssocID="{D14B52A4-51EC-487D-82A0-395A28F9390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D6823C4-1984-4990-A0D0-3DA52E55C6FC}" type="pres">
      <dgm:prSet presAssocID="{6F2929A2-4F3D-463B-8486-C3F7EF92C249}" presName="composite" presStyleCnt="0"/>
      <dgm:spPr/>
      <dgm:t>
        <a:bodyPr/>
        <a:lstStyle/>
        <a:p>
          <a:endParaRPr lang="ru-RU"/>
        </a:p>
      </dgm:t>
    </dgm:pt>
    <dgm:pt modelId="{DBA89FD0-CD0B-425C-B22E-2ED56DC1F2AA}" type="pres">
      <dgm:prSet presAssocID="{6F2929A2-4F3D-463B-8486-C3F7EF92C249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917B845-DD7F-4BFF-B254-642D6A7B4A99}" type="pres">
      <dgm:prSet presAssocID="{6F2929A2-4F3D-463B-8486-C3F7EF92C249}" presName="descendantText" presStyleLbl="alignAcc1" presStyleIdx="0" presStyleCnt="7" custLinFactNeighborX="590" custLinFactNeighborY="171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6B87709-F4C2-4850-AFED-7538659BA276}" type="pres">
      <dgm:prSet presAssocID="{F8F53370-C92E-4473-854C-8EE35826CD65}" presName="sp" presStyleCnt="0"/>
      <dgm:spPr/>
      <dgm:t>
        <a:bodyPr/>
        <a:lstStyle/>
        <a:p>
          <a:endParaRPr lang="ru-RU"/>
        </a:p>
      </dgm:t>
    </dgm:pt>
    <dgm:pt modelId="{1235A620-8079-4546-BD05-6793ADC2CDA4}" type="pres">
      <dgm:prSet presAssocID="{11865FDB-E625-4D70-B43D-852FECFAF37E}" presName="composite" presStyleCnt="0"/>
      <dgm:spPr/>
      <dgm:t>
        <a:bodyPr/>
        <a:lstStyle/>
        <a:p>
          <a:endParaRPr lang="ru-RU"/>
        </a:p>
      </dgm:t>
    </dgm:pt>
    <dgm:pt modelId="{BFA87060-E0BF-47DE-9221-AC5B15BE85B5}" type="pres">
      <dgm:prSet presAssocID="{11865FDB-E625-4D70-B43D-852FECFAF37E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F8A6D3C-65B4-42B9-96E2-061B4CE158BD}" type="pres">
      <dgm:prSet presAssocID="{11865FDB-E625-4D70-B43D-852FECFAF37E}" presName="descendantText" presStyleLbl="alignAcc1" presStyleIdx="1" presStyleCnt="7" custLinFactNeighborX="-210" custLinFactNeighborY="181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BD51789-E527-4C06-9100-AD9672815DD0}" type="pres">
      <dgm:prSet presAssocID="{110BA665-DAE4-491A-8408-B9DCF6271916}" presName="sp" presStyleCnt="0"/>
      <dgm:spPr/>
      <dgm:t>
        <a:bodyPr/>
        <a:lstStyle/>
        <a:p>
          <a:endParaRPr lang="ru-RU"/>
        </a:p>
      </dgm:t>
    </dgm:pt>
    <dgm:pt modelId="{1FC37BF9-7750-4FFA-804F-2CC7DBF003C2}" type="pres">
      <dgm:prSet presAssocID="{0A75702D-982B-4479-BBC5-526BA2424853}" presName="composite" presStyleCnt="0"/>
      <dgm:spPr/>
      <dgm:t>
        <a:bodyPr/>
        <a:lstStyle/>
        <a:p>
          <a:endParaRPr lang="ru-RU"/>
        </a:p>
      </dgm:t>
    </dgm:pt>
    <dgm:pt modelId="{23622FAA-5C4A-4AF4-AC4C-0E7D872F8C84}" type="pres">
      <dgm:prSet presAssocID="{0A75702D-982B-4479-BBC5-526BA2424853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79C92A-D5C5-42D7-BF4A-6CB61FE888C6}" type="pres">
      <dgm:prSet presAssocID="{0A75702D-982B-4479-BBC5-526BA2424853}" presName="descendantText" presStyleLbl="alignAcc1" presStyleIdx="2" presStyleCnt="7" custLinFactNeighborX="335" custLinFactNeighborY="88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5CE21A-AB92-4487-B1FC-83840D8BB82A}" type="pres">
      <dgm:prSet presAssocID="{B3C7A523-37CE-498C-A006-FC3A27CDE0B5}" presName="sp" presStyleCnt="0"/>
      <dgm:spPr/>
      <dgm:t>
        <a:bodyPr/>
        <a:lstStyle/>
        <a:p>
          <a:endParaRPr lang="ru-RU"/>
        </a:p>
      </dgm:t>
    </dgm:pt>
    <dgm:pt modelId="{EA8FC762-7479-4FD3-8E41-6CA3176515C3}" type="pres">
      <dgm:prSet presAssocID="{2672435C-3618-41F5-A515-B740345510A8}" presName="composite" presStyleCnt="0"/>
      <dgm:spPr/>
      <dgm:t>
        <a:bodyPr/>
        <a:lstStyle/>
        <a:p>
          <a:endParaRPr lang="ru-RU"/>
        </a:p>
      </dgm:t>
    </dgm:pt>
    <dgm:pt modelId="{353123EF-F06E-4E45-9444-4768CDB469A8}" type="pres">
      <dgm:prSet presAssocID="{2672435C-3618-41F5-A515-B740345510A8}" presName="parentText" presStyleLbl="alignNode1" presStyleIdx="3" presStyleCnt="7" custLinFactNeighborX="-5865" custLinFactNeighborY="665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2C7FCCB-55C2-48F6-81CF-9AF286F3FEF2}" type="pres">
      <dgm:prSet presAssocID="{2672435C-3618-41F5-A515-B740345510A8}" presName="descendantText" presStyleLbl="alignAcc1" presStyleIdx="3" presStyleCnt="7" custLinFactNeighborX="590" custLinFactNeighborY="1018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8A06BE6-7838-4C28-9E20-C27F426E7655}" type="pres">
      <dgm:prSet presAssocID="{4AB95C69-27B9-44C3-802C-1FC3192EC1E4}" presName="sp" presStyleCnt="0"/>
      <dgm:spPr/>
      <dgm:t>
        <a:bodyPr/>
        <a:lstStyle/>
        <a:p>
          <a:endParaRPr lang="ru-RU"/>
        </a:p>
      </dgm:t>
    </dgm:pt>
    <dgm:pt modelId="{E363C28D-32C3-4E53-824A-182FD35A112F}" type="pres">
      <dgm:prSet presAssocID="{1260415E-7C56-4C8B-91B8-A91C142D4118}" presName="composite" presStyleCnt="0"/>
      <dgm:spPr/>
      <dgm:t>
        <a:bodyPr/>
        <a:lstStyle/>
        <a:p>
          <a:endParaRPr lang="ru-RU"/>
        </a:p>
      </dgm:t>
    </dgm:pt>
    <dgm:pt modelId="{7DF8F3E8-9094-4A50-A349-612CBE4C198B}" type="pres">
      <dgm:prSet presAssocID="{1260415E-7C56-4C8B-91B8-A91C142D4118}" presName="parentText" presStyleLbl="alignNode1" presStyleIdx="4" presStyleCnt="7" custLinFactNeighborX="-5865" custLinFactNeighborY="590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A94C90F-BC7F-4FA3-8084-29F0B7FD7CF7}" type="pres">
      <dgm:prSet presAssocID="{1260415E-7C56-4C8B-91B8-A91C142D4118}" presName="descendantText" presStyleLbl="alignAcc1" presStyleIdx="4" presStyleCnt="7" custScaleY="1107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6A19D3B-E665-4A1E-815A-75E5B12B9DBA}" type="pres">
      <dgm:prSet presAssocID="{79A57A99-FA85-45C6-94C8-F0806C42B41C}" presName="sp" presStyleCnt="0"/>
      <dgm:spPr/>
      <dgm:t>
        <a:bodyPr/>
        <a:lstStyle/>
        <a:p>
          <a:endParaRPr lang="ru-RU"/>
        </a:p>
      </dgm:t>
    </dgm:pt>
    <dgm:pt modelId="{B2D5DA4E-CA9B-40D1-9BED-2F857282898B}" type="pres">
      <dgm:prSet presAssocID="{BD6ADEDB-9CD2-4C5D-8A2C-5798367C393E}" presName="composite" presStyleCnt="0"/>
      <dgm:spPr/>
      <dgm:t>
        <a:bodyPr/>
        <a:lstStyle/>
        <a:p>
          <a:endParaRPr lang="ru-RU"/>
        </a:p>
      </dgm:t>
    </dgm:pt>
    <dgm:pt modelId="{05DB910A-8619-476E-8850-F268FB39D232}" type="pres">
      <dgm:prSet presAssocID="{BD6ADEDB-9CD2-4C5D-8A2C-5798367C393E}" presName="parentText" presStyleLbl="alignNode1" presStyleIdx="5" presStyleCnt="7" custLinFactNeighborX="-5865" custLinFactNeighborY="586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F7BC2DD-262E-4A1D-8B0C-81E042D4672A}" type="pres">
      <dgm:prSet presAssocID="{BD6ADEDB-9CD2-4C5D-8A2C-5798367C393E}" presName="descendantText" presStyleLbl="alignAcc1" presStyleIdx="5" presStyleCnt="7" custScaleY="108558" custLinFactNeighborX="15" custLinFactNeighborY="813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BE24AC0-9ACE-449B-B05B-ABD7264B6429}" type="pres">
      <dgm:prSet presAssocID="{98D6BCA2-B3B1-423C-9C6C-1C8A6AA6F15D}" presName="sp" presStyleCnt="0"/>
      <dgm:spPr/>
      <dgm:t>
        <a:bodyPr/>
        <a:lstStyle/>
        <a:p>
          <a:endParaRPr lang="ru-RU"/>
        </a:p>
      </dgm:t>
    </dgm:pt>
    <dgm:pt modelId="{6A88134D-63F7-484E-B1E3-38AD3A5DA3DF}" type="pres">
      <dgm:prSet presAssocID="{8E0A576A-268B-4DE1-8555-F1137F4DF2A6}" presName="composite" presStyleCnt="0"/>
      <dgm:spPr/>
      <dgm:t>
        <a:bodyPr/>
        <a:lstStyle/>
        <a:p>
          <a:endParaRPr lang="ru-RU"/>
        </a:p>
      </dgm:t>
    </dgm:pt>
    <dgm:pt modelId="{0E17F782-EF28-4E38-9EC1-04D9E11F2576}" type="pres">
      <dgm:prSet presAssocID="{8E0A576A-268B-4DE1-8555-F1137F4DF2A6}" presName="parentText" presStyleLbl="alignNode1" presStyleIdx="6" presStyleCnt="7" custLinFactNeighborX="-5865" custLinFactNeighborY="3162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3A1874A-BD28-4FDA-A977-9C3DA8629338}" type="pres">
      <dgm:prSet presAssocID="{8E0A576A-268B-4DE1-8555-F1137F4DF2A6}" presName="descendantText" presStyleLbl="alignAcc1" presStyleIdx="6" presStyleCnt="7" custLinFactNeighborX="15" custLinFactNeighborY="849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164E56E-3172-413F-9CD0-4E5FCBD1E6D4}" type="presOf" srcId="{6F2929A2-4F3D-463B-8486-C3F7EF92C249}" destId="{DBA89FD0-CD0B-425C-B22E-2ED56DC1F2AA}" srcOrd="0" destOrd="0" presId="urn:microsoft.com/office/officeart/2005/8/layout/chevron2"/>
    <dgm:cxn modelId="{893966DC-9122-455F-ADCC-520AED5B3F8C}" srcId="{D14B52A4-51EC-487D-82A0-395A28F93907}" destId="{1260415E-7C56-4C8B-91B8-A91C142D4118}" srcOrd="4" destOrd="0" parTransId="{F770CA78-D0B6-484A-9319-4EA73C42A950}" sibTransId="{79A57A99-FA85-45C6-94C8-F0806C42B41C}"/>
    <dgm:cxn modelId="{9B8695F3-5D25-4FB8-9B6B-6C7EF50C4933}" srcId="{11865FDB-E625-4D70-B43D-852FECFAF37E}" destId="{ECF3F90F-EBA6-4E45-8FB1-31EBA2DB7A36}" srcOrd="0" destOrd="0" parTransId="{20DAD61A-D9D5-40CF-A0AF-B71548D3AAAA}" sibTransId="{8EAAADD6-CFE2-4239-9D76-2BBC79AF33F9}"/>
    <dgm:cxn modelId="{7C9E54AA-B9D1-43E8-B9FE-E17C81394474}" type="presOf" srcId="{0A75702D-982B-4479-BBC5-526BA2424853}" destId="{23622FAA-5C4A-4AF4-AC4C-0E7D872F8C84}" srcOrd="0" destOrd="0" presId="urn:microsoft.com/office/officeart/2005/8/layout/chevron2"/>
    <dgm:cxn modelId="{8313D33F-AB08-413F-8882-FC3C0945854C}" type="presOf" srcId="{A302EB4B-57AC-4D99-9E8B-AFE6FD1C9B80}" destId="{6A94C90F-BC7F-4FA3-8084-29F0B7FD7CF7}" srcOrd="0" destOrd="0" presId="urn:microsoft.com/office/officeart/2005/8/layout/chevron2"/>
    <dgm:cxn modelId="{06A9ABAA-3603-4618-A171-2C191A3FC307}" type="presOf" srcId="{891BCAD4-1537-40ED-ADDE-C003FC447231}" destId="{F917B845-DD7F-4BFF-B254-642D6A7B4A99}" srcOrd="0" destOrd="0" presId="urn:microsoft.com/office/officeart/2005/8/layout/chevron2"/>
    <dgm:cxn modelId="{B7B26F82-D475-45FD-A5F9-478FC3A60631}" srcId="{D14B52A4-51EC-487D-82A0-395A28F93907}" destId="{2672435C-3618-41F5-A515-B740345510A8}" srcOrd="3" destOrd="0" parTransId="{A0AEA601-06F3-4067-856C-8F15640C6F0C}" sibTransId="{4AB95C69-27B9-44C3-802C-1FC3192EC1E4}"/>
    <dgm:cxn modelId="{E57D03AB-08FC-458F-B84D-2F64CE6D8FF6}" type="presOf" srcId="{99F66D04-F444-45E0-AE44-CBF1C5D1D656}" destId="{02C7FCCB-55C2-48F6-81CF-9AF286F3FEF2}" srcOrd="0" destOrd="0" presId="urn:microsoft.com/office/officeart/2005/8/layout/chevron2"/>
    <dgm:cxn modelId="{30DF2DDA-4D0B-45C1-B43C-8F5540CA9417}" srcId="{D14B52A4-51EC-487D-82A0-395A28F93907}" destId="{6F2929A2-4F3D-463B-8486-C3F7EF92C249}" srcOrd="0" destOrd="0" parTransId="{60E83CDE-6EE0-4E13-ABA8-58D86C5EA922}" sibTransId="{F8F53370-C92E-4473-854C-8EE35826CD65}"/>
    <dgm:cxn modelId="{121BDDA0-2639-4201-B4AC-7BAF4955679C}" type="presOf" srcId="{D14B52A4-51EC-487D-82A0-395A28F93907}" destId="{D177F36F-A057-475E-B219-1C972326F3C7}" srcOrd="0" destOrd="0" presId="urn:microsoft.com/office/officeart/2005/8/layout/chevron2"/>
    <dgm:cxn modelId="{921DA7D1-361F-47D3-815B-EB5D5BC8225A}" srcId="{BD6ADEDB-9CD2-4C5D-8A2C-5798367C393E}" destId="{2EDA86D6-FDEB-4906-AA78-B7353AFB379A}" srcOrd="0" destOrd="0" parTransId="{7C5A1FCA-C514-4FC9-99DE-CD3C4B0DDFE3}" sibTransId="{B2CB130E-669B-46D2-9158-F05DAF4561F9}"/>
    <dgm:cxn modelId="{E1A29F2B-A0AB-47AF-9AE2-A23D62F79C76}" srcId="{8E0A576A-268B-4DE1-8555-F1137F4DF2A6}" destId="{6CB750FF-38AB-4D07-8A78-856652B50411}" srcOrd="0" destOrd="0" parTransId="{3AED64FE-50DD-474C-95C8-160D121C18C8}" sibTransId="{C897C5E1-7792-4170-9588-A61CC6DF6CF0}"/>
    <dgm:cxn modelId="{620C8480-F29A-42F7-9EA1-CC603162D962}" type="presOf" srcId="{BD6ADEDB-9CD2-4C5D-8A2C-5798367C393E}" destId="{05DB910A-8619-476E-8850-F268FB39D232}" srcOrd="0" destOrd="0" presId="urn:microsoft.com/office/officeart/2005/8/layout/chevron2"/>
    <dgm:cxn modelId="{5AF2BCDA-FCFC-4EE3-A9AD-D6760A869218}" type="presOf" srcId="{ECF3F90F-EBA6-4E45-8FB1-31EBA2DB7A36}" destId="{1F8A6D3C-65B4-42B9-96E2-061B4CE158BD}" srcOrd="0" destOrd="0" presId="urn:microsoft.com/office/officeart/2005/8/layout/chevron2"/>
    <dgm:cxn modelId="{8048C22C-9813-4E79-808E-4EFDCDF75CB1}" type="presOf" srcId="{2672435C-3618-41F5-A515-B740345510A8}" destId="{353123EF-F06E-4E45-9444-4768CDB469A8}" srcOrd="0" destOrd="0" presId="urn:microsoft.com/office/officeart/2005/8/layout/chevron2"/>
    <dgm:cxn modelId="{313D272C-8064-42F7-BAA9-B04B4BD17307}" srcId="{D14B52A4-51EC-487D-82A0-395A28F93907}" destId="{11865FDB-E625-4D70-B43D-852FECFAF37E}" srcOrd="1" destOrd="0" parTransId="{387C4D38-E269-4126-9B8D-B10F1AE68382}" sibTransId="{110BA665-DAE4-491A-8408-B9DCF6271916}"/>
    <dgm:cxn modelId="{9A7A3EB9-3D73-4796-A4AC-A50B508214C4}" type="presOf" srcId="{6CB750FF-38AB-4D07-8A78-856652B50411}" destId="{13A1874A-BD28-4FDA-A977-9C3DA8629338}" srcOrd="0" destOrd="0" presId="urn:microsoft.com/office/officeart/2005/8/layout/chevron2"/>
    <dgm:cxn modelId="{858DC066-44FB-4BC0-94C4-75EF8ACAFCAF}" srcId="{D14B52A4-51EC-487D-82A0-395A28F93907}" destId="{8E0A576A-268B-4DE1-8555-F1137F4DF2A6}" srcOrd="6" destOrd="0" parTransId="{571360CB-AF4A-4D8E-AD64-E31E022D0337}" sibTransId="{6A7281BD-A047-4AB6-8AB8-6C64785D17BA}"/>
    <dgm:cxn modelId="{2D6563D7-1774-4E29-A763-956A93DAE25D}" srcId="{D14B52A4-51EC-487D-82A0-395A28F93907}" destId="{BD6ADEDB-9CD2-4C5D-8A2C-5798367C393E}" srcOrd="5" destOrd="0" parTransId="{CD84BBC9-29C9-4595-BD04-8159F9B367CC}" sibTransId="{98D6BCA2-B3B1-423C-9C6C-1C8A6AA6F15D}"/>
    <dgm:cxn modelId="{E99AA307-3EF5-4FF9-8F6E-0AE066F34556}" type="presOf" srcId="{32D8FE32-3DB0-44C2-9141-61AC1849BE76}" destId="{8C79C92A-D5C5-42D7-BF4A-6CB61FE888C6}" srcOrd="0" destOrd="0" presId="urn:microsoft.com/office/officeart/2005/8/layout/chevron2"/>
    <dgm:cxn modelId="{DADEF584-B7CD-4425-9B57-02E867A1EDAC}" srcId="{0A75702D-982B-4479-BBC5-526BA2424853}" destId="{32D8FE32-3DB0-44C2-9141-61AC1849BE76}" srcOrd="0" destOrd="0" parTransId="{040E9D3C-C666-4416-8F58-103183F6A002}" sibTransId="{786C19B6-D904-430C-B208-CE068A2D717F}"/>
    <dgm:cxn modelId="{05DE1ECD-8AF0-4E59-965A-D3C59B1B3383}" srcId="{1260415E-7C56-4C8B-91B8-A91C142D4118}" destId="{A302EB4B-57AC-4D99-9E8B-AFE6FD1C9B80}" srcOrd="0" destOrd="0" parTransId="{869A2126-C97E-440D-B870-FA4ED7325FAE}" sibTransId="{D6F66B01-9D30-4CFD-B7DD-AF7D9DE56FC6}"/>
    <dgm:cxn modelId="{18C5460A-1798-49EB-BFFA-4801EB0E8643}" srcId="{6F2929A2-4F3D-463B-8486-C3F7EF92C249}" destId="{891BCAD4-1537-40ED-ADDE-C003FC447231}" srcOrd="0" destOrd="0" parTransId="{957A6DC4-8C9F-477A-97F0-3C4F2BBB46C5}" sibTransId="{A4C7EC48-F32F-4C0B-BDD0-1170F9ABBD6B}"/>
    <dgm:cxn modelId="{A4E67FF4-2C3E-4F10-9396-7D0B43DFEDB7}" srcId="{D14B52A4-51EC-487D-82A0-395A28F93907}" destId="{0A75702D-982B-4479-BBC5-526BA2424853}" srcOrd="2" destOrd="0" parTransId="{270CB120-F039-4CC0-A7F4-6E82E6F2C9D0}" sibTransId="{B3C7A523-37CE-498C-A006-FC3A27CDE0B5}"/>
    <dgm:cxn modelId="{1AB1AE56-7372-46F0-870A-0FB6BEA0FA35}" type="presOf" srcId="{8E0A576A-268B-4DE1-8555-F1137F4DF2A6}" destId="{0E17F782-EF28-4E38-9EC1-04D9E11F2576}" srcOrd="0" destOrd="0" presId="urn:microsoft.com/office/officeart/2005/8/layout/chevron2"/>
    <dgm:cxn modelId="{1235CCDD-B408-4FA5-A5A2-C2131D1C0D95}" type="presOf" srcId="{1260415E-7C56-4C8B-91B8-A91C142D4118}" destId="{7DF8F3E8-9094-4A50-A349-612CBE4C198B}" srcOrd="0" destOrd="0" presId="urn:microsoft.com/office/officeart/2005/8/layout/chevron2"/>
    <dgm:cxn modelId="{F437EF12-D046-4CDF-BF5D-EC3701417DBB}" type="presOf" srcId="{2EDA86D6-FDEB-4906-AA78-B7353AFB379A}" destId="{3F7BC2DD-262E-4A1D-8B0C-81E042D4672A}" srcOrd="0" destOrd="0" presId="urn:microsoft.com/office/officeart/2005/8/layout/chevron2"/>
    <dgm:cxn modelId="{8ED66688-8ED3-4BBF-8A75-51E317D6BB80}" srcId="{2672435C-3618-41F5-A515-B740345510A8}" destId="{99F66D04-F444-45E0-AE44-CBF1C5D1D656}" srcOrd="0" destOrd="0" parTransId="{6FF1E478-E311-46AD-8E57-AF381D27829A}" sibTransId="{C5F04B11-F321-44F3-8EAF-DA0E61234D4F}"/>
    <dgm:cxn modelId="{55AF5F71-68C4-4909-84A9-62CF2ED34C87}" type="presOf" srcId="{11865FDB-E625-4D70-B43D-852FECFAF37E}" destId="{BFA87060-E0BF-47DE-9221-AC5B15BE85B5}" srcOrd="0" destOrd="0" presId="urn:microsoft.com/office/officeart/2005/8/layout/chevron2"/>
    <dgm:cxn modelId="{5DAFB20C-1A46-47CA-B1A6-74E217909FD1}" type="presParOf" srcId="{D177F36F-A057-475E-B219-1C972326F3C7}" destId="{ED6823C4-1984-4990-A0D0-3DA52E55C6FC}" srcOrd="0" destOrd="0" presId="urn:microsoft.com/office/officeart/2005/8/layout/chevron2"/>
    <dgm:cxn modelId="{E6596883-96BA-4A5A-8E9C-3C6F84B819A6}" type="presParOf" srcId="{ED6823C4-1984-4990-A0D0-3DA52E55C6FC}" destId="{DBA89FD0-CD0B-425C-B22E-2ED56DC1F2AA}" srcOrd="0" destOrd="0" presId="urn:microsoft.com/office/officeart/2005/8/layout/chevron2"/>
    <dgm:cxn modelId="{13DAAEE0-610D-47F3-BC5C-31B96D1E8216}" type="presParOf" srcId="{ED6823C4-1984-4990-A0D0-3DA52E55C6FC}" destId="{F917B845-DD7F-4BFF-B254-642D6A7B4A99}" srcOrd="1" destOrd="0" presId="urn:microsoft.com/office/officeart/2005/8/layout/chevron2"/>
    <dgm:cxn modelId="{3BA8F129-356D-468B-8395-6412CD353EC5}" type="presParOf" srcId="{D177F36F-A057-475E-B219-1C972326F3C7}" destId="{86B87709-F4C2-4850-AFED-7538659BA276}" srcOrd="1" destOrd="0" presId="urn:microsoft.com/office/officeart/2005/8/layout/chevron2"/>
    <dgm:cxn modelId="{822DD36B-D221-4A17-9BD6-0CE50281F870}" type="presParOf" srcId="{D177F36F-A057-475E-B219-1C972326F3C7}" destId="{1235A620-8079-4546-BD05-6793ADC2CDA4}" srcOrd="2" destOrd="0" presId="urn:microsoft.com/office/officeart/2005/8/layout/chevron2"/>
    <dgm:cxn modelId="{1BB65BC3-483E-47D6-ABC7-2FEA202A4B13}" type="presParOf" srcId="{1235A620-8079-4546-BD05-6793ADC2CDA4}" destId="{BFA87060-E0BF-47DE-9221-AC5B15BE85B5}" srcOrd="0" destOrd="0" presId="urn:microsoft.com/office/officeart/2005/8/layout/chevron2"/>
    <dgm:cxn modelId="{34A5D8AA-FC98-4044-A5BA-9EEB05A9E092}" type="presParOf" srcId="{1235A620-8079-4546-BD05-6793ADC2CDA4}" destId="{1F8A6D3C-65B4-42B9-96E2-061B4CE158BD}" srcOrd="1" destOrd="0" presId="urn:microsoft.com/office/officeart/2005/8/layout/chevron2"/>
    <dgm:cxn modelId="{9856FE00-5F43-4806-BDAF-47B3280B7893}" type="presParOf" srcId="{D177F36F-A057-475E-B219-1C972326F3C7}" destId="{9BD51789-E527-4C06-9100-AD9672815DD0}" srcOrd="3" destOrd="0" presId="urn:microsoft.com/office/officeart/2005/8/layout/chevron2"/>
    <dgm:cxn modelId="{78595540-3FE7-4940-9E5A-C042B9D17897}" type="presParOf" srcId="{D177F36F-A057-475E-B219-1C972326F3C7}" destId="{1FC37BF9-7750-4FFA-804F-2CC7DBF003C2}" srcOrd="4" destOrd="0" presId="urn:microsoft.com/office/officeart/2005/8/layout/chevron2"/>
    <dgm:cxn modelId="{845045A5-854F-4ED4-B768-991B624F7A96}" type="presParOf" srcId="{1FC37BF9-7750-4FFA-804F-2CC7DBF003C2}" destId="{23622FAA-5C4A-4AF4-AC4C-0E7D872F8C84}" srcOrd="0" destOrd="0" presId="urn:microsoft.com/office/officeart/2005/8/layout/chevron2"/>
    <dgm:cxn modelId="{65A3DD3F-7A46-4EF9-B87A-D095D361B936}" type="presParOf" srcId="{1FC37BF9-7750-4FFA-804F-2CC7DBF003C2}" destId="{8C79C92A-D5C5-42D7-BF4A-6CB61FE888C6}" srcOrd="1" destOrd="0" presId="urn:microsoft.com/office/officeart/2005/8/layout/chevron2"/>
    <dgm:cxn modelId="{207E49E2-1418-41B0-AE5A-632CA9291126}" type="presParOf" srcId="{D177F36F-A057-475E-B219-1C972326F3C7}" destId="{435CE21A-AB92-4487-B1FC-83840D8BB82A}" srcOrd="5" destOrd="0" presId="urn:microsoft.com/office/officeart/2005/8/layout/chevron2"/>
    <dgm:cxn modelId="{B73A1D5F-B26B-4143-99E5-02D10754E918}" type="presParOf" srcId="{D177F36F-A057-475E-B219-1C972326F3C7}" destId="{EA8FC762-7479-4FD3-8E41-6CA3176515C3}" srcOrd="6" destOrd="0" presId="urn:microsoft.com/office/officeart/2005/8/layout/chevron2"/>
    <dgm:cxn modelId="{924F213D-CFCA-4F1E-8260-DEED500BAD71}" type="presParOf" srcId="{EA8FC762-7479-4FD3-8E41-6CA3176515C3}" destId="{353123EF-F06E-4E45-9444-4768CDB469A8}" srcOrd="0" destOrd="0" presId="urn:microsoft.com/office/officeart/2005/8/layout/chevron2"/>
    <dgm:cxn modelId="{8A96656A-7345-45C6-8DB4-41CCEEE18459}" type="presParOf" srcId="{EA8FC762-7479-4FD3-8E41-6CA3176515C3}" destId="{02C7FCCB-55C2-48F6-81CF-9AF286F3FEF2}" srcOrd="1" destOrd="0" presId="urn:microsoft.com/office/officeart/2005/8/layout/chevron2"/>
    <dgm:cxn modelId="{E0961968-E61F-4144-A0CA-07346C974FD9}" type="presParOf" srcId="{D177F36F-A057-475E-B219-1C972326F3C7}" destId="{88A06BE6-7838-4C28-9E20-C27F426E7655}" srcOrd="7" destOrd="0" presId="urn:microsoft.com/office/officeart/2005/8/layout/chevron2"/>
    <dgm:cxn modelId="{514E7278-3FEA-4632-B1F1-470F4C986E59}" type="presParOf" srcId="{D177F36F-A057-475E-B219-1C972326F3C7}" destId="{E363C28D-32C3-4E53-824A-182FD35A112F}" srcOrd="8" destOrd="0" presId="urn:microsoft.com/office/officeart/2005/8/layout/chevron2"/>
    <dgm:cxn modelId="{47B21E5F-BCAD-4F24-AFE3-2D074008A4FF}" type="presParOf" srcId="{E363C28D-32C3-4E53-824A-182FD35A112F}" destId="{7DF8F3E8-9094-4A50-A349-612CBE4C198B}" srcOrd="0" destOrd="0" presId="urn:microsoft.com/office/officeart/2005/8/layout/chevron2"/>
    <dgm:cxn modelId="{0486D1EF-D9B2-4027-BCCE-E302166D1845}" type="presParOf" srcId="{E363C28D-32C3-4E53-824A-182FD35A112F}" destId="{6A94C90F-BC7F-4FA3-8084-29F0B7FD7CF7}" srcOrd="1" destOrd="0" presId="urn:microsoft.com/office/officeart/2005/8/layout/chevron2"/>
    <dgm:cxn modelId="{7475E939-1226-459D-AD61-FB929BB31969}" type="presParOf" srcId="{D177F36F-A057-475E-B219-1C972326F3C7}" destId="{E6A19D3B-E665-4A1E-815A-75E5B12B9DBA}" srcOrd="9" destOrd="0" presId="urn:microsoft.com/office/officeart/2005/8/layout/chevron2"/>
    <dgm:cxn modelId="{06EA57A5-AA40-47F8-AC51-277FD1A8E87B}" type="presParOf" srcId="{D177F36F-A057-475E-B219-1C972326F3C7}" destId="{B2D5DA4E-CA9B-40D1-9BED-2F857282898B}" srcOrd="10" destOrd="0" presId="urn:microsoft.com/office/officeart/2005/8/layout/chevron2"/>
    <dgm:cxn modelId="{EC0AB08D-2F64-4D65-9D3D-768AD6047B88}" type="presParOf" srcId="{B2D5DA4E-CA9B-40D1-9BED-2F857282898B}" destId="{05DB910A-8619-476E-8850-F268FB39D232}" srcOrd="0" destOrd="0" presId="urn:microsoft.com/office/officeart/2005/8/layout/chevron2"/>
    <dgm:cxn modelId="{C9CFE8A3-C10B-43BA-AB47-7AED19570264}" type="presParOf" srcId="{B2D5DA4E-CA9B-40D1-9BED-2F857282898B}" destId="{3F7BC2DD-262E-4A1D-8B0C-81E042D4672A}" srcOrd="1" destOrd="0" presId="urn:microsoft.com/office/officeart/2005/8/layout/chevron2"/>
    <dgm:cxn modelId="{585FFEBA-2562-4307-AF31-85BBB8576E85}" type="presParOf" srcId="{D177F36F-A057-475E-B219-1C972326F3C7}" destId="{0BE24AC0-9ACE-449B-B05B-ABD7264B6429}" srcOrd="11" destOrd="0" presId="urn:microsoft.com/office/officeart/2005/8/layout/chevron2"/>
    <dgm:cxn modelId="{8BD2C82A-D4D6-4768-B78E-74838226366F}" type="presParOf" srcId="{D177F36F-A057-475E-B219-1C972326F3C7}" destId="{6A88134D-63F7-484E-B1E3-38AD3A5DA3DF}" srcOrd="12" destOrd="0" presId="urn:microsoft.com/office/officeart/2005/8/layout/chevron2"/>
    <dgm:cxn modelId="{98BA9FF6-2E78-4A2B-A296-4C810EBDEE85}" type="presParOf" srcId="{6A88134D-63F7-484E-B1E3-38AD3A5DA3DF}" destId="{0E17F782-EF28-4E38-9EC1-04D9E11F2576}" srcOrd="0" destOrd="0" presId="urn:microsoft.com/office/officeart/2005/8/layout/chevron2"/>
    <dgm:cxn modelId="{86AF57D5-31B9-4732-8DD8-AEAC33130542}" type="presParOf" srcId="{6A88134D-63F7-484E-B1E3-38AD3A5DA3DF}" destId="{13A1874A-BD28-4FDA-A977-9C3DA862933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BD6129-3A59-43F7-8835-F02E0B8EF462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F5A67D6-C935-4126-8779-602A107FCF48}">
      <dgm:prSet phldrT="[Текст]" custT="1"/>
      <dgm:spPr/>
      <dgm:t>
        <a:bodyPr/>
        <a:lstStyle/>
        <a:p>
          <a:pPr algn="ctr"/>
          <a:r>
            <a:rPr lang="ru-RU" sz="1500" smtClean="0">
              <a:solidFill>
                <a:schemeClr val="tx2"/>
              </a:solidFill>
              <a:latin typeface="+mj-lt"/>
              <a:cs typeface="Times New Roman" pitchFamily="18" charset="0"/>
            </a:rPr>
            <a:t>1</a:t>
          </a:r>
          <a:endParaRPr lang="ru-RU" sz="1500" dirty="0">
            <a:solidFill>
              <a:schemeClr val="tx2"/>
            </a:solidFill>
            <a:latin typeface="+mj-lt"/>
            <a:cs typeface="Times New Roman" pitchFamily="18" charset="0"/>
          </a:endParaRPr>
        </a:p>
      </dgm:t>
    </dgm:pt>
    <dgm:pt modelId="{B11C768A-276B-4CD4-A8EF-7921CC55557F}" type="parTrans" cxnId="{CDB60F63-2A28-4C82-B6D9-7455F01F120E}">
      <dgm:prSet/>
      <dgm:spPr/>
      <dgm:t>
        <a:bodyPr/>
        <a:lstStyle/>
        <a:p>
          <a:pPr algn="just"/>
          <a:endParaRPr lang="ru-RU" sz="1500">
            <a:solidFill>
              <a:schemeClr val="tx2"/>
            </a:solidFill>
            <a:latin typeface="+mj-lt"/>
          </a:endParaRPr>
        </a:p>
      </dgm:t>
    </dgm:pt>
    <dgm:pt modelId="{883C4E21-B2EE-4F81-95FE-E0760092BDFC}" type="sibTrans" cxnId="{CDB60F63-2A28-4C82-B6D9-7455F01F120E}">
      <dgm:prSet/>
      <dgm:spPr/>
      <dgm:t>
        <a:bodyPr/>
        <a:lstStyle/>
        <a:p>
          <a:pPr algn="just"/>
          <a:endParaRPr lang="ru-RU" sz="1500">
            <a:solidFill>
              <a:schemeClr val="tx2"/>
            </a:solidFill>
            <a:latin typeface="+mj-lt"/>
          </a:endParaRPr>
        </a:p>
      </dgm:t>
    </dgm:pt>
    <dgm:pt modelId="{CB2B27AA-A5C2-4D09-AD78-753A7B4D4312}">
      <dgm:prSet phldrT="[Текст]" custT="1"/>
      <dgm:spPr/>
      <dgm:t>
        <a:bodyPr/>
        <a:lstStyle/>
        <a:p>
          <a:pPr algn="just"/>
          <a:r>
            <a:rPr lang="ru-RU" sz="1500" dirty="0" smtClean="0">
              <a:solidFill>
                <a:schemeClr val="tx2"/>
              </a:solidFill>
              <a:latin typeface="+mj-lt"/>
              <a:cs typeface="Times New Roman" pitchFamily="18" charset="0"/>
            </a:rPr>
            <a:t>документ, удостоверяющий личность физического лица;</a:t>
          </a:r>
          <a:endParaRPr lang="ru-RU" sz="1500" dirty="0">
            <a:solidFill>
              <a:schemeClr val="tx2"/>
            </a:solidFill>
            <a:latin typeface="+mj-lt"/>
            <a:cs typeface="Times New Roman" pitchFamily="18" charset="0"/>
          </a:endParaRPr>
        </a:p>
      </dgm:t>
    </dgm:pt>
    <dgm:pt modelId="{99B7E861-FE09-47C8-8400-59761A375FCA}" type="parTrans" cxnId="{C96CD76A-AA58-4F8A-844A-F9DF2B5419D4}">
      <dgm:prSet/>
      <dgm:spPr/>
      <dgm:t>
        <a:bodyPr/>
        <a:lstStyle/>
        <a:p>
          <a:pPr algn="just"/>
          <a:endParaRPr lang="ru-RU" sz="1500">
            <a:solidFill>
              <a:schemeClr val="tx2"/>
            </a:solidFill>
            <a:latin typeface="+mj-lt"/>
          </a:endParaRPr>
        </a:p>
      </dgm:t>
    </dgm:pt>
    <dgm:pt modelId="{78D34472-7867-4E31-BA66-3917B7316C9C}" type="sibTrans" cxnId="{C96CD76A-AA58-4F8A-844A-F9DF2B5419D4}">
      <dgm:prSet/>
      <dgm:spPr/>
      <dgm:t>
        <a:bodyPr/>
        <a:lstStyle/>
        <a:p>
          <a:pPr algn="just"/>
          <a:endParaRPr lang="ru-RU" sz="1500">
            <a:solidFill>
              <a:schemeClr val="tx2"/>
            </a:solidFill>
            <a:latin typeface="+mj-lt"/>
          </a:endParaRPr>
        </a:p>
      </dgm:t>
    </dgm:pt>
    <dgm:pt modelId="{5B9D8708-20D7-4208-8E7F-A143A3F85E12}">
      <dgm:prSet phldrT="[Текст]" custT="1"/>
      <dgm:spPr/>
      <dgm:t>
        <a:bodyPr/>
        <a:lstStyle/>
        <a:p>
          <a:pPr algn="ctr"/>
          <a:r>
            <a:rPr lang="ru-RU" sz="1500" smtClean="0">
              <a:solidFill>
                <a:schemeClr val="tx2"/>
              </a:solidFill>
              <a:latin typeface="+mj-lt"/>
              <a:cs typeface="Times New Roman" pitchFamily="18" charset="0"/>
            </a:rPr>
            <a:t>2</a:t>
          </a:r>
          <a:endParaRPr lang="ru-RU" sz="1500" dirty="0">
            <a:solidFill>
              <a:schemeClr val="tx2"/>
            </a:solidFill>
            <a:latin typeface="+mj-lt"/>
            <a:cs typeface="Times New Roman" pitchFamily="18" charset="0"/>
          </a:endParaRPr>
        </a:p>
      </dgm:t>
    </dgm:pt>
    <dgm:pt modelId="{E08F30F9-8775-47DC-8B3B-79FA187BD70C}" type="parTrans" cxnId="{264E8BDB-E072-4484-8C1F-93CC2C01D398}">
      <dgm:prSet/>
      <dgm:spPr/>
      <dgm:t>
        <a:bodyPr/>
        <a:lstStyle/>
        <a:p>
          <a:pPr algn="just"/>
          <a:endParaRPr lang="ru-RU" sz="1500">
            <a:solidFill>
              <a:schemeClr val="tx2"/>
            </a:solidFill>
            <a:latin typeface="+mj-lt"/>
          </a:endParaRPr>
        </a:p>
      </dgm:t>
    </dgm:pt>
    <dgm:pt modelId="{A38F6EDA-1FAE-4D94-846D-D621581DE09D}" type="sibTrans" cxnId="{264E8BDB-E072-4484-8C1F-93CC2C01D398}">
      <dgm:prSet/>
      <dgm:spPr/>
      <dgm:t>
        <a:bodyPr/>
        <a:lstStyle/>
        <a:p>
          <a:pPr algn="just"/>
          <a:endParaRPr lang="ru-RU" sz="1500">
            <a:solidFill>
              <a:schemeClr val="tx2"/>
            </a:solidFill>
            <a:latin typeface="+mj-lt"/>
          </a:endParaRPr>
        </a:p>
      </dgm:t>
    </dgm:pt>
    <dgm:pt modelId="{4C705C91-C50D-4BCC-85D1-3F512AD7E1CF}">
      <dgm:prSet phldrT="[Текст]" custT="1"/>
      <dgm:spPr/>
      <dgm:t>
        <a:bodyPr/>
        <a:lstStyle/>
        <a:p>
          <a:pPr algn="ctr"/>
          <a:r>
            <a:rPr lang="ru-RU" sz="1500" smtClean="0">
              <a:solidFill>
                <a:schemeClr val="tx2"/>
              </a:solidFill>
              <a:latin typeface="+mj-lt"/>
              <a:cs typeface="Times New Roman" pitchFamily="18" charset="0"/>
            </a:rPr>
            <a:t>3</a:t>
          </a:r>
          <a:endParaRPr lang="ru-RU" sz="1500" dirty="0">
            <a:solidFill>
              <a:schemeClr val="tx2"/>
            </a:solidFill>
            <a:latin typeface="+mj-lt"/>
            <a:cs typeface="Times New Roman" pitchFamily="18" charset="0"/>
          </a:endParaRPr>
        </a:p>
      </dgm:t>
    </dgm:pt>
    <dgm:pt modelId="{FEA43281-7CEA-4682-8D6A-85173379B941}" type="parTrans" cxnId="{39B688E6-6F2A-4532-A662-92496A31A5FC}">
      <dgm:prSet/>
      <dgm:spPr/>
      <dgm:t>
        <a:bodyPr/>
        <a:lstStyle/>
        <a:p>
          <a:pPr algn="just"/>
          <a:endParaRPr lang="ru-RU" sz="1500">
            <a:solidFill>
              <a:schemeClr val="tx2"/>
            </a:solidFill>
            <a:latin typeface="+mj-lt"/>
          </a:endParaRPr>
        </a:p>
      </dgm:t>
    </dgm:pt>
    <dgm:pt modelId="{E86AACE3-D61C-40E2-B143-667A383ACA51}" type="sibTrans" cxnId="{39B688E6-6F2A-4532-A662-92496A31A5FC}">
      <dgm:prSet/>
      <dgm:spPr/>
      <dgm:t>
        <a:bodyPr/>
        <a:lstStyle/>
        <a:p>
          <a:pPr algn="just"/>
          <a:endParaRPr lang="ru-RU" sz="1500">
            <a:solidFill>
              <a:schemeClr val="tx2"/>
            </a:solidFill>
            <a:latin typeface="+mj-lt"/>
          </a:endParaRPr>
        </a:p>
      </dgm:t>
    </dgm:pt>
    <dgm:pt modelId="{F27AECC2-C6E5-4CA6-8348-DEF69B4BDD04}">
      <dgm:prSet phldrT="[Текст]" custT="1"/>
      <dgm:spPr/>
      <dgm:t>
        <a:bodyPr/>
        <a:lstStyle/>
        <a:p>
          <a:pPr algn="just"/>
          <a:r>
            <a:rPr lang="ru-RU" sz="1500" dirty="0" smtClean="0">
              <a:solidFill>
                <a:schemeClr val="tx2"/>
              </a:solidFill>
              <a:latin typeface="+mj-lt"/>
              <a:cs typeface="Times New Roman" pitchFamily="18" charset="0"/>
            </a:rPr>
            <a:t>документы, подтверждающие полномочия лиц, указанных в карточке, на распоряжение денежными средствами, находящимися на банковском счете (если такие полномочия передаются третьим лицам);</a:t>
          </a:r>
          <a:endParaRPr lang="ru-RU" sz="1500" dirty="0">
            <a:solidFill>
              <a:schemeClr val="tx2"/>
            </a:solidFill>
            <a:latin typeface="+mj-lt"/>
            <a:cs typeface="Times New Roman" pitchFamily="18" charset="0"/>
          </a:endParaRPr>
        </a:p>
      </dgm:t>
    </dgm:pt>
    <dgm:pt modelId="{301C8E66-4150-4923-8DB0-C9113DFB9B7F}" type="parTrans" cxnId="{F36D25FA-1D61-42FF-B2A8-C2C96E73D13B}">
      <dgm:prSet/>
      <dgm:spPr/>
      <dgm:t>
        <a:bodyPr/>
        <a:lstStyle/>
        <a:p>
          <a:pPr algn="just"/>
          <a:endParaRPr lang="ru-RU" sz="1500">
            <a:solidFill>
              <a:schemeClr val="tx2"/>
            </a:solidFill>
            <a:latin typeface="+mj-lt"/>
          </a:endParaRPr>
        </a:p>
      </dgm:t>
    </dgm:pt>
    <dgm:pt modelId="{AAEF7F76-E8F2-41AB-8EAC-4C1BA89C328A}" type="sibTrans" cxnId="{F36D25FA-1D61-42FF-B2A8-C2C96E73D13B}">
      <dgm:prSet/>
      <dgm:spPr/>
      <dgm:t>
        <a:bodyPr/>
        <a:lstStyle/>
        <a:p>
          <a:pPr algn="just"/>
          <a:endParaRPr lang="ru-RU" sz="1500">
            <a:solidFill>
              <a:schemeClr val="tx2"/>
            </a:solidFill>
            <a:latin typeface="+mj-lt"/>
          </a:endParaRPr>
        </a:p>
      </dgm:t>
    </dgm:pt>
    <dgm:pt modelId="{9B08627D-D28F-48FD-8EFF-9E139AB2DF0F}">
      <dgm:prSet phldrT="[Текст]" custT="1"/>
      <dgm:spPr/>
      <dgm:t>
        <a:bodyPr/>
        <a:lstStyle/>
        <a:p>
          <a:pPr algn="just"/>
          <a:r>
            <a:rPr lang="ru-RU" sz="1500" dirty="0" smtClean="0">
              <a:solidFill>
                <a:schemeClr val="tx2"/>
              </a:solidFill>
              <a:latin typeface="+mj-lt"/>
              <a:cs typeface="Times New Roman" pitchFamily="18" charset="0"/>
            </a:rPr>
            <a:t>карточка с образцами  подписей руководителя и главного бухгалтера и оттиска печати;</a:t>
          </a:r>
          <a:endParaRPr lang="ru-RU" sz="1500" dirty="0">
            <a:solidFill>
              <a:schemeClr val="tx2"/>
            </a:solidFill>
            <a:latin typeface="+mj-lt"/>
            <a:cs typeface="Times New Roman" pitchFamily="18" charset="0"/>
          </a:endParaRPr>
        </a:p>
      </dgm:t>
    </dgm:pt>
    <dgm:pt modelId="{57AF6717-65CF-45C3-A5B1-03557BAC18BA}" type="parTrans" cxnId="{DF2D362C-57DE-4242-95F1-4C2F1EBD445E}">
      <dgm:prSet/>
      <dgm:spPr/>
      <dgm:t>
        <a:bodyPr/>
        <a:lstStyle/>
        <a:p>
          <a:pPr algn="just"/>
          <a:endParaRPr lang="ru-RU" sz="1500">
            <a:solidFill>
              <a:schemeClr val="tx2"/>
            </a:solidFill>
            <a:latin typeface="+mj-lt"/>
          </a:endParaRPr>
        </a:p>
      </dgm:t>
    </dgm:pt>
    <dgm:pt modelId="{F7FB5FBF-5196-4E09-AE4C-32026556696D}" type="sibTrans" cxnId="{DF2D362C-57DE-4242-95F1-4C2F1EBD445E}">
      <dgm:prSet/>
      <dgm:spPr/>
      <dgm:t>
        <a:bodyPr/>
        <a:lstStyle/>
        <a:p>
          <a:pPr algn="just"/>
          <a:endParaRPr lang="ru-RU" sz="1500">
            <a:solidFill>
              <a:schemeClr val="tx2"/>
            </a:solidFill>
            <a:latin typeface="+mj-lt"/>
          </a:endParaRPr>
        </a:p>
      </dgm:t>
    </dgm:pt>
    <dgm:pt modelId="{79B83543-2769-4100-82D2-1F9021742127}">
      <dgm:prSet phldrT="[Текст]" custT="1"/>
      <dgm:spPr/>
      <dgm:t>
        <a:bodyPr/>
        <a:lstStyle/>
        <a:p>
          <a:pPr algn="just"/>
          <a:r>
            <a:rPr lang="ru-RU" sz="1500" dirty="0" smtClean="0">
              <a:solidFill>
                <a:schemeClr val="tx2"/>
              </a:solidFill>
              <a:latin typeface="+mj-lt"/>
              <a:cs typeface="Times New Roman" pitchFamily="18" charset="0"/>
            </a:rPr>
            <a:t>лицензии (патенты), выданные ИП или лицу, занимающемуся частной практикой, в установленном законодательством РФ порядке, на право осуществления деятельности, подлежащей лицензированию (регулированию путем выдачи патента).</a:t>
          </a:r>
          <a:endParaRPr lang="ru-RU" sz="1500" dirty="0">
            <a:solidFill>
              <a:schemeClr val="tx2"/>
            </a:solidFill>
            <a:latin typeface="+mj-lt"/>
            <a:cs typeface="Times New Roman" pitchFamily="18" charset="0"/>
          </a:endParaRPr>
        </a:p>
      </dgm:t>
    </dgm:pt>
    <dgm:pt modelId="{585AB9A1-3BD9-4B19-866D-02D9505128AD}" type="parTrans" cxnId="{AFC78BF2-A224-4FC9-BCC2-77F68ED1F306}">
      <dgm:prSet/>
      <dgm:spPr/>
      <dgm:t>
        <a:bodyPr/>
        <a:lstStyle/>
        <a:p>
          <a:pPr algn="just"/>
          <a:endParaRPr lang="ru-RU" sz="1500">
            <a:solidFill>
              <a:schemeClr val="tx2"/>
            </a:solidFill>
            <a:latin typeface="+mj-lt"/>
          </a:endParaRPr>
        </a:p>
      </dgm:t>
    </dgm:pt>
    <dgm:pt modelId="{7BEC8116-BD4F-42E4-B349-90551A7D38F9}" type="sibTrans" cxnId="{AFC78BF2-A224-4FC9-BCC2-77F68ED1F306}">
      <dgm:prSet/>
      <dgm:spPr/>
      <dgm:t>
        <a:bodyPr/>
        <a:lstStyle/>
        <a:p>
          <a:pPr algn="just"/>
          <a:endParaRPr lang="ru-RU" sz="1500">
            <a:solidFill>
              <a:schemeClr val="tx2"/>
            </a:solidFill>
            <a:latin typeface="+mj-lt"/>
          </a:endParaRPr>
        </a:p>
      </dgm:t>
    </dgm:pt>
    <dgm:pt modelId="{ACA4EF11-417E-4B64-906F-F5B2F6A069B4}">
      <dgm:prSet phldrT="[Текст]" custT="1"/>
      <dgm:spPr/>
      <dgm:t>
        <a:bodyPr/>
        <a:lstStyle/>
        <a:p>
          <a:pPr algn="ctr"/>
          <a:r>
            <a:rPr lang="ru-RU" sz="1500" smtClean="0">
              <a:solidFill>
                <a:schemeClr val="tx2"/>
              </a:solidFill>
              <a:latin typeface="+mj-lt"/>
              <a:cs typeface="Times New Roman" pitchFamily="18" charset="0"/>
            </a:rPr>
            <a:t>4</a:t>
          </a:r>
          <a:endParaRPr lang="ru-RU" sz="1500" dirty="0">
            <a:solidFill>
              <a:schemeClr val="tx2"/>
            </a:solidFill>
            <a:latin typeface="+mj-lt"/>
            <a:cs typeface="Times New Roman" pitchFamily="18" charset="0"/>
          </a:endParaRPr>
        </a:p>
      </dgm:t>
    </dgm:pt>
    <dgm:pt modelId="{2816C30C-C713-4418-9D38-917946A12145}" type="parTrans" cxnId="{CC359159-B778-4929-8015-41499BC5EBB8}">
      <dgm:prSet/>
      <dgm:spPr/>
      <dgm:t>
        <a:bodyPr/>
        <a:lstStyle/>
        <a:p>
          <a:pPr algn="just"/>
          <a:endParaRPr lang="ru-RU" sz="1500">
            <a:solidFill>
              <a:schemeClr val="tx2"/>
            </a:solidFill>
            <a:latin typeface="+mj-lt"/>
          </a:endParaRPr>
        </a:p>
      </dgm:t>
    </dgm:pt>
    <dgm:pt modelId="{11267F62-B377-4F54-BAC7-1EECE1AD887B}" type="sibTrans" cxnId="{CC359159-B778-4929-8015-41499BC5EBB8}">
      <dgm:prSet/>
      <dgm:spPr/>
      <dgm:t>
        <a:bodyPr/>
        <a:lstStyle/>
        <a:p>
          <a:pPr algn="just"/>
          <a:endParaRPr lang="ru-RU" sz="1500">
            <a:solidFill>
              <a:schemeClr val="tx2"/>
            </a:solidFill>
            <a:latin typeface="+mj-lt"/>
          </a:endParaRPr>
        </a:p>
      </dgm:t>
    </dgm:pt>
    <dgm:pt modelId="{F89E804B-D51E-41A6-8D7A-085D5E01DAC7}">
      <dgm:prSet phldrT="[Текст]" custT="1"/>
      <dgm:spPr/>
      <dgm:t>
        <a:bodyPr/>
        <a:lstStyle/>
        <a:p>
          <a:pPr algn="ctr"/>
          <a:r>
            <a:rPr lang="ru-RU" sz="1500" smtClean="0">
              <a:solidFill>
                <a:schemeClr val="tx2"/>
              </a:solidFill>
              <a:latin typeface="+mj-lt"/>
              <a:cs typeface="Times New Roman" pitchFamily="18" charset="0"/>
            </a:rPr>
            <a:t>5</a:t>
          </a:r>
          <a:endParaRPr lang="ru-RU" sz="1500" dirty="0">
            <a:solidFill>
              <a:schemeClr val="tx2"/>
            </a:solidFill>
            <a:latin typeface="+mj-lt"/>
            <a:cs typeface="Times New Roman" pitchFamily="18" charset="0"/>
          </a:endParaRPr>
        </a:p>
      </dgm:t>
    </dgm:pt>
    <dgm:pt modelId="{F048C2EB-C009-4A3D-8F89-292C81004B04}" type="parTrans" cxnId="{020701C0-C5DB-42FA-AFEB-8B4402CD0631}">
      <dgm:prSet/>
      <dgm:spPr/>
      <dgm:t>
        <a:bodyPr/>
        <a:lstStyle/>
        <a:p>
          <a:pPr algn="just"/>
          <a:endParaRPr lang="ru-RU" sz="1500">
            <a:solidFill>
              <a:schemeClr val="tx2"/>
            </a:solidFill>
            <a:latin typeface="+mj-lt"/>
          </a:endParaRPr>
        </a:p>
      </dgm:t>
    </dgm:pt>
    <dgm:pt modelId="{5BB286AF-9AC6-4DFB-B918-478B8C68946D}" type="sibTrans" cxnId="{020701C0-C5DB-42FA-AFEB-8B4402CD0631}">
      <dgm:prSet/>
      <dgm:spPr/>
      <dgm:t>
        <a:bodyPr/>
        <a:lstStyle/>
        <a:p>
          <a:pPr algn="just"/>
          <a:endParaRPr lang="ru-RU" sz="1500">
            <a:solidFill>
              <a:schemeClr val="tx2"/>
            </a:solidFill>
            <a:latin typeface="+mj-lt"/>
          </a:endParaRPr>
        </a:p>
      </dgm:t>
    </dgm:pt>
    <dgm:pt modelId="{F0B68F88-7591-45D0-B880-6A2C23B0780C}">
      <dgm:prSet phldrT="[Текст]" custT="1"/>
      <dgm:spPr/>
      <dgm:t>
        <a:bodyPr/>
        <a:lstStyle/>
        <a:p>
          <a:pPr algn="ctr"/>
          <a:r>
            <a:rPr lang="ru-RU" sz="1500" smtClean="0">
              <a:solidFill>
                <a:schemeClr val="tx2"/>
              </a:solidFill>
              <a:latin typeface="+mj-lt"/>
              <a:cs typeface="Times New Roman" pitchFamily="18" charset="0"/>
            </a:rPr>
            <a:t>6</a:t>
          </a:r>
          <a:endParaRPr lang="ru-RU" sz="1500" dirty="0">
            <a:solidFill>
              <a:schemeClr val="tx2"/>
            </a:solidFill>
            <a:latin typeface="+mj-lt"/>
            <a:cs typeface="Times New Roman" pitchFamily="18" charset="0"/>
          </a:endParaRPr>
        </a:p>
      </dgm:t>
    </dgm:pt>
    <dgm:pt modelId="{8876B280-22A9-4D11-9687-A1B68360CB68}" type="parTrans" cxnId="{F7DBE50B-A4AB-4390-9CD1-4B5262C924F3}">
      <dgm:prSet/>
      <dgm:spPr/>
      <dgm:t>
        <a:bodyPr/>
        <a:lstStyle/>
        <a:p>
          <a:pPr algn="just"/>
          <a:endParaRPr lang="ru-RU" sz="1500">
            <a:solidFill>
              <a:schemeClr val="tx2"/>
            </a:solidFill>
            <a:latin typeface="+mj-lt"/>
          </a:endParaRPr>
        </a:p>
      </dgm:t>
    </dgm:pt>
    <dgm:pt modelId="{FBD660AD-AA05-4BF0-B776-A5FEAF498E41}" type="sibTrans" cxnId="{F7DBE50B-A4AB-4390-9CD1-4B5262C924F3}">
      <dgm:prSet/>
      <dgm:spPr/>
      <dgm:t>
        <a:bodyPr/>
        <a:lstStyle/>
        <a:p>
          <a:pPr algn="just"/>
          <a:endParaRPr lang="ru-RU" sz="1500">
            <a:solidFill>
              <a:schemeClr val="tx2"/>
            </a:solidFill>
            <a:latin typeface="+mj-lt"/>
          </a:endParaRPr>
        </a:p>
      </dgm:t>
    </dgm:pt>
    <dgm:pt modelId="{630176B6-B116-4A87-BFC0-483320E2EA15}">
      <dgm:prSet phldrT="[Текст]" custT="1"/>
      <dgm:spPr/>
      <dgm:t>
        <a:bodyPr/>
        <a:lstStyle/>
        <a:p>
          <a:pPr algn="just"/>
          <a:r>
            <a:rPr lang="ru-RU" sz="1500" dirty="0" smtClean="0">
              <a:solidFill>
                <a:schemeClr val="tx2"/>
              </a:solidFill>
              <a:latin typeface="+mj-lt"/>
              <a:cs typeface="Times New Roman" pitchFamily="18" charset="0"/>
            </a:rPr>
            <a:t>свидетельство о постановке на учет в налоговом органе;</a:t>
          </a:r>
          <a:endParaRPr lang="ru-RU" sz="1500" dirty="0">
            <a:solidFill>
              <a:schemeClr val="tx2"/>
            </a:solidFill>
            <a:latin typeface="+mj-lt"/>
            <a:cs typeface="Times New Roman" pitchFamily="18" charset="0"/>
          </a:endParaRPr>
        </a:p>
      </dgm:t>
    </dgm:pt>
    <dgm:pt modelId="{ED823AF4-E788-4446-BCBB-6B1B5B166F77}" type="sibTrans" cxnId="{861D8FB7-4B34-43EF-ACC4-EE2B1E0508C8}">
      <dgm:prSet/>
      <dgm:spPr/>
      <dgm:t>
        <a:bodyPr/>
        <a:lstStyle/>
        <a:p>
          <a:pPr algn="just"/>
          <a:endParaRPr lang="ru-RU" sz="1500">
            <a:solidFill>
              <a:schemeClr val="tx2"/>
            </a:solidFill>
            <a:latin typeface="+mj-lt"/>
          </a:endParaRPr>
        </a:p>
      </dgm:t>
    </dgm:pt>
    <dgm:pt modelId="{5D9D62BD-9C3F-40D0-98BC-8855E458CCFE}" type="parTrans" cxnId="{861D8FB7-4B34-43EF-ACC4-EE2B1E0508C8}">
      <dgm:prSet/>
      <dgm:spPr/>
      <dgm:t>
        <a:bodyPr/>
        <a:lstStyle/>
        <a:p>
          <a:pPr algn="just"/>
          <a:endParaRPr lang="ru-RU" sz="1500">
            <a:solidFill>
              <a:schemeClr val="tx2"/>
            </a:solidFill>
            <a:latin typeface="+mj-lt"/>
          </a:endParaRPr>
        </a:p>
      </dgm:t>
    </dgm:pt>
    <dgm:pt modelId="{CF18E367-F1CF-4724-999F-D64B93BAB934}">
      <dgm:prSet phldrT="[Текст]" custT="1"/>
      <dgm:spPr/>
      <dgm:t>
        <a:bodyPr/>
        <a:lstStyle/>
        <a:p>
          <a:pPr algn="just"/>
          <a:r>
            <a:rPr lang="ru-RU" sz="1500" dirty="0" smtClean="0">
              <a:solidFill>
                <a:schemeClr val="tx2"/>
              </a:solidFill>
              <a:latin typeface="+mj-lt"/>
              <a:cs typeface="Times New Roman" pitchFamily="18" charset="0"/>
            </a:rPr>
            <a:t>свидетельство о государственной регистрации в качестве индивидуального предпринимателя;</a:t>
          </a:r>
          <a:endParaRPr lang="ru-RU" sz="1500" dirty="0">
            <a:solidFill>
              <a:schemeClr val="tx2"/>
            </a:solidFill>
            <a:latin typeface="+mj-lt"/>
            <a:cs typeface="Times New Roman" pitchFamily="18" charset="0"/>
          </a:endParaRPr>
        </a:p>
      </dgm:t>
    </dgm:pt>
    <dgm:pt modelId="{684AEE21-E4A0-4DAD-82E3-5B30B0DC47ED}" type="sibTrans" cxnId="{96C5ED4D-7158-4405-ACF6-D1BBB5BB9F96}">
      <dgm:prSet/>
      <dgm:spPr/>
      <dgm:t>
        <a:bodyPr/>
        <a:lstStyle/>
        <a:p>
          <a:pPr algn="just"/>
          <a:endParaRPr lang="ru-RU" sz="1500">
            <a:solidFill>
              <a:schemeClr val="tx2"/>
            </a:solidFill>
            <a:latin typeface="+mj-lt"/>
          </a:endParaRPr>
        </a:p>
      </dgm:t>
    </dgm:pt>
    <dgm:pt modelId="{CB9FD06A-18CB-4DA3-8A90-85735C515D1F}" type="parTrans" cxnId="{96C5ED4D-7158-4405-ACF6-D1BBB5BB9F96}">
      <dgm:prSet/>
      <dgm:spPr/>
      <dgm:t>
        <a:bodyPr/>
        <a:lstStyle/>
        <a:p>
          <a:pPr algn="just"/>
          <a:endParaRPr lang="ru-RU" sz="1500">
            <a:solidFill>
              <a:schemeClr val="tx2"/>
            </a:solidFill>
            <a:latin typeface="+mj-lt"/>
          </a:endParaRPr>
        </a:p>
      </dgm:t>
    </dgm:pt>
    <dgm:pt modelId="{CC9222C8-C9C1-4786-A118-4DF409443E54}" type="pres">
      <dgm:prSet presAssocID="{43BD6129-3A59-43F7-8835-F02E0B8EF46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0FA60D7-1A01-4CAB-95F4-03E90B0E85C1}" type="pres">
      <dgm:prSet presAssocID="{8F5A67D6-C935-4126-8779-602A107FCF48}" presName="linNode" presStyleCnt="0"/>
      <dgm:spPr/>
      <dgm:t>
        <a:bodyPr/>
        <a:lstStyle/>
        <a:p>
          <a:endParaRPr lang="ru-RU"/>
        </a:p>
      </dgm:t>
    </dgm:pt>
    <dgm:pt modelId="{B879C63D-3E2F-4DB6-B4DC-9AC6923B2F47}" type="pres">
      <dgm:prSet presAssocID="{8F5A67D6-C935-4126-8779-602A107FCF48}" presName="parentText" presStyleLbl="node1" presStyleIdx="0" presStyleCnt="6" custFlipHor="1" custScaleX="30209" custLinFactNeighborX="-611" custLinFactNeighborY="-1727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0D4D336-1D29-446D-A173-C1C73C95ED3D}" type="pres">
      <dgm:prSet presAssocID="{8F5A67D6-C935-4126-8779-602A107FCF48}" presName="descendantText" presStyleLbl="alignAccFollowNode1" presStyleIdx="0" presStyleCnt="6" custScaleX="167328" custLinFactNeighborX="113" custLinFactNeighborY="713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C22EF8-8922-4628-8116-856198D53EC2}" type="pres">
      <dgm:prSet presAssocID="{883C4E21-B2EE-4F81-95FE-E0760092BDFC}" presName="sp" presStyleCnt="0"/>
      <dgm:spPr/>
      <dgm:t>
        <a:bodyPr/>
        <a:lstStyle/>
        <a:p>
          <a:endParaRPr lang="ru-RU"/>
        </a:p>
      </dgm:t>
    </dgm:pt>
    <dgm:pt modelId="{65DBE49B-26AE-4D7D-A842-76F519C18A50}" type="pres">
      <dgm:prSet presAssocID="{5B9D8708-20D7-4208-8E7F-A143A3F85E12}" presName="linNode" presStyleCnt="0"/>
      <dgm:spPr/>
      <dgm:t>
        <a:bodyPr/>
        <a:lstStyle/>
        <a:p>
          <a:endParaRPr lang="ru-RU"/>
        </a:p>
      </dgm:t>
    </dgm:pt>
    <dgm:pt modelId="{79EDA6C1-7A2B-4FC2-AA45-F6F02C59FEDE}" type="pres">
      <dgm:prSet presAssocID="{5B9D8708-20D7-4208-8E7F-A143A3F85E12}" presName="parentText" presStyleLbl="node1" presStyleIdx="1" presStyleCnt="6" custScaleX="28038" custLinFactNeighborX="-1344" custLinFactNeighborY="150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1F4B19-2D1E-4508-B449-77235C3EF137}" type="pres">
      <dgm:prSet presAssocID="{5B9D8708-20D7-4208-8E7F-A143A3F85E12}" presName="descendantText" presStyleLbl="alignAccFollowNode1" presStyleIdx="1" presStyleCnt="6" custScaleX="14358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403510C-285F-473B-B03E-CF7C812E47B1}" type="pres">
      <dgm:prSet presAssocID="{A38F6EDA-1FAE-4D94-846D-D621581DE09D}" presName="sp" presStyleCnt="0"/>
      <dgm:spPr/>
      <dgm:t>
        <a:bodyPr/>
        <a:lstStyle/>
        <a:p>
          <a:endParaRPr lang="ru-RU"/>
        </a:p>
      </dgm:t>
    </dgm:pt>
    <dgm:pt modelId="{99689A80-5873-463A-8716-E9A2275F29F1}" type="pres">
      <dgm:prSet presAssocID="{4C705C91-C50D-4BCC-85D1-3F512AD7E1CF}" presName="linNode" presStyleCnt="0"/>
      <dgm:spPr/>
      <dgm:t>
        <a:bodyPr/>
        <a:lstStyle/>
        <a:p>
          <a:endParaRPr lang="ru-RU"/>
        </a:p>
      </dgm:t>
    </dgm:pt>
    <dgm:pt modelId="{D4DAE5EF-FE3C-431E-AB74-93C9CE0DDE5B}" type="pres">
      <dgm:prSet presAssocID="{4C705C91-C50D-4BCC-85D1-3F512AD7E1CF}" presName="parentText" presStyleLbl="node1" presStyleIdx="2" presStyleCnt="6" custScaleX="28385" custScaleY="10682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192F154-5169-4A61-B63E-F86F2B78A1F6}" type="pres">
      <dgm:prSet presAssocID="{4C705C91-C50D-4BCC-85D1-3F512AD7E1CF}" presName="descendantText" presStyleLbl="alignAccFollowNode1" presStyleIdx="2" presStyleCnt="6" custScaleX="150002" custScaleY="114527" custLinFactNeighborX="875" custLinFactNeighborY="730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16C4498-D066-4883-98EB-0172D6950850}" type="pres">
      <dgm:prSet presAssocID="{E86AACE3-D61C-40E2-B143-667A383ACA51}" presName="sp" presStyleCnt="0"/>
      <dgm:spPr/>
      <dgm:t>
        <a:bodyPr/>
        <a:lstStyle/>
        <a:p>
          <a:endParaRPr lang="ru-RU"/>
        </a:p>
      </dgm:t>
    </dgm:pt>
    <dgm:pt modelId="{7F06F71D-039E-49E0-9B07-7A74656A714F}" type="pres">
      <dgm:prSet presAssocID="{ACA4EF11-417E-4B64-906F-F5B2F6A069B4}" presName="linNode" presStyleCnt="0"/>
      <dgm:spPr/>
      <dgm:t>
        <a:bodyPr/>
        <a:lstStyle/>
        <a:p>
          <a:endParaRPr lang="ru-RU"/>
        </a:p>
      </dgm:t>
    </dgm:pt>
    <dgm:pt modelId="{7B086410-26CB-4DA8-9C0B-6410FF940A92}" type="pres">
      <dgm:prSet presAssocID="{ACA4EF11-417E-4B64-906F-F5B2F6A069B4}" presName="parentText" presStyleLbl="node1" presStyleIdx="3" presStyleCnt="6" custScaleX="2838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C3AB459-9010-45E8-A0F2-A5FD4FEB081B}" type="pres">
      <dgm:prSet presAssocID="{ACA4EF11-417E-4B64-906F-F5B2F6A069B4}" presName="descendantText" presStyleLbl="alignAccFollowNode1" presStyleIdx="3" presStyleCnt="6" custScaleX="15104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7CBC8FE-17A3-4089-8556-FBF0995C4860}" type="pres">
      <dgm:prSet presAssocID="{11267F62-B377-4F54-BAC7-1EECE1AD887B}" presName="sp" presStyleCnt="0"/>
      <dgm:spPr/>
      <dgm:t>
        <a:bodyPr/>
        <a:lstStyle/>
        <a:p>
          <a:endParaRPr lang="ru-RU"/>
        </a:p>
      </dgm:t>
    </dgm:pt>
    <dgm:pt modelId="{F4565587-683E-47C5-91AF-2018F37B95E5}" type="pres">
      <dgm:prSet presAssocID="{F89E804B-D51E-41A6-8D7A-085D5E01DAC7}" presName="linNode" presStyleCnt="0"/>
      <dgm:spPr/>
      <dgm:t>
        <a:bodyPr/>
        <a:lstStyle/>
        <a:p>
          <a:endParaRPr lang="ru-RU"/>
        </a:p>
      </dgm:t>
    </dgm:pt>
    <dgm:pt modelId="{C863F194-4543-473A-99EF-34608761B589}" type="pres">
      <dgm:prSet presAssocID="{F89E804B-D51E-41A6-8D7A-085D5E01DAC7}" presName="parentText" presStyleLbl="node1" presStyleIdx="4" presStyleCnt="6" custScaleX="2803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B70202D-F9DD-4A19-8715-965E0035BB66}" type="pres">
      <dgm:prSet presAssocID="{F89E804B-D51E-41A6-8D7A-085D5E01DAC7}" presName="descendantText" presStyleLbl="alignAccFollowNode1" presStyleIdx="4" presStyleCnt="6" custScaleX="15571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742253B-B122-4CF9-B2C2-85265D32C32D}" type="pres">
      <dgm:prSet presAssocID="{5BB286AF-9AC6-4DFB-B918-478B8C68946D}" presName="sp" presStyleCnt="0"/>
      <dgm:spPr/>
      <dgm:t>
        <a:bodyPr/>
        <a:lstStyle/>
        <a:p>
          <a:endParaRPr lang="ru-RU"/>
        </a:p>
      </dgm:t>
    </dgm:pt>
    <dgm:pt modelId="{2AC1FFCE-8E4F-4D9D-B293-25F765DB6123}" type="pres">
      <dgm:prSet presAssocID="{F0B68F88-7591-45D0-B880-6A2C23B0780C}" presName="linNode" presStyleCnt="0"/>
      <dgm:spPr/>
      <dgm:t>
        <a:bodyPr/>
        <a:lstStyle/>
        <a:p>
          <a:endParaRPr lang="ru-RU"/>
        </a:p>
      </dgm:t>
    </dgm:pt>
    <dgm:pt modelId="{0A7385AE-D005-4B35-B712-7539E43A5E28}" type="pres">
      <dgm:prSet presAssocID="{F0B68F88-7591-45D0-B880-6A2C23B0780C}" presName="parentText" presStyleLbl="node1" presStyleIdx="5" presStyleCnt="6" custScaleX="35783" custScaleY="10387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5E60BA0-0104-44D3-B7C1-8DE966217F31}" type="pres">
      <dgm:prSet presAssocID="{F0B68F88-7591-45D0-B880-6A2C23B0780C}" presName="descendantText" presStyleLbl="alignAccFollowNode1" presStyleIdx="5" presStyleCnt="6" custScaleX="198989" custScaleY="11819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C359159-B778-4929-8015-41499BC5EBB8}" srcId="{43BD6129-3A59-43F7-8835-F02E0B8EF462}" destId="{ACA4EF11-417E-4B64-906F-F5B2F6A069B4}" srcOrd="3" destOrd="0" parTransId="{2816C30C-C713-4418-9D38-917946A12145}" sibTransId="{11267F62-B377-4F54-BAC7-1EECE1AD887B}"/>
    <dgm:cxn modelId="{AAA7BE5F-ECE1-4977-890A-B7F1B6AEBBE0}" type="presOf" srcId="{CB2B27AA-A5C2-4D09-AD78-753A7B4D4312}" destId="{A0D4D336-1D29-446D-A173-C1C73C95ED3D}" srcOrd="0" destOrd="0" presId="urn:microsoft.com/office/officeart/2005/8/layout/vList5"/>
    <dgm:cxn modelId="{BB72ACAF-7A4F-4A6C-9084-2730F2EDF3E2}" type="presOf" srcId="{F0B68F88-7591-45D0-B880-6A2C23B0780C}" destId="{0A7385AE-D005-4B35-B712-7539E43A5E28}" srcOrd="0" destOrd="0" presId="urn:microsoft.com/office/officeart/2005/8/layout/vList5"/>
    <dgm:cxn modelId="{F7DBE50B-A4AB-4390-9CD1-4B5262C924F3}" srcId="{43BD6129-3A59-43F7-8835-F02E0B8EF462}" destId="{F0B68F88-7591-45D0-B880-6A2C23B0780C}" srcOrd="5" destOrd="0" parTransId="{8876B280-22A9-4D11-9687-A1B68360CB68}" sibTransId="{FBD660AD-AA05-4BF0-B776-A5FEAF498E41}"/>
    <dgm:cxn modelId="{C16601A3-CB84-4D3E-A706-3673A7179D9F}" type="presOf" srcId="{9B08627D-D28F-48FD-8EFF-9E139AB2DF0F}" destId="{D51F4B19-2D1E-4508-B449-77235C3EF137}" srcOrd="0" destOrd="0" presId="urn:microsoft.com/office/officeart/2005/8/layout/vList5"/>
    <dgm:cxn modelId="{C96CD76A-AA58-4F8A-844A-F9DF2B5419D4}" srcId="{8F5A67D6-C935-4126-8779-602A107FCF48}" destId="{CB2B27AA-A5C2-4D09-AD78-753A7B4D4312}" srcOrd="0" destOrd="0" parTransId="{99B7E861-FE09-47C8-8400-59761A375FCA}" sibTransId="{78D34472-7867-4E31-BA66-3917B7316C9C}"/>
    <dgm:cxn modelId="{5028406D-A083-477B-A1F1-CFE77641D678}" type="presOf" srcId="{5B9D8708-20D7-4208-8E7F-A143A3F85E12}" destId="{79EDA6C1-7A2B-4FC2-AA45-F6F02C59FEDE}" srcOrd="0" destOrd="0" presId="urn:microsoft.com/office/officeart/2005/8/layout/vList5"/>
    <dgm:cxn modelId="{AFC78BF2-A224-4FC9-BCC2-77F68ED1F306}" srcId="{F0B68F88-7591-45D0-B880-6A2C23B0780C}" destId="{79B83543-2769-4100-82D2-1F9021742127}" srcOrd="0" destOrd="0" parTransId="{585AB9A1-3BD9-4B19-866D-02D9505128AD}" sibTransId="{7BEC8116-BD4F-42E4-B349-90551A7D38F9}"/>
    <dgm:cxn modelId="{264E8BDB-E072-4484-8C1F-93CC2C01D398}" srcId="{43BD6129-3A59-43F7-8835-F02E0B8EF462}" destId="{5B9D8708-20D7-4208-8E7F-A143A3F85E12}" srcOrd="1" destOrd="0" parTransId="{E08F30F9-8775-47DC-8B3B-79FA187BD70C}" sibTransId="{A38F6EDA-1FAE-4D94-846D-D621581DE09D}"/>
    <dgm:cxn modelId="{96C5ED4D-7158-4405-ACF6-D1BBB5BB9F96}" srcId="{F89E804B-D51E-41A6-8D7A-085D5E01DAC7}" destId="{CF18E367-F1CF-4724-999F-D64B93BAB934}" srcOrd="0" destOrd="0" parTransId="{CB9FD06A-18CB-4DA3-8A90-85735C515D1F}" sibTransId="{684AEE21-E4A0-4DAD-82E3-5B30B0DC47ED}"/>
    <dgm:cxn modelId="{020701C0-C5DB-42FA-AFEB-8B4402CD0631}" srcId="{43BD6129-3A59-43F7-8835-F02E0B8EF462}" destId="{F89E804B-D51E-41A6-8D7A-085D5E01DAC7}" srcOrd="4" destOrd="0" parTransId="{F048C2EB-C009-4A3D-8F89-292C81004B04}" sibTransId="{5BB286AF-9AC6-4DFB-B918-478B8C68946D}"/>
    <dgm:cxn modelId="{CDB60F63-2A28-4C82-B6D9-7455F01F120E}" srcId="{43BD6129-3A59-43F7-8835-F02E0B8EF462}" destId="{8F5A67D6-C935-4126-8779-602A107FCF48}" srcOrd="0" destOrd="0" parTransId="{B11C768A-276B-4CD4-A8EF-7921CC55557F}" sibTransId="{883C4E21-B2EE-4F81-95FE-E0760092BDFC}"/>
    <dgm:cxn modelId="{74209EB0-D9A2-46E1-BBF8-3CF001FC9FFF}" type="presOf" srcId="{ACA4EF11-417E-4B64-906F-F5B2F6A069B4}" destId="{7B086410-26CB-4DA8-9C0B-6410FF940A92}" srcOrd="0" destOrd="0" presId="urn:microsoft.com/office/officeart/2005/8/layout/vList5"/>
    <dgm:cxn modelId="{DC676126-20AF-4C7C-AFB0-1A1D079F0832}" type="presOf" srcId="{F89E804B-D51E-41A6-8D7A-085D5E01DAC7}" destId="{C863F194-4543-473A-99EF-34608761B589}" srcOrd="0" destOrd="0" presId="urn:microsoft.com/office/officeart/2005/8/layout/vList5"/>
    <dgm:cxn modelId="{D20A4E21-0C1F-4464-97AE-F4EBFCBCA961}" type="presOf" srcId="{CF18E367-F1CF-4724-999F-D64B93BAB934}" destId="{FB70202D-F9DD-4A19-8715-965E0035BB66}" srcOrd="0" destOrd="0" presId="urn:microsoft.com/office/officeart/2005/8/layout/vList5"/>
    <dgm:cxn modelId="{DF2D362C-57DE-4242-95F1-4C2F1EBD445E}" srcId="{5B9D8708-20D7-4208-8E7F-A143A3F85E12}" destId="{9B08627D-D28F-48FD-8EFF-9E139AB2DF0F}" srcOrd="0" destOrd="0" parTransId="{57AF6717-65CF-45C3-A5B1-03557BAC18BA}" sibTransId="{F7FB5FBF-5196-4E09-AE4C-32026556696D}"/>
    <dgm:cxn modelId="{BFD13B11-6FFE-4B39-898B-E3F541B78F9C}" type="presOf" srcId="{79B83543-2769-4100-82D2-1F9021742127}" destId="{25E60BA0-0104-44D3-B7C1-8DE966217F31}" srcOrd="0" destOrd="0" presId="urn:microsoft.com/office/officeart/2005/8/layout/vList5"/>
    <dgm:cxn modelId="{1E8FFCAF-65D6-4673-ACE0-B0B9A6B84C23}" type="presOf" srcId="{630176B6-B116-4A87-BFC0-483320E2EA15}" destId="{9C3AB459-9010-45E8-A0F2-A5FD4FEB081B}" srcOrd="0" destOrd="0" presId="urn:microsoft.com/office/officeart/2005/8/layout/vList5"/>
    <dgm:cxn modelId="{861D8FB7-4B34-43EF-ACC4-EE2B1E0508C8}" srcId="{ACA4EF11-417E-4B64-906F-F5B2F6A069B4}" destId="{630176B6-B116-4A87-BFC0-483320E2EA15}" srcOrd="0" destOrd="0" parTransId="{5D9D62BD-9C3F-40D0-98BC-8855E458CCFE}" sibTransId="{ED823AF4-E788-4446-BCBB-6B1B5B166F77}"/>
    <dgm:cxn modelId="{39B688E6-6F2A-4532-A662-92496A31A5FC}" srcId="{43BD6129-3A59-43F7-8835-F02E0B8EF462}" destId="{4C705C91-C50D-4BCC-85D1-3F512AD7E1CF}" srcOrd="2" destOrd="0" parTransId="{FEA43281-7CEA-4682-8D6A-85173379B941}" sibTransId="{E86AACE3-D61C-40E2-B143-667A383ACA51}"/>
    <dgm:cxn modelId="{DA4DCB25-AD9B-496A-81A6-A1CD208D84B0}" type="presOf" srcId="{4C705C91-C50D-4BCC-85D1-3F512AD7E1CF}" destId="{D4DAE5EF-FE3C-431E-AB74-93C9CE0DDE5B}" srcOrd="0" destOrd="0" presId="urn:microsoft.com/office/officeart/2005/8/layout/vList5"/>
    <dgm:cxn modelId="{A7E9BF13-F6D7-413D-AD2D-1F81E0E0690E}" type="presOf" srcId="{8F5A67D6-C935-4126-8779-602A107FCF48}" destId="{B879C63D-3E2F-4DB6-B4DC-9AC6923B2F47}" srcOrd="0" destOrd="0" presId="urn:microsoft.com/office/officeart/2005/8/layout/vList5"/>
    <dgm:cxn modelId="{1FD8A78F-A7BC-46CB-B98C-8EAFAE755021}" type="presOf" srcId="{43BD6129-3A59-43F7-8835-F02E0B8EF462}" destId="{CC9222C8-C9C1-4786-A118-4DF409443E54}" srcOrd="0" destOrd="0" presId="urn:microsoft.com/office/officeart/2005/8/layout/vList5"/>
    <dgm:cxn modelId="{F36D25FA-1D61-42FF-B2A8-C2C96E73D13B}" srcId="{4C705C91-C50D-4BCC-85D1-3F512AD7E1CF}" destId="{F27AECC2-C6E5-4CA6-8348-DEF69B4BDD04}" srcOrd="0" destOrd="0" parTransId="{301C8E66-4150-4923-8DB0-C9113DFB9B7F}" sibTransId="{AAEF7F76-E8F2-41AB-8EAC-4C1BA89C328A}"/>
    <dgm:cxn modelId="{A060CDD8-2AD6-447A-B8C0-BBFBBC3D1A11}" type="presOf" srcId="{F27AECC2-C6E5-4CA6-8348-DEF69B4BDD04}" destId="{5192F154-5169-4A61-B63E-F86F2B78A1F6}" srcOrd="0" destOrd="0" presId="urn:microsoft.com/office/officeart/2005/8/layout/vList5"/>
    <dgm:cxn modelId="{A181E744-A7D1-414E-9F32-E90C43B429E5}" type="presParOf" srcId="{CC9222C8-C9C1-4786-A118-4DF409443E54}" destId="{C0FA60D7-1A01-4CAB-95F4-03E90B0E85C1}" srcOrd="0" destOrd="0" presId="urn:microsoft.com/office/officeart/2005/8/layout/vList5"/>
    <dgm:cxn modelId="{61BA17B6-E318-434D-9878-202A854EEEA8}" type="presParOf" srcId="{C0FA60D7-1A01-4CAB-95F4-03E90B0E85C1}" destId="{B879C63D-3E2F-4DB6-B4DC-9AC6923B2F47}" srcOrd="0" destOrd="0" presId="urn:microsoft.com/office/officeart/2005/8/layout/vList5"/>
    <dgm:cxn modelId="{53C0A142-01E4-4353-ACD2-B7E88457C235}" type="presParOf" srcId="{C0FA60D7-1A01-4CAB-95F4-03E90B0E85C1}" destId="{A0D4D336-1D29-446D-A173-C1C73C95ED3D}" srcOrd="1" destOrd="0" presId="urn:microsoft.com/office/officeart/2005/8/layout/vList5"/>
    <dgm:cxn modelId="{CDFC8973-E41C-4C1B-A799-55745DF4A4D4}" type="presParOf" srcId="{CC9222C8-C9C1-4786-A118-4DF409443E54}" destId="{49C22EF8-8922-4628-8116-856198D53EC2}" srcOrd="1" destOrd="0" presId="urn:microsoft.com/office/officeart/2005/8/layout/vList5"/>
    <dgm:cxn modelId="{DD5CBB38-39B6-4CB4-B3B4-37807A089251}" type="presParOf" srcId="{CC9222C8-C9C1-4786-A118-4DF409443E54}" destId="{65DBE49B-26AE-4D7D-A842-76F519C18A50}" srcOrd="2" destOrd="0" presId="urn:microsoft.com/office/officeart/2005/8/layout/vList5"/>
    <dgm:cxn modelId="{7F7CD385-6D34-47D5-9B00-E5473CE11088}" type="presParOf" srcId="{65DBE49B-26AE-4D7D-A842-76F519C18A50}" destId="{79EDA6C1-7A2B-4FC2-AA45-F6F02C59FEDE}" srcOrd="0" destOrd="0" presId="urn:microsoft.com/office/officeart/2005/8/layout/vList5"/>
    <dgm:cxn modelId="{B4D5179B-0190-41C3-9281-61D8BB988E6A}" type="presParOf" srcId="{65DBE49B-26AE-4D7D-A842-76F519C18A50}" destId="{D51F4B19-2D1E-4508-B449-77235C3EF137}" srcOrd="1" destOrd="0" presId="urn:microsoft.com/office/officeart/2005/8/layout/vList5"/>
    <dgm:cxn modelId="{F176CF31-F596-4EAA-ADDB-DA7F98EB56C5}" type="presParOf" srcId="{CC9222C8-C9C1-4786-A118-4DF409443E54}" destId="{0403510C-285F-473B-B03E-CF7C812E47B1}" srcOrd="3" destOrd="0" presId="urn:microsoft.com/office/officeart/2005/8/layout/vList5"/>
    <dgm:cxn modelId="{31E349F9-555C-48A8-8BAC-65E82096D0E1}" type="presParOf" srcId="{CC9222C8-C9C1-4786-A118-4DF409443E54}" destId="{99689A80-5873-463A-8716-E9A2275F29F1}" srcOrd="4" destOrd="0" presId="urn:microsoft.com/office/officeart/2005/8/layout/vList5"/>
    <dgm:cxn modelId="{DFFCF75A-0A22-4B1F-83DA-8911DD2445B1}" type="presParOf" srcId="{99689A80-5873-463A-8716-E9A2275F29F1}" destId="{D4DAE5EF-FE3C-431E-AB74-93C9CE0DDE5B}" srcOrd="0" destOrd="0" presId="urn:microsoft.com/office/officeart/2005/8/layout/vList5"/>
    <dgm:cxn modelId="{6709061B-1756-446D-8CC7-CCD89A6838F9}" type="presParOf" srcId="{99689A80-5873-463A-8716-E9A2275F29F1}" destId="{5192F154-5169-4A61-B63E-F86F2B78A1F6}" srcOrd="1" destOrd="0" presId="urn:microsoft.com/office/officeart/2005/8/layout/vList5"/>
    <dgm:cxn modelId="{5EFE6841-7DA2-44A6-893A-75C343233D5C}" type="presParOf" srcId="{CC9222C8-C9C1-4786-A118-4DF409443E54}" destId="{016C4498-D066-4883-98EB-0172D6950850}" srcOrd="5" destOrd="0" presId="urn:microsoft.com/office/officeart/2005/8/layout/vList5"/>
    <dgm:cxn modelId="{BF12014E-BF8A-4DA9-BFA4-F3CDEA38FC0C}" type="presParOf" srcId="{CC9222C8-C9C1-4786-A118-4DF409443E54}" destId="{7F06F71D-039E-49E0-9B07-7A74656A714F}" srcOrd="6" destOrd="0" presId="urn:microsoft.com/office/officeart/2005/8/layout/vList5"/>
    <dgm:cxn modelId="{1C904390-2BC7-45D3-9394-8A558F2C8D0B}" type="presParOf" srcId="{7F06F71D-039E-49E0-9B07-7A74656A714F}" destId="{7B086410-26CB-4DA8-9C0B-6410FF940A92}" srcOrd="0" destOrd="0" presId="urn:microsoft.com/office/officeart/2005/8/layout/vList5"/>
    <dgm:cxn modelId="{D0B8129B-CCEA-4A90-B038-20E18BB135AE}" type="presParOf" srcId="{7F06F71D-039E-49E0-9B07-7A74656A714F}" destId="{9C3AB459-9010-45E8-A0F2-A5FD4FEB081B}" srcOrd="1" destOrd="0" presId="urn:microsoft.com/office/officeart/2005/8/layout/vList5"/>
    <dgm:cxn modelId="{A95CF191-5456-406B-9D5B-543A520E9D02}" type="presParOf" srcId="{CC9222C8-C9C1-4786-A118-4DF409443E54}" destId="{D7CBC8FE-17A3-4089-8556-FBF0995C4860}" srcOrd="7" destOrd="0" presId="urn:microsoft.com/office/officeart/2005/8/layout/vList5"/>
    <dgm:cxn modelId="{E3998DE8-0ABC-4D46-9D6D-E80D8745018E}" type="presParOf" srcId="{CC9222C8-C9C1-4786-A118-4DF409443E54}" destId="{F4565587-683E-47C5-91AF-2018F37B95E5}" srcOrd="8" destOrd="0" presId="urn:microsoft.com/office/officeart/2005/8/layout/vList5"/>
    <dgm:cxn modelId="{1D532BA1-7BA9-4F11-B434-AA8D05B4E880}" type="presParOf" srcId="{F4565587-683E-47C5-91AF-2018F37B95E5}" destId="{C863F194-4543-473A-99EF-34608761B589}" srcOrd="0" destOrd="0" presId="urn:microsoft.com/office/officeart/2005/8/layout/vList5"/>
    <dgm:cxn modelId="{C3E9D6D6-88AC-4575-9D68-B6D9F689842D}" type="presParOf" srcId="{F4565587-683E-47C5-91AF-2018F37B95E5}" destId="{FB70202D-F9DD-4A19-8715-965E0035BB66}" srcOrd="1" destOrd="0" presId="urn:microsoft.com/office/officeart/2005/8/layout/vList5"/>
    <dgm:cxn modelId="{39536F60-995D-41ED-8F31-AB829A0625DD}" type="presParOf" srcId="{CC9222C8-C9C1-4786-A118-4DF409443E54}" destId="{D742253B-B122-4CF9-B2C2-85265D32C32D}" srcOrd="9" destOrd="0" presId="urn:microsoft.com/office/officeart/2005/8/layout/vList5"/>
    <dgm:cxn modelId="{CD77D968-52C2-47B5-AEFB-C33B9DE3BF22}" type="presParOf" srcId="{CC9222C8-C9C1-4786-A118-4DF409443E54}" destId="{2AC1FFCE-8E4F-4D9D-B293-25F765DB6123}" srcOrd="10" destOrd="0" presId="urn:microsoft.com/office/officeart/2005/8/layout/vList5"/>
    <dgm:cxn modelId="{EE9F08A6-6AA6-4BE3-B514-940A755370A9}" type="presParOf" srcId="{2AC1FFCE-8E4F-4D9D-B293-25F765DB6123}" destId="{0A7385AE-D005-4B35-B712-7539E43A5E28}" srcOrd="0" destOrd="0" presId="urn:microsoft.com/office/officeart/2005/8/layout/vList5"/>
    <dgm:cxn modelId="{6C273B08-8CDB-451A-ACFD-A7D2D07CE5F3}" type="presParOf" srcId="{2AC1FFCE-8E4F-4D9D-B293-25F765DB6123}" destId="{25E60BA0-0104-44D3-B7C1-8DE966217F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82E91A-C41A-4679-A804-9B9D8DB5B72C}" type="doc">
      <dgm:prSet loTypeId="urn:microsoft.com/office/officeart/2005/8/layout/vList3#1" loCatId="list" qsTypeId="urn:microsoft.com/office/officeart/2005/8/quickstyle/simple1" qsCatId="simple" csTypeId="urn:microsoft.com/office/officeart/2005/8/colors/accent1_5" csCatId="accent1" phldr="1"/>
      <dgm:spPr/>
    </dgm:pt>
    <dgm:pt modelId="{5E13A61C-9CFA-4431-BC96-644AF69ECFE1}">
      <dgm:prSet phldrT="[Текст]" custT="1"/>
      <dgm:spPr/>
      <dgm:t>
        <a:bodyPr/>
        <a:lstStyle/>
        <a:p>
          <a:pPr algn="just"/>
          <a:r>
            <a:rPr lang="ru-RU" sz="1600" dirty="0" smtClean="0">
              <a:solidFill>
                <a:schemeClr val="tx2"/>
              </a:solidFill>
              <a:latin typeface="+mj-lt"/>
              <a:cs typeface="Times New Roman" pitchFamily="18" charset="0"/>
            </a:rPr>
            <a:t>заявление на открытие счёта по форме банка;</a:t>
          </a:r>
          <a:endParaRPr lang="ru-RU" sz="1600" dirty="0">
            <a:solidFill>
              <a:schemeClr val="tx2"/>
            </a:solidFill>
            <a:latin typeface="+mj-lt"/>
            <a:cs typeface="Times New Roman" pitchFamily="18" charset="0"/>
          </a:endParaRPr>
        </a:p>
      </dgm:t>
    </dgm:pt>
    <dgm:pt modelId="{B3BD3EDB-947E-4F8C-86FB-665D309D206F}" type="parTrans" cxnId="{834E3B5A-A879-4ABD-8BB3-8D11BFE502D2}">
      <dgm:prSet/>
      <dgm:spPr/>
      <dgm:t>
        <a:bodyPr/>
        <a:lstStyle/>
        <a:p>
          <a:pPr algn="just"/>
          <a:endParaRPr lang="ru-RU" sz="1600">
            <a:solidFill>
              <a:schemeClr val="tx2"/>
            </a:solidFill>
            <a:latin typeface="+mj-lt"/>
          </a:endParaRPr>
        </a:p>
      </dgm:t>
    </dgm:pt>
    <dgm:pt modelId="{B8008441-9A61-4DB7-B1B0-9F4C18BDEB94}" type="sibTrans" cxnId="{834E3B5A-A879-4ABD-8BB3-8D11BFE502D2}">
      <dgm:prSet/>
      <dgm:spPr/>
      <dgm:t>
        <a:bodyPr/>
        <a:lstStyle/>
        <a:p>
          <a:pPr algn="just"/>
          <a:endParaRPr lang="ru-RU" sz="1600">
            <a:solidFill>
              <a:schemeClr val="tx2"/>
            </a:solidFill>
            <a:latin typeface="+mj-lt"/>
          </a:endParaRPr>
        </a:p>
      </dgm:t>
    </dgm:pt>
    <dgm:pt modelId="{7E9419F7-04AD-4D9E-8D45-03405601FC52}">
      <dgm:prSet phldrT="[Текст]" custT="1"/>
      <dgm:spPr/>
      <dgm:t>
        <a:bodyPr/>
        <a:lstStyle/>
        <a:p>
          <a:pPr algn="just"/>
          <a:r>
            <a:rPr lang="ru-RU" sz="1600" dirty="0" smtClean="0">
              <a:solidFill>
                <a:schemeClr val="tx2"/>
              </a:solidFill>
              <a:latin typeface="+mj-lt"/>
              <a:cs typeface="Times New Roman" pitchFamily="18" charset="0"/>
            </a:rPr>
            <a:t>лицензии (разрешения), выданные юридическому лицу в установленном законодательством РФ порядке на право осуществления деятельности;</a:t>
          </a:r>
          <a:endParaRPr lang="ru-RU" sz="1600" dirty="0">
            <a:solidFill>
              <a:schemeClr val="tx2"/>
            </a:solidFill>
            <a:latin typeface="+mj-lt"/>
            <a:cs typeface="Times New Roman" pitchFamily="18" charset="0"/>
          </a:endParaRPr>
        </a:p>
      </dgm:t>
    </dgm:pt>
    <dgm:pt modelId="{518479C6-782F-4194-B1A5-F8D5AE439825}" type="parTrans" cxnId="{DD39CE35-691D-455E-B346-5D5CB21C0B7B}">
      <dgm:prSet/>
      <dgm:spPr/>
      <dgm:t>
        <a:bodyPr/>
        <a:lstStyle/>
        <a:p>
          <a:pPr algn="just"/>
          <a:endParaRPr lang="ru-RU" sz="1600">
            <a:solidFill>
              <a:schemeClr val="tx2"/>
            </a:solidFill>
            <a:latin typeface="+mj-lt"/>
          </a:endParaRPr>
        </a:p>
      </dgm:t>
    </dgm:pt>
    <dgm:pt modelId="{7600750B-99D2-4F85-AE70-B1E56B5B3F2A}" type="sibTrans" cxnId="{DD39CE35-691D-455E-B346-5D5CB21C0B7B}">
      <dgm:prSet/>
      <dgm:spPr/>
      <dgm:t>
        <a:bodyPr/>
        <a:lstStyle/>
        <a:p>
          <a:pPr algn="just"/>
          <a:endParaRPr lang="ru-RU" sz="1600">
            <a:solidFill>
              <a:schemeClr val="tx2"/>
            </a:solidFill>
            <a:latin typeface="+mj-lt"/>
          </a:endParaRPr>
        </a:p>
      </dgm:t>
    </dgm:pt>
    <dgm:pt modelId="{16CD99B0-648D-4560-A034-CEC1DBC2C6A9}">
      <dgm:prSet phldrT="[Текст]" custT="1"/>
      <dgm:spPr/>
      <dgm:t>
        <a:bodyPr/>
        <a:lstStyle/>
        <a:p>
          <a:pPr algn="just"/>
          <a:r>
            <a:rPr lang="ru-RU" sz="1600" dirty="0" smtClean="0">
              <a:solidFill>
                <a:schemeClr val="tx2"/>
              </a:solidFill>
              <a:latin typeface="+mj-lt"/>
              <a:cs typeface="Times New Roman" pitchFamily="18" charset="0"/>
            </a:rPr>
            <a:t>документы, подтверждающие полномочия единоличного исполнительного органа юридического лица;</a:t>
          </a:r>
          <a:endParaRPr lang="ru-RU" sz="1600" dirty="0">
            <a:solidFill>
              <a:schemeClr val="tx2"/>
            </a:solidFill>
            <a:latin typeface="+mj-lt"/>
            <a:cs typeface="Times New Roman" pitchFamily="18" charset="0"/>
          </a:endParaRPr>
        </a:p>
      </dgm:t>
    </dgm:pt>
    <dgm:pt modelId="{E13A1408-DAA8-4BC9-A944-7588CFC594A8}" type="parTrans" cxnId="{9DAD839B-81E5-4750-BE48-0A98EE0FEFF0}">
      <dgm:prSet/>
      <dgm:spPr/>
      <dgm:t>
        <a:bodyPr/>
        <a:lstStyle/>
        <a:p>
          <a:pPr algn="just"/>
          <a:endParaRPr lang="ru-RU" sz="1600">
            <a:solidFill>
              <a:schemeClr val="tx2"/>
            </a:solidFill>
            <a:latin typeface="+mj-lt"/>
          </a:endParaRPr>
        </a:p>
      </dgm:t>
    </dgm:pt>
    <dgm:pt modelId="{B429F079-A3D1-4663-93B5-3BDA4E64FD43}" type="sibTrans" cxnId="{9DAD839B-81E5-4750-BE48-0A98EE0FEFF0}">
      <dgm:prSet/>
      <dgm:spPr/>
      <dgm:t>
        <a:bodyPr/>
        <a:lstStyle/>
        <a:p>
          <a:pPr algn="just"/>
          <a:endParaRPr lang="ru-RU" sz="1600">
            <a:solidFill>
              <a:schemeClr val="tx2"/>
            </a:solidFill>
            <a:latin typeface="+mj-lt"/>
          </a:endParaRPr>
        </a:p>
      </dgm:t>
    </dgm:pt>
    <dgm:pt modelId="{FFCB0348-87C5-44EE-ADCE-C7137A72BB2B}">
      <dgm:prSet phldrT="[Текст]" custT="1"/>
      <dgm:spPr/>
      <dgm:t>
        <a:bodyPr/>
        <a:lstStyle/>
        <a:p>
          <a:pPr algn="just"/>
          <a:r>
            <a:rPr lang="ru-RU" sz="1600" dirty="0" smtClean="0">
              <a:solidFill>
                <a:schemeClr val="tx2"/>
              </a:solidFill>
              <a:latin typeface="+mj-lt"/>
              <a:cs typeface="Times New Roman" pitchFamily="18" charset="0"/>
            </a:rPr>
            <a:t>документы, подтверждающие полномочия лиц, указанных в карточке, на распоряжение денежными средствами, находящимися на счёте.</a:t>
          </a:r>
          <a:endParaRPr lang="ru-RU" sz="1600" dirty="0">
            <a:solidFill>
              <a:schemeClr val="tx2"/>
            </a:solidFill>
            <a:latin typeface="+mj-lt"/>
            <a:cs typeface="Times New Roman" pitchFamily="18" charset="0"/>
          </a:endParaRPr>
        </a:p>
      </dgm:t>
    </dgm:pt>
    <dgm:pt modelId="{3F11F9A8-CFDF-470C-8C4E-E2283F72EC35}" type="parTrans" cxnId="{8370B51A-4EA7-47FD-9625-F85169A22564}">
      <dgm:prSet/>
      <dgm:spPr/>
      <dgm:t>
        <a:bodyPr/>
        <a:lstStyle/>
        <a:p>
          <a:pPr algn="just"/>
          <a:endParaRPr lang="ru-RU" sz="1600">
            <a:solidFill>
              <a:schemeClr val="tx2"/>
            </a:solidFill>
            <a:latin typeface="+mj-lt"/>
          </a:endParaRPr>
        </a:p>
      </dgm:t>
    </dgm:pt>
    <dgm:pt modelId="{C387B0DD-CD97-474E-9A0F-8F4386B8F285}" type="sibTrans" cxnId="{8370B51A-4EA7-47FD-9625-F85169A22564}">
      <dgm:prSet/>
      <dgm:spPr/>
      <dgm:t>
        <a:bodyPr/>
        <a:lstStyle/>
        <a:p>
          <a:pPr algn="just"/>
          <a:endParaRPr lang="ru-RU" sz="1600">
            <a:solidFill>
              <a:schemeClr val="tx2"/>
            </a:solidFill>
            <a:latin typeface="+mj-lt"/>
          </a:endParaRPr>
        </a:p>
      </dgm:t>
    </dgm:pt>
    <dgm:pt modelId="{8438A09E-2D45-49E1-8497-527AA68532E5}">
      <dgm:prSet phldrT="[Текст]" custT="1"/>
      <dgm:spPr/>
      <dgm:t>
        <a:bodyPr/>
        <a:lstStyle/>
        <a:p>
          <a:pPr algn="just"/>
          <a:r>
            <a:rPr lang="ru-RU" sz="1600" dirty="0" smtClean="0">
              <a:solidFill>
                <a:schemeClr val="tx2"/>
              </a:solidFill>
              <a:latin typeface="+mj-lt"/>
              <a:cs typeface="Times New Roman" pitchFamily="18" charset="0"/>
            </a:rPr>
            <a:t>документы, подтверждающие правовой статус юридического лица по законодательству страны, на территории которой создано это юридическое лицо, в частности, документы, подтверждающие его государственную регистрацию;</a:t>
          </a:r>
          <a:endParaRPr lang="ru-RU" sz="1600" dirty="0">
            <a:solidFill>
              <a:schemeClr val="tx2"/>
            </a:solidFill>
            <a:latin typeface="+mj-lt"/>
            <a:cs typeface="Times New Roman" pitchFamily="18" charset="0"/>
          </a:endParaRPr>
        </a:p>
      </dgm:t>
    </dgm:pt>
    <dgm:pt modelId="{B50F68CF-287D-441C-A4E8-2BA79DD70B63}" type="parTrans" cxnId="{99AB1A1F-7406-4C42-8F9F-8F91D6B43980}">
      <dgm:prSet/>
      <dgm:spPr/>
      <dgm:t>
        <a:bodyPr/>
        <a:lstStyle/>
        <a:p>
          <a:pPr algn="just"/>
          <a:endParaRPr lang="ru-RU" sz="1600">
            <a:solidFill>
              <a:schemeClr val="tx2"/>
            </a:solidFill>
            <a:latin typeface="+mj-lt"/>
          </a:endParaRPr>
        </a:p>
      </dgm:t>
    </dgm:pt>
    <dgm:pt modelId="{4860A509-4A43-444A-83DD-0403C2FF62DE}" type="sibTrans" cxnId="{99AB1A1F-7406-4C42-8F9F-8F91D6B43980}">
      <dgm:prSet/>
      <dgm:spPr/>
      <dgm:t>
        <a:bodyPr/>
        <a:lstStyle/>
        <a:p>
          <a:pPr algn="just"/>
          <a:endParaRPr lang="ru-RU" sz="1600">
            <a:solidFill>
              <a:schemeClr val="tx2"/>
            </a:solidFill>
            <a:latin typeface="+mj-lt"/>
          </a:endParaRPr>
        </a:p>
      </dgm:t>
    </dgm:pt>
    <dgm:pt modelId="{32E67587-0D17-4245-A73F-16E7DB3EE783}">
      <dgm:prSet phldrT="[Текст]" custT="1"/>
      <dgm:spPr/>
      <dgm:t>
        <a:bodyPr/>
        <a:lstStyle/>
        <a:p>
          <a:pPr algn="just"/>
          <a:r>
            <a:rPr lang="ru-RU" sz="1600" dirty="0" smtClean="0">
              <a:solidFill>
                <a:schemeClr val="tx2"/>
              </a:solidFill>
              <a:latin typeface="+mj-lt"/>
              <a:cs typeface="Times New Roman" pitchFamily="18" charset="0"/>
            </a:rPr>
            <a:t>свидетельство о постановке на учёт в налоговом органе (присвоение ИНН);</a:t>
          </a:r>
          <a:endParaRPr lang="ru-RU" sz="1600" dirty="0">
            <a:solidFill>
              <a:schemeClr val="tx2"/>
            </a:solidFill>
            <a:latin typeface="+mj-lt"/>
            <a:cs typeface="Times New Roman" pitchFamily="18" charset="0"/>
          </a:endParaRPr>
        </a:p>
      </dgm:t>
    </dgm:pt>
    <dgm:pt modelId="{9151F268-0F76-4135-86D9-1FA964DF36A5}" type="parTrans" cxnId="{59565FAC-56D1-4C49-8080-93FB431C0B28}">
      <dgm:prSet/>
      <dgm:spPr/>
      <dgm:t>
        <a:bodyPr/>
        <a:lstStyle/>
        <a:p>
          <a:pPr algn="just"/>
          <a:endParaRPr lang="ru-RU" sz="1600">
            <a:solidFill>
              <a:schemeClr val="tx2"/>
            </a:solidFill>
            <a:latin typeface="+mj-lt"/>
          </a:endParaRPr>
        </a:p>
      </dgm:t>
    </dgm:pt>
    <dgm:pt modelId="{498044D3-C167-451E-A7E5-990794BD1FDC}" type="sibTrans" cxnId="{59565FAC-56D1-4C49-8080-93FB431C0B28}">
      <dgm:prSet/>
      <dgm:spPr/>
      <dgm:t>
        <a:bodyPr/>
        <a:lstStyle/>
        <a:p>
          <a:pPr algn="just"/>
          <a:endParaRPr lang="ru-RU" sz="1600">
            <a:solidFill>
              <a:schemeClr val="tx2"/>
            </a:solidFill>
            <a:latin typeface="+mj-lt"/>
          </a:endParaRPr>
        </a:p>
      </dgm:t>
    </dgm:pt>
    <dgm:pt modelId="{C51E12AA-E586-40D1-A123-12C8168B650C}">
      <dgm:prSet phldrT="[Текст]" custT="1"/>
      <dgm:spPr/>
      <dgm:t>
        <a:bodyPr/>
        <a:lstStyle/>
        <a:p>
          <a:pPr algn="just"/>
          <a:r>
            <a:rPr lang="ru-RU" sz="1600" dirty="0" smtClean="0">
              <a:solidFill>
                <a:schemeClr val="tx2"/>
              </a:solidFill>
              <a:latin typeface="+mj-lt"/>
              <a:cs typeface="Times New Roman" pitchFamily="18" charset="0"/>
            </a:rPr>
            <a:t>карточку с образцами подписей должностных лиц и оттиска печати (альбом);</a:t>
          </a:r>
          <a:endParaRPr lang="ru-RU" sz="1600" dirty="0">
            <a:solidFill>
              <a:schemeClr val="tx2"/>
            </a:solidFill>
            <a:latin typeface="+mj-lt"/>
            <a:cs typeface="Times New Roman" pitchFamily="18" charset="0"/>
          </a:endParaRPr>
        </a:p>
      </dgm:t>
    </dgm:pt>
    <dgm:pt modelId="{E09CAECF-891D-4F51-8B84-3D6764A3594E}" type="parTrans" cxnId="{674B6024-30F6-4981-AA71-A0C2266DE4F1}">
      <dgm:prSet/>
      <dgm:spPr/>
      <dgm:t>
        <a:bodyPr/>
        <a:lstStyle/>
        <a:p>
          <a:pPr algn="just"/>
          <a:endParaRPr lang="ru-RU" sz="1600">
            <a:solidFill>
              <a:schemeClr val="tx2"/>
            </a:solidFill>
            <a:latin typeface="+mj-lt"/>
          </a:endParaRPr>
        </a:p>
      </dgm:t>
    </dgm:pt>
    <dgm:pt modelId="{B6E842CD-77D2-4202-930B-26711E79607E}" type="sibTrans" cxnId="{674B6024-30F6-4981-AA71-A0C2266DE4F1}">
      <dgm:prSet/>
      <dgm:spPr/>
      <dgm:t>
        <a:bodyPr/>
        <a:lstStyle/>
        <a:p>
          <a:pPr algn="just"/>
          <a:endParaRPr lang="ru-RU" sz="1600">
            <a:solidFill>
              <a:schemeClr val="tx2"/>
            </a:solidFill>
            <a:latin typeface="+mj-lt"/>
          </a:endParaRPr>
        </a:p>
      </dgm:t>
    </dgm:pt>
    <dgm:pt modelId="{D004A615-DBA7-4973-961E-3450F19B7BAA}" type="pres">
      <dgm:prSet presAssocID="{B182E91A-C41A-4679-A804-9B9D8DB5B72C}" presName="linearFlow" presStyleCnt="0">
        <dgm:presLayoutVars>
          <dgm:dir/>
          <dgm:resizeHandles val="exact"/>
        </dgm:presLayoutVars>
      </dgm:prSet>
      <dgm:spPr/>
    </dgm:pt>
    <dgm:pt modelId="{6287B164-527D-46E6-B648-102971BD7DEB}" type="pres">
      <dgm:prSet presAssocID="{5E13A61C-9CFA-4431-BC96-644AF69ECFE1}" presName="composite" presStyleCnt="0"/>
      <dgm:spPr/>
    </dgm:pt>
    <dgm:pt modelId="{B278F807-FB80-4055-915F-8D3E33014AAD}" type="pres">
      <dgm:prSet presAssocID="{5E13A61C-9CFA-4431-BC96-644AF69ECFE1}" presName="imgShp" presStyleLbl="fgImgPlace1" presStyleIdx="0" presStyleCnt="7" custLinFactX="-100000" custLinFactNeighborX="-142112" custLinFactNeighborY="7315"/>
      <dgm:spPr/>
    </dgm:pt>
    <dgm:pt modelId="{A34BAA34-0A45-4A43-8176-A00D431DC802}" type="pres">
      <dgm:prSet presAssocID="{5E13A61C-9CFA-4431-BC96-644AF69ECFE1}" presName="txShp" presStyleLbl="node1" presStyleIdx="0" presStyleCnt="7" custScaleX="137523" custLinFactNeighborX="1285" custLinFactNeighborY="731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17CFE76-6EDE-4846-A51F-766DD8522E15}" type="pres">
      <dgm:prSet presAssocID="{B8008441-9A61-4DB7-B1B0-9F4C18BDEB94}" presName="spacing" presStyleCnt="0"/>
      <dgm:spPr/>
    </dgm:pt>
    <dgm:pt modelId="{1CF92F3A-500A-4CC2-BCAA-0A9965AC0CD9}" type="pres">
      <dgm:prSet presAssocID="{7E9419F7-04AD-4D9E-8D45-03405601FC52}" presName="composite" presStyleCnt="0"/>
      <dgm:spPr/>
    </dgm:pt>
    <dgm:pt modelId="{7ABC7CDD-9B54-4F80-AA31-FE099B626F7B}" type="pres">
      <dgm:prSet presAssocID="{7E9419F7-04AD-4D9E-8D45-03405601FC52}" presName="imgShp" presStyleLbl="fgImgPlace1" presStyleIdx="1" presStyleCnt="7" custLinFactX="-100000" custLinFactNeighborX="-142112" custLinFactNeighborY="7657"/>
      <dgm:spPr/>
    </dgm:pt>
    <dgm:pt modelId="{24460073-D6CC-4D05-B258-60791E68CC48}" type="pres">
      <dgm:prSet presAssocID="{7E9419F7-04AD-4D9E-8D45-03405601FC52}" presName="txShp" presStyleLbl="node1" presStyleIdx="1" presStyleCnt="7" custScaleX="139059" custScaleY="139263" custLinFactNeighborX="1074" custLinFactNeighborY="434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93BEE4C-0CAB-4FD9-9C3B-DE836B813D43}" type="pres">
      <dgm:prSet presAssocID="{7600750B-99D2-4F85-AE70-B1E56B5B3F2A}" presName="spacing" presStyleCnt="0"/>
      <dgm:spPr/>
    </dgm:pt>
    <dgm:pt modelId="{329CFED0-DA00-4ECE-983A-2089BB96D474}" type="pres">
      <dgm:prSet presAssocID="{16CD99B0-648D-4560-A034-CEC1DBC2C6A9}" presName="composite" presStyleCnt="0"/>
      <dgm:spPr/>
    </dgm:pt>
    <dgm:pt modelId="{AFD98242-64CC-4239-A9CF-0497DEE44D02}" type="pres">
      <dgm:prSet presAssocID="{16CD99B0-648D-4560-A034-CEC1DBC2C6A9}" presName="imgShp" presStyleLbl="fgImgPlace1" presStyleIdx="2" presStyleCnt="7" custLinFactX="-100000" custLinFactNeighborX="-142112" custLinFactNeighborY="-1721"/>
      <dgm:spPr/>
    </dgm:pt>
    <dgm:pt modelId="{5F3C904B-26A5-45AC-BB7C-BF2109C18A0A}" type="pres">
      <dgm:prSet presAssocID="{16CD99B0-648D-4560-A034-CEC1DBC2C6A9}" presName="txShp" presStyleLbl="node1" presStyleIdx="2" presStyleCnt="7" custScaleX="140094" custScaleY="119442" custLinFactNeighborX="1285" custLinFactNeighborY="800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E0AD210-5460-4B0A-A430-B68B7AB34164}" type="pres">
      <dgm:prSet presAssocID="{B429F079-A3D1-4663-93B5-3BDA4E64FD43}" presName="spacing" presStyleCnt="0"/>
      <dgm:spPr/>
    </dgm:pt>
    <dgm:pt modelId="{0334B374-EC68-4E05-8C43-0C6916FFEBE0}" type="pres">
      <dgm:prSet presAssocID="{8438A09E-2D45-49E1-8497-527AA68532E5}" presName="composite" presStyleCnt="0"/>
      <dgm:spPr/>
    </dgm:pt>
    <dgm:pt modelId="{00275283-4A9A-434D-B553-4C02022E5D39}" type="pres">
      <dgm:prSet presAssocID="{8438A09E-2D45-49E1-8497-527AA68532E5}" presName="imgShp" presStyleLbl="fgImgPlace1" presStyleIdx="3" presStyleCnt="7" custLinFactX="-100000" custLinFactNeighborX="-140508" custLinFactNeighborY="11866"/>
      <dgm:spPr/>
    </dgm:pt>
    <dgm:pt modelId="{2C6D075B-D12B-49BD-B7D3-C281A9A7C07D}" type="pres">
      <dgm:prSet presAssocID="{8438A09E-2D45-49E1-8497-527AA68532E5}" presName="txShp" presStyleLbl="node1" presStyleIdx="3" presStyleCnt="7" custScaleX="141207" custScaleY="162553" custLinFactNeighborX="557" custLinFactNeighborY="853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FEF2653-1779-48BB-B55A-10A2837AA73B}" type="pres">
      <dgm:prSet presAssocID="{4860A509-4A43-444A-83DD-0403C2FF62DE}" presName="spacing" presStyleCnt="0"/>
      <dgm:spPr/>
    </dgm:pt>
    <dgm:pt modelId="{40C93881-90D8-42E8-A155-890120ECD985}" type="pres">
      <dgm:prSet presAssocID="{32E67587-0D17-4245-A73F-16E7DB3EE783}" presName="composite" presStyleCnt="0"/>
      <dgm:spPr/>
    </dgm:pt>
    <dgm:pt modelId="{DB7E8965-09A0-439F-A7ED-CF29730393E8}" type="pres">
      <dgm:prSet presAssocID="{32E67587-0D17-4245-A73F-16E7DB3EE783}" presName="imgShp" presStyleLbl="fgImgPlace1" presStyleIdx="4" presStyleCnt="7" custLinFactX="-100000" custLinFactNeighborX="-140508" custLinFactNeighborY="6545"/>
      <dgm:spPr/>
    </dgm:pt>
    <dgm:pt modelId="{A9AC0F62-BF7F-4ED4-8BF2-D67C79832BA1}" type="pres">
      <dgm:prSet presAssocID="{32E67587-0D17-4245-A73F-16E7DB3EE783}" presName="txShp" presStyleLbl="node1" presStyleIdx="4" presStyleCnt="7" custScaleX="139672" custLinFactNeighborX="1074" custLinFactNeighborY="654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4F187A-C2AC-4229-AC16-BF44CF344B64}" type="pres">
      <dgm:prSet presAssocID="{498044D3-C167-451E-A7E5-990794BD1FDC}" presName="spacing" presStyleCnt="0"/>
      <dgm:spPr/>
    </dgm:pt>
    <dgm:pt modelId="{9A1A0C17-2B4B-4FA7-ACCE-E70E469DB01C}" type="pres">
      <dgm:prSet presAssocID="{C51E12AA-E586-40D1-A123-12C8168B650C}" presName="composite" presStyleCnt="0"/>
      <dgm:spPr/>
    </dgm:pt>
    <dgm:pt modelId="{23757B1D-803D-4140-BDA3-607FCA77141E}" type="pres">
      <dgm:prSet presAssocID="{C51E12AA-E586-40D1-A123-12C8168B650C}" presName="imgShp" presStyleLbl="fgImgPlace1" presStyleIdx="5" presStyleCnt="7" custLinFactX="-100000" custLinFactNeighborX="-140508" custLinFactNeighborY="1661"/>
      <dgm:spPr/>
    </dgm:pt>
    <dgm:pt modelId="{C9B2C941-5795-43ED-BD91-2622FFEB9427}" type="pres">
      <dgm:prSet presAssocID="{C51E12AA-E586-40D1-A123-12C8168B650C}" presName="txShp" presStyleLbl="node1" presStyleIdx="5" presStyleCnt="7" custScaleX="140094" custLinFactNeighborX="1285" custLinFactNeighborY="166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2C520D1-3569-4EDA-8C42-449F79CF4F68}" type="pres">
      <dgm:prSet presAssocID="{B6E842CD-77D2-4202-930B-26711E79607E}" presName="spacing" presStyleCnt="0"/>
      <dgm:spPr/>
    </dgm:pt>
    <dgm:pt modelId="{20000E8E-25D3-4127-BB74-F9282476D40D}" type="pres">
      <dgm:prSet presAssocID="{FFCB0348-87C5-44EE-ADCE-C7137A72BB2B}" presName="composite" presStyleCnt="0"/>
      <dgm:spPr/>
    </dgm:pt>
    <dgm:pt modelId="{93B92BAB-8E68-41F2-8571-1D238A2A1503}" type="pres">
      <dgm:prSet presAssocID="{FFCB0348-87C5-44EE-ADCE-C7137A72BB2B}" presName="imgShp" presStyleLbl="fgImgPlace1" presStyleIdx="6" presStyleCnt="7" custLinFactX="-100000" custLinFactNeighborX="-140508" custLinFactNeighborY="-6182"/>
      <dgm:spPr/>
    </dgm:pt>
    <dgm:pt modelId="{2E4B7912-78A3-488E-9037-99C87E468EB7}" type="pres">
      <dgm:prSet presAssocID="{FFCB0348-87C5-44EE-ADCE-C7137A72BB2B}" presName="txShp" presStyleLbl="node1" presStyleIdx="6" presStyleCnt="7" custScaleX="142664" custScaleY="105917" custLinFactNeighborX="0" custLinFactNeighborY="1826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370B51A-4EA7-47FD-9625-F85169A22564}" srcId="{B182E91A-C41A-4679-A804-9B9D8DB5B72C}" destId="{FFCB0348-87C5-44EE-ADCE-C7137A72BB2B}" srcOrd="6" destOrd="0" parTransId="{3F11F9A8-CFDF-470C-8C4E-E2283F72EC35}" sibTransId="{C387B0DD-CD97-474E-9A0F-8F4386B8F285}"/>
    <dgm:cxn modelId="{21372B93-4394-41E6-94DF-A5DBD0DFF014}" type="presOf" srcId="{B182E91A-C41A-4679-A804-9B9D8DB5B72C}" destId="{D004A615-DBA7-4973-961E-3450F19B7BAA}" srcOrd="0" destOrd="0" presId="urn:microsoft.com/office/officeart/2005/8/layout/vList3#1"/>
    <dgm:cxn modelId="{2281DDDC-3425-439E-8F59-1C2126317A31}" type="presOf" srcId="{16CD99B0-648D-4560-A034-CEC1DBC2C6A9}" destId="{5F3C904B-26A5-45AC-BB7C-BF2109C18A0A}" srcOrd="0" destOrd="0" presId="urn:microsoft.com/office/officeart/2005/8/layout/vList3#1"/>
    <dgm:cxn modelId="{674B6024-30F6-4981-AA71-A0C2266DE4F1}" srcId="{B182E91A-C41A-4679-A804-9B9D8DB5B72C}" destId="{C51E12AA-E586-40D1-A123-12C8168B650C}" srcOrd="5" destOrd="0" parTransId="{E09CAECF-891D-4F51-8B84-3D6764A3594E}" sibTransId="{B6E842CD-77D2-4202-930B-26711E79607E}"/>
    <dgm:cxn modelId="{5B714DBA-67A4-452A-AD1D-DC8789EED495}" type="presOf" srcId="{FFCB0348-87C5-44EE-ADCE-C7137A72BB2B}" destId="{2E4B7912-78A3-488E-9037-99C87E468EB7}" srcOrd="0" destOrd="0" presId="urn:microsoft.com/office/officeart/2005/8/layout/vList3#1"/>
    <dgm:cxn modelId="{D337345E-C15F-40CE-91F1-E8FEFDAFD2C5}" type="presOf" srcId="{C51E12AA-E586-40D1-A123-12C8168B650C}" destId="{C9B2C941-5795-43ED-BD91-2622FFEB9427}" srcOrd="0" destOrd="0" presId="urn:microsoft.com/office/officeart/2005/8/layout/vList3#1"/>
    <dgm:cxn modelId="{A3BCDCC4-30A8-4CE2-A81D-7E7A7507CEF7}" type="presOf" srcId="{7E9419F7-04AD-4D9E-8D45-03405601FC52}" destId="{24460073-D6CC-4D05-B258-60791E68CC48}" srcOrd="0" destOrd="0" presId="urn:microsoft.com/office/officeart/2005/8/layout/vList3#1"/>
    <dgm:cxn modelId="{3A01605B-9643-470B-887B-0C2241F5718D}" type="presOf" srcId="{8438A09E-2D45-49E1-8497-527AA68532E5}" destId="{2C6D075B-D12B-49BD-B7D3-C281A9A7C07D}" srcOrd="0" destOrd="0" presId="urn:microsoft.com/office/officeart/2005/8/layout/vList3#1"/>
    <dgm:cxn modelId="{DD39CE35-691D-455E-B346-5D5CB21C0B7B}" srcId="{B182E91A-C41A-4679-A804-9B9D8DB5B72C}" destId="{7E9419F7-04AD-4D9E-8D45-03405601FC52}" srcOrd="1" destOrd="0" parTransId="{518479C6-782F-4194-B1A5-F8D5AE439825}" sibTransId="{7600750B-99D2-4F85-AE70-B1E56B5B3F2A}"/>
    <dgm:cxn modelId="{C2BF0F42-A766-41D9-A4FA-42FF8DDA666F}" type="presOf" srcId="{5E13A61C-9CFA-4431-BC96-644AF69ECFE1}" destId="{A34BAA34-0A45-4A43-8176-A00D431DC802}" srcOrd="0" destOrd="0" presId="urn:microsoft.com/office/officeart/2005/8/layout/vList3#1"/>
    <dgm:cxn modelId="{59565FAC-56D1-4C49-8080-93FB431C0B28}" srcId="{B182E91A-C41A-4679-A804-9B9D8DB5B72C}" destId="{32E67587-0D17-4245-A73F-16E7DB3EE783}" srcOrd="4" destOrd="0" parTransId="{9151F268-0F76-4135-86D9-1FA964DF36A5}" sibTransId="{498044D3-C167-451E-A7E5-990794BD1FDC}"/>
    <dgm:cxn modelId="{99AB1A1F-7406-4C42-8F9F-8F91D6B43980}" srcId="{B182E91A-C41A-4679-A804-9B9D8DB5B72C}" destId="{8438A09E-2D45-49E1-8497-527AA68532E5}" srcOrd="3" destOrd="0" parTransId="{B50F68CF-287D-441C-A4E8-2BA79DD70B63}" sibTransId="{4860A509-4A43-444A-83DD-0403C2FF62DE}"/>
    <dgm:cxn modelId="{000B4F9E-9280-4911-BDF4-CEC2D0AD6BC9}" type="presOf" srcId="{32E67587-0D17-4245-A73F-16E7DB3EE783}" destId="{A9AC0F62-BF7F-4ED4-8BF2-D67C79832BA1}" srcOrd="0" destOrd="0" presId="urn:microsoft.com/office/officeart/2005/8/layout/vList3#1"/>
    <dgm:cxn modelId="{834E3B5A-A879-4ABD-8BB3-8D11BFE502D2}" srcId="{B182E91A-C41A-4679-A804-9B9D8DB5B72C}" destId="{5E13A61C-9CFA-4431-BC96-644AF69ECFE1}" srcOrd="0" destOrd="0" parTransId="{B3BD3EDB-947E-4F8C-86FB-665D309D206F}" sibTransId="{B8008441-9A61-4DB7-B1B0-9F4C18BDEB94}"/>
    <dgm:cxn modelId="{9DAD839B-81E5-4750-BE48-0A98EE0FEFF0}" srcId="{B182E91A-C41A-4679-A804-9B9D8DB5B72C}" destId="{16CD99B0-648D-4560-A034-CEC1DBC2C6A9}" srcOrd="2" destOrd="0" parTransId="{E13A1408-DAA8-4BC9-A944-7588CFC594A8}" sibTransId="{B429F079-A3D1-4663-93B5-3BDA4E64FD43}"/>
    <dgm:cxn modelId="{FE8A1277-F13B-4FB4-8148-1DDBD9B1C013}" type="presParOf" srcId="{D004A615-DBA7-4973-961E-3450F19B7BAA}" destId="{6287B164-527D-46E6-B648-102971BD7DEB}" srcOrd="0" destOrd="0" presId="urn:microsoft.com/office/officeart/2005/8/layout/vList3#1"/>
    <dgm:cxn modelId="{50ED0022-A3BB-413A-A178-10FD19ED231C}" type="presParOf" srcId="{6287B164-527D-46E6-B648-102971BD7DEB}" destId="{B278F807-FB80-4055-915F-8D3E33014AAD}" srcOrd="0" destOrd="0" presId="urn:microsoft.com/office/officeart/2005/8/layout/vList3#1"/>
    <dgm:cxn modelId="{8E695A53-326A-426F-967A-F465CE529543}" type="presParOf" srcId="{6287B164-527D-46E6-B648-102971BD7DEB}" destId="{A34BAA34-0A45-4A43-8176-A00D431DC802}" srcOrd="1" destOrd="0" presId="urn:microsoft.com/office/officeart/2005/8/layout/vList3#1"/>
    <dgm:cxn modelId="{BF47888C-D78C-4716-9668-F784B63B614A}" type="presParOf" srcId="{D004A615-DBA7-4973-961E-3450F19B7BAA}" destId="{517CFE76-6EDE-4846-A51F-766DD8522E15}" srcOrd="1" destOrd="0" presId="urn:microsoft.com/office/officeart/2005/8/layout/vList3#1"/>
    <dgm:cxn modelId="{28475354-8578-4F0D-B9D4-29ADD11C9609}" type="presParOf" srcId="{D004A615-DBA7-4973-961E-3450F19B7BAA}" destId="{1CF92F3A-500A-4CC2-BCAA-0A9965AC0CD9}" srcOrd="2" destOrd="0" presId="urn:microsoft.com/office/officeart/2005/8/layout/vList3#1"/>
    <dgm:cxn modelId="{E40974C3-A845-4FE2-A016-5BB37111594D}" type="presParOf" srcId="{1CF92F3A-500A-4CC2-BCAA-0A9965AC0CD9}" destId="{7ABC7CDD-9B54-4F80-AA31-FE099B626F7B}" srcOrd="0" destOrd="0" presId="urn:microsoft.com/office/officeart/2005/8/layout/vList3#1"/>
    <dgm:cxn modelId="{BDE18BFD-C6CD-41A7-9424-D48AB1FB4707}" type="presParOf" srcId="{1CF92F3A-500A-4CC2-BCAA-0A9965AC0CD9}" destId="{24460073-D6CC-4D05-B258-60791E68CC48}" srcOrd="1" destOrd="0" presId="urn:microsoft.com/office/officeart/2005/8/layout/vList3#1"/>
    <dgm:cxn modelId="{8FFFE69F-EE02-4313-B98D-E60606AB30B0}" type="presParOf" srcId="{D004A615-DBA7-4973-961E-3450F19B7BAA}" destId="{793BEE4C-0CAB-4FD9-9C3B-DE836B813D43}" srcOrd="3" destOrd="0" presId="urn:microsoft.com/office/officeart/2005/8/layout/vList3#1"/>
    <dgm:cxn modelId="{F82FE255-1415-4E0D-887E-F7190D17153F}" type="presParOf" srcId="{D004A615-DBA7-4973-961E-3450F19B7BAA}" destId="{329CFED0-DA00-4ECE-983A-2089BB96D474}" srcOrd="4" destOrd="0" presId="urn:microsoft.com/office/officeart/2005/8/layout/vList3#1"/>
    <dgm:cxn modelId="{2E046C11-FAD2-4662-B518-4B0458B71333}" type="presParOf" srcId="{329CFED0-DA00-4ECE-983A-2089BB96D474}" destId="{AFD98242-64CC-4239-A9CF-0497DEE44D02}" srcOrd="0" destOrd="0" presId="urn:microsoft.com/office/officeart/2005/8/layout/vList3#1"/>
    <dgm:cxn modelId="{70C40F26-CA4C-4C8E-8BC3-C06378774E2B}" type="presParOf" srcId="{329CFED0-DA00-4ECE-983A-2089BB96D474}" destId="{5F3C904B-26A5-45AC-BB7C-BF2109C18A0A}" srcOrd="1" destOrd="0" presId="urn:microsoft.com/office/officeart/2005/8/layout/vList3#1"/>
    <dgm:cxn modelId="{2D2C977D-05B7-4405-B517-41AEF572FF5D}" type="presParOf" srcId="{D004A615-DBA7-4973-961E-3450F19B7BAA}" destId="{EE0AD210-5460-4B0A-A430-B68B7AB34164}" srcOrd="5" destOrd="0" presId="urn:microsoft.com/office/officeart/2005/8/layout/vList3#1"/>
    <dgm:cxn modelId="{54F4F9CD-CD7C-40B1-81E8-9244FDCEB421}" type="presParOf" srcId="{D004A615-DBA7-4973-961E-3450F19B7BAA}" destId="{0334B374-EC68-4E05-8C43-0C6916FFEBE0}" srcOrd="6" destOrd="0" presId="urn:microsoft.com/office/officeart/2005/8/layout/vList3#1"/>
    <dgm:cxn modelId="{FF108693-BEBE-41AF-9BE9-B34B2FE0F680}" type="presParOf" srcId="{0334B374-EC68-4E05-8C43-0C6916FFEBE0}" destId="{00275283-4A9A-434D-B553-4C02022E5D39}" srcOrd="0" destOrd="0" presId="urn:microsoft.com/office/officeart/2005/8/layout/vList3#1"/>
    <dgm:cxn modelId="{13D75CD1-CF03-4A31-AC77-D40DACE820FE}" type="presParOf" srcId="{0334B374-EC68-4E05-8C43-0C6916FFEBE0}" destId="{2C6D075B-D12B-49BD-B7D3-C281A9A7C07D}" srcOrd="1" destOrd="0" presId="urn:microsoft.com/office/officeart/2005/8/layout/vList3#1"/>
    <dgm:cxn modelId="{4D03B523-4DA0-4C6C-B593-CB5C2C2E4057}" type="presParOf" srcId="{D004A615-DBA7-4973-961E-3450F19B7BAA}" destId="{AFEF2653-1779-48BB-B55A-10A2837AA73B}" srcOrd="7" destOrd="0" presId="urn:microsoft.com/office/officeart/2005/8/layout/vList3#1"/>
    <dgm:cxn modelId="{D7CB8D95-B344-496A-9146-60D9109ED1A8}" type="presParOf" srcId="{D004A615-DBA7-4973-961E-3450F19B7BAA}" destId="{40C93881-90D8-42E8-A155-890120ECD985}" srcOrd="8" destOrd="0" presId="urn:microsoft.com/office/officeart/2005/8/layout/vList3#1"/>
    <dgm:cxn modelId="{50A07B18-FAE5-4AD8-B191-27C7602F7870}" type="presParOf" srcId="{40C93881-90D8-42E8-A155-890120ECD985}" destId="{DB7E8965-09A0-439F-A7ED-CF29730393E8}" srcOrd="0" destOrd="0" presId="urn:microsoft.com/office/officeart/2005/8/layout/vList3#1"/>
    <dgm:cxn modelId="{2E9AD4E4-E42D-4478-91E4-E246EE5D5B8E}" type="presParOf" srcId="{40C93881-90D8-42E8-A155-890120ECD985}" destId="{A9AC0F62-BF7F-4ED4-8BF2-D67C79832BA1}" srcOrd="1" destOrd="0" presId="urn:microsoft.com/office/officeart/2005/8/layout/vList3#1"/>
    <dgm:cxn modelId="{477EBE33-5679-4603-A551-7B3698047C9D}" type="presParOf" srcId="{D004A615-DBA7-4973-961E-3450F19B7BAA}" destId="{304F187A-C2AC-4229-AC16-BF44CF344B64}" srcOrd="9" destOrd="0" presId="urn:microsoft.com/office/officeart/2005/8/layout/vList3#1"/>
    <dgm:cxn modelId="{0859F3E1-6808-47B2-AE45-8D6C59ACEF4A}" type="presParOf" srcId="{D004A615-DBA7-4973-961E-3450F19B7BAA}" destId="{9A1A0C17-2B4B-4FA7-ACCE-E70E469DB01C}" srcOrd="10" destOrd="0" presId="urn:microsoft.com/office/officeart/2005/8/layout/vList3#1"/>
    <dgm:cxn modelId="{4230EC16-2A18-4301-A049-D05A32C479C1}" type="presParOf" srcId="{9A1A0C17-2B4B-4FA7-ACCE-E70E469DB01C}" destId="{23757B1D-803D-4140-BDA3-607FCA77141E}" srcOrd="0" destOrd="0" presId="urn:microsoft.com/office/officeart/2005/8/layout/vList3#1"/>
    <dgm:cxn modelId="{CDD624D9-789B-4A06-9B8F-0E54DAF06A5E}" type="presParOf" srcId="{9A1A0C17-2B4B-4FA7-ACCE-E70E469DB01C}" destId="{C9B2C941-5795-43ED-BD91-2622FFEB9427}" srcOrd="1" destOrd="0" presId="urn:microsoft.com/office/officeart/2005/8/layout/vList3#1"/>
    <dgm:cxn modelId="{83456C9C-F4E3-4DA5-889C-60908A44673B}" type="presParOf" srcId="{D004A615-DBA7-4973-961E-3450F19B7BAA}" destId="{F2C520D1-3569-4EDA-8C42-449F79CF4F68}" srcOrd="11" destOrd="0" presId="urn:microsoft.com/office/officeart/2005/8/layout/vList3#1"/>
    <dgm:cxn modelId="{535FB23C-3C0F-4253-91D5-E4AD635144CC}" type="presParOf" srcId="{D004A615-DBA7-4973-961E-3450F19B7BAA}" destId="{20000E8E-25D3-4127-BB74-F9282476D40D}" srcOrd="12" destOrd="0" presId="urn:microsoft.com/office/officeart/2005/8/layout/vList3#1"/>
    <dgm:cxn modelId="{5FD48F3C-9540-4FB8-9426-D03D960BC53F}" type="presParOf" srcId="{20000E8E-25D3-4127-BB74-F9282476D40D}" destId="{93B92BAB-8E68-41F2-8571-1D238A2A1503}" srcOrd="0" destOrd="0" presId="urn:microsoft.com/office/officeart/2005/8/layout/vList3#1"/>
    <dgm:cxn modelId="{48805C72-6971-418E-BE9B-444A74D2697F}" type="presParOf" srcId="{20000E8E-25D3-4127-BB74-F9282476D40D}" destId="{2E4B7912-78A3-488E-9037-99C87E468EB7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464D96B-88DB-4500-AC3C-ADBF5DA61F83}" type="doc">
      <dgm:prSet loTypeId="urn:microsoft.com/office/officeart/2005/8/layout/chevron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E191521-8F5E-4FC3-9775-41E87662FCFB}">
      <dgm:prSet phldrT="[Текст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ru-RU" dirty="0" smtClean="0">
              <a:solidFill>
                <a:schemeClr val="bg1"/>
              </a:solidFill>
            </a:rPr>
            <a:t>1</a:t>
          </a:r>
          <a:endParaRPr lang="ru-RU" dirty="0">
            <a:solidFill>
              <a:schemeClr val="bg1"/>
            </a:solidFill>
          </a:endParaRPr>
        </a:p>
      </dgm:t>
    </dgm:pt>
    <dgm:pt modelId="{303D523A-29BC-44D7-81FE-A758A9999458}" type="parTrans" cxnId="{9759DE6D-8FD8-4C8C-9B71-52E79290A33B}">
      <dgm:prSet/>
      <dgm:spPr/>
      <dgm:t>
        <a:bodyPr/>
        <a:lstStyle/>
        <a:p>
          <a:endParaRPr lang="ru-RU">
            <a:solidFill>
              <a:schemeClr val="tx2"/>
            </a:solidFill>
          </a:endParaRPr>
        </a:p>
      </dgm:t>
    </dgm:pt>
    <dgm:pt modelId="{57CD75CC-5FE4-4159-AC52-A0961412F71E}" type="sibTrans" cxnId="{9759DE6D-8FD8-4C8C-9B71-52E79290A33B}">
      <dgm:prSet/>
      <dgm:spPr/>
      <dgm:t>
        <a:bodyPr/>
        <a:lstStyle/>
        <a:p>
          <a:endParaRPr lang="ru-RU">
            <a:solidFill>
              <a:schemeClr val="tx2"/>
            </a:solidFill>
          </a:endParaRPr>
        </a:p>
      </dgm:t>
    </dgm:pt>
    <dgm:pt modelId="{9A0AA706-8F42-468A-9B06-8E30EFDE8A2E}">
      <dgm:prSet phldrT="[Текст]" custT="1"/>
      <dgm:spPr/>
      <dgm:t>
        <a:bodyPr/>
        <a:lstStyle/>
        <a:p>
          <a:pPr marL="0" marR="0" indent="0" algn="just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500" dirty="0" smtClean="0">
              <a:solidFill>
                <a:schemeClr val="tx2"/>
              </a:solidFill>
              <a:latin typeface="+mj-lt"/>
              <a:cs typeface="Times New Roman" pitchFamily="18" charset="0"/>
            </a:rPr>
            <a:t>операций, связанных с расчетами в магазинах беспошлинной торговли, а также с расчетами при реализации товаров и оказании услуг пассажирам в пути следования транспортных средств при международных перевозках;</a:t>
          </a:r>
          <a:endParaRPr lang="ru-RU" sz="1500" dirty="0" smtClean="0">
            <a:solidFill>
              <a:schemeClr val="tx2"/>
            </a:solidFill>
            <a:latin typeface="+mj-lt"/>
          </a:endParaRPr>
        </a:p>
      </dgm:t>
    </dgm:pt>
    <dgm:pt modelId="{C4C9D08E-7D71-4F72-9292-3B9D04571060}" type="parTrans" cxnId="{1EFAB8B5-23D2-43E8-A22A-EE1B3FD469FE}">
      <dgm:prSet/>
      <dgm:spPr/>
      <dgm:t>
        <a:bodyPr/>
        <a:lstStyle/>
        <a:p>
          <a:endParaRPr lang="ru-RU">
            <a:solidFill>
              <a:schemeClr val="tx2"/>
            </a:solidFill>
          </a:endParaRPr>
        </a:p>
      </dgm:t>
    </dgm:pt>
    <dgm:pt modelId="{65A94BC0-AFCD-40CB-9E84-3AC5C29112F6}" type="sibTrans" cxnId="{1EFAB8B5-23D2-43E8-A22A-EE1B3FD469FE}">
      <dgm:prSet/>
      <dgm:spPr/>
      <dgm:t>
        <a:bodyPr/>
        <a:lstStyle/>
        <a:p>
          <a:endParaRPr lang="ru-RU">
            <a:solidFill>
              <a:schemeClr val="tx2"/>
            </a:solidFill>
          </a:endParaRPr>
        </a:p>
      </dgm:t>
    </dgm:pt>
    <dgm:pt modelId="{AD560CD5-0943-43AF-88A4-1AD1E31D0FC2}">
      <dgm:prSet phldrT="[Текст]"/>
      <dgm:spPr/>
      <dgm:t>
        <a:bodyPr/>
        <a:lstStyle/>
        <a:p>
          <a:r>
            <a:rPr lang="ru-RU" dirty="0" smtClean="0">
              <a:solidFill>
                <a:schemeClr val="tx2"/>
              </a:solidFill>
            </a:rPr>
            <a:t>2</a:t>
          </a:r>
          <a:endParaRPr lang="ru-RU" dirty="0">
            <a:solidFill>
              <a:schemeClr val="tx2"/>
            </a:solidFill>
          </a:endParaRPr>
        </a:p>
      </dgm:t>
    </dgm:pt>
    <dgm:pt modelId="{8AFB4ACC-381F-4A96-83F5-ECEE6DB2DA2A}" type="parTrans" cxnId="{89FE870F-D6D8-4477-B3E7-9D7CD0BF0C37}">
      <dgm:prSet/>
      <dgm:spPr/>
      <dgm:t>
        <a:bodyPr/>
        <a:lstStyle/>
        <a:p>
          <a:endParaRPr lang="ru-RU">
            <a:solidFill>
              <a:schemeClr val="tx2"/>
            </a:solidFill>
          </a:endParaRPr>
        </a:p>
      </dgm:t>
    </dgm:pt>
    <dgm:pt modelId="{C54723E6-7962-45AE-A251-CA2F309230F8}" type="sibTrans" cxnId="{89FE870F-D6D8-4477-B3E7-9D7CD0BF0C37}">
      <dgm:prSet/>
      <dgm:spPr/>
      <dgm:t>
        <a:bodyPr/>
        <a:lstStyle/>
        <a:p>
          <a:endParaRPr lang="ru-RU">
            <a:solidFill>
              <a:schemeClr val="tx2"/>
            </a:solidFill>
          </a:endParaRPr>
        </a:p>
      </dgm:t>
    </dgm:pt>
    <dgm:pt modelId="{CD7731D3-3B6A-4366-9ABF-7AC0EC29A945}">
      <dgm:prSet phldrT="[Текст]" custT="1"/>
      <dgm:spPr/>
      <dgm:t>
        <a:bodyPr anchor="t"/>
        <a:lstStyle/>
        <a:p>
          <a:pPr algn="just"/>
          <a:r>
            <a:rPr lang="ru-RU" sz="1500" dirty="0" smtClean="0">
              <a:solidFill>
                <a:schemeClr val="tx2"/>
              </a:solidFill>
              <a:latin typeface="+mj-lt"/>
              <a:cs typeface="Times New Roman" pitchFamily="18" charset="0"/>
            </a:rPr>
            <a:t>операций между комиссионерами (агентами, поверенными) и комитентами (принципалами, доверителями) при оказании комиссионерами (агентами, поверенными) услуг, связанных с заключением и исполнением договоров с нерезидентами;</a:t>
          </a:r>
        </a:p>
        <a:p>
          <a:pPr algn="just"/>
          <a:endParaRPr lang="ru-RU" sz="1500" dirty="0">
            <a:solidFill>
              <a:schemeClr val="tx2"/>
            </a:solidFill>
            <a:latin typeface="+mj-lt"/>
          </a:endParaRPr>
        </a:p>
      </dgm:t>
    </dgm:pt>
    <dgm:pt modelId="{A1A39CD9-CB7D-4E74-8870-6B27899B9C0E}" type="parTrans" cxnId="{892374B6-B0FE-441B-99A6-7F3B699F7750}">
      <dgm:prSet/>
      <dgm:spPr/>
      <dgm:t>
        <a:bodyPr/>
        <a:lstStyle/>
        <a:p>
          <a:endParaRPr lang="ru-RU">
            <a:solidFill>
              <a:schemeClr val="tx2"/>
            </a:solidFill>
          </a:endParaRPr>
        </a:p>
      </dgm:t>
    </dgm:pt>
    <dgm:pt modelId="{CD760AA8-B5FC-439D-9F65-0E30B66546E0}" type="sibTrans" cxnId="{892374B6-B0FE-441B-99A6-7F3B699F7750}">
      <dgm:prSet/>
      <dgm:spPr/>
      <dgm:t>
        <a:bodyPr/>
        <a:lstStyle/>
        <a:p>
          <a:endParaRPr lang="ru-RU">
            <a:solidFill>
              <a:schemeClr val="tx2"/>
            </a:solidFill>
          </a:endParaRPr>
        </a:p>
      </dgm:t>
    </dgm:pt>
    <dgm:pt modelId="{ADC3844D-7584-4138-8794-EC63C88CCDA2}" type="pres">
      <dgm:prSet presAssocID="{6464D96B-88DB-4500-AC3C-ADBF5DA61F8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7BF44FE-0E86-47D4-9CFC-7C994F6A946D}" type="pres">
      <dgm:prSet presAssocID="{8E191521-8F5E-4FC3-9775-41E87662FCFB}" presName="composite" presStyleCnt="0"/>
      <dgm:spPr/>
    </dgm:pt>
    <dgm:pt modelId="{D480A57A-E18C-4BE5-A59E-B3B1FED69B75}" type="pres">
      <dgm:prSet presAssocID="{8E191521-8F5E-4FC3-9775-41E87662FCFB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39B8928-B693-4346-9E2F-1CA20CEFD2BF}" type="pres">
      <dgm:prSet presAssocID="{8E191521-8F5E-4FC3-9775-41E87662FCFB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A67F52-35C9-4815-AF43-66CD736E29D8}" type="pres">
      <dgm:prSet presAssocID="{57CD75CC-5FE4-4159-AC52-A0961412F71E}" presName="sp" presStyleCnt="0"/>
      <dgm:spPr/>
    </dgm:pt>
    <dgm:pt modelId="{F2419E0E-FB08-46C1-8873-F4129B5B504A}" type="pres">
      <dgm:prSet presAssocID="{AD560CD5-0943-43AF-88A4-1AD1E31D0FC2}" presName="composite" presStyleCnt="0"/>
      <dgm:spPr/>
    </dgm:pt>
    <dgm:pt modelId="{46BAFA35-DACE-45AC-B145-4CD528510364}" type="pres">
      <dgm:prSet presAssocID="{AD560CD5-0943-43AF-88A4-1AD1E31D0FC2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683E0AE-BCBA-4883-9A6F-44E8015A25A0}" type="pres">
      <dgm:prSet presAssocID="{AD560CD5-0943-43AF-88A4-1AD1E31D0FC2}" presName="descendantText" presStyleLbl="alignAcc1" presStyleIdx="1" presStyleCnt="2" custLinFactNeighborX="259" custLinFactNeighborY="510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BBF6B31-C94C-48E9-9E65-5A7392CA2B5B}" type="presOf" srcId="{CD7731D3-3B6A-4366-9ABF-7AC0EC29A945}" destId="{E683E0AE-BCBA-4883-9A6F-44E8015A25A0}" srcOrd="0" destOrd="0" presId="urn:microsoft.com/office/officeart/2005/8/layout/chevron2"/>
    <dgm:cxn modelId="{227CD950-BC1A-41BE-81D3-A6B9C78FE15E}" type="presOf" srcId="{AD560CD5-0943-43AF-88A4-1AD1E31D0FC2}" destId="{46BAFA35-DACE-45AC-B145-4CD528510364}" srcOrd="0" destOrd="0" presId="urn:microsoft.com/office/officeart/2005/8/layout/chevron2"/>
    <dgm:cxn modelId="{89FE870F-D6D8-4477-B3E7-9D7CD0BF0C37}" srcId="{6464D96B-88DB-4500-AC3C-ADBF5DA61F83}" destId="{AD560CD5-0943-43AF-88A4-1AD1E31D0FC2}" srcOrd="1" destOrd="0" parTransId="{8AFB4ACC-381F-4A96-83F5-ECEE6DB2DA2A}" sibTransId="{C54723E6-7962-45AE-A251-CA2F309230F8}"/>
    <dgm:cxn modelId="{59FD5220-F6D5-499F-9460-5BD1232C6893}" type="presOf" srcId="{8E191521-8F5E-4FC3-9775-41E87662FCFB}" destId="{D480A57A-E18C-4BE5-A59E-B3B1FED69B75}" srcOrd="0" destOrd="0" presId="urn:microsoft.com/office/officeart/2005/8/layout/chevron2"/>
    <dgm:cxn modelId="{892374B6-B0FE-441B-99A6-7F3B699F7750}" srcId="{AD560CD5-0943-43AF-88A4-1AD1E31D0FC2}" destId="{CD7731D3-3B6A-4366-9ABF-7AC0EC29A945}" srcOrd="0" destOrd="0" parTransId="{A1A39CD9-CB7D-4E74-8870-6B27899B9C0E}" sibTransId="{CD760AA8-B5FC-439D-9F65-0E30B66546E0}"/>
    <dgm:cxn modelId="{9759DE6D-8FD8-4C8C-9B71-52E79290A33B}" srcId="{6464D96B-88DB-4500-AC3C-ADBF5DA61F83}" destId="{8E191521-8F5E-4FC3-9775-41E87662FCFB}" srcOrd="0" destOrd="0" parTransId="{303D523A-29BC-44D7-81FE-A758A9999458}" sibTransId="{57CD75CC-5FE4-4159-AC52-A0961412F71E}"/>
    <dgm:cxn modelId="{1EFAB8B5-23D2-43E8-A22A-EE1B3FD469FE}" srcId="{8E191521-8F5E-4FC3-9775-41E87662FCFB}" destId="{9A0AA706-8F42-468A-9B06-8E30EFDE8A2E}" srcOrd="0" destOrd="0" parTransId="{C4C9D08E-7D71-4F72-9292-3B9D04571060}" sibTransId="{65A94BC0-AFCD-40CB-9E84-3AC5C29112F6}"/>
    <dgm:cxn modelId="{FDE2F8BC-9E1C-45F4-9C74-11D67B3B12DD}" type="presOf" srcId="{9A0AA706-8F42-468A-9B06-8E30EFDE8A2E}" destId="{939B8928-B693-4346-9E2F-1CA20CEFD2BF}" srcOrd="0" destOrd="0" presId="urn:microsoft.com/office/officeart/2005/8/layout/chevron2"/>
    <dgm:cxn modelId="{369BBA26-4798-48F2-9693-3E5C5073AFD4}" type="presOf" srcId="{6464D96B-88DB-4500-AC3C-ADBF5DA61F83}" destId="{ADC3844D-7584-4138-8794-EC63C88CCDA2}" srcOrd="0" destOrd="0" presId="urn:microsoft.com/office/officeart/2005/8/layout/chevron2"/>
    <dgm:cxn modelId="{6C752F4C-C0F5-4E4E-A182-5B3ACEB5CAAA}" type="presParOf" srcId="{ADC3844D-7584-4138-8794-EC63C88CCDA2}" destId="{27BF44FE-0E86-47D4-9CFC-7C994F6A946D}" srcOrd="0" destOrd="0" presId="urn:microsoft.com/office/officeart/2005/8/layout/chevron2"/>
    <dgm:cxn modelId="{0BBAE602-4602-4DB0-BA81-2DEF1076E8AB}" type="presParOf" srcId="{27BF44FE-0E86-47D4-9CFC-7C994F6A946D}" destId="{D480A57A-E18C-4BE5-A59E-B3B1FED69B75}" srcOrd="0" destOrd="0" presId="urn:microsoft.com/office/officeart/2005/8/layout/chevron2"/>
    <dgm:cxn modelId="{755980C1-ADCA-4F40-B57E-0CEB656FEB87}" type="presParOf" srcId="{27BF44FE-0E86-47D4-9CFC-7C994F6A946D}" destId="{939B8928-B693-4346-9E2F-1CA20CEFD2BF}" srcOrd="1" destOrd="0" presId="urn:microsoft.com/office/officeart/2005/8/layout/chevron2"/>
    <dgm:cxn modelId="{3D2A66B3-6C38-4855-889F-7734AA7C3545}" type="presParOf" srcId="{ADC3844D-7584-4138-8794-EC63C88CCDA2}" destId="{F3A67F52-35C9-4815-AF43-66CD736E29D8}" srcOrd="1" destOrd="0" presId="urn:microsoft.com/office/officeart/2005/8/layout/chevron2"/>
    <dgm:cxn modelId="{869864FC-4FB1-4BD5-85FF-B02604A24865}" type="presParOf" srcId="{ADC3844D-7584-4138-8794-EC63C88CCDA2}" destId="{F2419E0E-FB08-46C1-8873-F4129B5B504A}" srcOrd="2" destOrd="0" presId="urn:microsoft.com/office/officeart/2005/8/layout/chevron2"/>
    <dgm:cxn modelId="{A70DDF41-CC68-47E5-A23A-B96FAF4BC3A9}" type="presParOf" srcId="{F2419E0E-FB08-46C1-8873-F4129B5B504A}" destId="{46BAFA35-DACE-45AC-B145-4CD528510364}" srcOrd="0" destOrd="0" presId="urn:microsoft.com/office/officeart/2005/8/layout/chevron2"/>
    <dgm:cxn modelId="{93F8A3B7-5058-4DED-A8F4-7E87C82D1AC0}" type="presParOf" srcId="{F2419E0E-FB08-46C1-8873-F4129B5B504A}" destId="{E683E0AE-BCBA-4883-9A6F-44E8015A25A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F6C1DC6-972C-4A0B-90BF-5E7426754084}" type="doc">
      <dgm:prSet loTypeId="urn:microsoft.com/office/officeart/2005/8/layout/chevron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58C98E0-4612-4886-BC71-C6B94D83C58F}">
      <dgm:prSet phldrT="[Текст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800" dirty="0" smtClean="0">
              <a:solidFill>
                <a:schemeClr val="tx2"/>
              </a:solidFill>
              <a:latin typeface="+mj-lt"/>
              <a:cs typeface="Times New Roman" pitchFamily="18" charset="0"/>
            </a:rPr>
            <a:t>3</a:t>
          </a:r>
        </a:p>
      </dgm:t>
    </dgm:pt>
    <dgm:pt modelId="{05BBEBAA-46FF-450F-BD1E-4D7B22E15F6F}" type="parTrans" cxnId="{F8D9E5F6-0A49-4648-9FAE-CB930AC4B1EA}">
      <dgm:prSet/>
      <dgm:spPr/>
      <dgm:t>
        <a:bodyPr/>
        <a:lstStyle/>
        <a:p>
          <a:pPr algn="just"/>
          <a:endParaRPr lang="ru-RU" sz="1500">
            <a:solidFill>
              <a:schemeClr val="tx2"/>
            </a:solidFill>
            <a:latin typeface="+mj-lt"/>
          </a:endParaRPr>
        </a:p>
      </dgm:t>
    </dgm:pt>
    <dgm:pt modelId="{336A7BED-FC8D-4B72-9DAA-FF8AD1DD3734}" type="sibTrans" cxnId="{F8D9E5F6-0A49-4648-9FAE-CB930AC4B1EA}">
      <dgm:prSet/>
      <dgm:spPr/>
      <dgm:t>
        <a:bodyPr/>
        <a:lstStyle/>
        <a:p>
          <a:pPr algn="just"/>
          <a:endParaRPr lang="ru-RU" sz="1500">
            <a:solidFill>
              <a:schemeClr val="tx2"/>
            </a:solidFill>
            <a:latin typeface="+mj-lt"/>
          </a:endParaRPr>
        </a:p>
      </dgm:t>
    </dgm:pt>
    <dgm:pt modelId="{D088FAE2-E490-44E6-8114-33F5A84E6A15}">
      <dgm:prSet phldrT="[Текст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800" dirty="0" smtClean="0">
              <a:solidFill>
                <a:schemeClr val="tx2"/>
              </a:solidFill>
              <a:latin typeface="+mj-lt"/>
              <a:cs typeface="Times New Roman" pitchFamily="18" charset="0"/>
            </a:rPr>
            <a:t>4</a:t>
          </a:r>
        </a:p>
      </dgm:t>
    </dgm:pt>
    <dgm:pt modelId="{E622EB3A-43EB-4825-B302-F1D271C7FA8E}" type="parTrans" cxnId="{1FB9A29E-AF2C-44E6-95C1-48EA68AF30EC}">
      <dgm:prSet/>
      <dgm:spPr/>
      <dgm:t>
        <a:bodyPr/>
        <a:lstStyle/>
        <a:p>
          <a:pPr algn="just"/>
          <a:endParaRPr lang="ru-RU" sz="1500">
            <a:solidFill>
              <a:schemeClr val="tx2"/>
            </a:solidFill>
            <a:latin typeface="+mj-lt"/>
          </a:endParaRPr>
        </a:p>
      </dgm:t>
    </dgm:pt>
    <dgm:pt modelId="{A94A66F8-7410-44D6-9EFC-11CE7919FC07}" type="sibTrans" cxnId="{1FB9A29E-AF2C-44E6-95C1-48EA68AF30EC}">
      <dgm:prSet/>
      <dgm:spPr/>
      <dgm:t>
        <a:bodyPr/>
        <a:lstStyle/>
        <a:p>
          <a:pPr algn="just"/>
          <a:endParaRPr lang="ru-RU" sz="1500">
            <a:solidFill>
              <a:schemeClr val="tx2"/>
            </a:solidFill>
            <a:latin typeface="+mj-lt"/>
          </a:endParaRPr>
        </a:p>
      </dgm:t>
    </dgm:pt>
    <dgm:pt modelId="{C0A1E0D4-0D26-4A37-A691-34FFE02F33E7}">
      <dgm:prSet phldrT="[Текст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800" dirty="0" smtClean="0">
              <a:solidFill>
                <a:schemeClr val="tx2"/>
              </a:solidFill>
              <a:latin typeface="+mj-lt"/>
              <a:cs typeface="Times New Roman" pitchFamily="18" charset="0"/>
            </a:rPr>
            <a:t>5</a:t>
          </a:r>
          <a:endParaRPr lang="ru-RU" sz="1800" dirty="0" smtClean="0">
            <a:solidFill>
              <a:schemeClr val="tx2"/>
            </a:solidFill>
            <a:latin typeface="+mj-lt"/>
          </a:endParaRPr>
        </a:p>
      </dgm:t>
    </dgm:pt>
    <dgm:pt modelId="{9A7F4C1D-4960-4BDE-B34F-16B3D9235C7A}" type="parTrans" cxnId="{9CD4A5F7-C823-49B9-9442-6A4F53CC5E98}">
      <dgm:prSet/>
      <dgm:spPr/>
      <dgm:t>
        <a:bodyPr/>
        <a:lstStyle/>
        <a:p>
          <a:pPr algn="just"/>
          <a:endParaRPr lang="ru-RU" sz="1500">
            <a:solidFill>
              <a:schemeClr val="tx2"/>
            </a:solidFill>
            <a:latin typeface="+mj-lt"/>
          </a:endParaRPr>
        </a:p>
      </dgm:t>
    </dgm:pt>
    <dgm:pt modelId="{A85626C4-8A6E-450A-BDCF-3A5754BAD05E}" type="sibTrans" cxnId="{9CD4A5F7-C823-49B9-9442-6A4F53CC5E98}">
      <dgm:prSet/>
      <dgm:spPr/>
      <dgm:t>
        <a:bodyPr/>
        <a:lstStyle/>
        <a:p>
          <a:pPr algn="just"/>
          <a:endParaRPr lang="ru-RU" sz="1500">
            <a:solidFill>
              <a:schemeClr val="tx2"/>
            </a:solidFill>
            <a:latin typeface="+mj-lt"/>
          </a:endParaRPr>
        </a:p>
      </dgm:t>
    </dgm:pt>
    <dgm:pt modelId="{E01CE5D6-1C10-4F92-852B-AD87CD954802}">
      <dgm:prSet phldrT="[Текст]" custT="1"/>
      <dgm:spPr/>
      <dgm:t>
        <a:bodyPr/>
        <a:lstStyle/>
        <a:p>
          <a:pPr marL="0" marR="0" indent="0" algn="just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500" dirty="0" smtClean="0">
              <a:solidFill>
                <a:schemeClr val="tx2"/>
              </a:solidFill>
              <a:latin typeface="+mj-lt"/>
              <a:cs typeface="Times New Roman" pitchFamily="18" charset="0"/>
            </a:rPr>
            <a:t>переводов физическим лицом - резидентом из РФ в пользу иных физических лиц - резидентов на их счета, открытые в банках, расположенных за пределами территории РФ, в суммах, не превышающих в течение одного операционного дня через один уполномоченный банк суммы, равной в эквиваленте </a:t>
          </a:r>
          <a:r>
            <a:rPr lang="ru-RU" sz="1500" b="1" dirty="0" smtClean="0">
              <a:solidFill>
                <a:schemeClr val="tx2"/>
              </a:solidFill>
              <a:latin typeface="+mj-lt"/>
              <a:cs typeface="Times New Roman" pitchFamily="18" charset="0"/>
            </a:rPr>
            <a:t>5 000 долларов США</a:t>
          </a:r>
          <a:r>
            <a:rPr lang="ru-RU" sz="1500" dirty="0" smtClean="0">
              <a:solidFill>
                <a:schemeClr val="tx2"/>
              </a:solidFill>
              <a:latin typeface="+mj-lt"/>
              <a:cs typeface="Times New Roman" pitchFamily="18" charset="0"/>
            </a:rPr>
            <a:t> по официальному курсу, установленному ЦБ РФ на дату списания денежных средств со счета физического лица – резидента;</a:t>
          </a:r>
        </a:p>
      </dgm:t>
    </dgm:pt>
    <dgm:pt modelId="{7D60A5D4-77A8-43D2-9082-E8B628F98802}" type="parTrans" cxnId="{0F723E07-7BE6-42E6-B8C5-51E871AAF257}">
      <dgm:prSet/>
      <dgm:spPr/>
      <dgm:t>
        <a:bodyPr/>
        <a:lstStyle/>
        <a:p>
          <a:endParaRPr lang="ru-RU" sz="1500">
            <a:solidFill>
              <a:schemeClr val="tx2"/>
            </a:solidFill>
          </a:endParaRPr>
        </a:p>
      </dgm:t>
    </dgm:pt>
    <dgm:pt modelId="{38AD8538-73F6-4361-8893-B6A8720BC426}" type="sibTrans" cxnId="{0F723E07-7BE6-42E6-B8C5-51E871AAF257}">
      <dgm:prSet/>
      <dgm:spPr/>
      <dgm:t>
        <a:bodyPr/>
        <a:lstStyle/>
        <a:p>
          <a:endParaRPr lang="ru-RU" sz="1500">
            <a:solidFill>
              <a:schemeClr val="tx2"/>
            </a:solidFill>
          </a:endParaRPr>
        </a:p>
      </dgm:t>
    </dgm:pt>
    <dgm:pt modelId="{70C0A688-CBC2-4CD9-A702-D191CABC1472}">
      <dgm:prSet phldrT="[Текст]" custT="1"/>
      <dgm:spPr/>
      <dgm:t>
        <a:bodyPr/>
        <a:lstStyle/>
        <a:p>
          <a:pPr marL="0" marR="0" indent="0" algn="just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500" dirty="0" smtClean="0">
              <a:solidFill>
                <a:schemeClr val="tx2"/>
              </a:solidFill>
              <a:latin typeface="+mj-lt"/>
              <a:cs typeface="Times New Roman" pitchFamily="18" charset="0"/>
            </a:rPr>
            <a:t>переводов физическим лицом - резидентом в РФ со счетов, открытых в банках, расположенных за пределами территории РФ, в пользу иных физических лиц - резидентов на их счета в уполномоченных банках;</a:t>
          </a:r>
        </a:p>
      </dgm:t>
    </dgm:pt>
    <dgm:pt modelId="{986DF278-844F-401F-A52F-28991ED929FB}" type="parTrans" cxnId="{F6FAB8C1-854D-4599-9197-743D091203BE}">
      <dgm:prSet/>
      <dgm:spPr/>
      <dgm:t>
        <a:bodyPr/>
        <a:lstStyle/>
        <a:p>
          <a:endParaRPr lang="ru-RU" sz="1500">
            <a:solidFill>
              <a:schemeClr val="tx2"/>
            </a:solidFill>
          </a:endParaRPr>
        </a:p>
      </dgm:t>
    </dgm:pt>
    <dgm:pt modelId="{207AB131-8E6B-4AC3-891F-3C28FCC677C1}" type="sibTrans" cxnId="{F6FAB8C1-854D-4599-9197-743D091203BE}">
      <dgm:prSet/>
      <dgm:spPr/>
      <dgm:t>
        <a:bodyPr/>
        <a:lstStyle/>
        <a:p>
          <a:endParaRPr lang="ru-RU" sz="1500">
            <a:solidFill>
              <a:schemeClr val="tx2"/>
            </a:solidFill>
          </a:endParaRPr>
        </a:p>
      </dgm:t>
    </dgm:pt>
    <dgm:pt modelId="{9B6F24B0-981E-4197-8592-D3B585EADC14}">
      <dgm:prSet phldrT="[Текст]" custT="1"/>
      <dgm:spPr/>
      <dgm:t>
        <a:bodyPr/>
        <a:lstStyle/>
        <a:p>
          <a:pPr marL="0" marR="0" indent="0" algn="just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500" dirty="0" smtClean="0">
              <a:solidFill>
                <a:schemeClr val="tx2"/>
              </a:solidFill>
              <a:latin typeface="+mj-lt"/>
              <a:cs typeface="Times New Roman" pitchFamily="18" charset="0"/>
            </a:rPr>
            <a:t>переводов физическими лицами - резидентами со своих счетов, открытых в уполномоченных банках, в пользу иных физических лиц - резидентов, являющихся их супругами или близкими родственниками , на счета указанных лиц, открытые в уполномоченных банках либо в банках, расположенных за пределами территории РФ</a:t>
          </a:r>
          <a:r>
            <a:rPr lang="en-US" sz="1500" dirty="0" smtClean="0">
              <a:solidFill>
                <a:schemeClr val="tx2"/>
              </a:solidFill>
              <a:latin typeface="+mj-lt"/>
              <a:cs typeface="Times New Roman" pitchFamily="18" charset="0"/>
            </a:rPr>
            <a:t>.</a:t>
          </a:r>
          <a:endParaRPr lang="ru-RU" sz="1500" dirty="0" smtClean="0">
            <a:solidFill>
              <a:schemeClr val="tx2"/>
            </a:solidFill>
            <a:latin typeface="+mj-lt"/>
          </a:endParaRPr>
        </a:p>
      </dgm:t>
    </dgm:pt>
    <dgm:pt modelId="{E8D6E6FB-F2AE-4A62-BBCD-37B9161C23C8}" type="parTrans" cxnId="{6CF68BB1-4760-4F85-859E-59FBE7571257}">
      <dgm:prSet/>
      <dgm:spPr/>
      <dgm:t>
        <a:bodyPr/>
        <a:lstStyle/>
        <a:p>
          <a:endParaRPr lang="ru-RU" sz="1500">
            <a:solidFill>
              <a:schemeClr val="tx2"/>
            </a:solidFill>
          </a:endParaRPr>
        </a:p>
      </dgm:t>
    </dgm:pt>
    <dgm:pt modelId="{D05A25AB-CD2E-4088-B445-BC1BCBF96276}" type="sibTrans" cxnId="{6CF68BB1-4760-4F85-859E-59FBE7571257}">
      <dgm:prSet/>
      <dgm:spPr/>
      <dgm:t>
        <a:bodyPr/>
        <a:lstStyle/>
        <a:p>
          <a:endParaRPr lang="ru-RU" sz="1500">
            <a:solidFill>
              <a:schemeClr val="tx2"/>
            </a:solidFill>
          </a:endParaRPr>
        </a:p>
      </dgm:t>
    </dgm:pt>
    <dgm:pt modelId="{E6CF8071-154F-4A6E-962A-882405DFBA05}" type="pres">
      <dgm:prSet presAssocID="{6F6C1DC6-972C-4A0B-90BF-5E742675408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9CD5CD9-C841-4362-BDB3-2E1387F2A4BF}" type="pres">
      <dgm:prSet presAssocID="{A58C98E0-4612-4886-BC71-C6B94D83C58F}" presName="composite" presStyleCnt="0"/>
      <dgm:spPr/>
    </dgm:pt>
    <dgm:pt modelId="{D23C5CD4-B4CE-4F98-B80A-46999BD18E0A}" type="pres">
      <dgm:prSet presAssocID="{A58C98E0-4612-4886-BC71-C6B94D83C58F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E79C907-A2A1-4BEF-82AA-10A8EA5253EC}" type="pres">
      <dgm:prSet presAssocID="{A58C98E0-4612-4886-BC71-C6B94D83C58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32795F7-6691-4B69-84B0-2D0A91683A1C}" type="pres">
      <dgm:prSet presAssocID="{336A7BED-FC8D-4B72-9DAA-FF8AD1DD3734}" presName="sp" presStyleCnt="0"/>
      <dgm:spPr/>
    </dgm:pt>
    <dgm:pt modelId="{1C98747F-81A8-424C-9492-20F5245E13D3}" type="pres">
      <dgm:prSet presAssocID="{D088FAE2-E490-44E6-8114-33F5A84E6A15}" presName="composite" presStyleCnt="0"/>
      <dgm:spPr/>
    </dgm:pt>
    <dgm:pt modelId="{F389D77D-5EF1-4B16-934A-8EAFD79B465E}" type="pres">
      <dgm:prSet presAssocID="{D088FAE2-E490-44E6-8114-33F5A84E6A15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17AC9ED-6D53-46A0-8971-D866AF7BEAFC}" type="pres">
      <dgm:prSet presAssocID="{D088FAE2-E490-44E6-8114-33F5A84E6A15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6677468-F6BA-4CF0-8845-C3736311A6AD}" type="pres">
      <dgm:prSet presAssocID="{A94A66F8-7410-44D6-9EFC-11CE7919FC07}" presName="sp" presStyleCnt="0"/>
      <dgm:spPr/>
    </dgm:pt>
    <dgm:pt modelId="{0AF33991-2212-4A7E-8E33-E8681F69568B}" type="pres">
      <dgm:prSet presAssocID="{C0A1E0D4-0D26-4A37-A691-34FFE02F33E7}" presName="composite" presStyleCnt="0"/>
      <dgm:spPr/>
    </dgm:pt>
    <dgm:pt modelId="{8F3233E2-1F68-44BC-ABAC-B3AC2E34E670}" type="pres">
      <dgm:prSet presAssocID="{C0A1E0D4-0D26-4A37-A691-34FFE02F33E7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A38FCC-FFD4-4845-846E-6849C96C87E7}" type="pres">
      <dgm:prSet presAssocID="{C0A1E0D4-0D26-4A37-A691-34FFE02F33E7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6FAB8C1-854D-4599-9197-743D091203BE}" srcId="{D088FAE2-E490-44E6-8114-33F5A84E6A15}" destId="{70C0A688-CBC2-4CD9-A702-D191CABC1472}" srcOrd="0" destOrd="0" parTransId="{986DF278-844F-401F-A52F-28991ED929FB}" sibTransId="{207AB131-8E6B-4AC3-891F-3C28FCC677C1}"/>
    <dgm:cxn modelId="{D72D0019-CE73-4640-BC21-6F0A3324AE58}" type="presOf" srcId="{D088FAE2-E490-44E6-8114-33F5A84E6A15}" destId="{F389D77D-5EF1-4B16-934A-8EAFD79B465E}" srcOrd="0" destOrd="0" presId="urn:microsoft.com/office/officeart/2005/8/layout/chevron2"/>
    <dgm:cxn modelId="{23701F8E-D887-4BEE-810D-E57D79E4C9B1}" type="presOf" srcId="{C0A1E0D4-0D26-4A37-A691-34FFE02F33E7}" destId="{8F3233E2-1F68-44BC-ABAC-B3AC2E34E670}" srcOrd="0" destOrd="0" presId="urn:microsoft.com/office/officeart/2005/8/layout/chevron2"/>
    <dgm:cxn modelId="{2A8CF47A-88DB-4E15-81C7-12F7242DDB62}" type="presOf" srcId="{9B6F24B0-981E-4197-8592-D3B585EADC14}" destId="{D5A38FCC-FFD4-4845-846E-6849C96C87E7}" srcOrd="0" destOrd="0" presId="urn:microsoft.com/office/officeart/2005/8/layout/chevron2"/>
    <dgm:cxn modelId="{9CD4A5F7-C823-49B9-9442-6A4F53CC5E98}" srcId="{6F6C1DC6-972C-4A0B-90BF-5E7426754084}" destId="{C0A1E0D4-0D26-4A37-A691-34FFE02F33E7}" srcOrd="2" destOrd="0" parTransId="{9A7F4C1D-4960-4BDE-B34F-16B3D9235C7A}" sibTransId="{A85626C4-8A6E-450A-BDCF-3A5754BAD05E}"/>
    <dgm:cxn modelId="{F9B76E49-4A88-412F-8506-6EA00368797E}" type="presOf" srcId="{6F6C1DC6-972C-4A0B-90BF-5E7426754084}" destId="{E6CF8071-154F-4A6E-962A-882405DFBA05}" srcOrd="0" destOrd="0" presId="urn:microsoft.com/office/officeart/2005/8/layout/chevron2"/>
    <dgm:cxn modelId="{6DA709CF-6667-4998-BFD7-BAFCF8BE36DF}" type="presOf" srcId="{A58C98E0-4612-4886-BC71-C6B94D83C58F}" destId="{D23C5CD4-B4CE-4F98-B80A-46999BD18E0A}" srcOrd="0" destOrd="0" presId="urn:microsoft.com/office/officeart/2005/8/layout/chevron2"/>
    <dgm:cxn modelId="{0F723E07-7BE6-42E6-B8C5-51E871AAF257}" srcId="{A58C98E0-4612-4886-BC71-C6B94D83C58F}" destId="{E01CE5D6-1C10-4F92-852B-AD87CD954802}" srcOrd="0" destOrd="0" parTransId="{7D60A5D4-77A8-43D2-9082-E8B628F98802}" sibTransId="{38AD8538-73F6-4361-8893-B6A8720BC426}"/>
    <dgm:cxn modelId="{F8D9E5F6-0A49-4648-9FAE-CB930AC4B1EA}" srcId="{6F6C1DC6-972C-4A0B-90BF-5E7426754084}" destId="{A58C98E0-4612-4886-BC71-C6B94D83C58F}" srcOrd="0" destOrd="0" parTransId="{05BBEBAA-46FF-450F-BD1E-4D7B22E15F6F}" sibTransId="{336A7BED-FC8D-4B72-9DAA-FF8AD1DD3734}"/>
    <dgm:cxn modelId="{1FB9A29E-AF2C-44E6-95C1-48EA68AF30EC}" srcId="{6F6C1DC6-972C-4A0B-90BF-5E7426754084}" destId="{D088FAE2-E490-44E6-8114-33F5A84E6A15}" srcOrd="1" destOrd="0" parTransId="{E622EB3A-43EB-4825-B302-F1D271C7FA8E}" sibTransId="{A94A66F8-7410-44D6-9EFC-11CE7919FC07}"/>
    <dgm:cxn modelId="{6505C622-863D-48C0-B8E1-ECDAB5056652}" type="presOf" srcId="{70C0A688-CBC2-4CD9-A702-D191CABC1472}" destId="{017AC9ED-6D53-46A0-8971-D866AF7BEAFC}" srcOrd="0" destOrd="0" presId="urn:microsoft.com/office/officeart/2005/8/layout/chevron2"/>
    <dgm:cxn modelId="{6CF68BB1-4760-4F85-859E-59FBE7571257}" srcId="{C0A1E0D4-0D26-4A37-A691-34FFE02F33E7}" destId="{9B6F24B0-981E-4197-8592-D3B585EADC14}" srcOrd="0" destOrd="0" parTransId="{E8D6E6FB-F2AE-4A62-BBCD-37B9161C23C8}" sibTransId="{D05A25AB-CD2E-4088-B445-BC1BCBF96276}"/>
    <dgm:cxn modelId="{A531B636-A32D-489A-85E0-2C406D82AE2E}" type="presOf" srcId="{E01CE5D6-1C10-4F92-852B-AD87CD954802}" destId="{EE79C907-A2A1-4BEF-82AA-10A8EA5253EC}" srcOrd="0" destOrd="0" presId="urn:microsoft.com/office/officeart/2005/8/layout/chevron2"/>
    <dgm:cxn modelId="{32443C48-A902-43A4-AF11-BCAEED125635}" type="presParOf" srcId="{E6CF8071-154F-4A6E-962A-882405DFBA05}" destId="{49CD5CD9-C841-4362-BDB3-2E1387F2A4BF}" srcOrd="0" destOrd="0" presId="urn:microsoft.com/office/officeart/2005/8/layout/chevron2"/>
    <dgm:cxn modelId="{D40E220E-1CB1-4060-85DF-C457B966D264}" type="presParOf" srcId="{49CD5CD9-C841-4362-BDB3-2E1387F2A4BF}" destId="{D23C5CD4-B4CE-4F98-B80A-46999BD18E0A}" srcOrd="0" destOrd="0" presId="urn:microsoft.com/office/officeart/2005/8/layout/chevron2"/>
    <dgm:cxn modelId="{C2A16448-70AA-4E18-BF0E-4E67C8E85E78}" type="presParOf" srcId="{49CD5CD9-C841-4362-BDB3-2E1387F2A4BF}" destId="{EE79C907-A2A1-4BEF-82AA-10A8EA5253EC}" srcOrd="1" destOrd="0" presId="urn:microsoft.com/office/officeart/2005/8/layout/chevron2"/>
    <dgm:cxn modelId="{77D01334-8CED-42D7-9B25-B69730D170CC}" type="presParOf" srcId="{E6CF8071-154F-4A6E-962A-882405DFBA05}" destId="{A32795F7-6691-4B69-84B0-2D0A91683A1C}" srcOrd="1" destOrd="0" presId="urn:microsoft.com/office/officeart/2005/8/layout/chevron2"/>
    <dgm:cxn modelId="{73B36F5A-25C1-403E-A687-E6E54557C639}" type="presParOf" srcId="{E6CF8071-154F-4A6E-962A-882405DFBA05}" destId="{1C98747F-81A8-424C-9492-20F5245E13D3}" srcOrd="2" destOrd="0" presId="urn:microsoft.com/office/officeart/2005/8/layout/chevron2"/>
    <dgm:cxn modelId="{AF50A811-6B49-4F26-9E07-6D559AD36DC3}" type="presParOf" srcId="{1C98747F-81A8-424C-9492-20F5245E13D3}" destId="{F389D77D-5EF1-4B16-934A-8EAFD79B465E}" srcOrd="0" destOrd="0" presId="urn:microsoft.com/office/officeart/2005/8/layout/chevron2"/>
    <dgm:cxn modelId="{609301CA-5BC2-4A22-AF85-EB14AC443009}" type="presParOf" srcId="{1C98747F-81A8-424C-9492-20F5245E13D3}" destId="{017AC9ED-6D53-46A0-8971-D866AF7BEAFC}" srcOrd="1" destOrd="0" presId="urn:microsoft.com/office/officeart/2005/8/layout/chevron2"/>
    <dgm:cxn modelId="{8F24FA19-A276-4D98-8943-72E786E953EB}" type="presParOf" srcId="{E6CF8071-154F-4A6E-962A-882405DFBA05}" destId="{26677468-F6BA-4CF0-8845-C3736311A6AD}" srcOrd="3" destOrd="0" presId="urn:microsoft.com/office/officeart/2005/8/layout/chevron2"/>
    <dgm:cxn modelId="{CD7E44B3-7309-4988-A0A7-C0A978AFC802}" type="presParOf" srcId="{E6CF8071-154F-4A6E-962A-882405DFBA05}" destId="{0AF33991-2212-4A7E-8E33-E8681F69568B}" srcOrd="4" destOrd="0" presId="urn:microsoft.com/office/officeart/2005/8/layout/chevron2"/>
    <dgm:cxn modelId="{DEE6DF30-2BAD-42CD-ABBE-A16669EB04AB}" type="presParOf" srcId="{0AF33991-2212-4A7E-8E33-E8681F69568B}" destId="{8F3233E2-1F68-44BC-ABAC-B3AC2E34E670}" srcOrd="0" destOrd="0" presId="urn:microsoft.com/office/officeart/2005/8/layout/chevron2"/>
    <dgm:cxn modelId="{C194E6D8-9A4C-47BF-B98A-365470013405}" type="presParOf" srcId="{0AF33991-2212-4A7E-8E33-E8681F69568B}" destId="{D5A38FCC-FFD4-4845-846E-6849C96C87E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00B09B4-AB7E-4DB9-8646-2916CDF197C7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4B1ECBC-B808-4188-9F01-3474983624D3}">
      <dgm:prSet phldrT="[Текст]" custT="1"/>
      <dgm:spPr/>
      <dgm:t>
        <a:bodyPr/>
        <a:lstStyle/>
        <a:p>
          <a:pPr algn="just"/>
          <a:r>
            <a:rPr lang="ru-RU" sz="1500" dirty="0" smtClean="0">
              <a:solidFill>
                <a:schemeClr val="tx2"/>
              </a:solidFill>
              <a:latin typeface="+mj-lt"/>
            </a:rPr>
            <a:t>дарения валютных ценностей супругу и близким родственникам;</a:t>
          </a:r>
          <a:endParaRPr lang="ru-RU" sz="1500" dirty="0">
            <a:solidFill>
              <a:schemeClr val="tx2"/>
            </a:solidFill>
            <a:latin typeface="+mj-lt"/>
          </a:endParaRPr>
        </a:p>
      </dgm:t>
    </dgm:pt>
    <dgm:pt modelId="{0591BCFD-A216-477F-B359-F841108E126B}" type="parTrans" cxnId="{90B10C35-99B4-480D-A80E-4A97FAABF552}">
      <dgm:prSet/>
      <dgm:spPr/>
      <dgm:t>
        <a:bodyPr/>
        <a:lstStyle/>
        <a:p>
          <a:endParaRPr lang="ru-RU" sz="1500">
            <a:solidFill>
              <a:schemeClr val="tx2"/>
            </a:solidFill>
            <a:latin typeface="+mj-lt"/>
          </a:endParaRPr>
        </a:p>
      </dgm:t>
    </dgm:pt>
    <dgm:pt modelId="{AE46A980-7A69-41AE-BF4D-F2A9DE37069D}" type="sibTrans" cxnId="{90B10C35-99B4-480D-A80E-4A97FAABF552}">
      <dgm:prSet/>
      <dgm:spPr/>
      <dgm:t>
        <a:bodyPr/>
        <a:lstStyle/>
        <a:p>
          <a:endParaRPr lang="ru-RU" sz="1500">
            <a:solidFill>
              <a:schemeClr val="tx2"/>
            </a:solidFill>
            <a:latin typeface="+mj-lt"/>
          </a:endParaRPr>
        </a:p>
      </dgm:t>
    </dgm:pt>
    <dgm:pt modelId="{EDB42211-FB7A-45C8-9581-8E985497C3D0}">
      <dgm:prSet phldrT="[Текст]" custT="1"/>
      <dgm:spPr/>
      <dgm:t>
        <a:bodyPr/>
        <a:lstStyle/>
        <a:p>
          <a:pPr algn="just"/>
          <a:r>
            <a:rPr lang="ru-RU" sz="1500" dirty="0" smtClean="0">
              <a:solidFill>
                <a:schemeClr val="tx2"/>
              </a:solidFill>
              <a:latin typeface="+mj-lt"/>
            </a:rPr>
            <a:t>завещания валютных ценностей или получения их по праву наследования;</a:t>
          </a:r>
          <a:endParaRPr lang="ru-RU" sz="1500" dirty="0">
            <a:solidFill>
              <a:schemeClr val="tx2"/>
            </a:solidFill>
            <a:latin typeface="+mj-lt"/>
          </a:endParaRPr>
        </a:p>
      </dgm:t>
    </dgm:pt>
    <dgm:pt modelId="{C98D1D5D-B0E2-48A4-A162-C4E5E5BA43E5}" type="parTrans" cxnId="{49900989-7DEE-41E5-9CE7-1803443C568A}">
      <dgm:prSet/>
      <dgm:spPr/>
      <dgm:t>
        <a:bodyPr/>
        <a:lstStyle/>
        <a:p>
          <a:endParaRPr lang="ru-RU" sz="1500">
            <a:solidFill>
              <a:schemeClr val="tx2"/>
            </a:solidFill>
            <a:latin typeface="+mj-lt"/>
          </a:endParaRPr>
        </a:p>
      </dgm:t>
    </dgm:pt>
    <dgm:pt modelId="{2B342F89-D85A-4B98-AD28-310076C38EBF}" type="sibTrans" cxnId="{49900989-7DEE-41E5-9CE7-1803443C568A}">
      <dgm:prSet/>
      <dgm:spPr/>
      <dgm:t>
        <a:bodyPr/>
        <a:lstStyle/>
        <a:p>
          <a:endParaRPr lang="ru-RU" sz="1500">
            <a:solidFill>
              <a:schemeClr val="tx2"/>
            </a:solidFill>
            <a:latin typeface="+mj-lt"/>
          </a:endParaRPr>
        </a:p>
      </dgm:t>
    </dgm:pt>
    <dgm:pt modelId="{CE1579FF-0C3A-4120-B6BD-878AB4F3D97A}">
      <dgm:prSet phldrT="[Текст]" custT="1"/>
      <dgm:spPr/>
      <dgm:t>
        <a:bodyPr anchor="ctr"/>
        <a:lstStyle/>
        <a:p>
          <a:pPr marL="0" marR="0" indent="0" algn="just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500" kern="1200" dirty="0" smtClean="0">
              <a:solidFill>
                <a:schemeClr val="tx2"/>
              </a:solidFill>
              <a:effectLst/>
              <a:latin typeface="+mj-lt"/>
              <a:ea typeface="Times New Roman"/>
            </a:rPr>
            <a:t>передачи физическим лицом - резидентом валютных ценностей в дар Российской Федерации, субъекту РФ и (или) муниципальному образованию;</a:t>
          </a:r>
          <a:endParaRPr lang="ru-RU" sz="1500" dirty="0" smtClean="0">
            <a:solidFill>
              <a:schemeClr val="tx2"/>
            </a:solidFill>
            <a:effectLst/>
            <a:latin typeface="+mj-lt"/>
            <a:ea typeface="Times New Roman"/>
          </a:endParaRPr>
        </a:p>
      </dgm:t>
    </dgm:pt>
    <dgm:pt modelId="{D5C1A8B9-210F-4D64-B6AC-B3E31424B4C5}" type="parTrans" cxnId="{D15ADA50-9640-4523-B5C6-2E69BE8FCC01}">
      <dgm:prSet/>
      <dgm:spPr/>
      <dgm:t>
        <a:bodyPr/>
        <a:lstStyle/>
        <a:p>
          <a:endParaRPr lang="ru-RU" sz="1500">
            <a:solidFill>
              <a:schemeClr val="tx2"/>
            </a:solidFill>
            <a:latin typeface="+mj-lt"/>
          </a:endParaRPr>
        </a:p>
      </dgm:t>
    </dgm:pt>
    <dgm:pt modelId="{2973ACAB-B047-40D5-A084-8B2F23AD6D04}" type="sibTrans" cxnId="{D15ADA50-9640-4523-B5C6-2E69BE8FCC01}">
      <dgm:prSet/>
      <dgm:spPr/>
      <dgm:t>
        <a:bodyPr/>
        <a:lstStyle/>
        <a:p>
          <a:endParaRPr lang="ru-RU" sz="1500">
            <a:solidFill>
              <a:schemeClr val="tx2"/>
            </a:solidFill>
            <a:latin typeface="+mj-lt"/>
          </a:endParaRPr>
        </a:p>
      </dgm:t>
    </dgm:pt>
    <dgm:pt modelId="{D4F7F1C7-E04B-4C0D-9CBC-3F7A559FCCB2}">
      <dgm:prSet phldrT="[Текст]" custT="1"/>
      <dgm:spPr/>
      <dgm:t>
        <a:bodyPr/>
        <a:lstStyle/>
        <a:p>
          <a:pPr algn="just"/>
          <a:r>
            <a:rPr lang="ru-RU" sz="1500" dirty="0" smtClean="0">
              <a:solidFill>
                <a:schemeClr val="tx2"/>
              </a:solidFill>
              <a:latin typeface="+mj-lt"/>
            </a:rPr>
            <a:t>приобретения и отчуждения физическим лицом - резидентом в целях коллекционирования единичных денежных знаков и монет;</a:t>
          </a:r>
          <a:endParaRPr lang="ru-RU" sz="1500" dirty="0">
            <a:solidFill>
              <a:schemeClr val="tx2"/>
            </a:solidFill>
            <a:latin typeface="+mj-lt"/>
          </a:endParaRPr>
        </a:p>
      </dgm:t>
    </dgm:pt>
    <dgm:pt modelId="{2958B058-2B07-4FEF-92AF-3CBE09B73CCE}" type="parTrans" cxnId="{03396EC9-7141-47A1-AD0B-3008319551B2}">
      <dgm:prSet/>
      <dgm:spPr/>
      <dgm:t>
        <a:bodyPr/>
        <a:lstStyle/>
        <a:p>
          <a:endParaRPr lang="ru-RU" sz="1500">
            <a:solidFill>
              <a:schemeClr val="tx2"/>
            </a:solidFill>
            <a:latin typeface="+mj-lt"/>
          </a:endParaRPr>
        </a:p>
      </dgm:t>
    </dgm:pt>
    <dgm:pt modelId="{42A884BE-6DE2-4D96-9D8F-1AD2064AC151}" type="sibTrans" cxnId="{03396EC9-7141-47A1-AD0B-3008319551B2}">
      <dgm:prSet/>
      <dgm:spPr/>
      <dgm:t>
        <a:bodyPr/>
        <a:lstStyle/>
        <a:p>
          <a:endParaRPr lang="ru-RU" sz="1500">
            <a:solidFill>
              <a:schemeClr val="tx2"/>
            </a:solidFill>
            <a:latin typeface="+mj-lt"/>
          </a:endParaRPr>
        </a:p>
      </dgm:t>
    </dgm:pt>
    <dgm:pt modelId="{027D9826-B5F4-4EF5-8597-07DD5EDF4380}" type="pres">
      <dgm:prSet presAssocID="{300B09B4-AB7E-4DB9-8646-2916CDF197C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6AFF039A-955E-432E-872B-835D429F9B54}" type="pres">
      <dgm:prSet presAssocID="{300B09B4-AB7E-4DB9-8646-2916CDF197C7}" presName="Name1" presStyleCnt="0"/>
      <dgm:spPr/>
    </dgm:pt>
    <dgm:pt modelId="{AC0F05BC-C017-42A7-9A8B-BCA6628663D4}" type="pres">
      <dgm:prSet presAssocID="{300B09B4-AB7E-4DB9-8646-2916CDF197C7}" presName="cycle" presStyleCnt="0"/>
      <dgm:spPr/>
    </dgm:pt>
    <dgm:pt modelId="{8D736C48-EA97-4C96-8C8B-731464F50E8E}" type="pres">
      <dgm:prSet presAssocID="{300B09B4-AB7E-4DB9-8646-2916CDF197C7}" presName="srcNode" presStyleLbl="node1" presStyleIdx="0" presStyleCnt="4"/>
      <dgm:spPr/>
    </dgm:pt>
    <dgm:pt modelId="{7B582E74-E96E-45D5-9C87-5D786C8C09D7}" type="pres">
      <dgm:prSet presAssocID="{300B09B4-AB7E-4DB9-8646-2916CDF197C7}" presName="conn" presStyleLbl="parChTrans1D2" presStyleIdx="0" presStyleCnt="1"/>
      <dgm:spPr/>
      <dgm:t>
        <a:bodyPr/>
        <a:lstStyle/>
        <a:p>
          <a:endParaRPr lang="ru-RU"/>
        </a:p>
      </dgm:t>
    </dgm:pt>
    <dgm:pt modelId="{4C43A9A2-A1E5-476A-B2CA-88D2FE64DB26}" type="pres">
      <dgm:prSet presAssocID="{300B09B4-AB7E-4DB9-8646-2916CDF197C7}" presName="extraNode" presStyleLbl="node1" presStyleIdx="0" presStyleCnt="4"/>
      <dgm:spPr/>
    </dgm:pt>
    <dgm:pt modelId="{EE5E3959-17E7-443E-80F4-D5F3EEC25D60}" type="pres">
      <dgm:prSet presAssocID="{300B09B4-AB7E-4DB9-8646-2916CDF197C7}" presName="dstNode" presStyleLbl="node1" presStyleIdx="0" presStyleCnt="4"/>
      <dgm:spPr/>
    </dgm:pt>
    <dgm:pt modelId="{9090049C-61FF-4AEF-8F50-74F26DF5740D}" type="pres">
      <dgm:prSet presAssocID="{CE1579FF-0C3A-4120-B6BD-878AB4F3D97A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91E16A2-8135-42BF-95E2-15C8BE81DE1A}" type="pres">
      <dgm:prSet presAssocID="{CE1579FF-0C3A-4120-B6BD-878AB4F3D97A}" presName="accent_1" presStyleCnt="0"/>
      <dgm:spPr/>
    </dgm:pt>
    <dgm:pt modelId="{37ECCEEB-101F-4890-B47D-7DEF32683C35}" type="pres">
      <dgm:prSet presAssocID="{CE1579FF-0C3A-4120-B6BD-878AB4F3D97A}" presName="accentRepeatNode" presStyleLbl="solidFgAcc1" presStyleIdx="0" presStyleCnt="4"/>
      <dgm:spPr/>
    </dgm:pt>
    <dgm:pt modelId="{AED1E7B5-A20D-4C70-A699-628C2A516369}" type="pres">
      <dgm:prSet presAssocID="{A4B1ECBC-B808-4188-9F01-3474983624D3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6A726BD-7936-449D-9780-654353331287}" type="pres">
      <dgm:prSet presAssocID="{A4B1ECBC-B808-4188-9F01-3474983624D3}" presName="accent_2" presStyleCnt="0"/>
      <dgm:spPr/>
    </dgm:pt>
    <dgm:pt modelId="{47B4B084-4707-494C-B1A9-6EDC163E88C3}" type="pres">
      <dgm:prSet presAssocID="{A4B1ECBC-B808-4188-9F01-3474983624D3}" presName="accentRepeatNode" presStyleLbl="solidFgAcc1" presStyleIdx="1" presStyleCnt="4" custLinFactNeighborX="1568" custLinFactNeighborY="731"/>
      <dgm:spPr/>
    </dgm:pt>
    <dgm:pt modelId="{43FDC2D0-8A79-4EC0-8F5F-C6676332F188}" type="pres">
      <dgm:prSet presAssocID="{EDB42211-FB7A-45C8-9581-8E985497C3D0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35A102B-F623-4328-97BF-5C32E502E0BF}" type="pres">
      <dgm:prSet presAssocID="{EDB42211-FB7A-45C8-9581-8E985497C3D0}" presName="accent_3" presStyleCnt="0"/>
      <dgm:spPr/>
    </dgm:pt>
    <dgm:pt modelId="{A7EAC9A7-070A-4E69-9EEA-6FC57E6804B1}" type="pres">
      <dgm:prSet presAssocID="{EDB42211-FB7A-45C8-9581-8E985497C3D0}" presName="accentRepeatNode" presStyleLbl="solidFgAcc1" presStyleIdx="2" presStyleCnt="4"/>
      <dgm:spPr/>
      <dgm:t>
        <a:bodyPr/>
        <a:lstStyle/>
        <a:p>
          <a:endParaRPr lang="ru-RU"/>
        </a:p>
      </dgm:t>
    </dgm:pt>
    <dgm:pt modelId="{CE26C2B2-B05B-4C80-9EB6-E147D1010904}" type="pres">
      <dgm:prSet presAssocID="{D4F7F1C7-E04B-4C0D-9CBC-3F7A559FCCB2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814DBD9-EAEA-4A9D-9D14-F57AEA50BB7B}" type="pres">
      <dgm:prSet presAssocID="{D4F7F1C7-E04B-4C0D-9CBC-3F7A559FCCB2}" presName="accent_4" presStyleCnt="0"/>
      <dgm:spPr/>
    </dgm:pt>
    <dgm:pt modelId="{8EB352D8-FDDB-4C52-B032-4DDA143E66DF}" type="pres">
      <dgm:prSet presAssocID="{D4F7F1C7-E04B-4C0D-9CBC-3F7A559FCCB2}" presName="accentRepeatNode" presStyleLbl="solidFgAcc1" presStyleIdx="3" presStyleCnt="4"/>
      <dgm:spPr/>
    </dgm:pt>
  </dgm:ptLst>
  <dgm:cxnLst>
    <dgm:cxn modelId="{4742814E-E655-4FD1-9BA8-9E59523D488D}" type="presOf" srcId="{2973ACAB-B047-40D5-A084-8B2F23AD6D04}" destId="{7B582E74-E96E-45D5-9C87-5D786C8C09D7}" srcOrd="0" destOrd="0" presId="urn:microsoft.com/office/officeart/2008/layout/VerticalCurvedList"/>
    <dgm:cxn modelId="{90B10C35-99B4-480D-A80E-4A97FAABF552}" srcId="{300B09B4-AB7E-4DB9-8646-2916CDF197C7}" destId="{A4B1ECBC-B808-4188-9F01-3474983624D3}" srcOrd="1" destOrd="0" parTransId="{0591BCFD-A216-477F-B359-F841108E126B}" sibTransId="{AE46A980-7A69-41AE-BF4D-F2A9DE37069D}"/>
    <dgm:cxn modelId="{FB4656E1-F8A6-4F24-9B33-1BA5559FCF8E}" type="presOf" srcId="{EDB42211-FB7A-45C8-9581-8E985497C3D0}" destId="{43FDC2D0-8A79-4EC0-8F5F-C6676332F188}" srcOrd="0" destOrd="0" presId="urn:microsoft.com/office/officeart/2008/layout/VerticalCurvedList"/>
    <dgm:cxn modelId="{D15ADA50-9640-4523-B5C6-2E69BE8FCC01}" srcId="{300B09B4-AB7E-4DB9-8646-2916CDF197C7}" destId="{CE1579FF-0C3A-4120-B6BD-878AB4F3D97A}" srcOrd="0" destOrd="0" parTransId="{D5C1A8B9-210F-4D64-B6AC-B3E31424B4C5}" sibTransId="{2973ACAB-B047-40D5-A084-8B2F23AD6D04}"/>
    <dgm:cxn modelId="{49900989-7DEE-41E5-9CE7-1803443C568A}" srcId="{300B09B4-AB7E-4DB9-8646-2916CDF197C7}" destId="{EDB42211-FB7A-45C8-9581-8E985497C3D0}" srcOrd="2" destOrd="0" parTransId="{C98D1D5D-B0E2-48A4-A162-C4E5E5BA43E5}" sibTransId="{2B342F89-D85A-4B98-AD28-310076C38EBF}"/>
    <dgm:cxn modelId="{FDCC30B7-26E7-49CB-B81F-DE92671049FB}" type="presOf" srcId="{D4F7F1C7-E04B-4C0D-9CBC-3F7A559FCCB2}" destId="{CE26C2B2-B05B-4C80-9EB6-E147D1010904}" srcOrd="0" destOrd="0" presId="urn:microsoft.com/office/officeart/2008/layout/VerticalCurvedList"/>
    <dgm:cxn modelId="{7FD3B12E-9BFA-4579-8571-2A386D60C5E7}" type="presOf" srcId="{A4B1ECBC-B808-4188-9F01-3474983624D3}" destId="{AED1E7B5-A20D-4C70-A699-628C2A516369}" srcOrd="0" destOrd="0" presId="urn:microsoft.com/office/officeart/2008/layout/VerticalCurvedList"/>
    <dgm:cxn modelId="{263B944A-DB0F-437C-AD1D-78FB9416B43F}" type="presOf" srcId="{CE1579FF-0C3A-4120-B6BD-878AB4F3D97A}" destId="{9090049C-61FF-4AEF-8F50-74F26DF5740D}" srcOrd="0" destOrd="0" presId="urn:microsoft.com/office/officeart/2008/layout/VerticalCurvedList"/>
    <dgm:cxn modelId="{7BE944A3-931E-4F61-82CD-260E45EF4B48}" type="presOf" srcId="{300B09B4-AB7E-4DB9-8646-2916CDF197C7}" destId="{027D9826-B5F4-4EF5-8597-07DD5EDF4380}" srcOrd="0" destOrd="0" presId="urn:microsoft.com/office/officeart/2008/layout/VerticalCurvedList"/>
    <dgm:cxn modelId="{03396EC9-7141-47A1-AD0B-3008319551B2}" srcId="{300B09B4-AB7E-4DB9-8646-2916CDF197C7}" destId="{D4F7F1C7-E04B-4C0D-9CBC-3F7A559FCCB2}" srcOrd="3" destOrd="0" parTransId="{2958B058-2B07-4FEF-92AF-3CBE09B73CCE}" sibTransId="{42A884BE-6DE2-4D96-9D8F-1AD2064AC151}"/>
    <dgm:cxn modelId="{EBEAC1C5-7D1B-43E4-897B-72E4AD0E8489}" type="presParOf" srcId="{027D9826-B5F4-4EF5-8597-07DD5EDF4380}" destId="{6AFF039A-955E-432E-872B-835D429F9B54}" srcOrd="0" destOrd="0" presId="urn:microsoft.com/office/officeart/2008/layout/VerticalCurvedList"/>
    <dgm:cxn modelId="{C91FAD38-52A2-4D1D-8E68-BE8A3652CD2B}" type="presParOf" srcId="{6AFF039A-955E-432E-872B-835D429F9B54}" destId="{AC0F05BC-C017-42A7-9A8B-BCA6628663D4}" srcOrd="0" destOrd="0" presId="urn:microsoft.com/office/officeart/2008/layout/VerticalCurvedList"/>
    <dgm:cxn modelId="{FC7E52D8-FDC1-45CA-ADE2-8BEA10FE463E}" type="presParOf" srcId="{AC0F05BC-C017-42A7-9A8B-BCA6628663D4}" destId="{8D736C48-EA97-4C96-8C8B-731464F50E8E}" srcOrd="0" destOrd="0" presId="urn:microsoft.com/office/officeart/2008/layout/VerticalCurvedList"/>
    <dgm:cxn modelId="{90329289-84A3-4B94-80FC-80EC6D98CB19}" type="presParOf" srcId="{AC0F05BC-C017-42A7-9A8B-BCA6628663D4}" destId="{7B582E74-E96E-45D5-9C87-5D786C8C09D7}" srcOrd="1" destOrd="0" presId="urn:microsoft.com/office/officeart/2008/layout/VerticalCurvedList"/>
    <dgm:cxn modelId="{4AAA3710-509D-4098-AAA9-5BF057B92871}" type="presParOf" srcId="{AC0F05BC-C017-42A7-9A8B-BCA6628663D4}" destId="{4C43A9A2-A1E5-476A-B2CA-88D2FE64DB26}" srcOrd="2" destOrd="0" presId="urn:microsoft.com/office/officeart/2008/layout/VerticalCurvedList"/>
    <dgm:cxn modelId="{DC770B2C-5A30-4AAB-8C24-F937A50389C2}" type="presParOf" srcId="{AC0F05BC-C017-42A7-9A8B-BCA6628663D4}" destId="{EE5E3959-17E7-443E-80F4-D5F3EEC25D60}" srcOrd="3" destOrd="0" presId="urn:microsoft.com/office/officeart/2008/layout/VerticalCurvedList"/>
    <dgm:cxn modelId="{A18DB9B2-4929-4672-B835-13061124CBA1}" type="presParOf" srcId="{6AFF039A-955E-432E-872B-835D429F9B54}" destId="{9090049C-61FF-4AEF-8F50-74F26DF5740D}" srcOrd="1" destOrd="0" presId="urn:microsoft.com/office/officeart/2008/layout/VerticalCurvedList"/>
    <dgm:cxn modelId="{97CF32EA-CD47-4190-9A4D-79A6EA9A47B3}" type="presParOf" srcId="{6AFF039A-955E-432E-872B-835D429F9B54}" destId="{A91E16A2-8135-42BF-95E2-15C8BE81DE1A}" srcOrd="2" destOrd="0" presId="urn:microsoft.com/office/officeart/2008/layout/VerticalCurvedList"/>
    <dgm:cxn modelId="{7FC5A3EB-9137-4D34-8926-AA8088B85B87}" type="presParOf" srcId="{A91E16A2-8135-42BF-95E2-15C8BE81DE1A}" destId="{37ECCEEB-101F-4890-B47D-7DEF32683C35}" srcOrd="0" destOrd="0" presId="urn:microsoft.com/office/officeart/2008/layout/VerticalCurvedList"/>
    <dgm:cxn modelId="{81C4C870-A422-437D-B19B-956DE78991E2}" type="presParOf" srcId="{6AFF039A-955E-432E-872B-835D429F9B54}" destId="{AED1E7B5-A20D-4C70-A699-628C2A516369}" srcOrd="3" destOrd="0" presId="urn:microsoft.com/office/officeart/2008/layout/VerticalCurvedList"/>
    <dgm:cxn modelId="{5515D244-9489-4598-974B-6DC0868C6C41}" type="presParOf" srcId="{6AFF039A-955E-432E-872B-835D429F9B54}" destId="{26A726BD-7936-449D-9780-654353331287}" srcOrd="4" destOrd="0" presId="urn:microsoft.com/office/officeart/2008/layout/VerticalCurvedList"/>
    <dgm:cxn modelId="{329EB1B2-4B72-48A5-8DDE-B5A3D520C8A3}" type="presParOf" srcId="{26A726BD-7936-449D-9780-654353331287}" destId="{47B4B084-4707-494C-B1A9-6EDC163E88C3}" srcOrd="0" destOrd="0" presId="urn:microsoft.com/office/officeart/2008/layout/VerticalCurvedList"/>
    <dgm:cxn modelId="{A6DFCF13-0887-4BED-A687-191AF2ED0F0F}" type="presParOf" srcId="{6AFF039A-955E-432E-872B-835D429F9B54}" destId="{43FDC2D0-8A79-4EC0-8F5F-C6676332F188}" srcOrd="5" destOrd="0" presId="urn:microsoft.com/office/officeart/2008/layout/VerticalCurvedList"/>
    <dgm:cxn modelId="{7AD9A691-A32B-4CC0-9417-A1A1DBCEE4EA}" type="presParOf" srcId="{6AFF039A-955E-432E-872B-835D429F9B54}" destId="{B35A102B-F623-4328-97BF-5C32E502E0BF}" srcOrd="6" destOrd="0" presId="urn:microsoft.com/office/officeart/2008/layout/VerticalCurvedList"/>
    <dgm:cxn modelId="{8BD5EF4E-2A3B-416E-BB8A-7D095B76D19A}" type="presParOf" srcId="{B35A102B-F623-4328-97BF-5C32E502E0BF}" destId="{A7EAC9A7-070A-4E69-9EEA-6FC57E6804B1}" srcOrd="0" destOrd="0" presId="urn:microsoft.com/office/officeart/2008/layout/VerticalCurvedList"/>
    <dgm:cxn modelId="{2757FEAF-81D6-473B-B256-EFBC8DCAB849}" type="presParOf" srcId="{6AFF039A-955E-432E-872B-835D429F9B54}" destId="{CE26C2B2-B05B-4C80-9EB6-E147D1010904}" srcOrd="7" destOrd="0" presId="urn:microsoft.com/office/officeart/2008/layout/VerticalCurvedList"/>
    <dgm:cxn modelId="{6B9AA9B2-D461-473A-A7D4-2CDBECC3E20F}" type="presParOf" srcId="{6AFF039A-955E-432E-872B-835D429F9B54}" destId="{6814DBD9-EAEA-4A9D-9D14-F57AEA50BB7B}" srcOrd="8" destOrd="0" presId="urn:microsoft.com/office/officeart/2008/layout/VerticalCurvedList"/>
    <dgm:cxn modelId="{83B59423-6007-40EF-8EF1-734BBBD6AA1C}" type="presParOf" srcId="{6814DBD9-EAEA-4A9D-9D14-F57AEA50BB7B}" destId="{8EB352D8-FDDB-4C52-B032-4DDA143E66D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6C95F2A-70D0-435B-80F2-C00A8B321075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7AD7EB8-9D0C-4301-81C3-AA2A054B1509}">
      <dgm:prSet phldrT="[Текст]" custT="1"/>
      <dgm:spPr/>
      <dgm:t>
        <a:bodyPr/>
        <a:lstStyle/>
        <a:p>
          <a:pPr algn="just"/>
          <a:r>
            <a:rPr lang="ru-RU" sz="1500" dirty="0" smtClean="0">
              <a:solidFill>
                <a:schemeClr val="tx2"/>
              </a:solidFill>
            </a:rPr>
            <a:t>покупки у уполномоченного банка или продажи уполномоченному банку физическим лицом - резидентом наличной иностранной валюты, обмена, замены денежных знаков иностранного государства , а также приема для направления на инкассо в банки за пределами территории РФ наличной иностранной валюты;</a:t>
          </a:r>
          <a:endParaRPr lang="ru-RU" sz="1500" dirty="0">
            <a:solidFill>
              <a:schemeClr val="tx2"/>
            </a:solidFill>
          </a:endParaRPr>
        </a:p>
      </dgm:t>
    </dgm:pt>
    <dgm:pt modelId="{B83D64A1-73C9-4331-8952-2149AA3070A1}" type="parTrans" cxnId="{1A47F0F3-4B2D-48C2-9F74-5BD7CE6A9A41}">
      <dgm:prSet/>
      <dgm:spPr/>
      <dgm:t>
        <a:bodyPr/>
        <a:lstStyle/>
        <a:p>
          <a:endParaRPr lang="ru-RU" sz="1500">
            <a:solidFill>
              <a:schemeClr val="tx2"/>
            </a:solidFill>
          </a:endParaRPr>
        </a:p>
      </dgm:t>
    </dgm:pt>
    <dgm:pt modelId="{D1DF705A-4FAF-46D3-AB50-27B74022F3BE}" type="sibTrans" cxnId="{1A47F0F3-4B2D-48C2-9F74-5BD7CE6A9A41}">
      <dgm:prSet/>
      <dgm:spPr/>
      <dgm:t>
        <a:bodyPr/>
        <a:lstStyle/>
        <a:p>
          <a:endParaRPr lang="ru-RU" sz="1500">
            <a:solidFill>
              <a:schemeClr val="tx2"/>
            </a:solidFill>
          </a:endParaRPr>
        </a:p>
      </dgm:t>
    </dgm:pt>
    <dgm:pt modelId="{E770C1C9-981A-4488-AF3D-A280D64B1E9A}">
      <dgm:prSet phldrT="[Текст]" custT="1"/>
      <dgm:spPr/>
      <dgm:t>
        <a:bodyPr/>
        <a:lstStyle/>
        <a:p>
          <a:pPr algn="just"/>
          <a:r>
            <a:rPr lang="ru-RU" sz="1500" dirty="0" smtClean="0">
              <a:solidFill>
                <a:schemeClr val="tx2"/>
              </a:solidFill>
            </a:rPr>
            <a:t>расчетов физических лиц - резидентов в иностранной валюте в магазинах беспошлинной торговли, а также при реализации товаров и оказании услуг физическим лицам - резидентам в пути следования транспортных средств при международных перевозках.</a:t>
          </a:r>
          <a:endParaRPr lang="ru-RU" sz="1500" dirty="0">
            <a:solidFill>
              <a:schemeClr val="tx2"/>
            </a:solidFill>
          </a:endParaRPr>
        </a:p>
      </dgm:t>
    </dgm:pt>
    <dgm:pt modelId="{A95E38C4-F95B-4FCD-8584-F64F5F7385E1}" type="parTrans" cxnId="{8D84CF48-2E91-4029-832C-1312865589FB}">
      <dgm:prSet/>
      <dgm:spPr/>
      <dgm:t>
        <a:bodyPr/>
        <a:lstStyle/>
        <a:p>
          <a:endParaRPr lang="ru-RU" sz="1500">
            <a:solidFill>
              <a:schemeClr val="tx2"/>
            </a:solidFill>
          </a:endParaRPr>
        </a:p>
      </dgm:t>
    </dgm:pt>
    <dgm:pt modelId="{EA63A1C5-797A-4E7F-B116-F6D74299D2DC}" type="sibTrans" cxnId="{8D84CF48-2E91-4029-832C-1312865589FB}">
      <dgm:prSet/>
      <dgm:spPr/>
      <dgm:t>
        <a:bodyPr/>
        <a:lstStyle/>
        <a:p>
          <a:endParaRPr lang="ru-RU" sz="1500">
            <a:solidFill>
              <a:schemeClr val="tx2"/>
            </a:solidFill>
          </a:endParaRPr>
        </a:p>
      </dgm:t>
    </dgm:pt>
    <dgm:pt modelId="{7FA139B7-69D1-4579-9256-E41F17E3F72E}">
      <dgm:prSet phldrT="[Текст]" custT="1"/>
      <dgm:spPr/>
      <dgm:t>
        <a:bodyPr/>
        <a:lstStyle/>
        <a:p>
          <a:pPr algn="just"/>
          <a:r>
            <a:rPr lang="ru-RU" sz="1500" dirty="0" smtClean="0">
              <a:solidFill>
                <a:schemeClr val="tx2"/>
              </a:solidFill>
            </a:rPr>
            <a:t>перевода без открытия банковского счета физическим лицом - резидентом в пользу нерезидента на территории РФ, получения физическим лицом - резидентом перевода без открытия банковского счета на территории РФ от нерезидента, осуществляемых в установленном ЦБ РФ порядке, который может предусматривать соответственно только ограничение суммы перевода и суммы получения перевода;</a:t>
          </a:r>
          <a:endParaRPr lang="ru-RU" sz="1500" dirty="0">
            <a:solidFill>
              <a:schemeClr val="tx2"/>
            </a:solidFill>
          </a:endParaRPr>
        </a:p>
      </dgm:t>
    </dgm:pt>
    <dgm:pt modelId="{D86445D8-8FDA-44B2-B2D2-FEA9F85E4BB7}" type="sibTrans" cxnId="{6AD5A3AC-BD53-43E0-A5D4-2AE410E132E9}">
      <dgm:prSet/>
      <dgm:spPr/>
      <dgm:t>
        <a:bodyPr/>
        <a:lstStyle/>
        <a:p>
          <a:endParaRPr lang="ru-RU" sz="1500">
            <a:solidFill>
              <a:schemeClr val="tx2"/>
            </a:solidFill>
          </a:endParaRPr>
        </a:p>
      </dgm:t>
    </dgm:pt>
    <dgm:pt modelId="{1454FA7C-F949-4BD9-83C2-3A2D9AACAA65}" type="parTrans" cxnId="{6AD5A3AC-BD53-43E0-A5D4-2AE410E132E9}">
      <dgm:prSet/>
      <dgm:spPr/>
      <dgm:t>
        <a:bodyPr/>
        <a:lstStyle/>
        <a:p>
          <a:endParaRPr lang="ru-RU" sz="1500">
            <a:solidFill>
              <a:schemeClr val="tx2"/>
            </a:solidFill>
          </a:endParaRPr>
        </a:p>
      </dgm:t>
    </dgm:pt>
    <dgm:pt modelId="{1D8B961E-716F-4BD4-9E8C-8CF994A79078}">
      <dgm:prSet phldrT="[Текст]" custT="1"/>
      <dgm:spPr/>
      <dgm:t>
        <a:bodyPr/>
        <a:lstStyle/>
        <a:p>
          <a:pPr algn="just"/>
          <a:r>
            <a:rPr lang="ru-RU" sz="1500" dirty="0" smtClean="0">
              <a:solidFill>
                <a:schemeClr val="tx2"/>
              </a:solidFill>
            </a:rPr>
            <a:t>перевода физическим лицом - резидентом из РФ и получения в РФ физическим лицом - резидентом перевода без открытия банковских счетов, осуществляемых в установленном ЦБ РФ порядке, который может предусматривать только ограничение суммы перевода, а также почтового перевода;</a:t>
          </a:r>
          <a:endParaRPr lang="ru-RU" sz="1500" dirty="0">
            <a:solidFill>
              <a:schemeClr val="tx2"/>
            </a:solidFill>
          </a:endParaRPr>
        </a:p>
      </dgm:t>
    </dgm:pt>
    <dgm:pt modelId="{E4B9288F-F472-49FA-B96E-BC4948609A34}" type="sibTrans" cxnId="{667857A6-0B7D-4400-A06D-C54F9BEC8946}">
      <dgm:prSet/>
      <dgm:spPr/>
      <dgm:t>
        <a:bodyPr/>
        <a:lstStyle/>
        <a:p>
          <a:endParaRPr lang="ru-RU" sz="1500">
            <a:solidFill>
              <a:schemeClr val="tx2"/>
            </a:solidFill>
          </a:endParaRPr>
        </a:p>
      </dgm:t>
    </dgm:pt>
    <dgm:pt modelId="{F4F3F354-EB23-4330-9E4D-A27CD76FFA63}" type="parTrans" cxnId="{667857A6-0B7D-4400-A06D-C54F9BEC8946}">
      <dgm:prSet/>
      <dgm:spPr/>
      <dgm:t>
        <a:bodyPr/>
        <a:lstStyle/>
        <a:p>
          <a:endParaRPr lang="ru-RU" sz="1500">
            <a:solidFill>
              <a:schemeClr val="tx2"/>
            </a:solidFill>
          </a:endParaRPr>
        </a:p>
      </dgm:t>
    </dgm:pt>
    <dgm:pt modelId="{840004E5-4D60-429D-92C6-B383E7F953DE}" type="pres">
      <dgm:prSet presAssocID="{26C95F2A-70D0-435B-80F2-C00A8B32107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69897CDC-25FD-4B49-B9C3-06279F2ADE67}" type="pres">
      <dgm:prSet presAssocID="{26C95F2A-70D0-435B-80F2-C00A8B321075}" presName="Name1" presStyleCnt="0"/>
      <dgm:spPr/>
    </dgm:pt>
    <dgm:pt modelId="{8624E03D-F243-4147-9A95-23A720CD97DF}" type="pres">
      <dgm:prSet presAssocID="{26C95F2A-70D0-435B-80F2-C00A8B321075}" presName="cycle" presStyleCnt="0"/>
      <dgm:spPr/>
    </dgm:pt>
    <dgm:pt modelId="{EE80C15C-D0B2-44DC-BFCC-713D8114894A}" type="pres">
      <dgm:prSet presAssocID="{26C95F2A-70D0-435B-80F2-C00A8B321075}" presName="srcNode" presStyleLbl="node1" presStyleIdx="0" presStyleCnt="4"/>
      <dgm:spPr/>
    </dgm:pt>
    <dgm:pt modelId="{E7F77144-AC08-404B-BF71-7F8601B94A0E}" type="pres">
      <dgm:prSet presAssocID="{26C95F2A-70D0-435B-80F2-C00A8B321075}" presName="conn" presStyleLbl="parChTrans1D2" presStyleIdx="0" presStyleCnt="1"/>
      <dgm:spPr/>
      <dgm:t>
        <a:bodyPr/>
        <a:lstStyle/>
        <a:p>
          <a:endParaRPr lang="ru-RU"/>
        </a:p>
      </dgm:t>
    </dgm:pt>
    <dgm:pt modelId="{C94CDE3A-14EF-46BE-88A9-8A6864028631}" type="pres">
      <dgm:prSet presAssocID="{26C95F2A-70D0-435B-80F2-C00A8B321075}" presName="extraNode" presStyleLbl="node1" presStyleIdx="0" presStyleCnt="4"/>
      <dgm:spPr/>
    </dgm:pt>
    <dgm:pt modelId="{6EE45596-4731-41CE-B203-35EDDCBB2404}" type="pres">
      <dgm:prSet presAssocID="{26C95F2A-70D0-435B-80F2-C00A8B321075}" presName="dstNode" presStyleLbl="node1" presStyleIdx="0" presStyleCnt="4"/>
      <dgm:spPr/>
    </dgm:pt>
    <dgm:pt modelId="{CAEB8918-5716-4556-9446-024CBAB7D422}" type="pres">
      <dgm:prSet presAssocID="{1D8B961E-716F-4BD4-9E8C-8CF994A7907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FDDA624-6C1A-4C08-B54B-CB709597CCCB}" type="pres">
      <dgm:prSet presAssocID="{1D8B961E-716F-4BD4-9E8C-8CF994A79078}" presName="accent_1" presStyleCnt="0"/>
      <dgm:spPr/>
    </dgm:pt>
    <dgm:pt modelId="{4644F2DF-D85E-4932-8866-E6E9F9927AC3}" type="pres">
      <dgm:prSet presAssocID="{1D8B961E-716F-4BD4-9E8C-8CF994A79078}" presName="accentRepeatNode" presStyleLbl="solidFgAcc1" presStyleIdx="0" presStyleCnt="4"/>
      <dgm:spPr/>
    </dgm:pt>
    <dgm:pt modelId="{6C3C4654-7FFA-4863-82B7-1D681A08EE87}" type="pres">
      <dgm:prSet presAssocID="{7FA139B7-69D1-4579-9256-E41F17E3F72E}" presName="text_2" presStyleLbl="node1" presStyleIdx="1" presStyleCnt="4" custScaleX="102032" custScaleY="13637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BD5323C-C406-4DCB-9EAC-884CD4BDB6E4}" type="pres">
      <dgm:prSet presAssocID="{7FA139B7-69D1-4579-9256-E41F17E3F72E}" presName="accent_2" presStyleCnt="0"/>
      <dgm:spPr/>
    </dgm:pt>
    <dgm:pt modelId="{013F38D3-C6D1-47E0-8650-329098C90CCC}" type="pres">
      <dgm:prSet presAssocID="{7FA139B7-69D1-4579-9256-E41F17E3F72E}" presName="accentRepeatNode" presStyleLbl="solidFgAcc1" presStyleIdx="1" presStyleCnt="4" custScaleX="104272" custScaleY="109101"/>
      <dgm:spPr/>
    </dgm:pt>
    <dgm:pt modelId="{F3B4F5C6-F6D4-46FA-8102-072C46D55936}" type="pres">
      <dgm:prSet presAssocID="{67AD7EB8-9D0C-4301-81C3-AA2A054B1509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DCA0ECA-A52A-4BE8-B3D3-0C34D7647BB2}" type="pres">
      <dgm:prSet presAssocID="{67AD7EB8-9D0C-4301-81C3-AA2A054B1509}" presName="accent_3" presStyleCnt="0"/>
      <dgm:spPr/>
    </dgm:pt>
    <dgm:pt modelId="{C4A91521-A5F7-4D02-8278-96B6A0DA5364}" type="pres">
      <dgm:prSet presAssocID="{67AD7EB8-9D0C-4301-81C3-AA2A054B1509}" presName="accentRepeatNode" presStyleLbl="solidFgAcc1" presStyleIdx="2" presStyleCnt="4"/>
      <dgm:spPr/>
    </dgm:pt>
    <dgm:pt modelId="{7C224B8F-3EB8-4BEB-85B0-B8F7634252AA}" type="pres">
      <dgm:prSet presAssocID="{E770C1C9-981A-4488-AF3D-A280D64B1E9A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6F7F812-5709-49F9-8075-D40C6B151D6E}" type="pres">
      <dgm:prSet presAssocID="{E770C1C9-981A-4488-AF3D-A280D64B1E9A}" presName="accent_4" presStyleCnt="0"/>
      <dgm:spPr/>
    </dgm:pt>
    <dgm:pt modelId="{2E87BBB6-9428-49BE-B4C3-D3D18F6AA1AB}" type="pres">
      <dgm:prSet presAssocID="{E770C1C9-981A-4488-AF3D-A280D64B1E9A}" presName="accentRepeatNode" presStyleLbl="solidFgAcc1" presStyleIdx="3" presStyleCnt="4"/>
      <dgm:spPr/>
    </dgm:pt>
  </dgm:ptLst>
  <dgm:cxnLst>
    <dgm:cxn modelId="{0295F9AC-4703-4545-8ACA-AA4D6BA8C819}" type="presOf" srcId="{1D8B961E-716F-4BD4-9E8C-8CF994A79078}" destId="{CAEB8918-5716-4556-9446-024CBAB7D422}" srcOrd="0" destOrd="0" presId="urn:microsoft.com/office/officeart/2008/layout/VerticalCurvedList"/>
    <dgm:cxn modelId="{81A770D4-C7B6-4D8D-92A6-B42FB4101D0C}" type="presOf" srcId="{67AD7EB8-9D0C-4301-81C3-AA2A054B1509}" destId="{F3B4F5C6-F6D4-46FA-8102-072C46D55936}" srcOrd="0" destOrd="0" presId="urn:microsoft.com/office/officeart/2008/layout/VerticalCurvedList"/>
    <dgm:cxn modelId="{8D84CF48-2E91-4029-832C-1312865589FB}" srcId="{26C95F2A-70D0-435B-80F2-C00A8B321075}" destId="{E770C1C9-981A-4488-AF3D-A280D64B1E9A}" srcOrd="3" destOrd="0" parTransId="{A95E38C4-F95B-4FCD-8584-F64F5F7385E1}" sibTransId="{EA63A1C5-797A-4E7F-B116-F6D74299D2DC}"/>
    <dgm:cxn modelId="{D702B0EF-5B40-4034-B548-FFCEEC28F1E5}" type="presOf" srcId="{E4B9288F-F472-49FA-B96E-BC4948609A34}" destId="{E7F77144-AC08-404B-BF71-7F8601B94A0E}" srcOrd="0" destOrd="0" presId="urn:microsoft.com/office/officeart/2008/layout/VerticalCurvedList"/>
    <dgm:cxn modelId="{3B73A484-DFCB-4326-B5CB-8636887618A4}" type="presOf" srcId="{E770C1C9-981A-4488-AF3D-A280D64B1E9A}" destId="{7C224B8F-3EB8-4BEB-85B0-B8F7634252AA}" srcOrd="0" destOrd="0" presId="urn:microsoft.com/office/officeart/2008/layout/VerticalCurvedList"/>
    <dgm:cxn modelId="{667857A6-0B7D-4400-A06D-C54F9BEC8946}" srcId="{26C95F2A-70D0-435B-80F2-C00A8B321075}" destId="{1D8B961E-716F-4BD4-9E8C-8CF994A79078}" srcOrd="0" destOrd="0" parTransId="{F4F3F354-EB23-4330-9E4D-A27CD76FFA63}" sibTransId="{E4B9288F-F472-49FA-B96E-BC4948609A34}"/>
    <dgm:cxn modelId="{1A47F0F3-4B2D-48C2-9F74-5BD7CE6A9A41}" srcId="{26C95F2A-70D0-435B-80F2-C00A8B321075}" destId="{67AD7EB8-9D0C-4301-81C3-AA2A054B1509}" srcOrd="2" destOrd="0" parTransId="{B83D64A1-73C9-4331-8952-2149AA3070A1}" sibTransId="{D1DF705A-4FAF-46D3-AB50-27B74022F3BE}"/>
    <dgm:cxn modelId="{6AD5A3AC-BD53-43E0-A5D4-2AE410E132E9}" srcId="{26C95F2A-70D0-435B-80F2-C00A8B321075}" destId="{7FA139B7-69D1-4579-9256-E41F17E3F72E}" srcOrd="1" destOrd="0" parTransId="{1454FA7C-F949-4BD9-83C2-3A2D9AACAA65}" sibTransId="{D86445D8-8FDA-44B2-B2D2-FEA9F85E4BB7}"/>
    <dgm:cxn modelId="{DE7DE49C-2C80-4683-AD98-70E9B01A75D5}" type="presOf" srcId="{26C95F2A-70D0-435B-80F2-C00A8B321075}" destId="{840004E5-4D60-429D-92C6-B383E7F953DE}" srcOrd="0" destOrd="0" presId="urn:microsoft.com/office/officeart/2008/layout/VerticalCurvedList"/>
    <dgm:cxn modelId="{4A87AF56-CDD9-4561-A658-C1616B617868}" type="presOf" srcId="{7FA139B7-69D1-4579-9256-E41F17E3F72E}" destId="{6C3C4654-7FFA-4863-82B7-1D681A08EE87}" srcOrd="0" destOrd="0" presId="urn:microsoft.com/office/officeart/2008/layout/VerticalCurvedList"/>
    <dgm:cxn modelId="{FE9054F1-C8A4-41C2-803E-03E30CD2D448}" type="presParOf" srcId="{840004E5-4D60-429D-92C6-B383E7F953DE}" destId="{69897CDC-25FD-4B49-B9C3-06279F2ADE67}" srcOrd="0" destOrd="0" presId="urn:microsoft.com/office/officeart/2008/layout/VerticalCurvedList"/>
    <dgm:cxn modelId="{653F1B05-0FE9-443B-8663-F3C1B9D097E2}" type="presParOf" srcId="{69897CDC-25FD-4B49-B9C3-06279F2ADE67}" destId="{8624E03D-F243-4147-9A95-23A720CD97DF}" srcOrd="0" destOrd="0" presId="urn:microsoft.com/office/officeart/2008/layout/VerticalCurvedList"/>
    <dgm:cxn modelId="{63661270-4649-446F-8B83-332A8FB058F7}" type="presParOf" srcId="{8624E03D-F243-4147-9A95-23A720CD97DF}" destId="{EE80C15C-D0B2-44DC-BFCC-713D8114894A}" srcOrd="0" destOrd="0" presId="urn:microsoft.com/office/officeart/2008/layout/VerticalCurvedList"/>
    <dgm:cxn modelId="{4C9E038A-072A-40C3-8064-AA9865B3E2BD}" type="presParOf" srcId="{8624E03D-F243-4147-9A95-23A720CD97DF}" destId="{E7F77144-AC08-404B-BF71-7F8601B94A0E}" srcOrd="1" destOrd="0" presId="urn:microsoft.com/office/officeart/2008/layout/VerticalCurvedList"/>
    <dgm:cxn modelId="{E0BF182B-FD13-4D7A-B890-CCC1FF857996}" type="presParOf" srcId="{8624E03D-F243-4147-9A95-23A720CD97DF}" destId="{C94CDE3A-14EF-46BE-88A9-8A6864028631}" srcOrd="2" destOrd="0" presId="urn:microsoft.com/office/officeart/2008/layout/VerticalCurvedList"/>
    <dgm:cxn modelId="{5BF0041D-2562-429A-830A-40F6E1C374BA}" type="presParOf" srcId="{8624E03D-F243-4147-9A95-23A720CD97DF}" destId="{6EE45596-4731-41CE-B203-35EDDCBB2404}" srcOrd="3" destOrd="0" presId="urn:microsoft.com/office/officeart/2008/layout/VerticalCurvedList"/>
    <dgm:cxn modelId="{F8A8687E-C76D-4C2C-99A7-51BF7D0D5E6C}" type="presParOf" srcId="{69897CDC-25FD-4B49-B9C3-06279F2ADE67}" destId="{CAEB8918-5716-4556-9446-024CBAB7D422}" srcOrd="1" destOrd="0" presId="urn:microsoft.com/office/officeart/2008/layout/VerticalCurvedList"/>
    <dgm:cxn modelId="{E67C0E90-1635-4FDC-8249-FD5E370CE860}" type="presParOf" srcId="{69897CDC-25FD-4B49-B9C3-06279F2ADE67}" destId="{FFDDA624-6C1A-4C08-B54B-CB709597CCCB}" srcOrd="2" destOrd="0" presId="urn:microsoft.com/office/officeart/2008/layout/VerticalCurvedList"/>
    <dgm:cxn modelId="{3EC8A9FB-5D44-4274-B977-EF483EF32C12}" type="presParOf" srcId="{FFDDA624-6C1A-4C08-B54B-CB709597CCCB}" destId="{4644F2DF-D85E-4932-8866-E6E9F9927AC3}" srcOrd="0" destOrd="0" presId="urn:microsoft.com/office/officeart/2008/layout/VerticalCurvedList"/>
    <dgm:cxn modelId="{2EBCD082-22D9-4EE3-A190-ED855C0CA1B1}" type="presParOf" srcId="{69897CDC-25FD-4B49-B9C3-06279F2ADE67}" destId="{6C3C4654-7FFA-4863-82B7-1D681A08EE87}" srcOrd="3" destOrd="0" presId="urn:microsoft.com/office/officeart/2008/layout/VerticalCurvedList"/>
    <dgm:cxn modelId="{87BC7E34-31EF-45E5-B3F6-D1ABB5CE3FF6}" type="presParOf" srcId="{69897CDC-25FD-4B49-B9C3-06279F2ADE67}" destId="{5BD5323C-C406-4DCB-9EAC-884CD4BDB6E4}" srcOrd="4" destOrd="0" presId="urn:microsoft.com/office/officeart/2008/layout/VerticalCurvedList"/>
    <dgm:cxn modelId="{70B6BB0B-8739-4A53-BA55-3462F69CDAFE}" type="presParOf" srcId="{5BD5323C-C406-4DCB-9EAC-884CD4BDB6E4}" destId="{013F38D3-C6D1-47E0-8650-329098C90CCC}" srcOrd="0" destOrd="0" presId="urn:microsoft.com/office/officeart/2008/layout/VerticalCurvedList"/>
    <dgm:cxn modelId="{92C2AAFB-9AEE-49DE-A2EE-1E8308DEE3C1}" type="presParOf" srcId="{69897CDC-25FD-4B49-B9C3-06279F2ADE67}" destId="{F3B4F5C6-F6D4-46FA-8102-072C46D55936}" srcOrd="5" destOrd="0" presId="urn:microsoft.com/office/officeart/2008/layout/VerticalCurvedList"/>
    <dgm:cxn modelId="{76CD9F7E-F8E5-4AD8-BFE7-C814037EA277}" type="presParOf" srcId="{69897CDC-25FD-4B49-B9C3-06279F2ADE67}" destId="{4DCA0ECA-A52A-4BE8-B3D3-0C34D7647BB2}" srcOrd="6" destOrd="0" presId="urn:microsoft.com/office/officeart/2008/layout/VerticalCurvedList"/>
    <dgm:cxn modelId="{C089B7CC-6EB9-4B7E-B4B0-4EF223A325C5}" type="presParOf" srcId="{4DCA0ECA-A52A-4BE8-B3D3-0C34D7647BB2}" destId="{C4A91521-A5F7-4D02-8278-96B6A0DA5364}" srcOrd="0" destOrd="0" presId="urn:microsoft.com/office/officeart/2008/layout/VerticalCurvedList"/>
    <dgm:cxn modelId="{95E2A3B7-8B36-40AA-AD5B-CEFB349EDE7B}" type="presParOf" srcId="{69897CDC-25FD-4B49-B9C3-06279F2ADE67}" destId="{7C224B8F-3EB8-4BEB-85B0-B8F7634252AA}" srcOrd="7" destOrd="0" presId="urn:microsoft.com/office/officeart/2008/layout/VerticalCurvedList"/>
    <dgm:cxn modelId="{5BCB4DA7-5CCB-4936-9652-ABBB8B0AB728}" type="presParOf" srcId="{69897CDC-25FD-4B49-B9C3-06279F2ADE67}" destId="{26F7F812-5709-49F9-8075-D40C6B151D6E}" srcOrd="8" destOrd="0" presId="urn:microsoft.com/office/officeart/2008/layout/VerticalCurvedList"/>
    <dgm:cxn modelId="{24E4DBD7-901F-4C44-BD0B-2457A85546AC}" type="presParOf" srcId="{26F7F812-5709-49F9-8075-D40C6B151D6E}" destId="{2E87BBB6-9428-49BE-B4C3-D3D18F6AA1A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F709CD-9839-4DA2-B326-3A5A246705E6}">
      <dsp:nvSpPr>
        <dsp:cNvPr id="0" name=""/>
        <dsp:cNvSpPr/>
      </dsp:nvSpPr>
      <dsp:spPr>
        <a:xfrm>
          <a:off x="5932704" y="2643597"/>
          <a:ext cx="206336" cy="1609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9427"/>
              </a:lnTo>
              <a:lnTo>
                <a:pt x="206336" y="16094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DC5865-2585-4115-A74C-EAC0C7E55733}">
      <dsp:nvSpPr>
        <dsp:cNvPr id="0" name=""/>
        <dsp:cNvSpPr/>
      </dsp:nvSpPr>
      <dsp:spPr>
        <a:xfrm>
          <a:off x="5932704" y="2643597"/>
          <a:ext cx="206336" cy="632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2766"/>
              </a:lnTo>
              <a:lnTo>
                <a:pt x="206336" y="6327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221078-C6D8-4F5C-8FA3-B5A561809CBC}">
      <dsp:nvSpPr>
        <dsp:cNvPr id="0" name=""/>
        <dsp:cNvSpPr/>
      </dsp:nvSpPr>
      <dsp:spPr>
        <a:xfrm>
          <a:off x="5650711" y="1666936"/>
          <a:ext cx="832225" cy="2888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435"/>
              </a:lnTo>
              <a:lnTo>
                <a:pt x="832225" y="144435"/>
              </a:lnTo>
              <a:lnTo>
                <a:pt x="832225" y="2888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4731D0-3F72-4747-BE46-4673E997A66C}">
      <dsp:nvSpPr>
        <dsp:cNvPr id="0" name=""/>
        <dsp:cNvSpPr/>
      </dsp:nvSpPr>
      <dsp:spPr>
        <a:xfrm>
          <a:off x="4268254" y="2643597"/>
          <a:ext cx="206336" cy="1609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9427"/>
              </a:lnTo>
              <a:lnTo>
                <a:pt x="206336" y="16094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7B0B0A-D929-4652-9C5E-AE731BE5F580}">
      <dsp:nvSpPr>
        <dsp:cNvPr id="0" name=""/>
        <dsp:cNvSpPr/>
      </dsp:nvSpPr>
      <dsp:spPr>
        <a:xfrm>
          <a:off x="4268254" y="2643597"/>
          <a:ext cx="206336" cy="632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2766"/>
              </a:lnTo>
              <a:lnTo>
                <a:pt x="206336" y="6327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43C91E-5BE4-4416-A5F8-E1B82814DBA3}">
      <dsp:nvSpPr>
        <dsp:cNvPr id="0" name=""/>
        <dsp:cNvSpPr/>
      </dsp:nvSpPr>
      <dsp:spPr>
        <a:xfrm>
          <a:off x="4818485" y="1666936"/>
          <a:ext cx="832225" cy="288871"/>
        </a:xfrm>
        <a:custGeom>
          <a:avLst/>
          <a:gdLst/>
          <a:ahLst/>
          <a:cxnLst/>
          <a:rect l="0" t="0" r="0" b="0"/>
          <a:pathLst>
            <a:path>
              <a:moveTo>
                <a:pt x="832225" y="0"/>
              </a:moveTo>
              <a:lnTo>
                <a:pt x="832225" y="144435"/>
              </a:lnTo>
              <a:lnTo>
                <a:pt x="0" y="144435"/>
              </a:lnTo>
              <a:lnTo>
                <a:pt x="0" y="2888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A09893-EE27-4352-B098-894E9C4B2FB0}">
      <dsp:nvSpPr>
        <dsp:cNvPr id="0" name=""/>
        <dsp:cNvSpPr/>
      </dsp:nvSpPr>
      <dsp:spPr>
        <a:xfrm>
          <a:off x="3986260" y="690275"/>
          <a:ext cx="1664450" cy="2888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435"/>
              </a:lnTo>
              <a:lnTo>
                <a:pt x="1664450" y="144435"/>
              </a:lnTo>
              <a:lnTo>
                <a:pt x="1664450" y="2888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958CA4-9990-4357-BC9E-9471E55331D3}">
      <dsp:nvSpPr>
        <dsp:cNvPr id="0" name=""/>
        <dsp:cNvSpPr/>
      </dsp:nvSpPr>
      <dsp:spPr>
        <a:xfrm>
          <a:off x="2603803" y="2643597"/>
          <a:ext cx="206336" cy="1609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9427"/>
              </a:lnTo>
              <a:lnTo>
                <a:pt x="206336" y="16094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8BFEAE-BF52-4F6E-AA16-7D2DA140BE6B}">
      <dsp:nvSpPr>
        <dsp:cNvPr id="0" name=""/>
        <dsp:cNvSpPr/>
      </dsp:nvSpPr>
      <dsp:spPr>
        <a:xfrm>
          <a:off x="2603803" y="2643597"/>
          <a:ext cx="206336" cy="632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2766"/>
              </a:lnTo>
              <a:lnTo>
                <a:pt x="206336" y="6327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F70F6B-2826-4C05-9BA1-6F2D4CD6035B}">
      <dsp:nvSpPr>
        <dsp:cNvPr id="0" name=""/>
        <dsp:cNvSpPr/>
      </dsp:nvSpPr>
      <dsp:spPr>
        <a:xfrm>
          <a:off x="2321809" y="1666936"/>
          <a:ext cx="832225" cy="2888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435"/>
              </a:lnTo>
              <a:lnTo>
                <a:pt x="832225" y="144435"/>
              </a:lnTo>
              <a:lnTo>
                <a:pt x="832225" y="2888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F6872B-3317-45A0-B9B6-A0E75A930246}">
      <dsp:nvSpPr>
        <dsp:cNvPr id="0" name=""/>
        <dsp:cNvSpPr/>
      </dsp:nvSpPr>
      <dsp:spPr>
        <a:xfrm>
          <a:off x="939352" y="2643597"/>
          <a:ext cx="180503" cy="2042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2060"/>
              </a:lnTo>
              <a:lnTo>
                <a:pt x="180503" y="20420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B3C238-D137-4105-B47A-1A797DFB0AE7}">
      <dsp:nvSpPr>
        <dsp:cNvPr id="0" name=""/>
        <dsp:cNvSpPr/>
      </dsp:nvSpPr>
      <dsp:spPr>
        <a:xfrm>
          <a:off x="939352" y="2643597"/>
          <a:ext cx="180503" cy="2831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1244"/>
              </a:lnTo>
              <a:lnTo>
                <a:pt x="180503" y="28312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EF76B5-297C-496E-977F-93DFDFA5EAC6}">
      <dsp:nvSpPr>
        <dsp:cNvPr id="0" name=""/>
        <dsp:cNvSpPr/>
      </dsp:nvSpPr>
      <dsp:spPr>
        <a:xfrm>
          <a:off x="939352" y="2643597"/>
          <a:ext cx="180503" cy="1252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2877"/>
              </a:lnTo>
              <a:lnTo>
                <a:pt x="180503" y="12528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EADEAC-A36D-4D6E-B055-F90A2EB6FC62}">
      <dsp:nvSpPr>
        <dsp:cNvPr id="0" name=""/>
        <dsp:cNvSpPr/>
      </dsp:nvSpPr>
      <dsp:spPr>
        <a:xfrm>
          <a:off x="939352" y="2643597"/>
          <a:ext cx="180503" cy="463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693"/>
              </a:lnTo>
              <a:lnTo>
                <a:pt x="180503" y="4636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17513-EC78-44A8-B3DA-F3820A46260F}">
      <dsp:nvSpPr>
        <dsp:cNvPr id="0" name=""/>
        <dsp:cNvSpPr/>
      </dsp:nvSpPr>
      <dsp:spPr>
        <a:xfrm>
          <a:off x="1489584" y="1666936"/>
          <a:ext cx="832225" cy="288871"/>
        </a:xfrm>
        <a:custGeom>
          <a:avLst/>
          <a:gdLst/>
          <a:ahLst/>
          <a:cxnLst/>
          <a:rect l="0" t="0" r="0" b="0"/>
          <a:pathLst>
            <a:path>
              <a:moveTo>
                <a:pt x="832225" y="0"/>
              </a:moveTo>
              <a:lnTo>
                <a:pt x="832225" y="144435"/>
              </a:lnTo>
              <a:lnTo>
                <a:pt x="0" y="144435"/>
              </a:lnTo>
              <a:lnTo>
                <a:pt x="0" y="2888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8ADDFD-9AE5-4064-A175-029107ECD58A}">
      <dsp:nvSpPr>
        <dsp:cNvPr id="0" name=""/>
        <dsp:cNvSpPr/>
      </dsp:nvSpPr>
      <dsp:spPr>
        <a:xfrm>
          <a:off x="2321809" y="690275"/>
          <a:ext cx="1664450" cy="288871"/>
        </a:xfrm>
        <a:custGeom>
          <a:avLst/>
          <a:gdLst/>
          <a:ahLst/>
          <a:cxnLst/>
          <a:rect l="0" t="0" r="0" b="0"/>
          <a:pathLst>
            <a:path>
              <a:moveTo>
                <a:pt x="1664450" y="0"/>
              </a:moveTo>
              <a:lnTo>
                <a:pt x="1664450" y="144435"/>
              </a:lnTo>
              <a:lnTo>
                <a:pt x="0" y="144435"/>
              </a:lnTo>
              <a:lnTo>
                <a:pt x="0" y="2888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6FFDF0-BA04-4B10-B61D-1FDF30DA63D1}">
      <dsp:nvSpPr>
        <dsp:cNvPr id="0" name=""/>
        <dsp:cNvSpPr/>
      </dsp:nvSpPr>
      <dsp:spPr>
        <a:xfrm>
          <a:off x="3298471" y="2485"/>
          <a:ext cx="1375579" cy="687789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smtClean="0">
              <a:solidFill>
                <a:schemeClr val="tx2"/>
              </a:solidFill>
            </a:rPr>
            <a:t>Валютные счета</a:t>
          </a:r>
          <a:endParaRPr lang="ru-RU" sz="1800" b="1" kern="1200" dirty="0">
            <a:solidFill>
              <a:schemeClr val="tx2"/>
            </a:solidFill>
          </a:endParaRPr>
        </a:p>
      </dsp:txBody>
      <dsp:txXfrm>
        <a:off x="3298471" y="2485"/>
        <a:ext cx="1375579" cy="687789"/>
      </dsp:txXfrm>
    </dsp:sp>
    <dsp:sp modelId="{5427BD9B-EFA7-4016-B09B-2E99E1113547}">
      <dsp:nvSpPr>
        <dsp:cNvPr id="0" name=""/>
        <dsp:cNvSpPr/>
      </dsp:nvSpPr>
      <dsp:spPr>
        <a:xfrm>
          <a:off x="1634020" y="979146"/>
          <a:ext cx="1375579" cy="687789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smtClean="0">
              <a:solidFill>
                <a:schemeClr val="tx2"/>
              </a:solidFill>
            </a:rPr>
            <a:t>Резиденты</a:t>
          </a:r>
          <a:endParaRPr lang="ru-RU" sz="1600" b="1" kern="1200" dirty="0">
            <a:solidFill>
              <a:schemeClr val="tx2"/>
            </a:solidFill>
          </a:endParaRPr>
        </a:p>
      </dsp:txBody>
      <dsp:txXfrm>
        <a:off x="1634020" y="979146"/>
        <a:ext cx="1375579" cy="687789"/>
      </dsp:txXfrm>
    </dsp:sp>
    <dsp:sp modelId="{1B31915E-EB8D-4C5F-936A-6F9D0F1099F8}">
      <dsp:nvSpPr>
        <dsp:cNvPr id="0" name=""/>
        <dsp:cNvSpPr/>
      </dsp:nvSpPr>
      <dsp:spPr>
        <a:xfrm>
          <a:off x="801795" y="1955808"/>
          <a:ext cx="1375579" cy="687789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>
              <a:solidFill>
                <a:schemeClr val="tx2"/>
              </a:solidFill>
            </a:rPr>
            <a:t>Юридические лица</a:t>
          </a:r>
          <a:endParaRPr lang="ru-RU" sz="1400" b="1" kern="1200" dirty="0">
            <a:solidFill>
              <a:schemeClr val="tx2"/>
            </a:solidFill>
          </a:endParaRPr>
        </a:p>
      </dsp:txBody>
      <dsp:txXfrm>
        <a:off x="801795" y="1955808"/>
        <a:ext cx="1375579" cy="687789"/>
      </dsp:txXfrm>
    </dsp:sp>
    <dsp:sp modelId="{251B721F-EF8E-435E-97E0-6CC9E1CEF81B}">
      <dsp:nvSpPr>
        <dsp:cNvPr id="0" name=""/>
        <dsp:cNvSpPr/>
      </dsp:nvSpPr>
      <dsp:spPr>
        <a:xfrm>
          <a:off x="1119856" y="2763396"/>
          <a:ext cx="1375579" cy="687789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smtClean="0">
              <a:solidFill>
                <a:schemeClr val="tx2"/>
              </a:solidFill>
            </a:rPr>
            <a:t>Транзитные</a:t>
          </a:r>
          <a:endParaRPr lang="ru-RU" sz="1400" b="1" kern="1200" dirty="0">
            <a:solidFill>
              <a:schemeClr val="tx2"/>
            </a:solidFill>
          </a:endParaRPr>
        </a:p>
      </dsp:txBody>
      <dsp:txXfrm>
        <a:off x="1119856" y="2763396"/>
        <a:ext cx="1375579" cy="687789"/>
      </dsp:txXfrm>
    </dsp:sp>
    <dsp:sp modelId="{319CC5F8-08B1-4013-83C6-8B8D68A973D8}">
      <dsp:nvSpPr>
        <dsp:cNvPr id="0" name=""/>
        <dsp:cNvSpPr/>
      </dsp:nvSpPr>
      <dsp:spPr>
        <a:xfrm>
          <a:off x="1119856" y="3552580"/>
          <a:ext cx="1375579" cy="687789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>
              <a:solidFill>
                <a:schemeClr val="tx2"/>
              </a:solidFill>
            </a:rPr>
            <a:t>Расчётные</a:t>
          </a:r>
          <a:endParaRPr lang="ru-RU" sz="1400" b="1" kern="1200" dirty="0">
            <a:solidFill>
              <a:schemeClr val="tx2"/>
            </a:solidFill>
          </a:endParaRPr>
        </a:p>
      </dsp:txBody>
      <dsp:txXfrm>
        <a:off x="1119856" y="3552580"/>
        <a:ext cx="1375579" cy="687789"/>
      </dsp:txXfrm>
    </dsp:sp>
    <dsp:sp modelId="{3CFDB4CD-4937-4762-90AD-5E7895B3119F}">
      <dsp:nvSpPr>
        <dsp:cNvPr id="0" name=""/>
        <dsp:cNvSpPr/>
      </dsp:nvSpPr>
      <dsp:spPr>
        <a:xfrm>
          <a:off x="1119856" y="5130947"/>
          <a:ext cx="1375579" cy="687789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>
              <a:solidFill>
                <a:schemeClr val="tx2"/>
              </a:solidFill>
            </a:rPr>
            <a:t>Депозитные</a:t>
          </a:r>
          <a:endParaRPr lang="ru-RU" sz="1400" b="1" kern="1200" dirty="0">
            <a:solidFill>
              <a:schemeClr val="tx2"/>
            </a:solidFill>
          </a:endParaRPr>
        </a:p>
      </dsp:txBody>
      <dsp:txXfrm>
        <a:off x="1119856" y="5130947"/>
        <a:ext cx="1375579" cy="687789"/>
      </dsp:txXfrm>
    </dsp:sp>
    <dsp:sp modelId="{8572F0D1-47DD-4877-BC05-524A20F61375}">
      <dsp:nvSpPr>
        <dsp:cNvPr id="0" name=""/>
        <dsp:cNvSpPr/>
      </dsp:nvSpPr>
      <dsp:spPr>
        <a:xfrm>
          <a:off x="1119856" y="4341763"/>
          <a:ext cx="1375579" cy="687789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>
              <a:solidFill>
                <a:schemeClr val="tx2"/>
              </a:solidFill>
            </a:rPr>
            <a:t>Счета за пределами территории РФ</a:t>
          </a:r>
          <a:endParaRPr lang="ru-RU" sz="1400" b="1" kern="1200" dirty="0">
            <a:solidFill>
              <a:schemeClr val="tx2"/>
            </a:solidFill>
          </a:endParaRPr>
        </a:p>
      </dsp:txBody>
      <dsp:txXfrm>
        <a:off x="1119856" y="4341763"/>
        <a:ext cx="1375579" cy="687789"/>
      </dsp:txXfrm>
    </dsp:sp>
    <dsp:sp modelId="{7E2A024B-88FC-4A1E-AA1D-CCC5CA1D4B52}">
      <dsp:nvSpPr>
        <dsp:cNvPr id="0" name=""/>
        <dsp:cNvSpPr/>
      </dsp:nvSpPr>
      <dsp:spPr>
        <a:xfrm>
          <a:off x="2466245" y="1955808"/>
          <a:ext cx="1375579" cy="687789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smtClean="0">
              <a:solidFill>
                <a:schemeClr val="tx2"/>
              </a:solidFill>
            </a:rPr>
            <a:t>Физические лица</a:t>
          </a:r>
          <a:endParaRPr lang="ru-RU" sz="1400" b="1" kern="1200" dirty="0">
            <a:solidFill>
              <a:schemeClr val="tx2"/>
            </a:solidFill>
          </a:endParaRPr>
        </a:p>
      </dsp:txBody>
      <dsp:txXfrm>
        <a:off x="2466245" y="1955808"/>
        <a:ext cx="1375579" cy="687789"/>
      </dsp:txXfrm>
    </dsp:sp>
    <dsp:sp modelId="{A3D92DBC-E239-4574-9381-6EC4B98722CE}">
      <dsp:nvSpPr>
        <dsp:cNvPr id="0" name=""/>
        <dsp:cNvSpPr/>
      </dsp:nvSpPr>
      <dsp:spPr>
        <a:xfrm>
          <a:off x="2810140" y="2932469"/>
          <a:ext cx="1375579" cy="687789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smtClean="0">
              <a:solidFill>
                <a:schemeClr val="tx2"/>
              </a:solidFill>
            </a:rPr>
            <a:t>Текущие </a:t>
          </a:r>
          <a:endParaRPr lang="ru-RU" sz="1400" b="1" kern="1200" dirty="0">
            <a:solidFill>
              <a:schemeClr val="tx2"/>
            </a:solidFill>
          </a:endParaRPr>
        </a:p>
      </dsp:txBody>
      <dsp:txXfrm>
        <a:off x="2810140" y="2932469"/>
        <a:ext cx="1375579" cy="687789"/>
      </dsp:txXfrm>
    </dsp:sp>
    <dsp:sp modelId="{68AEC7AF-E7F2-4031-9EE1-78B900658849}">
      <dsp:nvSpPr>
        <dsp:cNvPr id="0" name=""/>
        <dsp:cNvSpPr/>
      </dsp:nvSpPr>
      <dsp:spPr>
        <a:xfrm>
          <a:off x="2810140" y="3909130"/>
          <a:ext cx="1375579" cy="687789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>
              <a:solidFill>
                <a:schemeClr val="tx2"/>
              </a:solidFill>
            </a:rPr>
            <a:t>По вкладам</a:t>
          </a:r>
          <a:endParaRPr lang="ru-RU" sz="1400" b="1" kern="1200" dirty="0">
            <a:solidFill>
              <a:schemeClr val="tx2"/>
            </a:solidFill>
          </a:endParaRPr>
        </a:p>
      </dsp:txBody>
      <dsp:txXfrm>
        <a:off x="2810140" y="3909130"/>
        <a:ext cx="1375579" cy="687789"/>
      </dsp:txXfrm>
    </dsp:sp>
    <dsp:sp modelId="{1FCAD840-B647-4E3D-B704-13EFB6E6E15A}">
      <dsp:nvSpPr>
        <dsp:cNvPr id="0" name=""/>
        <dsp:cNvSpPr/>
      </dsp:nvSpPr>
      <dsp:spPr>
        <a:xfrm>
          <a:off x="4962921" y="979146"/>
          <a:ext cx="1375579" cy="687789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smtClean="0">
              <a:solidFill>
                <a:schemeClr val="tx2"/>
              </a:solidFill>
            </a:rPr>
            <a:t>Нерезиденты</a:t>
          </a:r>
          <a:endParaRPr lang="ru-RU" sz="1600" b="1" kern="1200" dirty="0">
            <a:solidFill>
              <a:schemeClr val="tx2"/>
            </a:solidFill>
          </a:endParaRPr>
        </a:p>
      </dsp:txBody>
      <dsp:txXfrm>
        <a:off x="4962921" y="979146"/>
        <a:ext cx="1375579" cy="687789"/>
      </dsp:txXfrm>
    </dsp:sp>
    <dsp:sp modelId="{16CBEA5F-A8E8-43F3-9CF0-253CBCD39CAC}">
      <dsp:nvSpPr>
        <dsp:cNvPr id="0" name=""/>
        <dsp:cNvSpPr/>
      </dsp:nvSpPr>
      <dsp:spPr>
        <a:xfrm>
          <a:off x="4130696" y="1955808"/>
          <a:ext cx="1375579" cy="687789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>
              <a:solidFill>
                <a:schemeClr val="tx2"/>
              </a:solidFill>
            </a:rPr>
            <a:t>Юридические лица</a:t>
          </a:r>
          <a:endParaRPr lang="ru-RU" sz="1400" b="1" kern="1200" dirty="0">
            <a:solidFill>
              <a:schemeClr val="tx2"/>
            </a:solidFill>
          </a:endParaRPr>
        </a:p>
      </dsp:txBody>
      <dsp:txXfrm>
        <a:off x="4130696" y="1955808"/>
        <a:ext cx="1375579" cy="687789"/>
      </dsp:txXfrm>
    </dsp:sp>
    <dsp:sp modelId="{8C8CEB50-67DD-4583-AB7D-5958FC7A50C2}">
      <dsp:nvSpPr>
        <dsp:cNvPr id="0" name=""/>
        <dsp:cNvSpPr/>
      </dsp:nvSpPr>
      <dsp:spPr>
        <a:xfrm>
          <a:off x="4474591" y="2932469"/>
          <a:ext cx="1375579" cy="687789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>
              <a:solidFill>
                <a:schemeClr val="tx2"/>
              </a:solidFill>
            </a:rPr>
            <a:t>Расчётные</a:t>
          </a:r>
          <a:endParaRPr lang="ru-RU" sz="1400" b="1" kern="1200" dirty="0">
            <a:solidFill>
              <a:schemeClr val="tx2"/>
            </a:solidFill>
          </a:endParaRPr>
        </a:p>
      </dsp:txBody>
      <dsp:txXfrm>
        <a:off x="4474591" y="2932469"/>
        <a:ext cx="1375579" cy="687789"/>
      </dsp:txXfrm>
    </dsp:sp>
    <dsp:sp modelId="{92F859C4-BD4C-44CF-8723-784963EBCC9F}">
      <dsp:nvSpPr>
        <dsp:cNvPr id="0" name=""/>
        <dsp:cNvSpPr/>
      </dsp:nvSpPr>
      <dsp:spPr>
        <a:xfrm>
          <a:off x="4474591" y="3909130"/>
          <a:ext cx="1375579" cy="687789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>
              <a:solidFill>
                <a:schemeClr val="tx2"/>
              </a:solidFill>
            </a:rPr>
            <a:t>Депозитные</a:t>
          </a:r>
          <a:endParaRPr lang="ru-RU" sz="1400" b="1" kern="1200" dirty="0">
            <a:solidFill>
              <a:schemeClr val="tx2"/>
            </a:solidFill>
          </a:endParaRPr>
        </a:p>
      </dsp:txBody>
      <dsp:txXfrm>
        <a:off x="4474591" y="3909130"/>
        <a:ext cx="1375579" cy="687789"/>
      </dsp:txXfrm>
    </dsp:sp>
    <dsp:sp modelId="{6B360656-53A5-4772-819A-57132C21580D}">
      <dsp:nvSpPr>
        <dsp:cNvPr id="0" name=""/>
        <dsp:cNvSpPr/>
      </dsp:nvSpPr>
      <dsp:spPr>
        <a:xfrm>
          <a:off x="5795147" y="1955808"/>
          <a:ext cx="1375579" cy="687789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smtClean="0">
              <a:solidFill>
                <a:schemeClr val="tx2"/>
              </a:solidFill>
            </a:rPr>
            <a:t>Физические лица</a:t>
          </a:r>
          <a:endParaRPr lang="ru-RU" sz="1400" b="1" kern="1200" dirty="0">
            <a:solidFill>
              <a:schemeClr val="tx2"/>
            </a:solidFill>
          </a:endParaRPr>
        </a:p>
      </dsp:txBody>
      <dsp:txXfrm>
        <a:off x="5795147" y="1955808"/>
        <a:ext cx="1375579" cy="687789"/>
      </dsp:txXfrm>
    </dsp:sp>
    <dsp:sp modelId="{2A196B53-3316-46DA-9B19-A2FC65F49791}">
      <dsp:nvSpPr>
        <dsp:cNvPr id="0" name=""/>
        <dsp:cNvSpPr/>
      </dsp:nvSpPr>
      <dsp:spPr>
        <a:xfrm>
          <a:off x="6139041" y="2932469"/>
          <a:ext cx="1375579" cy="687789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smtClean="0">
              <a:solidFill>
                <a:schemeClr val="tx2"/>
              </a:solidFill>
            </a:rPr>
            <a:t>Текущие</a:t>
          </a:r>
          <a:endParaRPr lang="ru-RU" sz="1400" b="1" kern="1200" dirty="0">
            <a:solidFill>
              <a:schemeClr val="tx2"/>
            </a:solidFill>
          </a:endParaRPr>
        </a:p>
      </dsp:txBody>
      <dsp:txXfrm>
        <a:off x="6139041" y="2932469"/>
        <a:ext cx="1375579" cy="687789"/>
      </dsp:txXfrm>
    </dsp:sp>
    <dsp:sp modelId="{C8158A5A-F910-411A-B0F4-5782F2576BCD}">
      <dsp:nvSpPr>
        <dsp:cNvPr id="0" name=""/>
        <dsp:cNvSpPr/>
      </dsp:nvSpPr>
      <dsp:spPr>
        <a:xfrm>
          <a:off x="6139041" y="3909130"/>
          <a:ext cx="1375579" cy="687789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>
              <a:solidFill>
                <a:schemeClr val="tx2"/>
              </a:solidFill>
            </a:rPr>
            <a:t>По вкладам</a:t>
          </a:r>
          <a:endParaRPr lang="ru-RU" sz="1400" b="1" kern="1200" dirty="0">
            <a:solidFill>
              <a:schemeClr val="tx2"/>
            </a:solidFill>
          </a:endParaRPr>
        </a:p>
      </dsp:txBody>
      <dsp:txXfrm>
        <a:off x="6139041" y="3909130"/>
        <a:ext cx="1375579" cy="6877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A89FD0-CD0B-425C-B22E-2ED56DC1F2AA}">
      <dsp:nvSpPr>
        <dsp:cNvPr id="0" name=""/>
        <dsp:cNvSpPr/>
      </dsp:nvSpPr>
      <dsp:spPr>
        <a:xfrm rot="5400000">
          <a:off x="-125912" y="132189"/>
          <a:ext cx="839418" cy="587593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smtClean="0">
              <a:solidFill>
                <a:schemeClr val="tx2"/>
              </a:solidFill>
              <a:latin typeface="+mj-lt"/>
              <a:cs typeface="Times New Roman" pitchFamily="18" charset="0"/>
            </a:rPr>
            <a:t>1</a:t>
          </a:r>
          <a:endParaRPr lang="ru-RU" sz="1800" b="1" kern="1200" dirty="0">
            <a:solidFill>
              <a:schemeClr val="tx2"/>
            </a:solidFill>
            <a:latin typeface="+mj-lt"/>
            <a:cs typeface="Times New Roman" pitchFamily="18" charset="0"/>
          </a:endParaRPr>
        </a:p>
      </dsp:txBody>
      <dsp:txXfrm rot="-5400000">
        <a:off x="1" y="300074"/>
        <a:ext cx="587593" cy="251825"/>
      </dsp:txXfrm>
    </dsp:sp>
    <dsp:sp modelId="{F917B845-DD7F-4BFF-B254-642D6A7B4A99}">
      <dsp:nvSpPr>
        <dsp:cNvPr id="0" name=""/>
        <dsp:cNvSpPr/>
      </dsp:nvSpPr>
      <dsp:spPr>
        <a:xfrm rot="5400000">
          <a:off x="4054428" y="-3451190"/>
          <a:ext cx="545909" cy="74795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0" kern="1200" dirty="0" smtClean="0">
              <a:solidFill>
                <a:schemeClr val="tx2"/>
              </a:solidFill>
              <a:latin typeface="+mj-lt"/>
              <a:cs typeface="Times New Roman" pitchFamily="18" charset="0"/>
            </a:rPr>
            <a:t>свидетельство о государственной регистрации юридического лица;</a:t>
          </a:r>
          <a:endParaRPr lang="ru-RU" sz="1800" b="0" kern="1200" dirty="0">
            <a:solidFill>
              <a:schemeClr val="tx2"/>
            </a:solidFill>
            <a:latin typeface="+mj-lt"/>
            <a:cs typeface="Times New Roman" pitchFamily="18" charset="0"/>
          </a:endParaRPr>
        </a:p>
      </dsp:txBody>
      <dsp:txXfrm rot="-5400000">
        <a:off x="587594" y="42293"/>
        <a:ext cx="7452929" cy="492611"/>
      </dsp:txXfrm>
    </dsp:sp>
    <dsp:sp modelId="{BFA87060-E0BF-47DE-9221-AC5B15BE85B5}">
      <dsp:nvSpPr>
        <dsp:cNvPr id="0" name=""/>
        <dsp:cNvSpPr/>
      </dsp:nvSpPr>
      <dsp:spPr>
        <a:xfrm rot="5400000">
          <a:off x="-125912" y="889035"/>
          <a:ext cx="839418" cy="587593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6667"/>
                <a:satMod val="103000"/>
                <a:lumMod val="118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6667"/>
                <a:satMod val="89000"/>
                <a:lumMod val="91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6667"/>
                <a:lumMod val="69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6667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smtClean="0">
              <a:solidFill>
                <a:schemeClr val="tx2"/>
              </a:solidFill>
              <a:latin typeface="+mj-lt"/>
              <a:cs typeface="Times New Roman" pitchFamily="18" charset="0"/>
            </a:rPr>
            <a:t>2</a:t>
          </a:r>
          <a:endParaRPr lang="ru-RU" sz="1800" b="1" kern="1200" dirty="0">
            <a:solidFill>
              <a:schemeClr val="tx2"/>
            </a:solidFill>
            <a:latin typeface="+mj-lt"/>
            <a:cs typeface="Times New Roman" pitchFamily="18" charset="0"/>
          </a:endParaRPr>
        </a:p>
      </dsp:txBody>
      <dsp:txXfrm rot="-5400000">
        <a:off x="1" y="1056920"/>
        <a:ext cx="587593" cy="251825"/>
      </dsp:txXfrm>
    </dsp:sp>
    <dsp:sp modelId="{1F8A6D3C-65B4-42B9-96E2-061B4CE158BD}">
      <dsp:nvSpPr>
        <dsp:cNvPr id="0" name=""/>
        <dsp:cNvSpPr/>
      </dsp:nvSpPr>
      <dsp:spPr>
        <a:xfrm rot="5400000">
          <a:off x="4038864" y="-2693958"/>
          <a:ext cx="545622" cy="74795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6667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0" kern="1200" dirty="0" smtClean="0">
              <a:solidFill>
                <a:schemeClr val="tx2"/>
              </a:solidFill>
              <a:latin typeface="+mj-lt"/>
              <a:cs typeface="Times New Roman" pitchFamily="18" charset="0"/>
            </a:rPr>
            <a:t>учредительные документы юридического лица;</a:t>
          </a:r>
          <a:endParaRPr lang="ru-RU" sz="1800" b="0" kern="1200" dirty="0">
            <a:solidFill>
              <a:schemeClr val="tx2"/>
            </a:solidFill>
            <a:latin typeface="+mj-lt"/>
            <a:cs typeface="Times New Roman" pitchFamily="18" charset="0"/>
          </a:endParaRPr>
        </a:p>
      </dsp:txBody>
      <dsp:txXfrm rot="-5400000">
        <a:off x="571887" y="799654"/>
        <a:ext cx="7452943" cy="492352"/>
      </dsp:txXfrm>
    </dsp:sp>
    <dsp:sp modelId="{23622FAA-5C4A-4AF4-AC4C-0E7D872F8C84}">
      <dsp:nvSpPr>
        <dsp:cNvPr id="0" name=""/>
        <dsp:cNvSpPr/>
      </dsp:nvSpPr>
      <dsp:spPr>
        <a:xfrm rot="5400000">
          <a:off x="-125912" y="1645881"/>
          <a:ext cx="839418" cy="587593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satMod val="103000"/>
                <a:lumMod val="118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3333"/>
                <a:satMod val="89000"/>
                <a:lumMod val="91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lumMod val="69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smtClean="0">
              <a:solidFill>
                <a:schemeClr val="tx2"/>
              </a:solidFill>
              <a:latin typeface="+mj-lt"/>
              <a:cs typeface="Times New Roman" pitchFamily="18" charset="0"/>
            </a:rPr>
            <a:t>3</a:t>
          </a:r>
          <a:endParaRPr lang="ru-RU" sz="1800" b="1" kern="1200" dirty="0">
            <a:solidFill>
              <a:schemeClr val="tx2"/>
            </a:solidFill>
            <a:latin typeface="+mj-lt"/>
            <a:cs typeface="Times New Roman" pitchFamily="18" charset="0"/>
          </a:endParaRPr>
        </a:p>
      </dsp:txBody>
      <dsp:txXfrm rot="-5400000">
        <a:off x="1" y="1813766"/>
        <a:ext cx="587593" cy="251825"/>
      </dsp:txXfrm>
    </dsp:sp>
    <dsp:sp modelId="{8C79C92A-D5C5-42D7-BF4A-6CB61FE888C6}">
      <dsp:nvSpPr>
        <dsp:cNvPr id="0" name=""/>
        <dsp:cNvSpPr/>
      </dsp:nvSpPr>
      <dsp:spPr>
        <a:xfrm rot="5400000">
          <a:off x="4054571" y="-1942192"/>
          <a:ext cx="545622" cy="74795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0" kern="1200" dirty="0" smtClean="0">
              <a:solidFill>
                <a:schemeClr val="tx2"/>
              </a:solidFill>
              <a:latin typeface="+mj-lt"/>
              <a:cs typeface="Times New Roman" pitchFamily="18" charset="0"/>
            </a:rPr>
            <a:t>лицензии (разрешения); </a:t>
          </a:r>
          <a:endParaRPr lang="ru-RU" sz="1800" b="0" kern="1200" dirty="0">
            <a:solidFill>
              <a:schemeClr val="tx2"/>
            </a:solidFill>
            <a:latin typeface="+mj-lt"/>
            <a:cs typeface="Times New Roman" pitchFamily="18" charset="0"/>
          </a:endParaRPr>
        </a:p>
      </dsp:txBody>
      <dsp:txXfrm rot="-5400000">
        <a:off x="587594" y="1551420"/>
        <a:ext cx="7452943" cy="492352"/>
      </dsp:txXfrm>
    </dsp:sp>
    <dsp:sp modelId="{353123EF-F06E-4E45-9444-4768CDB469A8}">
      <dsp:nvSpPr>
        <dsp:cNvPr id="0" name=""/>
        <dsp:cNvSpPr/>
      </dsp:nvSpPr>
      <dsp:spPr>
        <a:xfrm rot="5400000">
          <a:off x="-125912" y="2458564"/>
          <a:ext cx="839418" cy="587593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18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89000"/>
                <a:lumMod val="91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69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smtClean="0">
              <a:solidFill>
                <a:schemeClr val="tx2"/>
              </a:solidFill>
              <a:latin typeface="+mj-lt"/>
              <a:cs typeface="Times New Roman" pitchFamily="18" charset="0"/>
            </a:rPr>
            <a:t>4</a:t>
          </a:r>
          <a:endParaRPr lang="ru-RU" sz="1800" b="1" kern="1200" dirty="0">
            <a:solidFill>
              <a:schemeClr val="tx2"/>
            </a:solidFill>
            <a:latin typeface="+mj-lt"/>
            <a:cs typeface="Times New Roman" pitchFamily="18" charset="0"/>
          </a:endParaRPr>
        </a:p>
      </dsp:txBody>
      <dsp:txXfrm rot="-5400000">
        <a:off x="1" y="2626449"/>
        <a:ext cx="587593" cy="251825"/>
      </dsp:txXfrm>
    </dsp:sp>
    <dsp:sp modelId="{02C7FCCB-55C2-48F6-81CF-9AF286F3FEF2}">
      <dsp:nvSpPr>
        <dsp:cNvPr id="0" name=""/>
        <dsp:cNvSpPr/>
      </dsp:nvSpPr>
      <dsp:spPr>
        <a:xfrm rot="5400000">
          <a:off x="4054571" y="-1134576"/>
          <a:ext cx="545622" cy="74795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  <a:tabLst/>
          </a:pPr>
          <a:r>
            <a:rPr lang="ru-RU" sz="1800" b="0" kern="1200" dirty="0" smtClean="0">
              <a:solidFill>
                <a:schemeClr val="tx2"/>
              </a:solidFill>
              <a:latin typeface="+mj-lt"/>
              <a:cs typeface="Times New Roman" pitchFamily="18" charset="0"/>
            </a:rPr>
            <a:t>карточка с образцами  подписей руководителя и главного бухгалтера и оттиска печати;</a:t>
          </a:r>
          <a:endParaRPr lang="ru-RU" sz="1800" b="0" kern="1200" dirty="0">
            <a:solidFill>
              <a:schemeClr val="tx2"/>
            </a:solidFill>
            <a:latin typeface="+mj-lt"/>
            <a:cs typeface="Times New Roman" pitchFamily="18" charset="0"/>
          </a:endParaRPr>
        </a:p>
      </dsp:txBody>
      <dsp:txXfrm rot="-5400000">
        <a:off x="587594" y="2359036"/>
        <a:ext cx="7452943" cy="492352"/>
      </dsp:txXfrm>
    </dsp:sp>
    <dsp:sp modelId="{7DF8F3E8-9094-4A50-A349-612CBE4C198B}">
      <dsp:nvSpPr>
        <dsp:cNvPr id="0" name=""/>
        <dsp:cNvSpPr/>
      </dsp:nvSpPr>
      <dsp:spPr>
        <a:xfrm rot="5400000">
          <a:off x="-125912" y="3238380"/>
          <a:ext cx="839418" cy="587593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satMod val="103000"/>
                <a:lumMod val="118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6667"/>
                <a:satMod val="89000"/>
                <a:lumMod val="91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lumMod val="69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smtClean="0">
              <a:solidFill>
                <a:schemeClr val="tx2"/>
              </a:solidFill>
              <a:latin typeface="+mj-lt"/>
              <a:cs typeface="Times New Roman" pitchFamily="18" charset="0"/>
            </a:rPr>
            <a:t>5</a:t>
          </a:r>
          <a:endParaRPr lang="ru-RU" sz="1800" b="1" kern="1200" dirty="0">
            <a:solidFill>
              <a:schemeClr val="tx2"/>
            </a:solidFill>
            <a:latin typeface="+mj-lt"/>
            <a:cs typeface="Times New Roman" pitchFamily="18" charset="0"/>
          </a:endParaRPr>
        </a:p>
      </dsp:txBody>
      <dsp:txXfrm rot="-5400000">
        <a:off x="1" y="3406265"/>
        <a:ext cx="587593" cy="251825"/>
      </dsp:txXfrm>
    </dsp:sp>
    <dsp:sp modelId="{6A94C90F-BC7F-4FA3-8084-29F0B7FD7CF7}">
      <dsp:nvSpPr>
        <dsp:cNvPr id="0" name=""/>
        <dsp:cNvSpPr/>
      </dsp:nvSpPr>
      <dsp:spPr>
        <a:xfrm rot="5400000">
          <a:off x="4025364" y="-404111"/>
          <a:ext cx="604036" cy="74795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0" kern="1200" dirty="0" smtClean="0">
              <a:solidFill>
                <a:schemeClr val="tx2"/>
              </a:solidFill>
              <a:latin typeface="+mj-lt"/>
              <a:cs typeface="Times New Roman" pitchFamily="18" charset="0"/>
            </a:rPr>
            <a:t>документы, подтверждающие полномочия лиц, указанных в карточке, на распоряжение денежными средствами, находящимися на банковском счёте;</a:t>
          </a:r>
          <a:endParaRPr lang="ru-RU" sz="1800" b="0" kern="1200" dirty="0">
            <a:solidFill>
              <a:schemeClr val="tx2"/>
            </a:solidFill>
            <a:latin typeface="+mj-lt"/>
            <a:cs typeface="Times New Roman" pitchFamily="18" charset="0"/>
          </a:endParaRPr>
        </a:p>
      </dsp:txBody>
      <dsp:txXfrm rot="-5400000">
        <a:off x="587594" y="3063146"/>
        <a:ext cx="7450091" cy="545062"/>
      </dsp:txXfrm>
    </dsp:sp>
    <dsp:sp modelId="{05DB910A-8619-476E-8850-F268FB39D232}">
      <dsp:nvSpPr>
        <dsp:cNvPr id="0" name=""/>
        <dsp:cNvSpPr/>
      </dsp:nvSpPr>
      <dsp:spPr>
        <a:xfrm rot="5400000">
          <a:off x="-125912" y="4018195"/>
          <a:ext cx="839418" cy="587593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3333"/>
                <a:satMod val="103000"/>
                <a:lumMod val="118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33333"/>
                <a:satMod val="89000"/>
                <a:lumMod val="91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3333"/>
                <a:lumMod val="69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33333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smtClean="0">
              <a:solidFill>
                <a:schemeClr val="tx2"/>
              </a:solidFill>
              <a:latin typeface="+mj-lt"/>
              <a:cs typeface="Times New Roman" pitchFamily="18" charset="0"/>
            </a:rPr>
            <a:t>6</a:t>
          </a:r>
          <a:endParaRPr lang="ru-RU" sz="1800" b="1" kern="1200" dirty="0">
            <a:solidFill>
              <a:schemeClr val="tx2"/>
            </a:solidFill>
            <a:latin typeface="+mj-lt"/>
            <a:cs typeface="Times New Roman" pitchFamily="18" charset="0"/>
          </a:endParaRPr>
        </a:p>
      </dsp:txBody>
      <dsp:txXfrm rot="-5400000">
        <a:off x="1" y="4186080"/>
        <a:ext cx="587593" cy="251825"/>
      </dsp:txXfrm>
    </dsp:sp>
    <dsp:sp modelId="{3F7BC2DD-262E-4A1D-8B0C-81E042D4672A}">
      <dsp:nvSpPr>
        <dsp:cNvPr id="0" name=""/>
        <dsp:cNvSpPr/>
      </dsp:nvSpPr>
      <dsp:spPr>
        <a:xfrm rot="5400000">
          <a:off x="4031224" y="420473"/>
          <a:ext cx="592316" cy="74795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33333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0" kern="1200" dirty="0" smtClean="0">
              <a:solidFill>
                <a:schemeClr val="tx2"/>
              </a:solidFill>
              <a:latin typeface="+mj-lt"/>
              <a:cs typeface="Times New Roman" pitchFamily="18" charset="0"/>
            </a:rPr>
            <a:t>документы, подтверждающие полномочия единоличного исполнительного органа юридического лица;</a:t>
          </a:r>
          <a:endParaRPr lang="ru-RU" sz="1800" b="0" kern="1200" dirty="0">
            <a:solidFill>
              <a:schemeClr val="tx2"/>
            </a:solidFill>
            <a:latin typeface="+mj-lt"/>
            <a:cs typeface="Times New Roman" pitchFamily="18" charset="0"/>
          </a:endParaRPr>
        </a:p>
      </dsp:txBody>
      <dsp:txXfrm rot="-5400000">
        <a:off x="587593" y="3893018"/>
        <a:ext cx="7450664" cy="534488"/>
      </dsp:txXfrm>
    </dsp:sp>
    <dsp:sp modelId="{0E17F782-EF28-4E38-9EC1-04D9E11F2576}">
      <dsp:nvSpPr>
        <dsp:cNvPr id="0" name=""/>
        <dsp:cNvSpPr/>
      </dsp:nvSpPr>
      <dsp:spPr>
        <a:xfrm rot="5400000">
          <a:off x="-125912" y="4732095"/>
          <a:ext cx="839418" cy="587593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18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89000"/>
                <a:lumMod val="91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69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smtClean="0">
              <a:solidFill>
                <a:schemeClr val="tx2"/>
              </a:solidFill>
              <a:latin typeface="+mj-lt"/>
              <a:cs typeface="Times New Roman" pitchFamily="18" charset="0"/>
            </a:rPr>
            <a:t>7</a:t>
          </a:r>
          <a:endParaRPr lang="ru-RU" sz="1800" b="1" kern="1200" dirty="0">
            <a:solidFill>
              <a:schemeClr val="tx2"/>
            </a:solidFill>
            <a:latin typeface="+mj-lt"/>
            <a:cs typeface="Times New Roman" pitchFamily="18" charset="0"/>
          </a:endParaRPr>
        </a:p>
      </dsp:txBody>
      <dsp:txXfrm rot="-5400000">
        <a:off x="1" y="4899980"/>
        <a:ext cx="587593" cy="251825"/>
      </dsp:txXfrm>
    </dsp:sp>
    <dsp:sp modelId="{13A1874A-BD28-4FDA-A977-9C3DA8629338}">
      <dsp:nvSpPr>
        <dsp:cNvPr id="0" name=""/>
        <dsp:cNvSpPr/>
      </dsp:nvSpPr>
      <dsp:spPr>
        <a:xfrm rot="5400000">
          <a:off x="4054571" y="1179277"/>
          <a:ext cx="545622" cy="74795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  <a:tabLst/>
          </a:pPr>
          <a:r>
            <a:rPr lang="ru-RU" sz="1800" b="0" kern="1200" dirty="0" smtClean="0">
              <a:solidFill>
                <a:schemeClr val="tx2"/>
              </a:solidFill>
              <a:latin typeface="+mj-lt"/>
              <a:cs typeface="Times New Roman" pitchFamily="18" charset="0"/>
            </a:rPr>
            <a:t>свидетельство о постановке на учёт в налоговом органе.</a:t>
          </a:r>
          <a:endParaRPr lang="ru-RU" sz="1800" b="0" kern="1200" dirty="0">
            <a:solidFill>
              <a:schemeClr val="tx2"/>
            </a:solidFill>
            <a:latin typeface="+mj-lt"/>
            <a:cs typeface="Times New Roman" pitchFamily="18" charset="0"/>
          </a:endParaRPr>
        </a:p>
      </dsp:txBody>
      <dsp:txXfrm rot="-5400000">
        <a:off x="587594" y="4672890"/>
        <a:ext cx="7452943" cy="4923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4D336-1D29-446D-A173-C1C73C95ED3D}">
      <dsp:nvSpPr>
        <dsp:cNvPr id="0" name=""/>
        <dsp:cNvSpPr/>
      </dsp:nvSpPr>
      <dsp:spPr>
        <a:xfrm rot="5400000">
          <a:off x="4143656" y="-3284977"/>
          <a:ext cx="561549" cy="735420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>
              <a:solidFill>
                <a:schemeClr val="tx2"/>
              </a:solidFill>
              <a:latin typeface="+mj-lt"/>
              <a:cs typeface="Times New Roman" pitchFamily="18" charset="0"/>
            </a:rPr>
            <a:t>документ, удостоверяющий личность физического лица;</a:t>
          </a:r>
          <a:endParaRPr lang="ru-RU" sz="1500" kern="1200" dirty="0">
            <a:solidFill>
              <a:schemeClr val="tx2"/>
            </a:solidFill>
            <a:latin typeface="+mj-lt"/>
            <a:cs typeface="Times New Roman" pitchFamily="18" charset="0"/>
          </a:endParaRPr>
        </a:p>
      </dsp:txBody>
      <dsp:txXfrm rot="-5400000">
        <a:off x="747331" y="138761"/>
        <a:ext cx="7326788" cy="506723"/>
      </dsp:txXfrm>
    </dsp:sp>
    <dsp:sp modelId="{B879C63D-3E2F-4DB6-B4DC-9AC6923B2F47}">
      <dsp:nvSpPr>
        <dsp:cNvPr id="0" name=""/>
        <dsp:cNvSpPr/>
      </dsp:nvSpPr>
      <dsp:spPr>
        <a:xfrm flipH="1">
          <a:off x="0" y="0"/>
          <a:ext cx="746836" cy="70193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smtClean="0">
              <a:solidFill>
                <a:schemeClr val="tx2"/>
              </a:solidFill>
              <a:latin typeface="+mj-lt"/>
              <a:cs typeface="Times New Roman" pitchFamily="18" charset="0"/>
            </a:rPr>
            <a:t>1</a:t>
          </a:r>
          <a:endParaRPr lang="ru-RU" sz="1500" kern="1200" dirty="0">
            <a:solidFill>
              <a:schemeClr val="tx2"/>
            </a:solidFill>
            <a:latin typeface="+mj-lt"/>
            <a:cs typeface="Times New Roman" pitchFamily="18" charset="0"/>
          </a:endParaRPr>
        </a:p>
      </dsp:txBody>
      <dsp:txXfrm>
        <a:off x="34266" y="34266"/>
        <a:ext cx="678304" cy="633405"/>
      </dsp:txXfrm>
    </dsp:sp>
    <dsp:sp modelId="{D51F4B19-2D1E-4508-B449-77235C3EF137}">
      <dsp:nvSpPr>
        <dsp:cNvPr id="0" name=""/>
        <dsp:cNvSpPr/>
      </dsp:nvSpPr>
      <dsp:spPr>
        <a:xfrm rot="5400000">
          <a:off x="4170712" y="-2560503"/>
          <a:ext cx="561549" cy="729924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>
              <a:solidFill>
                <a:schemeClr val="tx2"/>
              </a:solidFill>
              <a:latin typeface="+mj-lt"/>
              <a:cs typeface="Times New Roman" pitchFamily="18" charset="0"/>
            </a:rPr>
            <a:t>карточка с образцами  подписей руководителя и главного бухгалтера и оттиска печати;</a:t>
          </a:r>
          <a:endParaRPr lang="ru-RU" sz="1500" kern="1200" dirty="0">
            <a:solidFill>
              <a:schemeClr val="tx2"/>
            </a:solidFill>
            <a:latin typeface="+mj-lt"/>
            <a:cs typeface="Times New Roman" pitchFamily="18" charset="0"/>
          </a:endParaRPr>
        </a:p>
      </dsp:txBody>
      <dsp:txXfrm rot="-5400000">
        <a:off x="801866" y="835756"/>
        <a:ext cx="7271830" cy="506723"/>
      </dsp:txXfrm>
    </dsp:sp>
    <dsp:sp modelId="{79EDA6C1-7A2B-4FC2-AA45-F6F02C59FEDE}">
      <dsp:nvSpPr>
        <dsp:cNvPr id="0" name=""/>
        <dsp:cNvSpPr/>
      </dsp:nvSpPr>
      <dsp:spPr>
        <a:xfrm>
          <a:off x="0" y="748720"/>
          <a:ext cx="801771" cy="70193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smtClean="0">
              <a:solidFill>
                <a:schemeClr val="tx2"/>
              </a:solidFill>
              <a:latin typeface="+mj-lt"/>
              <a:cs typeface="Times New Roman" pitchFamily="18" charset="0"/>
            </a:rPr>
            <a:t>2</a:t>
          </a:r>
          <a:endParaRPr lang="ru-RU" sz="1500" kern="1200" dirty="0">
            <a:solidFill>
              <a:schemeClr val="tx2"/>
            </a:solidFill>
            <a:latin typeface="+mj-lt"/>
            <a:cs typeface="Times New Roman" pitchFamily="18" charset="0"/>
          </a:endParaRPr>
        </a:p>
      </dsp:txBody>
      <dsp:txXfrm>
        <a:off x="34266" y="782986"/>
        <a:ext cx="733239" cy="633405"/>
      </dsp:txXfrm>
    </dsp:sp>
    <dsp:sp modelId="{5192F154-5169-4A61-B63E-F86F2B78A1F6}">
      <dsp:nvSpPr>
        <dsp:cNvPr id="0" name=""/>
        <dsp:cNvSpPr/>
      </dsp:nvSpPr>
      <dsp:spPr>
        <a:xfrm rot="5400000">
          <a:off x="4119040" y="-1769807"/>
          <a:ext cx="643126" cy="732185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>
              <a:solidFill>
                <a:schemeClr val="tx2"/>
              </a:solidFill>
              <a:latin typeface="+mj-lt"/>
              <a:cs typeface="Times New Roman" pitchFamily="18" charset="0"/>
            </a:rPr>
            <a:t>документы, подтверждающие полномочия лиц, указанных в карточке, на распоряжение денежными средствами, находящимися на банковском счете (если такие полномочия передаются третьим лицам);</a:t>
          </a:r>
          <a:endParaRPr lang="ru-RU" sz="1500" kern="1200" dirty="0">
            <a:solidFill>
              <a:schemeClr val="tx2"/>
            </a:solidFill>
            <a:latin typeface="+mj-lt"/>
            <a:cs typeface="Times New Roman" pitchFamily="18" charset="0"/>
          </a:endParaRPr>
        </a:p>
      </dsp:txBody>
      <dsp:txXfrm rot="-5400000">
        <a:off x="779675" y="1600953"/>
        <a:ext cx="7290462" cy="580336"/>
      </dsp:txXfrm>
    </dsp:sp>
    <dsp:sp modelId="{D4DAE5EF-FE3C-431E-AB74-93C9CE0DDE5B}">
      <dsp:nvSpPr>
        <dsp:cNvPr id="0" name=""/>
        <dsp:cNvSpPr/>
      </dsp:nvSpPr>
      <dsp:spPr>
        <a:xfrm>
          <a:off x="94" y="1475183"/>
          <a:ext cx="779355" cy="7498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smtClean="0">
              <a:solidFill>
                <a:schemeClr val="tx2"/>
              </a:solidFill>
              <a:latin typeface="+mj-lt"/>
              <a:cs typeface="Times New Roman" pitchFamily="18" charset="0"/>
            </a:rPr>
            <a:t>3</a:t>
          </a:r>
          <a:endParaRPr lang="ru-RU" sz="1500" kern="1200" dirty="0">
            <a:solidFill>
              <a:schemeClr val="tx2"/>
            </a:solidFill>
            <a:latin typeface="+mj-lt"/>
            <a:cs typeface="Times New Roman" pitchFamily="18" charset="0"/>
          </a:endParaRPr>
        </a:p>
      </dsp:txBody>
      <dsp:txXfrm>
        <a:off x="36699" y="1511788"/>
        <a:ext cx="706145" cy="676655"/>
      </dsp:txXfrm>
    </dsp:sp>
    <dsp:sp modelId="{9C3AB459-9010-45E8-A0F2-A5FD4FEB081B}">
      <dsp:nvSpPr>
        <dsp:cNvPr id="0" name=""/>
        <dsp:cNvSpPr/>
      </dsp:nvSpPr>
      <dsp:spPr>
        <a:xfrm rot="5400000">
          <a:off x="4157191" y="-1052251"/>
          <a:ext cx="561549" cy="73267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>
              <a:solidFill>
                <a:schemeClr val="tx2"/>
              </a:solidFill>
              <a:latin typeface="+mj-lt"/>
              <a:cs typeface="Times New Roman" pitchFamily="18" charset="0"/>
            </a:rPr>
            <a:t>свидетельство о постановке на учет в налоговом органе;</a:t>
          </a:r>
          <a:endParaRPr lang="ru-RU" sz="1500" kern="1200" dirty="0">
            <a:solidFill>
              <a:schemeClr val="tx2"/>
            </a:solidFill>
            <a:latin typeface="+mj-lt"/>
            <a:cs typeface="Times New Roman" pitchFamily="18" charset="0"/>
          </a:endParaRPr>
        </a:p>
      </dsp:txBody>
      <dsp:txXfrm rot="-5400000">
        <a:off x="774600" y="2357753"/>
        <a:ext cx="7299320" cy="506723"/>
      </dsp:txXfrm>
    </dsp:sp>
    <dsp:sp modelId="{7B086410-26CB-4DA8-9C0B-6410FF940A92}">
      <dsp:nvSpPr>
        <dsp:cNvPr id="0" name=""/>
        <dsp:cNvSpPr/>
      </dsp:nvSpPr>
      <dsp:spPr>
        <a:xfrm>
          <a:off x="94" y="2260146"/>
          <a:ext cx="774504" cy="70193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smtClean="0">
              <a:solidFill>
                <a:schemeClr val="tx2"/>
              </a:solidFill>
              <a:latin typeface="+mj-lt"/>
              <a:cs typeface="Times New Roman" pitchFamily="18" charset="0"/>
            </a:rPr>
            <a:t>4</a:t>
          </a:r>
          <a:endParaRPr lang="ru-RU" sz="1500" kern="1200" dirty="0">
            <a:solidFill>
              <a:schemeClr val="tx2"/>
            </a:solidFill>
            <a:latin typeface="+mj-lt"/>
            <a:cs typeface="Times New Roman" pitchFamily="18" charset="0"/>
          </a:endParaRPr>
        </a:p>
      </dsp:txBody>
      <dsp:txXfrm>
        <a:off x="34360" y="2294412"/>
        <a:ext cx="705972" cy="633405"/>
      </dsp:txXfrm>
    </dsp:sp>
    <dsp:sp modelId="{FB70202D-F9DD-4A19-8715-965E0035BB66}">
      <dsp:nvSpPr>
        <dsp:cNvPr id="0" name=""/>
        <dsp:cNvSpPr/>
      </dsp:nvSpPr>
      <dsp:spPr>
        <a:xfrm rot="5400000">
          <a:off x="4142513" y="-329999"/>
          <a:ext cx="561549" cy="735629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>
              <a:solidFill>
                <a:schemeClr val="tx2"/>
              </a:solidFill>
              <a:latin typeface="+mj-lt"/>
              <a:cs typeface="Times New Roman" pitchFamily="18" charset="0"/>
            </a:rPr>
            <a:t>свидетельство о государственной регистрации в качестве индивидуального предпринимателя;</a:t>
          </a:r>
          <a:endParaRPr lang="ru-RU" sz="1500" kern="1200" dirty="0">
            <a:solidFill>
              <a:schemeClr val="tx2"/>
            </a:solidFill>
            <a:latin typeface="+mj-lt"/>
            <a:cs typeface="Times New Roman" pitchFamily="18" charset="0"/>
          </a:endParaRPr>
        </a:p>
      </dsp:txBody>
      <dsp:txXfrm rot="-5400000">
        <a:off x="745140" y="3094787"/>
        <a:ext cx="7328884" cy="506723"/>
      </dsp:txXfrm>
    </dsp:sp>
    <dsp:sp modelId="{C863F194-4543-473A-99EF-34608761B589}">
      <dsp:nvSpPr>
        <dsp:cNvPr id="0" name=""/>
        <dsp:cNvSpPr/>
      </dsp:nvSpPr>
      <dsp:spPr>
        <a:xfrm>
          <a:off x="94" y="2997180"/>
          <a:ext cx="745045" cy="70193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smtClean="0">
              <a:solidFill>
                <a:schemeClr val="tx2"/>
              </a:solidFill>
              <a:latin typeface="+mj-lt"/>
              <a:cs typeface="Times New Roman" pitchFamily="18" charset="0"/>
            </a:rPr>
            <a:t>5</a:t>
          </a:r>
          <a:endParaRPr lang="ru-RU" sz="1500" kern="1200" dirty="0">
            <a:solidFill>
              <a:schemeClr val="tx2"/>
            </a:solidFill>
            <a:latin typeface="+mj-lt"/>
            <a:cs typeface="Times New Roman" pitchFamily="18" charset="0"/>
          </a:endParaRPr>
        </a:p>
      </dsp:txBody>
      <dsp:txXfrm>
        <a:off x="34360" y="3031446"/>
        <a:ext cx="676513" cy="633405"/>
      </dsp:txXfrm>
    </dsp:sp>
    <dsp:sp modelId="{25E60BA0-0104-44D3-B7C1-8DE966217F31}">
      <dsp:nvSpPr>
        <dsp:cNvPr id="0" name=""/>
        <dsp:cNvSpPr/>
      </dsp:nvSpPr>
      <dsp:spPr>
        <a:xfrm rot="5400000">
          <a:off x="4089873" y="421158"/>
          <a:ext cx="663707" cy="7355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>
              <a:solidFill>
                <a:schemeClr val="tx2"/>
              </a:solidFill>
              <a:latin typeface="+mj-lt"/>
              <a:cs typeface="Times New Roman" pitchFamily="18" charset="0"/>
            </a:rPr>
            <a:t>лицензии (патенты), выданные ИП или лицу, занимающемуся частной практикой, в установленном законодательством РФ порядке, на право осуществления деятельности, подлежащей лицензированию (регулированию путем выдачи патента).</a:t>
          </a:r>
          <a:endParaRPr lang="ru-RU" sz="1500" kern="1200" dirty="0">
            <a:solidFill>
              <a:schemeClr val="tx2"/>
            </a:solidFill>
            <a:latin typeface="+mj-lt"/>
            <a:cs typeface="Times New Roman" pitchFamily="18" charset="0"/>
          </a:endParaRPr>
        </a:p>
      </dsp:txBody>
      <dsp:txXfrm rot="-5400000">
        <a:off x="744088" y="3799343"/>
        <a:ext cx="7322878" cy="598907"/>
      </dsp:txXfrm>
    </dsp:sp>
    <dsp:sp modelId="{0A7385AE-D005-4B35-B712-7539E43A5E28}">
      <dsp:nvSpPr>
        <dsp:cNvPr id="0" name=""/>
        <dsp:cNvSpPr/>
      </dsp:nvSpPr>
      <dsp:spPr>
        <a:xfrm>
          <a:off x="94" y="3734214"/>
          <a:ext cx="743993" cy="7291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smtClean="0">
              <a:solidFill>
                <a:schemeClr val="tx2"/>
              </a:solidFill>
              <a:latin typeface="+mj-lt"/>
              <a:cs typeface="Times New Roman" pitchFamily="18" charset="0"/>
            </a:rPr>
            <a:t>6</a:t>
          </a:r>
          <a:endParaRPr lang="ru-RU" sz="1500" kern="1200" dirty="0">
            <a:solidFill>
              <a:schemeClr val="tx2"/>
            </a:solidFill>
            <a:latin typeface="+mj-lt"/>
            <a:cs typeface="Times New Roman" pitchFamily="18" charset="0"/>
          </a:endParaRPr>
        </a:p>
      </dsp:txBody>
      <dsp:txXfrm>
        <a:off x="35689" y="3769809"/>
        <a:ext cx="672803" cy="6579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A3554-9871-4A3F-9FB4-31EAD63B85A0}" type="datetimeFigureOut">
              <a:rPr lang="ru-RU" smtClean="0"/>
              <a:pPr/>
              <a:t>20.11.2017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92237-B4E2-496B-9510-83247B374B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6301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2237-B4E2-496B-9510-83247B374B1E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2237-B4E2-496B-9510-83247B374B1E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39691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2237-B4E2-496B-9510-83247B374B1E}" type="slidenum">
              <a:rPr lang="ru-RU" smtClean="0"/>
              <a:pPr/>
              <a:t>32</a:t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5943958" y="0"/>
            <a:ext cx="3200042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0915" y="1600200"/>
            <a:ext cx="4460052" cy="3048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0916" y="4898575"/>
            <a:ext cx="4460052" cy="1270453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244526" y="4782971"/>
            <a:ext cx="4242112" cy="0"/>
          </a:xfrm>
          <a:prstGeom prst="line">
            <a:avLst/>
          </a:prstGeom>
          <a:ln w="127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5943959" y="0"/>
            <a:ext cx="799118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4999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373D-0C0C-440F-A953-D4C67C2DE709}" type="datetimeFigureOut">
              <a:rPr lang="ru-RU" smtClean="0"/>
              <a:pPr/>
              <a:t>20.11.2017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2C8E-C267-4AB9-81CA-46D05877FE6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60095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44421" y="646115"/>
            <a:ext cx="1371958" cy="552291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2106" y="646115"/>
            <a:ext cx="5716489" cy="552291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373D-0C0C-440F-A953-D4C67C2DE709}" type="datetimeFigureOut">
              <a:rPr lang="ru-RU" smtClean="0"/>
              <a:pPr/>
              <a:t>20.11.2017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2C8E-C267-4AB9-81CA-46D05877FE61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7030090" y="762000"/>
            <a:ext cx="0" cy="5334000"/>
          </a:xfrm>
          <a:prstGeom prst="line">
            <a:avLst/>
          </a:prstGeom>
          <a:ln w="127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79035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44477"/>
            <a:ext cx="8385175" cy="14319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8007350" cy="41910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1" y="6245225"/>
            <a:ext cx="1901825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4290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37375" y="6245225"/>
            <a:ext cx="1901825" cy="476250"/>
          </a:xfrm>
        </p:spPr>
        <p:txBody>
          <a:bodyPr/>
          <a:lstStyle>
            <a:lvl1pPr>
              <a:defRPr/>
            </a:lvl1pPr>
          </a:lstStyle>
          <a:p>
            <a:fld id="{88604D8C-C2AB-4AE0-8D51-B2B72011816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373D-0C0C-440F-A953-D4C67C2DE709}" type="datetimeFigureOut">
              <a:rPr lang="ru-RU" smtClean="0"/>
              <a:pPr/>
              <a:t>20.11.2017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2C8E-C267-4AB9-81CA-46D05877FE61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244526" y="1709058"/>
            <a:ext cx="7214686" cy="0"/>
          </a:xfrm>
          <a:prstGeom prst="line">
            <a:avLst/>
          </a:prstGeom>
          <a:ln w="127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38254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8344882" y="0"/>
            <a:ext cx="799118" cy="68580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8344882" y="10886"/>
            <a:ext cx="799118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106" y="2237099"/>
            <a:ext cx="6173809" cy="2411103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42107" y="4876803"/>
            <a:ext cx="6173809" cy="1292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373D-0C0C-440F-A953-D4C67C2DE709}" type="datetimeFigureOut">
              <a:rPr lang="ru-RU" smtClean="0"/>
              <a:pPr/>
              <a:t>20.11.2017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2C8E-C267-4AB9-81CA-46D05877FE61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244526" y="4782971"/>
            <a:ext cx="6014223" cy="0"/>
          </a:xfrm>
          <a:prstGeom prst="line">
            <a:avLst/>
          </a:prstGeom>
          <a:ln w="127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61813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7374269" cy="12192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16417" y="1984248"/>
            <a:ext cx="3601388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14989" y="1984248"/>
            <a:ext cx="3601389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373D-0C0C-440F-A953-D4C67C2DE709}" type="datetimeFigureOut">
              <a:rPr lang="ru-RU" smtClean="0"/>
              <a:pPr/>
              <a:t>20.11.2017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2C8E-C267-4AB9-81CA-46D05877FE61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244526" y="1709058"/>
            <a:ext cx="7214686" cy="0"/>
          </a:xfrm>
          <a:prstGeom prst="line">
            <a:avLst/>
          </a:prstGeom>
          <a:ln w="127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25340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7374269" cy="12192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42107" y="1828800"/>
            <a:ext cx="3601388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42107" y="2743203"/>
            <a:ext cx="3601388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914990" y="1828800"/>
            <a:ext cx="3601388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914990" y="2743203"/>
            <a:ext cx="3601388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373D-0C0C-440F-A953-D4C67C2DE709}" type="datetimeFigureOut">
              <a:rPr lang="ru-RU" smtClean="0"/>
              <a:pPr/>
              <a:t>20.11.2017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2C8E-C267-4AB9-81CA-46D05877FE61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1244526" y="1709058"/>
            <a:ext cx="7214686" cy="0"/>
          </a:xfrm>
          <a:prstGeom prst="line">
            <a:avLst/>
          </a:prstGeom>
          <a:ln w="127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08419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373D-0C0C-440F-A953-D4C67C2DE709}" type="datetimeFigureOut">
              <a:rPr lang="ru-RU" smtClean="0"/>
              <a:pPr/>
              <a:t>20.11.2017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2C8E-C267-4AB9-81CA-46D05877FE61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244526" y="1709058"/>
            <a:ext cx="7214686" cy="0"/>
          </a:xfrm>
          <a:prstGeom prst="line">
            <a:avLst/>
          </a:prstGeom>
          <a:ln w="127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26631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373D-0C0C-440F-A953-D4C67C2DE709}" type="datetimeFigureOut">
              <a:rPr lang="ru-RU" smtClean="0"/>
              <a:pPr/>
              <a:t>20.11.2017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2C8E-C267-4AB9-81CA-46D05877FE6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07540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107" y="685803"/>
            <a:ext cx="3086904" cy="19256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2" y="685800"/>
            <a:ext cx="3944376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2107" y="2895602"/>
            <a:ext cx="3086904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373D-0C0C-440F-A953-D4C67C2DE709}" type="datetimeFigureOut">
              <a:rPr lang="ru-RU" smtClean="0"/>
              <a:pPr/>
              <a:t>20.11.2017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2C8E-C267-4AB9-81CA-46D05877FE61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244526" y="2743200"/>
            <a:ext cx="2927319" cy="0"/>
          </a:xfrm>
          <a:prstGeom prst="line">
            <a:avLst/>
          </a:prstGeom>
          <a:ln w="127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44981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1" y="3"/>
            <a:ext cx="4630354" cy="6857999"/>
          </a:xfrm>
          <a:solidFill>
            <a:schemeClr val="bg2"/>
          </a:solidFill>
          <a:effectLst>
            <a:outerShdw blurRad="152400" dist="50800" dir="10800000" algn="r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107" y="685800"/>
            <a:ext cx="3086904" cy="19256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2107" y="2895602"/>
            <a:ext cx="3086904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1244526" y="2743200"/>
            <a:ext cx="2927319" cy="0"/>
          </a:xfrm>
          <a:prstGeom prst="line">
            <a:avLst/>
          </a:prstGeom>
          <a:ln w="127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49172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107" y="381000"/>
            <a:ext cx="737427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42107" y="1981203"/>
            <a:ext cx="7374270" cy="418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172617" y="6400800"/>
            <a:ext cx="116179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1B5373D-0C0C-440F-A953-D4C67C2DE709}" type="datetimeFigureOut">
              <a:rPr lang="ru-RU" smtClean="0"/>
              <a:pPr/>
              <a:t>20.11.2017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142108" y="6400800"/>
            <a:ext cx="44672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716068" y="6400800"/>
            <a:ext cx="80031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0B72C8E-C267-4AB9-81CA-46D05877FE6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1" y="0"/>
            <a:ext cx="799118" cy="685800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" y="0"/>
            <a:ext cx="799118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030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50000"/>
            <a:lumOff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1175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50000"/>
            <a:lumOff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50000"/>
            <a:lumOff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0425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50000"/>
            <a:lumOff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3463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50000"/>
            <a:lumOff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1043608" y="476672"/>
            <a:ext cx="4752528" cy="4171528"/>
          </a:xfrm>
        </p:spPr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lnSpc>
                <a:spcPct val="120000"/>
              </a:lnSpc>
            </a:pPr>
            <a:r>
              <a:rPr lang="ru-RU" sz="5400" b="1" cap="all" dirty="0" smtClean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12700" stA="13000" endPos="50000" dist="5000" dir="5400000" sy="-100000" rotWithShape="0"/>
                </a:effectLst>
                <a:latin typeface="+mn-lt"/>
              </a:rPr>
              <a:t>Открытие и ведение валютных счетов</a:t>
            </a:r>
            <a:endParaRPr lang="ru-RU" sz="5400" b="1" cap="all" dirty="0">
              <a:ln w="0"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12700" stA="13000" endPos="50000" dist="5000" dir="5400000" sy="-100000" rotWithShape="0"/>
              </a:effectLst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5160" y="5085184"/>
            <a:ext cx="4786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2012 г.</a:t>
            </a:r>
            <a:endParaRPr lang="ru-RU" sz="2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540122" y="1435875"/>
            <a:ext cx="1500198" cy="1285884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Клиент</a:t>
            </a:r>
            <a:endParaRPr lang="ru-RU" sz="2000" b="1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851604" y="4717618"/>
            <a:ext cx="1829001" cy="64294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Договор банковского счета</a:t>
            </a:r>
            <a:endParaRPr lang="ru-RU" sz="16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531614" y="3465559"/>
            <a:ext cx="1500166" cy="57150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Юридическое дело</a:t>
            </a:r>
            <a:endParaRPr lang="ru-RU" sz="16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020272" y="1467430"/>
            <a:ext cx="1500198" cy="1357322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Банк</a:t>
            </a:r>
            <a:endParaRPr lang="ru-RU" sz="2000" b="1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851604" y="6055632"/>
            <a:ext cx="1829001" cy="71438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Книга регистрации открытых счетов</a:t>
            </a:r>
            <a:endParaRPr lang="ru-RU" sz="16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190894" y="2078817"/>
            <a:ext cx="1802718" cy="50006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Заявление</a:t>
            </a:r>
            <a:endParaRPr lang="ru-RU" sz="16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851604" y="3500540"/>
            <a:ext cx="1829002" cy="50006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Документы</a:t>
            </a:r>
            <a:endParaRPr lang="ru-RU" sz="16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207662" y="1507173"/>
            <a:ext cx="1785950" cy="50006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Документы</a:t>
            </a:r>
            <a:endParaRPr lang="ru-RU" sz="16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50851" y="2901036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Изучает, </a:t>
            </a:r>
          </a:p>
          <a:p>
            <a:pPr algn="ctr"/>
            <a:r>
              <a:rPr lang="ru-RU" sz="14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проверяет</a:t>
            </a:r>
            <a:endParaRPr lang="ru-RU" sz="14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42624" y="4001998"/>
            <a:ext cx="20179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Принимает решение об открытии банковского счета</a:t>
            </a:r>
            <a:endParaRPr lang="ru-RU" sz="14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88872" y="5360560"/>
            <a:ext cx="14939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Не позднее </a:t>
            </a:r>
            <a:r>
              <a:rPr lang="ru-RU" sz="1400" b="1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1 рабочего дня </a:t>
            </a:r>
            <a:r>
              <a:rPr lang="ru-RU" sz="14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вносит запись</a:t>
            </a:r>
            <a:endParaRPr lang="ru-RU" sz="14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74423" y="3465559"/>
            <a:ext cx="1132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Формирует</a:t>
            </a:r>
            <a:endParaRPr lang="ru-RU" sz="14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</p:txBody>
      </p:sp>
      <p:cxnSp>
        <p:nvCxnSpPr>
          <p:cNvPr id="41" name="Прямая соединительная линия 40"/>
          <p:cNvCxnSpPr/>
          <p:nvPr/>
        </p:nvCxnSpPr>
        <p:spPr>
          <a:xfrm flipH="1">
            <a:off x="3040320" y="1747338"/>
            <a:ext cx="1174492" cy="9868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>
            <a:stCxn id="16" idx="1"/>
          </p:cNvCxnSpPr>
          <p:nvPr/>
        </p:nvCxnSpPr>
        <p:spPr>
          <a:xfrm flipH="1">
            <a:off x="3040320" y="2328850"/>
            <a:ext cx="1150574" cy="26919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20" idx="3"/>
          </p:cNvCxnSpPr>
          <p:nvPr/>
        </p:nvCxnSpPr>
        <p:spPr>
          <a:xfrm>
            <a:off x="5993612" y="1757206"/>
            <a:ext cx="1026660" cy="0"/>
          </a:xfrm>
          <a:prstGeom prst="straightConnector1">
            <a:avLst/>
          </a:prstGeom>
          <a:ln w="222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16" idx="3"/>
          </p:cNvCxnSpPr>
          <p:nvPr/>
        </p:nvCxnSpPr>
        <p:spPr>
          <a:xfrm>
            <a:off x="5993612" y="2328850"/>
            <a:ext cx="1026660" cy="0"/>
          </a:xfrm>
          <a:prstGeom prst="straightConnector1">
            <a:avLst/>
          </a:prstGeom>
          <a:ln w="222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11" idx="2"/>
            <a:endCxn id="15" idx="0"/>
          </p:cNvCxnSpPr>
          <p:nvPr/>
        </p:nvCxnSpPr>
        <p:spPr>
          <a:xfrm>
            <a:off x="7766105" y="5360560"/>
            <a:ext cx="0" cy="695072"/>
          </a:xfrm>
          <a:prstGeom prst="straightConnector1">
            <a:avLst/>
          </a:prstGeom>
          <a:ln w="222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18" idx="1"/>
            <a:endCxn id="12" idx="3"/>
          </p:cNvCxnSpPr>
          <p:nvPr/>
        </p:nvCxnSpPr>
        <p:spPr>
          <a:xfrm flipH="1">
            <a:off x="5031780" y="3750573"/>
            <a:ext cx="1819824" cy="738"/>
          </a:xfrm>
          <a:prstGeom prst="straightConnector1">
            <a:avLst/>
          </a:prstGeom>
          <a:ln w="222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899592" y="0"/>
            <a:ext cx="813690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3200" b="1" cap="all" dirty="0" smtClean="0">
                <a:ln w="0">
                  <a:solidFill>
                    <a:schemeClr val="tx2"/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</a:rPr>
              <a:t>Схема открытия валютного счёта </a:t>
            </a:r>
          </a:p>
          <a:p>
            <a:pPr algn="ctr"/>
            <a:r>
              <a:rPr lang="ru-RU" sz="3200" b="1" cap="all" dirty="0" smtClean="0">
                <a:ln w="0">
                  <a:solidFill>
                    <a:schemeClr val="tx2"/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</a:rPr>
              <a:t>юридического лица</a:t>
            </a:r>
            <a:endParaRPr lang="ru-RU" sz="3200" b="1" cap="all" dirty="0">
              <a:ln w="0">
                <a:solidFill>
                  <a:schemeClr val="tx2"/>
                </a:solidFill>
              </a:ln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cxnSp>
        <p:nvCxnSpPr>
          <p:cNvPr id="17" name="Прямая соединительная линия 16"/>
          <p:cNvCxnSpPr>
            <a:stCxn id="14" idx="2"/>
            <a:endCxn id="18" idx="0"/>
          </p:cNvCxnSpPr>
          <p:nvPr/>
        </p:nvCxnSpPr>
        <p:spPr>
          <a:xfrm flipH="1">
            <a:off x="7766105" y="2824752"/>
            <a:ext cx="4266" cy="6757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53680" y="1205820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chemeClr val="tx2"/>
                </a:solidFill>
              </a:rPr>
              <a:t>Идентификация клиента</a:t>
            </a:r>
            <a:endParaRPr lang="ru-RU" sz="1400" dirty="0">
              <a:solidFill>
                <a:schemeClr val="tx2"/>
              </a:solidFill>
            </a:endParaRPr>
          </a:p>
        </p:txBody>
      </p:sp>
      <p:cxnSp>
        <p:nvCxnSpPr>
          <p:cNvPr id="34" name="Прямая соединительная линия 33"/>
          <p:cNvCxnSpPr>
            <a:stCxn id="18" idx="2"/>
            <a:endCxn id="11" idx="0"/>
          </p:cNvCxnSpPr>
          <p:nvPr/>
        </p:nvCxnSpPr>
        <p:spPr>
          <a:xfrm>
            <a:off x="7766105" y="4000606"/>
            <a:ext cx="0" cy="7170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xmlns="" val="4105101546"/>
              </p:ext>
            </p:extLst>
          </p:nvPr>
        </p:nvGraphicFramePr>
        <p:xfrm>
          <a:off x="899592" y="2276872"/>
          <a:ext cx="8101532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Скругленный прямоугольник 5"/>
          <p:cNvSpPr/>
          <p:nvPr/>
        </p:nvSpPr>
        <p:spPr>
          <a:xfrm>
            <a:off x="899592" y="260648"/>
            <a:ext cx="8141652" cy="1277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z="16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	</a:t>
            </a:r>
            <a:r>
              <a:rPr lang="ru-RU" sz="1600" b="1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Расчетные счета </a:t>
            </a:r>
            <a:r>
              <a:rPr lang="ru-RU" sz="16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открываются </a:t>
            </a:r>
            <a:r>
              <a:rPr lang="ru-RU" sz="1600" i="1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юридическим лицам, не являющимся кредитными организациями,</a:t>
            </a:r>
            <a:r>
              <a:rPr lang="ru-RU" sz="16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 а также </a:t>
            </a:r>
            <a:r>
              <a:rPr lang="ru-RU" sz="1600" i="1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индивидуальным предпринимателям или физическим лицам, занимающимся в установленном законодательством РФ порядке частной практикой</a:t>
            </a:r>
            <a:r>
              <a:rPr lang="ru-RU" sz="16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, для совершения расчетов, связанных с предпринимательской деятельностью или частной практикой.</a:t>
            </a:r>
            <a:endParaRPr lang="ru-RU" sz="16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99592" y="1700808"/>
            <a:ext cx="81416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Для открытия расчетного счета </a:t>
            </a:r>
            <a:r>
              <a:rPr lang="ru-RU" sz="2000" i="1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индивидуальному предпринимателю </a:t>
            </a:r>
            <a:r>
              <a:rPr lang="ru-RU" sz="20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в банк предоставляются:</a:t>
            </a:r>
            <a:endParaRPr lang="ru-RU" sz="20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612585" y="1814368"/>
            <a:ext cx="479394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400" b="1" cap="none" spc="0" dirty="0" smtClean="0">
                <a:ln w="1905"/>
                <a:solidFill>
                  <a:schemeClr val="tx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В соответствии со ст. 6 ФЗ №173:</a:t>
            </a:r>
            <a:endParaRPr lang="ru-RU" sz="2400" b="1" cap="none" spc="0" dirty="0">
              <a:ln w="1905"/>
              <a:solidFill>
                <a:schemeClr val="tx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Горизонтальный свиток 9"/>
          <p:cNvSpPr/>
          <p:nvPr/>
        </p:nvSpPr>
        <p:spPr>
          <a:xfrm>
            <a:off x="1013112" y="1772816"/>
            <a:ext cx="7992888" cy="4896543"/>
          </a:xfrm>
          <a:prstGeom prst="horizontalScroll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z="24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	Валютные </a:t>
            </a:r>
            <a:r>
              <a:rPr lang="ru-RU" sz="2400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операции между </a:t>
            </a:r>
            <a:r>
              <a:rPr lang="ru-RU" sz="2400" i="1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резидентами и нерезидентами </a:t>
            </a:r>
            <a:r>
              <a:rPr lang="ru-RU" sz="2400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осуществляются </a:t>
            </a:r>
            <a:r>
              <a:rPr lang="ru-RU" sz="2400" b="1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без ограничений</a:t>
            </a:r>
            <a:r>
              <a:rPr lang="ru-RU" sz="2400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, за исключением валютных операций, предусмотренных </a:t>
            </a:r>
            <a:r>
              <a:rPr lang="ru-RU" sz="24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статьями </a:t>
            </a:r>
            <a:r>
              <a:rPr lang="ru-RU" sz="2400" b="1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7</a:t>
            </a:r>
            <a:r>
              <a:rPr lang="ru-RU" sz="24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, </a:t>
            </a:r>
            <a:r>
              <a:rPr lang="ru-RU" sz="2400" b="1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8</a:t>
            </a:r>
            <a:r>
              <a:rPr lang="ru-RU" sz="24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 и </a:t>
            </a:r>
            <a:r>
              <a:rPr lang="ru-RU" sz="2400" b="1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11</a:t>
            </a:r>
            <a:r>
              <a:rPr lang="ru-RU" sz="24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 ФЗ №173, </a:t>
            </a:r>
            <a:r>
              <a:rPr lang="ru-RU" sz="2400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в отношении </a:t>
            </a:r>
            <a:r>
              <a:rPr lang="ru-RU" sz="24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которой </a:t>
            </a:r>
            <a:r>
              <a:rPr lang="ru-RU" sz="2400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ограничения устанавливаются в целях предотвращения существенного сокращения золотовалютных резервов, резких колебаний курса валюты </a:t>
            </a:r>
            <a:r>
              <a:rPr lang="ru-RU" sz="24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РФ, </a:t>
            </a:r>
            <a:r>
              <a:rPr lang="ru-RU" sz="2400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а также для поддержания устойчивости платежного баланса </a:t>
            </a:r>
            <a:r>
              <a:rPr lang="ru-RU" sz="24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Российской Федерации.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013112" y="548680"/>
            <a:ext cx="79928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2700" b="1" cap="all" dirty="0" smtClean="0">
                <a:ln w="0">
                  <a:solidFill>
                    <a:schemeClr val="tx2"/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1.2</a:t>
            </a:r>
            <a:r>
              <a:rPr lang="en-US" sz="2700" b="1" cap="all" dirty="0">
                <a:ln w="0">
                  <a:solidFill>
                    <a:schemeClr val="tx2"/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.</a:t>
            </a:r>
            <a:r>
              <a:rPr lang="ru-RU" sz="2700" b="1" cap="all" dirty="0" smtClean="0">
                <a:ln w="0">
                  <a:solidFill>
                    <a:schemeClr val="tx2"/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Режим использования счетов </a:t>
            </a:r>
            <a:endParaRPr lang="en-US" sz="2700" b="1" cap="all" dirty="0" smtClean="0">
              <a:ln w="0">
                <a:solidFill>
                  <a:schemeClr val="tx2"/>
                </a:solidFill>
              </a:ln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r>
              <a:rPr lang="ru-RU" sz="2700" b="1" cap="all" dirty="0" smtClean="0">
                <a:ln w="0">
                  <a:solidFill>
                    <a:schemeClr val="tx2"/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резидентов - ю.л.</a:t>
            </a:r>
            <a:endParaRPr lang="ru-RU" sz="2700" b="1" cap="all" dirty="0">
              <a:ln w="0">
                <a:solidFill>
                  <a:schemeClr val="tx2"/>
                </a:solidFill>
              </a:ln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двумя скругленными противолежащими углами 4"/>
          <p:cNvSpPr/>
          <p:nvPr/>
        </p:nvSpPr>
        <p:spPr>
          <a:xfrm>
            <a:off x="324880" y="2132856"/>
            <a:ext cx="8711616" cy="1361312"/>
          </a:xfrm>
          <a:prstGeom prst="round2DiagRect">
            <a:avLst>
              <a:gd name="adj1" fmla="val 4727"/>
              <a:gd name="adj2" fmla="val 0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r>
              <a:rPr lang="en-US" sz="1500" b="1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2) </a:t>
            </a:r>
            <a:r>
              <a:rPr lang="ru-RU" sz="1500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операций между комиссионерами (агентами, поверенными) и комитентами (принципалами, доверителями) при оказании комиссионерами (агентами, поверенными) услуг, связанных с заключением и исполнением договоров с нерезидентами о передаче товаров, выполнении работ, об оказании услуг, о передаче информации и результатов интеллектуальной деятельности, в том числе исключительных прав на них, включая операции по возврату комитентам (принципалам, доверителям) денежных сумм (иного имущества);</a:t>
            </a:r>
            <a:endParaRPr lang="ru-RU" sz="15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324880" y="1142984"/>
            <a:ext cx="8750776" cy="857256"/>
          </a:xfrm>
          <a:prstGeom prst="round2Diag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r>
              <a:rPr lang="en-US" sz="1500" b="1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1) </a:t>
            </a:r>
            <a:r>
              <a:rPr lang="ru-RU" sz="15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операций, связанных с расчетами в магазинах беспошлинной торговли, а также с расчетами при реализации товаров и оказании услуг пассажирам в пути следования транспортных средств при международных перевозках</a:t>
            </a:r>
            <a:r>
              <a:rPr lang="ru-RU" sz="1500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;</a:t>
            </a:r>
          </a:p>
        </p:txBody>
      </p:sp>
      <p:sp>
        <p:nvSpPr>
          <p:cNvPr id="8" name="Прямоугольник с двумя скругленными противолежащими углами 7"/>
          <p:cNvSpPr/>
          <p:nvPr/>
        </p:nvSpPr>
        <p:spPr>
          <a:xfrm>
            <a:off x="324880" y="3645024"/>
            <a:ext cx="8711616" cy="1000132"/>
          </a:xfrm>
          <a:prstGeom prst="round2Diag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r>
              <a:rPr lang="en-US" sz="1500" b="1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3) </a:t>
            </a:r>
            <a:r>
              <a:rPr lang="ru-RU" sz="15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операций по договорам транспортной экспедиции, перевозки и фрахтования (чартера) при оказании экспедитором, перевозчиком и фрахтовщиком услуг, связанных с перевозкой вывозимого из РФ или ввозимого в РФ груза, транзитной перевозкой груза по территории РФ, а также по договорам страхования указанных грузов;</a:t>
            </a:r>
            <a:endParaRPr lang="ru-RU" sz="15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9" name="Прямоугольник с двумя скругленными противолежащими углами 8"/>
          <p:cNvSpPr/>
          <p:nvPr/>
        </p:nvSpPr>
        <p:spPr>
          <a:xfrm>
            <a:off x="324880" y="5733256"/>
            <a:ext cx="8711616" cy="785818"/>
          </a:xfrm>
          <a:prstGeom prst="round2Diag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500" b="1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5) </a:t>
            </a:r>
            <a:r>
              <a:rPr lang="ru-RU" sz="15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операций с внешними ценными бумагами при условии учета прав на такие ценные бумаги в депозитариях, созданных в соответствии с законодательством РФ, и осуществления расчетов в валюте РФ;</a:t>
            </a:r>
            <a:endParaRPr lang="ru-RU" sz="15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0" name="Прямоугольник с двумя скругленными противолежащими углами 9"/>
          <p:cNvSpPr/>
          <p:nvPr/>
        </p:nvSpPr>
        <p:spPr>
          <a:xfrm>
            <a:off x="324880" y="4797152"/>
            <a:ext cx="8711616" cy="785818"/>
          </a:xfrm>
          <a:prstGeom prst="round2Diag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r>
              <a:rPr lang="en-US" sz="1500" b="1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4) </a:t>
            </a:r>
            <a:r>
              <a:rPr lang="ru-RU" sz="15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операций </a:t>
            </a:r>
            <a:r>
              <a:rPr lang="ru-RU" sz="1500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с внешними ценными бумагами, осуществляемых на организованных торгах, при условии учета прав на такие ценные бумаги в депозитариях, созданных в соответствии с законодательством Российской Федерации;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899592" y="332656"/>
            <a:ext cx="8136904" cy="769441"/>
          </a:xfrm>
          <a:prstGeom prst="rect">
            <a:avLst/>
          </a:prstGeom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2200" b="1" cap="all" dirty="0" smtClean="0">
                <a:ln w="0">
                  <a:solidFill>
                    <a:schemeClr val="tx2"/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В соответствии со ст. 9 ФЗ №173 операции между резидентами</a:t>
            </a:r>
            <a:r>
              <a:rPr lang="ru-RU" sz="2200" b="1" i="1" cap="all" dirty="0" smtClean="0">
                <a:ln w="0">
                  <a:solidFill>
                    <a:schemeClr val="tx2"/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b="1" cap="all" dirty="0" smtClean="0">
                <a:ln w="0">
                  <a:solidFill>
                    <a:schemeClr val="tx2"/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запрещены, за исключением:</a:t>
            </a:r>
            <a:endParaRPr lang="ru-RU" sz="2200" b="1" cap="all" dirty="0">
              <a:ln w="0">
                <a:solidFill>
                  <a:schemeClr val="tx2"/>
                </a:solidFill>
              </a:ln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 двумя скругленными противолежащими углами 3"/>
          <p:cNvSpPr/>
          <p:nvPr/>
        </p:nvSpPr>
        <p:spPr>
          <a:xfrm>
            <a:off x="288760" y="3645024"/>
            <a:ext cx="8678768" cy="1071570"/>
          </a:xfrm>
          <a:prstGeom prst="round2Diag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r>
              <a:rPr lang="en-US" sz="1500" b="1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10) </a:t>
            </a:r>
            <a:r>
              <a:rPr lang="ru-RU" sz="15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операций</a:t>
            </a:r>
            <a:r>
              <a:rPr lang="ru-RU" sz="1500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, предусматривающих расчеты и переводы для осуществления деятельности дипломатических представительств, консульских учреждений </a:t>
            </a:r>
            <a:r>
              <a:rPr lang="ru-RU" sz="15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РФ </a:t>
            </a:r>
            <a:r>
              <a:rPr lang="ru-RU" sz="1500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и иных официальных представительств </a:t>
            </a:r>
            <a:r>
              <a:rPr lang="ru-RU" sz="15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РФ, </a:t>
            </a:r>
            <a:r>
              <a:rPr lang="ru-RU" sz="1500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находящихся за пределами территории </a:t>
            </a:r>
            <a:r>
              <a:rPr lang="ru-RU" sz="15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РФ, </a:t>
            </a:r>
            <a:r>
              <a:rPr lang="ru-RU" sz="1500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а также постоянных представительств </a:t>
            </a:r>
            <a:r>
              <a:rPr lang="ru-RU" sz="15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России при </a:t>
            </a:r>
            <a:r>
              <a:rPr lang="ru-RU" sz="1500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межгосударственных или межправительственных </a:t>
            </a:r>
            <a:r>
              <a:rPr lang="ru-RU" sz="15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организациях;</a:t>
            </a:r>
            <a:endParaRPr lang="ru-RU" sz="15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5" name="Прямоугольник с двумя скругленными противолежащими углами 4"/>
          <p:cNvSpPr/>
          <p:nvPr/>
        </p:nvSpPr>
        <p:spPr>
          <a:xfrm>
            <a:off x="285720" y="2786058"/>
            <a:ext cx="8678768" cy="714380"/>
          </a:xfrm>
          <a:prstGeom prst="round2Diag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r>
              <a:rPr lang="en-US" sz="1500" b="1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9) </a:t>
            </a:r>
            <a:r>
              <a:rPr lang="ru-RU" sz="15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операций, </a:t>
            </a:r>
            <a:r>
              <a:rPr lang="ru-RU" sz="1500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связанных с расчетами и переводами при исполнении бюджетов бюджетной системы Российской Федерации в соответствии с бюджетным законодательством Российской </a:t>
            </a:r>
            <a:r>
              <a:rPr lang="ru-RU" sz="15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Федерации;</a:t>
            </a:r>
            <a:endParaRPr lang="ru-RU" sz="15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285720" y="1857364"/>
            <a:ext cx="8678768" cy="785818"/>
          </a:xfrm>
          <a:prstGeom prst="round2Diag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r>
              <a:rPr lang="en-US" sz="1500" b="1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8) </a:t>
            </a:r>
            <a:r>
              <a:rPr lang="ru-RU" sz="15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операций при оплате и (или) возмещении расходов физического лица, связанных со служебной командировкой за пределы территории Российской Федерации, а также операций при погашении неизрасходованного аванса, выданного в связи со служебной командировкой;</a:t>
            </a:r>
            <a:endParaRPr lang="ru-RU" sz="15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8" name="Прямоугольник с двумя скругленными противолежащими углами 7"/>
          <p:cNvSpPr/>
          <p:nvPr/>
        </p:nvSpPr>
        <p:spPr>
          <a:xfrm>
            <a:off x="285720" y="1142984"/>
            <a:ext cx="8678768" cy="571504"/>
          </a:xfrm>
          <a:prstGeom prst="round2Diag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r>
              <a:rPr lang="en-US" sz="1500" b="1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7) </a:t>
            </a:r>
            <a:r>
              <a:rPr lang="ru-RU" sz="15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операций, связанных с выплатами по внешним ценным бумагам (в том числе закладным), за исключением векселей;</a:t>
            </a:r>
            <a:endParaRPr lang="ru-RU" sz="15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9" name="Прямоугольник с двумя скругленными противолежащими углами 8"/>
          <p:cNvSpPr/>
          <p:nvPr/>
        </p:nvSpPr>
        <p:spPr>
          <a:xfrm>
            <a:off x="285720" y="357166"/>
            <a:ext cx="8678768" cy="642942"/>
          </a:xfrm>
          <a:prstGeom prst="round2Diag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r>
              <a:rPr lang="en-US" sz="1500" b="1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6) </a:t>
            </a:r>
            <a:r>
              <a:rPr lang="ru-RU" sz="15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операций, связанных с осуществлением обязательных платежей в федеральный бюджет, бюджет субъекта РФ, местный бюджет в иностранной валюте в соответствии с законодательством РФ;</a:t>
            </a:r>
            <a:endParaRPr lang="ru-RU" sz="15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0" name="Прямоугольник с двумя скругленными противолежащими углами 9"/>
          <p:cNvSpPr/>
          <p:nvPr/>
        </p:nvSpPr>
        <p:spPr>
          <a:xfrm>
            <a:off x="288760" y="4869160"/>
            <a:ext cx="8678768" cy="857256"/>
          </a:xfrm>
          <a:prstGeom prst="round2Diag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r>
              <a:rPr lang="en-US" sz="1500" b="1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1</a:t>
            </a:r>
            <a:r>
              <a:rPr lang="ru-RU" sz="1500" b="1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1</a:t>
            </a:r>
            <a:r>
              <a:rPr lang="en-US" sz="1500" b="1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)</a:t>
            </a:r>
            <a:r>
              <a:rPr lang="en-US" sz="15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 </a:t>
            </a:r>
            <a:r>
              <a:rPr lang="ru-RU" sz="15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операций </a:t>
            </a:r>
            <a:r>
              <a:rPr lang="ru-RU" sz="1500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по оплате и (или) возмещению расходов, связанных со служебными поездками за пределы территории Российской Федерации работников, постоянная работа которых осуществляется в пути или имеет разъездной </a:t>
            </a:r>
            <a:r>
              <a:rPr lang="ru-RU" sz="15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характер;</a:t>
            </a:r>
            <a:endParaRPr lang="ru-RU" sz="15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4" name="Прямоугольник с двумя скругленными противолежащими углами 13"/>
          <p:cNvSpPr/>
          <p:nvPr/>
        </p:nvSpPr>
        <p:spPr>
          <a:xfrm>
            <a:off x="288760" y="5877272"/>
            <a:ext cx="8678768" cy="785818"/>
          </a:xfrm>
          <a:prstGeom prst="round2Diag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r>
              <a:rPr lang="en-US" sz="1500" b="1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1</a:t>
            </a:r>
            <a:r>
              <a:rPr lang="ru-RU" sz="1500" b="1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2</a:t>
            </a:r>
            <a:r>
              <a:rPr lang="en-US" sz="1500" b="1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)</a:t>
            </a:r>
            <a:r>
              <a:rPr lang="en-US" sz="15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 </a:t>
            </a:r>
            <a:r>
              <a:rPr lang="ru-RU" sz="15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операций</a:t>
            </a:r>
            <a:r>
              <a:rPr lang="ru-RU" sz="1500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, связанных с расчетами между транспортными организациями и находящимися за пределами территории </a:t>
            </a:r>
            <a:r>
              <a:rPr lang="ru-RU" sz="15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РФ физическими </a:t>
            </a:r>
            <a:r>
              <a:rPr lang="ru-RU" sz="1500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лицами, а также филиалами, представительствами и иными подразделениями юридических </a:t>
            </a:r>
            <a:r>
              <a:rPr lang="ru-RU" sz="15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лиц по </a:t>
            </a:r>
            <a:r>
              <a:rPr lang="ru-RU" sz="1500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договорам перевозки </a:t>
            </a:r>
            <a:r>
              <a:rPr lang="ru-RU" sz="15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пассажиров.</a:t>
            </a:r>
            <a:endParaRPr lang="ru-RU" sz="15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992887" cy="1627584"/>
          </a:xfrm>
        </p:spPr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2400" b="1" cap="all" dirty="0" smtClean="0">
                <a:ln w="0">
                  <a:solidFill>
                    <a:sysClr val="windowText" lastClr="000000"/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Также, в связи с вступлением в силу ФЗ №8-фз «О клиринге и клиринговой деятельности», между резидентами могут осуществляться следующие операции:</a:t>
            </a:r>
            <a:endParaRPr lang="ru-RU" sz="2400" b="1" cap="all" dirty="0">
              <a:ln w="0">
                <a:solidFill>
                  <a:sysClr val="windowText" lastClr="000000"/>
                </a:solidFill>
              </a:ln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Прямоугольник с двумя скругленными противолежащими углами 3"/>
          <p:cNvSpPr/>
          <p:nvPr/>
        </p:nvSpPr>
        <p:spPr>
          <a:xfrm>
            <a:off x="466400" y="1888272"/>
            <a:ext cx="8568952" cy="576064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z="1500" b="1" dirty="0" smtClean="0">
                <a:solidFill>
                  <a:schemeClr val="tx2"/>
                </a:solidFill>
              </a:rPr>
              <a:t>13) </a:t>
            </a:r>
            <a:r>
              <a:rPr lang="ru-RU" sz="1500" dirty="0" smtClean="0">
                <a:solidFill>
                  <a:schemeClr val="tx2"/>
                </a:solidFill>
              </a:rPr>
              <a:t>операции, связанные </a:t>
            </a:r>
            <a:r>
              <a:rPr lang="ru-RU" sz="1500" dirty="0">
                <a:solidFill>
                  <a:schemeClr val="tx2"/>
                </a:solidFill>
              </a:rPr>
              <a:t>с внесением и возвратом индивидуального и (или) коллективного клирингового </a:t>
            </a:r>
            <a:r>
              <a:rPr lang="ru-RU" sz="1500" dirty="0" smtClean="0">
                <a:solidFill>
                  <a:schemeClr val="tx2"/>
                </a:solidFill>
              </a:rPr>
              <a:t>обеспечения;</a:t>
            </a:r>
            <a:endParaRPr lang="ru-RU" sz="1500" dirty="0">
              <a:solidFill>
                <a:schemeClr val="tx2"/>
              </a:solidFill>
            </a:endParaRPr>
          </a:p>
        </p:txBody>
      </p:sp>
      <p:sp>
        <p:nvSpPr>
          <p:cNvPr id="5" name="Прямоугольник с двумя скругленными противолежащими углами 4"/>
          <p:cNvSpPr/>
          <p:nvPr/>
        </p:nvSpPr>
        <p:spPr>
          <a:xfrm>
            <a:off x="467544" y="2708920"/>
            <a:ext cx="8568952" cy="576064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z="1500" b="1" dirty="0" smtClean="0">
                <a:solidFill>
                  <a:schemeClr val="tx2"/>
                </a:solidFill>
              </a:rPr>
              <a:t>14) </a:t>
            </a:r>
            <a:r>
              <a:rPr lang="ru-RU" sz="1500" dirty="0" smtClean="0">
                <a:solidFill>
                  <a:schemeClr val="tx2"/>
                </a:solidFill>
              </a:rPr>
              <a:t>операции, связанные </a:t>
            </a:r>
            <a:r>
              <a:rPr lang="ru-RU" sz="1500" dirty="0">
                <a:solidFill>
                  <a:schemeClr val="tx2"/>
                </a:solidFill>
              </a:rPr>
              <a:t>с расчетами по итогам </a:t>
            </a:r>
            <a:r>
              <a:rPr lang="ru-RU" sz="1500" dirty="0" smtClean="0">
                <a:solidFill>
                  <a:schemeClr val="tx2"/>
                </a:solidFill>
              </a:rPr>
              <a:t>клиринга;</a:t>
            </a:r>
            <a:endParaRPr lang="ru-RU" sz="1500" dirty="0">
              <a:solidFill>
                <a:schemeClr val="tx2"/>
              </a:solidFill>
            </a:endParaRPr>
          </a:p>
        </p:txBody>
      </p:sp>
      <p:sp>
        <p:nvSpPr>
          <p:cNvPr id="6" name="Прямоугольник с двумя скругленными противолежащими углами 5"/>
          <p:cNvSpPr/>
          <p:nvPr/>
        </p:nvSpPr>
        <p:spPr>
          <a:xfrm>
            <a:off x="466400" y="3501008"/>
            <a:ext cx="8568952" cy="883832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z="1500" b="1" dirty="0" smtClean="0">
                <a:solidFill>
                  <a:schemeClr val="tx2"/>
                </a:solidFill>
              </a:rPr>
              <a:t>15</a:t>
            </a:r>
            <a:r>
              <a:rPr lang="ru-RU" sz="1500" b="1" dirty="0">
                <a:solidFill>
                  <a:schemeClr val="tx2"/>
                </a:solidFill>
              </a:rPr>
              <a:t>) </a:t>
            </a:r>
            <a:r>
              <a:rPr lang="ru-RU" sz="1500" dirty="0" smtClean="0">
                <a:solidFill>
                  <a:schemeClr val="tx2"/>
                </a:solidFill>
              </a:rPr>
              <a:t>операции </a:t>
            </a:r>
            <a:r>
              <a:rPr lang="ru-RU" sz="1500" dirty="0">
                <a:solidFill>
                  <a:schemeClr val="tx2"/>
                </a:solidFill>
              </a:rPr>
              <a:t>между комиссионерами (агентами, поверенными) и комитентами (принципалами, доверителями) при оказании комиссионерами (агентами, поверенными) услуг, связанных с заключением и исполнением договоров, обязательства по которым подлежат исполнению по итогам </a:t>
            </a:r>
            <a:r>
              <a:rPr lang="ru-RU" sz="1500" dirty="0" smtClean="0">
                <a:solidFill>
                  <a:schemeClr val="tx2"/>
                </a:solidFill>
              </a:rPr>
              <a:t>клиринга;</a:t>
            </a:r>
            <a:endParaRPr lang="ru-RU" sz="1500" dirty="0">
              <a:solidFill>
                <a:schemeClr val="tx2"/>
              </a:solidFill>
            </a:endParaRPr>
          </a:p>
        </p:txBody>
      </p:sp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466400" y="4581128"/>
            <a:ext cx="8568952" cy="883832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z="1500" b="1" dirty="0" smtClean="0">
                <a:solidFill>
                  <a:schemeClr val="tx2"/>
                </a:solidFill>
              </a:rPr>
              <a:t>16) </a:t>
            </a:r>
            <a:r>
              <a:rPr lang="ru-RU" sz="1500" dirty="0" smtClean="0">
                <a:solidFill>
                  <a:schemeClr val="tx2"/>
                </a:solidFill>
              </a:rPr>
              <a:t>операции, связанные </a:t>
            </a:r>
            <a:r>
              <a:rPr lang="ru-RU" sz="1500" dirty="0">
                <a:solidFill>
                  <a:schemeClr val="tx2"/>
                </a:solidFill>
              </a:rPr>
              <a:t>с исполнением и (или) прекращением договора, являющегося производным финансовым инструментом, при условии, что одной из сторон по такому договору является уполномоченный банк или профессиональный участник рынка ценных бумаг.</a:t>
            </a:r>
          </a:p>
        </p:txBody>
      </p:sp>
    </p:spTree>
    <p:extLst>
      <p:ext uri="{BB962C8B-B14F-4D97-AF65-F5344CB8AC3E}">
        <p14:creationId xmlns:p14="http://schemas.microsoft.com/office/powerpoint/2010/main" xmlns="" val="1621081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964380" y="928670"/>
            <a:ext cx="7965337" cy="2932378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dirty="0" smtClean="0">
                <a:solidFill>
                  <a:schemeClr val="tx2"/>
                </a:solidFill>
              </a:rPr>
              <a:t>	Уполномоченные банки открывают резидентам (юридическим лицам и физическим лицам - индивидуальным предпринимателям) на основании договора банковского счета </a:t>
            </a:r>
            <a:r>
              <a:rPr lang="ru-RU" b="1" dirty="0" smtClean="0">
                <a:solidFill>
                  <a:schemeClr val="tx2"/>
                </a:solidFill>
              </a:rPr>
              <a:t>расчетный валютный счет </a:t>
            </a:r>
            <a:r>
              <a:rPr lang="ru-RU" dirty="0" smtClean="0">
                <a:solidFill>
                  <a:schemeClr val="tx2"/>
                </a:solidFill>
              </a:rPr>
              <a:t>и одновременно </a:t>
            </a:r>
            <a:r>
              <a:rPr lang="ru-RU" b="1" dirty="0" smtClean="0">
                <a:solidFill>
                  <a:schemeClr val="tx2"/>
                </a:solidFill>
              </a:rPr>
              <a:t>транзитный валютный счет </a:t>
            </a:r>
            <a:r>
              <a:rPr lang="ru-RU" dirty="0" smtClean="0">
                <a:solidFill>
                  <a:schemeClr val="tx2"/>
                </a:solidFill>
              </a:rPr>
              <a:t>для </a:t>
            </a:r>
            <a:r>
              <a:rPr lang="ru-RU" i="1" dirty="0" smtClean="0">
                <a:solidFill>
                  <a:schemeClr val="tx2"/>
                </a:solidFill>
              </a:rPr>
              <a:t>идентификации</a:t>
            </a:r>
            <a:r>
              <a:rPr lang="ru-RU" dirty="0" smtClean="0">
                <a:solidFill>
                  <a:schemeClr val="tx2"/>
                </a:solidFill>
              </a:rPr>
              <a:t> поступлений иностранной валюты в пользу резидентов, для контроля за </a:t>
            </a:r>
            <a:r>
              <a:rPr lang="ru-RU" i="1" dirty="0" smtClean="0">
                <a:solidFill>
                  <a:schemeClr val="tx2"/>
                </a:solidFill>
              </a:rPr>
              <a:t>полнотой и своевременностью поступления валютной выручки </a:t>
            </a:r>
            <a:r>
              <a:rPr lang="ru-RU" dirty="0" smtClean="0">
                <a:solidFill>
                  <a:schemeClr val="tx2"/>
                </a:solidFill>
              </a:rPr>
              <a:t>и в целях </a:t>
            </a:r>
            <a:r>
              <a:rPr lang="ru-RU" i="1" dirty="0" smtClean="0">
                <a:solidFill>
                  <a:schemeClr val="tx2"/>
                </a:solidFill>
              </a:rPr>
              <a:t>учета валютных операций</a:t>
            </a:r>
            <a:r>
              <a:rPr lang="ru-RU" dirty="0" smtClean="0">
                <a:solidFill>
                  <a:schemeClr val="tx2"/>
                </a:solidFill>
              </a:rPr>
              <a:t>.</a:t>
            </a:r>
          </a:p>
          <a:p>
            <a:pPr algn="just"/>
            <a:r>
              <a:rPr lang="ru-RU" dirty="0" smtClean="0">
                <a:solidFill>
                  <a:schemeClr val="tx2"/>
                </a:solidFill>
              </a:rPr>
              <a:t>	При этом каждому расчетному валютному счету, открываемому по всем видам валют, должен соответствовать транзитный валютный счет.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870424" y="4193622"/>
            <a:ext cx="1269486" cy="928694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Валютная выручка</a:t>
            </a:r>
            <a:endParaRPr lang="ru-RU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497233" y="4180687"/>
            <a:ext cx="1489638" cy="928694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Транзитный валютный счет</a:t>
            </a:r>
            <a:endParaRPr lang="ru-RU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674559" y="4192828"/>
            <a:ext cx="1428759" cy="928694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Расчетный валютный счет</a:t>
            </a:r>
            <a:endParaRPr lang="ru-RU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97034" y="4093702"/>
            <a:ext cx="1643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1) Зачисляется в полном объеме</a:t>
            </a:r>
            <a:endParaRPr lang="ru-RU" sz="1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3098" y="4118272"/>
            <a:ext cx="30718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3) Перечисление не </a:t>
            </a:r>
            <a:r>
              <a:rPr lang="ru-RU" sz="1400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позднее рабочего </a:t>
            </a:r>
            <a:r>
              <a:rPr lang="ru-RU" sz="14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дня после предоставления справки об идентификации</a:t>
            </a:r>
            <a:endParaRPr lang="ru-RU" sz="14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70424" y="214290"/>
            <a:ext cx="823289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2800" b="1" cap="all" dirty="0" smtClean="0">
                <a:ln w="0">
                  <a:solidFill>
                    <a:schemeClr val="tx2"/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В соответствии с инструкцией «111-и»</a:t>
            </a:r>
            <a:endParaRPr lang="ru-RU" sz="2800" b="1" cap="all" dirty="0">
              <a:ln w="0">
                <a:solidFill>
                  <a:schemeClr val="tx2"/>
                </a:solidFill>
              </a:ln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486673" y="5823761"/>
            <a:ext cx="1500198" cy="928694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Клиент</a:t>
            </a:r>
            <a:endParaRPr lang="ru-RU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36772" y="5135441"/>
            <a:ext cx="30718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2) Банк уведомляет клиента </a:t>
            </a:r>
            <a:r>
              <a:rPr lang="ru-RU" sz="1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не позднее рабочего дня, следующего за днем поступления</a:t>
            </a:r>
          </a:p>
        </p:txBody>
      </p:sp>
      <p:cxnSp>
        <p:nvCxnSpPr>
          <p:cNvPr id="18" name="Прямая со стрелкой 17"/>
          <p:cNvCxnSpPr/>
          <p:nvPr/>
        </p:nvCxnSpPr>
        <p:spPr>
          <a:xfrm>
            <a:off x="4986871" y="4632892"/>
            <a:ext cx="2687688" cy="121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2139910" y="4658763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rot="5400000">
            <a:off x="3880376" y="5465777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двумя скругленными противолежащими углами 4"/>
          <p:cNvSpPr/>
          <p:nvPr/>
        </p:nvSpPr>
        <p:spPr>
          <a:xfrm>
            <a:off x="899592" y="1864858"/>
            <a:ext cx="7430692" cy="1357322"/>
          </a:xfrm>
          <a:prstGeom prst="round2Diag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Ю.л</a:t>
            </a:r>
            <a:r>
              <a:rPr lang="ru-RU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- резиденты </a:t>
            </a:r>
            <a:r>
              <a:rPr lang="ru-RU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открывают </a:t>
            </a:r>
            <a:r>
              <a:rPr lang="ru-RU" sz="1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без ограничений </a:t>
            </a:r>
            <a:r>
              <a:rPr lang="ru-RU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счета (вклады) в иностранной валюте в банках, расположенных на территориях иностранных государств, являющихся членами Организации экономического сотрудничества и развития</a:t>
            </a:r>
            <a:r>
              <a:rPr lang="ru-RU" sz="1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(ОЭСР)</a:t>
            </a:r>
            <a:r>
              <a:rPr lang="ru-RU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или Группы разработки финансовых мер борьбы с отмыванием денег </a:t>
            </a:r>
            <a:r>
              <a:rPr lang="ru-RU" sz="1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(ФАТФ</a:t>
            </a:r>
            <a:r>
              <a:rPr lang="ru-RU" sz="1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1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187624" y="3429000"/>
            <a:ext cx="7572428" cy="1428760"/>
          </a:xfrm>
          <a:prstGeom prst="round2Diag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Ю.л</a:t>
            </a:r>
            <a:r>
              <a:rPr lang="ru-RU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- резиденты </a:t>
            </a:r>
            <a:r>
              <a:rPr lang="ru-RU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вправе переводить на свои счета (во вклады), открытые в банках за пределами территории </a:t>
            </a:r>
            <a:r>
              <a:rPr lang="ru-RU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РФ, </a:t>
            </a:r>
            <a:r>
              <a:rPr lang="ru-RU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средства со своих счетов (с вкладов) в уполномоченных банках или других своих счетов (вкладов), открытых в банках за пределами территории </a:t>
            </a:r>
            <a:r>
              <a:rPr lang="ru-RU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РФ</a:t>
            </a:r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1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с двумя скругленными противолежащими углами 9"/>
          <p:cNvSpPr/>
          <p:nvPr/>
        </p:nvSpPr>
        <p:spPr>
          <a:xfrm>
            <a:off x="1547664" y="5013176"/>
            <a:ext cx="7500990" cy="1714512"/>
          </a:xfrm>
          <a:prstGeom prst="round2Diag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счета </a:t>
            </a:r>
            <a:r>
              <a:rPr lang="ru-RU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ю.л. - резидентов</a:t>
            </a:r>
            <a:r>
              <a:rPr lang="ru-RU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открытые в банках, расположенных на территориях иностранных государств, являющихся членами ОЭСР или ФАТФ, могут быть зачислены </a:t>
            </a:r>
            <a:r>
              <a:rPr lang="ru-RU" sz="1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суммы</a:t>
            </a:r>
            <a:r>
              <a:rPr lang="ru-RU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кредитов и займов в иностранной валюте</a:t>
            </a:r>
            <a:r>
              <a:rPr lang="ru-RU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полученные по кредитным договорам и договорам займа с организациями-нерезидентами, являющимися агентами правительств иностранных государств, а также по кредитным договорам и договорам займа, заключенным с резидентами государств - членов ОЭСР или ФАТФ на срок свыше двух </a:t>
            </a:r>
            <a:r>
              <a:rPr lang="ru-RU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лет</a:t>
            </a:r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1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78671" y="690216"/>
            <a:ext cx="8236807" cy="52322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2800" b="1" cap="all" dirty="0" smtClean="0">
                <a:ln w="0">
                  <a:solidFill>
                    <a:schemeClr val="tx2"/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В соответствии со статьей 12 ФЗ № 173:</a:t>
            </a:r>
            <a:endParaRPr lang="ru-RU" sz="2800" b="1" cap="all" dirty="0">
              <a:ln w="0">
                <a:solidFill>
                  <a:schemeClr val="tx2"/>
                </a:solidFill>
              </a:ln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1043608" y="405064"/>
            <a:ext cx="7848872" cy="1788194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Ю.л</a:t>
            </a: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- резиденты обязаны уведомлять </a:t>
            </a:r>
            <a:r>
              <a:rPr lang="ru-RU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налоговые органы </a:t>
            </a: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по месту своего учета об открытии счетов (вкладов) и об изменении реквизитов счетов (вкладов) </a:t>
            </a:r>
            <a:r>
              <a:rPr lang="ru-RU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не позднее 1 месяца </a:t>
            </a: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со дня соответственно открытия или изменения реквизитов таких счетов (вкладов) в банках, расположенных за пределами территории РФ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Стрелка вниз 6"/>
          <p:cNvSpPr/>
          <p:nvPr/>
        </p:nvSpPr>
        <p:spPr>
          <a:xfrm>
            <a:off x="4439165" y="2348880"/>
            <a:ext cx="1057757" cy="936104"/>
          </a:xfrm>
          <a:prstGeom prst="downArrow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043607" y="3410312"/>
            <a:ext cx="7848872" cy="1584176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Нарушение срока уведомления налогового органа может повлечь за собой административную ответственность, предусмотренную </a:t>
            </a:r>
            <a:r>
              <a:rPr lang="ru-RU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ч.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 ст. 15.25. </a:t>
            </a:r>
            <a:r>
              <a:rPr lang="ru-RU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КоАП</a:t>
            </a: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Санкция данной статьи предусматривает наложение административного штрафа на юридических лиц в размере от </a:t>
            </a:r>
            <a:r>
              <a:rPr lang="ru-RU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50 000</a:t>
            </a: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100 000 </a:t>
            </a: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рублей, на должностных лиц в размере от </a:t>
            </a:r>
            <a:r>
              <a:rPr lang="ru-RU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5 000</a:t>
            </a: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10 000</a:t>
            </a: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рублей.</a:t>
            </a:r>
          </a:p>
          <a:p>
            <a:pPr algn="just"/>
            <a:endParaRPr lang="ru-RU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057992" y="5251216"/>
            <a:ext cx="7848872" cy="1272608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Непредставление </a:t>
            </a: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уведомления в </a:t>
            </a:r>
            <a:r>
              <a:rPr lang="ru-RU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налоговый </a:t>
            </a: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орган влечет в соответствии с </a:t>
            </a:r>
            <a:r>
              <a:rPr lang="ru-RU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ч. 2.1. ст. 15.25. КоАП </a:t>
            </a:r>
            <a:r>
              <a:rPr lang="ru-RU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наложение административного </a:t>
            </a: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штрафа на </a:t>
            </a:r>
            <a:r>
              <a:rPr lang="ru-RU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должностных лиц - от </a:t>
            </a:r>
            <a:r>
              <a:rPr lang="ru-RU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40 000 </a:t>
            </a: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до </a:t>
            </a:r>
            <a:r>
              <a:rPr lang="ru-RU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50 000 </a:t>
            </a: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рублей, </a:t>
            </a:r>
            <a:r>
              <a:rPr lang="ru-RU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на юридических лиц - от </a:t>
            </a: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800 000 </a:t>
            </a: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до </a:t>
            </a:r>
            <a:r>
              <a:rPr lang="ru-RU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 млн</a:t>
            </a: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рублей.</a:t>
            </a:r>
            <a:endParaRPr lang="ru-RU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432\Desktop\MC900423577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6632"/>
            <a:ext cx="1306512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39752" y="404664"/>
            <a:ext cx="6552728" cy="17543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chemeClr val="tx2"/>
                </a:solidFill>
              </a:rPr>
              <a:t>На начало 2012 года количество составленных протоколов об административных правонарушениях за нарушение резидентами сроков представления отчетов по счетам, открытым в зарубежных банках, увеличилось по сравнению с предыдущим годом почти в 2 раза и составило 1910 протоколов (на начало 2011 года – 871).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3068960"/>
            <a:ext cx="6048672" cy="17543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chemeClr val="tx2"/>
                </a:solidFill>
              </a:rPr>
              <a:t>Необходимо отметить, что за нарушения в области валютного законодательства налоговые органы составляют только протоколы об административных правонарушениях. Привлечение виновных лиц осуществляется органами Федеральной службы финансово-бюджетного надзора (</a:t>
            </a:r>
            <a:r>
              <a:rPr lang="ru-RU" dirty="0" err="1" smtClean="0">
                <a:solidFill>
                  <a:schemeClr val="tx2"/>
                </a:solidFill>
              </a:rPr>
              <a:t>Росфиннадзор</a:t>
            </a:r>
            <a:r>
              <a:rPr lang="ru-RU" dirty="0" smtClean="0">
                <a:solidFill>
                  <a:schemeClr val="tx2"/>
                </a:solidFill>
              </a:rPr>
              <a:t>).</a:t>
            </a:r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2051" name="Picture 3" descr="C:\Users\432\Desktop\MC900351767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099048"/>
            <a:ext cx="1763236" cy="163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6354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302581" y="2810"/>
            <a:ext cx="326878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3600" b="1" cap="all" dirty="0" smtClean="0">
                <a:ln w="0"/>
                <a:solidFill>
                  <a:schemeClr val="tx2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Содержание</a:t>
            </a:r>
            <a:endParaRPr lang="ru-RU" sz="3600" b="1" cap="all" dirty="0">
              <a:ln w="0"/>
              <a:solidFill>
                <a:schemeClr val="tx2">
                  <a:lumMod val="50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7864" y="491733"/>
            <a:ext cx="835821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 algn="just"/>
            <a:endParaRPr lang="ru-RU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7800" indent="-177800" algn="just"/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Порядок открытия и режим ведения валютных счетов резидентов юридических лиц</a:t>
            </a:r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и индивидуальных предпринимателей:</a:t>
            </a:r>
          </a:p>
          <a:p>
            <a:pPr marL="609600" indent="-609600" algn="just"/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.1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Порядок открытия счетов резидентов – юридически лиц и ИП;</a:t>
            </a:r>
          </a:p>
          <a:p>
            <a:pPr marL="609600" indent="-609600" algn="just"/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.2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Режим использования счетов резидентов – юридических лиц.</a:t>
            </a:r>
          </a:p>
          <a:p>
            <a:pPr marL="609600" indent="-609600" algn="just"/>
            <a:endParaRPr lang="ru-RU" sz="2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7800" indent="-177800" algn="just"/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Порядок открытия и режим ведения валютных счетов нерезидентов юридических лиц:</a:t>
            </a:r>
          </a:p>
          <a:p>
            <a:pPr marL="609600" indent="-609600" algn="just"/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.1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Порядок открытия валютных счетов юридических лиц – нерезидентов;</a:t>
            </a:r>
          </a:p>
          <a:p>
            <a:pPr marL="609600" indent="-609600" algn="just"/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.2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Режим использования валютных счетов юридических лиц – нерезидентов.</a:t>
            </a:r>
          </a:p>
          <a:p>
            <a:pPr marL="609600" indent="-609600" algn="just"/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609600" indent="-609600" algn="just"/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Виды валютных счетов физических лиц резидентов и нерезидентов, порядок их открытия и ведения:</a:t>
            </a:r>
          </a:p>
          <a:p>
            <a:pPr marL="609600" indent="-609600" algn="just"/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.1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Порядок открытия валютного счета физическому лицу;</a:t>
            </a:r>
          </a:p>
          <a:p>
            <a:pPr marL="609600" indent="-609600" algn="just"/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.2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Режим использования счетов резидентов и нерезидентов.</a:t>
            </a:r>
          </a:p>
          <a:p>
            <a:pPr marL="609600" indent="-609600" algn="just"/>
            <a:endParaRPr lang="ru-RU" sz="2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609600" indent="-609600" algn="just"/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Порядок отражения в учете открытия и ведения валютных счетов.</a:t>
            </a:r>
            <a:endParaRPr lang="ru-RU" sz="2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1043607" y="2974876"/>
            <a:ext cx="7814673" cy="10001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r>
              <a:rPr lang="en-US" sz="1500" b="1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1) </a:t>
            </a:r>
            <a:r>
              <a:rPr lang="ru-RU" sz="15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операции по выплате з/п сотрудникам дипломатических представительств, консульских учреждений РФ и иных официальных представительств РФ, находящихся за пределами территории РФ, а также постоянных представительств РФ при межгосударственных или межправительственных организациях;</a:t>
            </a:r>
            <a:endParaRPr lang="ru-RU" sz="15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074793" y="4114016"/>
            <a:ext cx="7814672" cy="71438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r>
              <a:rPr lang="en-US" sz="1500" b="1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2) </a:t>
            </a:r>
            <a:r>
              <a:rPr lang="ru-RU" sz="15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операции по выплате заработной платы сотрудникам представительства ЮЛ - резидента, находящегося за пределами территории РФ;</a:t>
            </a:r>
            <a:endParaRPr lang="ru-RU" sz="15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074792" y="5013176"/>
            <a:ext cx="7814672" cy="78581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r>
              <a:rPr lang="en-US" sz="1500" b="1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3) </a:t>
            </a:r>
            <a:r>
              <a:rPr lang="ru-RU" sz="15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операции по оплате и (или) возмещению расходов, связанных с командированием сотрудников на территорию страны местонахождения части представительств, учреждений и организаций и за ее пределы, за исключением территории РФ;</a:t>
            </a:r>
            <a:endParaRPr lang="ru-RU" sz="15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074793" y="5949280"/>
            <a:ext cx="7814673" cy="71438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r>
              <a:rPr lang="en-US" sz="15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4) </a:t>
            </a:r>
            <a:r>
              <a:rPr lang="ru-RU" sz="15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операций, связанных с расчетами и переводами при исполнении бюджетов бюджетной системы РФ в соответствии с бюджетным законодательством РФ</a:t>
            </a:r>
            <a:r>
              <a:rPr lang="ru-RU" sz="1500" dirty="0">
                <a:solidFill>
                  <a:schemeClr val="tx2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;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043608" y="1556792"/>
            <a:ext cx="7814672" cy="857256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b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Без ограничений </a:t>
            </a:r>
            <a:r>
              <a:rPr lang="ru-RU" dirty="0">
                <a:solidFill>
                  <a:schemeClr val="tx2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осуществляются операции </a:t>
            </a:r>
            <a:r>
              <a:rPr lang="ru-RU" b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между </a:t>
            </a:r>
            <a:r>
              <a:rPr lang="ru-RU" b="1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резидентами </a:t>
            </a:r>
            <a:r>
              <a:rPr lang="ru-RU" dirty="0">
                <a:solidFill>
                  <a:schemeClr val="tx2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со средствами, зачисленными на счета, открытых в банках за пределами территории </a:t>
            </a:r>
            <a:r>
              <a:rPr lang="ru-RU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РФ:</a:t>
            </a:r>
            <a:endParaRPr lang="ru-RU" dirty="0">
              <a:solidFill>
                <a:schemeClr val="tx2">
                  <a:lumMod val="95000"/>
                  <a:lumOff val="5000"/>
                </a:schemeClr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043608" y="188640"/>
            <a:ext cx="7814672" cy="1214446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Юридические лица</a:t>
            </a:r>
            <a:r>
              <a:rPr lang="ru-RU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-резиденты вправе </a:t>
            </a:r>
            <a:r>
              <a:rPr lang="ru-RU" b="1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без ограничений </a:t>
            </a:r>
            <a:r>
              <a:rPr lang="ru-RU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осуществлять валютные операции со средствами, зачисленными на счета (во вклады), открытые в банках за пределами территории РФ, </a:t>
            </a:r>
            <a:r>
              <a:rPr lang="ru-RU" b="1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за исключением валютных операций между резидентами.</a:t>
            </a:r>
            <a:endParaRPr lang="ru-RU" b="1" dirty="0">
              <a:solidFill>
                <a:srgbClr val="C00000"/>
              </a:solidFill>
              <a:latin typeface="+mj-lt"/>
              <a:cs typeface="Times New Roman" pitchFamily="18" charset="0"/>
            </a:endParaRPr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 rot="10800000">
            <a:off x="428597" y="6143644"/>
            <a:ext cx="285752" cy="0"/>
          </a:xfrm>
          <a:prstGeom prst="line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Стрелка вниз 3"/>
          <p:cNvSpPr/>
          <p:nvPr/>
        </p:nvSpPr>
        <p:spPr>
          <a:xfrm>
            <a:off x="4770924" y="2492896"/>
            <a:ext cx="360040" cy="403132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кругленный прямоугольник 19"/>
          <p:cNvSpPr/>
          <p:nvPr/>
        </p:nvSpPr>
        <p:spPr>
          <a:xfrm>
            <a:off x="971599" y="1357298"/>
            <a:ext cx="7922399" cy="107157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r>
              <a:rPr lang="en-US" sz="15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5) </a:t>
            </a:r>
            <a:r>
              <a:rPr lang="ru-RU" sz="1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операций, предусматривающих расчеты и переводы для осуществления деятельности дипломатических представительств, консульских учреждений РФ и иных официальных представительств РФ, находящихся за пределами территории РФ, а также постоянных представительств РФ при межгосударственных или межправительственных организациях;</a:t>
            </a:r>
            <a:endParaRPr lang="ru-RU" sz="15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971599" y="2571744"/>
            <a:ext cx="7922400" cy="92869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r>
              <a:rPr lang="en-US" sz="15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6) </a:t>
            </a:r>
            <a:r>
              <a:rPr lang="ru-RU" sz="1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операций, связанных с расчетами между транспортными организациями и находящимися за пределами территории РФ физическими лицами, а также филиалами, представительствами и иными подразделениями юридических лиц;</a:t>
            </a:r>
            <a:endParaRPr lang="ru-RU" sz="15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971599" y="3643314"/>
            <a:ext cx="7922400" cy="150019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r>
              <a:rPr lang="en-US" sz="15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7) </a:t>
            </a:r>
            <a:r>
              <a:rPr lang="ru-RU" sz="1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операций, предусматривающих переводы иностранной валюты на счета дипломатических представительств, консульских учреждений РФ и иных официальных представительств РФ, находящихся за пределами территории России, а также на счета постоянных представительств РФ при межгосударственных или межправительственных организациях со счетов, открытых в уполномоченных банках федеральными органами исполнительной власти;</a:t>
            </a:r>
            <a:endParaRPr lang="ru-RU" sz="15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971599" y="5286388"/>
            <a:ext cx="7922399" cy="142876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r>
              <a:rPr lang="en-US" sz="1500" b="1" dirty="0" smtClean="0">
                <a:solidFill>
                  <a:schemeClr val="tx2"/>
                </a:solidFill>
                <a:effectLst/>
                <a:latin typeface="+mj-lt"/>
                <a:cs typeface="Times New Roman" pitchFamily="18" charset="0"/>
              </a:rPr>
              <a:t>8) </a:t>
            </a:r>
            <a:r>
              <a:rPr lang="ru-RU" sz="1500" dirty="0" smtClean="0">
                <a:solidFill>
                  <a:schemeClr val="tx2"/>
                </a:solidFill>
                <a:effectLst/>
                <a:latin typeface="+mj-lt"/>
                <a:cs typeface="Times New Roman" pitchFamily="18" charset="0"/>
              </a:rPr>
              <a:t>операций, предусматривающих переводы иностранной валюты на счета, открытые в уполномоченных банках </a:t>
            </a:r>
            <a:r>
              <a:rPr lang="ru-RU" sz="15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органами исполнительной власти и организациями </a:t>
            </a:r>
            <a:r>
              <a:rPr lang="ru-RU" sz="1500" dirty="0" smtClean="0">
                <a:solidFill>
                  <a:schemeClr val="tx2"/>
                </a:solidFill>
                <a:effectLst/>
                <a:latin typeface="+mj-lt"/>
                <a:cs typeface="Times New Roman" pitchFamily="18" charset="0"/>
              </a:rPr>
              <a:t>со счетов дипломатических представительств, консульских учреждений РФ и иных официальных представительств РФ, находящихся за пределами территории РФ, а также со счетов постоянных представительств РФ при межгосударственных или межправительственных организациях.</a:t>
            </a:r>
            <a:endParaRPr lang="ru-RU" sz="15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992880" y="116632"/>
            <a:ext cx="7922399" cy="857256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Без ограничений </a:t>
            </a:r>
            <a:r>
              <a:rPr lang="ru-RU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осуществляются операции </a:t>
            </a:r>
            <a:r>
              <a:rPr lang="ru-RU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между резидентами </a:t>
            </a:r>
            <a:r>
              <a:rPr lang="ru-RU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 средствами, зачисленными на счета, открытых в банках за пределами территории РФ</a:t>
            </a:r>
          </a:p>
        </p:txBody>
      </p:sp>
      <p:sp>
        <p:nvSpPr>
          <p:cNvPr id="3" name="Стрелка вниз 2"/>
          <p:cNvSpPr/>
          <p:nvPr/>
        </p:nvSpPr>
        <p:spPr>
          <a:xfrm>
            <a:off x="4785078" y="1052736"/>
            <a:ext cx="338001" cy="304562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Выноска со стрелкой вниз 5"/>
          <p:cNvSpPr/>
          <p:nvPr/>
        </p:nvSpPr>
        <p:spPr>
          <a:xfrm>
            <a:off x="1259632" y="620688"/>
            <a:ext cx="7500990" cy="2664296"/>
          </a:xfrm>
          <a:prstGeom prst="downArrowCallou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Ю.л. – резиденты представляют налоговым органам по месту своего учета </a:t>
            </a:r>
            <a:r>
              <a:rPr lang="ru-RU" b="1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отчеты о движении средств по счетам (вкладам) </a:t>
            </a:r>
            <a:r>
              <a:rPr lang="ru-RU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в банках за пределами территории Российской Федерации с подтверждающими банковскими документами.</a:t>
            </a:r>
            <a:endParaRPr lang="ru-RU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259632" y="3789040"/>
            <a:ext cx="7500990" cy="1842283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just"/>
            <a:r>
              <a:rPr lang="ru-RU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Нарушение сроков сдачи отчётности, как и выявление факта её не сдачи,  подпадает под санкции </a:t>
            </a:r>
            <a:r>
              <a:rPr lang="ru-RU" b="1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п. 6 ст. 15.25  КоАП </a:t>
            </a:r>
            <a:r>
              <a:rPr lang="ru-RU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и влечёт ответственность в виде административного штрафа на юридических лиц от </a:t>
            </a:r>
            <a:r>
              <a:rPr lang="ru-RU" b="1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40 000 </a:t>
            </a:r>
            <a:r>
              <a:rPr lang="ru-RU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до </a:t>
            </a:r>
            <a:r>
              <a:rPr lang="ru-RU" b="1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50 000 </a:t>
            </a:r>
            <a:r>
              <a:rPr lang="ru-RU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рублей, на должностных лиц - от </a:t>
            </a:r>
            <a:r>
              <a:rPr lang="ru-RU" b="1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4 000</a:t>
            </a:r>
            <a:r>
              <a:rPr lang="ru-RU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 до </a:t>
            </a:r>
            <a:r>
              <a:rPr lang="ru-RU" b="1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5 000 </a:t>
            </a:r>
            <a:r>
              <a:rPr lang="ru-RU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рублей.</a:t>
            </a:r>
            <a:endParaRPr lang="ru-RU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4021432" y="714832"/>
            <a:ext cx="1850072" cy="185007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ru-RU" sz="115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30044" y="2794272"/>
            <a:ext cx="7632848" cy="2308324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3600" b="1" cap="all" dirty="0"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Порядок открытия и режим ведения счетов нерезидентов юридических лиц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Блок-схема: альтернативный процесс 5"/>
          <p:cNvSpPr/>
          <p:nvPr/>
        </p:nvSpPr>
        <p:spPr>
          <a:xfrm>
            <a:off x="1527334" y="1390322"/>
            <a:ext cx="7025434" cy="715089"/>
          </a:xfrm>
          <a:prstGeom prst="flowChartAlternateProcess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Нерезиденты на территории РФ вправе открывать банковские счета (банковские вклады) в уполномоченных банках:</a:t>
            </a:r>
            <a:endParaRPr lang="ru-RU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8" name="Стрелка вправо 7"/>
          <p:cNvSpPr/>
          <p:nvPr/>
        </p:nvSpPr>
        <p:spPr>
          <a:xfrm rot="5400000">
            <a:off x="6899736" y="2084452"/>
            <a:ext cx="375004" cy="50402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665043" y="2632867"/>
            <a:ext cx="2655640" cy="40862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tx2"/>
                </a:solidFill>
              </a:rPr>
              <a:t>в иностранной валюте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310346" y="2632866"/>
            <a:ext cx="1553784" cy="40862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tx2"/>
                </a:solidFill>
              </a:rPr>
              <a:t>в валюте РФ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043606" y="3286125"/>
            <a:ext cx="7848873" cy="91940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ru-RU" sz="16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Порядок открытия и ведения банковских счетов (банковских вкладов) нерезидентов, открываемых на территории РФ, устанавливает Центральный банк Российской Федерации.</a:t>
            </a:r>
            <a:endParaRPr lang="ru-RU" sz="16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043606" y="4357695"/>
            <a:ext cx="7848873" cy="1191816"/>
          </a:xfrm>
          <a:prstGeom prst="roundRect">
            <a:avLst/>
          </a:prstGeom>
          <a:solidFill>
            <a:srgbClr val="F9D26F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Нерезиденты имеют право без ограничений перечислять иностранную валюту и валюту РФ со своих банковских счетов (с банковских вкладов) в банках за пределами территории РФ на свои банковские счета (в банковские вклады) в уполномоченных банках.</a:t>
            </a:r>
            <a:endParaRPr lang="ru-RU" sz="16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043606" y="5715017"/>
            <a:ext cx="7848873" cy="919401"/>
          </a:xfrm>
          <a:prstGeom prst="roundRect">
            <a:avLst/>
          </a:prstGeom>
          <a:solidFill>
            <a:srgbClr val="FCEF92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Нерезиденты имеют право без ограничений перечислять иностранную валюту со своих банковских счетов (с банковских вкладов) в уполномоченных банках на свои счета (во вклады) в банках за пределами территории РФ.</a:t>
            </a:r>
            <a:endParaRPr lang="ru-RU" sz="16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40853" y="948379"/>
            <a:ext cx="4598396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ru-RU" sz="2200" b="1" dirty="0" smtClean="0">
                <a:ln w="11430">
                  <a:noFill/>
                </a:ln>
                <a:solidFill>
                  <a:schemeClr val="tx2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 соответствии со ст. 13 ФЗ № 173:</a:t>
            </a:r>
            <a:endParaRPr lang="ru-RU" sz="2200" b="1" dirty="0">
              <a:ln w="11430">
                <a:noFill/>
              </a:ln>
              <a:solidFill>
                <a:schemeClr val="tx2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043607" y="98905"/>
            <a:ext cx="7992889" cy="8002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2300" b="1" cap="all" dirty="0" smtClean="0">
                <a:ln w="0">
                  <a:solidFill>
                    <a:sysClr val="windowText" lastClr="000000"/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2.1. Порядок открытия валютных счетов ю.л. - нерезидентам</a:t>
            </a:r>
            <a:endParaRPr lang="ru-RU" sz="2300" b="1" cap="all" dirty="0">
              <a:ln w="0">
                <a:solidFill>
                  <a:sysClr val="windowText" lastClr="000000"/>
                </a:solidFill>
              </a:ln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7" name="Стрелка вправо 16"/>
          <p:cNvSpPr/>
          <p:nvPr/>
        </p:nvSpPr>
        <p:spPr>
          <a:xfrm rot="5400000">
            <a:off x="2805361" y="2080965"/>
            <a:ext cx="375004" cy="50402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36118" y="116632"/>
            <a:ext cx="7715304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sz="2000" b="1" cap="all" dirty="0" smtClean="0">
                <a:ln w="0">
                  <a:solidFill>
                    <a:schemeClr val="tx2"/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Для открытия расчетного счёта юридическое лицо - нерезидент представляет в уполномоченный банк:</a:t>
            </a:r>
            <a:endParaRPr lang="ru-RU" sz="2000" b="1" cap="all" dirty="0">
              <a:ln w="0">
                <a:solidFill>
                  <a:schemeClr val="tx2"/>
                </a:solidFill>
              </a:ln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xmlns="" val="791565590"/>
              </p:ext>
            </p:extLst>
          </p:nvPr>
        </p:nvGraphicFramePr>
        <p:xfrm>
          <a:off x="971600" y="1052736"/>
          <a:ext cx="8172400" cy="5606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907704" y="2214682"/>
            <a:ext cx="6950576" cy="36933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средства, переведенные, ввезенные или пересланные из-за границы;</a:t>
            </a:r>
            <a:endParaRPr lang="ru-RU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907704" y="5143513"/>
            <a:ext cx="6950576" cy="646331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поступления от резидентов и нерезидентов за реализуемые на территории России товары и услуги;</a:t>
            </a:r>
            <a:endParaRPr lang="ru-RU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907704" y="3743023"/>
            <a:ext cx="6950576" cy="646331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средства, поступающие в погашение обязательств перед владельцами счетов;</a:t>
            </a:r>
            <a:endParaRPr lang="ru-RU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907703" y="4577052"/>
            <a:ext cx="6950576" cy="36933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проценты, уплачиваемые уполномоченными банками;</a:t>
            </a:r>
            <a:endParaRPr lang="ru-RU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907703" y="2841525"/>
            <a:ext cx="6950576" cy="646331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поступления со счетов других нерезидентов в уполномоченных банках;</a:t>
            </a:r>
            <a:endParaRPr lang="ru-RU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907704" y="6000768"/>
            <a:ext cx="6950575" cy="36933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поступления от инвестиций на территории РФ.</a:t>
            </a:r>
            <a:endParaRPr lang="ru-RU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971600" y="332656"/>
            <a:ext cx="788668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2800" b="1" cap="all" dirty="0" smtClean="0">
                <a:ln w="0">
                  <a:solidFill>
                    <a:schemeClr val="tx2"/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Источники поступления средств на валютные счета нерезидентов</a:t>
            </a:r>
            <a:endParaRPr lang="ru-RU" sz="2800" b="1" cap="all" dirty="0">
              <a:ln w="0">
                <a:solidFill>
                  <a:schemeClr val="tx2"/>
                </a:solidFill>
              </a:ln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8" name="Пятиугольник 27"/>
          <p:cNvSpPr/>
          <p:nvPr/>
        </p:nvSpPr>
        <p:spPr>
          <a:xfrm>
            <a:off x="971600" y="2252496"/>
            <a:ext cx="387200" cy="369332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Нашивка 28"/>
          <p:cNvSpPr/>
          <p:nvPr/>
        </p:nvSpPr>
        <p:spPr>
          <a:xfrm>
            <a:off x="1341376" y="2252496"/>
            <a:ext cx="375864" cy="369332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Нашивка 29"/>
          <p:cNvSpPr/>
          <p:nvPr/>
        </p:nvSpPr>
        <p:spPr>
          <a:xfrm>
            <a:off x="1358800" y="3007187"/>
            <a:ext cx="375864" cy="369332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1" name="Нашивка 30"/>
          <p:cNvSpPr/>
          <p:nvPr/>
        </p:nvSpPr>
        <p:spPr>
          <a:xfrm>
            <a:off x="1341376" y="3899966"/>
            <a:ext cx="375864" cy="369332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2" name="Нашивка 31"/>
          <p:cNvSpPr/>
          <p:nvPr/>
        </p:nvSpPr>
        <p:spPr>
          <a:xfrm>
            <a:off x="1358800" y="4577052"/>
            <a:ext cx="375864" cy="369332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3" name="Нашивка 32"/>
          <p:cNvSpPr/>
          <p:nvPr/>
        </p:nvSpPr>
        <p:spPr>
          <a:xfrm>
            <a:off x="1341376" y="5282012"/>
            <a:ext cx="375864" cy="369332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4" name="Нашивка 33"/>
          <p:cNvSpPr/>
          <p:nvPr/>
        </p:nvSpPr>
        <p:spPr>
          <a:xfrm>
            <a:off x="1358800" y="6000768"/>
            <a:ext cx="375864" cy="369332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5" name="Пятиугольник 34"/>
          <p:cNvSpPr/>
          <p:nvPr/>
        </p:nvSpPr>
        <p:spPr>
          <a:xfrm>
            <a:off x="971600" y="4577052"/>
            <a:ext cx="387200" cy="369332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ятиугольник 35"/>
          <p:cNvSpPr/>
          <p:nvPr/>
        </p:nvSpPr>
        <p:spPr>
          <a:xfrm>
            <a:off x="971600" y="5282012"/>
            <a:ext cx="387200" cy="369332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ятиугольник 36"/>
          <p:cNvSpPr/>
          <p:nvPr/>
        </p:nvSpPr>
        <p:spPr>
          <a:xfrm>
            <a:off x="954176" y="6000768"/>
            <a:ext cx="387200" cy="369332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ятиугольник 37"/>
          <p:cNvSpPr/>
          <p:nvPr/>
        </p:nvSpPr>
        <p:spPr>
          <a:xfrm>
            <a:off x="954176" y="3007187"/>
            <a:ext cx="387200" cy="369332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ятиугольник 38"/>
          <p:cNvSpPr/>
          <p:nvPr/>
        </p:nvSpPr>
        <p:spPr>
          <a:xfrm>
            <a:off x="971600" y="3899966"/>
            <a:ext cx="387200" cy="369332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 двумя скругленными противолежащими углами 5"/>
          <p:cNvSpPr/>
          <p:nvPr/>
        </p:nvSpPr>
        <p:spPr>
          <a:xfrm>
            <a:off x="899592" y="1437848"/>
            <a:ext cx="8137853" cy="1379101"/>
          </a:xfrm>
          <a:prstGeom prst="round2Diag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15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Нерезиденты вправе без ограничений осуществлять между собой </a:t>
            </a:r>
            <a:r>
              <a:rPr lang="ru-RU" sz="1500" b="1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переводы иностранной валюты </a:t>
            </a:r>
            <a:r>
              <a:rPr lang="ru-RU" sz="15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со счетов (с вкладов) в банках за пределами территории РФ на банковские счета (в банковские вклады) в уполномоченных банках или банковских счетов (банковских вкладов) в уполномоченных банках на счета (во вклады) в банках за пределами территории РФ или в уполномоченных банках</a:t>
            </a:r>
            <a:r>
              <a:rPr lang="en-US" sz="1500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.</a:t>
            </a:r>
            <a:endParaRPr lang="ru-RU" sz="15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2" name="Прямоугольник с двумя скругленными противолежащими углами 11"/>
          <p:cNvSpPr/>
          <p:nvPr/>
        </p:nvSpPr>
        <p:spPr>
          <a:xfrm>
            <a:off x="899592" y="2924944"/>
            <a:ext cx="8137853" cy="1123712"/>
          </a:xfrm>
          <a:prstGeom prst="round2Diag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15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Нерезиденты вправе осуществлять между собой </a:t>
            </a:r>
            <a:r>
              <a:rPr lang="ru-RU" sz="1500" b="1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валютные операции с внутренними ценными бумагами</a:t>
            </a:r>
            <a:r>
              <a:rPr lang="ru-RU" sz="15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 на территории РФ с учетом требований, установленных антимонопольным законодательством РФ и законодательством РФ о рынке ценных бумаг.</a:t>
            </a:r>
            <a:endParaRPr lang="ru-RU" sz="15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3" name="Прямоугольник с двумя скругленными противолежащими углами 12"/>
          <p:cNvSpPr/>
          <p:nvPr/>
        </p:nvSpPr>
        <p:spPr>
          <a:xfrm>
            <a:off x="899592" y="4178172"/>
            <a:ext cx="8137853" cy="868323"/>
          </a:xfrm>
          <a:prstGeom prst="round2Diag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15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Валютные операции между нерезидентами на территории РФ в валюте РФ</a:t>
            </a:r>
            <a:r>
              <a:rPr lang="en-US" sz="15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 </a:t>
            </a:r>
            <a:r>
              <a:rPr lang="ru-RU" sz="15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осуществляются </a:t>
            </a:r>
            <a:r>
              <a:rPr lang="ru-RU" sz="1500" b="1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через банковские счета </a:t>
            </a:r>
            <a:r>
              <a:rPr lang="ru-RU" sz="15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(банковские вклады), открытые на территории РФ, </a:t>
            </a:r>
            <a:r>
              <a:rPr lang="ru-RU" sz="1500" b="1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за исключением случая:</a:t>
            </a:r>
            <a:endParaRPr lang="ru-RU" sz="1500" b="1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899592" y="5452766"/>
            <a:ext cx="8165244" cy="137910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1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Нерезиденты вправе без ограничений осуществлять между собой на территории РФ переводы иностранной валюты и валюты РФ </a:t>
            </a:r>
            <a:r>
              <a:rPr lang="ru-RU" sz="15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без открытия банковских счетов</a:t>
            </a:r>
            <a:r>
              <a:rPr lang="ru-RU" sz="1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а также осуществлять переводы иностранной валюты и валюты РФ </a:t>
            </a:r>
            <a:r>
              <a:rPr lang="ru-RU" sz="15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без открытия банковских счетов </a:t>
            </a:r>
            <a:r>
              <a:rPr lang="ru-RU" sz="1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 территории РФ и получать на территории РФ переводы иностранной валюты и валюты РФ </a:t>
            </a:r>
            <a:r>
              <a:rPr lang="ru-RU" sz="15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без открытия банковских счетов</a:t>
            </a:r>
            <a:r>
              <a:rPr lang="en-US" sz="15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15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Стрелка вниз 15"/>
          <p:cNvSpPr/>
          <p:nvPr/>
        </p:nvSpPr>
        <p:spPr>
          <a:xfrm>
            <a:off x="4673060" y="5046496"/>
            <a:ext cx="626603" cy="372009"/>
          </a:xfrm>
          <a:prstGeom prst="downArrow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971601" y="214291"/>
            <a:ext cx="8029524" cy="8002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2300" b="1" cap="all" dirty="0" smtClean="0">
                <a:ln w="0">
                  <a:solidFill>
                    <a:schemeClr val="tx2"/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2.2 Режим использования валютных счетов </a:t>
            </a:r>
          </a:p>
          <a:p>
            <a:pPr algn="ctr"/>
            <a:r>
              <a:rPr lang="ru-RU" sz="2300" b="1" cap="all" dirty="0" err="1" smtClean="0">
                <a:ln w="0">
                  <a:solidFill>
                    <a:schemeClr val="tx2"/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ю.л</a:t>
            </a:r>
            <a:r>
              <a:rPr lang="ru-RU" sz="2300" b="1" cap="all" dirty="0" smtClean="0">
                <a:ln w="0">
                  <a:solidFill>
                    <a:schemeClr val="tx2"/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. - нерезидентов</a:t>
            </a:r>
            <a:endParaRPr lang="ru-RU" sz="2300" b="1" cap="all" dirty="0">
              <a:ln w="0">
                <a:solidFill>
                  <a:schemeClr val="tx2"/>
                </a:solidFill>
              </a:ln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15616" y="1014510"/>
            <a:ext cx="7814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Валютные операции между нерезидентами (ст. 10 ФЗ № 173)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трелка вправо 4"/>
          <p:cNvSpPr/>
          <p:nvPr/>
        </p:nvSpPr>
        <p:spPr>
          <a:xfrm>
            <a:off x="1619672" y="2222356"/>
            <a:ext cx="497216" cy="642942"/>
          </a:xfrm>
          <a:prstGeom prst="rightArrow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право 5"/>
          <p:cNvSpPr/>
          <p:nvPr/>
        </p:nvSpPr>
        <p:spPr>
          <a:xfrm>
            <a:off x="1619672" y="3071810"/>
            <a:ext cx="497216" cy="642942"/>
          </a:xfrm>
          <a:prstGeom prst="rightArrow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>
            <a:off x="1619672" y="4025359"/>
            <a:ext cx="497216" cy="642942"/>
          </a:xfrm>
          <a:prstGeom prst="rightArrow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>
            <a:off x="1619672" y="4863831"/>
            <a:ext cx="497216" cy="642942"/>
          </a:xfrm>
          <a:prstGeom prst="rightArrow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2411760" y="2359161"/>
            <a:ext cx="4191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 приобретение товаров и услуг в России,</a:t>
            </a:r>
            <a:endParaRPr lang="ru-RU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411760" y="3208615"/>
            <a:ext cx="5809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оплата обязательств перед резидентами и нерезидентами,</a:t>
            </a:r>
            <a:endParaRPr lang="ru-RU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411760" y="4162164"/>
            <a:ext cx="3384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размещение в срочные вклады,</a:t>
            </a:r>
            <a:endParaRPr lang="ru-RU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411760" y="5933398"/>
            <a:ext cx="363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инвестиции на территории России.</a:t>
            </a:r>
            <a:endParaRPr lang="ru-RU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Стрелка вправо 12"/>
          <p:cNvSpPr/>
          <p:nvPr/>
        </p:nvSpPr>
        <p:spPr>
          <a:xfrm>
            <a:off x="1619672" y="5796593"/>
            <a:ext cx="497216" cy="642942"/>
          </a:xfrm>
          <a:prstGeom prst="rightArrow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2411760" y="5000636"/>
            <a:ext cx="6309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оплата банковской комиссии за проведение операции по счету,</a:t>
            </a:r>
            <a:endParaRPr lang="ru-RU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971600" y="404664"/>
            <a:ext cx="792088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2800" b="1" cap="all" dirty="0" smtClean="0">
                <a:ln w="0">
                  <a:solidFill>
                    <a:schemeClr val="tx2"/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Направления использования средств с валютных счетов нерезидентов</a:t>
            </a:r>
            <a:endParaRPr lang="ru-RU" sz="2800" b="1" cap="all" dirty="0">
              <a:ln w="0">
                <a:solidFill>
                  <a:schemeClr val="tx2"/>
                </a:solidFill>
              </a:ln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43608" y="188640"/>
            <a:ext cx="7886110" cy="12618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000" b="1" dirty="0" smtClean="0">
                <a:ln w="11430">
                  <a:solidFill>
                    <a:schemeClr val="tx2"/>
                  </a:solidFill>
                </a:ln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 соответствии с положением 269-п </a:t>
            </a:r>
          </a:p>
          <a:p>
            <a:pPr algn="ctr"/>
            <a:r>
              <a:rPr lang="ru-RU" sz="2200" cap="none" spc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Об открытии Банком России банковских счетов нерезидентов в валюте РФ и проведении операций по указанным счетам»</a:t>
            </a:r>
            <a:endParaRPr lang="ru-RU" sz="2200" cap="none" spc="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5-конечная звезда 4"/>
          <p:cNvSpPr/>
          <p:nvPr/>
        </p:nvSpPr>
        <p:spPr>
          <a:xfrm>
            <a:off x="1043608" y="2663068"/>
            <a:ext cx="436768" cy="405870"/>
          </a:xfrm>
          <a:prstGeom prst="star5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571604" y="1988840"/>
            <a:ext cx="73581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Подразделения расчетной сети Банка России вправе в рамках своей компетенции при поступлении соответствующих обращений нерезидентов об открытии в Банке России банковских счетов в валюте РФ открывать указанные банковские счета и проводить операции по этим банковским счетам в соответствии с законодательством РФ</a:t>
            </a:r>
            <a:r>
              <a:rPr lang="en-US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.</a:t>
            </a:r>
            <a:endParaRPr lang="ru-RU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643826" y="3893945"/>
            <a:ext cx="7286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Специальные банковские счета нерезидентов в валюте РФ подразделениями расчетной сети Банка России </a:t>
            </a:r>
            <a:r>
              <a:rPr lang="ru-RU" b="1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не открываются.</a:t>
            </a:r>
            <a:endParaRPr lang="ru-RU" b="1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643826" y="4653136"/>
            <a:ext cx="72866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Открытие Банком России счетов в валюте РФ центральным банкам иностранных государств, международным межгосударственным организациям и проведение по ним операций осуществляется на </a:t>
            </a:r>
            <a:r>
              <a:rPr lang="ru-RU" b="1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основании соглашений (договоров корреспондентского счета</a:t>
            </a:r>
            <a:r>
              <a:rPr lang="ru-RU" b="1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), </a:t>
            </a:r>
            <a:r>
              <a:rPr lang="ru-RU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заключаемых Банком России с центральными банками иностранных государств, международными межгосударственными </a:t>
            </a:r>
            <a:r>
              <a:rPr lang="ru-RU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организациями</a:t>
            </a:r>
            <a:r>
              <a:rPr lang="ru-RU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.</a:t>
            </a:r>
          </a:p>
        </p:txBody>
      </p:sp>
      <p:sp>
        <p:nvSpPr>
          <p:cNvPr id="11" name="5-конечная звезда 10"/>
          <p:cNvSpPr/>
          <p:nvPr/>
        </p:nvSpPr>
        <p:spPr>
          <a:xfrm>
            <a:off x="1043608" y="4014175"/>
            <a:ext cx="436768" cy="405870"/>
          </a:xfrm>
          <a:prstGeom prst="star5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5-конечная звезда 11"/>
          <p:cNvSpPr/>
          <p:nvPr/>
        </p:nvSpPr>
        <p:spPr>
          <a:xfrm>
            <a:off x="1043608" y="5465863"/>
            <a:ext cx="436768" cy="405870"/>
          </a:xfrm>
          <a:prstGeom prst="star5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4294967295"/>
          </p:nvPr>
        </p:nvSpPr>
        <p:spPr>
          <a:xfrm>
            <a:off x="539750" y="633413"/>
            <a:ext cx="8604250" cy="6272212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  <a:buClrTx/>
              <a:buFont typeface="Times New Roman" pitchFamily="18" charset="0"/>
              <a:buChar char="►"/>
            </a:pPr>
            <a:r>
              <a:rPr lang="ru-RU" sz="1600" dirty="0" smtClean="0">
                <a:solidFill>
                  <a:schemeClr val="tx2"/>
                </a:solidFill>
                <a:latin typeface="Times New Roman" pitchFamily="18" charset="0"/>
              </a:rPr>
              <a:t>Гражданский кодекс Российской Федерации;</a:t>
            </a:r>
          </a:p>
          <a:p>
            <a:pPr algn="just">
              <a:lnSpc>
                <a:spcPct val="80000"/>
              </a:lnSpc>
              <a:buClrTx/>
              <a:buFont typeface="Times New Roman" pitchFamily="18" charset="0"/>
              <a:buChar char="►"/>
              <a:tabLst>
                <a:tab pos="0" algn="l"/>
              </a:tabLst>
            </a:pPr>
            <a:r>
              <a:rPr lang="ru-RU" sz="1600" dirty="0" smtClean="0">
                <a:solidFill>
                  <a:schemeClr val="tx2"/>
                </a:solidFill>
                <a:latin typeface="Times New Roman" pitchFamily="18" charset="0"/>
              </a:rPr>
              <a:t>Федеральный закон №173-ФЗ «О валютном регулировании и валютном контроле» от 10.12.2003;</a:t>
            </a:r>
          </a:p>
          <a:p>
            <a:pPr algn="just">
              <a:lnSpc>
                <a:spcPct val="80000"/>
              </a:lnSpc>
              <a:buClrTx/>
              <a:buFont typeface="Times New Roman" pitchFamily="18" charset="0"/>
              <a:buChar char="►"/>
            </a:pPr>
            <a:r>
              <a:rPr lang="ru-RU" sz="1600" dirty="0" smtClean="0">
                <a:solidFill>
                  <a:schemeClr val="tx2"/>
                </a:solidFill>
                <a:latin typeface="Times New Roman" pitchFamily="18" charset="0"/>
              </a:rPr>
              <a:t>Инструкция ЦБ РФ № 111-И «Об обязательной продаже части валютной выручки на внутреннем валютном рынке РФ» от 30.03.2004; </a:t>
            </a:r>
          </a:p>
          <a:p>
            <a:pPr algn="just">
              <a:lnSpc>
                <a:spcPct val="80000"/>
              </a:lnSpc>
              <a:buClrTx/>
              <a:buFont typeface="Times New Roman" pitchFamily="18" charset="0"/>
              <a:buChar char="►"/>
            </a:pPr>
            <a:r>
              <a:rPr lang="ru-RU" sz="1600" dirty="0" smtClean="0">
                <a:solidFill>
                  <a:schemeClr val="tx2"/>
                </a:solidFill>
                <a:latin typeface="Times New Roman" pitchFamily="18" charset="0"/>
              </a:rPr>
              <a:t>Инструкция ЦБ РФ № </a:t>
            </a:r>
            <a:r>
              <a:rPr lang="ru-RU" sz="1600" dirty="0">
                <a:solidFill>
                  <a:schemeClr val="tx2"/>
                </a:solidFill>
                <a:latin typeface="Times New Roman" pitchFamily="18" charset="0"/>
              </a:rPr>
              <a:t>138-И «О порядке представления резидентами и нерезидентами уполномоченным банкам документов и информации, связанных с проведением валютных операций, порядке оформления паспортов сделок, а также порядке учета уполномоченными банками валютных операций и контроля за их </a:t>
            </a:r>
            <a:r>
              <a:rPr lang="ru-RU" sz="1600" dirty="0" smtClean="0">
                <a:solidFill>
                  <a:schemeClr val="tx2"/>
                </a:solidFill>
                <a:latin typeface="Times New Roman" pitchFamily="18" charset="0"/>
              </a:rPr>
              <a:t>проведением» </a:t>
            </a:r>
            <a:r>
              <a:rPr lang="ru-RU" sz="1600" dirty="0">
                <a:solidFill>
                  <a:schemeClr val="tx2"/>
                </a:solidFill>
                <a:latin typeface="Times New Roman" pitchFamily="18" charset="0"/>
              </a:rPr>
              <a:t>от </a:t>
            </a:r>
            <a:r>
              <a:rPr lang="ru-RU" sz="1600" dirty="0" smtClean="0">
                <a:solidFill>
                  <a:schemeClr val="tx2"/>
                </a:solidFill>
                <a:latin typeface="Times New Roman" pitchFamily="18" charset="0"/>
              </a:rPr>
              <a:t>4.06.2012;</a:t>
            </a:r>
          </a:p>
          <a:p>
            <a:pPr algn="just">
              <a:lnSpc>
                <a:spcPct val="80000"/>
              </a:lnSpc>
              <a:buClrTx/>
              <a:buFont typeface="Times New Roman" pitchFamily="18" charset="0"/>
              <a:buChar char="►"/>
            </a:pPr>
            <a:r>
              <a:rPr lang="ru-RU" sz="1600" dirty="0" smtClean="0">
                <a:solidFill>
                  <a:schemeClr val="tx2"/>
                </a:solidFill>
                <a:latin typeface="Times New Roman" pitchFamily="18" charset="0"/>
              </a:rPr>
              <a:t>Инструкция ЦБ РФ № 28-И «Об открытии и закрытии банковских счетов, счетов по вкладам (депозитам)» от 14.09.2006;</a:t>
            </a:r>
            <a:endParaRPr lang="ru-RU" sz="1600" b="1" dirty="0" smtClean="0">
              <a:solidFill>
                <a:schemeClr val="tx2"/>
              </a:solidFill>
              <a:latin typeface="Times New Roman" pitchFamily="18" charset="0"/>
            </a:endParaRPr>
          </a:p>
          <a:p>
            <a:pPr algn="just">
              <a:lnSpc>
                <a:spcPct val="80000"/>
              </a:lnSpc>
              <a:buClrTx/>
              <a:buFont typeface="Times New Roman" pitchFamily="18" charset="0"/>
              <a:buChar char="►"/>
            </a:pPr>
            <a:r>
              <a:rPr lang="ru-RU" sz="1600" dirty="0" smtClean="0">
                <a:solidFill>
                  <a:schemeClr val="tx2"/>
                </a:solidFill>
                <a:latin typeface="Times New Roman" pitchFamily="18" charset="0"/>
              </a:rPr>
              <a:t>Положение ЦБ РФ № 269-П «Об открытии Банком России  банковских счетов нерезидентов в валюте российской Федерации и проведении операций по указанным счетам» от 04.05.2005;</a:t>
            </a:r>
            <a:endParaRPr lang="ru-RU" sz="1600" dirty="0">
              <a:solidFill>
                <a:schemeClr val="tx2"/>
              </a:solidFill>
              <a:latin typeface="Times New Roman" pitchFamily="18" charset="0"/>
            </a:endParaRPr>
          </a:p>
          <a:p>
            <a:pPr algn="just">
              <a:lnSpc>
                <a:spcPct val="80000"/>
              </a:lnSpc>
              <a:buClrTx/>
              <a:buFont typeface="Times New Roman" pitchFamily="18" charset="0"/>
              <a:buChar char="►"/>
            </a:pPr>
            <a:r>
              <a:rPr lang="ru-RU" sz="1600" dirty="0" smtClean="0">
                <a:solidFill>
                  <a:schemeClr val="tx2"/>
                </a:solidFill>
                <a:latin typeface="Times New Roman" pitchFamily="18" charset="0"/>
              </a:rPr>
              <a:t>Постановление Правительства РФ № 819 «Об утверждении правил представления резидентами налоговым органам отчётов о движении средств по счетам (вкладам) в банках за пределами территории РФ» от 28.12.2005;</a:t>
            </a:r>
            <a:endParaRPr lang="ru-RU" sz="1600" b="1" dirty="0" smtClean="0">
              <a:solidFill>
                <a:schemeClr val="tx2"/>
              </a:solidFill>
              <a:latin typeface="Times New Roman" pitchFamily="18" charset="0"/>
            </a:endParaRPr>
          </a:p>
          <a:p>
            <a:pPr algn="just">
              <a:lnSpc>
                <a:spcPct val="80000"/>
              </a:lnSpc>
              <a:buClrTx/>
              <a:buFont typeface="Times New Roman" pitchFamily="18" charset="0"/>
              <a:buChar char="►"/>
            </a:pPr>
            <a:r>
              <a:rPr lang="ru-RU" sz="1600" dirty="0" smtClean="0">
                <a:solidFill>
                  <a:schemeClr val="tx2"/>
                </a:solidFill>
                <a:latin typeface="Times New Roman" pitchFamily="18" charset="0"/>
              </a:rPr>
              <a:t>Указание ЦБ РФ № 1843-У «О предельном размере расчётов наличными деньгами и расходовании наличных денег, поступивших в кассу юридического лица или кассу индивидуального предпринимателя» от 20.06. 2007;</a:t>
            </a:r>
            <a:endParaRPr lang="ru-RU" sz="1600" b="1" dirty="0" smtClean="0">
              <a:solidFill>
                <a:schemeClr val="tx2"/>
              </a:solidFill>
              <a:latin typeface="Times New Roman" pitchFamily="18" charset="0"/>
            </a:endParaRPr>
          </a:p>
          <a:p>
            <a:pPr algn="just">
              <a:lnSpc>
                <a:spcPct val="80000"/>
              </a:lnSpc>
              <a:buClrTx/>
              <a:buFont typeface="Times New Roman" pitchFamily="18" charset="0"/>
              <a:buChar char="►"/>
            </a:pPr>
            <a:r>
              <a:rPr lang="ru-RU" sz="1600" dirty="0" smtClean="0">
                <a:solidFill>
                  <a:schemeClr val="tx2"/>
                </a:solidFill>
                <a:latin typeface="Times New Roman" pitchFamily="18" charset="0"/>
              </a:rPr>
              <a:t>Указание ЦБ РФ № 1688-У «Об отмене требования обязательного использования  специальных счетов при осуществлении валютных операций и о признании утратившими силу отдельных нормативных актов Банка России» от 29.05.2006. </a:t>
            </a:r>
          </a:p>
          <a:p>
            <a:pPr algn="just">
              <a:buClrTx/>
              <a:buFont typeface="Times New Roman" pitchFamily="18" charset="0"/>
              <a:buChar char="►"/>
            </a:pPr>
            <a:endParaRPr lang="ru-RU" sz="1400" dirty="0">
              <a:solidFill>
                <a:schemeClr val="tx2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27584" y="-1"/>
            <a:ext cx="820365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ru-RU" sz="3200" b="1" spc="150" dirty="0" smtClean="0">
                <a:ln w="11430"/>
                <a:solidFill>
                  <a:schemeClr val="tx2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Список использованных источников:</a:t>
            </a:r>
            <a:endParaRPr lang="ru-RU" sz="3200" b="1" spc="150" dirty="0">
              <a:ln w="11430"/>
              <a:solidFill>
                <a:schemeClr val="tx2">
                  <a:lumMod val="5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4021432" y="714832"/>
            <a:ext cx="1850072" cy="185007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ru-RU" sz="115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30044" y="2794272"/>
            <a:ext cx="7632848" cy="2308324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3600" b="1" cap="all" dirty="0"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Виды валютных счетов физических лиц резидентов и нерезидентов, порядок их открытия и ведения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Блок-схема: альтернативный процесс 7"/>
          <p:cNvSpPr/>
          <p:nvPr/>
        </p:nvSpPr>
        <p:spPr>
          <a:xfrm>
            <a:off x="1043606" y="4437112"/>
            <a:ext cx="7894916" cy="2022866"/>
          </a:xfrm>
          <a:prstGeom prst="flowChartAlternateProcess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Ф.л.- резиденты открывают </a:t>
            </a:r>
            <a:r>
              <a:rPr lang="ru-RU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без ограничений </a:t>
            </a: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счета (вклады) в иностранной валюте в банках, расположенных на территориях иностранных государств, являющихся членами Организации экономического сотрудничества и развития</a:t>
            </a:r>
            <a:r>
              <a:rPr lang="ru-RU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(ОЭСР)</a:t>
            </a: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или Группы разработки финансовых мер борьбы с отмыванием денег </a:t>
            </a:r>
            <a:r>
              <a:rPr lang="ru-RU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(ФАТФ)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043607" y="2204864"/>
            <a:ext cx="7894915" cy="1944216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Ф.л. - нерезиденты на территории РФ вправе открывать банковские счета (банковские вклады) в уполномоченных банках в иностранной валюте и в валюте РФ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99592" y="548680"/>
            <a:ext cx="803893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2800" b="1" cap="all" dirty="0" smtClean="0">
                <a:ln w="0">
                  <a:solidFill>
                    <a:schemeClr val="tx2"/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</a:t>
            </a:r>
            <a:r>
              <a:rPr lang="en-US" sz="2800" b="1" cap="all" dirty="0" smtClean="0">
                <a:ln w="0">
                  <a:solidFill>
                    <a:schemeClr val="tx2"/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.1</a:t>
            </a:r>
            <a:r>
              <a:rPr lang="ru-RU" sz="2800" b="1" cap="all" dirty="0" smtClean="0">
                <a:ln w="0">
                  <a:solidFill>
                    <a:schemeClr val="tx2"/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.</a:t>
            </a:r>
            <a:r>
              <a:rPr lang="en-US" sz="2800" b="1" cap="all" dirty="0" smtClean="0">
                <a:ln w="0">
                  <a:solidFill>
                    <a:schemeClr val="tx2"/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ru-RU" sz="2800" b="1" cap="all" dirty="0" smtClean="0">
                <a:ln w="0">
                  <a:solidFill>
                    <a:schemeClr val="tx2"/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Порядок открытия валютного счета физическому лицу</a:t>
            </a:r>
            <a:endParaRPr lang="ru-RU" sz="2800" b="1" cap="all" dirty="0">
              <a:ln w="0">
                <a:solidFill>
                  <a:schemeClr val="tx2"/>
                </a:solidFill>
              </a:ln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16218391"/>
              </p:ext>
            </p:extLst>
          </p:nvPr>
        </p:nvGraphicFramePr>
        <p:xfrm>
          <a:off x="971600" y="1916832"/>
          <a:ext cx="8026752" cy="459343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13376"/>
                <a:gridCol w="4013376"/>
              </a:tblGrid>
              <a:tr h="384096">
                <a:tc gridSpan="2"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Физическое лицо</a:t>
                      </a:r>
                      <a:endParaRPr lang="ru-RU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84096">
                <a:tc>
                  <a:txBody>
                    <a:bodyPr/>
                    <a:lstStyle/>
                    <a:p>
                      <a:pPr algn="ctr"/>
                      <a:r>
                        <a:rPr lang="ru-RU" b="1" baseline="0" dirty="0" smtClean="0">
                          <a:solidFill>
                            <a:schemeClr val="bg1"/>
                          </a:solidFill>
                        </a:rPr>
                        <a:t>резидент</a:t>
                      </a:r>
                      <a:endParaRPr lang="ru-RU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нерезидент</a:t>
                      </a:r>
                      <a:endParaRPr lang="ru-RU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35984">
                <a:tc gridSpan="2">
                  <a:txBody>
                    <a:bodyPr/>
                    <a:lstStyle/>
                    <a:p>
                      <a:pPr algn="ctr"/>
                      <a:r>
                        <a:rPr kumimoji="0" lang="ru-RU" sz="1700" kern="1200" dirty="0" smtClean="0">
                          <a:solidFill>
                            <a:schemeClr val="tx2"/>
                          </a:solidFill>
                        </a:rPr>
                        <a:t>документ, удостоверяющий личность физического лица,</a:t>
                      </a:r>
                      <a:endParaRPr lang="ru-RU" sz="17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3496">
                <a:tc gridSpan="2">
                  <a:txBody>
                    <a:bodyPr/>
                    <a:lstStyle/>
                    <a:p>
                      <a:pPr algn="ctr"/>
                      <a:r>
                        <a:rPr kumimoji="0" lang="ru-RU" sz="1700" kern="1200" dirty="0" smtClean="0">
                          <a:solidFill>
                            <a:schemeClr val="tx2"/>
                          </a:solidFill>
                        </a:rPr>
                        <a:t>карточка с образцом подписи, если иное</a:t>
                      </a:r>
                      <a:r>
                        <a:rPr kumimoji="0" lang="ru-RU" sz="1700" kern="1200" baseline="0" dirty="0" smtClean="0">
                          <a:solidFill>
                            <a:schemeClr val="tx2"/>
                          </a:solidFill>
                        </a:rPr>
                        <a:t> не предусмотрено договором,</a:t>
                      </a:r>
                      <a:endParaRPr lang="ru-RU" sz="17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7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859080">
                <a:tc gridSpan="2">
                  <a:txBody>
                    <a:bodyPr/>
                    <a:lstStyle/>
                    <a:p>
                      <a:pPr algn="ctr"/>
                      <a:r>
                        <a:rPr kumimoji="0" lang="ru-RU" sz="1700" kern="1200" dirty="0" smtClean="0">
                          <a:solidFill>
                            <a:schemeClr val="tx2"/>
                          </a:solidFill>
                        </a:rPr>
                        <a:t>документы, подтверждающие полномочия лиц, указанных в карточке, на распоряжение денежными средствами, находящимися на банковском счете (если такие полномочия передаются 3 лицам),</a:t>
                      </a:r>
                      <a:endParaRPr lang="ru-RU" sz="17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0440">
                <a:tc gridSpan="2">
                  <a:txBody>
                    <a:bodyPr/>
                    <a:lstStyle/>
                    <a:p>
                      <a:pPr algn="ctr"/>
                      <a:r>
                        <a:rPr kumimoji="0" lang="ru-RU" sz="1700" kern="1200" dirty="0" smtClean="0">
                          <a:solidFill>
                            <a:schemeClr val="tx2"/>
                          </a:solidFill>
                        </a:rPr>
                        <a:t>свидетельство о постановке на учет в налоговом органе (при наличии),</a:t>
                      </a:r>
                      <a:endParaRPr lang="ru-RU" sz="17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474914">
                <a:tc>
                  <a:txBody>
                    <a:bodyPr/>
                    <a:lstStyle/>
                    <a:p>
                      <a:endParaRPr lang="ru-RU" sz="17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ru-RU" sz="1700" kern="1200" dirty="0" smtClean="0">
                          <a:solidFill>
                            <a:schemeClr val="tx2"/>
                          </a:solidFill>
                        </a:rPr>
                        <a:t>миграционная карта и (или) документ, подтверждающий право иностранного гражданина или лица без гражданства на пребывание (проживание) в РФ, в случае если их наличие предусмотрено законодательством РФ.</a:t>
                      </a:r>
                      <a:endParaRPr lang="ru-RU" sz="17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971600" y="332656"/>
            <a:ext cx="7992888" cy="1200329"/>
          </a:xfrm>
          <a:prstGeom prst="rect">
            <a:avLst/>
          </a:prstGeom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2400" b="1" cap="all" dirty="0">
                <a:ln w="0">
                  <a:solidFill>
                    <a:schemeClr val="tx2"/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Документы, предоставляемые в уполномоченный банк для открытия  валютного счета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318285" y="2852936"/>
            <a:ext cx="2428892" cy="116853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Текущие счета</a:t>
            </a:r>
            <a:endParaRPr lang="ru-RU" sz="24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52604" y="2852936"/>
            <a:ext cx="2710860" cy="116853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Счета по вкладам</a:t>
            </a:r>
            <a:endParaRPr lang="ru-RU" sz="24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500695" y="4268751"/>
            <a:ext cx="321467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открываются для размещения </a:t>
            </a:r>
            <a:r>
              <a:rPr lang="ru-RU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денежных </a:t>
            </a:r>
            <a:r>
              <a:rPr lang="ru-RU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средств в банках с целью получения доходов в виде процентов, начисляемых на сумму размещенных денежных средств</a:t>
            </a:r>
            <a:endParaRPr lang="ru-RU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139690" y="4268751"/>
            <a:ext cx="27860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счета для совершения расчетных операций, не связанных с предпринимательской деятельностью или частной практикой</a:t>
            </a:r>
            <a:endParaRPr lang="ru-RU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00100" y="357166"/>
            <a:ext cx="789238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3200" b="1" cap="all" dirty="0" smtClean="0">
                <a:ln w="0">
                  <a:solidFill>
                    <a:schemeClr val="tx2"/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Виды счетов для физических лиц резидентов и нерезидентов</a:t>
            </a:r>
            <a:endParaRPr lang="ru-RU" sz="3200" b="1" cap="all" dirty="0">
              <a:ln w="0">
                <a:solidFill>
                  <a:schemeClr val="tx2"/>
                </a:solidFill>
              </a:ln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2" name="Стрелка вниз 11"/>
          <p:cNvSpPr/>
          <p:nvPr/>
        </p:nvSpPr>
        <p:spPr>
          <a:xfrm>
            <a:off x="2198830" y="1942139"/>
            <a:ext cx="667802" cy="694773"/>
          </a:xfrm>
          <a:prstGeom prst="down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трелка вниз 14"/>
          <p:cNvSpPr/>
          <p:nvPr/>
        </p:nvSpPr>
        <p:spPr>
          <a:xfrm>
            <a:off x="6774133" y="1942138"/>
            <a:ext cx="667802" cy="694773"/>
          </a:xfrm>
          <a:prstGeom prst="down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ая прямоугольная выноска 1"/>
          <p:cNvSpPr/>
          <p:nvPr/>
        </p:nvSpPr>
        <p:spPr>
          <a:xfrm>
            <a:off x="3203848" y="161584"/>
            <a:ext cx="5760640" cy="3939350"/>
          </a:xfrm>
          <a:prstGeom prst="wedgeRoundRectCallout">
            <a:avLst>
              <a:gd name="adj1" fmla="val -61045"/>
              <a:gd name="adj2" fmla="val 57548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Порядок открытия счета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физическому лицу в иностранном банке и перечень необходимых документов в первую очередь </a:t>
            </a:r>
            <a:r>
              <a:rPr lang="ru-RU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зависит от того, в какой стране находится банк</a:t>
            </a:r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Как правило, вначале нужно оформить налоговый номер. Наличие и размер госпошлины за оформление налогового номера зависит от страны и в среднем не превышает </a:t>
            </a:r>
            <a:r>
              <a:rPr lang="ru-RU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10 евро</a:t>
            </a:r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 </a:t>
            </a:r>
            <a:endParaRPr lang="ru-RU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432\Desktop\MC90043254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68425" y="4437112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47777328"/>
              </p:ext>
            </p:extLst>
          </p:nvPr>
        </p:nvGraphicFramePr>
        <p:xfrm>
          <a:off x="98830" y="973850"/>
          <a:ext cx="8894947" cy="561662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13863"/>
                <a:gridCol w="7681084"/>
              </a:tblGrid>
              <a:tr h="2644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>
                          <a:solidFill>
                            <a:schemeClr val="tx2"/>
                          </a:solidFill>
                        </a:rPr>
                        <a:t>Страна</a:t>
                      </a:r>
                      <a:endParaRPr lang="ru-RU" sz="1600" b="1" dirty="0">
                        <a:solidFill>
                          <a:schemeClr val="tx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>
                          <a:solidFill>
                            <a:schemeClr val="tx2"/>
                          </a:solidFill>
                        </a:rPr>
                        <a:t>Процедура открытия счета</a:t>
                      </a:r>
                      <a:endParaRPr lang="ru-RU" sz="1600" b="1" dirty="0">
                        <a:solidFill>
                          <a:schemeClr val="tx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523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>
                          <a:solidFill>
                            <a:schemeClr val="tx2"/>
                          </a:solidFill>
                        </a:rPr>
                        <a:t>Финляндия</a:t>
                      </a:r>
                      <a:endParaRPr lang="ru-RU" sz="1600" b="1" dirty="0">
                        <a:solidFill>
                          <a:schemeClr val="tx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 smtClean="0">
                          <a:solidFill>
                            <a:schemeClr val="tx2"/>
                          </a:solidFill>
                        </a:rPr>
                        <a:t>Счет </a:t>
                      </a:r>
                      <a:r>
                        <a:rPr lang="ru-RU" sz="1600" dirty="0">
                          <a:solidFill>
                            <a:schemeClr val="tx2"/>
                          </a:solidFill>
                        </a:rPr>
                        <a:t>может открыть любой иностранный гражданин, процедура достаточно проста. Из документов потребуется только загранпаспорт.</a:t>
                      </a:r>
                      <a:endParaRPr lang="ru-RU" sz="1600" dirty="0">
                        <a:solidFill>
                          <a:schemeClr val="tx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8401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>
                          <a:solidFill>
                            <a:schemeClr val="tx2"/>
                          </a:solidFill>
                        </a:rPr>
                        <a:t>Чехия</a:t>
                      </a:r>
                      <a:endParaRPr lang="ru-RU" sz="1600" b="1" dirty="0">
                        <a:solidFill>
                          <a:schemeClr val="tx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 smtClean="0">
                          <a:solidFill>
                            <a:schemeClr val="tx2"/>
                          </a:solidFill>
                        </a:rPr>
                        <a:t>Открыть </a:t>
                      </a:r>
                      <a:r>
                        <a:rPr lang="ru-RU" sz="1600" dirty="0">
                          <a:solidFill>
                            <a:schemeClr val="tx2"/>
                          </a:solidFill>
                        </a:rPr>
                        <a:t>счет можно практически в любом банке. Эта процедура занимает несколько минут, и потребуется только загранпаспорт. Личное присутствие необязательно – счет может открыть и агент покупателя по доверенности.</a:t>
                      </a:r>
                      <a:endParaRPr lang="ru-RU" sz="1600" dirty="0">
                        <a:solidFill>
                          <a:schemeClr val="tx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5523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>
                          <a:solidFill>
                            <a:schemeClr val="tx2"/>
                          </a:solidFill>
                        </a:rPr>
                        <a:t>Кипр</a:t>
                      </a:r>
                      <a:endParaRPr lang="ru-RU" sz="1600" b="1" dirty="0">
                        <a:solidFill>
                          <a:schemeClr val="tx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 smtClean="0">
                          <a:solidFill>
                            <a:schemeClr val="tx2"/>
                          </a:solidFill>
                        </a:rPr>
                        <a:t>Открытие </a:t>
                      </a:r>
                      <a:r>
                        <a:rPr lang="ru-RU" sz="1600" dirty="0">
                          <a:solidFill>
                            <a:schemeClr val="tx2"/>
                          </a:solidFill>
                        </a:rPr>
                        <a:t>счета для иностранца не представляет проблемы. Из документов необходим только загранпаспорт.</a:t>
                      </a:r>
                      <a:endParaRPr lang="ru-RU" sz="1600" dirty="0">
                        <a:solidFill>
                          <a:schemeClr val="tx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5523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>
                          <a:solidFill>
                            <a:schemeClr val="tx2"/>
                          </a:solidFill>
                        </a:rPr>
                        <a:t>Хорватия</a:t>
                      </a:r>
                      <a:endParaRPr lang="ru-RU" sz="1600" b="1" dirty="0">
                        <a:solidFill>
                          <a:schemeClr val="tx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 smtClean="0">
                          <a:solidFill>
                            <a:schemeClr val="tx2"/>
                          </a:solidFill>
                        </a:rPr>
                        <a:t>Счет </a:t>
                      </a:r>
                      <a:r>
                        <a:rPr lang="ru-RU" sz="1600" dirty="0">
                          <a:solidFill>
                            <a:schemeClr val="tx2"/>
                          </a:solidFill>
                        </a:rPr>
                        <a:t>может открыть любой иностранный гражданин, однако перед этим необходимо получить ИНН.</a:t>
                      </a:r>
                      <a:endParaRPr lang="ru-RU" sz="1600" dirty="0">
                        <a:solidFill>
                          <a:schemeClr val="tx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854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>
                          <a:solidFill>
                            <a:schemeClr val="tx2"/>
                          </a:solidFill>
                        </a:rPr>
                        <a:t>Германия</a:t>
                      </a:r>
                      <a:endParaRPr lang="ru-RU" sz="1600" b="1" dirty="0">
                        <a:solidFill>
                          <a:schemeClr val="tx2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2"/>
                          </a:solidFill>
                        </a:rPr>
                        <a:t>Для </a:t>
                      </a:r>
                      <a:r>
                        <a:rPr lang="ru-RU" sz="1600" dirty="0">
                          <a:solidFill>
                            <a:schemeClr val="tx2"/>
                          </a:solidFill>
                        </a:rPr>
                        <a:t>открытия счета обязательно личное присутствие. Рекомендуется заранее ознакомиться с требованиями банка к оформлению и перечню запрашиваемых документов. </a:t>
                      </a:r>
                      <a:r>
                        <a:rPr lang="ru-RU" sz="1600" dirty="0" smtClean="0">
                          <a:solidFill>
                            <a:schemeClr val="tx2"/>
                          </a:solidFill>
                        </a:rPr>
                        <a:t>Обычно </a:t>
                      </a:r>
                      <a:r>
                        <a:rPr lang="ru-RU" sz="1600" dirty="0">
                          <a:solidFill>
                            <a:schemeClr val="tx2"/>
                          </a:solidFill>
                        </a:rPr>
                        <a:t>от иностранцев требуется загранпаспорт, подтверждение адреса проживания и правильно заполненные банковские формуляры. Некоторые банки могут дополнительно запросить рекомендательное письмо из банка родной страны покупателя, где у него открыт счет. </a:t>
                      </a:r>
                      <a:endParaRPr lang="ru-RU" sz="1600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2"/>
                          </a:solidFill>
                        </a:rPr>
                        <a:t>Немаловажно </a:t>
                      </a:r>
                      <a:r>
                        <a:rPr lang="ru-RU" sz="1600" dirty="0">
                          <a:solidFill>
                            <a:schemeClr val="tx2"/>
                          </a:solidFill>
                        </a:rPr>
                        <a:t>при открытии счета владеть немецким или английским языком на должном уровне. </a:t>
                      </a:r>
                      <a:r>
                        <a:rPr lang="ru-RU" sz="1600" dirty="0" smtClean="0">
                          <a:solidFill>
                            <a:schemeClr val="tx2"/>
                          </a:solidFill>
                        </a:rPr>
                        <a:t>В </a:t>
                      </a:r>
                      <a:r>
                        <a:rPr lang="ru-RU" sz="1600" dirty="0">
                          <a:solidFill>
                            <a:schemeClr val="tx2"/>
                          </a:solidFill>
                        </a:rPr>
                        <a:t>противном случае банки открывают счета русскоговорящим клиентам, если в банке имеется русскоговорящий сотрудник. Легче открыть счет, если имеется обоснование цели его открытия, к примеру, покупка недвижимости.</a:t>
                      </a:r>
                      <a:endParaRPr lang="ru-RU" sz="1600" dirty="0">
                        <a:solidFill>
                          <a:schemeClr val="tx2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043609" y="142853"/>
            <a:ext cx="792088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2400" b="1" cap="all" dirty="0" smtClean="0">
                <a:ln w="0">
                  <a:solidFill>
                    <a:schemeClr val="tx2"/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Порядок открытия счета ф.л. – резидентов в </a:t>
            </a:r>
          </a:p>
          <a:p>
            <a:pPr algn="ctr"/>
            <a:r>
              <a:rPr lang="ru-RU" sz="2400" b="1" cap="all" dirty="0" smtClean="0">
                <a:ln w="0">
                  <a:solidFill>
                    <a:schemeClr val="tx2"/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отдельных странах</a:t>
            </a:r>
            <a:endParaRPr lang="ru-RU" sz="2400" b="1" cap="all" dirty="0">
              <a:ln w="0">
                <a:solidFill>
                  <a:schemeClr val="tx2"/>
                </a:solidFill>
              </a:ln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Выноска со стрелкой вниз 5"/>
          <p:cNvSpPr/>
          <p:nvPr/>
        </p:nvSpPr>
        <p:spPr>
          <a:xfrm>
            <a:off x="971600" y="188640"/>
            <a:ext cx="7992888" cy="2808312"/>
          </a:xfrm>
          <a:prstGeom prst="downArrowCallou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Ф.л. - резиденты обязаны уведомлять </a:t>
            </a:r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налоговые органы </a:t>
            </a: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по месту своего учета об открытии счетов (вкладов) и об изменении реквизитов счетов (вкладов) </a:t>
            </a:r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не позднее 1 месяца </a:t>
            </a: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со дня соответственно открытия или изменения реквизитов таких счетов (вкладов) в банках, расположенных за пределами территории РФ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ятиугольник 3"/>
          <p:cNvSpPr/>
          <p:nvPr/>
        </p:nvSpPr>
        <p:spPr>
          <a:xfrm rot="5400000">
            <a:off x="3940483" y="1304764"/>
            <a:ext cx="2016224" cy="7992888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Непредставление в </a:t>
            </a:r>
            <a:r>
              <a:rPr lang="ru-RU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налоговый орган уведомления </a:t>
            </a: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влечет </a:t>
            </a:r>
            <a:r>
              <a:rPr lang="ru-RU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наложение административного штрафа на граждан в размере от </a:t>
            </a:r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4 000</a:t>
            </a: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5 000 </a:t>
            </a: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рублей</a:t>
            </a:r>
            <a:endParaRPr lang="ru-RU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ч.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2.1. ст. 15.25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КоАП</a:t>
            </a: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sp>
        <p:nvSpPr>
          <p:cNvPr id="7" name="Пятиугольник 6"/>
          <p:cNvSpPr/>
          <p:nvPr/>
        </p:nvSpPr>
        <p:spPr>
          <a:xfrm rot="5400000">
            <a:off x="4159540" y="-99203"/>
            <a:ext cx="1617007" cy="7992888"/>
          </a:xfrm>
          <a:prstGeom prst="homePlate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Нарушение установленного </a:t>
            </a:r>
            <a:r>
              <a:rPr lang="ru-RU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срока и (или) </a:t>
            </a: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формы уведомления влечет наложение административного штрафа на граждан в размере от </a:t>
            </a:r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000</a:t>
            </a: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500</a:t>
            </a:r>
            <a:r>
              <a:rPr lang="ru-RU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рублей </a:t>
            </a:r>
            <a:endParaRPr lang="en-US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ч.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 ст. 15.25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КоАП</a:t>
            </a: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00034" y="1571612"/>
            <a:ext cx="7786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1472" y="3143248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28596" y="4357694"/>
            <a:ext cx="8358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85720" y="5715016"/>
            <a:ext cx="85011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ятиугольник 11"/>
          <p:cNvSpPr/>
          <p:nvPr/>
        </p:nvSpPr>
        <p:spPr>
          <a:xfrm rot="5400000">
            <a:off x="3763212" y="1566082"/>
            <a:ext cx="2383674" cy="7966898"/>
          </a:xfrm>
          <a:prstGeom prst="homePlate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Ф.л. - нерезиденты имеют право без ограничений перечислять иностранную валюту со своих банковских счетов (с банковских вкладов) в уполномоченных банках на свои счета (во вклады) в банках за пределами территории РФ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402838" y="1927598"/>
            <a:ext cx="5024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 соответствии со ст. 13 ФЗ № 173: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043608" y="357167"/>
            <a:ext cx="774323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2800" b="1" cap="all" dirty="0" smtClean="0">
                <a:ln w="0">
                  <a:solidFill>
                    <a:schemeClr val="tx2"/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</a:t>
            </a:r>
            <a:r>
              <a:rPr lang="en-US" sz="2800" b="1" cap="all" dirty="0" smtClean="0">
                <a:ln w="0">
                  <a:solidFill>
                    <a:schemeClr val="tx2"/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.</a:t>
            </a:r>
            <a:r>
              <a:rPr lang="ru-RU" sz="2800" b="1" cap="all" dirty="0" smtClean="0">
                <a:ln w="0">
                  <a:solidFill>
                    <a:schemeClr val="tx2"/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</a:t>
            </a:r>
            <a:r>
              <a:rPr lang="en-US" sz="2800" b="1" cap="all" dirty="0">
                <a:ln w="0">
                  <a:solidFill>
                    <a:schemeClr val="tx2"/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.</a:t>
            </a:r>
            <a:r>
              <a:rPr lang="ru-RU" sz="2800" b="1" cap="all" dirty="0" smtClean="0">
                <a:ln w="0">
                  <a:solidFill>
                    <a:schemeClr val="tx2"/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Режим использования счетов </a:t>
            </a:r>
          </a:p>
          <a:p>
            <a:pPr algn="ctr"/>
            <a:r>
              <a:rPr lang="ru-RU" sz="2800" b="1" cap="all" dirty="0" smtClean="0">
                <a:ln w="0">
                  <a:solidFill>
                    <a:schemeClr val="tx2"/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резидентов и нерезидентов</a:t>
            </a:r>
            <a:endParaRPr lang="ru-RU" sz="2800" b="1" cap="all" dirty="0">
              <a:ln w="0">
                <a:solidFill>
                  <a:schemeClr val="tx2"/>
                </a:solidFill>
              </a:ln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1" name="Пятиугольник 10"/>
          <p:cNvSpPr/>
          <p:nvPr/>
        </p:nvSpPr>
        <p:spPr>
          <a:xfrm rot="5400000">
            <a:off x="3792655" y="-431790"/>
            <a:ext cx="2337764" cy="7979874"/>
          </a:xfrm>
          <a:prstGeom prst="homePlate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Ф.л. - нерезиденты имеют право без ограничений перечислять иностранную валюту и валюту РФ со своих банковских счетов (с банковских вкладов) в банках за пределами территории РФ на свои банковские счета (в банковские вклады) в уполномоченных банках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4-конечная звезда 6"/>
          <p:cNvSpPr/>
          <p:nvPr/>
        </p:nvSpPr>
        <p:spPr>
          <a:xfrm>
            <a:off x="945467" y="1992090"/>
            <a:ext cx="357190" cy="428628"/>
          </a:xfrm>
          <a:prstGeom prst="star4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391360" y="1914017"/>
            <a:ext cx="7618036" cy="5847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ru-RU" sz="16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Перевод денежных средств со своих счетов (с вкладов) в уполномоченных банках</a:t>
            </a:r>
            <a:r>
              <a:rPr lang="ru-RU" sz="1600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;</a:t>
            </a:r>
            <a:r>
              <a:rPr lang="ru-RU" sz="16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 </a:t>
            </a:r>
            <a:endParaRPr lang="ru-RU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381488" y="2741407"/>
            <a:ext cx="7627908" cy="5847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ru-RU" sz="16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Перевод денежных средств других счетов (с вкладов), открытых в банках за пределами территории РФ;</a:t>
            </a:r>
            <a:endParaRPr lang="ru-RU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391360" y="3578408"/>
            <a:ext cx="7618036" cy="5847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ru-RU" sz="16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Зачисление на счет вывезенных из РФ средств в соответствии с законодательством РФ;</a:t>
            </a:r>
            <a:endParaRPr lang="ru-RU" sz="16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391360" y="4431101"/>
            <a:ext cx="7618036" cy="5847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ru-RU" sz="16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Получение средств за пределами РФ, за исключением средств, полученных за пределами РФ от осуществления предпринимательской деятельности;</a:t>
            </a:r>
            <a:endParaRPr lang="ru-RU" sz="16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21" name="4-конечная звезда 20"/>
          <p:cNvSpPr/>
          <p:nvPr/>
        </p:nvSpPr>
        <p:spPr>
          <a:xfrm>
            <a:off x="950711" y="5753550"/>
            <a:ext cx="357190" cy="428628"/>
          </a:xfrm>
          <a:prstGeom prst="star4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4-конечная звезда 21"/>
          <p:cNvSpPr/>
          <p:nvPr/>
        </p:nvSpPr>
        <p:spPr>
          <a:xfrm>
            <a:off x="950711" y="2819481"/>
            <a:ext cx="357190" cy="428628"/>
          </a:xfrm>
          <a:prstGeom prst="star4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4-конечная звезда 22"/>
          <p:cNvSpPr/>
          <p:nvPr/>
        </p:nvSpPr>
        <p:spPr>
          <a:xfrm>
            <a:off x="950711" y="3656481"/>
            <a:ext cx="357190" cy="428628"/>
          </a:xfrm>
          <a:prstGeom prst="star4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4-конечная звезда 23"/>
          <p:cNvSpPr/>
          <p:nvPr/>
        </p:nvSpPr>
        <p:spPr>
          <a:xfrm>
            <a:off x="945467" y="4509174"/>
            <a:ext cx="357190" cy="428628"/>
          </a:xfrm>
          <a:prstGeom prst="star4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1391360" y="5306143"/>
            <a:ext cx="761803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ru-RU" sz="16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На счета, открытые в банках на территориях иностранных государств, являющихся членами ОЭСР или ФАТФ, могут быть зачислены суммы кредитов и займов, полученных от организаций-нерезидентов, являющимися агентами правительств иностранных государств, а также от  резидентов государств - членов ОЭСР или ФАТФ на срок свыше двух лет.</a:t>
            </a:r>
            <a:endParaRPr lang="ru-RU" sz="16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896066" y="116632"/>
            <a:ext cx="8131570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2800" b="1" cap="all" dirty="0" smtClean="0">
                <a:ln w="0">
                  <a:solidFill>
                    <a:sysClr val="windowText" lastClr="000000"/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Источники поступления средств на счет</a:t>
            </a:r>
            <a:r>
              <a:rPr lang="en-US" sz="2800" b="1" cap="all" dirty="0" smtClean="0">
                <a:ln w="0">
                  <a:solidFill>
                    <a:sysClr val="windowText" lastClr="000000"/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ru-RU" sz="2800" b="1" cap="all" dirty="0" smtClean="0">
                <a:ln w="0">
                  <a:solidFill>
                    <a:sysClr val="windowText" lastClr="000000"/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ф.л.- резидента </a:t>
            </a:r>
            <a:endParaRPr lang="en-US" sz="2800" b="1" cap="all" dirty="0" smtClean="0">
              <a:ln w="0">
                <a:solidFill>
                  <a:sysClr val="windowText" lastClr="000000"/>
                </a:solidFill>
              </a:ln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r>
              <a:rPr lang="ru-RU" sz="2800" b="1" cap="all" dirty="0" smtClean="0">
                <a:ln w="0">
                  <a:solidFill>
                    <a:sysClr val="windowText" lastClr="000000"/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в иностранном банке</a:t>
            </a:r>
            <a:endParaRPr lang="ru-RU" sz="2800" b="1" cap="all" dirty="0">
              <a:ln w="0">
                <a:solidFill>
                  <a:sysClr val="windowText" lastClr="000000"/>
                </a:solidFill>
              </a:ln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992128" y="188640"/>
            <a:ext cx="7929618" cy="857256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Валютные операции между резидентами и нерезидентами осуществляются </a:t>
            </a:r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без ограничений </a:t>
            </a:r>
            <a:r>
              <a:rPr lang="ru-RU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(ст. 6 ФЗ № 173).</a:t>
            </a:r>
            <a:endParaRPr lang="ru-RU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992128" y="2814634"/>
            <a:ext cx="7929618" cy="785818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Валютные операции между физическими лицами - резидентами </a:t>
            </a:r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запрещены</a:t>
            </a:r>
            <a:r>
              <a:rPr lang="ru-RU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за исключением (ст. 9 ФЗ № 173).</a:t>
            </a:r>
            <a:endParaRPr lang="ru-RU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трелка вниз 5"/>
          <p:cNvSpPr/>
          <p:nvPr/>
        </p:nvSpPr>
        <p:spPr>
          <a:xfrm>
            <a:off x="4357687" y="3714752"/>
            <a:ext cx="714380" cy="714380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-3924944" y="2276872"/>
            <a:ext cx="81439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992128" y="1196752"/>
            <a:ext cx="7929618" cy="1440160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Ф.л. - резиденты вправе без ограничений осуществлять валютные операции, не связанные с передачей имущества и оказанием услуг на территории Российской Федерации, с использованием средств, зачисленных на счета (во вклады), открытые в банках за пределами территории РФ (п. 6 ст. 12 ФЗ № 173).</a:t>
            </a: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xmlns="" val="2255644275"/>
              </p:ext>
            </p:extLst>
          </p:nvPr>
        </p:nvGraphicFramePr>
        <p:xfrm>
          <a:off x="899592" y="4509120"/>
          <a:ext cx="8136904" cy="2348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130044" y="2794272"/>
            <a:ext cx="7632848" cy="286232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3600" b="1" cap="all" dirty="0" smtClean="0"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Порядок открытия и режим ведения валютных счетов резидентов юридических лиц</a:t>
            </a:r>
            <a:r>
              <a:rPr lang="en-US" sz="3600" b="1" cap="all" dirty="0" smtClean="0"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ru-RU" sz="3600" b="1" cap="all" dirty="0" smtClean="0"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и индивидуальных предпринимателей</a:t>
            </a:r>
            <a:r>
              <a:rPr lang="en-US" sz="3600" b="1" cap="all" dirty="0" smtClean="0"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endParaRPr lang="ru-RU" sz="3600" b="1" cap="all" dirty="0"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Овал 1"/>
          <p:cNvSpPr/>
          <p:nvPr/>
        </p:nvSpPr>
        <p:spPr>
          <a:xfrm>
            <a:off x="4021432" y="714832"/>
            <a:ext cx="1850072" cy="185007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ru-RU" sz="115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42976" y="3214688"/>
            <a:ext cx="72866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xmlns="" val="144858271"/>
              </p:ext>
            </p:extLst>
          </p:nvPr>
        </p:nvGraphicFramePr>
        <p:xfrm>
          <a:off x="899592" y="188640"/>
          <a:ext cx="8136904" cy="6552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891852" y="737622"/>
            <a:ext cx="80816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Расчеты при осуществлении валютных операций производятся физическими лицами - резидентами через банковские счета в уполномоченных банках, </a:t>
            </a:r>
            <a:r>
              <a:rPr lang="ru-RU" sz="2000" b="1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за исключением </a:t>
            </a:r>
            <a:r>
              <a:rPr lang="ru-RU" sz="20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следующих валютных операций:</a:t>
            </a:r>
            <a:endParaRPr lang="ru-RU" sz="20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891852" y="116632"/>
            <a:ext cx="808163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3200" b="1" cap="all" dirty="0" smtClean="0">
                <a:ln w="0">
                  <a:solidFill>
                    <a:schemeClr val="tx2"/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В соответствии со ст. 14 ФЗ № 173:</a:t>
            </a:r>
            <a:endParaRPr lang="ru-RU" sz="3200" b="1" cap="all" dirty="0">
              <a:ln w="0">
                <a:solidFill>
                  <a:schemeClr val="tx2"/>
                </a:solidFill>
              </a:ln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xmlns="" val="3240565706"/>
              </p:ext>
            </p:extLst>
          </p:nvPr>
        </p:nvGraphicFramePr>
        <p:xfrm>
          <a:off x="0" y="1772816"/>
          <a:ext cx="9144000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9300" y="2198400"/>
            <a:ext cx="3600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34556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57088" y="4725144"/>
            <a:ext cx="330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58052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xmlns="" val="4082517983"/>
              </p:ext>
            </p:extLst>
          </p:nvPr>
        </p:nvGraphicFramePr>
        <p:xfrm>
          <a:off x="-108520" y="0"/>
          <a:ext cx="925252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18448" y="9087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45176" y="246204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45176" y="400506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18448" y="558924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4021432" y="714832"/>
            <a:ext cx="1850072" cy="185007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5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ru-RU" sz="115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30044" y="2794272"/>
            <a:ext cx="7632848" cy="1754326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3600" b="1" cap="all" dirty="0"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Порядок отражения в учете открытия и ведения валютных счетов</a:t>
            </a:r>
          </a:p>
        </p:txBody>
      </p:sp>
    </p:spTree>
    <p:extLst>
      <p:ext uri="{BB962C8B-B14F-4D97-AF65-F5344CB8AC3E}">
        <p14:creationId xmlns:p14="http://schemas.microsoft.com/office/powerpoint/2010/main" xmlns="" val="150653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9057" y="1124744"/>
            <a:ext cx="799288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AutoNum type="arabicParenR"/>
            </a:pPr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Уплата комиссии за открытие счета</a:t>
            </a:r>
          </a:p>
          <a:p>
            <a:pPr marL="342900" indent="-342900" algn="just"/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marL="342900" indent="-342900" algn="just"/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1.1. Если у клиента  уже были какие-либо поступления на его валютный счет, то с него можно списать сумму на доходы банка</a:t>
            </a:r>
          </a:p>
          <a:p>
            <a:pPr marL="342900" indent="-342900" algn="just"/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Дт 40702  840   Кт 70601  810</a:t>
            </a:r>
          </a:p>
          <a:p>
            <a:pPr marL="342900" indent="-342900" algn="just"/>
            <a:endParaRPr lang="ru-RU" sz="2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	1.2. При наличии у клиента рублевого счета в том же банке, можно списать рублевый эквивалент валютного комиссионного вознаграждения на доход банка</a:t>
            </a:r>
          </a:p>
          <a:p>
            <a:pPr marL="342900" indent="-342900" algn="just"/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Дт 40702  810   Кт 70601  810</a:t>
            </a:r>
          </a:p>
          <a:p>
            <a:pPr marL="342900" indent="-342900" algn="just"/>
            <a:r>
              <a:rPr lang="ru-RU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342900" indent="-342900" algn="just"/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2) Отражение поступления валютной выручки</a:t>
            </a:r>
          </a:p>
          <a:p>
            <a:pPr marL="342900" indent="-342900" algn="just"/>
            <a:endParaRPr lang="ru-RU" sz="2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Дт 30114  840   Кт 40702   840 </a:t>
            </a:r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(транзитный счет)</a:t>
            </a:r>
          </a:p>
          <a:p>
            <a:pPr marL="342900" indent="-342900" algn="just"/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Дт 40702  840 </a:t>
            </a:r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(транзитный счет)  </a:t>
            </a:r>
            <a:r>
              <a:rPr lang="ru-RU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Кт 40702  840 </a:t>
            </a:r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(расчетный  валют. счет)</a:t>
            </a:r>
            <a:endParaRPr lang="en-US" sz="2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0363" indent="-360363" algn="just">
              <a:tabLst>
                <a:tab pos="355600" algn="l"/>
                <a:tab pos="900113" algn="l"/>
              </a:tabLst>
            </a:pP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ru-RU" sz="2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454855" y="188640"/>
            <a:ext cx="7061292" cy="6155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3400" b="1" cap="all" dirty="0" smtClean="0">
                <a:ln w="0">
                  <a:solidFill>
                    <a:schemeClr val="tx2"/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Отражение операций в учете</a:t>
            </a:r>
            <a:endParaRPr lang="ru-RU" sz="3400" b="1" cap="all" dirty="0">
              <a:ln w="0">
                <a:solidFill>
                  <a:schemeClr val="tx2"/>
                </a:solidFill>
              </a:ln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71600" y="24385"/>
            <a:ext cx="799288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/>
            <a:endParaRPr lang="ru-RU" sz="2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tabLst>
                <a:tab pos="355600" algn="l"/>
                <a:tab pos="900113" algn="l"/>
              </a:tabLst>
            </a:pPr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indent="360363" algn="just">
              <a:tabLst>
                <a:tab pos="0" algn="l"/>
              </a:tabLst>
            </a:pPr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3) Перечисления средств с расчетного валютного счета на депозитный счет в иностранной валюте</a:t>
            </a:r>
          </a:p>
          <a:p>
            <a:pPr marL="342900" indent="-342900" algn="just"/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Дт 40702  840   Кт 42105  840</a:t>
            </a:r>
            <a:endParaRPr lang="en-US" sz="20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endParaRPr lang="ru-RU" sz="2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4)Погашение кредита с расчетного валютного счета</a:t>
            </a:r>
          </a:p>
          <a:p>
            <a:pPr marL="342900" indent="-342900" algn="just"/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Дт 40702  840   Кт 45207  840</a:t>
            </a:r>
          </a:p>
          <a:p>
            <a:pPr marL="342900" indent="-342900" algn="just"/>
            <a:endParaRPr lang="ru-RU" sz="2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tabLst>
                <a:tab pos="355600" algn="l"/>
              </a:tabLst>
            </a:pPr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5) Оплата с расчетного валютного счета  отгруженных товаров. Поставщик-нерезидент РФ обслуживается в иностранном банке-корреспонденте</a:t>
            </a:r>
          </a:p>
          <a:p>
            <a:pPr marL="342900" indent="-342900" algn="just"/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Дт 40702  840   Кт 30114  840</a:t>
            </a:r>
          </a:p>
          <a:p>
            <a:pPr marL="342900" indent="-342900" algn="just"/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indent="14288" algn="just">
              <a:tabLst>
                <a:tab pos="355600" algn="l"/>
              </a:tabLst>
            </a:pPr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6) Снятие  наличных средств с  расчетного  валютного счета для покупки иностранной валюты</a:t>
            </a:r>
          </a:p>
          <a:p>
            <a:pPr indent="14288" algn="just">
              <a:tabLst>
                <a:tab pos="355600" algn="l"/>
              </a:tabLst>
            </a:pPr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Дт 40702  840   Кт 20202  840</a:t>
            </a:r>
          </a:p>
          <a:p>
            <a:pPr indent="14288" algn="just">
              <a:tabLst>
                <a:tab pos="355600" algn="l"/>
              </a:tabLst>
            </a:pPr>
            <a:endParaRPr lang="ru-RU" sz="2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14288" algn="just">
              <a:tabLst>
                <a:tab pos="355600" algn="l"/>
              </a:tabLst>
            </a:pPr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7) Начисление банком процентов на остаток средств на счете</a:t>
            </a:r>
          </a:p>
          <a:p>
            <a:pPr indent="14288" algn="just">
              <a:tabLst>
                <a:tab pos="355600" algn="l"/>
              </a:tabLst>
            </a:pPr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Дт 70606  810   Кт 40702  840</a:t>
            </a:r>
          </a:p>
          <a:p>
            <a:pPr indent="14288" algn="just">
              <a:tabLst>
                <a:tab pos="355600" algn="l"/>
              </a:tabLst>
            </a:pPr>
            <a:endParaRPr lang="ru-RU" sz="2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0"/>
            <a:ext cx="7374270" cy="599728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b="1" cap="all" dirty="0" smtClean="0">
                <a:ln w="0">
                  <a:solidFill>
                    <a:schemeClr val="tx2"/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Тесты</a:t>
            </a:r>
            <a:endParaRPr lang="ru-RU" b="1" cap="all" dirty="0">
              <a:ln w="0">
                <a:solidFill>
                  <a:schemeClr val="tx2"/>
                </a:solidFill>
              </a:ln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56210639"/>
              </p:ext>
            </p:extLst>
          </p:nvPr>
        </p:nvGraphicFramePr>
        <p:xfrm>
          <a:off x="899592" y="620688"/>
          <a:ext cx="8136904" cy="5354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2"/>
                          </a:solidFill>
                        </a:rPr>
                        <a:t>Вариант 1</a:t>
                      </a:r>
                      <a:endParaRPr lang="ru-RU" sz="1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2"/>
                          </a:solidFill>
                        </a:rPr>
                        <a:t>Вариант</a:t>
                      </a:r>
                      <a:r>
                        <a:rPr lang="ru-RU" sz="1800" baseline="0" dirty="0" smtClean="0">
                          <a:solidFill>
                            <a:schemeClr val="tx2"/>
                          </a:solidFill>
                        </a:rPr>
                        <a:t> 2</a:t>
                      </a:r>
                      <a:endParaRPr lang="ru-RU" sz="1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ru-RU" sz="1400" b="1" dirty="0" smtClean="0">
                          <a:solidFill>
                            <a:schemeClr val="tx2"/>
                          </a:solidFill>
                        </a:rPr>
                        <a:t>1) Какая инструкция регламентирует открытие и закрытие банковских счетов:</a:t>
                      </a: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ru-RU" sz="1400" dirty="0" smtClean="0">
                          <a:solidFill>
                            <a:schemeClr val="tx2"/>
                          </a:solidFill>
                        </a:rPr>
                        <a:t>А) 111-И от  29.03.06 г.;</a:t>
                      </a: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ru-RU" sz="1400" dirty="0" smtClean="0">
                          <a:solidFill>
                            <a:schemeClr val="tx2"/>
                          </a:solidFill>
                        </a:rPr>
                        <a:t>Б) 28-И от 14.0514.05.06 г.;</a:t>
                      </a: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ru-RU" sz="1400" dirty="0" smtClean="0">
                          <a:solidFill>
                            <a:schemeClr val="tx2"/>
                          </a:solidFill>
                        </a:rPr>
                        <a:t>В) 138-И от 4.06.12 г.</a:t>
                      </a:r>
                    </a:p>
                    <a:p>
                      <a:pPr algn="just"/>
                      <a:endParaRPr lang="ru-RU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ru-RU" sz="1400" b="1" dirty="0" smtClean="0">
                          <a:solidFill>
                            <a:schemeClr val="tx2"/>
                          </a:solidFill>
                        </a:rPr>
                        <a:t>1) Что является источником поступления средств на валютные счета нерезидентов:</a:t>
                      </a: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ru-RU" sz="1400" dirty="0" smtClean="0">
                          <a:solidFill>
                            <a:schemeClr val="tx2"/>
                          </a:solidFill>
                        </a:rPr>
                        <a:t>А) средства, поступающие в погашение обязательств перед владельцем счета; </a:t>
                      </a: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ru-RU" sz="1400" dirty="0" smtClean="0">
                          <a:solidFill>
                            <a:schemeClr val="tx2"/>
                          </a:solidFill>
                        </a:rPr>
                        <a:t>Б) проценты, уплаченные уполномоченным банком;</a:t>
                      </a: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ru-RU" sz="1400" dirty="0" smtClean="0">
                          <a:solidFill>
                            <a:schemeClr val="tx2"/>
                          </a:solidFill>
                        </a:rPr>
                        <a:t>В) ответ А и Б.</a:t>
                      </a:r>
                    </a:p>
                  </a:txBody>
                  <a:tcPr anchor="ctr"/>
                </a:tc>
              </a:tr>
              <a:tr h="138704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ru-RU" sz="1400" b="1" dirty="0" smtClean="0">
                          <a:solidFill>
                            <a:schemeClr val="tx2"/>
                          </a:solidFill>
                        </a:rPr>
                        <a:t>2) На основании договора банковского счета валютные счета открываются: </a:t>
                      </a: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ru-RU" sz="1400" dirty="0" smtClean="0">
                          <a:solidFill>
                            <a:schemeClr val="tx2"/>
                          </a:solidFill>
                        </a:rPr>
                        <a:t> А) в небанковских кредитных организациях (НКО); </a:t>
                      </a: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ru-RU" sz="1400" dirty="0" smtClean="0">
                          <a:solidFill>
                            <a:schemeClr val="tx2"/>
                          </a:solidFill>
                        </a:rPr>
                        <a:t>Б) в уполномоченных банках РФ;</a:t>
                      </a: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ru-RU" sz="1400" dirty="0" smtClean="0">
                          <a:solidFill>
                            <a:schemeClr val="tx2"/>
                          </a:solidFill>
                        </a:rPr>
                        <a:t>В) в банках с участием иностранного капитала.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ru-RU" sz="1400" b="1" dirty="0" smtClean="0">
                          <a:solidFill>
                            <a:schemeClr val="tx2"/>
                          </a:solidFill>
                        </a:rPr>
                        <a:t>2) Депозитные валютные счета открываются: </a:t>
                      </a: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ru-RU" sz="1400" dirty="0" smtClean="0">
                          <a:solidFill>
                            <a:schemeClr val="tx2"/>
                          </a:solidFill>
                        </a:rPr>
                        <a:t>А) физическим лицам;</a:t>
                      </a: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ru-RU" sz="1400" dirty="0" smtClean="0">
                          <a:solidFill>
                            <a:schemeClr val="tx2"/>
                          </a:solidFill>
                        </a:rPr>
                        <a:t>Б) физическим и юридическим лицам;</a:t>
                      </a: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ru-RU" sz="1400" dirty="0" smtClean="0">
                          <a:solidFill>
                            <a:schemeClr val="tx2"/>
                          </a:solidFill>
                        </a:rPr>
                        <a:t>В) юридическим лицам- нерезидентам.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ru-RU" sz="1400" b="1" dirty="0" smtClean="0">
                          <a:solidFill>
                            <a:schemeClr val="tx2"/>
                          </a:solidFill>
                        </a:rPr>
                        <a:t>3) Документы необходимые Ю.Л.- резиденту для открытия  расчетного валютного счета:</a:t>
                      </a: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ru-RU" sz="1400" dirty="0" smtClean="0">
                          <a:solidFill>
                            <a:schemeClr val="tx2"/>
                          </a:solidFill>
                        </a:rPr>
                        <a:t>А) свидетельство о государственной регистрации юридического лица;</a:t>
                      </a: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ru-RU" sz="1400" dirty="0" smtClean="0">
                          <a:solidFill>
                            <a:schemeClr val="tx2"/>
                          </a:solidFill>
                        </a:rPr>
                        <a:t>Б) свидетельство о </a:t>
                      </a:r>
                      <a:r>
                        <a:rPr lang="ru-RU" sz="1400" dirty="0" err="1" smtClean="0">
                          <a:solidFill>
                            <a:schemeClr val="tx2"/>
                          </a:solidFill>
                        </a:rPr>
                        <a:t>непостановке</a:t>
                      </a:r>
                      <a:r>
                        <a:rPr lang="ru-RU" sz="1400" dirty="0" smtClean="0">
                          <a:solidFill>
                            <a:schemeClr val="tx2"/>
                          </a:solidFill>
                        </a:rPr>
                        <a:t> в налоговый орган на учет;</a:t>
                      </a: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ru-RU" sz="1400" dirty="0" smtClean="0">
                          <a:solidFill>
                            <a:schemeClr val="tx2"/>
                          </a:solidFill>
                        </a:rPr>
                        <a:t>В) оба ответа верны.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ru-RU" sz="1400" b="1" dirty="0" smtClean="0">
                          <a:solidFill>
                            <a:schemeClr val="tx2"/>
                          </a:solidFill>
                        </a:rPr>
                        <a:t>3) Запись об открытии валютного банковского счета должна быть внесена в Книгу регистрации открытых счетов не позднее:</a:t>
                      </a: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ru-RU" sz="1400" dirty="0" smtClean="0">
                          <a:solidFill>
                            <a:schemeClr val="tx2"/>
                          </a:solidFill>
                        </a:rPr>
                        <a:t>А) трех рабочих дней после заключения соответствующего договора;</a:t>
                      </a: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ru-RU" sz="1400" dirty="0" smtClean="0">
                          <a:solidFill>
                            <a:schemeClr val="tx2"/>
                          </a:solidFill>
                        </a:rPr>
                        <a:t>Б) рабочего дня, следующего за днём заключения соответствующего договора;</a:t>
                      </a: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ru-RU" sz="1400" dirty="0" smtClean="0">
                          <a:solidFill>
                            <a:schemeClr val="tx2"/>
                          </a:solidFill>
                        </a:rPr>
                        <a:t>В) совершения первой операции по этому счёту.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69094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64132815"/>
              </p:ext>
            </p:extLst>
          </p:nvPr>
        </p:nvGraphicFramePr>
        <p:xfrm>
          <a:off x="899592" y="116632"/>
          <a:ext cx="8136904" cy="6444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452"/>
                <a:gridCol w="4068452"/>
              </a:tblGrid>
              <a:tr h="260648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2"/>
                          </a:solidFill>
                        </a:rPr>
                        <a:t>Вариант 1</a:t>
                      </a:r>
                      <a:endParaRPr lang="ru-RU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2"/>
                          </a:solidFill>
                        </a:rPr>
                        <a:t>Вариант</a:t>
                      </a:r>
                      <a:r>
                        <a:rPr lang="ru-RU" sz="1600" baseline="0" dirty="0" smtClean="0">
                          <a:solidFill>
                            <a:schemeClr val="tx2"/>
                          </a:solidFill>
                        </a:rPr>
                        <a:t> 2</a:t>
                      </a:r>
                      <a:endParaRPr lang="ru-RU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289484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ru-RU" sz="1400" b="1" dirty="0" smtClean="0">
                          <a:solidFill>
                            <a:schemeClr val="tx2"/>
                          </a:solidFill>
                        </a:rPr>
                        <a:t>4) Транзитный валютный счет открывается в случае: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ru-RU" sz="1400" dirty="0" smtClean="0">
                          <a:solidFill>
                            <a:schemeClr val="tx2"/>
                          </a:solidFill>
                        </a:rPr>
                        <a:t>А) открытия депозитного счета;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ru-RU" sz="1400" dirty="0" smtClean="0">
                          <a:solidFill>
                            <a:schemeClr val="tx2"/>
                          </a:solidFill>
                        </a:rPr>
                        <a:t>Б) открытия расчетного  валютного счета;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ru-RU" sz="1400" dirty="0" smtClean="0">
                          <a:solidFill>
                            <a:schemeClr val="tx2"/>
                          </a:solidFill>
                        </a:rPr>
                        <a:t>В) замораживания операций по текущему счету.</a:t>
                      </a:r>
                    </a:p>
                    <a:p>
                      <a:pPr algn="just"/>
                      <a:endParaRPr lang="ru-RU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-RU" sz="1400" b="1" dirty="0" smtClean="0">
                          <a:solidFill>
                            <a:schemeClr val="tx2"/>
                          </a:solidFill>
                        </a:rPr>
                        <a:t>4) Расчетные валютные счета открываются: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-RU" sz="1400" dirty="0" smtClean="0">
                          <a:solidFill>
                            <a:schemeClr val="tx2"/>
                          </a:solidFill>
                        </a:rPr>
                        <a:t>А) Ф.Л.</a:t>
                      </a:r>
                      <a:r>
                        <a:rPr lang="ru-RU" sz="1400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ru-RU" sz="1400" dirty="0" smtClean="0">
                          <a:solidFill>
                            <a:schemeClr val="tx2"/>
                          </a:solidFill>
                        </a:rPr>
                        <a:t>для совершения расчетных операций, не связанных с предпринимательской деятельностью или частной практикой;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-RU" sz="1400" dirty="0" smtClean="0">
                          <a:solidFill>
                            <a:schemeClr val="tx2"/>
                          </a:solidFill>
                        </a:rPr>
                        <a:t>Б) доверительному управляющему для осуществления расчетов, связанных с деятельностью по доверительному управлению;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-RU" sz="1400" dirty="0" smtClean="0">
                          <a:solidFill>
                            <a:schemeClr val="tx2"/>
                          </a:solidFill>
                        </a:rPr>
                        <a:t>В) Ю.Л., не являющимися КО, а также ИП или физическим лицам, занимающимся частной практикой, для совершения расчетов, связанных и предпринимательской деятельн6остью или частной практикой. </a:t>
                      </a:r>
                    </a:p>
                  </a:txBody>
                  <a:tcPr anchor="ctr"/>
                </a:tc>
              </a:tr>
              <a:tr h="141577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ru-RU" sz="1400" b="1" dirty="0" smtClean="0">
                          <a:solidFill>
                            <a:schemeClr val="tx2"/>
                          </a:solidFill>
                        </a:rPr>
                        <a:t>5) С транзитного валютного счёта денежные средства списываются: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ru-RU" sz="1400" dirty="0" smtClean="0">
                          <a:solidFill>
                            <a:schemeClr val="tx2"/>
                          </a:solidFill>
                        </a:rPr>
                        <a:t>А) для осуществления продажи иностранной валюты;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ru-RU" sz="1400" dirty="0" smtClean="0">
                          <a:solidFill>
                            <a:schemeClr val="tx2"/>
                          </a:solidFill>
                        </a:rPr>
                        <a:t>Б)  на расчетный валютный счет;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ru-RU" sz="1400" dirty="0" smtClean="0">
                          <a:solidFill>
                            <a:schemeClr val="tx2"/>
                          </a:solidFill>
                        </a:rPr>
                        <a:t>В) на текущий счет.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ru-RU" sz="1400" b="1" dirty="0" smtClean="0">
                          <a:solidFill>
                            <a:schemeClr val="tx2"/>
                          </a:solidFill>
                        </a:rPr>
                        <a:t>5) Основанием для закрытия валютного банковского счета является:</a:t>
                      </a: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ru-RU" sz="1400" dirty="0" smtClean="0">
                          <a:solidFill>
                            <a:schemeClr val="tx2"/>
                          </a:solidFill>
                        </a:rPr>
                        <a:t>А) прекращение договора банковского счета;</a:t>
                      </a: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ru-RU" sz="1400" dirty="0" smtClean="0">
                          <a:solidFill>
                            <a:schemeClr val="tx2"/>
                          </a:solidFill>
                        </a:rPr>
                        <a:t>Б) устное заявление клиента; </a:t>
                      </a: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ru-RU" sz="1400" dirty="0" smtClean="0">
                          <a:solidFill>
                            <a:schemeClr val="tx2"/>
                          </a:solidFill>
                        </a:rPr>
                        <a:t>В) остановка движений по счету более 6 мес.;</a:t>
                      </a:r>
                    </a:p>
                  </a:txBody>
                  <a:tcPr/>
                </a:tc>
              </a:tr>
              <a:tr h="1415776">
                <a:tc>
                  <a:txBody>
                    <a:bodyPr/>
                    <a:lstStyle/>
                    <a:p>
                      <a:pPr algn="just"/>
                      <a:r>
                        <a:rPr lang="ru-RU" sz="1400" b="1" dirty="0" smtClean="0">
                          <a:solidFill>
                            <a:schemeClr val="tx2"/>
                          </a:solidFill>
                        </a:rPr>
                        <a:t>6)  Нерезиденты на территории Российской Федерации вправе открывать банковские счета   (банковские вклады):</a:t>
                      </a:r>
                    </a:p>
                    <a:p>
                      <a:pPr algn="just"/>
                      <a:r>
                        <a:rPr lang="ru-RU" sz="1400" dirty="0" smtClean="0">
                          <a:solidFill>
                            <a:schemeClr val="tx2"/>
                          </a:solidFill>
                        </a:rPr>
                        <a:t>А) только в иностранной валюте;</a:t>
                      </a:r>
                    </a:p>
                    <a:p>
                      <a:pPr algn="just"/>
                      <a:r>
                        <a:rPr lang="ru-RU" sz="1400" dirty="0" smtClean="0">
                          <a:solidFill>
                            <a:schemeClr val="tx2"/>
                          </a:solidFill>
                        </a:rPr>
                        <a:t>Б) только в валюте РФ;</a:t>
                      </a:r>
                    </a:p>
                    <a:p>
                      <a:pPr algn="just"/>
                      <a:r>
                        <a:rPr lang="ru-RU" sz="1400" dirty="0" smtClean="0">
                          <a:solidFill>
                            <a:schemeClr val="tx2"/>
                          </a:solidFill>
                        </a:rPr>
                        <a:t>В) в иностранной валюте и в валюте РФ;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b="1" dirty="0" smtClean="0">
                          <a:solidFill>
                            <a:schemeClr val="tx2"/>
                          </a:solidFill>
                        </a:rPr>
                        <a:t>6) Текущий валютный счет открывается…</a:t>
                      </a:r>
                    </a:p>
                    <a:p>
                      <a:pPr algn="just"/>
                      <a:r>
                        <a:rPr lang="ru-RU" sz="1400" dirty="0" smtClean="0">
                          <a:solidFill>
                            <a:schemeClr val="tx2"/>
                          </a:solidFill>
                        </a:rPr>
                        <a:t>А) Ю.Л. для совершения расчетных операций, связанных с предпринимательской деятельностью;</a:t>
                      </a:r>
                    </a:p>
                    <a:p>
                      <a:pPr algn="just"/>
                      <a:r>
                        <a:rPr lang="ru-RU" sz="1400" dirty="0" smtClean="0">
                          <a:solidFill>
                            <a:schemeClr val="tx2"/>
                          </a:solidFill>
                        </a:rPr>
                        <a:t>Б) Ф.Л. для совершения расчетных операций, не связанных с предпринимательской деятельностью или частной практикой;</a:t>
                      </a:r>
                    </a:p>
                    <a:p>
                      <a:pPr algn="just"/>
                      <a:r>
                        <a:rPr lang="ru-RU" sz="1400" dirty="0" smtClean="0">
                          <a:solidFill>
                            <a:schemeClr val="tx2"/>
                          </a:solidFill>
                        </a:rPr>
                        <a:t>В) юридическим и физическим лицам.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95832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53921741"/>
              </p:ext>
            </p:extLst>
          </p:nvPr>
        </p:nvGraphicFramePr>
        <p:xfrm>
          <a:off x="899592" y="116632"/>
          <a:ext cx="8136904" cy="567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2"/>
                          </a:solidFill>
                        </a:rPr>
                        <a:t>Вариант 1</a:t>
                      </a:r>
                      <a:endParaRPr lang="ru-RU" sz="1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2"/>
                          </a:solidFill>
                        </a:rPr>
                        <a:t>Вариант</a:t>
                      </a:r>
                      <a:r>
                        <a:rPr lang="ru-RU" sz="1800" baseline="0" dirty="0" smtClean="0">
                          <a:solidFill>
                            <a:schemeClr val="tx2"/>
                          </a:solidFill>
                        </a:rPr>
                        <a:t> 2</a:t>
                      </a:r>
                      <a:endParaRPr lang="ru-RU" sz="1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1741368">
                <a:tc>
                  <a:txBody>
                    <a:bodyPr/>
                    <a:lstStyle/>
                    <a:p>
                      <a:pPr algn="just"/>
                      <a:r>
                        <a:rPr lang="ru-RU" sz="1400" b="1" dirty="0" smtClean="0">
                          <a:solidFill>
                            <a:schemeClr val="tx2"/>
                          </a:solidFill>
                        </a:rPr>
                        <a:t>7) Средства с валютных счетов Ю.Л.- нерезидентов могут использоваться на: </a:t>
                      </a:r>
                    </a:p>
                    <a:p>
                      <a:pPr algn="just"/>
                      <a:r>
                        <a:rPr lang="ru-RU" sz="1400" dirty="0" smtClean="0">
                          <a:solidFill>
                            <a:schemeClr val="tx2"/>
                          </a:solidFill>
                        </a:rPr>
                        <a:t>  А) приобретение товаров и услуг на территории РФ;</a:t>
                      </a:r>
                    </a:p>
                    <a:p>
                      <a:pPr algn="just"/>
                      <a:r>
                        <a:rPr lang="ru-RU" sz="1400" dirty="0" smtClean="0">
                          <a:solidFill>
                            <a:schemeClr val="tx2"/>
                          </a:solidFill>
                        </a:rPr>
                        <a:t>  Б) оплату обязательств перед резидентами и нерезидентами</a:t>
                      </a:r>
                      <a:r>
                        <a:rPr lang="ru-RU" sz="1400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ru-RU" sz="1400" dirty="0" smtClean="0">
                          <a:solidFill>
                            <a:schemeClr val="tx2"/>
                          </a:solidFill>
                        </a:rPr>
                        <a:t>согласно контракта или договора ;</a:t>
                      </a:r>
                    </a:p>
                    <a:p>
                      <a:pPr algn="just"/>
                      <a:r>
                        <a:rPr lang="ru-RU" sz="1400" dirty="0" smtClean="0">
                          <a:solidFill>
                            <a:schemeClr val="tx2"/>
                          </a:solidFill>
                        </a:rPr>
                        <a:t>  В) все ответы верны.</a:t>
                      </a:r>
                    </a:p>
                    <a:p>
                      <a:pPr algn="just"/>
                      <a:endParaRPr lang="ru-RU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b="1" dirty="0" smtClean="0">
                          <a:solidFill>
                            <a:schemeClr val="tx2"/>
                          </a:solidFill>
                        </a:rPr>
                        <a:t>7) Укажите верное:</a:t>
                      </a:r>
                    </a:p>
                    <a:p>
                      <a:pPr algn="just"/>
                      <a:r>
                        <a:rPr lang="ru-RU" sz="1400" dirty="0" smtClean="0">
                          <a:solidFill>
                            <a:schemeClr val="tx2"/>
                          </a:solidFill>
                        </a:rPr>
                        <a:t>  А) физические и юридические лица имеют право без ограничений  открывать счета (вклады) в иностранной валюте в банках, расположенных на территориях иностранных государств, являющихся членами ОЭСР или ФАТФ. </a:t>
                      </a:r>
                    </a:p>
                    <a:p>
                      <a:pPr algn="just"/>
                      <a:r>
                        <a:rPr lang="ru-RU" sz="1400" dirty="0" smtClean="0">
                          <a:solidFill>
                            <a:schemeClr val="tx2"/>
                          </a:solidFill>
                        </a:rPr>
                        <a:t>  Б) валютные операции между резидентами проводятся без ограничений</a:t>
                      </a:r>
                    </a:p>
                    <a:p>
                      <a:pPr algn="just"/>
                      <a:r>
                        <a:rPr lang="ru-RU" sz="1400" dirty="0" smtClean="0">
                          <a:solidFill>
                            <a:schemeClr val="tx2"/>
                          </a:solidFill>
                        </a:rPr>
                        <a:t>  В) нерезиденты не имеют права перечислять иностранную валюту со своих банковских счетов в уполномоченных банках на свои счета в банках за пределами территории Российской Федерации.</a:t>
                      </a:r>
                    </a:p>
                  </a:txBody>
                  <a:tcPr/>
                </a:tc>
              </a:tr>
              <a:tr h="1741368">
                <a:tc>
                  <a:txBody>
                    <a:bodyPr/>
                    <a:lstStyle/>
                    <a:p>
                      <a:pPr algn="just"/>
                      <a:r>
                        <a:rPr lang="ru-RU" sz="1400" b="1" dirty="0" smtClean="0">
                          <a:solidFill>
                            <a:schemeClr val="tx2"/>
                          </a:solidFill>
                        </a:rPr>
                        <a:t>8) Для физических лиц резидентов и нерезидентов могут открываться счета: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А) текущие;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Б) депозитные и транзитные;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В) текущие и депозитные.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b="1" dirty="0" smtClean="0">
                          <a:solidFill>
                            <a:schemeClr val="tx2"/>
                          </a:solidFill>
                        </a:rPr>
                        <a:t>8) Для открытия расчетного валютного счёта юридическое лицо - нерезидент представляет следующие документы: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А) лицензии (разрешения), выданные юридическому лицу в установленном законодательством РФ порядке на право осуществления деятельности;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Б) выписку из торгового реестра страны местонахождения нерезидента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В) оба верны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80581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63172664"/>
              </p:ext>
            </p:extLst>
          </p:nvPr>
        </p:nvGraphicFramePr>
        <p:xfrm>
          <a:off x="899592" y="116632"/>
          <a:ext cx="8136904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2"/>
                          </a:solidFill>
                        </a:rPr>
                        <a:t>Вариант 1</a:t>
                      </a:r>
                      <a:endParaRPr lang="ru-RU" sz="1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2"/>
                          </a:solidFill>
                        </a:rPr>
                        <a:t>Вариант</a:t>
                      </a:r>
                      <a:r>
                        <a:rPr lang="ru-RU" sz="1800" baseline="0" dirty="0" smtClean="0">
                          <a:solidFill>
                            <a:schemeClr val="tx2"/>
                          </a:solidFill>
                        </a:rPr>
                        <a:t> 2</a:t>
                      </a:r>
                      <a:endParaRPr lang="ru-RU" sz="1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1741368">
                <a:tc>
                  <a:txBody>
                    <a:bodyPr/>
                    <a:lstStyle/>
                    <a:p>
                      <a:pPr algn="just"/>
                      <a:r>
                        <a:rPr lang="ru-RU" sz="1400" b="1" dirty="0" smtClean="0">
                          <a:solidFill>
                            <a:schemeClr val="tx2"/>
                          </a:solidFill>
                        </a:rPr>
                        <a:t>9) Порядок открытия и ведения валютных счетов, открытых в уполномоченном банке устанавливает: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А) ЦБ РФ; </a:t>
                      </a:r>
                    </a:p>
                    <a:p>
                      <a:pPr algn="just"/>
                      <a:r>
                        <a:rPr lang="ru-RU" sz="1400" b="0" baseline="0" dirty="0" smtClean="0">
                          <a:solidFill>
                            <a:schemeClr val="tx2"/>
                          </a:solidFill>
                        </a:rPr>
                        <a:t>  </a:t>
                      </a:r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Б) Правительство РФ;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В) Уполномоченные банки РФ.</a:t>
                      </a:r>
                    </a:p>
                    <a:p>
                      <a:pPr algn="just"/>
                      <a:endParaRPr lang="ru-RU" sz="14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b="1" dirty="0" smtClean="0">
                          <a:solidFill>
                            <a:schemeClr val="tx2"/>
                          </a:solidFill>
                        </a:rPr>
                        <a:t>9) Укажи верное: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А) валютные операции между резидентами и нерезидентами запрещены; 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Б) при открытии физическому лицу текущего счета одновременно открывается транзитный счет;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В) физические лица - резиденты вправе без ограничений осуществлять валютные операции, не связанные с передачей имущества и оказанием услуг на территории РФ, с использованием средств, зачисленных на счета (во вклады), открытые в банках за пределами территории РФ.</a:t>
                      </a:r>
                    </a:p>
                  </a:txBody>
                  <a:tcPr/>
                </a:tc>
              </a:tr>
              <a:tr h="1741368">
                <a:tc>
                  <a:txBody>
                    <a:bodyPr/>
                    <a:lstStyle/>
                    <a:p>
                      <a:pPr algn="just"/>
                      <a:r>
                        <a:rPr lang="ru-RU" sz="1400" b="1" dirty="0" smtClean="0">
                          <a:solidFill>
                            <a:schemeClr val="tx2"/>
                          </a:solidFill>
                        </a:rPr>
                        <a:t>10) Для открытия текущего валютного счета физическому лицу необходимо предоставить документы: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А) свидетельство о постановке на учет в налоговый орган (с присвоением ИНН);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Б) документ удостоверяющий личность;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В) оба ответа верны. </a:t>
                      </a:r>
                    </a:p>
                    <a:p>
                      <a:pPr algn="just"/>
                      <a:endParaRPr lang="ru-RU" sz="14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b="1" dirty="0" smtClean="0">
                          <a:solidFill>
                            <a:schemeClr val="tx2"/>
                          </a:solidFill>
                        </a:rPr>
                        <a:t>10) Основанием открытия валютного банковского счета, счета по вкладу (депозиту) является …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А) заключение договора банковского счета, договора банковского вклада (депозита) и представление всех документов;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Б) предоставление необходимых документов;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В) проведение идентификации клиента.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26136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971600" y="1916832"/>
            <a:ext cx="7992888" cy="18573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0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В соответствии с ГК РФ,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ФЗ №173 «О валютном регулировании и валютном контроле» и Инструкцией 28-И «Об открытии и закрытии банковских счетов, счетов по вкладам (депозитам)», валютные счета открываются в </a:t>
            </a:r>
            <a:r>
              <a:rPr lang="ru-RU" sz="2000" b="1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уполномоченных банках РФ </a:t>
            </a:r>
            <a:r>
              <a:rPr lang="ru-RU" sz="20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на основании </a:t>
            </a:r>
            <a:r>
              <a:rPr lang="ru-RU" sz="2000" b="1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договора банковского счета</a:t>
            </a:r>
            <a:r>
              <a:rPr lang="ru-RU" sz="20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.</a:t>
            </a:r>
          </a:p>
          <a:p>
            <a:pPr algn="just"/>
            <a:endParaRPr lang="ru-RU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84392" y="404664"/>
            <a:ext cx="8208912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3200" b="1" cap="all" dirty="0" smtClean="0">
                <a:ln w="0">
                  <a:solidFill>
                    <a:schemeClr val="tx2"/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17000" endPos="50000" dist="5000" dir="5400000" sy="-100000" rotWithShape="0"/>
                </a:effectLst>
              </a:rPr>
              <a:t>1.1</a:t>
            </a:r>
            <a:r>
              <a:rPr lang="en-US" sz="3200" b="1" cap="all" dirty="0">
                <a:ln w="0">
                  <a:solidFill>
                    <a:schemeClr val="tx2"/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17000" endPos="50000" dist="5000" dir="5400000" sy="-100000" rotWithShape="0"/>
                </a:effectLst>
              </a:rPr>
              <a:t>.</a:t>
            </a:r>
            <a:r>
              <a:rPr lang="ru-RU" sz="3200" b="1" cap="all" dirty="0" smtClean="0">
                <a:ln w="0">
                  <a:solidFill>
                    <a:schemeClr val="tx2"/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17000" endPos="50000" dist="5000" dir="5400000" sy="-100000" rotWithShape="0"/>
                </a:effectLst>
              </a:rPr>
              <a:t> Порядок открытия счетов </a:t>
            </a:r>
            <a:endParaRPr lang="en-US" sz="3200" b="1" cap="all" dirty="0" smtClean="0">
              <a:ln w="0">
                <a:solidFill>
                  <a:schemeClr val="tx2"/>
                </a:solidFill>
              </a:ln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17000" endPos="50000" dist="5000" dir="5400000" sy="-100000" rotWithShape="0"/>
              </a:effectLst>
            </a:endParaRPr>
          </a:p>
          <a:p>
            <a:pPr algn="ctr"/>
            <a:r>
              <a:rPr lang="ru-RU" sz="3200" b="1" cap="all" dirty="0" smtClean="0">
                <a:ln w="0">
                  <a:solidFill>
                    <a:schemeClr val="tx2"/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17000" endPos="50000" dist="5000" dir="5400000" sy="-100000" rotWithShape="0"/>
                </a:effectLst>
              </a:rPr>
              <a:t>резидентов - </a:t>
            </a:r>
            <a:r>
              <a:rPr lang="ru-RU" sz="3200" b="1" cap="all" dirty="0" err="1" smtClean="0">
                <a:ln w="0">
                  <a:solidFill>
                    <a:schemeClr val="tx2"/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17000" endPos="50000" dist="5000" dir="5400000" sy="-100000" rotWithShape="0"/>
                </a:effectLst>
              </a:rPr>
              <a:t>ю.л</a:t>
            </a:r>
            <a:r>
              <a:rPr lang="ru-RU" sz="3200" b="1" cap="all" dirty="0" smtClean="0">
                <a:ln w="0">
                  <a:solidFill>
                    <a:schemeClr val="tx2"/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17000" endPos="50000" dist="5000" dir="5400000" sy="-100000" rotWithShape="0"/>
                </a:effectLst>
              </a:rPr>
              <a:t>. и ИП </a:t>
            </a:r>
            <a:endParaRPr lang="ru-RU" sz="3200" b="1" cap="all" dirty="0">
              <a:ln w="0">
                <a:solidFill>
                  <a:schemeClr val="tx2"/>
                </a:solidFill>
              </a:ln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17000" endPos="50000" dist="5000" dir="5400000" sy="-100000" rotWithShape="0"/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308536" y="3380125"/>
            <a:ext cx="678476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chemeClr val="tx2"/>
                </a:solidFill>
              </a:rPr>
              <a:t>Уполномоченные банки </a:t>
            </a:r>
            <a:r>
              <a:rPr lang="ru-RU" sz="2000" dirty="0">
                <a:solidFill>
                  <a:schemeClr val="tx2"/>
                </a:solidFill>
              </a:rPr>
              <a:t>– кредитные организации, созданные в соответствии с законодательством РФ и имеющие право на основании лицензий Центрального банка Российской Федерации осуществлять банковские операции со средствами в иностранной валюте, а также действующие на территории Российской Федерации в соответствии с лицензиями ЦБ РФ филиалы кредитных организаций, созданных в соответствии с законодательством иностранных государств, имеющие право осуществлять банковские операции со средствами в иностранной </a:t>
            </a:r>
            <a:r>
              <a:rPr lang="ru-RU" sz="2000" dirty="0" smtClean="0">
                <a:solidFill>
                  <a:schemeClr val="tx2"/>
                </a:solidFill>
              </a:rPr>
              <a:t>валюте</a:t>
            </a:r>
            <a:r>
              <a:rPr lang="en-US" sz="2000" dirty="0">
                <a:solidFill>
                  <a:schemeClr val="tx2"/>
                </a:solidFill>
              </a:rPr>
              <a:t>.</a:t>
            </a:r>
            <a:endParaRPr lang="ru-RU" sz="2000" dirty="0">
              <a:solidFill>
                <a:schemeClr val="tx2"/>
              </a:solidFill>
            </a:endParaRPr>
          </a:p>
        </p:txBody>
      </p:sp>
      <p:pic>
        <p:nvPicPr>
          <p:cNvPr id="1027" name="Picture 3" descr="C:\Users\432\Desktop\MC90043253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730" y="3702516"/>
            <a:ext cx="2386874" cy="260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18518847"/>
              </p:ext>
            </p:extLst>
          </p:nvPr>
        </p:nvGraphicFramePr>
        <p:xfrm>
          <a:off x="899592" y="116632"/>
          <a:ext cx="8136904" cy="619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2"/>
                          </a:solidFill>
                        </a:rPr>
                        <a:t>Вариант 3</a:t>
                      </a:r>
                      <a:endParaRPr lang="ru-RU" sz="1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2"/>
                          </a:solidFill>
                        </a:rPr>
                        <a:t>Вариант</a:t>
                      </a:r>
                      <a:r>
                        <a:rPr lang="ru-RU" sz="1800" baseline="0" dirty="0" smtClean="0">
                          <a:solidFill>
                            <a:schemeClr val="tx2"/>
                          </a:solidFill>
                        </a:rPr>
                        <a:t> 4</a:t>
                      </a:r>
                      <a:endParaRPr lang="ru-RU" sz="1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1573376">
                <a:tc>
                  <a:txBody>
                    <a:bodyPr/>
                    <a:lstStyle/>
                    <a:p>
                      <a:pPr algn="just"/>
                      <a:r>
                        <a:rPr lang="ru-RU" sz="1400" b="1" dirty="0" smtClean="0">
                          <a:solidFill>
                            <a:schemeClr val="tx2"/>
                          </a:solidFill>
                        </a:rPr>
                        <a:t>1)	Резиденты обязаны уведомлять налоговые органы по месту своего учета об открытии (закрытии) валютных счетов (вкладов), не позднее :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А) 10 дней;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Б) 30 дней;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В) 1 года.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b="1" dirty="0" smtClean="0">
                          <a:solidFill>
                            <a:schemeClr val="tx2"/>
                          </a:solidFill>
                        </a:rPr>
                        <a:t>Порядок открытия транзитного валютного счета регламентируется:</a:t>
                      </a:r>
                    </a:p>
                    <a:p>
                      <a:pPr algn="just"/>
                      <a:r>
                        <a:rPr lang="ru-RU" sz="1400" b="1" dirty="0" smtClean="0">
                          <a:solidFill>
                            <a:schemeClr val="tx2"/>
                          </a:solidFill>
                        </a:rPr>
                        <a:t>  </a:t>
                      </a:r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А) ФЗ № 173;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Б) Инструкцией № 111;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В) Инструкцией № 28.</a:t>
                      </a:r>
                    </a:p>
                  </a:txBody>
                  <a:tcPr/>
                </a:tc>
              </a:tr>
              <a:tr h="1741368">
                <a:tc>
                  <a:txBody>
                    <a:bodyPr/>
                    <a:lstStyle/>
                    <a:p>
                      <a:pPr algn="just"/>
                      <a:r>
                        <a:rPr lang="ru-RU" sz="1400" b="1" dirty="0" smtClean="0">
                          <a:solidFill>
                            <a:schemeClr val="tx2"/>
                          </a:solidFill>
                        </a:rPr>
                        <a:t>2) Валютная выручка должна быть перечислена после предоставления справки об идентификации с транзитного счета на расчетный счет в течение: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А) 5 дней;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Б) 10 дней;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В) 1 дня.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b="1" dirty="0" smtClean="0">
                          <a:solidFill>
                            <a:schemeClr val="tx2"/>
                          </a:solidFill>
                        </a:rPr>
                        <a:t>2) Нарушение срока уведомления налогового органа  об открытии  счета в банке, расположенного за пределами территории РФ, может повлечь за собой административную ответственность для граждан в виде штрафа в размере:</a:t>
                      </a:r>
                    </a:p>
                    <a:p>
                      <a:pPr algn="just"/>
                      <a:r>
                        <a:rPr lang="ru-RU" sz="1400" b="1" dirty="0" smtClean="0">
                          <a:solidFill>
                            <a:schemeClr val="tx2"/>
                          </a:solidFill>
                        </a:rPr>
                        <a:t>  </a:t>
                      </a:r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А) от 1 000 до 1 500 рублей;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Б) от 2 000 до 5 000 рублей;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В) от 40 000 до 50 000 рублей.</a:t>
                      </a:r>
                    </a:p>
                  </a:txBody>
                  <a:tcPr/>
                </a:tc>
              </a:tr>
              <a:tr h="1741368">
                <a:tc>
                  <a:txBody>
                    <a:bodyPr/>
                    <a:lstStyle/>
                    <a:p>
                      <a:pPr algn="just"/>
                      <a:r>
                        <a:rPr lang="ru-RU" sz="1400" b="1" dirty="0" smtClean="0">
                          <a:solidFill>
                            <a:schemeClr val="tx2"/>
                          </a:solidFill>
                        </a:rPr>
                        <a:t>3) Обязаны представлять налоговым органам по месту своего учета отчеты о движении средств по валютным счетам (вкладам) в банках за пределами территории РФ с подтверждающими банковскими документами: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А) юридические лица – резиденты;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Б) физические лица – резиденты;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В) дипломатические представительства РФ, находящиеся за пределами территории РФ.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b="1" dirty="0" smtClean="0">
                          <a:solidFill>
                            <a:schemeClr val="tx2"/>
                          </a:solidFill>
                        </a:rPr>
                        <a:t>3) Передача физическим лицом - резидентом валютных ценностей в дар Российской Федерации, субъекту Российской Федерации и (или) муниципальному образованию: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А) осуществляется через банковский счет в уполномоченном банке;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Б) осуществляется без использования банковского счета;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В) запрещена.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71911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67795078"/>
              </p:ext>
            </p:extLst>
          </p:nvPr>
        </p:nvGraphicFramePr>
        <p:xfrm>
          <a:off x="899592" y="116632"/>
          <a:ext cx="8136904" cy="619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2"/>
                          </a:solidFill>
                        </a:rPr>
                        <a:t>Вариант 3</a:t>
                      </a:r>
                      <a:endParaRPr lang="ru-RU" sz="1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2"/>
                          </a:solidFill>
                        </a:rPr>
                        <a:t>Вариант</a:t>
                      </a:r>
                      <a:r>
                        <a:rPr lang="ru-RU" sz="1800" baseline="0" dirty="0" smtClean="0">
                          <a:solidFill>
                            <a:schemeClr val="tx2"/>
                          </a:solidFill>
                        </a:rPr>
                        <a:t> 4</a:t>
                      </a:r>
                      <a:endParaRPr lang="ru-RU" sz="1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1573376">
                <a:tc>
                  <a:txBody>
                    <a:bodyPr/>
                    <a:lstStyle/>
                    <a:p>
                      <a:pPr algn="just"/>
                      <a:r>
                        <a:rPr lang="ru-RU" sz="1400" b="1" dirty="0" smtClean="0">
                          <a:solidFill>
                            <a:schemeClr val="tx2"/>
                          </a:solidFill>
                        </a:rPr>
                        <a:t>4) Нарушение срока уведомления налогового органа  об открытии счета в банке, расположенного за пределами территории РФ, может повлечь за собой административную ответственность для юридических лиц в виде штрафа в размере: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А)от 10 000 до 20 000 рублей;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Б) 40 000 рублей;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В) от 50 000 до 100 000 рублей.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b="1" dirty="0" smtClean="0">
                          <a:solidFill>
                            <a:schemeClr val="tx2"/>
                          </a:solidFill>
                        </a:rPr>
                        <a:t>4) На валютные счета резидентов, открытые в банках, расположенных на территориях иностранных государств, являющихся членами ОЭСР или ФАТФ, могут быть зачислены суммы кредитов и займов в иностранной валюте, полученных от:</a:t>
                      </a:r>
                    </a:p>
                    <a:p>
                      <a:pPr algn="just"/>
                      <a:r>
                        <a:rPr lang="ru-RU" sz="1400" b="1" baseline="0" dirty="0" smtClean="0">
                          <a:solidFill>
                            <a:schemeClr val="tx2"/>
                          </a:solidFill>
                        </a:rPr>
                        <a:t>  </a:t>
                      </a:r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А) организаций-нерезидентов, являющимися агентами правительств иностранных государств;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Б) резидентов государств - членов ОЭСР или ФАТФ;</a:t>
                      </a:r>
                    </a:p>
                    <a:p>
                      <a:pPr algn="just"/>
                      <a:r>
                        <a:rPr lang="ru-RU" sz="1400" b="0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В) оба ответа верны.</a:t>
                      </a:r>
                    </a:p>
                  </a:txBody>
                  <a:tcPr/>
                </a:tc>
              </a:tr>
              <a:tr h="1369888">
                <a:tc>
                  <a:txBody>
                    <a:bodyPr/>
                    <a:lstStyle/>
                    <a:p>
                      <a:pPr algn="just"/>
                      <a:r>
                        <a:rPr lang="ru-RU" sz="1400" b="1" dirty="0" smtClean="0">
                          <a:solidFill>
                            <a:schemeClr val="tx2"/>
                          </a:solidFill>
                        </a:rPr>
                        <a:t>5) Специальные счета в валюте РФ для нерезидентов:</a:t>
                      </a:r>
                    </a:p>
                    <a:p>
                      <a:pPr algn="just"/>
                      <a:r>
                        <a:rPr lang="ru-RU" sz="1400" b="1" dirty="0" smtClean="0">
                          <a:solidFill>
                            <a:schemeClr val="tx2"/>
                          </a:solidFill>
                        </a:rPr>
                        <a:t>  </a:t>
                      </a:r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А) открываются;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Б) не открываются;</a:t>
                      </a:r>
                    </a:p>
                    <a:p>
                      <a:pPr algn="just"/>
                      <a:r>
                        <a:rPr lang="ru-RU" sz="1400" b="0" baseline="0" dirty="0" smtClean="0">
                          <a:solidFill>
                            <a:schemeClr val="tx2"/>
                          </a:solidFill>
                        </a:rPr>
                        <a:t>  </a:t>
                      </a:r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В) открываются одновременно с открытием валютного счета.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b="1" dirty="0" smtClean="0">
                          <a:solidFill>
                            <a:schemeClr val="tx2"/>
                          </a:solidFill>
                        </a:rPr>
                        <a:t>5) Норматив обязательной продажи валютной выручки экспортерами равен: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А) 0%;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Б) 10%;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В) не установлен.</a:t>
                      </a:r>
                    </a:p>
                  </a:txBody>
                  <a:tcPr/>
                </a:tc>
              </a:tr>
              <a:tr h="1741368">
                <a:tc>
                  <a:txBody>
                    <a:bodyPr/>
                    <a:lstStyle/>
                    <a:p>
                      <a:pPr algn="just"/>
                      <a:r>
                        <a:rPr lang="ru-RU" sz="1400" b="1" dirty="0" smtClean="0">
                          <a:solidFill>
                            <a:schemeClr val="tx2"/>
                          </a:solidFill>
                        </a:rPr>
                        <a:t>6) Банк России  открывает счета в валюте РФ центральным банкам иностранных государств на основании :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А) договора корреспондентского счета;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Б) договора банковского счета;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В) договора банковского вклада.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b="1" dirty="0" smtClean="0">
                          <a:solidFill>
                            <a:schemeClr val="tx2"/>
                          </a:solidFill>
                        </a:rPr>
                        <a:t>6) Валютные операции с внутренними ценными бумагами на территории РФ между нерезидентами:</a:t>
                      </a:r>
                    </a:p>
                    <a:p>
                      <a:pPr algn="just"/>
                      <a:r>
                        <a:rPr lang="ru-RU" sz="1400" b="1" dirty="0" smtClean="0">
                          <a:solidFill>
                            <a:schemeClr val="tx2"/>
                          </a:solidFill>
                        </a:rPr>
                        <a:t>  </a:t>
                      </a:r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А) возможны только после регистрации в качестве профессиональных участников рынка ценных бумаг;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Б) запрещены;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В) разрешены.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80757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681518681"/>
              </p:ext>
            </p:extLst>
          </p:nvPr>
        </p:nvGraphicFramePr>
        <p:xfrm>
          <a:off x="899592" y="116632"/>
          <a:ext cx="8136904" cy="524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2"/>
                          </a:solidFill>
                        </a:rPr>
                        <a:t>Вариант 3</a:t>
                      </a:r>
                      <a:endParaRPr lang="ru-RU" sz="1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2"/>
                          </a:solidFill>
                        </a:rPr>
                        <a:t>Вариант</a:t>
                      </a:r>
                      <a:r>
                        <a:rPr lang="ru-RU" sz="1800" baseline="0" dirty="0" smtClean="0">
                          <a:solidFill>
                            <a:schemeClr val="tx2"/>
                          </a:solidFill>
                        </a:rPr>
                        <a:t> 4</a:t>
                      </a:r>
                      <a:endParaRPr lang="ru-RU" sz="1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1573376">
                <a:tc>
                  <a:txBody>
                    <a:bodyPr/>
                    <a:lstStyle/>
                    <a:p>
                      <a:pPr algn="just"/>
                      <a:r>
                        <a:rPr lang="ru-RU" sz="1400" b="1" dirty="0" smtClean="0">
                          <a:solidFill>
                            <a:schemeClr val="tx2"/>
                          </a:solidFill>
                        </a:rPr>
                        <a:t>7) Физическое лицо – нерезидент для открытия валютного счета в уполномоченном банке дополнительно предоставляет: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А) миграционную карту;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Б) документ, подтверждающий право иностранного гражданина или лица без гражданства на пребывание (проживание) в РФ;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В) оба ответа верны.</a:t>
                      </a:r>
                    </a:p>
                    <a:p>
                      <a:pPr algn="just"/>
                      <a:endParaRPr lang="ru-RU" sz="1400" b="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b="1" dirty="0" smtClean="0">
                          <a:solidFill>
                            <a:schemeClr val="tx2"/>
                          </a:solidFill>
                        </a:rPr>
                        <a:t>7) Операции по выплате заработной платы сотрудникам дипломатических представительств РФ, находящихся за пределами территории РФ со счетов </a:t>
                      </a:r>
                      <a:r>
                        <a:rPr lang="ru-RU" sz="1400" b="1" dirty="0" err="1" smtClean="0">
                          <a:solidFill>
                            <a:schemeClr val="tx2"/>
                          </a:solidFill>
                        </a:rPr>
                        <a:t>ю.л</a:t>
                      </a:r>
                      <a:r>
                        <a:rPr lang="ru-RU" sz="1400" b="1" dirty="0" smtClean="0">
                          <a:solidFill>
                            <a:schemeClr val="tx2"/>
                          </a:solidFill>
                        </a:rPr>
                        <a:t>. – резидентов, открытых в банках за пределами территории РФ:</a:t>
                      </a:r>
                    </a:p>
                    <a:p>
                      <a:pPr algn="just"/>
                      <a:r>
                        <a:rPr lang="ru-RU" sz="1400" b="1" dirty="0" smtClean="0">
                          <a:solidFill>
                            <a:schemeClr val="tx2"/>
                          </a:solidFill>
                        </a:rPr>
                        <a:t>  </a:t>
                      </a:r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А) осуществляются без ограничений;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Б) запрещены;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В)осуществляются после получения разрешения ЦБ РФ.</a:t>
                      </a:r>
                    </a:p>
                  </a:txBody>
                  <a:tcPr/>
                </a:tc>
              </a:tr>
              <a:tr h="1369888">
                <a:tc>
                  <a:txBody>
                    <a:bodyPr/>
                    <a:lstStyle/>
                    <a:p>
                      <a:pPr algn="just"/>
                      <a:r>
                        <a:rPr lang="ru-RU" sz="1400" b="1" dirty="0" smtClean="0">
                          <a:solidFill>
                            <a:schemeClr val="tx2"/>
                          </a:solidFill>
                        </a:rPr>
                        <a:t>8) Физическому лицу- резиденту разрешается переводить из РФ в пользу иных физических лиц - резидентов на их счета, открытые в банках, расположенных за пределами территории РФ в течение одного операционного дня через один уполномоченный банк не более суммы, равной в эквиваленте: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А) 1 000 долларов США;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Б) 5 000 долларов США;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В) 10 000 долларов США.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b="1" dirty="0" smtClean="0">
                          <a:solidFill>
                            <a:schemeClr val="tx2"/>
                          </a:solidFill>
                        </a:rPr>
                        <a:t>8) Транзитный валютный счет открывается для: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А) осуществления обязательной продажи валютной выручки;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Б) идентификации поступлений иностранной валюты в пользу резидентов;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В) перечисления средств в пользу кредиторов.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90844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860520147"/>
              </p:ext>
            </p:extLst>
          </p:nvPr>
        </p:nvGraphicFramePr>
        <p:xfrm>
          <a:off x="899592" y="116632"/>
          <a:ext cx="8136904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2"/>
                          </a:solidFill>
                        </a:rPr>
                        <a:t>Вариант 3</a:t>
                      </a:r>
                      <a:endParaRPr lang="ru-RU" sz="1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2"/>
                          </a:solidFill>
                        </a:rPr>
                        <a:t>Вариант</a:t>
                      </a:r>
                      <a:r>
                        <a:rPr lang="ru-RU" sz="1800" baseline="0" dirty="0" smtClean="0">
                          <a:solidFill>
                            <a:schemeClr val="tx2"/>
                          </a:solidFill>
                        </a:rPr>
                        <a:t> 4</a:t>
                      </a:r>
                      <a:endParaRPr lang="ru-RU" sz="1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1573376">
                <a:tc>
                  <a:txBody>
                    <a:bodyPr/>
                    <a:lstStyle/>
                    <a:p>
                      <a:pPr algn="just"/>
                      <a:r>
                        <a:rPr lang="ru-RU" sz="1400" b="1" dirty="0" smtClean="0">
                          <a:solidFill>
                            <a:schemeClr val="tx2"/>
                          </a:solidFill>
                        </a:rPr>
                        <a:t>9) Источниками поступления средств на валютные счета резидентов, открытых в банках за пределами территории РФ может быть: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А) перевод  средств с других счетов резидентов, открытых в уполномоченных банках;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Б) перевод  средств с вкладов резидентов, открытых в банках за пределами территории РФ;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В) оба ответа верны.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b="1" dirty="0" smtClean="0">
                          <a:solidFill>
                            <a:schemeClr val="tx2"/>
                          </a:solidFill>
                        </a:rPr>
                        <a:t>9) Валютные операции между резидентами, связанные с расчетами и переводами при исполнении бюджетов бюджетной системы РФ: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А) запрещены;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Б) разрешены;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В) осуществляются после уведомления ЦБ РФ.</a:t>
                      </a:r>
                    </a:p>
                  </a:txBody>
                  <a:tcPr/>
                </a:tc>
              </a:tr>
              <a:tr h="1369888">
                <a:tc>
                  <a:txBody>
                    <a:bodyPr/>
                    <a:lstStyle/>
                    <a:p>
                      <a:pPr algn="just"/>
                      <a:r>
                        <a:rPr lang="ru-RU" sz="1400" b="1" dirty="0" smtClean="0">
                          <a:solidFill>
                            <a:schemeClr val="tx2"/>
                          </a:solidFill>
                        </a:rPr>
                        <a:t>10) Расчеты при осуществлении валютных операций производятся физическими лицами: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А) только через банковские счета в уполномоченных банках;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Б) только без использования банковских счетов;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В) через банковские счета в уполномоченных банках и без использования  банковских счетов.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b="1" dirty="0" smtClean="0">
                          <a:solidFill>
                            <a:schemeClr val="tx2"/>
                          </a:solidFill>
                        </a:rPr>
                        <a:t>10) Нарушение сроков сдачи отчётности о движении средств по счетам в банках за пределами территории РФ влечёт ответственность в виде административного штрафа на юридических лиц  в размере: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А) от 20 000 до 40 000 рублей;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Б) от 50 000 до 100 000 рублей;</a:t>
                      </a:r>
                    </a:p>
                    <a:p>
                      <a:pPr algn="just"/>
                      <a:r>
                        <a:rPr lang="ru-RU" sz="1400" b="0" dirty="0" smtClean="0">
                          <a:solidFill>
                            <a:schemeClr val="tx2"/>
                          </a:solidFill>
                        </a:rPr>
                        <a:t>  В) от 40 000 до 50 000 рублей.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81203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914400" y="-100013"/>
            <a:ext cx="8229600" cy="620713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3200" b="1" cap="all" dirty="0" smtClean="0">
                <a:ln w="0">
                  <a:solidFill>
                    <a:schemeClr val="tx2"/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12000" endPos="50000" dist="5000" dir="5400000" sy="-100000" rotWithShape="0"/>
                </a:effectLst>
              </a:rPr>
              <a:t>Задачи:</a:t>
            </a:r>
            <a:endParaRPr lang="ru-RU" sz="3200" b="1" cap="all" dirty="0">
              <a:ln w="0">
                <a:solidFill>
                  <a:schemeClr val="tx2"/>
                </a:solidFill>
              </a:ln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12000" endPos="50000" dist="5000" dir="5400000" sy="-100000" rotWithShape="0"/>
              </a:effectLst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4294967295"/>
          </p:nvPr>
        </p:nvSpPr>
        <p:spPr>
          <a:xfrm>
            <a:off x="1012825" y="549275"/>
            <a:ext cx="8131175" cy="4953000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  <a:buNone/>
            </a:pPr>
            <a:r>
              <a:rPr lang="ru-RU" sz="1600" b="1" dirty="0" smtClean="0">
                <a:solidFill>
                  <a:schemeClr val="tx2"/>
                </a:solidFill>
              </a:rPr>
              <a:t>Задача 1. </a:t>
            </a:r>
            <a:r>
              <a:rPr lang="ru-RU" sz="1600" dirty="0" smtClean="0">
                <a:solidFill>
                  <a:schemeClr val="tx2"/>
                </a:solidFill>
              </a:rPr>
              <a:t>Гражданин Великобритании Джон Смит хочет открыть текущий счет в уполномоченном банке в долларах США путем внесения 3 000 долларов наличными. В тарифах банка предусмотрена комиссия за открытие счета в размере 0,03 % от вносимой суммы. Курс Банка России за 1 долл. США=30,967 руб.</a:t>
            </a:r>
          </a:p>
          <a:p>
            <a:pPr algn="just">
              <a:lnSpc>
                <a:spcPct val="80000"/>
              </a:lnSpc>
              <a:buNone/>
            </a:pPr>
            <a:r>
              <a:rPr lang="ru-RU" sz="1600" dirty="0" smtClean="0">
                <a:solidFill>
                  <a:schemeClr val="tx2"/>
                </a:solidFill>
              </a:rPr>
              <a:t>Указать, какие документы необходимы для открытия валютного счета нерезиденту, и составить проводки.</a:t>
            </a:r>
          </a:p>
          <a:p>
            <a:pPr algn="just">
              <a:lnSpc>
                <a:spcPct val="80000"/>
              </a:lnSpc>
              <a:buNone/>
            </a:pPr>
            <a:r>
              <a:rPr lang="ru-RU" sz="1600" b="1" dirty="0" smtClean="0">
                <a:solidFill>
                  <a:schemeClr val="tx2"/>
                </a:solidFill>
              </a:rPr>
              <a:t>Ответ:</a:t>
            </a:r>
          </a:p>
          <a:p>
            <a:pPr algn="just">
              <a:lnSpc>
                <a:spcPct val="80000"/>
              </a:lnSpc>
              <a:buNone/>
            </a:pPr>
            <a:r>
              <a:rPr lang="ru-RU" sz="1600" dirty="0" smtClean="0">
                <a:solidFill>
                  <a:schemeClr val="tx2"/>
                </a:solidFill>
              </a:rPr>
              <a:t>В соответствии с инструкцией 28-И для открытия текущего счета физическому лицу - иностранному гражданину в банк представляются:</a:t>
            </a:r>
          </a:p>
          <a:p>
            <a:pPr algn="just">
              <a:lnSpc>
                <a:spcPct val="80000"/>
              </a:lnSpc>
              <a:buNone/>
            </a:pPr>
            <a:r>
              <a:rPr lang="ru-RU" sz="1600" dirty="0" smtClean="0">
                <a:solidFill>
                  <a:schemeClr val="tx2"/>
                </a:solidFill>
              </a:rPr>
              <a:t>а) документ, удостоверяющий личность физического лица;</a:t>
            </a:r>
          </a:p>
          <a:p>
            <a:pPr algn="just">
              <a:lnSpc>
                <a:spcPct val="80000"/>
              </a:lnSpc>
              <a:buNone/>
            </a:pPr>
            <a:r>
              <a:rPr lang="ru-RU" sz="1600" dirty="0" smtClean="0">
                <a:solidFill>
                  <a:schemeClr val="tx2"/>
                </a:solidFill>
              </a:rPr>
              <a:t>б) карточка;</a:t>
            </a:r>
          </a:p>
          <a:p>
            <a:pPr algn="just">
              <a:lnSpc>
                <a:spcPct val="80000"/>
              </a:lnSpc>
              <a:buNone/>
            </a:pPr>
            <a:r>
              <a:rPr lang="ru-RU" sz="1600" dirty="0" smtClean="0">
                <a:solidFill>
                  <a:schemeClr val="tx2"/>
                </a:solidFill>
              </a:rPr>
              <a:t>в) документы, подтверждающие полномочия лиц, указанных в карточке, на распоряжение денежными средствами, находящимися на банковском счете;</a:t>
            </a:r>
          </a:p>
          <a:p>
            <a:pPr algn="just">
              <a:lnSpc>
                <a:spcPct val="80000"/>
              </a:lnSpc>
              <a:buNone/>
            </a:pPr>
            <a:r>
              <a:rPr lang="ru-RU" sz="1600" dirty="0" smtClean="0">
                <a:solidFill>
                  <a:schemeClr val="tx2"/>
                </a:solidFill>
              </a:rPr>
              <a:t>г) свидетельство о постановке на учет в налоговом органе (при наличии).</a:t>
            </a:r>
          </a:p>
          <a:p>
            <a:pPr algn="just">
              <a:lnSpc>
                <a:spcPct val="80000"/>
              </a:lnSpc>
              <a:buNone/>
            </a:pPr>
            <a:r>
              <a:rPr lang="ru-RU" sz="1600" dirty="0" smtClean="0">
                <a:solidFill>
                  <a:schemeClr val="tx2"/>
                </a:solidFill>
              </a:rPr>
              <a:t>д) миграционная карта и (или) документ, подтверждающий право иностранного гражданина или лица без гражданства на пребывание (проживание) в Российской Федерации, в случае если их наличие предусмотрено законодательством Российской Федерации.</a:t>
            </a:r>
          </a:p>
          <a:p>
            <a:pPr algn="just">
              <a:lnSpc>
                <a:spcPct val="80000"/>
              </a:lnSpc>
              <a:buNone/>
            </a:pPr>
            <a:r>
              <a:rPr lang="ru-RU" sz="1600" b="1" dirty="0" smtClean="0">
                <a:solidFill>
                  <a:schemeClr val="tx2"/>
                </a:solidFill>
              </a:rPr>
              <a:t>Дт</a:t>
            </a:r>
            <a:r>
              <a:rPr lang="ru-RU" sz="1600" dirty="0" smtClean="0">
                <a:solidFill>
                  <a:schemeClr val="tx2"/>
                </a:solidFill>
              </a:rPr>
              <a:t> 20202  840  </a:t>
            </a:r>
            <a:r>
              <a:rPr lang="ru-RU" sz="1600" b="1" dirty="0" smtClean="0">
                <a:solidFill>
                  <a:schemeClr val="tx2"/>
                </a:solidFill>
              </a:rPr>
              <a:t>Кт</a:t>
            </a:r>
            <a:r>
              <a:rPr lang="ru-RU" sz="1600" dirty="0" smtClean="0">
                <a:solidFill>
                  <a:schemeClr val="tx2"/>
                </a:solidFill>
              </a:rPr>
              <a:t> 40820  840 - 3000 </a:t>
            </a:r>
            <a:r>
              <a:rPr lang="en-US" sz="1600" dirty="0" smtClean="0">
                <a:solidFill>
                  <a:schemeClr val="tx2"/>
                </a:solidFill>
              </a:rPr>
              <a:t>USD</a:t>
            </a:r>
            <a:endParaRPr lang="ru-RU" sz="1600" dirty="0" smtClean="0">
              <a:solidFill>
                <a:schemeClr val="tx2"/>
              </a:solidFill>
            </a:endParaRPr>
          </a:p>
          <a:p>
            <a:pPr algn="just">
              <a:lnSpc>
                <a:spcPct val="80000"/>
              </a:lnSpc>
              <a:buNone/>
            </a:pPr>
            <a:r>
              <a:rPr lang="ru-RU" sz="1600" b="1" dirty="0" smtClean="0">
                <a:solidFill>
                  <a:schemeClr val="tx2"/>
                </a:solidFill>
              </a:rPr>
              <a:t>Дт </a:t>
            </a:r>
            <a:r>
              <a:rPr lang="ru-RU" sz="1600" dirty="0" smtClean="0">
                <a:solidFill>
                  <a:schemeClr val="tx2"/>
                </a:solidFill>
              </a:rPr>
              <a:t>40820  840  </a:t>
            </a:r>
            <a:r>
              <a:rPr lang="ru-RU" sz="1600" b="1" dirty="0" smtClean="0">
                <a:solidFill>
                  <a:schemeClr val="tx2"/>
                </a:solidFill>
              </a:rPr>
              <a:t>Кт</a:t>
            </a:r>
            <a:r>
              <a:rPr lang="ru-RU" sz="1600" dirty="0" smtClean="0">
                <a:solidFill>
                  <a:schemeClr val="tx2"/>
                </a:solidFill>
              </a:rPr>
              <a:t> 70601  810  - 90 </a:t>
            </a:r>
            <a:r>
              <a:rPr lang="en-US" sz="1600" dirty="0" smtClean="0">
                <a:solidFill>
                  <a:schemeClr val="tx2"/>
                </a:solidFill>
              </a:rPr>
              <a:t>USD</a:t>
            </a:r>
            <a:r>
              <a:rPr lang="ru-RU" sz="1600" dirty="0" smtClean="0">
                <a:solidFill>
                  <a:schemeClr val="tx2"/>
                </a:solidFill>
              </a:rPr>
              <a:t> (2787,03 </a:t>
            </a:r>
            <a:r>
              <a:rPr lang="en-US" sz="1600" dirty="0" smtClean="0">
                <a:solidFill>
                  <a:schemeClr val="tx2"/>
                </a:solidFill>
              </a:rPr>
              <a:t>RUR</a:t>
            </a:r>
            <a:r>
              <a:rPr lang="ru-RU" sz="1600" dirty="0" smtClean="0">
                <a:solidFill>
                  <a:schemeClr val="tx2"/>
                </a:solidFill>
              </a:rPr>
              <a:t>)</a:t>
            </a:r>
          </a:p>
          <a:p>
            <a:pPr algn="just">
              <a:buNone/>
            </a:pPr>
            <a:endParaRPr lang="ru-RU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4294967295"/>
          </p:nvPr>
        </p:nvSpPr>
        <p:spPr>
          <a:xfrm>
            <a:off x="1022350" y="188913"/>
            <a:ext cx="8121650" cy="6408737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ru-RU" sz="1600" b="1" dirty="0" smtClean="0">
                <a:solidFill>
                  <a:schemeClr val="tx2"/>
                </a:solidFill>
              </a:rPr>
              <a:t>Задача 2. </a:t>
            </a:r>
            <a:r>
              <a:rPr lang="ru-RU" sz="1600" dirty="0" smtClean="0">
                <a:solidFill>
                  <a:schemeClr val="tx2"/>
                </a:solidFill>
              </a:rPr>
              <a:t>Представительство американской фирмы «</a:t>
            </a:r>
            <a:r>
              <a:rPr lang="en-US" sz="1600" dirty="0" smtClean="0">
                <a:solidFill>
                  <a:schemeClr val="tx2"/>
                </a:solidFill>
              </a:rPr>
              <a:t>Summer</a:t>
            </a:r>
            <a:r>
              <a:rPr lang="ru-RU" sz="1600" dirty="0" smtClean="0">
                <a:solidFill>
                  <a:schemeClr val="tx2"/>
                </a:solidFill>
              </a:rPr>
              <a:t>» в г. Хабаровске открыло в уполномоченном банке расчетный счет в иностранной валюте. На начало года остаток по счету составил 100 000 долларов США. В течение года были совершены следующие операции:</a:t>
            </a:r>
          </a:p>
          <a:p>
            <a:pPr algn="just">
              <a:buNone/>
            </a:pPr>
            <a:r>
              <a:rPr lang="ru-RU" sz="1600" dirty="0" smtClean="0">
                <a:solidFill>
                  <a:schemeClr val="tx2"/>
                </a:solidFill>
              </a:rPr>
              <a:t>- получены средства в размере 50 000 </a:t>
            </a:r>
            <a:r>
              <a:rPr lang="en-US" sz="1600" dirty="0" smtClean="0">
                <a:solidFill>
                  <a:schemeClr val="tx2"/>
                </a:solidFill>
              </a:rPr>
              <a:t>USD</a:t>
            </a:r>
            <a:r>
              <a:rPr lang="ru-RU" sz="1600" dirty="0" smtClean="0">
                <a:solidFill>
                  <a:schemeClr val="tx2"/>
                </a:solidFill>
              </a:rPr>
              <a:t> за поставленные в Российскую Федерацию товары;</a:t>
            </a:r>
          </a:p>
          <a:p>
            <a:pPr algn="just">
              <a:buNone/>
            </a:pPr>
            <a:r>
              <a:rPr lang="ru-RU" sz="1600" dirty="0" smtClean="0">
                <a:solidFill>
                  <a:schemeClr val="tx2"/>
                </a:solidFill>
              </a:rPr>
              <a:t>- зачислена сумма штрафа, взысканного с ОАО «Восток» за несвоевременную оплату товара в размере 120 </a:t>
            </a:r>
            <a:r>
              <a:rPr lang="en-US" sz="1600" dirty="0" smtClean="0">
                <a:solidFill>
                  <a:schemeClr val="tx2"/>
                </a:solidFill>
              </a:rPr>
              <a:t>USD</a:t>
            </a:r>
            <a:r>
              <a:rPr lang="ru-RU" sz="1600" dirty="0" smtClean="0">
                <a:solidFill>
                  <a:schemeClr val="tx2"/>
                </a:solidFill>
              </a:rPr>
              <a:t>;</a:t>
            </a:r>
          </a:p>
          <a:p>
            <a:pPr algn="just">
              <a:buNone/>
            </a:pPr>
            <a:r>
              <a:rPr lang="ru-RU" sz="1600" dirty="0" smtClean="0">
                <a:solidFill>
                  <a:schemeClr val="tx2"/>
                </a:solidFill>
              </a:rPr>
              <a:t>- получены средства от инвестиционной деятельности на территории РФ в размере 30 000 </a:t>
            </a:r>
            <a:r>
              <a:rPr lang="en-US" sz="1600" dirty="0" smtClean="0">
                <a:solidFill>
                  <a:schemeClr val="tx2"/>
                </a:solidFill>
              </a:rPr>
              <a:t>USD</a:t>
            </a:r>
            <a:r>
              <a:rPr lang="ru-RU" sz="1600" dirty="0" smtClean="0">
                <a:solidFill>
                  <a:schemeClr val="tx2"/>
                </a:solidFill>
              </a:rPr>
              <a:t>;</a:t>
            </a:r>
          </a:p>
          <a:p>
            <a:pPr algn="just">
              <a:buNone/>
            </a:pPr>
            <a:r>
              <a:rPr lang="ru-RU" sz="1600" dirty="0" smtClean="0">
                <a:solidFill>
                  <a:schemeClr val="tx2"/>
                </a:solidFill>
              </a:rPr>
              <a:t>- уплачено 5 000 </a:t>
            </a:r>
            <a:r>
              <a:rPr lang="en-US" sz="1600" dirty="0" smtClean="0">
                <a:solidFill>
                  <a:schemeClr val="tx2"/>
                </a:solidFill>
              </a:rPr>
              <a:t>USD</a:t>
            </a:r>
            <a:r>
              <a:rPr lang="ru-RU" sz="1600" dirty="0" smtClean="0">
                <a:solidFill>
                  <a:schemeClr val="tx2"/>
                </a:solidFill>
              </a:rPr>
              <a:t> за приобретенные товары на территории РФ;</a:t>
            </a:r>
          </a:p>
          <a:p>
            <a:pPr algn="just">
              <a:buNone/>
            </a:pPr>
            <a:r>
              <a:rPr lang="ru-RU" sz="1600" dirty="0" smtClean="0">
                <a:solidFill>
                  <a:schemeClr val="tx2"/>
                </a:solidFill>
              </a:rPr>
              <a:t>- перечислены средства на валютный депозит, открытый в этом же банке сроком на 1 год, в размере 10 000 </a:t>
            </a:r>
            <a:r>
              <a:rPr lang="en-US" sz="1600" dirty="0" smtClean="0">
                <a:solidFill>
                  <a:schemeClr val="tx2"/>
                </a:solidFill>
              </a:rPr>
              <a:t>USD</a:t>
            </a:r>
            <a:r>
              <a:rPr lang="ru-RU" sz="1600" dirty="0" smtClean="0">
                <a:solidFill>
                  <a:schemeClr val="tx2"/>
                </a:solidFill>
              </a:rPr>
              <a:t>;</a:t>
            </a:r>
          </a:p>
          <a:p>
            <a:pPr algn="just">
              <a:buNone/>
            </a:pPr>
            <a:r>
              <a:rPr lang="ru-RU" sz="1600" dirty="0" smtClean="0">
                <a:solidFill>
                  <a:schemeClr val="tx2"/>
                </a:solidFill>
              </a:rPr>
              <a:t>- перечислены средства в сумме  25 000 </a:t>
            </a:r>
            <a:r>
              <a:rPr lang="en-US" sz="1600" dirty="0" smtClean="0">
                <a:solidFill>
                  <a:schemeClr val="tx2"/>
                </a:solidFill>
              </a:rPr>
              <a:t>USD </a:t>
            </a:r>
            <a:r>
              <a:rPr lang="ru-RU" sz="1600" dirty="0" smtClean="0">
                <a:solidFill>
                  <a:schemeClr val="tx2"/>
                </a:solidFill>
              </a:rPr>
              <a:t>для выплаты заработной платы по трудовым договорам с нерезидентами;</a:t>
            </a:r>
          </a:p>
          <a:p>
            <a:pPr algn="just">
              <a:buNone/>
            </a:pPr>
            <a:r>
              <a:rPr lang="ru-RU" sz="1600" dirty="0" smtClean="0">
                <a:solidFill>
                  <a:schemeClr val="tx2"/>
                </a:solidFill>
              </a:rPr>
              <a:t>- начислены банком проценты на остаток по счету в размере 100 </a:t>
            </a:r>
            <a:r>
              <a:rPr lang="en-US" sz="1600" dirty="0" smtClean="0">
                <a:solidFill>
                  <a:schemeClr val="tx2"/>
                </a:solidFill>
              </a:rPr>
              <a:t>USD</a:t>
            </a:r>
            <a:r>
              <a:rPr lang="ru-RU" sz="1600" dirty="0" smtClean="0">
                <a:solidFill>
                  <a:schemeClr val="tx2"/>
                </a:solidFill>
              </a:rPr>
              <a:t>.</a:t>
            </a:r>
          </a:p>
          <a:p>
            <a:pPr algn="just">
              <a:buNone/>
            </a:pPr>
            <a:r>
              <a:rPr lang="ru-RU" sz="1600" dirty="0" smtClean="0">
                <a:solidFill>
                  <a:schemeClr val="tx2"/>
                </a:solidFill>
              </a:rPr>
              <a:t>Курс Банка России за 1 долл. США=32 руб.</a:t>
            </a:r>
          </a:p>
          <a:p>
            <a:pPr algn="just">
              <a:buNone/>
            </a:pPr>
            <a:r>
              <a:rPr lang="ru-RU" sz="1600" dirty="0">
                <a:solidFill>
                  <a:schemeClr val="tx2"/>
                </a:solidFill>
              </a:rPr>
              <a:t>Составить проводки и рассчитать остаток на конец года. </a:t>
            </a:r>
          </a:p>
          <a:p>
            <a:pPr algn="just">
              <a:buNone/>
            </a:pPr>
            <a:endParaRPr lang="ru-RU" sz="1600" dirty="0" smtClean="0">
              <a:solidFill>
                <a:schemeClr val="tx2"/>
              </a:solidFill>
            </a:endParaRPr>
          </a:p>
          <a:p>
            <a:pPr algn="just"/>
            <a:endParaRPr lang="ru-RU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4294967295"/>
          </p:nvPr>
        </p:nvSpPr>
        <p:spPr>
          <a:xfrm>
            <a:off x="1150938" y="188913"/>
            <a:ext cx="7993062" cy="4187825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ru-RU" sz="1600" b="1" dirty="0" smtClean="0">
                <a:solidFill>
                  <a:schemeClr val="tx2"/>
                </a:solidFill>
              </a:rPr>
              <a:t>Ответ:</a:t>
            </a:r>
          </a:p>
          <a:p>
            <a:pPr algn="just">
              <a:buNone/>
            </a:pPr>
            <a:r>
              <a:rPr lang="ru-RU" sz="1600" dirty="0" smtClean="0">
                <a:solidFill>
                  <a:schemeClr val="tx2"/>
                </a:solidFill>
              </a:rPr>
              <a:t>Дт 30110  840  Кт 40702  840   50 000 </a:t>
            </a:r>
            <a:r>
              <a:rPr lang="en-US" sz="1600" dirty="0" smtClean="0">
                <a:solidFill>
                  <a:schemeClr val="tx2"/>
                </a:solidFill>
              </a:rPr>
              <a:t>USD</a:t>
            </a:r>
            <a:endParaRPr lang="ru-RU" sz="1600" dirty="0" smtClean="0">
              <a:solidFill>
                <a:schemeClr val="tx2"/>
              </a:solidFill>
            </a:endParaRPr>
          </a:p>
          <a:p>
            <a:pPr algn="just">
              <a:buNone/>
            </a:pPr>
            <a:r>
              <a:rPr lang="ru-RU" sz="1600" dirty="0" smtClean="0">
                <a:solidFill>
                  <a:schemeClr val="tx2"/>
                </a:solidFill>
              </a:rPr>
              <a:t>Дт 30110  840  Кт 40702  840   120 </a:t>
            </a:r>
            <a:r>
              <a:rPr lang="en-US" sz="1600" dirty="0" smtClean="0">
                <a:solidFill>
                  <a:schemeClr val="tx2"/>
                </a:solidFill>
              </a:rPr>
              <a:t>USD</a:t>
            </a:r>
            <a:endParaRPr lang="ru-RU" sz="1600" dirty="0" smtClean="0">
              <a:solidFill>
                <a:schemeClr val="tx2"/>
              </a:solidFill>
            </a:endParaRPr>
          </a:p>
          <a:p>
            <a:pPr algn="just">
              <a:buNone/>
            </a:pPr>
            <a:r>
              <a:rPr lang="ru-RU" sz="1600" dirty="0" smtClean="0">
                <a:solidFill>
                  <a:schemeClr val="tx2"/>
                </a:solidFill>
              </a:rPr>
              <a:t>Дт 30110  840  Кт 40702  840   30 000 </a:t>
            </a:r>
            <a:r>
              <a:rPr lang="en-US" sz="1600" dirty="0" smtClean="0">
                <a:solidFill>
                  <a:schemeClr val="tx2"/>
                </a:solidFill>
              </a:rPr>
              <a:t>USD</a:t>
            </a:r>
            <a:endParaRPr lang="ru-RU" sz="1600" dirty="0" smtClean="0">
              <a:solidFill>
                <a:schemeClr val="tx2"/>
              </a:solidFill>
            </a:endParaRPr>
          </a:p>
          <a:p>
            <a:pPr algn="just">
              <a:buNone/>
            </a:pPr>
            <a:r>
              <a:rPr lang="ru-RU" sz="1600" dirty="0" smtClean="0">
                <a:solidFill>
                  <a:schemeClr val="tx2"/>
                </a:solidFill>
              </a:rPr>
              <a:t>Дт 40702  840  Кт 30110  840   5 000 </a:t>
            </a:r>
            <a:r>
              <a:rPr lang="en-US" sz="1600" dirty="0" smtClean="0">
                <a:solidFill>
                  <a:schemeClr val="tx2"/>
                </a:solidFill>
              </a:rPr>
              <a:t>USD</a:t>
            </a:r>
            <a:endParaRPr lang="ru-RU" sz="1600" dirty="0" smtClean="0">
              <a:solidFill>
                <a:schemeClr val="tx2"/>
              </a:solidFill>
            </a:endParaRPr>
          </a:p>
          <a:p>
            <a:pPr algn="just">
              <a:buNone/>
            </a:pPr>
            <a:r>
              <a:rPr lang="ru-RU" sz="1600" dirty="0" smtClean="0">
                <a:solidFill>
                  <a:schemeClr val="tx2"/>
                </a:solidFill>
              </a:rPr>
              <a:t>Дт 40702  840  Кт 42505  840   10 000 </a:t>
            </a:r>
            <a:r>
              <a:rPr lang="en-US" sz="1600" dirty="0" smtClean="0">
                <a:solidFill>
                  <a:schemeClr val="tx2"/>
                </a:solidFill>
              </a:rPr>
              <a:t>USD</a:t>
            </a:r>
            <a:endParaRPr lang="ru-RU" sz="1600" dirty="0" smtClean="0">
              <a:solidFill>
                <a:schemeClr val="tx2"/>
              </a:solidFill>
            </a:endParaRPr>
          </a:p>
          <a:p>
            <a:pPr algn="just">
              <a:buNone/>
            </a:pPr>
            <a:r>
              <a:rPr lang="ru-RU" sz="1600" dirty="0" smtClean="0">
                <a:solidFill>
                  <a:schemeClr val="tx2"/>
                </a:solidFill>
              </a:rPr>
              <a:t>Дт 40702  840  Кт 40820  840   25 000 </a:t>
            </a:r>
            <a:r>
              <a:rPr lang="en-US" sz="1600" dirty="0" smtClean="0">
                <a:solidFill>
                  <a:schemeClr val="tx2"/>
                </a:solidFill>
              </a:rPr>
              <a:t>USD</a:t>
            </a:r>
            <a:endParaRPr lang="ru-RU" sz="1600" dirty="0" smtClean="0">
              <a:solidFill>
                <a:schemeClr val="tx2"/>
              </a:solidFill>
            </a:endParaRPr>
          </a:p>
          <a:p>
            <a:pPr algn="just">
              <a:buNone/>
            </a:pPr>
            <a:r>
              <a:rPr lang="ru-RU" sz="1600" dirty="0" smtClean="0">
                <a:solidFill>
                  <a:schemeClr val="tx2"/>
                </a:solidFill>
              </a:rPr>
              <a:t>Дт 70606  810  Кт 40702  840   100 </a:t>
            </a:r>
            <a:r>
              <a:rPr lang="en-US" sz="1600" dirty="0" smtClean="0">
                <a:solidFill>
                  <a:schemeClr val="tx2"/>
                </a:solidFill>
              </a:rPr>
              <a:t>USD</a:t>
            </a:r>
            <a:r>
              <a:rPr lang="ru-RU" sz="1600" dirty="0" smtClean="0">
                <a:solidFill>
                  <a:schemeClr val="tx2"/>
                </a:solidFill>
              </a:rPr>
              <a:t> (3200 </a:t>
            </a:r>
            <a:r>
              <a:rPr lang="en-US" sz="1600" dirty="0" smtClean="0">
                <a:solidFill>
                  <a:schemeClr val="tx2"/>
                </a:solidFill>
              </a:rPr>
              <a:t>RUR</a:t>
            </a:r>
            <a:r>
              <a:rPr lang="ru-RU" sz="1600" dirty="0" smtClean="0">
                <a:solidFill>
                  <a:schemeClr val="tx2"/>
                </a:solidFill>
              </a:rPr>
              <a:t>)</a:t>
            </a:r>
          </a:p>
          <a:p>
            <a:pPr algn="just">
              <a:buNone/>
            </a:pPr>
            <a:r>
              <a:rPr lang="ru-RU" sz="1600" dirty="0" smtClean="0">
                <a:solidFill>
                  <a:schemeClr val="tx2"/>
                </a:solidFill>
              </a:rPr>
              <a:t>Остаток по счету на конец года = 100 000 </a:t>
            </a:r>
            <a:r>
              <a:rPr lang="en-US" sz="1600" dirty="0" smtClean="0">
                <a:solidFill>
                  <a:schemeClr val="tx2"/>
                </a:solidFill>
              </a:rPr>
              <a:t>USD</a:t>
            </a:r>
            <a:r>
              <a:rPr lang="ru-RU" sz="1600" dirty="0" smtClean="0">
                <a:solidFill>
                  <a:schemeClr val="tx2"/>
                </a:solidFill>
              </a:rPr>
              <a:t> + 50 000 </a:t>
            </a:r>
            <a:r>
              <a:rPr lang="en-US" sz="1600" dirty="0" smtClean="0">
                <a:solidFill>
                  <a:schemeClr val="tx2"/>
                </a:solidFill>
              </a:rPr>
              <a:t>USD</a:t>
            </a:r>
            <a:r>
              <a:rPr lang="ru-RU" sz="1600" dirty="0" smtClean="0">
                <a:solidFill>
                  <a:schemeClr val="tx2"/>
                </a:solidFill>
              </a:rPr>
              <a:t> + 120 </a:t>
            </a:r>
            <a:r>
              <a:rPr lang="en-US" sz="1600" dirty="0" smtClean="0">
                <a:solidFill>
                  <a:schemeClr val="tx2"/>
                </a:solidFill>
              </a:rPr>
              <a:t>USD</a:t>
            </a:r>
            <a:r>
              <a:rPr lang="ru-RU" sz="1600" dirty="0" smtClean="0">
                <a:solidFill>
                  <a:schemeClr val="tx2"/>
                </a:solidFill>
              </a:rPr>
              <a:t> +</a:t>
            </a:r>
          </a:p>
          <a:p>
            <a:pPr algn="just">
              <a:buNone/>
            </a:pPr>
            <a:r>
              <a:rPr lang="ru-RU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 smtClean="0">
                <a:solidFill>
                  <a:schemeClr val="tx2"/>
                </a:solidFill>
              </a:rPr>
              <a:t>+ 30 000 USD - 5 000 USD - 10 000 USD - 25 000 USD + 100 USD = 140 220 USD.</a:t>
            </a:r>
            <a:endParaRPr lang="ru-RU" sz="1600" dirty="0" smtClean="0">
              <a:solidFill>
                <a:schemeClr val="tx2"/>
              </a:solidFill>
            </a:endParaRPr>
          </a:p>
          <a:p>
            <a:pPr algn="just">
              <a:buNone/>
            </a:pPr>
            <a:r>
              <a:rPr lang="en-US" sz="1600" dirty="0" smtClean="0">
                <a:solidFill>
                  <a:schemeClr val="tx2"/>
                </a:solidFill>
              </a:rPr>
              <a:t> </a:t>
            </a:r>
            <a:endParaRPr lang="ru-RU" sz="1600" dirty="0" smtClean="0">
              <a:solidFill>
                <a:schemeClr val="tx2"/>
              </a:solidFill>
            </a:endParaRPr>
          </a:p>
          <a:p>
            <a:pPr algn="just">
              <a:buNone/>
            </a:pPr>
            <a:endParaRPr lang="ru-RU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4294967295"/>
          </p:nvPr>
        </p:nvSpPr>
        <p:spPr>
          <a:xfrm>
            <a:off x="1093788" y="188913"/>
            <a:ext cx="8050212" cy="65532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1600" b="1" dirty="0" smtClean="0">
                <a:solidFill>
                  <a:schemeClr val="tx2"/>
                </a:solidFill>
              </a:rPr>
              <a:t>Задача 3. </a:t>
            </a:r>
            <a:r>
              <a:rPr lang="ru-RU" sz="1600" dirty="0" smtClean="0">
                <a:solidFill>
                  <a:schemeClr val="tx2"/>
                </a:solidFill>
              </a:rPr>
              <a:t>Гражданин России Игнатьев И. А. должен перевести французской фирме «</a:t>
            </a:r>
            <a:r>
              <a:rPr lang="en-US" sz="1600" dirty="0" err="1" smtClean="0">
                <a:solidFill>
                  <a:schemeClr val="tx2"/>
                </a:solidFill>
              </a:rPr>
              <a:t>Revenu</a:t>
            </a:r>
            <a:r>
              <a:rPr lang="ru-RU" sz="1600" dirty="0" smtClean="0">
                <a:solidFill>
                  <a:schemeClr val="tx2"/>
                </a:solidFill>
              </a:rPr>
              <a:t>» в Марсель 3 000 евро за лечение. Текущего валютного счета в банке у клиента нет. Может ли банк выполнить данную операцию, если да, то каким образом?</a:t>
            </a:r>
          </a:p>
          <a:p>
            <a:pPr algn="just">
              <a:buNone/>
            </a:pPr>
            <a:r>
              <a:rPr lang="ru-RU" sz="1600" dirty="0" smtClean="0">
                <a:solidFill>
                  <a:schemeClr val="tx2"/>
                </a:solidFill>
              </a:rPr>
              <a:t>Курс Банка России за 1 евро=41,7 руб.</a:t>
            </a:r>
          </a:p>
          <a:p>
            <a:pPr algn="just">
              <a:buNone/>
            </a:pPr>
            <a:r>
              <a:rPr lang="ru-RU" sz="1600" dirty="0" smtClean="0">
                <a:solidFill>
                  <a:schemeClr val="tx2"/>
                </a:solidFill>
              </a:rPr>
              <a:t>Курс Банка России за 1 долл. США=32 руб.</a:t>
            </a:r>
          </a:p>
          <a:p>
            <a:pPr algn="just">
              <a:buNone/>
            </a:pPr>
            <a:r>
              <a:rPr lang="ru-RU" sz="1600" dirty="0" smtClean="0">
                <a:solidFill>
                  <a:schemeClr val="tx2"/>
                </a:solidFill>
              </a:rPr>
              <a:t>	</a:t>
            </a:r>
          </a:p>
          <a:p>
            <a:pPr algn="just">
              <a:buNone/>
            </a:pPr>
            <a:r>
              <a:rPr lang="ru-RU" sz="1600" b="1" dirty="0" smtClean="0">
                <a:solidFill>
                  <a:schemeClr val="tx2"/>
                </a:solidFill>
              </a:rPr>
              <a:t>Ответ: </a:t>
            </a:r>
          </a:p>
          <a:p>
            <a:pPr algn="just">
              <a:buNone/>
            </a:pPr>
            <a:r>
              <a:rPr lang="ru-RU" sz="1600" dirty="0" smtClean="0">
                <a:solidFill>
                  <a:schemeClr val="tx2"/>
                </a:solidFill>
              </a:rPr>
              <a:t>Банк может осуществить данную операцию в виде перевода денежных средств клиента без открытия банковского счета. В соответствии с Федеральным законом «О валютном регулировании и валютном контроле» № 173-ФЗ и  Указанием ЦБ РФ «Об установлении суммы перевода физическим лицом-резидентом из Российской Федерации без открытия банковских счетов» № 1412-У Банк России устанавливает, что при осуществлении валютных операций физическое лицо - резидент имеет право перевести из РФ без открытия банковского счета в уполномоченном банке иностранную валюту или валюту Российской Федерации в сумме, не превышающей в эквиваленте 5000 долларов США, определяемой с использованием официальных курсов иностранных валют к рублю, установленных Банком России на дату поручения уполномоченному банку на осуществление указанного перевода.</a:t>
            </a:r>
          </a:p>
          <a:p>
            <a:pPr algn="just">
              <a:buNone/>
            </a:pPr>
            <a:r>
              <a:rPr lang="ru-RU" sz="1600" b="1" dirty="0" smtClean="0">
                <a:solidFill>
                  <a:schemeClr val="tx2"/>
                </a:solidFill>
              </a:rPr>
              <a:t> 	</a:t>
            </a:r>
            <a:r>
              <a:rPr lang="en-US" sz="1600" dirty="0" smtClean="0">
                <a:solidFill>
                  <a:schemeClr val="tx2"/>
                </a:solidFill>
              </a:rPr>
              <a:t>1 USD =32/41,7=0,8 EUR</a:t>
            </a:r>
            <a:endParaRPr lang="ru-RU" sz="1600" dirty="0" smtClean="0">
              <a:solidFill>
                <a:schemeClr val="tx2"/>
              </a:solidFill>
            </a:endParaRPr>
          </a:p>
          <a:p>
            <a:pPr algn="just">
              <a:buNone/>
            </a:pPr>
            <a:r>
              <a:rPr lang="en-US" sz="1600" dirty="0" smtClean="0">
                <a:solidFill>
                  <a:schemeClr val="tx2"/>
                </a:solidFill>
              </a:rPr>
              <a:t>	3000 EUR = 3000/0,8 =3 750 USD (&lt; 5 000 USD)</a:t>
            </a:r>
            <a:endParaRPr lang="ru-RU" sz="1600" dirty="0" smtClean="0">
              <a:solidFill>
                <a:schemeClr val="tx2"/>
              </a:solidFill>
            </a:endParaRPr>
          </a:p>
          <a:p>
            <a:pPr algn="just"/>
            <a:endParaRPr lang="ru-RU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4294967295"/>
          </p:nvPr>
        </p:nvSpPr>
        <p:spPr>
          <a:xfrm>
            <a:off x="1150938" y="188913"/>
            <a:ext cx="7993062" cy="4187825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1600" b="1" dirty="0" smtClean="0">
                <a:solidFill>
                  <a:schemeClr val="tx2"/>
                </a:solidFill>
              </a:rPr>
              <a:t>Задача 4.</a:t>
            </a:r>
            <a:r>
              <a:rPr lang="ru-RU" sz="1600" dirty="0" smtClean="0">
                <a:solidFill>
                  <a:schemeClr val="tx2"/>
                </a:solidFill>
              </a:rPr>
              <a:t> Гражданин КНР </a:t>
            </a:r>
            <a:r>
              <a:rPr lang="ru-RU" sz="1600" dirty="0" err="1" smtClean="0">
                <a:solidFill>
                  <a:schemeClr val="tx2"/>
                </a:solidFill>
              </a:rPr>
              <a:t>Хэй</a:t>
            </a:r>
            <a:r>
              <a:rPr lang="ru-RU" sz="1600" dirty="0" smtClean="0">
                <a:solidFill>
                  <a:schemeClr val="tx2"/>
                </a:solidFill>
              </a:rPr>
              <a:t> Ли имеет в уполномоченном банке текущий валютный счет в китайских юанях в сумме 15 000  CNY. Он хочет </a:t>
            </a:r>
            <a:r>
              <a:rPr lang="ru-RU" sz="1600" dirty="0" err="1" smtClean="0">
                <a:solidFill>
                  <a:schemeClr val="tx2"/>
                </a:solidFill>
              </a:rPr>
              <a:t>проконвертировать</a:t>
            </a:r>
            <a:r>
              <a:rPr lang="ru-RU" sz="1600" dirty="0" smtClean="0">
                <a:solidFill>
                  <a:schemeClr val="tx2"/>
                </a:solidFill>
              </a:rPr>
              <a:t> средства безналичным путем в рубли и открыть текущий счет в валюте РФ. </a:t>
            </a:r>
          </a:p>
          <a:p>
            <a:pPr algn="just">
              <a:buNone/>
            </a:pPr>
            <a:r>
              <a:rPr lang="ru-RU" sz="1600" dirty="0" smtClean="0">
                <a:solidFill>
                  <a:schemeClr val="tx2"/>
                </a:solidFill>
              </a:rPr>
              <a:t>Указать, какая сумма будет зачислена на счет клиента, если текущий курс Банка России за 10 CNY=50,5 </a:t>
            </a:r>
            <a:r>
              <a:rPr lang="en-US" sz="1600" dirty="0" smtClean="0">
                <a:solidFill>
                  <a:schemeClr val="tx2"/>
                </a:solidFill>
              </a:rPr>
              <a:t>RUR</a:t>
            </a:r>
            <a:r>
              <a:rPr lang="ru-RU" sz="1600" dirty="0" smtClean="0">
                <a:solidFill>
                  <a:schemeClr val="tx2"/>
                </a:solidFill>
              </a:rPr>
              <a:t>. Нужны ли дополнительные документы для открытия текущего счета нерезидента в валюте РФ.</a:t>
            </a:r>
          </a:p>
          <a:p>
            <a:pPr algn="just">
              <a:buNone/>
            </a:pPr>
            <a:r>
              <a:rPr lang="ru-RU" sz="1600" dirty="0" smtClean="0">
                <a:solidFill>
                  <a:schemeClr val="tx2"/>
                </a:solidFill>
              </a:rPr>
              <a:t>Ответ: </a:t>
            </a:r>
          </a:p>
          <a:p>
            <a:pPr algn="just">
              <a:buNone/>
            </a:pPr>
            <a:r>
              <a:rPr lang="ru-RU" sz="1600" dirty="0" smtClean="0">
                <a:solidFill>
                  <a:schemeClr val="tx2"/>
                </a:solidFill>
              </a:rPr>
              <a:t>Сумма на текущем счете в валюте РФ=(15 000*50,5)/10=75 750 </a:t>
            </a:r>
            <a:r>
              <a:rPr lang="en-US" sz="1600" dirty="0" smtClean="0">
                <a:solidFill>
                  <a:schemeClr val="tx2"/>
                </a:solidFill>
              </a:rPr>
              <a:t>RUR</a:t>
            </a:r>
            <a:endParaRPr lang="ru-RU" sz="1600" dirty="0" smtClean="0">
              <a:solidFill>
                <a:schemeClr val="tx2"/>
              </a:solidFill>
            </a:endParaRPr>
          </a:p>
          <a:p>
            <a:pPr algn="just">
              <a:buNone/>
            </a:pPr>
            <a:r>
              <a:rPr lang="ru-RU" sz="1600" dirty="0" smtClean="0">
                <a:solidFill>
                  <a:schemeClr val="tx2"/>
                </a:solidFill>
              </a:rPr>
              <a:t>Текущие счета нерезидентов в валюте РФ открываются в том же порядке, что и резидентам, поэтому дополнительные документы не требуются.</a:t>
            </a:r>
          </a:p>
          <a:p>
            <a:endParaRPr lang="ru-RU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4294967295"/>
          </p:nvPr>
        </p:nvSpPr>
        <p:spPr>
          <a:xfrm>
            <a:off x="914400" y="115888"/>
            <a:ext cx="8229600" cy="6626225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ru-RU" sz="1600" b="1" dirty="0" smtClean="0">
                <a:solidFill>
                  <a:schemeClr val="tx2"/>
                </a:solidFill>
              </a:rPr>
              <a:t>Задача 5.</a:t>
            </a:r>
            <a:r>
              <a:rPr lang="ru-RU" sz="1600" dirty="0" smtClean="0">
                <a:solidFill>
                  <a:schemeClr val="tx2"/>
                </a:solidFill>
              </a:rPr>
              <a:t> У компании ООО «Кредо» открыт валютный счет в ВТБ. Остаток по счет на 01.12.11 г. составляет 200 000 долл. США. В течение месяца были совершены следующие операции по счету:</a:t>
            </a:r>
          </a:p>
          <a:p>
            <a:pPr algn="just">
              <a:buNone/>
            </a:pPr>
            <a:r>
              <a:rPr lang="ru-RU" sz="1600" dirty="0" smtClean="0">
                <a:solidFill>
                  <a:schemeClr val="tx2"/>
                </a:solidFill>
              </a:rPr>
              <a:t>- перечислены средства за юридические услуги американской компании «</a:t>
            </a:r>
            <a:r>
              <a:rPr lang="en-US" sz="1600" dirty="0" smtClean="0">
                <a:solidFill>
                  <a:schemeClr val="tx2"/>
                </a:solidFill>
              </a:rPr>
              <a:t>Star</a:t>
            </a:r>
            <a:r>
              <a:rPr lang="ru-RU" sz="1600" dirty="0" smtClean="0">
                <a:solidFill>
                  <a:schemeClr val="tx2"/>
                </a:solidFill>
              </a:rPr>
              <a:t>» в сумме 20 000 долл. США, обслуживающейся в иностранном банке-корреспонденте «</a:t>
            </a:r>
            <a:r>
              <a:rPr lang="ru-RU" sz="1600" dirty="0" err="1" smtClean="0">
                <a:solidFill>
                  <a:schemeClr val="tx2"/>
                </a:solidFill>
              </a:rPr>
              <a:t>Bank</a:t>
            </a:r>
            <a:r>
              <a:rPr lang="ru-RU" sz="1600" dirty="0" smtClean="0">
                <a:solidFill>
                  <a:schemeClr val="tx2"/>
                </a:solidFill>
              </a:rPr>
              <a:t> </a:t>
            </a:r>
            <a:r>
              <a:rPr lang="ru-RU" sz="1600" dirty="0" err="1" smtClean="0">
                <a:solidFill>
                  <a:schemeClr val="tx2"/>
                </a:solidFill>
              </a:rPr>
              <a:t>of</a:t>
            </a:r>
            <a:r>
              <a:rPr lang="ru-RU" sz="1600" dirty="0" smtClean="0">
                <a:solidFill>
                  <a:schemeClr val="tx2"/>
                </a:solidFill>
              </a:rPr>
              <a:t> </a:t>
            </a:r>
            <a:r>
              <a:rPr lang="ru-RU" sz="1600" dirty="0" err="1" smtClean="0">
                <a:solidFill>
                  <a:schemeClr val="tx2"/>
                </a:solidFill>
              </a:rPr>
              <a:t>America</a:t>
            </a:r>
            <a:r>
              <a:rPr lang="ru-RU" sz="1600" dirty="0" smtClean="0">
                <a:solidFill>
                  <a:schemeClr val="tx2"/>
                </a:solidFill>
              </a:rPr>
              <a:t>»;</a:t>
            </a:r>
          </a:p>
          <a:p>
            <a:pPr algn="just">
              <a:buNone/>
            </a:pPr>
            <a:r>
              <a:rPr lang="ru-RU" sz="1600" dirty="0" smtClean="0">
                <a:solidFill>
                  <a:schemeClr val="tx2"/>
                </a:solidFill>
              </a:rPr>
              <a:t>- погашение банковского кредита, полученного в ВТБ, в сумме 50 000 долл. США;</a:t>
            </a:r>
          </a:p>
          <a:p>
            <a:pPr algn="just">
              <a:buNone/>
            </a:pPr>
            <a:r>
              <a:rPr lang="ru-RU" sz="1600" dirty="0" smtClean="0">
                <a:solidFill>
                  <a:schemeClr val="tx2"/>
                </a:solidFill>
              </a:rPr>
              <a:t>- перечисление средств на депозит, открытый в иностранном банке-корреспонденте «</a:t>
            </a:r>
            <a:r>
              <a:rPr lang="en-US" sz="1600" dirty="0" smtClean="0">
                <a:solidFill>
                  <a:schemeClr val="tx2"/>
                </a:solidFill>
              </a:rPr>
              <a:t>Swiss Bank Corporation</a:t>
            </a:r>
            <a:r>
              <a:rPr lang="ru-RU" sz="1600" dirty="0" smtClean="0">
                <a:solidFill>
                  <a:schemeClr val="tx2"/>
                </a:solidFill>
              </a:rPr>
              <a:t>», в сумме 70 000 долл. США;</a:t>
            </a:r>
          </a:p>
          <a:p>
            <a:pPr algn="just">
              <a:buNone/>
            </a:pPr>
            <a:r>
              <a:rPr lang="ru-RU" sz="1600" dirty="0" smtClean="0">
                <a:solidFill>
                  <a:schemeClr val="tx2"/>
                </a:solidFill>
              </a:rPr>
              <a:t>- оплата банковской комиссии за ведение счета в размере 50 долл. США.</a:t>
            </a:r>
          </a:p>
          <a:p>
            <a:pPr algn="just">
              <a:buNone/>
            </a:pPr>
            <a:r>
              <a:rPr lang="ru-RU" sz="1600" dirty="0" smtClean="0">
                <a:solidFill>
                  <a:schemeClr val="tx2"/>
                </a:solidFill>
              </a:rPr>
              <a:t>Курс Банка России за 1 долл. США=32 руб.</a:t>
            </a:r>
          </a:p>
          <a:p>
            <a:pPr algn="just">
              <a:buNone/>
            </a:pPr>
            <a:r>
              <a:rPr lang="ru-RU" sz="1600" dirty="0" smtClean="0">
                <a:solidFill>
                  <a:schemeClr val="tx2"/>
                </a:solidFill>
              </a:rPr>
              <a:t>Указать, на основании каких документов были совершены операции, и составить проводки по операциям по валютному счету.</a:t>
            </a:r>
          </a:p>
          <a:p>
            <a:pPr algn="just">
              <a:buNone/>
            </a:pPr>
            <a:r>
              <a:rPr lang="ru-RU" sz="1600" dirty="0" smtClean="0">
                <a:solidFill>
                  <a:schemeClr val="tx2"/>
                </a:solidFill>
              </a:rPr>
              <a:t>	</a:t>
            </a:r>
            <a:r>
              <a:rPr lang="ru-RU" sz="1600" b="1" dirty="0" smtClean="0">
                <a:solidFill>
                  <a:schemeClr val="tx2"/>
                </a:solidFill>
              </a:rPr>
              <a:t>Проводки:</a:t>
            </a:r>
          </a:p>
          <a:p>
            <a:pPr algn="just">
              <a:buNone/>
            </a:pPr>
            <a:r>
              <a:rPr lang="ru-RU" sz="1600" dirty="0" smtClean="0">
                <a:solidFill>
                  <a:schemeClr val="tx2"/>
                </a:solidFill>
              </a:rPr>
              <a:t>Дт 40702  840   Кт 30114  840    20 000 </a:t>
            </a:r>
            <a:r>
              <a:rPr lang="en-US" sz="1600" dirty="0" smtClean="0">
                <a:solidFill>
                  <a:schemeClr val="tx2"/>
                </a:solidFill>
              </a:rPr>
              <a:t>USD</a:t>
            </a:r>
            <a:endParaRPr lang="ru-RU" sz="1600" dirty="0" smtClean="0">
              <a:solidFill>
                <a:schemeClr val="tx2"/>
              </a:solidFill>
            </a:endParaRPr>
          </a:p>
          <a:p>
            <a:pPr algn="just">
              <a:buNone/>
            </a:pPr>
            <a:r>
              <a:rPr lang="ru-RU" sz="1600" dirty="0" smtClean="0">
                <a:solidFill>
                  <a:schemeClr val="tx2"/>
                </a:solidFill>
              </a:rPr>
              <a:t>Дт 40702  840   Кт 45206  840    50 000 </a:t>
            </a:r>
            <a:r>
              <a:rPr lang="en-US" sz="1600" dirty="0" smtClean="0">
                <a:solidFill>
                  <a:schemeClr val="tx2"/>
                </a:solidFill>
              </a:rPr>
              <a:t>USD</a:t>
            </a:r>
            <a:endParaRPr lang="ru-RU" sz="1600" dirty="0" smtClean="0">
              <a:solidFill>
                <a:schemeClr val="tx2"/>
              </a:solidFill>
            </a:endParaRPr>
          </a:p>
          <a:p>
            <a:pPr algn="just">
              <a:buNone/>
            </a:pPr>
            <a:r>
              <a:rPr lang="ru-RU" sz="1600" dirty="0" smtClean="0">
                <a:solidFill>
                  <a:schemeClr val="tx2"/>
                </a:solidFill>
              </a:rPr>
              <a:t>Дт 40702  840   Кт 30114  840    70 000 </a:t>
            </a:r>
            <a:r>
              <a:rPr lang="en-US" sz="1600" dirty="0" smtClean="0">
                <a:solidFill>
                  <a:schemeClr val="tx2"/>
                </a:solidFill>
              </a:rPr>
              <a:t>USD</a:t>
            </a:r>
            <a:endParaRPr lang="ru-RU" sz="1600" dirty="0" smtClean="0">
              <a:solidFill>
                <a:schemeClr val="tx2"/>
              </a:solidFill>
            </a:endParaRPr>
          </a:p>
          <a:p>
            <a:pPr algn="just">
              <a:buNone/>
            </a:pPr>
            <a:r>
              <a:rPr lang="ru-RU" sz="1600" dirty="0" smtClean="0">
                <a:solidFill>
                  <a:schemeClr val="tx2"/>
                </a:solidFill>
              </a:rPr>
              <a:t>Дт 40702  840   Кт 70601  810    50 </a:t>
            </a:r>
            <a:r>
              <a:rPr lang="en-US" sz="1600" dirty="0" smtClean="0">
                <a:solidFill>
                  <a:schemeClr val="tx2"/>
                </a:solidFill>
              </a:rPr>
              <a:t>USD</a:t>
            </a:r>
            <a:r>
              <a:rPr lang="ru-RU" sz="1600" dirty="0" smtClean="0">
                <a:solidFill>
                  <a:schemeClr val="tx2"/>
                </a:solidFill>
              </a:rPr>
              <a:t> (1600 </a:t>
            </a:r>
            <a:r>
              <a:rPr lang="en-US" sz="1600" dirty="0" smtClean="0">
                <a:solidFill>
                  <a:schemeClr val="tx2"/>
                </a:solidFill>
              </a:rPr>
              <a:t>RUR</a:t>
            </a:r>
            <a:r>
              <a:rPr lang="ru-RU" sz="1600" dirty="0" smtClean="0">
                <a:solidFill>
                  <a:schemeClr val="tx2"/>
                </a:solidFill>
              </a:rPr>
              <a:t>)</a:t>
            </a:r>
          </a:p>
          <a:p>
            <a:pPr algn="just"/>
            <a:endParaRPr lang="ru-RU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Прямая соединительная линия 56"/>
          <p:cNvCxnSpPr/>
          <p:nvPr/>
        </p:nvCxnSpPr>
        <p:spPr>
          <a:xfrm rot="10800000">
            <a:off x="2857488" y="4929198"/>
            <a:ext cx="0" cy="0"/>
          </a:xfrm>
          <a:prstGeom prst="line">
            <a:avLst/>
          </a:prstGeom>
          <a:ln w="19050">
            <a:solidFill>
              <a:schemeClr val="tx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рямоугольник 73"/>
          <p:cNvSpPr/>
          <p:nvPr/>
        </p:nvSpPr>
        <p:spPr>
          <a:xfrm>
            <a:off x="1482894" y="42336"/>
            <a:ext cx="69934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2800" b="1" cap="all" dirty="0" smtClean="0">
                <a:ln w="0"/>
                <a:solidFill>
                  <a:schemeClr val="tx2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Классификация валютных счетов</a:t>
            </a:r>
            <a:endParaRPr lang="ru-RU" sz="2800" b="1" cap="all" dirty="0">
              <a:ln w="0"/>
              <a:solidFill>
                <a:schemeClr val="tx2">
                  <a:lumMod val="50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16" name="Схема 15"/>
          <p:cNvGraphicFramePr/>
          <p:nvPr>
            <p:extLst>
              <p:ext uri="{D42A27DB-BD31-4B8C-83A1-F6EECF244321}">
                <p14:modId xmlns:p14="http://schemas.microsoft.com/office/powerpoint/2010/main" xmlns="" val="433986848"/>
              </p:ext>
            </p:extLst>
          </p:nvPr>
        </p:nvGraphicFramePr>
        <p:xfrm>
          <a:off x="827584" y="836712"/>
          <a:ext cx="8316416" cy="6552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8779865"/>
              </p:ext>
            </p:extLst>
          </p:nvPr>
        </p:nvGraphicFramePr>
        <p:xfrm>
          <a:off x="971600" y="1844824"/>
          <a:ext cx="8064897" cy="395385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778662"/>
                <a:gridCol w="841223"/>
                <a:gridCol w="841223"/>
                <a:gridCol w="841223"/>
                <a:gridCol w="841223"/>
                <a:gridCol w="841223"/>
                <a:gridCol w="1080120"/>
              </a:tblGrid>
              <a:tr h="2500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ru-RU" sz="1600" b="1" dirty="0">
                        <a:solidFill>
                          <a:schemeClr val="bg1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cell3D prstMaterial="dkEdge">
                      <a:bevel/>
                      <a:lightRig rig="flood" dir="t"/>
                    </a:cell3D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bg1"/>
                          </a:solidFill>
                          <a:effectLst/>
                        </a:rPr>
                        <a:t>1.01.11</a:t>
                      </a:r>
                      <a:endParaRPr lang="ru-RU" sz="2800" b="1" dirty="0">
                        <a:solidFill>
                          <a:schemeClr val="bg1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 anchor="ctr">
                    <a:cell3D prstMaterial="dkEdge">
                      <a:bevel/>
                      <a:lightRig rig="flood" dir="t"/>
                    </a:cell3D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bg1"/>
                          </a:solidFill>
                          <a:effectLst/>
                        </a:rPr>
                        <a:t>1.01.12</a:t>
                      </a:r>
                      <a:endParaRPr lang="ru-RU" sz="2800" b="1" dirty="0">
                        <a:solidFill>
                          <a:schemeClr val="bg1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 anchor="ctr">
                    <a:cell3D prstMaterial="dkEdge">
                      <a:bevel/>
                      <a:lightRig rig="flood" dir="t"/>
                    </a:cell3D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bg1"/>
                          </a:solidFill>
                          <a:effectLst/>
                        </a:rPr>
                        <a:t>1.07.12</a:t>
                      </a:r>
                      <a:endParaRPr lang="ru-RU" sz="2800" b="1" dirty="0">
                        <a:solidFill>
                          <a:schemeClr val="bg1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 anchor="ctr">
                    <a:cell3D prstMaterial="dkEdge">
                      <a:bevel/>
                      <a:lightRig rig="flood" dir="t"/>
                    </a:cell3D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bg1"/>
                          </a:solidFill>
                          <a:effectLst/>
                        </a:rPr>
                        <a:t>1.09.12</a:t>
                      </a:r>
                      <a:endParaRPr lang="ru-RU" sz="2800" b="1" dirty="0">
                        <a:solidFill>
                          <a:schemeClr val="bg1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 anchor="ctr">
                    <a:cell3D prstMaterial="dkEdge">
                      <a:bevel/>
                      <a:lightRig rig="flood" dir="t"/>
                    </a:cell3D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bg1"/>
                          </a:solidFill>
                          <a:effectLst/>
                        </a:rPr>
                        <a:t>1.10.12</a:t>
                      </a:r>
                      <a:endParaRPr lang="ru-RU" sz="2800" b="1" dirty="0">
                        <a:solidFill>
                          <a:schemeClr val="bg1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 anchor="ctr">
                    <a:cell3D prstMaterial="dkEdge">
                      <a:bevel/>
                      <a:lightRig rig="flood" dir="t"/>
                    </a:cell3D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Прирост</a:t>
                      </a:r>
                      <a:endParaRPr lang="ru-RU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8580" marR="68580" marT="0" marB="0" anchor="ctr">
                    <a:cell3D prstMaterial="dkEdge">
                      <a:bevel/>
                      <a:lightRig rig="flood" dir="t"/>
                    </a:cell3D>
                    <a:solidFill>
                      <a:schemeClr val="accent2"/>
                    </a:solidFill>
                  </a:tcPr>
                </a:tc>
              </a:tr>
              <a:tr h="7997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bg1"/>
                          </a:solidFill>
                          <a:effectLst/>
                        </a:rPr>
                        <a:t>Средства </a:t>
                      </a:r>
                      <a:r>
                        <a:rPr lang="ru-RU" sz="1600" b="1" dirty="0">
                          <a:solidFill>
                            <a:schemeClr val="bg1"/>
                          </a:solidFill>
                          <a:effectLst/>
                        </a:rPr>
                        <a:t>организаций-нерезидентов на расчетных </a:t>
                      </a:r>
                      <a:r>
                        <a:rPr lang="ru-RU" sz="1600" b="1" dirty="0" smtClean="0">
                          <a:solidFill>
                            <a:schemeClr val="bg1"/>
                          </a:solidFill>
                          <a:effectLst/>
                        </a:rPr>
                        <a:t>счетах, млрд руб.</a:t>
                      </a:r>
                      <a:endParaRPr lang="ru-RU" sz="1600" b="1" dirty="0">
                        <a:solidFill>
                          <a:schemeClr val="bg1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>
                    <a:cell3D prstMaterial="dkEdge">
                      <a:bevel/>
                      <a:lightRig rig="flood" dir="t"/>
                    </a:cell3D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2"/>
                          </a:solidFill>
                          <a:effectLst/>
                        </a:rPr>
                        <a:t>195,2</a:t>
                      </a:r>
                      <a:endParaRPr lang="ru-RU" sz="1600" b="1" dirty="0">
                        <a:solidFill>
                          <a:schemeClr val="tx2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2"/>
                          </a:solidFill>
                          <a:effectLst/>
                        </a:rPr>
                        <a:t>179,7</a:t>
                      </a:r>
                      <a:endParaRPr lang="ru-RU" sz="1600" b="1" dirty="0">
                        <a:solidFill>
                          <a:schemeClr val="tx2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2"/>
                          </a:solidFill>
                          <a:effectLst/>
                        </a:rPr>
                        <a:t>243,5</a:t>
                      </a:r>
                      <a:endParaRPr lang="ru-RU" sz="1600" b="1" dirty="0">
                        <a:solidFill>
                          <a:schemeClr val="tx2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2"/>
                          </a:solidFill>
                          <a:effectLst/>
                        </a:rPr>
                        <a:t>295,9</a:t>
                      </a:r>
                      <a:endParaRPr lang="ru-RU" sz="1600" b="1" dirty="0">
                        <a:solidFill>
                          <a:schemeClr val="tx2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2"/>
                          </a:solidFill>
                          <a:effectLst/>
                        </a:rPr>
                        <a:t>280,3</a:t>
                      </a:r>
                      <a:endParaRPr lang="ru-RU" sz="1600" b="1" dirty="0">
                        <a:solidFill>
                          <a:schemeClr val="tx2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2"/>
                          </a:solidFill>
                          <a:effectLst/>
                          <a:latin typeface="+mj-lt"/>
                          <a:ea typeface="Calibri"/>
                        </a:rPr>
                        <a:t>+43,6%</a:t>
                      </a:r>
                      <a:endParaRPr lang="ru-RU" sz="1600" b="1" dirty="0">
                        <a:solidFill>
                          <a:schemeClr val="tx2"/>
                        </a:solidFill>
                        <a:effectLst/>
                        <a:latin typeface="+mj-lt"/>
                        <a:ea typeface="Calibri"/>
                      </a:endParaRPr>
                    </a:p>
                  </a:txBody>
                  <a:tcPr marL="68580" marR="68580" marT="0" marB="0" anchor="ctr">
                    <a:cell3D prstMaterial="dkEdge">
                      <a:bevel/>
                      <a:lightRig rig="flood" dir="t"/>
                    </a:cell3D>
                  </a:tcPr>
                </a:tc>
              </a:tr>
              <a:tr h="8464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bg1"/>
                          </a:solidFill>
                          <a:effectLst/>
                        </a:rPr>
                        <a:t>Средства на депозитных счетах  </a:t>
                      </a:r>
                      <a:r>
                        <a:rPr lang="ru-RU" sz="1600" b="1" dirty="0">
                          <a:solidFill>
                            <a:schemeClr val="bg1"/>
                          </a:solidFill>
                          <a:effectLst/>
                        </a:rPr>
                        <a:t>юридических </a:t>
                      </a:r>
                      <a:r>
                        <a:rPr lang="ru-RU" sz="1600" b="1" dirty="0" smtClean="0">
                          <a:solidFill>
                            <a:schemeClr val="bg1"/>
                          </a:solidFill>
                          <a:effectLst/>
                        </a:rPr>
                        <a:t>лиц-нерезидентов, млрд руб.</a:t>
                      </a:r>
                    </a:p>
                  </a:txBody>
                  <a:tcPr marL="68580" marR="68580" marT="0" marB="0">
                    <a:cell3D prstMaterial="dkEdge">
                      <a:bevel/>
                      <a:lightRig rig="flood" dir="t"/>
                    </a:cell3D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2"/>
                          </a:solidFill>
                          <a:effectLst/>
                        </a:rPr>
                        <a:t>269,3</a:t>
                      </a:r>
                      <a:endParaRPr lang="ru-RU" sz="1600" b="1" dirty="0">
                        <a:solidFill>
                          <a:schemeClr val="tx2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2"/>
                          </a:solidFill>
                          <a:effectLst/>
                        </a:rPr>
                        <a:t>350,1</a:t>
                      </a:r>
                      <a:endParaRPr lang="ru-RU" sz="1600" b="1" dirty="0">
                        <a:solidFill>
                          <a:schemeClr val="tx2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2"/>
                          </a:solidFill>
                          <a:effectLst/>
                        </a:rPr>
                        <a:t>410,3</a:t>
                      </a:r>
                      <a:endParaRPr lang="ru-RU" sz="1600" b="1" dirty="0">
                        <a:solidFill>
                          <a:schemeClr val="tx2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2"/>
                          </a:solidFill>
                          <a:effectLst/>
                        </a:rPr>
                        <a:t>314,5</a:t>
                      </a:r>
                      <a:endParaRPr lang="ru-RU" sz="1600" b="1" dirty="0">
                        <a:solidFill>
                          <a:schemeClr val="tx2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2"/>
                          </a:solidFill>
                          <a:effectLst/>
                        </a:rPr>
                        <a:t>332,8</a:t>
                      </a:r>
                      <a:endParaRPr lang="ru-RU" sz="1600" b="1" dirty="0">
                        <a:solidFill>
                          <a:schemeClr val="tx2"/>
                        </a:solidFill>
                        <a:effectLst/>
                        <a:latin typeface="Arial"/>
                        <a:ea typeface="Calibri"/>
                      </a:endParaRPr>
                    </a:p>
                  </a:txBody>
                  <a:tcPr marL="68580" marR="68580" marT="0" marB="0"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2"/>
                          </a:solidFill>
                          <a:effectLst/>
                          <a:latin typeface="+mj-lt"/>
                          <a:ea typeface="Calibri"/>
                        </a:rPr>
                        <a:t>+23,6%</a:t>
                      </a:r>
                      <a:endParaRPr lang="ru-RU" sz="1600" b="1" dirty="0">
                        <a:solidFill>
                          <a:schemeClr val="tx2"/>
                        </a:solidFill>
                        <a:effectLst/>
                        <a:latin typeface="+mj-lt"/>
                        <a:ea typeface="Calibri"/>
                      </a:endParaRPr>
                    </a:p>
                  </a:txBody>
                  <a:tcPr marL="68580" marR="68580" marT="0" marB="0" anchor="ctr">
                    <a:cell3D prstMaterial="dkEdge">
                      <a:bevel/>
                      <a:lightRig rig="flood" dir="t"/>
                    </a:cell3D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bg1"/>
                          </a:solidFill>
                          <a:effectLst/>
                        </a:rPr>
                        <a:t>Средства </a:t>
                      </a:r>
                      <a:r>
                        <a:rPr lang="ru-RU" sz="1600" b="1" dirty="0">
                          <a:solidFill>
                            <a:schemeClr val="bg1"/>
                          </a:solidFill>
                          <a:effectLst/>
                        </a:rPr>
                        <a:t>организаций на расчетных </a:t>
                      </a:r>
                      <a:r>
                        <a:rPr lang="ru-RU" sz="1600" b="1" dirty="0" smtClean="0">
                          <a:solidFill>
                            <a:schemeClr val="bg1"/>
                          </a:solidFill>
                          <a:effectLst/>
                        </a:rPr>
                        <a:t>счетах, млрд руб.</a:t>
                      </a:r>
                    </a:p>
                  </a:txBody>
                  <a:tcPr marL="68580" marR="68580" marT="0" marB="0">
                    <a:cell3D prstMaterial="dkEdge">
                      <a:bevel/>
                      <a:lightRig rig="flood" dir="t"/>
                    </a:cell3D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>
                          <a:solidFill>
                            <a:schemeClr val="tx2"/>
                          </a:solidFill>
                          <a:effectLst/>
                        </a:rPr>
                        <a:t>710,2</a:t>
                      </a:r>
                      <a:endParaRPr lang="ru-RU" sz="1600" b="1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 smtClean="0">
                          <a:solidFill>
                            <a:schemeClr val="tx2"/>
                          </a:solidFill>
                          <a:effectLst/>
                        </a:rPr>
                        <a:t>625,7</a:t>
                      </a:r>
                      <a:endParaRPr lang="ru-RU" sz="1600" b="1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 smtClean="0">
                          <a:solidFill>
                            <a:schemeClr val="tx2"/>
                          </a:solidFill>
                          <a:effectLst/>
                        </a:rPr>
                        <a:t>872,5</a:t>
                      </a:r>
                      <a:endParaRPr lang="ru-RU" sz="1600" b="1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 smtClean="0">
                          <a:solidFill>
                            <a:schemeClr val="tx2"/>
                          </a:solidFill>
                          <a:effectLst/>
                        </a:rPr>
                        <a:t>875,3</a:t>
                      </a:r>
                      <a:endParaRPr lang="ru-RU" sz="1600" b="1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 smtClean="0">
                          <a:solidFill>
                            <a:schemeClr val="tx2"/>
                          </a:solidFill>
                          <a:effectLst/>
                        </a:rPr>
                        <a:t>1 009,4</a:t>
                      </a:r>
                      <a:endParaRPr lang="ru-RU" sz="1600" b="1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 smtClean="0">
                          <a:solidFill>
                            <a:schemeClr val="tx2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+42,1%</a:t>
                      </a:r>
                      <a:endParaRPr lang="ru-RU" sz="1600" b="1" dirty="0">
                        <a:solidFill>
                          <a:schemeClr val="tx2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cell3D prstMaterial="dkEdge">
                      <a:bevel/>
                      <a:lightRig rig="flood" dir="t"/>
                    </a:cell3D>
                  </a:tcPr>
                </a:tc>
              </a:tr>
              <a:tr h="8640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bg1"/>
                          </a:solidFill>
                          <a:effectLst/>
                        </a:rPr>
                        <a:t>Средства на депозитных счетах юридических лиц, млрд руб.</a:t>
                      </a:r>
                    </a:p>
                  </a:txBody>
                  <a:tcPr marL="68580" marR="68580" marT="0" marB="0">
                    <a:cell3D prstMaterial="dkEdge">
                      <a:bevel/>
                      <a:lightRig rig="flood" dir="t"/>
                    </a:cell3D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>
                          <a:solidFill>
                            <a:schemeClr val="tx2"/>
                          </a:solidFill>
                          <a:effectLst/>
                        </a:rPr>
                        <a:t>2 494,4</a:t>
                      </a:r>
                      <a:endParaRPr lang="ru-RU" sz="1600" b="1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 smtClean="0">
                          <a:solidFill>
                            <a:schemeClr val="tx2"/>
                          </a:solidFill>
                          <a:effectLst/>
                        </a:rPr>
                        <a:t>2 879,4</a:t>
                      </a:r>
                      <a:endParaRPr lang="ru-RU" sz="1600" b="1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 smtClean="0">
                          <a:solidFill>
                            <a:schemeClr val="tx2"/>
                          </a:solidFill>
                          <a:effectLst/>
                        </a:rPr>
                        <a:t>3 140,7</a:t>
                      </a:r>
                      <a:endParaRPr lang="ru-RU" sz="1600" b="1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 smtClean="0">
                          <a:solidFill>
                            <a:schemeClr val="tx2"/>
                          </a:solidFill>
                          <a:effectLst/>
                        </a:rPr>
                        <a:t>3 352,0</a:t>
                      </a:r>
                      <a:endParaRPr lang="ru-RU" sz="1600" b="1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 smtClean="0">
                          <a:solidFill>
                            <a:schemeClr val="tx2"/>
                          </a:solidFill>
                          <a:effectLst/>
                        </a:rPr>
                        <a:t>3 293,2</a:t>
                      </a:r>
                      <a:endParaRPr lang="ru-RU" sz="1600" b="1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 smtClean="0">
                          <a:solidFill>
                            <a:schemeClr val="tx2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+32%</a:t>
                      </a:r>
                      <a:endParaRPr lang="ru-RU" sz="1600" b="1" dirty="0">
                        <a:solidFill>
                          <a:schemeClr val="tx2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374270" cy="1219200"/>
          </a:xfrm>
        </p:spPr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2800" b="1" cap="all" dirty="0" smtClean="0">
                <a:ln w="0">
                  <a:solidFill>
                    <a:sysClr val="windowText" lastClr="000000"/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Динамика привлечения денежных средств по счетам Ю.Л. – резидентов и нерезидентов</a:t>
            </a:r>
            <a:endParaRPr lang="ru-RU" sz="2800" b="1" cap="all" dirty="0">
              <a:ln w="0">
                <a:solidFill>
                  <a:sysClr val="windowText" lastClr="000000"/>
                </a:solidFill>
              </a:ln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5877272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По сравнению с предыдущим годом средства на депозитных и расчётных счетах юридических лиц как резидентов так и нерезидентов увеличились.</a:t>
            </a:r>
            <a:r>
              <a:rPr lang="en-US" sz="1600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ru-RU" sz="1600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Наибольший прирост наблюдается по расчётным счетам нерезидентов (43,6%).</a:t>
            </a:r>
            <a:endParaRPr lang="ru-RU" sz="1600" b="1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2869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525" name="Group 101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xmlns="" val="4139748900"/>
              </p:ext>
            </p:extLst>
          </p:nvPr>
        </p:nvGraphicFramePr>
        <p:xfrm>
          <a:off x="1835696" y="588054"/>
          <a:ext cx="7200800" cy="620193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10705"/>
                <a:gridCol w="1515957"/>
                <a:gridCol w="4074138"/>
              </a:tblGrid>
              <a:tr h="485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Цифр. Код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Букв. Код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Валюта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29139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036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AUD 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Австралийский доллар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29139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974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BYR 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Белорусский рубль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29139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208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DKK 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Датская крона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29139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840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USD 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Доллар США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29139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978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EUR 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Евро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29139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352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ISK 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Исландская крона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29139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398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KZT 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Казахская тенге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29139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124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CAD 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Канадский доллар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29139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156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CNY 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Китайский юань </a:t>
                      </a:r>
                      <a:r>
                        <a:rPr kumimoji="0" lang="ru-RU" sz="14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Жэньминьби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29139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949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  TRY 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  Новая турецкая лира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29139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578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  NOK 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Норвежская крона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32187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960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XDR 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СДР (специальные права заимствования)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29139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702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SGD 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Сингапурский доллар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29139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980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UAH 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Украинская гривна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29139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826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GBP 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Фунт стерлингов Соединенного королевства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29139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752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  SEK 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  Шведская крона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29139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756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  CHF 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Швейцарский франк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29139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392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JPY 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Японская иена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1187624" y="26244"/>
            <a:ext cx="77227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3200" b="1" cap="all" dirty="0">
                <a:ln w="0">
                  <a:solidFill>
                    <a:schemeClr val="tx2"/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1000" endPos="50000" dist="5000" dir="5400000" sy="-100000" rotWithShape="0"/>
                </a:effectLst>
                <a:latin typeface="+mj-lt"/>
              </a:rPr>
              <a:t>Кодировка иностранной валюты</a:t>
            </a:r>
          </a:p>
        </p:txBody>
      </p:sp>
      <p:sp>
        <p:nvSpPr>
          <p:cNvPr id="3" name="Скругленная прямоугольная выноска 2"/>
          <p:cNvSpPr/>
          <p:nvPr/>
        </p:nvSpPr>
        <p:spPr>
          <a:xfrm rot="20197493">
            <a:off x="186732" y="4602565"/>
            <a:ext cx="2001785" cy="1761240"/>
          </a:xfrm>
          <a:prstGeom prst="wedgeRoundRectCallout">
            <a:avLst>
              <a:gd name="adj1" fmla="val 36309"/>
              <a:gd name="adj2" fmla="val 64383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Box 94"/>
          <p:cNvSpPr txBox="1">
            <a:spLocks noChangeArrowheads="1"/>
          </p:cNvSpPr>
          <p:nvPr/>
        </p:nvSpPr>
        <p:spPr bwMode="auto">
          <a:xfrm rot="20175038">
            <a:off x="-25934" y="4520983"/>
            <a:ext cx="2427113" cy="1924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Счета открываются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преимущественно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 свободно конвертируемых  валютах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Содержимое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359740561"/>
              </p:ext>
            </p:extLst>
          </p:nvPr>
        </p:nvGraphicFramePr>
        <p:xfrm>
          <a:off x="908904" y="1223758"/>
          <a:ext cx="8067172" cy="5445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971600" y="188640"/>
            <a:ext cx="8004476" cy="1015663"/>
          </a:xfrm>
          <a:prstGeom prst="rect">
            <a:avLst/>
          </a:prstGeom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just"/>
            <a:r>
              <a:rPr lang="ru-RU" sz="2000" b="1" cap="all" dirty="0" smtClean="0">
                <a:ln w="0">
                  <a:solidFill>
                    <a:schemeClr val="tx2"/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18000" endPos="50000" dist="5000" dir="5400000" sy="-100000" rotWithShape="0"/>
                </a:effectLst>
                <a:latin typeface="+mj-lt"/>
                <a:cs typeface="Times New Roman" pitchFamily="18" charset="0"/>
              </a:rPr>
              <a:t>В соответствии с Инструкцией 28-И для открытия расчетного счета Ю.Л. - резиденты должны предоставить следующие документы:</a:t>
            </a:r>
            <a:endParaRPr lang="ru-RU" sz="2000" b="1" cap="all" dirty="0">
              <a:ln w="0">
                <a:solidFill>
                  <a:schemeClr val="tx2"/>
                </a:solidFill>
              </a:ln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18000" endPos="50000" dist="5000" dir="5400000" sy="-100000" rotWithShape="0"/>
              </a:effectLst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3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Рабочий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Тема3</Template>
  <TotalTime>3210</TotalTime>
  <Words>6501</Words>
  <Application>Microsoft Office PowerPoint</Application>
  <PresentationFormat>On-screen Show (4:3)</PresentationFormat>
  <Paragraphs>645</Paragraphs>
  <Slides>59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Тема3</vt:lpstr>
      <vt:lpstr>Открытие и ведение валютных счетов</vt:lpstr>
      <vt:lpstr>Slide 2</vt:lpstr>
      <vt:lpstr>Slide 3</vt:lpstr>
      <vt:lpstr>Slide 4</vt:lpstr>
      <vt:lpstr>Slide 5</vt:lpstr>
      <vt:lpstr>Slide 6</vt:lpstr>
      <vt:lpstr>Динамика привлечения денежных средств по счетам Ю.Л. – резидентов и нерезидентов</vt:lpstr>
      <vt:lpstr>Slide 8</vt:lpstr>
      <vt:lpstr>Slide 9</vt:lpstr>
      <vt:lpstr>Slide 10</vt:lpstr>
      <vt:lpstr>Slide 11</vt:lpstr>
      <vt:lpstr>Slide 12</vt:lpstr>
      <vt:lpstr>Slide 13</vt:lpstr>
      <vt:lpstr>Slide 14</vt:lpstr>
      <vt:lpstr>Также, в связи с вступлением в силу ФЗ №8-фз «О клиринге и клиринговой деятельности», между резидентами могут осуществляться следующие операции: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Тесты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Задачи:</vt:lpstr>
      <vt:lpstr>Slide 55</vt:lpstr>
      <vt:lpstr>Slide 56</vt:lpstr>
      <vt:lpstr>Slide 57</vt:lpstr>
      <vt:lpstr>Slide 58</vt:lpstr>
      <vt:lpstr>Slide 59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XTreme</dc:creator>
  <cp:lastModifiedBy>Windows User</cp:lastModifiedBy>
  <cp:revision>130</cp:revision>
  <dcterms:created xsi:type="dcterms:W3CDTF">2011-11-28T13:23:34Z</dcterms:created>
  <dcterms:modified xsi:type="dcterms:W3CDTF">2017-11-20T04:56:00Z</dcterms:modified>
</cp:coreProperties>
</file>