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 autoAdjust="0"/>
    <p:restoredTop sz="94718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29BE01B-221E-4000-8699-81C2E04BED2F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C194A44-D04A-4FD6-99D5-124F1B2C7A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9D07E3-31CA-4B07-ABF7-90E6CECE6B4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62643-9955-448E-BA62-E308857FFE5D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B32BE-F897-4B16-B045-ABF8AA8D1D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0C255-A50C-49AB-8848-AF73676C58F9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1AFBA-9F3D-4FCC-A2B5-543A21C5AE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6DE5-F0B8-4C5E-BD76-3DA6FC3D77B7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62C79-8774-45CB-B07F-9BA627EC6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E575A-4130-4DD5-BCA4-E1E9DC17FE44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12C1B-C101-41E9-AA44-46F120FF8B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430-8B24-4BE7-83C1-65333DCFEF12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22CFF-0BA9-4D44-ACA8-C7B3449683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06B03-35B9-4645-9AE7-56DB03703B6C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3F8AA-CAD4-4516-BC6D-71BA63C72A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BFE13-7CB2-49EE-9A95-E9BAA90B98A3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7DB7-4C12-4830-8477-0BB7333EDD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797DA-9DB0-4906-BCA2-46F70B7FD7FF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5523E-AAA4-44CE-83EF-FAC85B29A9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56DA-6D65-49D1-83B1-2BFE0D458C11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27CD1-F2A6-4A0A-99F4-2EF146ED22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1EC86-E455-411D-9FD7-99ED2D5F03F1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65243-6E4F-4177-A9C1-DD1C828E1B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E6FE9-6599-46AD-9D54-1E3965FE317F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B6CC-FB29-4304-9F70-8D23D3B1D0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62B075-EC09-4F5A-A559-5CC4E11E2AD3}" type="datetimeFigureOut">
              <a:rPr lang="ru-RU"/>
              <a:pPr>
                <a:defRPr/>
              </a:pPr>
              <a:t>01.12.2016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805D26-D21A-45B7-A51C-B06CE742C2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ru.wikipedia.org/wiki/%D0%98%D0%B7%D0%BE%D0%B1%D1%80%D0%B0%D0%B6%D0%B5%D0%BD%D0%B8%D0%B5:IBM_PC_5150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://book.kbsu.ru/theory/chapter3/0019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5" Type="http://schemas.openxmlformats.org/officeDocument/2006/relationships/image" Target="http://book.kbsu.ru/theory/chapter3/0021.jpg" TargetMode="Externa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ru.wikipedia.org/wiki/%D0%98%D0%B7%D0%BE%D0%B1%D1%80%D0%B0%D0%B6%D0%B5%D0%BD%D0%B8%D0%B5:RomanAbacusRecon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.ru/science/mathematics/babbage/babbige_comp.s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ru.wikipedia.org/wiki/%D0%98%D0%B7%D0%BE%D0%B1%D1%80%D0%B0%D0%B6%D0%B5%D0%BD%D0%B8%D0%B5:VacuumTube1.jpg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ru.wikipedia.org/wiki/%D0%98%D0%B7%D0%BE%D0%B1%D1%80%D0%B0%D0%B6%D0%B5%D0%BD%D0%B8%D0%B5:Transistor-photo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00125"/>
            <a:ext cx="7772400" cy="16430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История развития компьютерной техники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Выполнила учащаяся 8 класса Гончарова Ирина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ЭВМ четвертого поколения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с 197года до 1990 года</a:t>
            </a:r>
            <a: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Элементная база – сверхбольшие интегральные схемы (СБИС).</a:t>
            </a:r>
          </a:p>
          <a:p>
            <a:pPr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Создание многопроцессорных вычислительных систем.</a:t>
            </a:r>
          </a:p>
          <a:p>
            <a:pPr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Создание дешевых и компактных микроЭВМ и персональных ЭВМ и на их базе вычислительных сетей.</a:t>
            </a:r>
          </a:p>
          <a:p>
            <a:pPr algn="r">
              <a:buFont typeface="Arial" charset="0"/>
              <a:buNone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В 1971 году фирмой Intel (США)                   создан первый микропроцессор –</a:t>
            </a:r>
          </a:p>
          <a:p>
            <a:pPr algn="r">
              <a:buFont typeface="Arial" charset="0"/>
              <a:buNone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программируемое</a:t>
            </a:r>
          </a:p>
          <a:p>
            <a:pPr algn="r">
              <a:buFont typeface="Arial" charset="0"/>
              <a:buNone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логическое устройство, изготовленное </a:t>
            </a:r>
          </a:p>
          <a:p>
            <a:pPr algn="r">
              <a:buFont typeface="Arial" charset="0"/>
              <a:buNone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по технологии СБИС</a:t>
            </a:r>
          </a:p>
          <a:p>
            <a:pPr algn="r">
              <a:buFont typeface="Arial" charset="0"/>
              <a:buNone/>
            </a:pPr>
            <a:r>
              <a:rPr lang="ru-RU" sz="2000" smtClean="0">
                <a:latin typeface="Times New Roman" pitchFamily="18" charset="0"/>
              </a:rPr>
              <a:t> </a:t>
            </a:r>
          </a:p>
          <a:p>
            <a:pPr algn="r">
              <a:buFont typeface="Arial" charset="0"/>
              <a:buNone/>
            </a:pPr>
            <a:endParaRPr lang="ru-RU" sz="2000" smtClean="0"/>
          </a:p>
        </p:txBody>
      </p:sp>
      <p:pic>
        <p:nvPicPr>
          <p:cNvPr id="5" name="Picture 5" descr="hoff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63" y="5143500"/>
            <a:ext cx="2233612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3143250"/>
            <a:ext cx="3786187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Первые персональные компь</a:t>
            </a:r>
            <a: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ютеры</a:t>
            </a:r>
            <a:b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/>
          </a:p>
        </p:txBody>
      </p:sp>
      <p:pic>
        <p:nvPicPr>
          <p:cNvPr id="12291" name="Picture 3" descr="IBM 5150">
            <a:hlinkClick r:id="rId2" tooltip="IBM 515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43063" y="3000375"/>
            <a:ext cx="5500687" cy="3143250"/>
          </a:xfrm>
        </p:spPr>
      </p:pic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2286000" y="1357313"/>
            <a:ext cx="4572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Times New Roman" pitchFamily="18" charset="0"/>
              </a:rPr>
              <a:t>В 1981 г.</a:t>
            </a:r>
            <a:r>
              <a:rPr lang="ru-RU">
                <a:latin typeface="Times New Roman" pitchFamily="18" charset="0"/>
              </a:rPr>
              <a:t> IBM Corporation (International Business Machines)(США) представила первую модель персонального компьютера — IBM 5150, положившую начало эпохи современных компьютеров.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13315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13316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1983 г.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Корпорация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Apple Computers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построила персо-нальный компьютер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Lisa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— первый офисный компьютер, управляемый манипулятором мышь. </a:t>
            </a:r>
          </a:p>
        </p:txBody>
      </p:sp>
      <p:sp>
        <p:nvSpPr>
          <p:cNvPr id="13317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13318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1984 г.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Корпорация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Apple Computer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выпустила компьютер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Macintosh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на 32-разрядном процессоре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Motorola 68000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smtClean="0"/>
          </a:p>
        </p:txBody>
      </p:sp>
      <p:pic>
        <p:nvPicPr>
          <p:cNvPr id="13319" name="Picture 3" descr="http://book.kbsu.ru/theory/chapter3/0019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1500" y="571500"/>
            <a:ext cx="3786188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5" descr="http://book.kbsu.ru/theory/chapter3/0021.jp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4786313" y="571500"/>
            <a:ext cx="3784600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ЭВМ пятого поколения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с 1990 года до наших дней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Переход к компьютерам пятого поколения предполагал переход к новым архитектурам, ориентированным на создание искусственного интеллекта.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Считалось, что архитектура компьютеров пятого поколения будет содержать два основных блока. Один из них — собственно компьютер, в котором связь с пользователем осуществляет блок, называемый «интеллектуальным интерфейсом». Задача интерфейса — понять текст, написанный на естественном языке или речь, и изложенное таким образом условие задачи перевести в работающую программу.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Основные требования к компьютерам 5-го поколения: Создание развитого человеко-машинного интерфейса (распознавание речи, образов); Развитие логического программирования для создания баз знаний и систем искусственного интеллекта; Создание новых технологий в производстве вычислительной техники; Создание новых архитектур компьютеров и вычислительных комплексов.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Новые технические возможности вычислительной техники должны были расширить круг решаемых задач и позволить перейти к задачам создания искусственного интеллекта. В качестве одной из необходимых для создания искусственного интеллекта составляющих являются базы знаний (базы данных) по различным направлениям науки и техники. Для создания и использования баз данных требуется высокое быстродействие вычислительной системы и большой объем памяти. Универсальные компьютеры способны производить высокоскоростные вычисления, но не пригодны для выполнения с высокой скоростью операций сравнения и сортировки больших объемов записей, хранящихся обычно на магнитных дисках. Для создания программ, обеспечивающих заполнение, обновление баз данных и работу с ними, были созданы специальные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объектно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ориентированные и логические языки программирования, обеспечивающие наибольшие возможности по сравнению с обычными процедурными языками. Структура этих языков требует перехода от традиционной фон-неймановской архитектуры компьютера к архитектурам, учитывающим требования задач создания искусственного интеллекта.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Пример: IBM eServer z990</a:t>
            </a:r>
            <a:br>
              <a:rPr lang="ru-RU" sz="14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Изготовлен в 2003 г.</a:t>
            </a:r>
            <a:br>
              <a:rPr lang="ru-RU" sz="14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 Физические параметры: вес 2000 кг., потребляемая мощность 21 КВт., площадь 2,5 кв. м., высота 1,94 м., емкость ОЗУ 256 ГБайт, производительность — 9 млрд. инструкций/сек.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785938"/>
            <a:ext cx="4191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Содержание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Счетно-решающие средства до появления ЭВМ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Первое поколение ЭВМ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Второе поколение ЭВМ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Третье поколение ЭВМ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Четвертое поколение ЭВМ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Пятое поколение ЭВМ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Счетно-решающие средства до появления ЭВМ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b="1" smtClean="0">
                <a:solidFill>
                  <a:srgbClr val="FF0000"/>
                </a:solidFill>
              </a:rPr>
              <a:t>V</a:t>
            </a:r>
            <a:r>
              <a:rPr lang="ru-RU" b="1" smtClean="0">
                <a:solidFill>
                  <a:srgbClr val="FF0000"/>
                </a:solidFill>
              </a:rPr>
              <a:t> – </a:t>
            </a:r>
            <a:r>
              <a:rPr lang="en-US" b="1" smtClean="0">
                <a:solidFill>
                  <a:srgbClr val="FF0000"/>
                </a:solidFill>
              </a:rPr>
              <a:t>VI </a:t>
            </a:r>
            <a:r>
              <a:rPr lang="ru-RU" b="1" smtClean="0">
                <a:solidFill>
                  <a:srgbClr val="FF0000"/>
                </a:solidFill>
              </a:rPr>
              <a:t>век до нашей эры</a:t>
            </a:r>
            <a:r>
              <a:rPr lang="ru-RU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50000"/>
              </a:spcBef>
              <a:buFont typeface="Arial" charset="0"/>
              <a:buNone/>
            </a:pPr>
            <a:r>
              <a:rPr lang="ru-RU" b="1" i="1" smtClean="0"/>
              <a:t>Древнегреческий абак   </a:t>
            </a:r>
          </a:p>
          <a:p>
            <a:pPr algn="r">
              <a:spcBef>
                <a:spcPct val="50000"/>
              </a:spcBef>
              <a:buFont typeface="Arial" charset="0"/>
              <a:buNone/>
            </a:pPr>
            <a:r>
              <a:rPr lang="ru-RU" b="1" i="1" smtClean="0"/>
              <a:t>                               </a:t>
            </a: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История вычислений уходит глубокими корнями </a:t>
            </a:r>
          </a:p>
          <a:p>
            <a:pPr algn="r">
              <a:spcBef>
                <a:spcPct val="50000"/>
              </a:spcBef>
              <a:buFont typeface="Arial" charset="0"/>
              <a:buNone/>
            </a:pP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в даль веков      так же, как и развитие человечества. </a:t>
            </a:r>
          </a:p>
          <a:p>
            <a:pPr algn="r">
              <a:spcBef>
                <a:spcPct val="50000"/>
              </a:spcBef>
              <a:buFont typeface="Arial" charset="0"/>
              <a:buNone/>
            </a:pPr>
            <a:endParaRPr lang="ru-RU" sz="160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spcBef>
                <a:spcPct val="50000"/>
              </a:spcBef>
              <a:buFont typeface="Arial" charset="0"/>
              <a:buNone/>
            </a:pP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                                                    Одним из первых устройств (V—VI вв. до н. э.), облегчающих вычисления, можно</a:t>
            </a:r>
          </a:p>
          <a:p>
            <a:pPr algn="r">
              <a:spcBef>
                <a:spcPct val="50000"/>
              </a:spcBef>
              <a:buFont typeface="Arial" charset="0"/>
              <a:buNone/>
            </a:pP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считать специальную доску для вычислений, названную «абак». </a:t>
            </a:r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  <p:pic>
        <p:nvPicPr>
          <p:cNvPr id="4100" name="Picture 2" descr="Реконструкция римского абака">
            <a:hlinkClick r:id="rId2" tooltip="&quot;Реконструкция римского абака&quot;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3286125"/>
            <a:ext cx="2808287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XVII</a:t>
            </a:r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век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Блез ПАСКАЛЬ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Blasé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Paskal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19.06.1623    –  	19.08.1662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dirty="0" smtClean="0"/>
              <a:t>В начале XVII столетия, когда математика стала играть ключевую роль в науке, французский математик и физик Блез Паскаль создал «суммирующую» машину, названной </a:t>
            </a:r>
            <a:r>
              <a:rPr lang="ru-RU" sz="1800" dirty="0" err="1" smtClean="0"/>
              <a:t>Паскалиной</a:t>
            </a:r>
            <a:r>
              <a:rPr lang="ru-RU" sz="1800" dirty="0" smtClean="0"/>
              <a:t>, которая кроме сложения выполняла и вычитание.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b="1" i="1" dirty="0" smtClean="0">
                <a:latin typeface="Times New Roman" pitchFamily="18" charset="0"/>
              </a:rPr>
              <a:t>Арифметическая машина Паскаля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dirty="0" smtClean="0"/>
          </a:p>
        </p:txBody>
      </p:sp>
      <p:sp>
        <p:nvSpPr>
          <p:cNvPr id="512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5125" name="Picture 10" descr="паскал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571500"/>
            <a:ext cx="2500312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машина Паскаля"/>
          <p:cNvPicPr>
            <a:picLocks noChangeAspect="1" noChangeArrowheads="1"/>
          </p:cNvPicPr>
          <p:nvPr/>
        </p:nvPicPr>
        <p:blipFill>
          <a:blip r:embed="rId3" cstate="print"/>
          <a:srcRect l="5711" t="18605" b="32501"/>
          <a:stretch>
            <a:fillRect/>
          </a:stretch>
        </p:blipFill>
        <p:spPr bwMode="auto">
          <a:xfrm>
            <a:off x="785813" y="3857625"/>
            <a:ext cx="2500312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XVII</a:t>
            </a:r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век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Готфрид Вильгельм ЛЕЙБНИЦ 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Gottfried Wilhelm Leibnitz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.16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46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– 	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716)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Первую арифметическую машину, выполняющую все четыре арифметических действия, создал в 1673 году немецкий математик Лейбниц –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механический арифмометр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Механический арифмометр Лейбница (1673г.)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6149" name="Picture 9" descr="лейбниц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500063"/>
            <a:ext cx="2820988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арифмометр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143375"/>
            <a:ext cx="278606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57563" y="214313"/>
            <a:ext cx="5111750" cy="5853112"/>
          </a:xfrm>
        </p:spPr>
        <p:txBody>
          <a:bodyPr rtlCol="0">
            <a:normAutofit fontScale="70000" lnSpcReduction="20000"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XIX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век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Чарльз БЭББИДЖ   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(26</a:t>
            </a: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791</a:t>
            </a: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   –    	1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871)</a:t>
            </a:r>
            <a:endParaRPr lang="ru-RU" sz="29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В 1812 году английский математик и экономист Чарльз Бэббидж начал работу над созданием «разностной» машины, которая должна была не просто выполнять арифметический действия, а проводить вычисления по программе, задающей определённую функцию.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Для программного управления использовались перфокарты – картонные карточки с пробитыми в них отверстиями (перфорацией).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900" b="1" i="1" dirty="0" smtClean="0">
                <a:latin typeface="Times New Roman" pitchFamily="18" charset="0"/>
                <a:cs typeface="Times New Roman" pitchFamily="18" charset="0"/>
              </a:rPr>
              <a:t>Аналитическая машина Бэббиджа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</p:txBody>
      </p:sp>
      <p:sp>
        <p:nvSpPr>
          <p:cNvPr id="7172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7173" name="Picture 11" descr="бэббидж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357188"/>
            <a:ext cx="25717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abbige_comp_s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l="8937" r="8937"/>
          <a:stretch>
            <a:fillRect/>
          </a:stretch>
        </p:blipFill>
        <p:spPr bwMode="auto">
          <a:xfrm>
            <a:off x="642938" y="3500438"/>
            <a:ext cx="25177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ЭВМ первого поколения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1948 - 1958 года</a:t>
            </a:r>
            <a:endParaRPr lang="ru-RU" sz="200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Элементная база – электронно-вакуумные лампы.</a:t>
            </a:r>
          </a:p>
          <a:p>
            <a:pPr fontAlgn="auto">
              <a:spcAft>
                <a:spcPts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Габариты – в виде шкафов и занимали машинные залы.</a:t>
            </a:r>
          </a:p>
          <a:p>
            <a:pPr fontAlgn="auto">
              <a:spcAft>
                <a:spcPts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Быстродействие – 10 – 100 тыс. оп./с.</a:t>
            </a:r>
          </a:p>
          <a:p>
            <a:pPr fontAlgn="auto">
              <a:spcAft>
                <a:spcPts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Эксплуатация – очень сложна.</a:t>
            </a:r>
          </a:p>
          <a:p>
            <a:pPr fontAlgn="auto">
              <a:spcAft>
                <a:spcPts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Программирование – трудоемкий процесс.</a:t>
            </a:r>
          </a:p>
          <a:p>
            <a:pPr fontAlgn="auto">
              <a:spcAft>
                <a:spcPts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Структура ЭВМ – по жесткому принципу.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>
              <a:latin typeface="Times New Roman" pitchFamily="18" charset="0"/>
            </a:endParaRPr>
          </a:p>
        </p:txBody>
      </p:sp>
      <p:sp>
        <p:nvSpPr>
          <p:cNvPr id="8196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5" name="Picture 4" descr="180px-VacuumTube1">
            <a:hlinkClick r:id="rId2" tooltip="VacuumTube1.jpg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28625"/>
            <a:ext cx="2643188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" y="3714750"/>
            <a:ext cx="285750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50" y="4286250"/>
            <a:ext cx="4000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ЭВМ второго поколения</a:t>
            </a:r>
            <a:b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1959 - 1967 года</a:t>
            </a:r>
            <a:r>
              <a:rPr lang="ru-RU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Элементная база – активные и пассивные элементы.</a:t>
            </a:r>
          </a:p>
          <a:p>
            <a:pPr>
              <a:lnSpc>
                <a:spcPct val="90000"/>
              </a:lnSpc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Габариты – однотипные стойки, требующие машинный зал.</a:t>
            </a:r>
          </a:p>
          <a:p>
            <a:pPr>
              <a:lnSpc>
                <a:spcPct val="90000"/>
              </a:lnSpc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Быстродействие – сотни тысяч – 1 млн. оп./с.</a:t>
            </a:r>
          </a:p>
          <a:p>
            <a:pPr>
              <a:lnSpc>
                <a:spcPct val="90000"/>
              </a:lnSpc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Эксплуатация – упростилась.</a:t>
            </a:r>
          </a:p>
          <a:p>
            <a:pPr>
              <a:lnSpc>
                <a:spcPct val="90000"/>
              </a:lnSpc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Программирование – появились алгоритмические языки.</a:t>
            </a:r>
          </a:p>
          <a:p>
            <a:pPr>
              <a:lnSpc>
                <a:spcPct val="90000"/>
              </a:lnSpc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Структура ЭВМ – микропрограммный способ управления.</a:t>
            </a:r>
          </a:p>
          <a:p>
            <a:pPr>
              <a:buFont typeface="Arial" charset="0"/>
              <a:buNone/>
            </a:pPr>
            <a:endParaRPr lang="ru-RU" smtClean="0"/>
          </a:p>
        </p:txBody>
      </p:sp>
      <p:pic>
        <p:nvPicPr>
          <p:cNvPr id="5" name="Picture 5" descr="Транзисторы, в качестве миниатюрной и более эффективной замены электровакуумным лампам, совершили революцию в вычислительной технике.">
            <a:hlinkClick r:id="rId2" tooltip="&quot;Транзисторы, в качестве миниатюрной и более эффективной замены электровакуумным лампам, совершили революцию в вычислительной технике.&quot;"/>
          </p:cNvPr>
          <p:cNvPicPr>
            <a:picLocks noChangeAspect="1" noChangeArrowheads="1"/>
          </p:cNvPicPr>
          <p:nvPr/>
        </p:nvPicPr>
        <p:blipFill>
          <a:blip r:embed="rId3"/>
          <a:srcRect r="20558"/>
          <a:stretch>
            <a:fillRect/>
          </a:stretch>
        </p:blipFill>
        <p:spPr bwMode="auto">
          <a:xfrm>
            <a:off x="5214938" y="4000500"/>
            <a:ext cx="3313112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3929063"/>
            <a:ext cx="4219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ЭВМ третьего поколения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1968 - 1973 года</a:t>
            </a:r>
            <a: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dirty="0" smtClean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Элементная база – интегральные схемы, большие интегральные схемы (ИС, БИС).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Габариты – однотипные стойки, требующие машинный зал.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Быстродействие – сотни тысяч – миллионы оп./с.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Эксплуатация – оперативно производится ремонт.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Программирование – подобен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поколению.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Структура ЭВМ – принцип модульности и магистральности.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Появились дисплеи, магнитные диски.</a:t>
            </a:r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  <p:pic>
        <p:nvPicPr>
          <p:cNvPr id="4" name="Picture 5" descr="et_p01"/>
          <p:cNvPicPr>
            <a:picLocks noChangeAspect="1" noChangeArrowheads="1"/>
          </p:cNvPicPr>
          <p:nvPr/>
        </p:nvPicPr>
        <p:blipFill>
          <a:blip r:embed="rId2"/>
          <a:srcRect r="62895"/>
          <a:stretch>
            <a:fillRect/>
          </a:stretch>
        </p:blipFill>
        <p:spPr bwMode="auto">
          <a:xfrm>
            <a:off x="5214938" y="4143375"/>
            <a:ext cx="32146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4071938"/>
            <a:ext cx="3500437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673</Words>
  <Application>Microsoft Office PowerPoint</Application>
  <PresentationFormat>On-screen Show (4:3)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Times New Roman</vt:lpstr>
      <vt:lpstr>Тема Office</vt:lpstr>
      <vt:lpstr>История развития компьютерной техники</vt:lpstr>
      <vt:lpstr>Содержание </vt:lpstr>
      <vt:lpstr> Счетно-решающие средства до появления ЭВМ </vt:lpstr>
      <vt:lpstr>Slide 4</vt:lpstr>
      <vt:lpstr>Slide 5</vt:lpstr>
      <vt:lpstr>Slide 6</vt:lpstr>
      <vt:lpstr>Slide 7</vt:lpstr>
      <vt:lpstr>ЭВМ второго поколения 1959 - 1967 года </vt:lpstr>
      <vt:lpstr> ЭВМ третьего поколения 1968 - 1973 года </vt:lpstr>
      <vt:lpstr> ЭВМ четвертого поколения с 197года до 1990 года </vt:lpstr>
      <vt:lpstr>Первые персональные компьютеры </vt:lpstr>
      <vt:lpstr>Slide 12</vt:lpstr>
      <vt:lpstr>ЭВМ пятого поколения  с 1990 года до наших дней </vt:lpstr>
      <vt:lpstr>Пример: IBM eServer z990 Изготовлен в 2003 г.  Физические параметры: вес 2000 кг., потребляемая мощность 21 КВт., площадь 2,5 кв. м., высота 1,94 м., емкость ОЗУ 256 ГБайт, производительность — 9 млрд. инструкций/сек.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компьютерной техники</dc:title>
  <dc:creator>User</dc:creator>
  <cp:lastModifiedBy>Windows User</cp:lastModifiedBy>
  <cp:revision>7</cp:revision>
  <dcterms:created xsi:type="dcterms:W3CDTF">2011-11-23T08:58:48Z</dcterms:created>
  <dcterms:modified xsi:type="dcterms:W3CDTF">2016-12-01T10:54:26Z</dcterms:modified>
</cp:coreProperties>
</file>