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4" r:id="rId8"/>
    <p:sldId id="265" r:id="rId9"/>
    <p:sldId id="266" r:id="rId10"/>
    <p:sldId id="267" r:id="rId11"/>
    <p:sldId id="263" r:id="rId12"/>
    <p:sldId id="268" r:id="rId13"/>
    <p:sldId id="269" r:id="rId14"/>
    <p:sldId id="270" r:id="rId15"/>
    <p:sldId id="272" r:id="rId16"/>
    <p:sldId id="271" r:id="rId17"/>
    <p:sldId id="273" r:id="rId18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965"/>
    <a:srgbClr val="002642"/>
    <a:srgbClr val="EDEDED"/>
    <a:srgbClr val="008DF6"/>
    <a:srgbClr val="CC3300"/>
    <a:srgbClr val="E8D6CB"/>
    <a:srgbClr val="E5DADA"/>
    <a:srgbClr val="840032"/>
    <a:srgbClr val="E59500"/>
    <a:srgbClr val="3021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02F82-C994-48D8-AE73-7B63D0E9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204549-99F4-4AD1-AE94-10E4E75D2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BFE31-A0F4-4064-9E28-1ED0D4724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AAC1-F260-448C-8C90-17CBC8494957}" type="datetimeFigureOut">
              <a:rPr lang="th-TH" smtClean="0"/>
              <a:t>30/06/64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09161-A542-4033-B2D7-2D4619594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11D82-00DF-4CE4-99F3-5397E7972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0779-8F2C-4CF9-872D-0E7D9E3C418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694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83E92-D9AE-4BE6-88B8-92F99B200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9CE29B-5CE0-4C36-8112-7D4E22E90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BEABE-6C7D-4ABD-921B-C894B23AB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AAC1-F260-448C-8C90-17CBC8494957}" type="datetimeFigureOut">
              <a:rPr lang="th-TH" smtClean="0"/>
              <a:t>30/06/64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EEC6F-790B-436E-B939-68CB3715D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E1F66-009B-4FBB-AF32-86E236FE2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0779-8F2C-4CF9-872D-0E7D9E3C418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12070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DBE1A5-FE5B-4E2C-A93C-C769909B80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FB161-E4D6-4AF1-913E-588C3B791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F926B-08BE-4FE6-A749-C7AEEBD5B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AAC1-F260-448C-8C90-17CBC8494957}" type="datetimeFigureOut">
              <a:rPr lang="th-TH" smtClean="0"/>
              <a:t>30/06/64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7AE22-4898-4A97-9736-D86A66881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C7734-C596-4EFA-A32B-584ADE2BB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0779-8F2C-4CF9-872D-0E7D9E3C418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3030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43688-0C21-456E-B06C-30734D6FE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0530A-B2AF-4A92-B0CC-CCF126A14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D8548-EA7C-47F9-AE59-7EF68F06F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AAC1-F260-448C-8C90-17CBC8494957}" type="datetimeFigureOut">
              <a:rPr lang="th-TH" smtClean="0"/>
              <a:t>30/06/64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CB7CD-6025-49F3-8A96-60D771CD9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8AC28-DEAF-4E44-B8FF-32137FBB7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0779-8F2C-4CF9-872D-0E7D9E3C418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82955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5C44D-7560-4F0A-A2D5-F3B75DFB9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67255-FE7C-465B-BA4E-F3E5686EB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25602-6110-40A9-BFEC-0EB25AB2E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AAC1-F260-448C-8C90-17CBC8494957}" type="datetimeFigureOut">
              <a:rPr lang="th-TH" smtClean="0"/>
              <a:t>30/06/64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2E809-D294-403F-8EC7-264624C6F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E9794-FBEB-4585-B46A-C52FC799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0779-8F2C-4CF9-872D-0E7D9E3C418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64821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ABDF6-D6D0-4A71-8A77-69315B0D4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1669E-9D0C-4BC4-BB72-E9CF9E36C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CB8B1-DB1E-4A0C-A89D-51C16DD60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EF9FE1-E47A-4525-BCCA-81C1A93DF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AAC1-F260-448C-8C90-17CBC8494957}" type="datetimeFigureOut">
              <a:rPr lang="th-TH" smtClean="0"/>
              <a:t>30/06/64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24643-B3BC-461B-9875-160E74C48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9E764-88D9-410B-B5CA-A41449B9A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0779-8F2C-4CF9-872D-0E7D9E3C418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66569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CDF65-2E05-441B-9A88-8B2CE34D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81D18-8AE3-4CF9-A6FC-CC6DD0A78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F7EA8-3601-4F0E-952B-847E6BC8D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53502-5034-414C-A3F4-BBDA9BE16F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77DD92-F324-4D1D-BB60-D9F8DA168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78BE21-7F32-4910-A36E-AB00A30A5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AAC1-F260-448C-8C90-17CBC8494957}" type="datetimeFigureOut">
              <a:rPr lang="th-TH" smtClean="0"/>
              <a:t>30/06/64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EE3C7C-711B-44E3-B616-05F384B02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C28822-D953-4FB5-BD65-6E05F4D4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0779-8F2C-4CF9-872D-0E7D9E3C418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27586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5BCC6-BE71-447E-9276-35CF2E82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530155-E799-44BD-B6AF-4FDD6E351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AAC1-F260-448C-8C90-17CBC8494957}" type="datetimeFigureOut">
              <a:rPr lang="th-TH" smtClean="0"/>
              <a:t>30/06/64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9A6B99-1434-4DA2-9902-C8C9AB13D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F3A785-4635-4CFE-979C-61702F936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0779-8F2C-4CF9-872D-0E7D9E3C418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6262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48E133-941C-4C6B-9C00-6991FC62E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AAC1-F260-448C-8C90-17CBC8494957}" type="datetimeFigureOut">
              <a:rPr lang="th-TH" smtClean="0"/>
              <a:t>30/06/64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99096F-E855-43EB-B202-506070210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0153F-BD71-4B4B-B1C7-9D62D20A0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0779-8F2C-4CF9-872D-0E7D9E3C418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5733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310E1-E9D1-4C44-812E-20BF33CA3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F5D38-10F1-45CF-A4AB-16D9A1BA2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4EC0F-A271-40C9-93B8-BC8BC0A2E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325F2-97C9-4B26-8829-B5FB02618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AAC1-F260-448C-8C90-17CBC8494957}" type="datetimeFigureOut">
              <a:rPr lang="th-TH" smtClean="0"/>
              <a:t>30/06/64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6F14E-4818-43B0-B811-8AF11F149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49019-951C-4E70-8219-886E665CA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0779-8F2C-4CF9-872D-0E7D9E3C418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59898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F187D-6CE6-4B0D-8800-2193D0B3E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25C393-DA9F-4DE1-AACC-9808F6F50A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D6076D-496F-4755-AFCF-1345BCCAC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59774-0A36-4B32-A3C3-F12111A58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AAC1-F260-448C-8C90-17CBC8494957}" type="datetimeFigureOut">
              <a:rPr lang="th-TH" smtClean="0"/>
              <a:t>30/06/64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088CB-40DB-4E3B-A208-75EF07658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5162B-166F-4C46-A675-59510456C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0779-8F2C-4CF9-872D-0E7D9E3C418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72805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613E63-1315-40FA-B107-0D514901A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20DFD-42FA-4A8C-B3EC-ECD48769E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09D3C-B8FD-4AAB-BF24-9F0C4602A6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EAAC1-F260-448C-8C90-17CBC8494957}" type="datetimeFigureOut">
              <a:rPr lang="th-TH" smtClean="0"/>
              <a:t>30/06/64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268BC-EC71-4DFC-BB42-30584A7BF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BAEDC-88BC-4AF6-BDC4-18796EBEE7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30779-8F2C-4CF9-872D-0E7D9E3C418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7628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microsoft.com/office/2007/relationships/hdphoto" Target="../media/hdphoto1.wdp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16.png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12" Type="http://schemas.openxmlformats.org/officeDocument/2006/relationships/image" Target="../media/image1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14.png"/><Relationship Id="rId5" Type="http://schemas.openxmlformats.org/officeDocument/2006/relationships/image" Target="../media/image22.png"/><Relationship Id="rId15" Type="http://schemas.openxmlformats.org/officeDocument/2006/relationships/image" Target="../media/image34.png"/><Relationship Id="rId10" Type="http://schemas.openxmlformats.org/officeDocument/2006/relationships/image" Target="../media/image11.png"/><Relationship Id="rId4" Type="http://schemas.openxmlformats.org/officeDocument/2006/relationships/image" Target="../media/image32.png"/><Relationship Id="rId9" Type="http://schemas.openxmlformats.org/officeDocument/2006/relationships/image" Target="../media/image10.png"/><Relationship Id="rId1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9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BA033F-C1EC-4A6F-B31E-AD2700EAED28}"/>
              </a:ext>
            </a:extLst>
          </p:cNvPr>
          <p:cNvSpPr txBox="1"/>
          <p:nvPr/>
        </p:nvSpPr>
        <p:spPr>
          <a:xfrm>
            <a:off x="895350" y="1704975"/>
            <a:ext cx="10401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2642"/>
                </a:solidFill>
                <a:latin typeface="Anton" pitchFamily="2" charset="0"/>
              </a:rPr>
              <a:t>ELECTRICAL DISTRIBUTION CONTROL SYSTEM FOR PEER TO PEER ENERGY TRADING</a:t>
            </a:r>
          </a:p>
          <a:p>
            <a:pPr algn="ctr"/>
            <a:endParaRPr lang="en-US" sz="4800" dirty="0">
              <a:solidFill>
                <a:srgbClr val="002642"/>
              </a:solidFill>
              <a:latin typeface="Anton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3704BA-74BD-46E9-8130-A675C84E6CD0}"/>
              </a:ext>
            </a:extLst>
          </p:cNvPr>
          <p:cNvSpPr txBox="1"/>
          <p:nvPr/>
        </p:nvSpPr>
        <p:spPr>
          <a:xfrm>
            <a:off x="1971674" y="3167390"/>
            <a:ext cx="82486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b="1" dirty="0">
                <a:solidFill>
                  <a:srgbClr val="00264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ระบบควบคุมการจำหน่ายไฟฟ้าสำหรับระบบซื้อขายพลังงานไฟฟ้าแบบเพียร</a:t>
            </a:r>
            <a:r>
              <a:rPr lang="th-TH" b="1" dirty="0" err="1">
                <a:solidFill>
                  <a:srgbClr val="00264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์ทู</a:t>
            </a:r>
            <a:r>
              <a:rPr lang="th-TH" b="1" dirty="0">
                <a:solidFill>
                  <a:srgbClr val="00264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เพียร์</a:t>
            </a:r>
          </a:p>
        </p:txBody>
      </p:sp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BFFA1FFC-361E-4429-B8A1-03187EC07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34" y="3690609"/>
            <a:ext cx="12196933" cy="316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602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6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3CDB46-51DD-4081-89F1-2DEAD8AC8B2D}"/>
              </a:ext>
            </a:extLst>
          </p:cNvPr>
          <p:cNvSpPr/>
          <p:nvPr/>
        </p:nvSpPr>
        <p:spPr>
          <a:xfrm>
            <a:off x="0" y="0"/>
            <a:ext cx="12192000" cy="1133475"/>
          </a:xfrm>
          <a:prstGeom prst="rect">
            <a:avLst/>
          </a:prstGeom>
          <a:solidFill>
            <a:srgbClr val="E595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06165B-D7E4-4AA7-961A-78417C4AB923}"/>
              </a:ext>
            </a:extLst>
          </p:cNvPr>
          <p:cNvSpPr txBox="1"/>
          <p:nvPr/>
        </p:nvSpPr>
        <p:spPr>
          <a:xfrm>
            <a:off x="85725" y="243571"/>
            <a:ext cx="71437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3600" b="1" dirty="0">
                <a:ln w="0"/>
                <a:solidFill>
                  <a:srgbClr val="00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โมเดลระบบควบคุมการจำหน่ายพลังงาน (</a:t>
            </a:r>
            <a:r>
              <a:rPr lang="en-US" sz="3600" b="1" dirty="0">
                <a:ln w="0"/>
                <a:solidFill>
                  <a:srgbClr val="00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Software)</a:t>
            </a:r>
            <a:endParaRPr lang="th-TH" sz="3600" b="1" dirty="0">
              <a:ln w="0"/>
              <a:solidFill>
                <a:srgbClr val="00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06BBAF-BBB5-4E5A-8336-5BE03A091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1569838"/>
            <a:ext cx="8791575" cy="494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360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6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3CDB46-51DD-4081-89F1-2DEAD8AC8B2D}"/>
              </a:ext>
            </a:extLst>
          </p:cNvPr>
          <p:cNvSpPr/>
          <p:nvPr/>
        </p:nvSpPr>
        <p:spPr>
          <a:xfrm>
            <a:off x="0" y="0"/>
            <a:ext cx="12192000" cy="1133475"/>
          </a:xfrm>
          <a:prstGeom prst="rect">
            <a:avLst/>
          </a:prstGeom>
          <a:solidFill>
            <a:srgbClr val="E595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06165B-D7E4-4AA7-961A-78417C4AB923}"/>
              </a:ext>
            </a:extLst>
          </p:cNvPr>
          <p:cNvSpPr txBox="1"/>
          <p:nvPr/>
        </p:nvSpPr>
        <p:spPr>
          <a:xfrm>
            <a:off x="85725" y="243571"/>
            <a:ext cx="61531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3600" b="1" dirty="0">
                <a:ln w="0"/>
                <a:solidFill>
                  <a:srgbClr val="00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กระบวนการซื้อขาย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2A99B16-018D-43A6-827E-4D134827D5EF}"/>
              </a:ext>
            </a:extLst>
          </p:cNvPr>
          <p:cNvSpPr/>
          <p:nvPr/>
        </p:nvSpPr>
        <p:spPr>
          <a:xfrm>
            <a:off x="814541" y="1665135"/>
            <a:ext cx="10277475" cy="4495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7" name="Group 35">
            <a:extLst>
              <a:ext uri="{FF2B5EF4-FFF2-40B4-BE49-F238E27FC236}">
                <a16:creationId xmlns:a16="http://schemas.microsoft.com/office/drawing/2014/main" id="{B64639FE-70A3-4B5E-A3ED-BCE04E414701}"/>
              </a:ext>
            </a:extLst>
          </p:cNvPr>
          <p:cNvGrpSpPr/>
          <p:nvPr/>
        </p:nvGrpSpPr>
        <p:grpSpPr>
          <a:xfrm>
            <a:off x="2638868" y="2522703"/>
            <a:ext cx="2422601" cy="2851758"/>
            <a:chOff x="4676273" y="2034873"/>
            <a:chExt cx="2422601" cy="2851758"/>
          </a:xfrm>
        </p:grpSpPr>
        <p:pic>
          <p:nvPicPr>
            <p:cNvPr id="8" name="Picture 4">
              <a:extLst>
                <a:ext uri="{FF2B5EF4-FFF2-40B4-BE49-F238E27FC236}">
                  <a16:creationId xmlns:a16="http://schemas.microsoft.com/office/drawing/2014/main" id="{9A43FF00-32E6-44AE-94FF-D0CBFDB4FF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125" b="95139" l="7622" r="89634">
                          <a14:foregroundMark x1="39329" y1="7639" x2="54878" y2="9028"/>
                          <a14:foregroundMark x1="48780" y1="3125" x2="53049" y2="3819"/>
                          <a14:foregroundMark x1="9146" y1="47222" x2="7622" y2="51389"/>
                          <a14:foregroundMark x1="28963" y1="78472" x2="35061" y2="89931"/>
                          <a14:foregroundMark x1="39024" y1="91319" x2="51220" y2="95486"/>
                          <a14:foregroundMark x1="87805" y1="45486" x2="89634" y2="51736"/>
                          <a14:foregroundMark x1="71037" y1="84375" x2="54573" y2="902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6273" y="2034873"/>
              <a:ext cx="2422601" cy="219185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75A4FE9-480B-4177-B05C-354DE5B41325}"/>
                </a:ext>
              </a:extLst>
            </p:cNvPr>
            <p:cNvSpPr txBox="1"/>
            <p:nvPr/>
          </p:nvSpPr>
          <p:spPr>
            <a:xfrm>
              <a:off x="4824660" y="4363411"/>
              <a:ext cx="21258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dirty="0">
                  <a:solidFill>
                    <a:srgbClr val="163D40"/>
                  </a:solidFill>
                  <a:latin typeface="Kanit" panose="00000500000000000000" pitchFamily="2" charset="-34"/>
                  <a:cs typeface="Kanit" panose="00000500000000000000" pitchFamily="2" charset="-34"/>
                </a:rPr>
                <a:t>ผู้ผลิต/ผู้ขาย</a:t>
              </a:r>
              <a:endParaRPr lang="en-US" dirty="0">
                <a:solidFill>
                  <a:srgbClr val="163D40"/>
                </a:solidFill>
                <a:latin typeface="Kanit" panose="00000500000000000000" pitchFamily="2" charset="-34"/>
                <a:cs typeface="Kanit" panose="00000500000000000000" pitchFamily="2" charset="-34"/>
              </a:endParaRPr>
            </a:p>
          </p:txBody>
        </p:sp>
      </p:grpSp>
      <p:grpSp>
        <p:nvGrpSpPr>
          <p:cNvPr id="12" name="Group 5">
            <a:extLst>
              <a:ext uri="{FF2B5EF4-FFF2-40B4-BE49-F238E27FC236}">
                <a16:creationId xmlns:a16="http://schemas.microsoft.com/office/drawing/2014/main" id="{59AF33D8-A6C5-468D-B094-47F5CBE116B7}"/>
              </a:ext>
            </a:extLst>
          </p:cNvPr>
          <p:cNvGrpSpPr/>
          <p:nvPr/>
        </p:nvGrpSpPr>
        <p:grpSpPr>
          <a:xfrm>
            <a:off x="6961049" y="2403826"/>
            <a:ext cx="2200954" cy="2970635"/>
            <a:chOff x="796581" y="1332731"/>
            <a:chExt cx="2200954" cy="2970635"/>
          </a:xfrm>
        </p:grpSpPr>
        <p:pic>
          <p:nvPicPr>
            <p:cNvPr id="13" name="Picture 3">
              <a:extLst>
                <a:ext uri="{FF2B5EF4-FFF2-40B4-BE49-F238E27FC236}">
                  <a16:creationId xmlns:a16="http://schemas.microsoft.com/office/drawing/2014/main" id="{1BFDAEBE-8F25-4AE5-9C84-CD254D116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6581" y="1332731"/>
              <a:ext cx="2200954" cy="222385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D5DE231-D973-43E3-AF05-39AA618D5EAF}"/>
                </a:ext>
              </a:extLst>
            </p:cNvPr>
            <p:cNvSpPr txBox="1"/>
            <p:nvPr/>
          </p:nvSpPr>
          <p:spPr>
            <a:xfrm>
              <a:off x="1487435" y="3780146"/>
              <a:ext cx="10556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dirty="0">
                  <a:solidFill>
                    <a:srgbClr val="163D40"/>
                  </a:solidFill>
                  <a:latin typeface="Kanit" panose="00000500000000000000" pitchFamily="2" charset="-34"/>
                  <a:cs typeface="Kanit" panose="00000500000000000000" pitchFamily="2" charset="-34"/>
                </a:rPr>
                <a:t>ผู้ซื้อ</a:t>
              </a:r>
              <a:endParaRPr lang="en-US" dirty="0">
                <a:solidFill>
                  <a:srgbClr val="163D40"/>
                </a:solidFill>
                <a:latin typeface="Kanit" panose="00000500000000000000" pitchFamily="2" charset="-34"/>
                <a:cs typeface="Kanit" panose="00000500000000000000" pitchFamily="2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7593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6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3CDB46-51DD-4081-89F1-2DEAD8AC8B2D}"/>
              </a:ext>
            </a:extLst>
          </p:cNvPr>
          <p:cNvSpPr/>
          <p:nvPr/>
        </p:nvSpPr>
        <p:spPr>
          <a:xfrm>
            <a:off x="0" y="0"/>
            <a:ext cx="12192000" cy="1133475"/>
          </a:xfrm>
          <a:prstGeom prst="rect">
            <a:avLst/>
          </a:prstGeom>
          <a:solidFill>
            <a:srgbClr val="E595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06165B-D7E4-4AA7-961A-78417C4AB923}"/>
              </a:ext>
            </a:extLst>
          </p:cNvPr>
          <p:cNvSpPr txBox="1"/>
          <p:nvPr/>
        </p:nvSpPr>
        <p:spPr>
          <a:xfrm>
            <a:off x="85725" y="243571"/>
            <a:ext cx="61531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3600" b="1" dirty="0">
                <a:ln w="0"/>
                <a:solidFill>
                  <a:srgbClr val="00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กระบวนการซื้อขาย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2A99B16-018D-43A6-827E-4D134827D5EF}"/>
              </a:ext>
            </a:extLst>
          </p:cNvPr>
          <p:cNvSpPr/>
          <p:nvPr/>
        </p:nvSpPr>
        <p:spPr>
          <a:xfrm>
            <a:off x="542925" y="1665135"/>
            <a:ext cx="11220450" cy="4495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3" name="สี่เหลี่ยมผืนผ้ามุมมน 2">
            <a:extLst>
              <a:ext uri="{FF2B5EF4-FFF2-40B4-BE49-F238E27FC236}">
                <a16:creationId xmlns:a16="http://schemas.microsoft.com/office/drawing/2014/main" id="{C375402F-D10E-401E-A1FA-04198C01176D}"/>
              </a:ext>
            </a:extLst>
          </p:cNvPr>
          <p:cNvSpPr/>
          <p:nvPr/>
        </p:nvSpPr>
        <p:spPr>
          <a:xfrm>
            <a:off x="8564727" y="1832055"/>
            <a:ext cx="2850799" cy="422131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600">
              <a:latin typeface="Kanit Light" panose="00000400000000000000" pitchFamily="2" charset="-34"/>
              <a:cs typeface="Kanit Light" panose="00000400000000000000" pitchFamily="2" charset="-34"/>
            </a:endParaRP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DABF0DC1-4920-4AA5-8051-D32EDDB61965}"/>
              </a:ext>
            </a:extLst>
          </p:cNvPr>
          <p:cNvSpPr/>
          <p:nvPr/>
        </p:nvSpPr>
        <p:spPr>
          <a:xfrm>
            <a:off x="3126292" y="33460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bg1"/>
              </a:solidFill>
              <a:latin typeface="Kanit Light" panose="00000400000000000000" pitchFamily="2" charset="-34"/>
              <a:cs typeface="Kanit Light" panose="00000400000000000000" pitchFamily="2" charset="-34"/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03D72A41-80F8-40A2-934C-8602CCA19B7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58296" y="2342455"/>
            <a:ext cx="914400" cy="98829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C1B546E9-5EC4-4319-9392-29B74549F7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16" y="2788485"/>
            <a:ext cx="1718870" cy="1718870"/>
          </a:xfrm>
          <a:prstGeom prst="rect">
            <a:avLst/>
          </a:prstGeom>
        </p:spPr>
      </p:pic>
      <p:sp>
        <p:nvSpPr>
          <p:cNvPr id="57" name="Arrow: Right 56">
            <a:extLst>
              <a:ext uri="{FF2B5EF4-FFF2-40B4-BE49-F238E27FC236}">
                <a16:creationId xmlns:a16="http://schemas.microsoft.com/office/drawing/2014/main" id="{C35A5DCB-6ACA-46A0-ABD6-7A5C6146B03F}"/>
              </a:ext>
            </a:extLst>
          </p:cNvPr>
          <p:cNvSpPr/>
          <p:nvPr/>
        </p:nvSpPr>
        <p:spPr>
          <a:xfrm>
            <a:off x="6944233" y="3365120"/>
            <a:ext cx="143159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bg1"/>
              </a:solidFill>
              <a:latin typeface="Kanit Light" panose="00000400000000000000" pitchFamily="2" charset="-34"/>
              <a:cs typeface="Kanit Light" panose="00000400000000000000" pitchFamily="2" charset="-34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D751313-BA1A-4402-8796-0D105A03EE45}"/>
              </a:ext>
            </a:extLst>
          </p:cNvPr>
          <p:cNvGrpSpPr/>
          <p:nvPr/>
        </p:nvGrpSpPr>
        <p:grpSpPr>
          <a:xfrm>
            <a:off x="8785629" y="1900470"/>
            <a:ext cx="2444240" cy="2796604"/>
            <a:chOff x="8406064" y="917143"/>
            <a:chExt cx="2444240" cy="2796604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1A6D250E-8F88-4C4B-944F-37D53E70B98B}"/>
                </a:ext>
              </a:extLst>
            </p:cNvPr>
            <p:cNvSpPr/>
            <p:nvPr/>
          </p:nvSpPr>
          <p:spPr>
            <a:xfrm>
              <a:off x="8406064" y="1891616"/>
              <a:ext cx="2005262" cy="1822131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Kanit Light" panose="00000400000000000000" pitchFamily="2" charset="-34"/>
                <a:cs typeface="Kanit Light" panose="00000400000000000000" pitchFamily="2" charset="-34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CBE01F6-992C-4EB4-96FA-EC9979D86847}"/>
                </a:ext>
              </a:extLst>
            </p:cNvPr>
            <p:cNvSpPr txBox="1"/>
            <p:nvPr/>
          </p:nvSpPr>
          <p:spPr>
            <a:xfrm>
              <a:off x="8538411" y="2086021"/>
              <a:ext cx="1788695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2642"/>
                  </a:solidFill>
                  <a:latin typeface="Kanit Light" panose="00000400000000000000" pitchFamily="2" charset="-34"/>
                  <a:cs typeface="Kanit Light" panose="00000400000000000000" pitchFamily="2" charset="-34"/>
                </a:rPr>
                <a:t>BLOB#1</a:t>
              </a:r>
            </a:p>
            <a:p>
              <a:endParaRPr lang="en-US" sz="1600" b="1" dirty="0">
                <a:solidFill>
                  <a:srgbClr val="002642"/>
                </a:solidFill>
                <a:latin typeface="Kanit Light" panose="00000400000000000000" pitchFamily="2" charset="-34"/>
                <a:cs typeface="Kanit Light" panose="00000400000000000000" pitchFamily="2" charset="-34"/>
              </a:endParaRPr>
            </a:p>
            <a:p>
              <a:r>
                <a:rPr lang="en-US" sz="1600" b="1" dirty="0">
                  <a:solidFill>
                    <a:srgbClr val="002642"/>
                  </a:solidFill>
                  <a:latin typeface="Kanit Light" panose="00000400000000000000" pitchFamily="2" charset="-34"/>
                  <a:cs typeface="Kanit Light" panose="00000400000000000000" pitchFamily="2" charset="-34"/>
                </a:rPr>
                <a:t>Energy:   1 kWh</a:t>
              </a:r>
            </a:p>
            <a:p>
              <a:r>
                <a:rPr lang="en-US" sz="1600" b="1" dirty="0">
                  <a:solidFill>
                    <a:srgbClr val="002642"/>
                  </a:solidFill>
                  <a:latin typeface="Kanit Light" panose="00000400000000000000" pitchFamily="2" charset="-34"/>
                  <a:cs typeface="Kanit Light" panose="00000400000000000000" pitchFamily="2" charset="-34"/>
                </a:rPr>
                <a:t>Price   :   20 THB 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05D5E5B-61FB-438A-980C-441984E0BAB4}"/>
                </a:ext>
              </a:extLst>
            </p:cNvPr>
            <p:cNvGrpSpPr/>
            <p:nvPr/>
          </p:nvGrpSpPr>
          <p:grpSpPr>
            <a:xfrm>
              <a:off x="9310262" y="917143"/>
              <a:ext cx="1540042" cy="1108157"/>
              <a:chOff x="8873114" y="986689"/>
              <a:chExt cx="1540042" cy="1108157"/>
            </a:xfrm>
          </p:grpSpPr>
          <p:sp>
            <p:nvSpPr>
              <p:cNvPr id="62" name="Speech Bubble: Oval 61">
                <a:extLst>
                  <a:ext uri="{FF2B5EF4-FFF2-40B4-BE49-F238E27FC236}">
                    <a16:creationId xmlns:a16="http://schemas.microsoft.com/office/drawing/2014/main" id="{BA00F879-0343-4D66-8489-BA2748BC8034}"/>
                  </a:ext>
                </a:extLst>
              </p:cNvPr>
              <p:cNvSpPr/>
              <p:nvPr/>
            </p:nvSpPr>
            <p:spPr>
              <a:xfrm>
                <a:off x="8873114" y="986689"/>
                <a:ext cx="1540042" cy="1108157"/>
              </a:xfrm>
              <a:prstGeom prst="wedgeEllipseCallout">
                <a:avLst>
                  <a:gd name="adj1" fmla="val -40360"/>
                  <a:gd name="adj2" fmla="val 54327"/>
                </a:avLst>
              </a:prstGeom>
              <a:solidFill>
                <a:srgbClr val="F4E4BE"/>
              </a:solidFill>
              <a:ln w="38100">
                <a:solidFill>
                  <a:srgbClr val="E7C57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Kanit Light" panose="00000400000000000000" pitchFamily="2" charset="-34"/>
                  <a:cs typeface="Kanit Light" panose="00000400000000000000" pitchFamily="2" charset="-34"/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83B0D2B-00C1-46DB-B8FD-F713820C9ACA}"/>
                  </a:ext>
                </a:extLst>
              </p:cNvPr>
              <p:cNvSpPr txBox="1"/>
              <p:nvPr/>
            </p:nvSpPr>
            <p:spPr>
              <a:xfrm>
                <a:off x="9049577" y="1148200"/>
                <a:ext cx="118711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0" i="0" dirty="0">
                    <a:solidFill>
                      <a:srgbClr val="002642"/>
                    </a:solidFill>
                    <a:effectLst/>
                    <a:latin typeface="Kanit Light" panose="00000400000000000000" pitchFamily="2" charset="-34"/>
                    <a:cs typeface="Kanit Light" panose="00000400000000000000" pitchFamily="2" charset="-34"/>
                  </a:rPr>
                  <a:t>0100000002a796529427f9f4d7439d504aa3383db00………………..</a:t>
                </a:r>
                <a:endParaRPr lang="en-US" sz="1100" dirty="0">
                  <a:solidFill>
                    <a:srgbClr val="002642"/>
                  </a:solidFill>
                  <a:latin typeface="Kanit Light" panose="00000400000000000000" pitchFamily="2" charset="-34"/>
                  <a:cs typeface="Kanit Light" panose="00000400000000000000" pitchFamily="2" charset="-34"/>
                </a:endParaRPr>
              </a:p>
            </p:txBody>
          </p:sp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8CD7DAED-655B-4A34-ADCD-3EDB02961A02}"/>
              </a:ext>
            </a:extLst>
          </p:cNvPr>
          <p:cNvSpPr txBox="1"/>
          <p:nvPr/>
        </p:nvSpPr>
        <p:spPr>
          <a:xfrm>
            <a:off x="1045720" y="4854311"/>
            <a:ext cx="1922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solidFill>
                  <a:srgbClr val="002642"/>
                </a:solidFill>
                <a:latin typeface="Kanit Light" panose="00000400000000000000" pitchFamily="2" charset="-34"/>
                <a:cs typeface="Kanit Light" panose="00000400000000000000" pitchFamily="2" charset="-34"/>
              </a:rPr>
              <a:t>แหล่งผลิตพลังงาน</a:t>
            </a:r>
            <a:endParaRPr lang="en-US" sz="1600" dirty="0">
              <a:solidFill>
                <a:srgbClr val="002642"/>
              </a:solidFill>
              <a:latin typeface="Kanit Light" panose="00000400000000000000" pitchFamily="2" charset="-34"/>
              <a:cs typeface="Kanit Light" panose="00000400000000000000" pitchFamily="2" charset="-34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AEA76C7-CA17-4667-AD60-E3D59AC25CE7}"/>
              </a:ext>
            </a:extLst>
          </p:cNvPr>
          <p:cNvGrpSpPr/>
          <p:nvPr/>
        </p:nvGrpSpPr>
        <p:grpSpPr>
          <a:xfrm>
            <a:off x="4457706" y="2551993"/>
            <a:ext cx="2422601" cy="2640872"/>
            <a:chOff x="4676273" y="2034873"/>
            <a:chExt cx="2422601" cy="2640872"/>
          </a:xfrm>
        </p:grpSpPr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40DE3D73-894A-4AF0-A6B7-BE38E8808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125" b="95139" l="7622" r="89634">
                          <a14:foregroundMark x1="39329" y1="7639" x2="54878" y2="9028"/>
                          <a14:foregroundMark x1="48780" y1="3125" x2="53049" y2="3819"/>
                          <a14:foregroundMark x1="9146" y1="47222" x2="7622" y2="51389"/>
                          <a14:foregroundMark x1="28963" y1="78472" x2="35061" y2="89931"/>
                          <a14:foregroundMark x1="39024" y1="91319" x2="51220" y2="95486"/>
                          <a14:foregroundMark x1="87805" y1="45486" x2="89634" y2="51736"/>
                          <a14:foregroundMark x1="71037" y1="84375" x2="54573" y2="902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6273" y="2034873"/>
              <a:ext cx="2422601" cy="2191854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B24A9C7-F2FC-4E9F-87CE-FEBE49F15EE2}"/>
                </a:ext>
              </a:extLst>
            </p:cNvPr>
            <p:cNvSpPr txBox="1"/>
            <p:nvPr/>
          </p:nvSpPr>
          <p:spPr>
            <a:xfrm>
              <a:off x="5209794" y="4337191"/>
              <a:ext cx="13555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600" dirty="0">
                  <a:solidFill>
                    <a:srgbClr val="002642"/>
                  </a:solidFill>
                  <a:latin typeface="Kanit Light" panose="00000400000000000000" pitchFamily="2" charset="-34"/>
                  <a:cs typeface="Kanit Light" panose="00000400000000000000" pitchFamily="2" charset="-34"/>
                </a:rPr>
                <a:t>ผู้ผลิต/ผู้ขาย</a:t>
              </a:r>
              <a:endParaRPr lang="en-US" sz="1600" dirty="0">
                <a:solidFill>
                  <a:srgbClr val="002642"/>
                </a:solidFill>
                <a:latin typeface="Kanit Light" panose="00000400000000000000" pitchFamily="2" charset="-34"/>
                <a:cs typeface="Kanit Light" panose="00000400000000000000" pitchFamily="2" charset="-34"/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0686CAB7-6322-4527-A3A7-D000B3D3937B}"/>
              </a:ext>
            </a:extLst>
          </p:cNvPr>
          <p:cNvSpPr txBox="1"/>
          <p:nvPr/>
        </p:nvSpPr>
        <p:spPr>
          <a:xfrm>
            <a:off x="6912311" y="3754345"/>
            <a:ext cx="1431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2642"/>
                </a:solidFill>
                <a:latin typeface="Kanit Light" panose="00000400000000000000" pitchFamily="2" charset="-34"/>
                <a:cs typeface="Kanit Light" panose="00000400000000000000" pitchFamily="2" charset="-34"/>
              </a:rPr>
              <a:t>Create</a:t>
            </a:r>
          </a:p>
          <a:p>
            <a:pPr algn="ctr"/>
            <a:r>
              <a:rPr lang="en-US" sz="1600" dirty="0">
                <a:solidFill>
                  <a:srgbClr val="002642"/>
                </a:solidFill>
                <a:latin typeface="Kanit Light" panose="00000400000000000000" pitchFamily="2" charset="-34"/>
                <a:cs typeface="Kanit Light" panose="00000400000000000000" pitchFamily="2" charset="-34"/>
              </a:rPr>
              <a:t>BLOB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024ED05-2258-4484-9E61-17B5BA8A7EF5}"/>
              </a:ext>
            </a:extLst>
          </p:cNvPr>
          <p:cNvSpPr txBox="1"/>
          <p:nvPr/>
        </p:nvSpPr>
        <p:spPr>
          <a:xfrm>
            <a:off x="8928192" y="5066149"/>
            <a:ext cx="1495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600" dirty="0">
                <a:solidFill>
                  <a:srgbClr val="002642"/>
                </a:solidFill>
                <a:latin typeface="Kanit Light" panose="00000400000000000000" pitchFamily="2" charset="-34"/>
                <a:cs typeface="Kanit Light" panose="00000400000000000000" pitchFamily="2" charset="-34"/>
              </a:rPr>
              <a:t>ใบ </a:t>
            </a:r>
            <a:r>
              <a:rPr lang="en-US" sz="1600" dirty="0">
                <a:solidFill>
                  <a:srgbClr val="002642"/>
                </a:solidFill>
                <a:latin typeface="Kanit Light" panose="00000400000000000000" pitchFamily="2" charset="-34"/>
                <a:cs typeface="Kanit Light" panose="00000400000000000000" pitchFamily="2" charset="-34"/>
              </a:rPr>
              <a:t>transection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6E1BD436-CB4F-4E00-8840-83810FD6A54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663" b="-4139"/>
          <a:stretch/>
        </p:blipFill>
        <p:spPr>
          <a:xfrm>
            <a:off x="7279525" y="2575001"/>
            <a:ext cx="697168" cy="716348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F19CC01A-2EAC-4A3E-A84E-DE35EF2D02AA}"/>
              </a:ext>
            </a:extLst>
          </p:cNvPr>
          <p:cNvSpPr txBox="1"/>
          <p:nvPr/>
        </p:nvSpPr>
        <p:spPr>
          <a:xfrm>
            <a:off x="10197800" y="5539618"/>
            <a:ext cx="1155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Kanit Light" panose="00000400000000000000" pitchFamily="2" charset="-34"/>
                <a:cs typeface="Kanit Light" panose="00000400000000000000" pitchFamily="2" charset="-34"/>
              </a:rPr>
              <a:t>Database</a:t>
            </a:r>
            <a:endParaRPr lang="th-TH" sz="1600" dirty="0">
              <a:solidFill>
                <a:srgbClr val="C00000"/>
              </a:solidFill>
              <a:latin typeface="Kanit Light" panose="00000400000000000000" pitchFamily="2" charset="-34"/>
              <a:cs typeface="Kanit Light" panose="000004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80869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6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3CDB46-51DD-4081-89F1-2DEAD8AC8B2D}"/>
              </a:ext>
            </a:extLst>
          </p:cNvPr>
          <p:cNvSpPr/>
          <p:nvPr/>
        </p:nvSpPr>
        <p:spPr>
          <a:xfrm>
            <a:off x="0" y="0"/>
            <a:ext cx="12192000" cy="1133475"/>
          </a:xfrm>
          <a:prstGeom prst="rect">
            <a:avLst/>
          </a:prstGeom>
          <a:solidFill>
            <a:srgbClr val="E595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06165B-D7E4-4AA7-961A-78417C4AB923}"/>
              </a:ext>
            </a:extLst>
          </p:cNvPr>
          <p:cNvSpPr txBox="1"/>
          <p:nvPr/>
        </p:nvSpPr>
        <p:spPr>
          <a:xfrm>
            <a:off x="85725" y="243571"/>
            <a:ext cx="61531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3600" b="1" dirty="0">
                <a:ln w="0"/>
                <a:solidFill>
                  <a:srgbClr val="00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กระบวนการซื้อขาย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2A99B16-018D-43A6-827E-4D134827D5EF}"/>
              </a:ext>
            </a:extLst>
          </p:cNvPr>
          <p:cNvSpPr/>
          <p:nvPr/>
        </p:nvSpPr>
        <p:spPr>
          <a:xfrm>
            <a:off x="542925" y="1665135"/>
            <a:ext cx="11220450" cy="4495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595278F-8DB1-4884-9A45-02C91AD82507}"/>
              </a:ext>
            </a:extLst>
          </p:cNvPr>
          <p:cNvGrpSpPr/>
          <p:nvPr/>
        </p:nvGrpSpPr>
        <p:grpSpPr>
          <a:xfrm>
            <a:off x="1043008" y="2208702"/>
            <a:ext cx="4069859" cy="2664002"/>
            <a:chOff x="1352373" y="1876926"/>
            <a:chExt cx="4069859" cy="2664002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945510C-EBAE-4A0A-845E-05FFA5871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52373" y="2317072"/>
              <a:ext cx="2200954" cy="2223856"/>
            </a:xfrm>
            <a:prstGeom prst="rect">
              <a:avLst/>
            </a:prstGeom>
          </p:spPr>
        </p:pic>
        <p:sp>
          <p:nvSpPr>
            <p:cNvPr id="26" name="Speech Bubble: Oval 25">
              <a:extLst>
                <a:ext uri="{FF2B5EF4-FFF2-40B4-BE49-F238E27FC236}">
                  <a16:creationId xmlns:a16="http://schemas.microsoft.com/office/drawing/2014/main" id="{83278FE7-8E5E-4667-BB1B-589A9DDB7F47}"/>
                </a:ext>
              </a:extLst>
            </p:cNvPr>
            <p:cNvSpPr/>
            <p:nvPr/>
          </p:nvSpPr>
          <p:spPr>
            <a:xfrm>
              <a:off x="3168317" y="1876926"/>
              <a:ext cx="2253915" cy="1130969"/>
            </a:xfrm>
            <a:prstGeom prst="wedgeEllipseCallout">
              <a:avLst>
                <a:gd name="adj1" fmla="val -53217"/>
                <a:gd name="adj2" fmla="val 72037"/>
              </a:avLst>
            </a:prstGeom>
            <a:solidFill>
              <a:srgbClr val="F4E4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163D40"/>
                </a:solidFill>
                <a:latin typeface="Kanit Light" panose="00000400000000000000" pitchFamily="2" charset="-34"/>
                <a:cs typeface="Kanit Light" panose="00000400000000000000" pitchFamily="2" charset="-34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BC5D219-2CF9-49C3-96E1-34D6631983AF}"/>
                </a:ext>
              </a:extLst>
            </p:cNvPr>
            <p:cNvSpPr txBox="1"/>
            <p:nvPr/>
          </p:nvSpPr>
          <p:spPr>
            <a:xfrm>
              <a:off x="3553327" y="2119244"/>
              <a:ext cx="17325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163D40"/>
                  </a:solidFill>
                  <a:latin typeface="Kanit Light" panose="00000400000000000000" pitchFamily="2" charset="-34"/>
                  <a:cs typeface="Kanit Light" panose="00000400000000000000" pitchFamily="2" charset="-34"/>
                </a:rPr>
                <a:t>Energy : 1 kWh</a:t>
              </a:r>
            </a:p>
            <a:p>
              <a:r>
                <a:rPr lang="en-US" sz="1400" dirty="0">
                  <a:solidFill>
                    <a:srgbClr val="163D40"/>
                  </a:solidFill>
                  <a:latin typeface="Kanit Light" panose="00000400000000000000" pitchFamily="2" charset="-34"/>
                  <a:cs typeface="Kanit Light" panose="00000400000000000000" pitchFamily="2" charset="-34"/>
                </a:rPr>
                <a:t>Price  : 20 Bath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E0E42352-025C-4F0F-B5E1-CDE5D279B161}"/>
              </a:ext>
            </a:extLst>
          </p:cNvPr>
          <p:cNvSpPr txBox="1"/>
          <p:nvPr/>
        </p:nvSpPr>
        <p:spPr>
          <a:xfrm>
            <a:off x="4044323" y="3450307"/>
            <a:ext cx="1086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63D40"/>
                </a:solidFill>
                <a:latin typeface="Kanit Light" panose="00000400000000000000" pitchFamily="2" charset="-34"/>
                <a:cs typeface="Kanit Light" panose="00000400000000000000" pitchFamily="2" charset="-34"/>
              </a:rPr>
              <a:t>Matching</a:t>
            </a:r>
          </a:p>
        </p:txBody>
      </p:sp>
      <p:sp>
        <p:nvSpPr>
          <p:cNvPr id="29" name="สี่เหลี่ยมผืนผ้ามุมมน 19">
            <a:extLst>
              <a:ext uri="{FF2B5EF4-FFF2-40B4-BE49-F238E27FC236}">
                <a16:creationId xmlns:a16="http://schemas.microsoft.com/office/drawing/2014/main" id="{B7252565-C208-4E10-BDCD-375194DC8A53}"/>
              </a:ext>
            </a:extLst>
          </p:cNvPr>
          <p:cNvSpPr/>
          <p:nvPr/>
        </p:nvSpPr>
        <p:spPr>
          <a:xfrm>
            <a:off x="5519936" y="2208702"/>
            <a:ext cx="2762472" cy="346405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400">
              <a:solidFill>
                <a:srgbClr val="163D40"/>
              </a:solidFill>
              <a:latin typeface="Kanit Light" panose="00000400000000000000" pitchFamily="2" charset="-34"/>
              <a:cs typeface="Kanit Light" panose="00000400000000000000" pitchFamily="2" charset="-34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B460D0-5B69-4C26-AEF9-4345D6F0F484}"/>
              </a:ext>
            </a:extLst>
          </p:cNvPr>
          <p:cNvSpPr txBox="1"/>
          <p:nvPr/>
        </p:nvSpPr>
        <p:spPr>
          <a:xfrm>
            <a:off x="7127369" y="5328796"/>
            <a:ext cx="1155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Kanit Light" panose="00000400000000000000" pitchFamily="2" charset="-34"/>
                <a:cs typeface="Kanit Light" panose="00000400000000000000" pitchFamily="2" charset="-34"/>
              </a:rPr>
              <a:t>Database</a:t>
            </a:r>
            <a:endParaRPr lang="th-TH" sz="1400" dirty="0">
              <a:solidFill>
                <a:srgbClr val="C00000"/>
              </a:solidFill>
              <a:latin typeface="Kanit Light" panose="00000400000000000000" pitchFamily="2" charset="-34"/>
              <a:cs typeface="Kanit Light" panose="00000400000000000000" pitchFamily="2" charset="-34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AC8207E-63A0-4B8E-9FF9-1875ADC54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371" y="2584291"/>
            <a:ext cx="2060627" cy="187773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5856D04-F3E3-40DA-9FCE-3D710D205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328" y="4618472"/>
            <a:ext cx="1560711" cy="53039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9498509-C3C6-408D-8DE7-41AD11F56DC5}"/>
              </a:ext>
            </a:extLst>
          </p:cNvPr>
          <p:cNvSpPr txBox="1"/>
          <p:nvPr/>
        </p:nvSpPr>
        <p:spPr>
          <a:xfrm>
            <a:off x="1791490" y="4994981"/>
            <a:ext cx="703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solidFill>
                  <a:srgbClr val="163D40"/>
                </a:solidFill>
                <a:latin typeface="Kanit Light" panose="00000400000000000000" pitchFamily="2" charset="-34"/>
                <a:cs typeface="Kanit Light" panose="00000400000000000000" pitchFamily="2" charset="-34"/>
              </a:rPr>
              <a:t>ผู้ซื้อ</a:t>
            </a:r>
            <a:endParaRPr lang="en-US" sz="1600" dirty="0">
              <a:solidFill>
                <a:srgbClr val="163D40"/>
              </a:solidFill>
              <a:latin typeface="Kanit Light" panose="00000400000000000000" pitchFamily="2" charset="-34"/>
              <a:cs typeface="Kanit Light" panose="00000400000000000000" pitchFamily="2" charset="-3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74AF1B-2042-4977-9D5D-4563E6BD9D9D}"/>
              </a:ext>
            </a:extLst>
          </p:cNvPr>
          <p:cNvSpPr txBox="1"/>
          <p:nvPr/>
        </p:nvSpPr>
        <p:spPr>
          <a:xfrm>
            <a:off x="5898335" y="2922991"/>
            <a:ext cx="1788695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163D40"/>
                </a:solidFill>
                <a:latin typeface="Kanit Light" panose="00000400000000000000" pitchFamily="2" charset="-34"/>
                <a:cs typeface="Kanit Light" panose="00000400000000000000" pitchFamily="2" charset="-34"/>
              </a:rPr>
              <a:t>BLOB#1</a:t>
            </a:r>
          </a:p>
          <a:p>
            <a:endParaRPr lang="en-US" sz="1400" b="1" dirty="0">
              <a:solidFill>
                <a:srgbClr val="163D40"/>
              </a:solidFill>
              <a:latin typeface="Kanit Light" panose="00000400000000000000" pitchFamily="2" charset="-34"/>
              <a:cs typeface="Kanit Light" panose="00000400000000000000" pitchFamily="2" charset="-34"/>
            </a:endParaRPr>
          </a:p>
          <a:p>
            <a:r>
              <a:rPr lang="en-US" sz="1400" b="1" dirty="0">
                <a:solidFill>
                  <a:srgbClr val="163D40"/>
                </a:solidFill>
                <a:latin typeface="Kanit Light" panose="00000400000000000000" pitchFamily="2" charset="-34"/>
                <a:cs typeface="Kanit Light" panose="00000400000000000000" pitchFamily="2" charset="-34"/>
              </a:rPr>
              <a:t>Energy:   1 kWh</a:t>
            </a:r>
          </a:p>
          <a:p>
            <a:r>
              <a:rPr lang="en-US" sz="1400" b="1" dirty="0">
                <a:solidFill>
                  <a:srgbClr val="163D40"/>
                </a:solidFill>
                <a:latin typeface="Kanit Light" panose="00000400000000000000" pitchFamily="2" charset="-34"/>
                <a:cs typeface="Kanit Light" panose="00000400000000000000" pitchFamily="2" charset="-34"/>
              </a:rPr>
              <a:t>Price   :   20 THB </a:t>
            </a:r>
          </a:p>
        </p:txBody>
      </p:sp>
      <p:sp>
        <p:nvSpPr>
          <p:cNvPr id="35" name="Arrow: Right 11">
            <a:extLst>
              <a:ext uri="{FF2B5EF4-FFF2-40B4-BE49-F238E27FC236}">
                <a16:creationId xmlns:a16="http://schemas.microsoft.com/office/drawing/2014/main" id="{5CFE93CC-4455-48A1-925E-15556C738E67}"/>
              </a:ext>
            </a:extLst>
          </p:cNvPr>
          <p:cNvSpPr/>
          <p:nvPr/>
        </p:nvSpPr>
        <p:spPr>
          <a:xfrm>
            <a:off x="4085675" y="387904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163D40"/>
              </a:solidFill>
              <a:latin typeface="Kanit Light" panose="00000400000000000000" pitchFamily="2" charset="-34"/>
              <a:cs typeface="Kanit Light" panose="00000400000000000000" pitchFamily="2" charset="-34"/>
            </a:endParaRPr>
          </a:p>
        </p:txBody>
      </p:sp>
      <p:sp>
        <p:nvSpPr>
          <p:cNvPr id="36" name="Arrow: Right 11">
            <a:extLst>
              <a:ext uri="{FF2B5EF4-FFF2-40B4-BE49-F238E27FC236}">
                <a16:creationId xmlns:a16="http://schemas.microsoft.com/office/drawing/2014/main" id="{A1DBB354-315C-40C2-8808-503C59ECD36D}"/>
              </a:ext>
            </a:extLst>
          </p:cNvPr>
          <p:cNvSpPr/>
          <p:nvPr/>
        </p:nvSpPr>
        <p:spPr>
          <a:xfrm>
            <a:off x="8521611" y="384058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163D40"/>
              </a:solidFill>
              <a:latin typeface="Kanit Light" panose="00000400000000000000" pitchFamily="2" charset="-34"/>
              <a:cs typeface="Kanit Light" panose="00000400000000000000" pitchFamily="2" charset="-34"/>
            </a:endParaRPr>
          </a:p>
        </p:txBody>
      </p:sp>
      <p:sp>
        <p:nvSpPr>
          <p:cNvPr id="37" name="สี่เหลี่ยมผืนผ้ามุมมน 21">
            <a:extLst>
              <a:ext uri="{FF2B5EF4-FFF2-40B4-BE49-F238E27FC236}">
                <a16:creationId xmlns:a16="http://schemas.microsoft.com/office/drawing/2014/main" id="{C2F48A37-A6EB-4A88-B189-02C767805815}"/>
              </a:ext>
            </a:extLst>
          </p:cNvPr>
          <p:cNvSpPr/>
          <p:nvPr/>
        </p:nvSpPr>
        <p:spPr>
          <a:xfrm>
            <a:off x="9748159" y="2889725"/>
            <a:ext cx="1579934" cy="225914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400">
              <a:solidFill>
                <a:srgbClr val="163D40"/>
              </a:solidFill>
              <a:latin typeface="Kanit Light" panose="00000400000000000000" pitchFamily="2" charset="-34"/>
              <a:cs typeface="Kanit Light" panose="00000400000000000000" pitchFamily="2" charset="-34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078996-4B51-4BD4-A2A9-6252E8DAF5E5}"/>
              </a:ext>
            </a:extLst>
          </p:cNvPr>
          <p:cNvSpPr txBox="1"/>
          <p:nvPr/>
        </p:nvSpPr>
        <p:spPr>
          <a:xfrm>
            <a:off x="10371479" y="4807827"/>
            <a:ext cx="956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Kanit Light" panose="00000400000000000000" pitchFamily="2" charset="-34"/>
                <a:cs typeface="Kanit Light" panose="00000400000000000000" pitchFamily="2" charset="-34"/>
              </a:rPr>
              <a:t>Database</a:t>
            </a:r>
            <a:endParaRPr lang="th-TH" sz="1400" dirty="0">
              <a:solidFill>
                <a:srgbClr val="C00000"/>
              </a:solidFill>
              <a:latin typeface="Kanit Light" panose="00000400000000000000" pitchFamily="2" charset="-34"/>
              <a:cs typeface="Kanit Light" panose="00000400000000000000" pitchFamily="2" charset="-34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F67E9E8-E761-4024-A33E-BDB42AD8D0C5}"/>
              </a:ext>
            </a:extLst>
          </p:cNvPr>
          <p:cNvSpPr txBox="1"/>
          <p:nvPr/>
        </p:nvSpPr>
        <p:spPr>
          <a:xfrm>
            <a:off x="9952813" y="3680299"/>
            <a:ext cx="1170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163D40"/>
                </a:solidFill>
                <a:latin typeface="Kanit Light" panose="00000400000000000000" pitchFamily="2" charset="-34"/>
                <a:cs typeface="Kanit Light" panose="00000400000000000000" pitchFamily="2" charset="-34"/>
              </a:rPr>
              <a:t>TXID</a:t>
            </a:r>
          </a:p>
        </p:txBody>
      </p:sp>
      <p:pic>
        <p:nvPicPr>
          <p:cNvPr id="40" name="Picture 34">
            <a:extLst>
              <a:ext uri="{FF2B5EF4-FFF2-40B4-BE49-F238E27FC236}">
                <a16:creationId xmlns:a16="http://schemas.microsoft.com/office/drawing/2014/main" id="{FDF97BD0-F398-492A-9930-172389D5026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663" b="-4139"/>
          <a:stretch/>
        </p:blipFill>
        <p:spPr>
          <a:xfrm>
            <a:off x="8662231" y="3044428"/>
            <a:ext cx="697168" cy="716348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AC511E14-8119-4DF5-AF5B-2C96EFFBCB78}"/>
              </a:ext>
            </a:extLst>
          </p:cNvPr>
          <p:cNvSpPr txBox="1"/>
          <p:nvPr/>
        </p:nvSpPr>
        <p:spPr>
          <a:xfrm>
            <a:off x="8220973" y="4298896"/>
            <a:ext cx="1431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2642"/>
                </a:solidFill>
                <a:latin typeface="Kanit Light" panose="00000400000000000000" pitchFamily="2" charset="-34"/>
                <a:cs typeface="Kanit Light" panose="00000400000000000000" pitchFamily="2" charset="-34"/>
              </a:rPr>
              <a:t>Make transection</a:t>
            </a:r>
          </a:p>
        </p:txBody>
      </p:sp>
    </p:spTree>
    <p:extLst>
      <p:ext uri="{BB962C8B-B14F-4D97-AF65-F5344CB8AC3E}">
        <p14:creationId xmlns:p14="http://schemas.microsoft.com/office/powerpoint/2010/main" val="3254543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6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3CDB46-51DD-4081-89F1-2DEAD8AC8B2D}"/>
              </a:ext>
            </a:extLst>
          </p:cNvPr>
          <p:cNvSpPr/>
          <p:nvPr/>
        </p:nvSpPr>
        <p:spPr>
          <a:xfrm>
            <a:off x="0" y="0"/>
            <a:ext cx="12192000" cy="1133475"/>
          </a:xfrm>
          <a:prstGeom prst="rect">
            <a:avLst/>
          </a:prstGeom>
          <a:solidFill>
            <a:srgbClr val="E595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06165B-D7E4-4AA7-961A-78417C4AB923}"/>
              </a:ext>
            </a:extLst>
          </p:cNvPr>
          <p:cNvSpPr txBox="1"/>
          <p:nvPr/>
        </p:nvSpPr>
        <p:spPr>
          <a:xfrm>
            <a:off x="85725" y="243571"/>
            <a:ext cx="61531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3600" b="1" dirty="0">
                <a:ln w="0"/>
                <a:solidFill>
                  <a:srgbClr val="00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กระบวนการซื้อขาย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2A99B16-018D-43A6-827E-4D134827D5EF}"/>
              </a:ext>
            </a:extLst>
          </p:cNvPr>
          <p:cNvSpPr/>
          <p:nvPr/>
        </p:nvSpPr>
        <p:spPr>
          <a:xfrm>
            <a:off x="542925" y="1665135"/>
            <a:ext cx="11220450" cy="4495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3" name="สี่เหลี่ยมผืนผ้ามุมมน 19">
            <a:extLst>
              <a:ext uri="{FF2B5EF4-FFF2-40B4-BE49-F238E27FC236}">
                <a16:creationId xmlns:a16="http://schemas.microsoft.com/office/drawing/2014/main" id="{A0993BB8-9698-4E51-A327-B1841462DCB8}"/>
              </a:ext>
            </a:extLst>
          </p:cNvPr>
          <p:cNvSpPr/>
          <p:nvPr/>
        </p:nvSpPr>
        <p:spPr>
          <a:xfrm>
            <a:off x="6933302" y="2276872"/>
            <a:ext cx="2304257" cy="3233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600">
              <a:latin typeface="Kanit Light" panose="00000400000000000000" pitchFamily="2" charset="-34"/>
              <a:cs typeface="Kanit Light" panose="00000400000000000000" pitchFamily="2" charset="-34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EA433162-C62E-43D6-8AFC-A2C832027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5116" y="3437061"/>
            <a:ext cx="2060627" cy="187773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B8247257-69C7-4DE6-97B1-9C9B0FC9E2DD}"/>
              </a:ext>
            </a:extLst>
          </p:cNvPr>
          <p:cNvSpPr txBox="1"/>
          <p:nvPr/>
        </p:nvSpPr>
        <p:spPr>
          <a:xfrm>
            <a:off x="7082593" y="3746628"/>
            <a:ext cx="1788695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Kanit Light" panose="00000400000000000000" pitchFamily="2" charset="-34"/>
                <a:cs typeface="Kanit Light" panose="00000400000000000000" pitchFamily="2" charset="-34"/>
              </a:rPr>
              <a:t>Address:……..</a:t>
            </a:r>
          </a:p>
          <a:p>
            <a:pPr algn="ctr"/>
            <a:r>
              <a:rPr lang="en-US" sz="1600" b="1" dirty="0">
                <a:latin typeface="Kanit Light" panose="00000400000000000000" pitchFamily="2" charset="-34"/>
                <a:cs typeface="Kanit Light" panose="00000400000000000000" pitchFamily="2" charset="-34"/>
              </a:rPr>
              <a:t>Address:………</a:t>
            </a:r>
          </a:p>
          <a:p>
            <a:pPr algn="ctr"/>
            <a:r>
              <a:rPr lang="en-US" sz="1600" b="1" dirty="0">
                <a:latin typeface="Kanit Light" panose="00000400000000000000" pitchFamily="2" charset="-34"/>
                <a:cs typeface="Kanit Light" panose="00000400000000000000" pitchFamily="2" charset="-34"/>
              </a:rPr>
              <a:t>Energy:1 kWh</a:t>
            </a:r>
          </a:p>
          <a:p>
            <a:pPr algn="ctr"/>
            <a:r>
              <a:rPr lang="en-US" sz="1600" b="1" dirty="0">
                <a:latin typeface="Kanit Light" panose="00000400000000000000" pitchFamily="2" charset="-34"/>
                <a:cs typeface="Kanit Light" panose="00000400000000000000" pitchFamily="2" charset="-34"/>
              </a:rPr>
              <a:t>Price:20 THB</a:t>
            </a:r>
          </a:p>
        </p:txBody>
      </p:sp>
      <p:sp>
        <p:nvSpPr>
          <p:cNvPr id="43" name="Arrow: Right 11">
            <a:extLst>
              <a:ext uri="{FF2B5EF4-FFF2-40B4-BE49-F238E27FC236}">
                <a16:creationId xmlns:a16="http://schemas.microsoft.com/office/drawing/2014/main" id="{AB0228F6-9304-4AD7-B359-C8C5C7A09C6B}"/>
              </a:ext>
            </a:extLst>
          </p:cNvPr>
          <p:cNvSpPr/>
          <p:nvPr/>
        </p:nvSpPr>
        <p:spPr>
          <a:xfrm>
            <a:off x="4583832" y="3770993"/>
            <a:ext cx="1944216" cy="484632"/>
          </a:xfrm>
          <a:prstGeom prst="rightArrow">
            <a:avLst>
              <a:gd name="adj1" fmla="val 3844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Kanit Light" panose="00000400000000000000" pitchFamily="2" charset="-34"/>
              <a:cs typeface="Kanit Light" panose="00000400000000000000" pitchFamily="2" charset="-34"/>
            </a:endParaRPr>
          </a:p>
        </p:txBody>
      </p:sp>
      <p:sp>
        <p:nvSpPr>
          <p:cNvPr id="44" name="สี่เหลี่ยมผืนผ้ามุมมน 21">
            <a:extLst>
              <a:ext uri="{FF2B5EF4-FFF2-40B4-BE49-F238E27FC236}">
                <a16:creationId xmlns:a16="http://schemas.microsoft.com/office/drawing/2014/main" id="{A08E6C1D-64D1-4A4B-9BEC-2ADB3179C89B}"/>
              </a:ext>
            </a:extLst>
          </p:cNvPr>
          <p:cNvSpPr/>
          <p:nvPr/>
        </p:nvSpPr>
        <p:spPr>
          <a:xfrm>
            <a:off x="2570755" y="2883737"/>
            <a:ext cx="1579934" cy="225914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600" dirty="0">
              <a:latin typeface="Kanit Light" panose="00000400000000000000" pitchFamily="2" charset="-34"/>
              <a:cs typeface="Kanit Light" panose="00000400000000000000" pitchFamily="2" charset="-34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65D3194-6DB2-47FD-B2DE-A19C3BA80E1C}"/>
              </a:ext>
            </a:extLst>
          </p:cNvPr>
          <p:cNvSpPr txBox="1"/>
          <p:nvPr/>
        </p:nvSpPr>
        <p:spPr>
          <a:xfrm>
            <a:off x="3189086" y="4797398"/>
            <a:ext cx="94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Kanit Light" panose="00000400000000000000" pitchFamily="2" charset="-34"/>
                <a:cs typeface="Kanit Light" panose="00000400000000000000" pitchFamily="2" charset="-34"/>
              </a:rPr>
              <a:t>Database</a:t>
            </a:r>
            <a:endParaRPr lang="th-TH" sz="1400" dirty="0">
              <a:solidFill>
                <a:srgbClr val="C00000"/>
              </a:solidFill>
              <a:latin typeface="Kanit Light" panose="00000400000000000000" pitchFamily="2" charset="-34"/>
              <a:cs typeface="Kanit Light" panose="00000400000000000000" pitchFamily="2" charset="-34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395160-C3DE-4BEB-8653-BEBC7FF06BE5}"/>
              </a:ext>
            </a:extLst>
          </p:cNvPr>
          <p:cNvSpPr txBox="1"/>
          <p:nvPr/>
        </p:nvSpPr>
        <p:spPr>
          <a:xfrm>
            <a:off x="2775409" y="3674311"/>
            <a:ext cx="117062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163D40"/>
                </a:solidFill>
                <a:latin typeface="Kanit Light" panose="00000400000000000000" pitchFamily="2" charset="-34"/>
                <a:cs typeface="Kanit Light" panose="00000400000000000000" pitchFamily="2" charset="-34"/>
              </a:rPr>
              <a:t>TXID</a:t>
            </a:r>
          </a:p>
        </p:txBody>
      </p:sp>
      <p:pic>
        <p:nvPicPr>
          <p:cNvPr id="48" name="Picture 34">
            <a:extLst>
              <a:ext uri="{FF2B5EF4-FFF2-40B4-BE49-F238E27FC236}">
                <a16:creationId xmlns:a16="http://schemas.microsoft.com/office/drawing/2014/main" id="{C7CADD24-EF18-4723-A879-5586D520F4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663" b="-4139"/>
          <a:stretch/>
        </p:blipFill>
        <p:spPr>
          <a:xfrm>
            <a:off x="7736845" y="2513412"/>
            <a:ext cx="697168" cy="716348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E06D4A1-D9B2-4A06-B07C-DF203E14F500}"/>
              </a:ext>
            </a:extLst>
          </p:cNvPr>
          <p:cNvSpPr txBox="1"/>
          <p:nvPr/>
        </p:nvSpPr>
        <p:spPr>
          <a:xfrm>
            <a:off x="4938074" y="3539264"/>
            <a:ext cx="1080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solidFill>
                  <a:srgbClr val="163D40"/>
                </a:solidFill>
                <a:latin typeface="Kanit Light" panose="00000400000000000000" pitchFamily="2" charset="-34"/>
                <a:cs typeface="Kanit Light" panose="00000400000000000000" pitchFamily="2" charset="-34"/>
              </a:rPr>
              <a:t>ตรวจสอบ</a:t>
            </a:r>
            <a:endParaRPr lang="en-US" sz="1600" dirty="0">
              <a:solidFill>
                <a:srgbClr val="163D40"/>
              </a:solidFill>
              <a:latin typeface="Kanit Light" panose="00000400000000000000" pitchFamily="2" charset="-34"/>
              <a:cs typeface="Kanit Light" panose="000004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02639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49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3CDB46-51DD-4081-89F1-2DEAD8AC8B2D}"/>
              </a:ext>
            </a:extLst>
          </p:cNvPr>
          <p:cNvSpPr/>
          <p:nvPr/>
        </p:nvSpPr>
        <p:spPr>
          <a:xfrm>
            <a:off x="0" y="0"/>
            <a:ext cx="12192000" cy="1133475"/>
          </a:xfrm>
          <a:prstGeom prst="rect">
            <a:avLst/>
          </a:prstGeom>
          <a:solidFill>
            <a:srgbClr val="E595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06165B-D7E4-4AA7-961A-78417C4AB923}"/>
              </a:ext>
            </a:extLst>
          </p:cNvPr>
          <p:cNvSpPr txBox="1"/>
          <p:nvPr/>
        </p:nvSpPr>
        <p:spPr>
          <a:xfrm>
            <a:off x="85725" y="243571"/>
            <a:ext cx="61531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3600" b="1" dirty="0">
                <a:ln w="0"/>
                <a:solidFill>
                  <a:srgbClr val="00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กระบวนการทำงาน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2A99B16-018D-43A6-827E-4D134827D5EF}"/>
              </a:ext>
            </a:extLst>
          </p:cNvPr>
          <p:cNvSpPr/>
          <p:nvPr/>
        </p:nvSpPr>
        <p:spPr>
          <a:xfrm>
            <a:off x="542925" y="1665135"/>
            <a:ext cx="11220450" cy="4495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B33DB953-F3E8-4476-87F5-AFC887B12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330" y="1836180"/>
            <a:ext cx="3244716" cy="415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829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6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3CDB46-51DD-4081-89F1-2DEAD8AC8B2D}"/>
              </a:ext>
            </a:extLst>
          </p:cNvPr>
          <p:cNvSpPr/>
          <p:nvPr/>
        </p:nvSpPr>
        <p:spPr>
          <a:xfrm>
            <a:off x="0" y="0"/>
            <a:ext cx="12192000" cy="1133475"/>
          </a:xfrm>
          <a:prstGeom prst="rect">
            <a:avLst/>
          </a:prstGeom>
          <a:solidFill>
            <a:srgbClr val="E595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06165B-D7E4-4AA7-961A-78417C4AB923}"/>
              </a:ext>
            </a:extLst>
          </p:cNvPr>
          <p:cNvSpPr txBox="1"/>
          <p:nvPr/>
        </p:nvSpPr>
        <p:spPr>
          <a:xfrm>
            <a:off x="85725" y="243571"/>
            <a:ext cx="61531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3600" b="1" dirty="0">
                <a:ln w="0"/>
                <a:solidFill>
                  <a:srgbClr val="00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กระบวนการทำงาน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63422A9-7833-4814-9D30-AFFF57B2AECD}"/>
              </a:ext>
            </a:extLst>
          </p:cNvPr>
          <p:cNvSpPr/>
          <p:nvPr/>
        </p:nvSpPr>
        <p:spPr>
          <a:xfrm>
            <a:off x="528637" y="1504951"/>
            <a:ext cx="11134725" cy="51094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651CA84-0D5D-4B7A-B8D3-626B7E55DAE0}"/>
              </a:ext>
            </a:extLst>
          </p:cNvPr>
          <p:cNvGrpSpPr/>
          <p:nvPr/>
        </p:nvGrpSpPr>
        <p:grpSpPr>
          <a:xfrm>
            <a:off x="5678035" y="1564883"/>
            <a:ext cx="1102630" cy="1645001"/>
            <a:chOff x="4738578" y="2684834"/>
            <a:chExt cx="1385314" cy="2015624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6C96D3A-559C-4410-B0A6-0616741015D2}"/>
                </a:ext>
              </a:extLst>
            </p:cNvPr>
            <p:cNvSpPr/>
            <p:nvPr/>
          </p:nvSpPr>
          <p:spPr>
            <a:xfrm>
              <a:off x="4738578" y="2684834"/>
              <a:ext cx="1385314" cy="201562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1329D60-3316-416A-8046-093235C94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74076" y="2743191"/>
              <a:ext cx="818657" cy="813508"/>
            </a:xfrm>
            <a:prstGeom prst="rect">
              <a:avLst/>
            </a:prstGeom>
          </p:spPr>
        </p:pic>
        <p:pic>
          <p:nvPicPr>
            <p:cNvPr id="19" name="Picture 18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6C205C65-4376-4984-847D-4A5DA334A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0754" y="3556699"/>
              <a:ext cx="691980" cy="69198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F524EA4-C6F1-436E-AF3F-0E6D11C41758}"/>
                </a:ext>
              </a:extLst>
            </p:cNvPr>
            <p:cNvSpPr txBox="1"/>
            <p:nvPr/>
          </p:nvSpPr>
          <p:spPr>
            <a:xfrm>
              <a:off x="4826683" y="4268671"/>
              <a:ext cx="1228793" cy="290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Anton" pitchFamily="2" charset="0"/>
                </a:rPr>
                <a:t>Web Server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802B990-57D6-4036-ACD1-87EC78A490A0}"/>
              </a:ext>
            </a:extLst>
          </p:cNvPr>
          <p:cNvSpPr txBox="1"/>
          <p:nvPr/>
        </p:nvSpPr>
        <p:spPr>
          <a:xfrm rot="20032923">
            <a:off x="3995435" y="2972177"/>
            <a:ext cx="8994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nton" pitchFamily="2" charset="0"/>
                <a:cs typeface="TH SarabunPSK" panose="020B0500040200020003" pitchFamily="34" charset="-34"/>
              </a:rPr>
              <a:t>Sockets</a:t>
            </a:r>
            <a:endParaRPr lang="th-TH" sz="1600" dirty="0">
              <a:latin typeface="Anton" pitchFamily="2" charset="0"/>
              <a:cs typeface="TH SarabunPSK" panose="020B0500040200020003" pitchFamily="34" charset="-34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EFCFE15-90C1-4455-8A4E-1CEFA6B6617C}"/>
              </a:ext>
            </a:extLst>
          </p:cNvPr>
          <p:cNvGrpSpPr/>
          <p:nvPr/>
        </p:nvGrpSpPr>
        <p:grpSpPr>
          <a:xfrm>
            <a:off x="9242106" y="3535284"/>
            <a:ext cx="1301947" cy="1187650"/>
            <a:chOff x="2298218" y="4703884"/>
            <a:chExt cx="1824602" cy="1760608"/>
          </a:xfrm>
        </p:grpSpPr>
        <p:pic>
          <p:nvPicPr>
            <p:cNvPr id="24" name="Picture 23" descr="Icon&#10;&#10;Description automatically generated">
              <a:extLst>
                <a:ext uri="{FF2B5EF4-FFF2-40B4-BE49-F238E27FC236}">
                  <a16:creationId xmlns:a16="http://schemas.microsoft.com/office/drawing/2014/main" id="{D7969C19-5D80-4F6F-8CC3-EC08F5D86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9542" y="4875178"/>
              <a:ext cx="834957" cy="834957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D88869B-FA74-4A5A-9BAA-3097C62C9E83}"/>
                </a:ext>
              </a:extLst>
            </p:cNvPr>
            <p:cNvSpPr txBox="1"/>
            <p:nvPr/>
          </p:nvSpPr>
          <p:spPr>
            <a:xfrm>
              <a:off x="2298218" y="5759794"/>
              <a:ext cx="1810746" cy="5207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nton" pitchFamily="2" charset="0"/>
                </a:rPr>
                <a:t>Program Control</a:t>
              </a:r>
            </a:p>
            <a:p>
              <a:pPr algn="ctr"/>
              <a:r>
                <a:rPr lang="en-US" sz="1200" dirty="0">
                  <a:latin typeface="Anton" pitchFamily="2" charset="0"/>
                </a:rPr>
                <a:t> Buyer’s Relay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237385DB-81F5-4486-AA29-242137AE0008}"/>
                </a:ext>
              </a:extLst>
            </p:cNvPr>
            <p:cNvSpPr/>
            <p:nvPr/>
          </p:nvSpPr>
          <p:spPr>
            <a:xfrm>
              <a:off x="2312074" y="4703884"/>
              <a:ext cx="1810746" cy="1760608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27" name="Arrow: Left-Right 26">
            <a:extLst>
              <a:ext uri="{FF2B5EF4-FFF2-40B4-BE49-F238E27FC236}">
                <a16:creationId xmlns:a16="http://schemas.microsoft.com/office/drawing/2014/main" id="{2ADAFA30-47F0-482C-B7C3-9483819AAA3F}"/>
              </a:ext>
            </a:extLst>
          </p:cNvPr>
          <p:cNvSpPr/>
          <p:nvPr/>
        </p:nvSpPr>
        <p:spPr>
          <a:xfrm rot="20072563">
            <a:off x="3271792" y="3239236"/>
            <a:ext cx="2295331" cy="293639"/>
          </a:xfrm>
          <a:prstGeom prst="leftRightArrow">
            <a:avLst/>
          </a:prstGeom>
          <a:solidFill>
            <a:srgbClr val="1B496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1510443-9C8D-455A-AA11-CA548E70A004}"/>
              </a:ext>
            </a:extLst>
          </p:cNvPr>
          <p:cNvGrpSpPr/>
          <p:nvPr/>
        </p:nvGrpSpPr>
        <p:grpSpPr>
          <a:xfrm>
            <a:off x="1905444" y="3548986"/>
            <a:ext cx="1301947" cy="1187650"/>
            <a:chOff x="2298218" y="4703884"/>
            <a:chExt cx="1824602" cy="1760608"/>
          </a:xfrm>
        </p:grpSpPr>
        <p:pic>
          <p:nvPicPr>
            <p:cNvPr id="63" name="Picture 62" descr="Icon&#10;&#10;Description automatically generated">
              <a:extLst>
                <a:ext uri="{FF2B5EF4-FFF2-40B4-BE49-F238E27FC236}">
                  <a16:creationId xmlns:a16="http://schemas.microsoft.com/office/drawing/2014/main" id="{08945753-BEED-4B87-A534-E20ACA447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9542" y="4875178"/>
              <a:ext cx="834957" cy="834957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6780480-EA8D-46AB-810C-A6CCC6C89B03}"/>
                </a:ext>
              </a:extLst>
            </p:cNvPr>
            <p:cNvSpPr txBox="1"/>
            <p:nvPr/>
          </p:nvSpPr>
          <p:spPr>
            <a:xfrm>
              <a:off x="2298218" y="5759794"/>
              <a:ext cx="1810746" cy="6843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nton" pitchFamily="2" charset="0"/>
                </a:rPr>
                <a:t>Program Control</a:t>
              </a:r>
            </a:p>
            <a:p>
              <a:pPr algn="ctr"/>
              <a:r>
                <a:rPr lang="en-US" sz="1200" dirty="0">
                  <a:latin typeface="Anton" pitchFamily="2" charset="0"/>
                </a:rPr>
                <a:t> Seller’s Relay</a:t>
              </a: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F452FA42-7223-4558-9356-91D2635A5401}"/>
                </a:ext>
              </a:extLst>
            </p:cNvPr>
            <p:cNvSpPr/>
            <p:nvPr/>
          </p:nvSpPr>
          <p:spPr>
            <a:xfrm>
              <a:off x="2312074" y="4703884"/>
              <a:ext cx="1810746" cy="1760608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655E5F9-1E0A-4977-A47C-213760D346DE}"/>
              </a:ext>
            </a:extLst>
          </p:cNvPr>
          <p:cNvGrpSpPr/>
          <p:nvPr/>
        </p:nvGrpSpPr>
        <p:grpSpPr>
          <a:xfrm>
            <a:off x="1677458" y="1529711"/>
            <a:ext cx="1757921" cy="1922642"/>
            <a:chOff x="4587048" y="2152129"/>
            <a:chExt cx="2422601" cy="2649603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6E65E820-9A3B-4338-B68D-FA33D4D1E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3125" b="95139" l="7622" r="89634">
                          <a14:foregroundMark x1="39329" y1="7639" x2="54878" y2="9028"/>
                          <a14:foregroundMark x1="48780" y1="3125" x2="53049" y2="3819"/>
                          <a14:foregroundMark x1="9146" y1="47222" x2="7622" y2="51389"/>
                          <a14:foregroundMark x1="28963" y1="78472" x2="35061" y2="89931"/>
                          <a14:foregroundMark x1="39024" y1="91319" x2="51220" y2="95486"/>
                          <a14:foregroundMark x1="87805" y1="45486" x2="89634" y2="51736"/>
                          <a14:foregroundMark x1="71037" y1="84375" x2="54573" y2="902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048" y="2152129"/>
              <a:ext cx="2422601" cy="2191853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413DC38-808E-4CFC-99B8-104B0BAA5557}"/>
                </a:ext>
              </a:extLst>
            </p:cNvPr>
            <p:cNvSpPr txBox="1"/>
            <p:nvPr/>
          </p:nvSpPr>
          <p:spPr>
            <a:xfrm>
              <a:off x="4963431" y="4335169"/>
              <a:ext cx="1889080" cy="466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600" dirty="0">
                  <a:solidFill>
                    <a:srgbClr val="002642"/>
                  </a:solidFill>
                  <a:latin typeface="Kanit Light" panose="00000400000000000000" pitchFamily="2" charset="-34"/>
                  <a:cs typeface="Kanit Light" panose="00000400000000000000" pitchFamily="2" charset="-34"/>
                </a:rPr>
                <a:t>ผู้ผลิต/ผู้ขาย</a:t>
              </a:r>
              <a:endParaRPr lang="en-US" sz="1600" dirty="0">
                <a:solidFill>
                  <a:srgbClr val="002642"/>
                </a:solidFill>
                <a:latin typeface="Kanit Light" panose="00000400000000000000" pitchFamily="2" charset="-34"/>
                <a:cs typeface="Kanit Light" panose="00000400000000000000" pitchFamily="2" charset="-34"/>
              </a:endParaRPr>
            </a:p>
          </p:txBody>
        </p:sp>
      </p:grpSp>
      <p:pic>
        <p:nvPicPr>
          <p:cNvPr id="69" name="Picture 68" descr="A picture containing toy&#10;&#10;Description automatically generated">
            <a:extLst>
              <a:ext uri="{FF2B5EF4-FFF2-40B4-BE49-F238E27FC236}">
                <a16:creationId xmlns:a16="http://schemas.microsoft.com/office/drawing/2014/main" id="{485D5822-7B22-4605-9F96-10B52F663D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30208">
            <a:off x="3465707" y="2950796"/>
            <a:ext cx="767590" cy="76759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F09CD180-13C9-413B-BCD6-D0230D71A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27777" y="1573661"/>
            <a:ext cx="1530606" cy="1546533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12BA6B46-8014-4466-BB64-B3D35F01376C}"/>
              </a:ext>
            </a:extLst>
          </p:cNvPr>
          <p:cNvSpPr txBox="1"/>
          <p:nvPr/>
        </p:nvSpPr>
        <p:spPr>
          <a:xfrm>
            <a:off x="9645860" y="3187322"/>
            <a:ext cx="669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solidFill>
                  <a:srgbClr val="163D40"/>
                </a:solidFill>
                <a:latin typeface="Kanit Light" panose="00000400000000000000" pitchFamily="2" charset="-34"/>
                <a:cs typeface="Kanit Light" panose="00000400000000000000" pitchFamily="2" charset="-34"/>
              </a:rPr>
              <a:t>ผู้ซื้อ</a:t>
            </a:r>
            <a:endParaRPr lang="en-US" sz="1600" dirty="0">
              <a:solidFill>
                <a:srgbClr val="163D40"/>
              </a:solidFill>
              <a:latin typeface="Kanit Light" panose="00000400000000000000" pitchFamily="2" charset="-34"/>
              <a:cs typeface="Kanit Light" panose="00000400000000000000" pitchFamily="2" charset="-34"/>
            </a:endParaRPr>
          </a:p>
        </p:txBody>
      </p:sp>
      <p:sp>
        <p:nvSpPr>
          <p:cNvPr id="75" name="Arrow: Left-Right 74">
            <a:extLst>
              <a:ext uri="{FF2B5EF4-FFF2-40B4-BE49-F238E27FC236}">
                <a16:creationId xmlns:a16="http://schemas.microsoft.com/office/drawing/2014/main" id="{22AE163F-6A49-4489-9724-37713E474EEF}"/>
              </a:ext>
            </a:extLst>
          </p:cNvPr>
          <p:cNvSpPr/>
          <p:nvPr/>
        </p:nvSpPr>
        <p:spPr>
          <a:xfrm rot="1485676">
            <a:off x="6849502" y="3227367"/>
            <a:ext cx="2295331" cy="293639"/>
          </a:xfrm>
          <a:prstGeom prst="leftRightArrow">
            <a:avLst/>
          </a:prstGeom>
          <a:solidFill>
            <a:srgbClr val="1B496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788CE5D-D5CB-41BC-AA40-12018EEC1F2A}"/>
              </a:ext>
            </a:extLst>
          </p:cNvPr>
          <p:cNvSpPr txBox="1"/>
          <p:nvPr/>
        </p:nvSpPr>
        <p:spPr>
          <a:xfrm rot="1644296">
            <a:off x="7737929" y="3103169"/>
            <a:ext cx="8994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nton" pitchFamily="2" charset="0"/>
                <a:cs typeface="TH SarabunPSK" panose="020B0500040200020003" pitchFamily="34" charset="-34"/>
              </a:rPr>
              <a:t>Sockets</a:t>
            </a:r>
            <a:endParaRPr lang="th-TH" sz="1600" dirty="0">
              <a:latin typeface="Anton" pitchFamily="2" charset="0"/>
              <a:cs typeface="TH SarabunPSK" panose="020B0500040200020003" pitchFamily="34" charset="-34"/>
            </a:endParaRPr>
          </a:p>
        </p:txBody>
      </p:sp>
      <p:pic>
        <p:nvPicPr>
          <p:cNvPr id="77" name="Picture 76" descr="A picture containing toy&#10;&#10;Description automatically generated">
            <a:extLst>
              <a:ext uri="{FF2B5EF4-FFF2-40B4-BE49-F238E27FC236}">
                <a16:creationId xmlns:a16="http://schemas.microsoft.com/office/drawing/2014/main" id="{40BEFE4F-2A91-400B-87DB-6146F4046C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7070">
            <a:off x="7269700" y="2497297"/>
            <a:ext cx="767590" cy="767590"/>
          </a:xfrm>
          <a:prstGeom prst="rect">
            <a:avLst/>
          </a:prstGeom>
        </p:spPr>
      </p:pic>
      <p:pic>
        <p:nvPicPr>
          <p:cNvPr id="78" name="Picture 77" descr="Icon&#10;&#10;Description automatically generated">
            <a:extLst>
              <a:ext uri="{FF2B5EF4-FFF2-40B4-BE49-F238E27FC236}">
                <a16:creationId xmlns:a16="http://schemas.microsoft.com/office/drawing/2014/main" id="{BE639ADA-1062-4466-BC51-309EBF0BF09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53" y="5630199"/>
            <a:ext cx="571499" cy="571499"/>
          </a:xfrm>
          <a:prstGeom prst="rect">
            <a:avLst/>
          </a:prstGeom>
        </p:spPr>
      </p:pic>
      <p:pic>
        <p:nvPicPr>
          <p:cNvPr id="79" name="Picture 78" descr="Icon&#10;&#10;Description automatically generated">
            <a:extLst>
              <a:ext uri="{FF2B5EF4-FFF2-40B4-BE49-F238E27FC236}">
                <a16:creationId xmlns:a16="http://schemas.microsoft.com/office/drawing/2014/main" id="{50DFA79A-82A3-4798-BA7D-63C3CEEE8C0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605" y="5181374"/>
            <a:ext cx="990296" cy="990296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A1293C4D-7BD2-4A78-AC53-B4781F5FBAC8}"/>
              </a:ext>
            </a:extLst>
          </p:cNvPr>
          <p:cNvSpPr txBox="1"/>
          <p:nvPr/>
        </p:nvSpPr>
        <p:spPr>
          <a:xfrm>
            <a:off x="1286605" y="6098373"/>
            <a:ext cx="12103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n w="18415" cmpd="sng">
                  <a:noFill/>
                  <a:prstDash val="solid"/>
                </a:ln>
                <a:solidFill>
                  <a:srgbClr val="002642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House A</a:t>
            </a:r>
            <a:endParaRPr lang="th-TH" sz="2000" b="1" dirty="0">
              <a:ln w="18415" cmpd="sng">
                <a:noFill/>
                <a:prstDash val="solid"/>
              </a:ln>
              <a:solidFill>
                <a:srgbClr val="002642"/>
              </a:solidFill>
              <a:latin typeface="Kanit" panose="00000500000000000000" pitchFamily="2" charset="-34"/>
              <a:cs typeface="Kanit" panose="00000500000000000000" pitchFamily="2" charset="-34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76FD1E3-6A4F-4C78-A463-FBD58729242F}"/>
              </a:ext>
            </a:extLst>
          </p:cNvPr>
          <p:cNvSpPr txBox="1"/>
          <p:nvPr/>
        </p:nvSpPr>
        <p:spPr>
          <a:xfrm>
            <a:off x="10112261" y="6143365"/>
            <a:ext cx="15888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n w="18415" cmpd="sng">
                  <a:noFill/>
                  <a:prstDash val="solid"/>
                </a:ln>
                <a:solidFill>
                  <a:srgbClr val="002642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House B</a:t>
            </a:r>
            <a:endParaRPr lang="th-TH" sz="2000" b="1" dirty="0">
              <a:ln w="18415" cmpd="sng">
                <a:noFill/>
                <a:prstDash val="solid"/>
              </a:ln>
              <a:solidFill>
                <a:srgbClr val="002642"/>
              </a:solidFill>
              <a:latin typeface="Kanit" panose="00000500000000000000" pitchFamily="2" charset="-34"/>
              <a:cs typeface="Kanit" panose="00000500000000000000" pitchFamily="2" charset="-34"/>
            </a:endParaRPr>
          </a:p>
        </p:txBody>
      </p:sp>
      <p:pic>
        <p:nvPicPr>
          <p:cNvPr id="82" name="Picture 81" descr="Shape&#10;&#10;Description automatically generated">
            <a:extLst>
              <a:ext uri="{FF2B5EF4-FFF2-40B4-BE49-F238E27FC236}">
                <a16:creationId xmlns:a16="http://schemas.microsoft.com/office/drawing/2014/main" id="{34E6EAB2-B411-4FF5-BB02-A69AE26FE10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225" y="5176385"/>
            <a:ext cx="990296" cy="990296"/>
          </a:xfrm>
          <a:prstGeom prst="rect">
            <a:avLst/>
          </a:prstGeom>
        </p:spPr>
      </p:pic>
      <p:pic>
        <p:nvPicPr>
          <p:cNvPr id="83" name="Picture 82" descr="Icon&#10;&#10;Description automatically generated">
            <a:extLst>
              <a:ext uri="{FF2B5EF4-FFF2-40B4-BE49-F238E27FC236}">
                <a16:creationId xmlns:a16="http://schemas.microsoft.com/office/drawing/2014/main" id="{6B9DD149-AF9C-495A-91B1-E966D40E48ED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801" y="5308535"/>
            <a:ext cx="412997" cy="412997"/>
          </a:xfrm>
          <a:prstGeom prst="rect">
            <a:avLst/>
          </a:prstGeom>
        </p:spPr>
      </p:pic>
      <p:pic>
        <p:nvPicPr>
          <p:cNvPr id="84" name="Picture 83" descr="Icon&#10;&#10;Description automatically generated">
            <a:extLst>
              <a:ext uri="{FF2B5EF4-FFF2-40B4-BE49-F238E27FC236}">
                <a16:creationId xmlns:a16="http://schemas.microsoft.com/office/drawing/2014/main" id="{D9C30BA0-5D84-499C-A4AA-703544616A5D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262" y="5245777"/>
            <a:ext cx="412997" cy="412997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668A8BBD-3E6E-4130-954F-22652056C150}"/>
              </a:ext>
            </a:extLst>
          </p:cNvPr>
          <p:cNvSpPr/>
          <p:nvPr/>
        </p:nvSpPr>
        <p:spPr>
          <a:xfrm>
            <a:off x="2905125" y="6356324"/>
            <a:ext cx="6802976" cy="120109"/>
          </a:xfrm>
          <a:prstGeom prst="rect">
            <a:avLst/>
          </a:prstGeom>
          <a:solidFill>
            <a:srgbClr val="CC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86" name="Picture 85" descr="Icon&#10;&#10;Description automatically generated">
            <a:extLst>
              <a:ext uri="{FF2B5EF4-FFF2-40B4-BE49-F238E27FC236}">
                <a16:creationId xmlns:a16="http://schemas.microsoft.com/office/drawing/2014/main" id="{9FD0EEE4-BE96-4F9F-8DF4-79123C2E68D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589" y="6026672"/>
            <a:ext cx="447370" cy="447370"/>
          </a:xfrm>
          <a:prstGeom prst="rect">
            <a:avLst/>
          </a:prstGeom>
        </p:spPr>
      </p:pic>
      <p:pic>
        <p:nvPicPr>
          <p:cNvPr id="87" name="Picture 86" descr="Icon&#10;&#10;Description automatically generated">
            <a:extLst>
              <a:ext uri="{FF2B5EF4-FFF2-40B4-BE49-F238E27FC236}">
                <a16:creationId xmlns:a16="http://schemas.microsoft.com/office/drawing/2014/main" id="{42C9BA17-A8EF-4D5F-B0E9-19AB37CF0C9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42311" y="6062058"/>
            <a:ext cx="447370" cy="447370"/>
          </a:xfrm>
          <a:prstGeom prst="rect">
            <a:avLst/>
          </a:prstGeom>
        </p:spPr>
      </p:pic>
      <p:pic>
        <p:nvPicPr>
          <p:cNvPr id="88" name="Picture 87" descr="Icon&#10;&#10;Description automatically generated">
            <a:extLst>
              <a:ext uri="{FF2B5EF4-FFF2-40B4-BE49-F238E27FC236}">
                <a16:creationId xmlns:a16="http://schemas.microsoft.com/office/drawing/2014/main" id="{3B278219-D011-4498-BB79-2F0171D4D9F9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140" y="6127427"/>
            <a:ext cx="356687" cy="356687"/>
          </a:xfrm>
          <a:prstGeom prst="rect">
            <a:avLst/>
          </a:prstGeom>
        </p:spPr>
      </p:pic>
      <p:pic>
        <p:nvPicPr>
          <p:cNvPr id="89" name="Picture 88" descr="Icon&#10;&#10;Description automatically generated">
            <a:extLst>
              <a:ext uri="{FF2B5EF4-FFF2-40B4-BE49-F238E27FC236}">
                <a16:creationId xmlns:a16="http://schemas.microsoft.com/office/drawing/2014/main" id="{A11E7D69-564E-4B70-B53C-8EA39C556602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644" y="6119746"/>
            <a:ext cx="356687" cy="356687"/>
          </a:xfrm>
          <a:prstGeom prst="rect">
            <a:avLst/>
          </a:prstGeom>
        </p:spPr>
      </p:pic>
      <p:pic>
        <p:nvPicPr>
          <p:cNvPr id="90" name="Picture 89" descr="Icon&#10;&#10;Description automatically generated">
            <a:extLst>
              <a:ext uri="{FF2B5EF4-FFF2-40B4-BE49-F238E27FC236}">
                <a16:creationId xmlns:a16="http://schemas.microsoft.com/office/drawing/2014/main" id="{BDF3B4D3-5BE5-4318-9654-E596777A8E3D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501" y="6074782"/>
            <a:ext cx="356687" cy="356687"/>
          </a:xfrm>
          <a:prstGeom prst="rect">
            <a:avLst/>
          </a:prstGeom>
        </p:spPr>
      </p:pic>
      <p:pic>
        <p:nvPicPr>
          <p:cNvPr id="91" name="Picture 90" descr="Icon&#10;&#10;Description automatically generated">
            <a:extLst>
              <a:ext uri="{FF2B5EF4-FFF2-40B4-BE49-F238E27FC236}">
                <a16:creationId xmlns:a16="http://schemas.microsoft.com/office/drawing/2014/main" id="{9B435756-2418-4F40-BE1B-FDDF17F28D6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306" y="6074782"/>
            <a:ext cx="356687" cy="356687"/>
          </a:xfrm>
          <a:prstGeom prst="rect">
            <a:avLst/>
          </a:prstGeom>
        </p:spPr>
      </p:pic>
      <p:pic>
        <p:nvPicPr>
          <p:cNvPr id="92" name="Picture 91" descr="Icon&#10;&#10;Description automatically generated">
            <a:extLst>
              <a:ext uri="{FF2B5EF4-FFF2-40B4-BE49-F238E27FC236}">
                <a16:creationId xmlns:a16="http://schemas.microsoft.com/office/drawing/2014/main" id="{5A93C8A4-5E64-4402-AC91-C8D744F31ACD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065" y="6092150"/>
            <a:ext cx="356687" cy="356687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AB2B0AFA-DFB9-4FCD-8D25-FCA72DB633DA}"/>
              </a:ext>
            </a:extLst>
          </p:cNvPr>
          <p:cNvPicPr/>
          <p:nvPr/>
        </p:nvPicPr>
        <p:blipFill rotWithShape="1">
          <a:blip r:embed="rId15"/>
          <a:srcRect l="10104" t="9307" r="12120" b="13051"/>
          <a:stretch/>
        </p:blipFill>
        <p:spPr bwMode="auto">
          <a:xfrm>
            <a:off x="2421188" y="5229327"/>
            <a:ext cx="484388" cy="4836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47E39AB4-4E19-479E-B087-190E85853300}"/>
              </a:ext>
            </a:extLst>
          </p:cNvPr>
          <p:cNvPicPr/>
          <p:nvPr/>
        </p:nvPicPr>
        <p:blipFill rotWithShape="1">
          <a:blip r:embed="rId15"/>
          <a:srcRect l="10104" t="9307" r="12120" b="13051"/>
          <a:stretch/>
        </p:blipFill>
        <p:spPr bwMode="auto">
          <a:xfrm>
            <a:off x="9667046" y="5187841"/>
            <a:ext cx="484388" cy="4836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7" name="Arrow: Left-Right 96">
            <a:extLst>
              <a:ext uri="{FF2B5EF4-FFF2-40B4-BE49-F238E27FC236}">
                <a16:creationId xmlns:a16="http://schemas.microsoft.com/office/drawing/2014/main" id="{EB9836DA-760C-451B-B768-8B19E5A9D3A4}"/>
              </a:ext>
            </a:extLst>
          </p:cNvPr>
          <p:cNvSpPr/>
          <p:nvPr/>
        </p:nvSpPr>
        <p:spPr>
          <a:xfrm rot="16200000">
            <a:off x="9733520" y="4815408"/>
            <a:ext cx="361073" cy="289805"/>
          </a:xfrm>
          <a:prstGeom prst="leftRightArrow">
            <a:avLst/>
          </a:prstGeom>
          <a:solidFill>
            <a:srgbClr val="1B496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8" name="Arrow: Left-Right 97">
            <a:extLst>
              <a:ext uri="{FF2B5EF4-FFF2-40B4-BE49-F238E27FC236}">
                <a16:creationId xmlns:a16="http://schemas.microsoft.com/office/drawing/2014/main" id="{D737C77A-6662-4B7B-BD1A-93829F3F8DC7}"/>
              </a:ext>
            </a:extLst>
          </p:cNvPr>
          <p:cNvSpPr/>
          <p:nvPr/>
        </p:nvSpPr>
        <p:spPr>
          <a:xfrm rot="16200000">
            <a:off x="2431032" y="4840328"/>
            <a:ext cx="361073" cy="289805"/>
          </a:xfrm>
          <a:prstGeom prst="leftRightArrow">
            <a:avLst/>
          </a:prstGeom>
          <a:solidFill>
            <a:srgbClr val="1B496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B551F89C-4D38-4140-87FE-19A0AF3529AA}"/>
              </a:ext>
            </a:extLst>
          </p:cNvPr>
          <p:cNvSpPr/>
          <p:nvPr/>
        </p:nvSpPr>
        <p:spPr>
          <a:xfrm>
            <a:off x="2469084" y="5776549"/>
            <a:ext cx="252935" cy="337606"/>
          </a:xfrm>
          <a:prstGeom prst="downArrow">
            <a:avLst/>
          </a:prstGeom>
          <a:solidFill>
            <a:srgbClr val="1B49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0" name="Arrow: Down 99">
            <a:extLst>
              <a:ext uri="{FF2B5EF4-FFF2-40B4-BE49-F238E27FC236}">
                <a16:creationId xmlns:a16="http://schemas.microsoft.com/office/drawing/2014/main" id="{F9EF9F6C-B700-4D70-9A37-F3C3B982D968}"/>
              </a:ext>
            </a:extLst>
          </p:cNvPr>
          <p:cNvSpPr/>
          <p:nvPr/>
        </p:nvSpPr>
        <p:spPr>
          <a:xfrm>
            <a:off x="9798815" y="5730162"/>
            <a:ext cx="252935" cy="337606"/>
          </a:xfrm>
          <a:prstGeom prst="downArrow">
            <a:avLst/>
          </a:prstGeom>
          <a:solidFill>
            <a:srgbClr val="1B49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7339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49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3CDB46-51DD-4081-89F1-2DEAD8AC8B2D}"/>
              </a:ext>
            </a:extLst>
          </p:cNvPr>
          <p:cNvSpPr/>
          <p:nvPr/>
        </p:nvSpPr>
        <p:spPr>
          <a:xfrm>
            <a:off x="0" y="0"/>
            <a:ext cx="12192000" cy="1133475"/>
          </a:xfrm>
          <a:prstGeom prst="rect">
            <a:avLst/>
          </a:prstGeom>
          <a:solidFill>
            <a:srgbClr val="E595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06165B-D7E4-4AA7-961A-78417C4AB923}"/>
              </a:ext>
            </a:extLst>
          </p:cNvPr>
          <p:cNvSpPr txBox="1"/>
          <p:nvPr/>
        </p:nvSpPr>
        <p:spPr>
          <a:xfrm>
            <a:off x="85725" y="243571"/>
            <a:ext cx="61531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3600" b="1" dirty="0">
                <a:ln w="0"/>
                <a:solidFill>
                  <a:srgbClr val="00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ประโยชน์ที่ได้รับ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90671C5-357B-4F74-947E-4A3DDD46FC2F}"/>
              </a:ext>
            </a:extLst>
          </p:cNvPr>
          <p:cNvGrpSpPr/>
          <p:nvPr/>
        </p:nvGrpSpPr>
        <p:grpSpPr>
          <a:xfrm>
            <a:off x="1329661" y="2036520"/>
            <a:ext cx="9359053" cy="653748"/>
            <a:chOff x="588120" y="1237252"/>
            <a:chExt cx="7092056" cy="23101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2432982-EEE6-477C-BEB0-C3746A77264A}"/>
                </a:ext>
              </a:extLst>
            </p:cNvPr>
            <p:cNvSpPr/>
            <p:nvPr/>
          </p:nvSpPr>
          <p:spPr>
            <a:xfrm>
              <a:off x="588120" y="1237252"/>
              <a:ext cx="7092056" cy="231018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20F684A-D8C7-4B20-B82D-F5782C667A11}"/>
                </a:ext>
              </a:extLst>
            </p:cNvPr>
            <p:cNvSpPr txBox="1"/>
            <p:nvPr/>
          </p:nvSpPr>
          <p:spPr>
            <a:xfrm>
              <a:off x="840148" y="1542582"/>
              <a:ext cx="6696012" cy="187966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th-TH" sz="2000" dirty="0">
                  <a:ln w="18415" cmpd="sng">
                    <a:noFill/>
                    <a:prstDash val="solid"/>
                  </a:ln>
                  <a:solidFill>
                    <a:srgbClr val="163D40"/>
                  </a:solidFill>
                  <a:latin typeface="Kanit" panose="00000500000000000000" pitchFamily="2" charset="-34"/>
                  <a:cs typeface="Kanit" panose="00000500000000000000" pitchFamily="2" charset="-34"/>
                </a:rPr>
                <a:t>ได้ระบบต้นแบบของการซื้อขายพลังงานไฟฟ้าด้วยเทคโนโลยีบล็อกเชนเพียร</a:t>
              </a:r>
              <a:r>
                <a:rPr lang="th-TH" sz="2000" dirty="0" err="1">
                  <a:ln w="18415" cmpd="sng">
                    <a:noFill/>
                    <a:prstDash val="solid"/>
                  </a:ln>
                  <a:solidFill>
                    <a:srgbClr val="163D40"/>
                  </a:solidFill>
                  <a:latin typeface="Kanit" panose="00000500000000000000" pitchFamily="2" charset="-34"/>
                  <a:cs typeface="Kanit" panose="00000500000000000000" pitchFamily="2" charset="-34"/>
                </a:rPr>
                <a:t>์ทู</a:t>
              </a:r>
              <a:r>
                <a:rPr lang="th-TH" sz="2000" dirty="0">
                  <a:ln w="18415" cmpd="sng">
                    <a:noFill/>
                    <a:prstDash val="solid"/>
                  </a:ln>
                  <a:solidFill>
                    <a:srgbClr val="163D40"/>
                  </a:solidFill>
                  <a:latin typeface="Kanit" panose="00000500000000000000" pitchFamily="2" charset="-34"/>
                  <a:cs typeface="Kanit" panose="00000500000000000000" pitchFamily="2" charset="-34"/>
                </a:rPr>
                <a:t>เพียร์</a:t>
              </a:r>
            </a:p>
          </p:txBody>
        </p:sp>
      </p:grp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1E9D39D8-C88A-4422-AC57-5BBB37B4D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300" y="3593313"/>
            <a:ext cx="5443399" cy="284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552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6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CD70EB-CC49-48B6-80EA-140345FB404E}"/>
              </a:ext>
            </a:extLst>
          </p:cNvPr>
          <p:cNvSpPr/>
          <p:nvPr/>
        </p:nvSpPr>
        <p:spPr>
          <a:xfrm>
            <a:off x="0" y="0"/>
            <a:ext cx="12192000" cy="1133475"/>
          </a:xfrm>
          <a:prstGeom prst="rect">
            <a:avLst/>
          </a:prstGeom>
          <a:solidFill>
            <a:srgbClr val="E595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310D22CB-2DDF-4F4D-B826-C3FB23BD305A}"/>
              </a:ext>
            </a:extLst>
          </p:cNvPr>
          <p:cNvSpPr txBox="1"/>
          <p:nvPr/>
        </p:nvSpPr>
        <p:spPr>
          <a:xfrm>
            <a:off x="9526" y="99208"/>
            <a:ext cx="121824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264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Kanit" panose="00000500000000000000" pitchFamily="2" charset="-34"/>
                <a:ea typeface="Calibri" panose="020F0502020204030204" pitchFamily="34" charset="0"/>
                <a:cs typeface="Kanit" panose="00000500000000000000" pitchFamily="2" charset="-34"/>
              </a:rPr>
              <a:t>ELECTRICAL DISTRIBUTION CONTROL SYSTEM FOR PEER TO PEER ENERGY TRADING</a:t>
            </a:r>
            <a:endParaRPr lang="en-US" sz="2000" dirty="0">
              <a:solidFill>
                <a:srgbClr val="002642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Kanit" charset="-34"/>
              <a:ea typeface="Calibri" panose="020F0502020204030204" pitchFamily="34" charset="0"/>
              <a:cs typeface="Kanit" charset="-34"/>
            </a:endParaRPr>
          </a:p>
          <a:p>
            <a:pPr algn="ctr"/>
            <a:endParaRPr lang="en-US" sz="2000" dirty="0">
              <a:solidFill>
                <a:srgbClr val="163D4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Kanit" panose="00000500000000000000" pitchFamily="2" charset="-34"/>
              <a:ea typeface="Calibri" panose="020F0502020204030204" pitchFamily="34" charset="0"/>
              <a:cs typeface="Kanit" panose="00000500000000000000" pitchFamily="2" charset="-3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7F4787-F3F3-4B9A-8CCE-AF6FC059C334}"/>
              </a:ext>
            </a:extLst>
          </p:cNvPr>
          <p:cNvSpPr/>
          <p:nvPr/>
        </p:nvSpPr>
        <p:spPr>
          <a:xfrm>
            <a:off x="1988946" y="453151"/>
            <a:ext cx="82141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b="1" dirty="0">
                <a:ln w="18415" cmpd="sng">
                  <a:noFill/>
                  <a:prstDash val="solid"/>
                </a:ln>
                <a:solidFill>
                  <a:srgbClr val="00264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ระบบควบคุมการจำหน่ายไฟฟ้าสำหรับระบบซื้อขายพลังงานไฟฟ้าแบบ</a:t>
            </a:r>
            <a:r>
              <a:rPr lang="th-TH" b="1" dirty="0" err="1">
                <a:ln w="18415" cmpd="sng">
                  <a:noFill/>
                  <a:prstDash val="solid"/>
                </a:ln>
                <a:solidFill>
                  <a:srgbClr val="00264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เพียร์</a:t>
            </a:r>
            <a:r>
              <a:rPr lang="th-TH" b="1" dirty="0">
                <a:ln w="18415" cmpd="sng">
                  <a:noFill/>
                  <a:prstDash val="solid"/>
                </a:ln>
                <a:solidFill>
                  <a:srgbClr val="00264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ทูเพียร์</a:t>
            </a:r>
            <a:endParaRPr lang="en-US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002642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351C15-76FF-4FD9-B9E1-06BB97B5AC7D}"/>
              </a:ext>
            </a:extLst>
          </p:cNvPr>
          <p:cNvSpPr/>
          <p:nvPr/>
        </p:nvSpPr>
        <p:spPr>
          <a:xfrm>
            <a:off x="2576658" y="2245411"/>
            <a:ext cx="174278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สมาชิกโครงงาน</a:t>
            </a:r>
            <a:endParaRPr lang="en-US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A69999-67B4-4353-8625-9D1108F15929}"/>
              </a:ext>
            </a:extLst>
          </p:cNvPr>
          <p:cNvSpPr/>
          <p:nvPr/>
        </p:nvSpPr>
        <p:spPr>
          <a:xfrm>
            <a:off x="7679324" y="2243153"/>
            <a:ext cx="307921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h-TH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อาจารย์ผู้ควบคุมการฝึกงาน</a:t>
            </a:r>
            <a:endParaRPr lang="en-US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Oval 16">
            <a:extLst>
              <a:ext uri="{FF2B5EF4-FFF2-40B4-BE49-F238E27FC236}">
                <a16:creationId xmlns:a16="http://schemas.microsoft.com/office/drawing/2014/main" id="{7A1737B7-3146-4678-8A96-640694942D34}"/>
              </a:ext>
            </a:extLst>
          </p:cNvPr>
          <p:cNvSpPr/>
          <p:nvPr/>
        </p:nvSpPr>
        <p:spPr>
          <a:xfrm>
            <a:off x="1436939" y="3249949"/>
            <a:ext cx="1413103" cy="1422627"/>
          </a:xfrm>
          <a:prstGeom prst="ellipse">
            <a:avLst/>
          </a:prstGeom>
          <a:solidFill>
            <a:srgbClr val="8400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Kanit" panose="00000500000000000000" pitchFamily="2" charset="-34"/>
              <a:cs typeface="Kanit" panose="00000500000000000000" pitchFamily="2" charset="-34"/>
            </a:endParaRPr>
          </a:p>
        </p:txBody>
      </p:sp>
      <p:sp>
        <p:nvSpPr>
          <p:cNvPr id="14" name="Oval 16">
            <a:extLst>
              <a:ext uri="{FF2B5EF4-FFF2-40B4-BE49-F238E27FC236}">
                <a16:creationId xmlns:a16="http://schemas.microsoft.com/office/drawing/2014/main" id="{721DC233-CCD6-4F3C-84BB-81627CDF090D}"/>
              </a:ext>
            </a:extLst>
          </p:cNvPr>
          <p:cNvSpPr/>
          <p:nvPr/>
        </p:nvSpPr>
        <p:spPr>
          <a:xfrm>
            <a:off x="3842811" y="3249949"/>
            <a:ext cx="1413103" cy="1422627"/>
          </a:xfrm>
          <a:prstGeom prst="ellipse">
            <a:avLst/>
          </a:prstGeom>
          <a:solidFill>
            <a:srgbClr val="8400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Kanit" panose="00000500000000000000" pitchFamily="2" charset="-34"/>
              <a:cs typeface="Kanit" panose="00000500000000000000" pitchFamily="2" charset="-34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37E1FBBA-D9F6-4A62-88DC-F873A0FEAB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4" b="20604"/>
          <a:stretch/>
        </p:blipFill>
        <p:spPr bwMode="auto">
          <a:xfrm>
            <a:off x="1479121" y="3316459"/>
            <a:ext cx="1314000" cy="1314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Oval 16">
            <a:extLst>
              <a:ext uri="{FF2B5EF4-FFF2-40B4-BE49-F238E27FC236}">
                <a16:creationId xmlns:a16="http://schemas.microsoft.com/office/drawing/2014/main" id="{C91C0715-636A-4E33-A2EB-6690C34D9A36}"/>
              </a:ext>
            </a:extLst>
          </p:cNvPr>
          <p:cNvSpPr/>
          <p:nvPr/>
        </p:nvSpPr>
        <p:spPr>
          <a:xfrm>
            <a:off x="7207439" y="3206197"/>
            <a:ext cx="1413103" cy="1422627"/>
          </a:xfrm>
          <a:prstGeom prst="ellipse">
            <a:avLst/>
          </a:prstGeom>
          <a:solidFill>
            <a:srgbClr val="8400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Kanit" panose="00000500000000000000" pitchFamily="2" charset="-34"/>
              <a:cs typeface="Kanit" panose="00000500000000000000" pitchFamily="2" charset="-34"/>
            </a:endParaRPr>
          </a:p>
        </p:txBody>
      </p:sp>
      <p:sp>
        <p:nvSpPr>
          <p:cNvPr id="16" name="Oval 16">
            <a:extLst>
              <a:ext uri="{FF2B5EF4-FFF2-40B4-BE49-F238E27FC236}">
                <a16:creationId xmlns:a16="http://schemas.microsoft.com/office/drawing/2014/main" id="{86163259-6ECB-47B6-BD72-AB34F0798FED}"/>
              </a:ext>
            </a:extLst>
          </p:cNvPr>
          <p:cNvSpPr/>
          <p:nvPr/>
        </p:nvSpPr>
        <p:spPr>
          <a:xfrm>
            <a:off x="9620910" y="3251578"/>
            <a:ext cx="1413103" cy="1422627"/>
          </a:xfrm>
          <a:prstGeom prst="ellipse">
            <a:avLst/>
          </a:prstGeom>
          <a:solidFill>
            <a:srgbClr val="8400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Kanit" panose="00000500000000000000" pitchFamily="2" charset="-34"/>
              <a:cs typeface="Kanit" panose="00000500000000000000" pitchFamily="2" charset="-34"/>
            </a:endParaRPr>
          </a:p>
        </p:txBody>
      </p:sp>
      <p:pic>
        <p:nvPicPr>
          <p:cNvPr id="11" name="รูปภาพ 12">
            <a:extLst>
              <a:ext uri="{FF2B5EF4-FFF2-40B4-BE49-F238E27FC236}">
                <a16:creationId xmlns:a16="http://schemas.microsoft.com/office/drawing/2014/main" id="{589F32A1-4461-44A2-A4D7-4B07D260CD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81" t="1165" r="-8942" b="18367"/>
          <a:stretch/>
        </p:blipFill>
        <p:spPr>
          <a:xfrm>
            <a:off x="7254873" y="3249949"/>
            <a:ext cx="1318237" cy="1318618"/>
          </a:xfrm>
          <a:custGeom>
            <a:avLst/>
            <a:gdLst>
              <a:gd name="connsiteX0" fmla="*/ 1918400 w 3836800"/>
              <a:gd name="connsiteY0" fmla="*/ 0 h 3836800"/>
              <a:gd name="connsiteX1" fmla="*/ 3836800 w 3836800"/>
              <a:gd name="connsiteY1" fmla="*/ 1918400 h 3836800"/>
              <a:gd name="connsiteX2" fmla="*/ 1918400 w 3836800"/>
              <a:gd name="connsiteY2" fmla="*/ 3836800 h 3836800"/>
              <a:gd name="connsiteX3" fmla="*/ 0 w 3836800"/>
              <a:gd name="connsiteY3" fmla="*/ 1918400 h 3836800"/>
              <a:gd name="connsiteX4" fmla="*/ 1918400 w 3836800"/>
              <a:gd name="connsiteY4" fmla="*/ 0 h 383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36800" h="3836800">
                <a:moveTo>
                  <a:pt x="1918400" y="0"/>
                </a:moveTo>
                <a:cubicBezTo>
                  <a:pt x="2977903" y="0"/>
                  <a:pt x="3836800" y="858897"/>
                  <a:pt x="3836800" y="1918400"/>
                </a:cubicBezTo>
                <a:cubicBezTo>
                  <a:pt x="3836800" y="2977903"/>
                  <a:pt x="2977903" y="3836800"/>
                  <a:pt x="1918400" y="3836800"/>
                </a:cubicBezTo>
                <a:cubicBezTo>
                  <a:pt x="858897" y="3836800"/>
                  <a:pt x="0" y="2977903"/>
                  <a:pt x="0" y="1918400"/>
                </a:cubicBezTo>
                <a:cubicBezTo>
                  <a:pt x="0" y="858897"/>
                  <a:pt x="858897" y="0"/>
                  <a:pt x="1918400" y="0"/>
                </a:cubicBezTo>
                <a:close/>
              </a:path>
            </a:pathLst>
          </a:custGeom>
          <a:solidFill>
            <a:srgbClr val="E7ECE6"/>
          </a:solidFill>
        </p:spPr>
      </p:pic>
      <p:pic>
        <p:nvPicPr>
          <p:cNvPr id="12" name="รูปภาพ 51">
            <a:extLst>
              <a:ext uri="{FF2B5EF4-FFF2-40B4-BE49-F238E27FC236}">
                <a16:creationId xmlns:a16="http://schemas.microsoft.com/office/drawing/2014/main" id="{0107B8EA-C7FC-4539-8BDE-2AD1DF16D8A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0250" r="2216" b="26145"/>
          <a:stretch/>
        </p:blipFill>
        <p:spPr>
          <a:xfrm>
            <a:off x="9649160" y="3297191"/>
            <a:ext cx="1346025" cy="1318618"/>
          </a:xfrm>
          <a:custGeom>
            <a:avLst/>
            <a:gdLst>
              <a:gd name="connsiteX0" fmla="*/ 1918400 w 3836800"/>
              <a:gd name="connsiteY0" fmla="*/ 0 h 3836800"/>
              <a:gd name="connsiteX1" fmla="*/ 3836800 w 3836800"/>
              <a:gd name="connsiteY1" fmla="*/ 1918400 h 3836800"/>
              <a:gd name="connsiteX2" fmla="*/ 1918400 w 3836800"/>
              <a:gd name="connsiteY2" fmla="*/ 3836800 h 3836800"/>
              <a:gd name="connsiteX3" fmla="*/ 0 w 3836800"/>
              <a:gd name="connsiteY3" fmla="*/ 1918400 h 3836800"/>
              <a:gd name="connsiteX4" fmla="*/ 1918400 w 3836800"/>
              <a:gd name="connsiteY4" fmla="*/ 0 h 383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36800" h="3836800">
                <a:moveTo>
                  <a:pt x="1918400" y="0"/>
                </a:moveTo>
                <a:cubicBezTo>
                  <a:pt x="2977903" y="0"/>
                  <a:pt x="3836800" y="858897"/>
                  <a:pt x="3836800" y="1918400"/>
                </a:cubicBezTo>
                <a:cubicBezTo>
                  <a:pt x="3836800" y="2977903"/>
                  <a:pt x="2977903" y="3836800"/>
                  <a:pt x="1918400" y="3836800"/>
                </a:cubicBezTo>
                <a:cubicBezTo>
                  <a:pt x="858897" y="3836800"/>
                  <a:pt x="0" y="2977903"/>
                  <a:pt x="0" y="1918400"/>
                </a:cubicBezTo>
                <a:cubicBezTo>
                  <a:pt x="0" y="858897"/>
                  <a:pt x="858897" y="0"/>
                  <a:pt x="1918400" y="0"/>
                </a:cubicBezTo>
                <a:close/>
              </a:path>
            </a:pathLst>
          </a:custGeom>
          <a:solidFill>
            <a:srgbClr val="009900"/>
          </a:solidFill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B8D723A-462F-4BAF-8FAB-9B380FDDACCC}"/>
              </a:ext>
            </a:extLst>
          </p:cNvPr>
          <p:cNvSpPr/>
          <p:nvPr/>
        </p:nvSpPr>
        <p:spPr>
          <a:xfrm>
            <a:off x="3448051" y="4840286"/>
            <a:ext cx="221086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นางสาวรัช</a:t>
            </a:r>
            <a:r>
              <a:rPr lang="th-TH" sz="2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ฎา</a:t>
            </a:r>
            <a:r>
              <a:rPr lang="th-TH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กรณ์  </a:t>
            </a:r>
            <a:r>
              <a:rPr lang="th-TH" sz="2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รั</a:t>
            </a:r>
            <a:r>
              <a:rPr lang="th-TH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ตนพันธ์</a:t>
            </a:r>
          </a:p>
          <a:p>
            <a:pPr algn="ctr"/>
            <a:r>
              <a:rPr lang="th-TH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5930300682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AD53FC-655F-4ADA-8A4F-03813B7A2A35}"/>
              </a:ext>
            </a:extLst>
          </p:cNvPr>
          <p:cNvSpPr/>
          <p:nvPr/>
        </p:nvSpPr>
        <p:spPr>
          <a:xfrm>
            <a:off x="1357326" y="4840286"/>
            <a:ext cx="149271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นายภาณุ  ภาสมณี</a:t>
            </a:r>
          </a:p>
          <a:p>
            <a:pPr algn="ctr"/>
            <a:r>
              <a:rPr lang="th-TH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5930300593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B83A85-6CB2-472F-B5DF-2B36566E2FA8}"/>
              </a:ext>
            </a:extLst>
          </p:cNvPr>
          <p:cNvSpPr/>
          <p:nvPr/>
        </p:nvSpPr>
        <p:spPr>
          <a:xfrm>
            <a:off x="6781253" y="4794119"/>
            <a:ext cx="243767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h-TH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ผศ.ดร.กุลวดี  สมบูรณ์วิวัฒน์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0E1F93-713C-49E7-85F4-B005ABE8A99E}"/>
              </a:ext>
            </a:extLst>
          </p:cNvPr>
          <p:cNvSpPr/>
          <p:nvPr/>
        </p:nvSpPr>
        <p:spPr>
          <a:xfrm>
            <a:off x="9418386" y="4794119"/>
            <a:ext cx="218681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ผศ.ดร.อุมารินท</a:t>
            </a:r>
            <a:r>
              <a:rPr lang="th-TH" sz="2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ร์</a:t>
            </a:r>
            <a:r>
              <a:rPr lang="th-TH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 แสงพาน</a:t>
            </a:r>
            <a:r>
              <a:rPr lang="th-TH" sz="2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ิช</a:t>
            </a:r>
            <a:endParaRPr lang="th-TH" sz="2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0" name="รูปภาพ 43">
            <a:extLst>
              <a:ext uri="{FF2B5EF4-FFF2-40B4-BE49-F238E27FC236}">
                <a16:creationId xmlns:a16="http://schemas.microsoft.com/office/drawing/2014/main" id="{AEB3CCC6-9297-4648-861C-175F46E4CBD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7" t="5182" r="217" b="16446"/>
          <a:stretch/>
        </p:blipFill>
        <p:spPr>
          <a:xfrm>
            <a:off x="3883811" y="3296809"/>
            <a:ext cx="1313151" cy="1318617"/>
          </a:xfrm>
          <a:custGeom>
            <a:avLst/>
            <a:gdLst>
              <a:gd name="connsiteX0" fmla="*/ 1918400 w 3836800"/>
              <a:gd name="connsiteY0" fmla="*/ 0 h 3836800"/>
              <a:gd name="connsiteX1" fmla="*/ 3836800 w 3836800"/>
              <a:gd name="connsiteY1" fmla="*/ 1918400 h 3836800"/>
              <a:gd name="connsiteX2" fmla="*/ 1918400 w 3836800"/>
              <a:gd name="connsiteY2" fmla="*/ 3836800 h 3836800"/>
              <a:gd name="connsiteX3" fmla="*/ 0 w 3836800"/>
              <a:gd name="connsiteY3" fmla="*/ 1918400 h 3836800"/>
              <a:gd name="connsiteX4" fmla="*/ 1918400 w 3836800"/>
              <a:gd name="connsiteY4" fmla="*/ 0 h 383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36800" h="3836800">
                <a:moveTo>
                  <a:pt x="1918400" y="0"/>
                </a:moveTo>
                <a:cubicBezTo>
                  <a:pt x="2977903" y="0"/>
                  <a:pt x="3836800" y="858897"/>
                  <a:pt x="3836800" y="1918400"/>
                </a:cubicBezTo>
                <a:cubicBezTo>
                  <a:pt x="3836800" y="2977903"/>
                  <a:pt x="2977903" y="3836800"/>
                  <a:pt x="1918400" y="3836800"/>
                </a:cubicBezTo>
                <a:cubicBezTo>
                  <a:pt x="858897" y="3836800"/>
                  <a:pt x="0" y="2977903"/>
                  <a:pt x="0" y="1918400"/>
                </a:cubicBezTo>
                <a:cubicBezTo>
                  <a:pt x="0" y="858897"/>
                  <a:pt x="858897" y="0"/>
                  <a:pt x="1918400" y="0"/>
                </a:cubicBezTo>
                <a:close/>
              </a:path>
            </a:pathLst>
          </a:custGeom>
          <a:solidFill>
            <a:srgbClr val="009900"/>
          </a:solidFill>
        </p:spPr>
      </p:pic>
    </p:spTree>
    <p:extLst>
      <p:ext uri="{BB962C8B-B14F-4D97-AF65-F5344CB8AC3E}">
        <p14:creationId xmlns:p14="http://schemas.microsoft.com/office/powerpoint/2010/main" val="274973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6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8D0135E1-0E0C-4DD9-BB30-6D0025E7AA6E}"/>
              </a:ext>
            </a:extLst>
          </p:cNvPr>
          <p:cNvGrpSpPr/>
          <p:nvPr/>
        </p:nvGrpSpPr>
        <p:grpSpPr>
          <a:xfrm>
            <a:off x="900266" y="1600200"/>
            <a:ext cx="10277475" cy="4495800"/>
            <a:chOff x="900266" y="1600200"/>
            <a:chExt cx="10277475" cy="44958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641CAB3-4825-46C6-B7F6-A19B47010EE2}"/>
                </a:ext>
              </a:extLst>
            </p:cNvPr>
            <p:cNvSpPr/>
            <p:nvPr/>
          </p:nvSpPr>
          <p:spPr>
            <a:xfrm>
              <a:off x="900266" y="1600200"/>
              <a:ext cx="10277475" cy="44958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5BA3B162-EA08-4734-B401-D992E138C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8624" y="2519346"/>
              <a:ext cx="1314752" cy="131475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95E0F60-F1AF-4D33-8477-70FFA93D9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97782" y="2069135"/>
              <a:ext cx="475529" cy="481626"/>
            </a:xfrm>
            <a:prstGeom prst="rect">
              <a:avLst/>
            </a:prstGeom>
          </p:spPr>
        </p:pic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783A2778-09B4-4FEE-9791-25D06791E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0727" y="3053832"/>
              <a:ext cx="476097" cy="476097"/>
            </a:xfrm>
            <a:prstGeom prst="rect">
              <a:avLst/>
            </a:prstGeom>
          </p:spPr>
        </p:pic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04DB2F98-AFB7-4027-B452-8BC2CF509B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2729" y="2513772"/>
              <a:ext cx="476097" cy="476097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333CDB46-51DD-4081-89F1-2DEAD8AC8B2D}"/>
              </a:ext>
            </a:extLst>
          </p:cNvPr>
          <p:cNvSpPr/>
          <p:nvPr/>
        </p:nvSpPr>
        <p:spPr>
          <a:xfrm>
            <a:off x="0" y="0"/>
            <a:ext cx="12192000" cy="1133475"/>
          </a:xfrm>
          <a:prstGeom prst="rect">
            <a:avLst/>
          </a:prstGeom>
          <a:solidFill>
            <a:srgbClr val="E595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06165B-D7E4-4AA7-961A-78417C4AB923}"/>
              </a:ext>
            </a:extLst>
          </p:cNvPr>
          <p:cNvSpPr txBox="1"/>
          <p:nvPr/>
        </p:nvSpPr>
        <p:spPr>
          <a:xfrm>
            <a:off x="-1981200" y="243571"/>
            <a:ext cx="61531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3600" b="1" dirty="0">
                <a:ln w="0"/>
                <a:solidFill>
                  <a:srgbClr val="00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ที่มาและปัญหา</a:t>
            </a:r>
            <a:endParaRPr lang="en-US" sz="3600" b="1" cap="none" spc="0" dirty="0">
              <a:ln w="0"/>
              <a:solidFill>
                <a:srgbClr val="00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F8D65BAD-CBF7-4E20-ADBA-BC6E458BFC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968" y="4686301"/>
            <a:ext cx="571499" cy="571499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0237BF66-96F7-4CDE-8120-6A89F50513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167" y="4267504"/>
            <a:ext cx="990296" cy="99029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E2CD5BD-F60F-4A91-AB58-3E548ADB5CC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818" y="2451096"/>
            <a:ext cx="1080120" cy="108012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D09220A-701E-417D-AED3-8CC3FCA32C9A}"/>
              </a:ext>
            </a:extLst>
          </p:cNvPr>
          <p:cNvSpPr txBox="1"/>
          <p:nvPr/>
        </p:nvSpPr>
        <p:spPr>
          <a:xfrm>
            <a:off x="2089200" y="3657996"/>
            <a:ext cx="8874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n w="18415" cmpd="sng">
                  <a:noFill/>
                  <a:prstDash val="solid"/>
                </a:ln>
                <a:solidFill>
                  <a:srgbClr val="002642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Seller</a:t>
            </a:r>
            <a:endParaRPr lang="th-TH" sz="2000" b="1" dirty="0">
              <a:ln w="18415" cmpd="sng">
                <a:noFill/>
                <a:prstDash val="solid"/>
              </a:ln>
              <a:solidFill>
                <a:srgbClr val="002642"/>
              </a:solidFill>
              <a:latin typeface="Kanit" panose="00000500000000000000" pitchFamily="2" charset="-34"/>
              <a:cs typeface="Kanit" panose="00000500000000000000" pitchFamily="2" charset="-3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83041F-012B-4A62-9835-ABFEDAD404EC}"/>
              </a:ext>
            </a:extLst>
          </p:cNvPr>
          <p:cNvSpPr txBox="1"/>
          <p:nvPr/>
        </p:nvSpPr>
        <p:spPr>
          <a:xfrm>
            <a:off x="1902717" y="5257800"/>
            <a:ext cx="12103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n w="18415" cmpd="sng">
                  <a:noFill/>
                  <a:prstDash val="solid"/>
                </a:ln>
                <a:solidFill>
                  <a:srgbClr val="002642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House A</a:t>
            </a:r>
            <a:endParaRPr lang="th-TH" sz="2000" b="1" dirty="0">
              <a:ln w="18415" cmpd="sng">
                <a:noFill/>
                <a:prstDash val="solid"/>
              </a:ln>
              <a:solidFill>
                <a:srgbClr val="002642"/>
              </a:solidFill>
              <a:latin typeface="Kanit" panose="00000500000000000000" pitchFamily="2" charset="-34"/>
              <a:cs typeface="Kanit" panose="00000500000000000000" pitchFamily="2" charset="-3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13B99B-5518-4E5A-9F3C-CEFF5F18601D}"/>
              </a:ext>
            </a:extLst>
          </p:cNvPr>
          <p:cNvSpPr txBox="1"/>
          <p:nvPr/>
        </p:nvSpPr>
        <p:spPr>
          <a:xfrm>
            <a:off x="8899182" y="5257800"/>
            <a:ext cx="15888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n w="18415" cmpd="sng">
                  <a:noFill/>
                  <a:prstDash val="solid"/>
                </a:ln>
                <a:solidFill>
                  <a:srgbClr val="002642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House B</a:t>
            </a:r>
            <a:endParaRPr lang="th-TH" sz="2000" b="1" dirty="0">
              <a:ln w="18415" cmpd="sng">
                <a:noFill/>
                <a:prstDash val="solid"/>
              </a:ln>
              <a:solidFill>
                <a:srgbClr val="002642"/>
              </a:solidFill>
              <a:latin typeface="Kanit" panose="00000500000000000000" pitchFamily="2" charset="-34"/>
              <a:cs typeface="Kanit" panose="00000500000000000000" pitchFamily="2" charset="-34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70953A9-6601-4705-AB0A-95291F5FD14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338" y="2451096"/>
            <a:ext cx="1080120" cy="1080120"/>
          </a:xfrm>
          <a:prstGeom prst="rect">
            <a:avLst/>
          </a:prstGeom>
        </p:spPr>
      </p:pic>
      <p:pic>
        <p:nvPicPr>
          <p:cNvPr id="28" name="Picture 27" descr="Shape&#10;&#10;Description automatically generated">
            <a:extLst>
              <a:ext uri="{FF2B5EF4-FFF2-40B4-BE49-F238E27FC236}">
                <a16:creationId xmlns:a16="http://schemas.microsoft.com/office/drawing/2014/main" id="{56F60FFF-E043-4343-9142-6FDBA554C4E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338" y="4272179"/>
            <a:ext cx="990296" cy="99029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1633FB7-CBE3-4DD9-8085-C3249C3E78FA}"/>
              </a:ext>
            </a:extLst>
          </p:cNvPr>
          <p:cNvSpPr txBox="1"/>
          <p:nvPr/>
        </p:nvSpPr>
        <p:spPr>
          <a:xfrm>
            <a:off x="9020935" y="3634034"/>
            <a:ext cx="9509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n w="18415" cmpd="sng">
                  <a:noFill/>
                  <a:prstDash val="solid"/>
                </a:ln>
                <a:solidFill>
                  <a:srgbClr val="002642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buyer</a:t>
            </a:r>
            <a:endParaRPr lang="th-TH" sz="2000" b="1" dirty="0">
              <a:ln w="18415" cmpd="sng">
                <a:noFill/>
                <a:prstDash val="solid"/>
              </a:ln>
              <a:solidFill>
                <a:srgbClr val="002642"/>
              </a:solidFill>
              <a:latin typeface="Kanit" panose="00000500000000000000" pitchFamily="2" charset="-34"/>
              <a:cs typeface="Kanit" panose="00000500000000000000" pitchFamily="2" charset="-34"/>
            </a:endParaRPr>
          </a:p>
        </p:txBody>
      </p:sp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F974734C-376E-4AB4-936B-3B691343326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924" y="5382297"/>
            <a:ext cx="412997" cy="412997"/>
          </a:xfrm>
          <a:prstGeom prst="rect">
            <a:avLst/>
          </a:prstGeo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EC02FBE0-6006-432F-84E5-7B1E256BBA7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176" y="5349746"/>
            <a:ext cx="412997" cy="412997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4C6CB9A8-4C30-471C-B4CA-94982CFF45EE}"/>
              </a:ext>
            </a:extLst>
          </p:cNvPr>
          <p:cNvSpPr/>
          <p:nvPr/>
        </p:nvSpPr>
        <p:spPr>
          <a:xfrm>
            <a:off x="3410902" y="5153025"/>
            <a:ext cx="5145105" cy="175544"/>
          </a:xfrm>
          <a:prstGeom prst="rect">
            <a:avLst/>
          </a:prstGeom>
          <a:solidFill>
            <a:srgbClr val="CC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42" name="Picture 41" descr="Icon&#10;&#10;Description automatically generated">
            <a:extLst>
              <a:ext uri="{FF2B5EF4-FFF2-40B4-BE49-F238E27FC236}">
                <a16:creationId xmlns:a16="http://schemas.microsoft.com/office/drawing/2014/main" id="{CAE6CED2-29C0-4602-A777-EB22F4FC012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358" y="4884388"/>
            <a:ext cx="447370" cy="447370"/>
          </a:xfrm>
          <a:prstGeom prst="rect">
            <a:avLst/>
          </a:prstGeom>
        </p:spPr>
      </p:pic>
      <p:pic>
        <p:nvPicPr>
          <p:cNvPr id="47" name="Picture 46" descr="Icon&#10;&#10;Description automatically generated">
            <a:extLst>
              <a:ext uri="{FF2B5EF4-FFF2-40B4-BE49-F238E27FC236}">
                <a16:creationId xmlns:a16="http://schemas.microsoft.com/office/drawing/2014/main" id="{6419A606-72D2-4420-AEAE-484F006866F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88624" y="4881229"/>
            <a:ext cx="447370" cy="447370"/>
          </a:xfrm>
          <a:prstGeom prst="rect">
            <a:avLst/>
          </a:prstGeom>
        </p:spPr>
      </p:pic>
      <p:pic>
        <p:nvPicPr>
          <p:cNvPr id="37" name="Picture 36" descr="Icon&#10;&#10;Description automatically generated">
            <a:extLst>
              <a:ext uri="{FF2B5EF4-FFF2-40B4-BE49-F238E27FC236}">
                <a16:creationId xmlns:a16="http://schemas.microsoft.com/office/drawing/2014/main" id="{22C283BA-8EEF-4C59-899A-27D078C60E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195" y="4993059"/>
            <a:ext cx="356687" cy="356687"/>
          </a:xfrm>
          <a:prstGeom prst="rect">
            <a:avLst/>
          </a:prstGeom>
        </p:spPr>
      </p:pic>
      <p:pic>
        <p:nvPicPr>
          <p:cNvPr id="38" name="Picture 37" descr="Icon&#10;&#10;Description automatically generated">
            <a:extLst>
              <a:ext uri="{FF2B5EF4-FFF2-40B4-BE49-F238E27FC236}">
                <a16:creationId xmlns:a16="http://schemas.microsoft.com/office/drawing/2014/main" id="{D35B7509-7B19-4BE4-8257-AFB679F26B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699" y="4985378"/>
            <a:ext cx="356687" cy="356687"/>
          </a:xfrm>
          <a:prstGeom prst="rect">
            <a:avLst/>
          </a:prstGeom>
        </p:spPr>
      </p:pic>
      <p:pic>
        <p:nvPicPr>
          <p:cNvPr id="39" name="Picture 38" descr="Icon&#10;&#10;Description automatically generated">
            <a:extLst>
              <a:ext uri="{FF2B5EF4-FFF2-40B4-BE49-F238E27FC236}">
                <a16:creationId xmlns:a16="http://schemas.microsoft.com/office/drawing/2014/main" id="{1E8C0F17-330E-4722-84B3-B7F1D90CD7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556" y="4940414"/>
            <a:ext cx="356687" cy="356687"/>
          </a:xfrm>
          <a:prstGeom prst="rect">
            <a:avLst/>
          </a:prstGeom>
        </p:spPr>
      </p:pic>
      <p:pic>
        <p:nvPicPr>
          <p:cNvPr id="40" name="Picture 39" descr="Icon&#10;&#10;Description automatically generated">
            <a:extLst>
              <a:ext uri="{FF2B5EF4-FFF2-40B4-BE49-F238E27FC236}">
                <a16:creationId xmlns:a16="http://schemas.microsoft.com/office/drawing/2014/main" id="{DDC9A44F-E66F-422B-9479-117E4DBCF3A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361" y="4940414"/>
            <a:ext cx="356687" cy="356687"/>
          </a:xfrm>
          <a:prstGeom prst="rect">
            <a:avLst/>
          </a:prstGeom>
        </p:spPr>
      </p:pic>
      <p:pic>
        <p:nvPicPr>
          <p:cNvPr id="50" name="Picture 49" descr="Icon&#10;&#10;Description automatically generated">
            <a:extLst>
              <a:ext uri="{FF2B5EF4-FFF2-40B4-BE49-F238E27FC236}">
                <a16:creationId xmlns:a16="http://schemas.microsoft.com/office/drawing/2014/main" id="{6757F4E9-390F-48A9-BF5B-2ED9E36340B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346" y="4817345"/>
            <a:ext cx="549996" cy="549996"/>
          </a:xfrm>
          <a:prstGeom prst="rect">
            <a:avLst/>
          </a:prstGeom>
        </p:spPr>
      </p:pic>
      <p:sp>
        <p:nvSpPr>
          <p:cNvPr id="51" name="Arrow: Curved Up 50">
            <a:extLst>
              <a:ext uri="{FF2B5EF4-FFF2-40B4-BE49-F238E27FC236}">
                <a16:creationId xmlns:a16="http://schemas.microsoft.com/office/drawing/2014/main" id="{70DDAC28-FCE0-45CF-B12C-97884BCE85A7}"/>
              </a:ext>
            </a:extLst>
          </p:cNvPr>
          <p:cNvSpPr/>
          <p:nvPr/>
        </p:nvSpPr>
        <p:spPr>
          <a:xfrm>
            <a:off x="3188624" y="3223966"/>
            <a:ext cx="5903587" cy="841736"/>
          </a:xfrm>
          <a:prstGeom prst="curved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52" name="Arrow: Curved Up 51">
            <a:extLst>
              <a:ext uri="{FF2B5EF4-FFF2-40B4-BE49-F238E27FC236}">
                <a16:creationId xmlns:a16="http://schemas.microsoft.com/office/drawing/2014/main" id="{D97BDD98-4759-4249-A26D-60A9DD973D04}"/>
              </a:ext>
            </a:extLst>
          </p:cNvPr>
          <p:cNvSpPr/>
          <p:nvPr/>
        </p:nvSpPr>
        <p:spPr>
          <a:xfrm rot="10800000">
            <a:off x="3052751" y="1718484"/>
            <a:ext cx="5903587" cy="841736"/>
          </a:xfrm>
          <a:prstGeom prst="curved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pic>
        <p:nvPicPr>
          <p:cNvPr id="54" name="Picture 53" descr="Icon&#10;&#10;Description automatically generated">
            <a:extLst>
              <a:ext uri="{FF2B5EF4-FFF2-40B4-BE49-F238E27FC236}">
                <a16:creationId xmlns:a16="http://schemas.microsoft.com/office/drawing/2014/main" id="{AF54019E-58DC-4A90-8748-F3013214C5B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75" y="2451096"/>
            <a:ext cx="487796" cy="48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462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6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8D0135E1-0E0C-4DD9-BB30-6D0025E7AA6E}"/>
              </a:ext>
            </a:extLst>
          </p:cNvPr>
          <p:cNvGrpSpPr/>
          <p:nvPr/>
        </p:nvGrpSpPr>
        <p:grpSpPr>
          <a:xfrm>
            <a:off x="900266" y="1600200"/>
            <a:ext cx="10277475" cy="4495800"/>
            <a:chOff x="900266" y="1600200"/>
            <a:chExt cx="10277475" cy="44958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641CAB3-4825-46C6-B7F6-A19B47010EE2}"/>
                </a:ext>
              </a:extLst>
            </p:cNvPr>
            <p:cNvSpPr/>
            <p:nvPr/>
          </p:nvSpPr>
          <p:spPr>
            <a:xfrm>
              <a:off x="900266" y="1600200"/>
              <a:ext cx="10277475" cy="44958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5BA3B162-EA08-4734-B401-D992E138C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8624" y="2519346"/>
              <a:ext cx="1314752" cy="131475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95E0F60-F1AF-4D33-8477-70FFA93D9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97782" y="2069135"/>
              <a:ext cx="475529" cy="481626"/>
            </a:xfrm>
            <a:prstGeom prst="rect">
              <a:avLst/>
            </a:prstGeom>
          </p:spPr>
        </p:pic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783A2778-09B4-4FEE-9791-25D06791E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0727" y="3053832"/>
              <a:ext cx="476097" cy="476097"/>
            </a:xfrm>
            <a:prstGeom prst="rect">
              <a:avLst/>
            </a:prstGeom>
          </p:spPr>
        </p:pic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04DB2F98-AFB7-4027-B452-8BC2CF509B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2729" y="2513772"/>
              <a:ext cx="476097" cy="476097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333CDB46-51DD-4081-89F1-2DEAD8AC8B2D}"/>
              </a:ext>
            </a:extLst>
          </p:cNvPr>
          <p:cNvSpPr/>
          <p:nvPr/>
        </p:nvSpPr>
        <p:spPr>
          <a:xfrm>
            <a:off x="0" y="0"/>
            <a:ext cx="12192000" cy="1133475"/>
          </a:xfrm>
          <a:prstGeom prst="rect">
            <a:avLst/>
          </a:prstGeom>
          <a:solidFill>
            <a:srgbClr val="E595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F8D65BAD-CBF7-4E20-ADBA-BC6E458BFC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968" y="4686301"/>
            <a:ext cx="571499" cy="571499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0237BF66-96F7-4CDE-8120-6A89F50513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167" y="4267504"/>
            <a:ext cx="990296" cy="99029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E2CD5BD-F60F-4A91-AB58-3E548ADB5CC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818" y="2451096"/>
            <a:ext cx="1080120" cy="108012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D09220A-701E-417D-AED3-8CC3FCA32C9A}"/>
              </a:ext>
            </a:extLst>
          </p:cNvPr>
          <p:cNvSpPr txBox="1"/>
          <p:nvPr/>
        </p:nvSpPr>
        <p:spPr>
          <a:xfrm>
            <a:off x="2089200" y="3657996"/>
            <a:ext cx="8874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n w="18415" cmpd="sng">
                  <a:noFill/>
                  <a:prstDash val="solid"/>
                </a:ln>
                <a:solidFill>
                  <a:srgbClr val="002642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Seller</a:t>
            </a:r>
            <a:endParaRPr lang="th-TH" sz="2000" b="1" dirty="0">
              <a:ln w="18415" cmpd="sng">
                <a:noFill/>
                <a:prstDash val="solid"/>
              </a:ln>
              <a:solidFill>
                <a:srgbClr val="002642"/>
              </a:solidFill>
              <a:latin typeface="Kanit" panose="00000500000000000000" pitchFamily="2" charset="-34"/>
              <a:cs typeface="Kanit" panose="00000500000000000000" pitchFamily="2" charset="-3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83041F-012B-4A62-9835-ABFEDAD404EC}"/>
              </a:ext>
            </a:extLst>
          </p:cNvPr>
          <p:cNvSpPr txBox="1"/>
          <p:nvPr/>
        </p:nvSpPr>
        <p:spPr>
          <a:xfrm>
            <a:off x="1902717" y="5257800"/>
            <a:ext cx="12103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n w="18415" cmpd="sng">
                  <a:noFill/>
                  <a:prstDash val="solid"/>
                </a:ln>
                <a:solidFill>
                  <a:srgbClr val="002642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House A</a:t>
            </a:r>
            <a:endParaRPr lang="th-TH" sz="2000" b="1" dirty="0">
              <a:ln w="18415" cmpd="sng">
                <a:noFill/>
                <a:prstDash val="solid"/>
              </a:ln>
              <a:solidFill>
                <a:srgbClr val="002642"/>
              </a:solidFill>
              <a:latin typeface="Kanit" panose="00000500000000000000" pitchFamily="2" charset="-34"/>
              <a:cs typeface="Kanit" panose="00000500000000000000" pitchFamily="2" charset="-3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13B99B-5518-4E5A-9F3C-CEFF5F18601D}"/>
              </a:ext>
            </a:extLst>
          </p:cNvPr>
          <p:cNvSpPr txBox="1"/>
          <p:nvPr/>
        </p:nvSpPr>
        <p:spPr>
          <a:xfrm>
            <a:off x="8899182" y="5257800"/>
            <a:ext cx="15888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n w="18415" cmpd="sng">
                  <a:noFill/>
                  <a:prstDash val="solid"/>
                </a:ln>
                <a:solidFill>
                  <a:srgbClr val="002642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House B</a:t>
            </a:r>
            <a:endParaRPr lang="th-TH" sz="2000" b="1" dirty="0">
              <a:ln w="18415" cmpd="sng">
                <a:noFill/>
                <a:prstDash val="solid"/>
              </a:ln>
              <a:solidFill>
                <a:srgbClr val="002642"/>
              </a:solidFill>
              <a:latin typeface="Kanit" panose="00000500000000000000" pitchFamily="2" charset="-34"/>
              <a:cs typeface="Kanit" panose="00000500000000000000" pitchFamily="2" charset="-34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70953A9-6601-4705-AB0A-95291F5FD14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338" y="2451096"/>
            <a:ext cx="1080120" cy="1080120"/>
          </a:xfrm>
          <a:prstGeom prst="rect">
            <a:avLst/>
          </a:prstGeom>
        </p:spPr>
      </p:pic>
      <p:pic>
        <p:nvPicPr>
          <p:cNvPr id="28" name="Picture 27" descr="Shape&#10;&#10;Description automatically generated">
            <a:extLst>
              <a:ext uri="{FF2B5EF4-FFF2-40B4-BE49-F238E27FC236}">
                <a16:creationId xmlns:a16="http://schemas.microsoft.com/office/drawing/2014/main" id="{56F60FFF-E043-4343-9142-6FDBA554C4E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338" y="4272179"/>
            <a:ext cx="990296" cy="99029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1633FB7-CBE3-4DD9-8085-C3249C3E78FA}"/>
              </a:ext>
            </a:extLst>
          </p:cNvPr>
          <p:cNvSpPr txBox="1"/>
          <p:nvPr/>
        </p:nvSpPr>
        <p:spPr>
          <a:xfrm>
            <a:off x="9020935" y="3634034"/>
            <a:ext cx="9509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n w="18415" cmpd="sng">
                  <a:noFill/>
                  <a:prstDash val="solid"/>
                </a:ln>
                <a:solidFill>
                  <a:srgbClr val="002642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buyer</a:t>
            </a:r>
            <a:endParaRPr lang="th-TH" sz="2000" b="1" dirty="0">
              <a:ln w="18415" cmpd="sng">
                <a:noFill/>
                <a:prstDash val="solid"/>
              </a:ln>
              <a:solidFill>
                <a:srgbClr val="002642"/>
              </a:solidFill>
              <a:latin typeface="Kanit" panose="00000500000000000000" pitchFamily="2" charset="-34"/>
              <a:cs typeface="Kanit" panose="00000500000000000000" pitchFamily="2" charset="-34"/>
            </a:endParaRPr>
          </a:p>
        </p:txBody>
      </p:sp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F974734C-376E-4AB4-936B-3B691343326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924" y="5382297"/>
            <a:ext cx="412997" cy="412997"/>
          </a:xfrm>
          <a:prstGeom prst="rect">
            <a:avLst/>
          </a:prstGeo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EC02FBE0-6006-432F-84E5-7B1E256BBA7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176" y="5349746"/>
            <a:ext cx="412997" cy="412997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4C6CB9A8-4C30-471C-B4CA-94982CFF45EE}"/>
              </a:ext>
            </a:extLst>
          </p:cNvPr>
          <p:cNvSpPr/>
          <p:nvPr/>
        </p:nvSpPr>
        <p:spPr>
          <a:xfrm>
            <a:off x="3410902" y="5153025"/>
            <a:ext cx="5145105" cy="175544"/>
          </a:xfrm>
          <a:prstGeom prst="rect">
            <a:avLst/>
          </a:prstGeom>
          <a:solidFill>
            <a:srgbClr val="CC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42" name="Picture 41" descr="Icon&#10;&#10;Description automatically generated">
            <a:extLst>
              <a:ext uri="{FF2B5EF4-FFF2-40B4-BE49-F238E27FC236}">
                <a16:creationId xmlns:a16="http://schemas.microsoft.com/office/drawing/2014/main" id="{CAE6CED2-29C0-4602-A777-EB22F4FC012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358" y="4884388"/>
            <a:ext cx="447370" cy="447370"/>
          </a:xfrm>
          <a:prstGeom prst="rect">
            <a:avLst/>
          </a:prstGeom>
        </p:spPr>
      </p:pic>
      <p:pic>
        <p:nvPicPr>
          <p:cNvPr id="47" name="Picture 46" descr="Icon&#10;&#10;Description automatically generated">
            <a:extLst>
              <a:ext uri="{FF2B5EF4-FFF2-40B4-BE49-F238E27FC236}">
                <a16:creationId xmlns:a16="http://schemas.microsoft.com/office/drawing/2014/main" id="{6419A606-72D2-4420-AEAE-484F006866F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88624" y="4881229"/>
            <a:ext cx="447370" cy="447370"/>
          </a:xfrm>
          <a:prstGeom prst="rect">
            <a:avLst/>
          </a:prstGeom>
        </p:spPr>
      </p:pic>
      <p:pic>
        <p:nvPicPr>
          <p:cNvPr id="37" name="Picture 36" descr="Icon&#10;&#10;Description automatically generated">
            <a:extLst>
              <a:ext uri="{FF2B5EF4-FFF2-40B4-BE49-F238E27FC236}">
                <a16:creationId xmlns:a16="http://schemas.microsoft.com/office/drawing/2014/main" id="{22C283BA-8EEF-4C59-899A-27D078C60E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195" y="4993059"/>
            <a:ext cx="356687" cy="356687"/>
          </a:xfrm>
          <a:prstGeom prst="rect">
            <a:avLst/>
          </a:prstGeom>
        </p:spPr>
      </p:pic>
      <p:pic>
        <p:nvPicPr>
          <p:cNvPr id="38" name="Picture 37" descr="Icon&#10;&#10;Description automatically generated">
            <a:extLst>
              <a:ext uri="{FF2B5EF4-FFF2-40B4-BE49-F238E27FC236}">
                <a16:creationId xmlns:a16="http://schemas.microsoft.com/office/drawing/2014/main" id="{D35B7509-7B19-4BE4-8257-AFB679F26B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699" y="4985378"/>
            <a:ext cx="356687" cy="356687"/>
          </a:xfrm>
          <a:prstGeom prst="rect">
            <a:avLst/>
          </a:prstGeom>
        </p:spPr>
      </p:pic>
      <p:pic>
        <p:nvPicPr>
          <p:cNvPr id="39" name="Picture 38" descr="Icon&#10;&#10;Description automatically generated">
            <a:extLst>
              <a:ext uri="{FF2B5EF4-FFF2-40B4-BE49-F238E27FC236}">
                <a16:creationId xmlns:a16="http://schemas.microsoft.com/office/drawing/2014/main" id="{1E8C0F17-330E-4722-84B3-B7F1D90CD7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556" y="4940414"/>
            <a:ext cx="356687" cy="356687"/>
          </a:xfrm>
          <a:prstGeom prst="rect">
            <a:avLst/>
          </a:prstGeom>
        </p:spPr>
      </p:pic>
      <p:pic>
        <p:nvPicPr>
          <p:cNvPr id="40" name="Picture 39" descr="Icon&#10;&#10;Description automatically generated">
            <a:extLst>
              <a:ext uri="{FF2B5EF4-FFF2-40B4-BE49-F238E27FC236}">
                <a16:creationId xmlns:a16="http://schemas.microsoft.com/office/drawing/2014/main" id="{DDC9A44F-E66F-422B-9479-117E4DBCF3A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361" y="4940414"/>
            <a:ext cx="356687" cy="356687"/>
          </a:xfrm>
          <a:prstGeom prst="rect">
            <a:avLst/>
          </a:prstGeom>
        </p:spPr>
      </p:pic>
      <p:sp>
        <p:nvSpPr>
          <p:cNvPr id="51" name="Arrow: Curved Up 50">
            <a:extLst>
              <a:ext uri="{FF2B5EF4-FFF2-40B4-BE49-F238E27FC236}">
                <a16:creationId xmlns:a16="http://schemas.microsoft.com/office/drawing/2014/main" id="{70DDAC28-FCE0-45CF-B12C-97884BCE85A7}"/>
              </a:ext>
            </a:extLst>
          </p:cNvPr>
          <p:cNvSpPr/>
          <p:nvPr/>
        </p:nvSpPr>
        <p:spPr>
          <a:xfrm>
            <a:off x="3188624" y="3223966"/>
            <a:ext cx="5903587" cy="841736"/>
          </a:xfrm>
          <a:prstGeom prst="curved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52" name="Arrow: Curved Up 51">
            <a:extLst>
              <a:ext uri="{FF2B5EF4-FFF2-40B4-BE49-F238E27FC236}">
                <a16:creationId xmlns:a16="http://schemas.microsoft.com/office/drawing/2014/main" id="{D97BDD98-4759-4249-A26D-60A9DD973D04}"/>
              </a:ext>
            </a:extLst>
          </p:cNvPr>
          <p:cNvSpPr/>
          <p:nvPr/>
        </p:nvSpPr>
        <p:spPr>
          <a:xfrm rot="10800000">
            <a:off x="3052751" y="1718484"/>
            <a:ext cx="5903587" cy="841736"/>
          </a:xfrm>
          <a:prstGeom prst="curved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pic>
        <p:nvPicPr>
          <p:cNvPr id="54" name="Picture 53" descr="Icon&#10;&#10;Description automatically generated">
            <a:extLst>
              <a:ext uri="{FF2B5EF4-FFF2-40B4-BE49-F238E27FC236}">
                <a16:creationId xmlns:a16="http://schemas.microsoft.com/office/drawing/2014/main" id="{AF54019E-58DC-4A90-8748-F3013214C5B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75" y="2451096"/>
            <a:ext cx="487796" cy="48779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3BB630B-C50C-4F4B-8502-7E2E28B470C3}"/>
              </a:ext>
            </a:extLst>
          </p:cNvPr>
          <p:cNvSpPr txBox="1"/>
          <p:nvPr/>
        </p:nvSpPr>
        <p:spPr>
          <a:xfrm>
            <a:off x="156349" y="243571"/>
            <a:ext cx="61531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3600" b="1" dirty="0">
                <a:ln w="0"/>
                <a:solidFill>
                  <a:srgbClr val="00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แนวคิดและวิธีแก้ไขปัญหา</a:t>
            </a:r>
          </a:p>
        </p:txBody>
      </p:sp>
      <p:pic>
        <p:nvPicPr>
          <p:cNvPr id="34" name="Picture 33" descr="Icon&#10;&#10;Description automatically generated">
            <a:extLst>
              <a:ext uri="{FF2B5EF4-FFF2-40B4-BE49-F238E27FC236}">
                <a16:creationId xmlns:a16="http://schemas.microsoft.com/office/drawing/2014/main" id="{086D02B9-BF41-44CD-B19C-CFAE800CCA9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144" y="4770004"/>
            <a:ext cx="487796" cy="48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326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6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3CDB46-51DD-4081-89F1-2DEAD8AC8B2D}"/>
              </a:ext>
            </a:extLst>
          </p:cNvPr>
          <p:cNvSpPr/>
          <p:nvPr/>
        </p:nvSpPr>
        <p:spPr>
          <a:xfrm>
            <a:off x="0" y="0"/>
            <a:ext cx="12192000" cy="1133475"/>
          </a:xfrm>
          <a:prstGeom prst="rect">
            <a:avLst/>
          </a:prstGeom>
          <a:solidFill>
            <a:srgbClr val="E595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06165B-D7E4-4AA7-961A-78417C4AB923}"/>
              </a:ext>
            </a:extLst>
          </p:cNvPr>
          <p:cNvSpPr txBox="1"/>
          <p:nvPr/>
        </p:nvSpPr>
        <p:spPr>
          <a:xfrm>
            <a:off x="85725" y="243571"/>
            <a:ext cx="61531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3600" b="1" dirty="0">
                <a:ln w="0"/>
                <a:solidFill>
                  <a:srgbClr val="00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งานที่เกี่ยวข้อง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AF4EF62-A0C1-4BD0-818E-6B6E2F1E4E56}"/>
              </a:ext>
            </a:extLst>
          </p:cNvPr>
          <p:cNvSpPr/>
          <p:nvPr/>
        </p:nvSpPr>
        <p:spPr>
          <a:xfrm>
            <a:off x="900266" y="1600200"/>
            <a:ext cx="10478934" cy="113347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156D9E-9DE4-46E7-B3F1-F2754006F176}"/>
              </a:ext>
            </a:extLst>
          </p:cNvPr>
          <p:cNvSpPr txBox="1"/>
          <p:nvPr/>
        </p:nvSpPr>
        <p:spPr>
          <a:xfrm>
            <a:off x="1030134" y="1641849"/>
            <a:ext cx="10261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64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1. Saurabh Gupta, et.al.</a:t>
            </a:r>
            <a:r>
              <a:rPr lang="th-TH" dirty="0">
                <a:solidFill>
                  <a:srgbClr val="00264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”</a:t>
            </a:r>
            <a:r>
              <a:rPr lang="en-US" dirty="0">
                <a:solidFill>
                  <a:srgbClr val="00264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Proof of Concept for Peer to Peer Energy Trading using Ethereum Blockchain Client</a:t>
            </a:r>
            <a:r>
              <a:rPr lang="th-TH" dirty="0">
                <a:solidFill>
                  <a:srgbClr val="00264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”</a:t>
            </a:r>
            <a:endParaRPr lang="en-US" dirty="0">
              <a:solidFill>
                <a:srgbClr val="002642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A4B0B77-C4E4-44B0-8113-0642624CA309}"/>
              </a:ext>
            </a:extLst>
          </p:cNvPr>
          <p:cNvSpPr/>
          <p:nvPr/>
        </p:nvSpPr>
        <p:spPr>
          <a:xfrm>
            <a:off x="900266" y="2947655"/>
            <a:ext cx="10478934" cy="113347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547180-DC8D-4FEC-9022-448B7239C480}"/>
              </a:ext>
            </a:extLst>
          </p:cNvPr>
          <p:cNvSpPr txBox="1"/>
          <p:nvPr/>
        </p:nvSpPr>
        <p:spPr>
          <a:xfrm>
            <a:off x="1030134" y="3068493"/>
            <a:ext cx="10261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rgbClr val="00264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2. รัช</a:t>
            </a:r>
            <a:r>
              <a:rPr lang="th-TH" dirty="0" err="1">
                <a:solidFill>
                  <a:srgbClr val="00264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ฎา</a:t>
            </a:r>
            <a:r>
              <a:rPr lang="th-TH" dirty="0">
                <a:solidFill>
                  <a:srgbClr val="00264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กรณ์ </a:t>
            </a:r>
            <a:r>
              <a:rPr lang="th-TH" dirty="0" err="1">
                <a:solidFill>
                  <a:srgbClr val="00264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รั</a:t>
            </a:r>
            <a:r>
              <a:rPr lang="th-TH" dirty="0">
                <a:solidFill>
                  <a:srgbClr val="00264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ตนพันธ์, อินทัช ทวีปัญญาภรณ์ (2021). การพัฒนาระบบซื้อขายพลังงานไฟฟ้าแบบเพียร</a:t>
            </a:r>
            <a:r>
              <a:rPr lang="th-TH" dirty="0" err="1">
                <a:solidFill>
                  <a:srgbClr val="00264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์ทู</a:t>
            </a:r>
            <a:r>
              <a:rPr lang="th-TH" dirty="0">
                <a:solidFill>
                  <a:srgbClr val="00264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เพียร์ด้วยบล็อกเชน.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9AF170A-A4E3-4DD3-BB41-B7598EA5D7E9}"/>
              </a:ext>
            </a:extLst>
          </p:cNvPr>
          <p:cNvSpPr/>
          <p:nvPr/>
        </p:nvSpPr>
        <p:spPr>
          <a:xfrm>
            <a:off x="900266" y="4295110"/>
            <a:ext cx="10478934" cy="14499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F036E5-8F99-4A77-9A7A-564B5936A845}"/>
              </a:ext>
            </a:extLst>
          </p:cNvPr>
          <p:cNvSpPr txBox="1"/>
          <p:nvPr/>
        </p:nvSpPr>
        <p:spPr>
          <a:xfrm>
            <a:off x="988570" y="4295110"/>
            <a:ext cx="103031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rgbClr val="00264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3. </a:t>
            </a:r>
            <a:r>
              <a:rPr lang="en-US" dirty="0">
                <a:solidFill>
                  <a:srgbClr val="00264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Hao Wang, </a:t>
            </a:r>
            <a:r>
              <a:rPr lang="en-US" dirty="0" err="1">
                <a:solidFill>
                  <a:srgbClr val="00264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Shenglan</a:t>
            </a:r>
            <a:r>
              <a:rPr lang="en-US" dirty="0">
                <a:solidFill>
                  <a:srgbClr val="00264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Ma, </a:t>
            </a:r>
            <a:r>
              <a:rPr lang="en-US" dirty="0" err="1">
                <a:solidFill>
                  <a:srgbClr val="00264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Chaonian</a:t>
            </a:r>
            <a:r>
              <a:rPr lang="en-US" dirty="0">
                <a:solidFill>
                  <a:srgbClr val="00264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Guo, </a:t>
            </a:r>
            <a:r>
              <a:rPr lang="en-US" dirty="0" err="1">
                <a:solidFill>
                  <a:srgbClr val="00264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Yulei</a:t>
            </a:r>
            <a:r>
              <a:rPr lang="en-US" dirty="0">
                <a:solidFill>
                  <a:srgbClr val="00264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Wu, Hong-Ning Dai, and Di Wu. 2021. Blockchain-Based Power Energy Trading Management. ACM Trans. Internet Technol. 21, 2, Article 43 (March 2021), 16 pages</a:t>
            </a:r>
          </a:p>
        </p:txBody>
      </p:sp>
    </p:spTree>
    <p:extLst>
      <p:ext uri="{BB962C8B-B14F-4D97-AF65-F5344CB8AC3E}">
        <p14:creationId xmlns:p14="http://schemas.microsoft.com/office/powerpoint/2010/main" val="2240631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6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3CDB46-51DD-4081-89F1-2DEAD8AC8B2D}"/>
              </a:ext>
            </a:extLst>
          </p:cNvPr>
          <p:cNvSpPr/>
          <p:nvPr/>
        </p:nvSpPr>
        <p:spPr>
          <a:xfrm>
            <a:off x="0" y="0"/>
            <a:ext cx="12192000" cy="1133475"/>
          </a:xfrm>
          <a:prstGeom prst="rect">
            <a:avLst/>
          </a:prstGeom>
          <a:solidFill>
            <a:srgbClr val="E595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06165B-D7E4-4AA7-961A-78417C4AB923}"/>
              </a:ext>
            </a:extLst>
          </p:cNvPr>
          <p:cNvSpPr txBox="1"/>
          <p:nvPr/>
        </p:nvSpPr>
        <p:spPr>
          <a:xfrm>
            <a:off x="85725" y="243571"/>
            <a:ext cx="61531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3600" b="1" dirty="0">
                <a:ln w="0"/>
                <a:solidFill>
                  <a:srgbClr val="00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รายละเอียดของการพัฒนา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26C02CC-745F-4954-B7E1-EE339C3682FE}"/>
              </a:ext>
            </a:extLst>
          </p:cNvPr>
          <p:cNvSpPr/>
          <p:nvPr/>
        </p:nvSpPr>
        <p:spPr>
          <a:xfrm>
            <a:off x="714375" y="1743004"/>
            <a:ext cx="10953750" cy="73342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002642"/>
                </a:solidFill>
                <a:latin typeface="Kanit" pitchFamily="2" charset="-34"/>
                <a:cs typeface="Kanit" pitchFamily="2" charset="-34"/>
              </a:rPr>
              <a:t>1.</a:t>
            </a:r>
            <a:r>
              <a:rPr lang="th-TH" sz="2000" dirty="0">
                <a:solidFill>
                  <a:srgbClr val="002642"/>
                </a:solidFill>
                <a:latin typeface="Kanit" pitchFamily="2" charset="-34"/>
                <a:cs typeface="Kanit" pitchFamily="2" charset="-34"/>
              </a:rPr>
              <a:t> ศึกษาและพัฒนาโปรแกรมเพื่อควบคุมการจำหน่ายไฟฟ้าหรับระบบซื้อขายพลังงานไฟฟ้าแบบเพียร</a:t>
            </a:r>
            <a:r>
              <a:rPr lang="th-TH" sz="2000" dirty="0" err="1">
                <a:solidFill>
                  <a:srgbClr val="002642"/>
                </a:solidFill>
                <a:latin typeface="Kanit" pitchFamily="2" charset="-34"/>
                <a:cs typeface="Kanit" pitchFamily="2" charset="-34"/>
              </a:rPr>
              <a:t>์ทู</a:t>
            </a:r>
            <a:r>
              <a:rPr lang="th-TH" sz="2000" dirty="0">
                <a:solidFill>
                  <a:srgbClr val="002642"/>
                </a:solidFill>
                <a:latin typeface="Kanit" pitchFamily="2" charset="-34"/>
                <a:cs typeface="Kanit" pitchFamily="2" charset="-34"/>
              </a:rPr>
              <a:t>เพียร์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42A634C-BC53-4C25-B633-12F9A5BA4F8F}"/>
              </a:ext>
            </a:extLst>
          </p:cNvPr>
          <p:cNvSpPr/>
          <p:nvPr/>
        </p:nvSpPr>
        <p:spPr>
          <a:xfrm>
            <a:off x="714375" y="2800209"/>
            <a:ext cx="10953750" cy="73342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000" dirty="0">
                <a:solidFill>
                  <a:srgbClr val="002642"/>
                </a:solidFill>
                <a:latin typeface="Kanit" pitchFamily="2" charset="-34"/>
                <a:cs typeface="Kanit" pitchFamily="2" charset="-34"/>
              </a:rPr>
              <a:t>2. ออกแบบระบบควบคุมการจำหน่ายไฟฟ้า</a:t>
            </a:r>
          </a:p>
        </p:txBody>
      </p:sp>
    </p:spTree>
    <p:extLst>
      <p:ext uri="{BB962C8B-B14F-4D97-AF65-F5344CB8AC3E}">
        <p14:creationId xmlns:p14="http://schemas.microsoft.com/office/powerpoint/2010/main" val="171151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6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3CDB46-51DD-4081-89F1-2DEAD8AC8B2D}"/>
              </a:ext>
            </a:extLst>
          </p:cNvPr>
          <p:cNvSpPr/>
          <p:nvPr/>
        </p:nvSpPr>
        <p:spPr>
          <a:xfrm>
            <a:off x="0" y="0"/>
            <a:ext cx="12192000" cy="1133475"/>
          </a:xfrm>
          <a:prstGeom prst="rect">
            <a:avLst/>
          </a:prstGeom>
          <a:solidFill>
            <a:srgbClr val="E595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06165B-D7E4-4AA7-961A-78417C4AB923}"/>
              </a:ext>
            </a:extLst>
          </p:cNvPr>
          <p:cNvSpPr txBox="1"/>
          <p:nvPr/>
        </p:nvSpPr>
        <p:spPr>
          <a:xfrm>
            <a:off x="85725" y="243571"/>
            <a:ext cx="61531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n w="0"/>
                <a:solidFill>
                  <a:srgbClr val="00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Library </a:t>
            </a:r>
            <a:r>
              <a:rPr lang="th-TH" sz="3600" b="1" dirty="0">
                <a:ln w="0"/>
                <a:solidFill>
                  <a:srgbClr val="00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ที่ใช้ในโปรแกรมควบคุม </a:t>
            </a:r>
            <a:r>
              <a:rPr lang="en-US" sz="3600" b="1" dirty="0">
                <a:ln w="0"/>
                <a:solidFill>
                  <a:srgbClr val="00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USB Relay</a:t>
            </a:r>
            <a:endParaRPr lang="th-TH" sz="3600" b="1" dirty="0">
              <a:ln w="0"/>
              <a:solidFill>
                <a:srgbClr val="00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D024D79-6FC3-44F5-AE4A-0D44C293F546}"/>
              </a:ext>
            </a:extLst>
          </p:cNvPr>
          <p:cNvSpPr/>
          <p:nvPr/>
        </p:nvSpPr>
        <p:spPr>
          <a:xfrm>
            <a:off x="1057275" y="1782391"/>
            <a:ext cx="10325097" cy="57980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002642"/>
                </a:solidFill>
                <a:latin typeface="Kanit" pitchFamily="2" charset="-34"/>
                <a:cs typeface="Kanit" pitchFamily="2" charset="-34"/>
              </a:rPr>
              <a:t>1.</a:t>
            </a:r>
            <a:r>
              <a:rPr lang="th-TH" sz="2000" dirty="0">
                <a:solidFill>
                  <a:srgbClr val="002642"/>
                </a:solidFill>
                <a:latin typeface="Kanit" pitchFamily="2" charset="-34"/>
                <a:cs typeface="Kanit" pitchFamily="2" charset="-34"/>
              </a:rPr>
              <a:t> </a:t>
            </a:r>
            <a:r>
              <a:rPr lang="en-US" sz="2000" dirty="0" err="1">
                <a:solidFill>
                  <a:srgbClr val="002642"/>
                </a:solidFill>
                <a:latin typeface="Kanit" pitchFamily="2" charset="-34"/>
                <a:cs typeface="Kanit" pitchFamily="2" charset="-34"/>
              </a:rPr>
              <a:t>modbus_tk</a:t>
            </a:r>
            <a:r>
              <a:rPr lang="en-US" sz="2000" dirty="0">
                <a:solidFill>
                  <a:srgbClr val="002642"/>
                </a:solidFill>
                <a:latin typeface="Kanit" pitchFamily="2" charset="-34"/>
                <a:cs typeface="Kanit" pitchFamily="2" charset="-34"/>
              </a:rPr>
              <a:t>  </a:t>
            </a:r>
            <a:r>
              <a:rPr lang="th-TH" sz="2000" dirty="0">
                <a:solidFill>
                  <a:srgbClr val="002642"/>
                </a:solidFill>
                <a:latin typeface="Kanit" pitchFamily="2" charset="-34"/>
                <a:cs typeface="Kanit" pitchFamily="2" charset="-34"/>
              </a:rPr>
              <a:t>ใช้ในการอ่านค่าจาก </a:t>
            </a:r>
            <a:r>
              <a:rPr lang="en-US" sz="2000" dirty="0">
                <a:solidFill>
                  <a:srgbClr val="002642"/>
                </a:solidFill>
                <a:latin typeface="Kanit" pitchFamily="2" charset="-34"/>
                <a:cs typeface="Kanit" pitchFamily="2" charset="-34"/>
              </a:rPr>
              <a:t>PZEM </a:t>
            </a:r>
            <a:r>
              <a:rPr lang="th-TH" sz="2000" dirty="0">
                <a:solidFill>
                  <a:srgbClr val="002642"/>
                </a:solidFill>
                <a:latin typeface="Kanit" pitchFamily="2" charset="-34"/>
                <a:cs typeface="Kanit" pitchFamily="2" charset="-34"/>
              </a:rPr>
              <a:t>ที่เป็นมิเตอร์ที่ใช้วัด กระแสไฟฟ้า แรงดันไฟฟ้า กำลังไฟฟ้า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5BFD2D2-1756-4ABE-97D9-711B15EB2702}"/>
              </a:ext>
            </a:extLst>
          </p:cNvPr>
          <p:cNvSpPr/>
          <p:nvPr/>
        </p:nvSpPr>
        <p:spPr>
          <a:xfrm>
            <a:off x="1057273" y="2757128"/>
            <a:ext cx="10325097" cy="57980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002642"/>
                </a:solidFill>
                <a:latin typeface="Kanit" pitchFamily="2" charset="-34"/>
                <a:cs typeface="Kanit" pitchFamily="2" charset="-34"/>
              </a:rPr>
              <a:t>2.</a:t>
            </a:r>
            <a:r>
              <a:rPr lang="th-TH" sz="2000" dirty="0">
                <a:solidFill>
                  <a:srgbClr val="002642"/>
                </a:solidFill>
                <a:latin typeface="Kanit" pitchFamily="2" charset="-34"/>
                <a:cs typeface="Kanit" pitchFamily="2" charset="-34"/>
              </a:rPr>
              <a:t> </a:t>
            </a:r>
            <a:r>
              <a:rPr lang="en-US" sz="2000" dirty="0" err="1">
                <a:solidFill>
                  <a:srgbClr val="002642"/>
                </a:solidFill>
                <a:latin typeface="Kanit" pitchFamily="2" charset="-34"/>
                <a:cs typeface="Kanit" pitchFamily="2" charset="-34"/>
              </a:rPr>
              <a:t>pyserial</a:t>
            </a:r>
            <a:r>
              <a:rPr lang="en-US" sz="2000" dirty="0">
                <a:solidFill>
                  <a:srgbClr val="002642"/>
                </a:solidFill>
                <a:latin typeface="Kanit" pitchFamily="2" charset="-34"/>
                <a:cs typeface="Kanit" pitchFamily="2" charset="-34"/>
              </a:rPr>
              <a:t> </a:t>
            </a:r>
            <a:r>
              <a:rPr lang="th-TH" sz="2000" dirty="0">
                <a:solidFill>
                  <a:srgbClr val="002642"/>
                </a:solidFill>
                <a:latin typeface="Kanit" pitchFamily="2" charset="-34"/>
                <a:cs typeface="Kanit" pitchFamily="2" charset="-34"/>
              </a:rPr>
              <a:t>ใช้เพื่อให้ </a:t>
            </a:r>
            <a:r>
              <a:rPr lang="en-US" sz="2000" dirty="0">
                <a:solidFill>
                  <a:srgbClr val="002642"/>
                </a:solidFill>
                <a:latin typeface="Kanit" pitchFamily="2" charset="-34"/>
                <a:cs typeface="Kanit" pitchFamily="2" charset="-34"/>
              </a:rPr>
              <a:t>Python </a:t>
            </a:r>
            <a:r>
              <a:rPr lang="th-TH" sz="2000" dirty="0">
                <a:solidFill>
                  <a:srgbClr val="002642"/>
                </a:solidFill>
                <a:latin typeface="Kanit" pitchFamily="2" charset="-34"/>
                <a:cs typeface="Kanit" pitchFamily="2" charset="-34"/>
              </a:rPr>
              <a:t>ติดต่อกับ </a:t>
            </a:r>
            <a:r>
              <a:rPr lang="en-US" sz="2000" dirty="0">
                <a:solidFill>
                  <a:srgbClr val="002642"/>
                </a:solidFill>
                <a:latin typeface="Kanit" pitchFamily="2" charset="-34"/>
                <a:cs typeface="Kanit" pitchFamily="2" charset="-34"/>
              </a:rPr>
              <a:t>Serial Port</a:t>
            </a:r>
            <a:endParaRPr lang="th-TH" sz="2000" dirty="0">
              <a:solidFill>
                <a:srgbClr val="002642"/>
              </a:solidFill>
              <a:latin typeface="Kanit" pitchFamily="2" charset="-34"/>
              <a:cs typeface="Kanit" pitchFamily="2" charset="-34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08066C9-F1BB-4509-B01F-3C200A2592EE}"/>
              </a:ext>
            </a:extLst>
          </p:cNvPr>
          <p:cNvSpPr/>
          <p:nvPr/>
        </p:nvSpPr>
        <p:spPr>
          <a:xfrm>
            <a:off x="1057271" y="3725995"/>
            <a:ext cx="10325097" cy="57980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002642"/>
                </a:solidFill>
                <a:latin typeface="Kanit" pitchFamily="2" charset="-34"/>
                <a:cs typeface="Kanit" pitchFamily="2" charset="-34"/>
              </a:rPr>
              <a:t>3.</a:t>
            </a:r>
            <a:r>
              <a:rPr lang="th-TH" sz="2000" dirty="0">
                <a:solidFill>
                  <a:srgbClr val="002642"/>
                </a:solidFill>
                <a:latin typeface="Kanit" pitchFamily="2" charset="-34"/>
                <a:cs typeface="Kanit" pitchFamily="2" charset="-34"/>
              </a:rPr>
              <a:t> </a:t>
            </a:r>
            <a:r>
              <a:rPr lang="en-US" sz="2000" dirty="0" err="1">
                <a:solidFill>
                  <a:srgbClr val="002642"/>
                </a:solidFill>
                <a:latin typeface="Kanit" pitchFamily="2" charset="-34"/>
                <a:cs typeface="Kanit" pitchFamily="2" charset="-34"/>
              </a:rPr>
              <a:t>pywinusb</a:t>
            </a:r>
            <a:r>
              <a:rPr lang="th-TH" sz="2000" dirty="0">
                <a:solidFill>
                  <a:srgbClr val="002642"/>
                </a:solidFill>
                <a:latin typeface="Kanit" pitchFamily="2" charset="-34"/>
                <a:cs typeface="Kanit" pitchFamily="2" charset="-34"/>
              </a:rPr>
              <a:t> ใช้เพื่อให้ </a:t>
            </a:r>
            <a:r>
              <a:rPr lang="en-US" sz="2000" dirty="0">
                <a:solidFill>
                  <a:srgbClr val="002642"/>
                </a:solidFill>
                <a:latin typeface="Kanit" pitchFamily="2" charset="-34"/>
                <a:cs typeface="Kanit" pitchFamily="2" charset="-34"/>
              </a:rPr>
              <a:t>Python </a:t>
            </a:r>
            <a:r>
              <a:rPr lang="th-TH" sz="2000" dirty="0">
                <a:solidFill>
                  <a:srgbClr val="002642"/>
                </a:solidFill>
                <a:latin typeface="Kanit" pitchFamily="2" charset="-34"/>
                <a:cs typeface="Kanit" pitchFamily="2" charset="-34"/>
              </a:rPr>
              <a:t>ติดต่อกับ </a:t>
            </a:r>
            <a:r>
              <a:rPr lang="en-US" sz="2000" dirty="0">
                <a:solidFill>
                  <a:srgbClr val="002642"/>
                </a:solidFill>
                <a:latin typeface="Kanit" pitchFamily="2" charset="-34"/>
                <a:cs typeface="Kanit" pitchFamily="2" charset="-34"/>
              </a:rPr>
              <a:t>USB/HID</a:t>
            </a:r>
            <a:endParaRPr lang="th-TH" sz="2000" dirty="0">
              <a:solidFill>
                <a:srgbClr val="002642"/>
              </a:solidFill>
              <a:latin typeface="Kanit" pitchFamily="2" charset="-34"/>
              <a:cs typeface="Kanit" pitchFamily="2" charset="-34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70516AD-A53E-4261-9AEC-210BD7AEBA9F}"/>
              </a:ext>
            </a:extLst>
          </p:cNvPr>
          <p:cNvSpPr/>
          <p:nvPr/>
        </p:nvSpPr>
        <p:spPr>
          <a:xfrm>
            <a:off x="1076326" y="4735186"/>
            <a:ext cx="10325096" cy="57980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002642"/>
                </a:solidFill>
                <a:latin typeface="Kanit" pitchFamily="2" charset="-34"/>
                <a:cs typeface="Kanit" pitchFamily="2" charset="-34"/>
              </a:rPr>
              <a:t>4.</a:t>
            </a:r>
            <a:r>
              <a:rPr lang="th-TH" sz="2000" dirty="0">
                <a:solidFill>
                  <a:srgbClr val="002642"/>
                </a:solidFill>
                <a:latin typeface="Kanit" pitchFamily="2" charset="-34"/>
                <a:cs typeface="Kanit" pitchFamily="2" charset="-34"/>
              </a:rPr>
              <a:t> </a:t>
            </a:r>
            <a:r>
              <a:rPr lang="en-US" sz="2000" dirty="0">
                <a:solidFill>
                  <a:srgbClr val="002642"/>
                </a:solidFill>
                <a:latin typeface="Kanit" pitchFamily="2" charset="-34"/>
                <a:cs typeface="Kanit" pitchFamily="2" charset="-34"/>
              </a:rPr>
              <a:t>Socket  </a:t>
            </a:r>
            <a:r>
              <a:rPr lang="th-TH" sz="2000" dirty="0">
                <a:solidFill>
                  <a:srgbClr val="002642"/>
                </a:solidFill>
                <a:latin typeface="Kanit" pitchFamily="2" charset="-34"/>
                <a:cs typeface="Kanit" pitchFamily="2" charset="-34"/>
              </a:rPr>
              <a:t>ใช้เพื่อส่งค่าจากหน้า</a:t>
            </a:r>
            <a:r>
              <a:rPr lang="en-US" sz="2000" dirty="0">
                <a:solidFill>
                  <a:srgbClr val="002642"/>
                </a:solidFill>
                <a:latin typeface="Kanit" pitchFamily="2" charset="-34"/>
                <a:cs typeface="Kanit" pitchFamily="2" charset="-34"/>
              </a:rPr>
              <a:t> WebApp</a:t>
            </a:r>
            <a:r>
              <a:rPr lang="th-TH" sz="2000" dirty="0">
                <a:solidFill>
                  <a:srgbClr val="002642"/>
                </a:solidFill>
                <a:latin typeface="Kanit" pitchFamily="2" charset="-34"/>
                <a:cs typeface="Kanit" pitchFamily="2" charset="-34"/>
              </a:rPr>
              <a:t> มาที่โปรแกรมในการควบคุม</a:t>
            </a:r>
            <a:r>
              <a:rPr lang="en-US" sz="2000" dirty="0">
                <a:solidFill>
                  <a:srgbClr val="002642"/>
                </a:solidFill>
                <a:latin typeface="Kanit" pitchFamily="2" charset="-34"/>
                <a:cs typeface="Kanit" pitchFamily="2" charset="-34"/>
              </a:rPr>
              <a:t> Relay</a:t>
            </a:r>
            <a:endParaRPr lang="th-TH" sz="2000" dirty="0">
              <a:solidFill>
                <a:srgbClr val="002642"/>
              </a:solidFill>
              <a:latin typeface="Kanit" pitchFamily="2" charset="-34"/>
              <a:cs typeface="Kanit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41362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6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3CDB46-51DD-4081-89F1-2DEAD8AC8B2D}"/>
              </a:ext>
            </a:extLst>
          </p:cNvPr>
          <p:cNvSpPr/>
          <p:nvPr/>
        </p:nvSpPr>
        <p:spPr>
          <a:xfrm>
            <a:off x="0" y="0"/>
            <a:ext cx="12192000" cy="1133475"/>
          </a:xfrm>
          <a:prstGeom prst="rect">
            <a:avLst/>
          </a:prstGeom>
          <a:solidFill>
            <a:srgbClr val="E595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06165B-D7E4-4AA7-961A-78417C4AB923}"/>
              </a:ext>
            </a:extLst>
          </p:cNvPr>
          <p:cNvSpPr txBox="1"/>
          <p:nvPr/>
        </p:nvSpPr>
        <p:spPr>
          <a:xfrm>
            <a:off x="85725" y="243571"/>
            <a:ext cx="61531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3600" b="1" dirty="0">
                <a:ln w="0"/>
                <a:solidFill>
                  <a:srgbClr val="00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ภาพรวมการทำงาน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44A0BDA-A373-4727-8F59-55853E9468C9}"/>
              </a:ext>
            </a:extLst>
          </p:cNvPr>
          <p:cNvGrpSpPr/>
          <p:nvPr/>
        </p:nvGrpSpPr>
        <p:grpSpPr>
          <a:xfrm>
            <a:off x="2259541" y="1581150"/>
            <a:ext cx="7694083" cy="4933925"/>
            <a:chOff x="878417" y="-437744"/>
            <a:chExt cx="10435166" cy="68580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BB0FD4C-91A8-4440-B49E-F5116851516C}"/>
                </a:ext>
              </a:extLst>
            </p:cNvPr>
            <p:cNvGrpSpPr/>
            <p:nvPr/>
          </p:nvGrpSpPr>
          <p:grpSpPr>
            <a:xfrm>
              <a:off x="878417" y="-437744"/>
              <a:ext cx="10435166" cy="6858000"/>
              <a:chOff x="878417" y="-437744"/>
              <a:chExt cx="10435166" cy="68580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71F82537-BD8C-442C-8F9A-F8F5047AA62B}"/>
                  </a:ext>
                </a:extLst>
              </p:cNvPr>
              <p:cNvGrpSpPr/>
              <p:nvPr/>
            </p:nvGrpSpPr>
            <p:grpSpPr>
              <a:xfrm>
                <a:off x="878417" y="-437744"/>
                <a:ext cx="10435166" cy="6858000"/>
                <a:chOff x="878417" y="0"/>
                <a:chExt cx="10435166" cy="6858000"/>
              </a:xfrm>
            </p:grpSpPr>
            <p:pic>
              <p:nvPicPr>
                <p:cNvPr id="24" name="Picture 23" descr="Diagram&#10;&#10;Description automatically generated">
                  <a:extLst>
                    <a:ext uri="{FF2B5EF4-FFF2-40B4-BE49-F238E27FC236}">
                      <a16:creationId xmlns:a16="http://schemas.microsoft.com/office/drawing/2014/main" id="{FB1D4BB7-6FD8-4D4E-96FB-811F24F043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8417" y="0"/>
                  <a:ext cx="10435166" cy="6858000"/>
                </a:xfrm>
                <a:prstGeom prst="rect">
                  <a:avLst/>
                </a:prstGeom>
              </p:spPr>
            </p:pic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2C3A7C6D-994C-42E6-8CF3-543F15149BB2}"/>
                    </a:ext>
                  </a:extLst>
                </p:cNvPr>
                <p:cNvCxnSpPr/>
                <p:nvPr/>
              </p:nvCxnSpPr>
              <p:spPr>
                <a:xfrm flipH="1" flipV="1">
                  <a:off x="3560323" y="3278221"/>
                  <a:ext cx="651754" cy="6614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A2DF68CB-FF43-4E1B-9A9A-C1FE1F7E6E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587574" y="3278221"/>
                  <a:ext cx="778213" cy="66148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4805D0AC-4348-421B-AED6-364056C40B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933872" y="5632315"/>
                  <a:ext cx="0" cy="33074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3D9AD91-1CCF-4AFB-B75C-1BF141682123}"/>
                  </a:ext>
                </a:extLst>
              </p:cNvPr>
              <p:cNvSpPr txBox="1"/>
              <p:nvPr/>
            </p:nvSpPr>
            <p:spPr>
              <a:xfrm>
                <a:off x="5338860" y="358308"/>
                <a:ext cx="1177049" cy="770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Admin </a:t>
                </a:r>
              </a:p>
              <a:p>
                <a:pPr algn="ctr"/>
                <a:r>
                  <a:rPr lang="en-US" sz="1600" b="1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node</a:t>
                </a:r>
                <a:endParaRPr lang="th-TH" sz="2000" b="1" dirty="0">
                  <a:latin typeface="TH SarabunPSK" panose="020B0500040200020003" pitchFamily="34" charset="-34"/>
                  <a:cs typeface="TH SarabunPSK" panose="020B0500040200020003" pitchFamily="34" charset="-34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5CFE1F6-BC9C-48B9-AD6D-6DC3E856D369}"/>
                  </a:ext>
                </a:extLst>
              </p:cNvPr>
              <p:cNvSpPr txBox="1"/>
              <p:nvPr/>
            </p:nvSpPr>
            <p:spPr>
              <a:xfrm>
                <a:off x="1630846" y="2563455"/>
                <a:ext cx="1177049" cy="8555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Producer</a:t>
                </a:r>
                <a:endParaRPr lang="en-US" sz="1800" b="1" dirty="0">
                  <a:latin typeface="TH SarabunPSK" panose="020B0500040200020003" pitchFamily="34" charset="-34"/>
                  <a:cs typeface="TH SarabunPSK" panose="020B0500040200020003" pitchFamily="34" charset="-34"/>
                </a:endParaRPr>
              </a:p>
              <a:p>
                <a:pPr algn="ctr"/>
                <a:r>
                  <a:rPr lang="en-US" sz="1800" b="1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node</a:t>
                </a:r>
                <a:endParaRPr lang="th-TH" sz="1800" b="1" dirty="0">
                  <a:latin typeface="TH SarabunPSK" panose="020B0500040200020003" pitchFamily="34" charset="-34"/>
                  <a:cs typeface="TH SarabunPSK" panose="020B0500040200020003" pitchFamily="34" charset="-34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13A8DC-D32B-4293-935A-F7DBB895B8D2}"/>
                  </a:ext>
                </a:extLst>
              </p:cNvPr>
              <p:cNvSpPr txBox="1"/>
              <p:nvPr/>
            </p:nvSpPr>
            <p:spPr>
              <a:xfrm>
                <a:off x="9128782" y="2535882"/>
                <a:ext cx="1177049" cy="812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Consumer </a:t>
                </a:r>
              </a:p>
              <a:p>
                <a:pPr algn="ctr"/>
                <a:r>
                  <a:rPr lang="en-US" sz="1600" b="1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node</a:t>
                </a:r>
                <a:endParaRPr lang="th-TH" sz="1600" b="1" dirty="0">
                  <a:latin typeface="TH SarabunPSK" panose="020B0500040200020003" pitchFamily="34" charset="-34"/>
                  <a:cs typeface="TH SarabunPSK" panose="020B0500040200020003" pitchFamily="34" charset="-34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4FDDEF2-E2FE-44B2-BB13-701F429DA3EA}"/>
                </a:ext>
              </a:extLst>
            </p:cNvPr>
            <p:cNvSpPr txBox="1"/>
            <p:nvPr/>
          </p:nvSpPr>
          <p:spPr>
            <a:xfrm>
              <a:off x="6275423" y="5607437"/>
              <a:ext cx="1177049" cy="812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Prosumer </a:t>
              </a:r>
            </a:p>
            <a:p>
              <a:pPr algn="ctr"/>
              <a:r>
                <a:rPr lang="en-US" sz="16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node</a:t>
              </a:r>
              <a:endParaRPr lang="th-TH" sz="1600" b="1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8919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6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3CDB46-51DD-4081-89F1-2DEAD8AC8B2D}"/>
              </a:ext>
            </a:extLst>
          </p:cNvPr>
          <p:cNvSpPr/>
          <p:nvPr/>
        </p:nvSpPr>
        <p:spPr>
          <a:xfrm>
            <a:off x="0" y="0"/>
            <a:ext cx="12192000" cy="1133475"/>
          </a:xfrm>
          <a:prstGeom prst="rect">
            <a:avLst/>
          </a:prstGeom>
          <a:solidFill>
            <a:srgbClr val="E595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06165B-D7E4-4AA7-961A-78417C4AB923}"/>
              </a:ext>
            </a:extLst>
          </p:cNvPr>
          <p:cNvSpPr txBox="1"/>
          <p:nvPr/>
        </p:nvSpPr>
        <p:spPr>
          <a:xfrm>
            <a:off x="85725" y="243571"/>
            <a:ext cx="71437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3600" b="1" dirty="0">
                <a:ln w="0"/>
                <a:solidFill>
                  <a:srgbClr val="00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โมเดลระบบควบคุมการจำหน่ายพลังงาน (</a:t>
            </a:r>
            <a:r>
              <a:rPr lang="en-US" sz="3600" b="1" dirty="0">
                <a:ln w="0"/>
                <a:solidFill>
                  <a:srgbClr val="00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Hardware)</a:t>
            </a:r>
            <a:endParaRPr lang="th-TH" sz="3600" b="1" dirty="0">
              <a:ln w="0"/>
              <a:solidFill>
                <a:srgbClr val="00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5" name="Picture 14" descr="Diagram, schematic&#10;&#10;Description automatically generated">
            <a:extLst>
              <a:ext uri="{FF2B5EF4-FFF2-40B4-BE49-F238E27FC236}">
                <a16:creationId xmlns:a16="http://schemas.microsoft.com/office/drawing/2014/main" id="{AB818E2D-C23E-4EFD-954B-0CF5C09A56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975" y="1377046"/>
            <a:ext cx="6147673" cy="534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056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461</Words>
  <Application>Microsoft Office PowerPoint</Application>
  <PresentationFormat>Widescreen</PresentationFormat>
  <Paragraphs>96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Anton</vt:lpstr>
      <vt:lpstr>Arial</vt:lpstr>
      <vt:lpstr>Calibri</vt:lpstr>
      <vt:lpstr>Calibri Light</vt:lpstr>
      <vt:lpstr>Kanit</vt:lpstr>
      <vt:lpstr>Kanit Light</vt:lpstr>
      <vt:lpstr>TH SarabunPSK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Ratchadagorn RATTANAPAN</dc:creator>
  <cp:lastModifiedBy>Ratchadagorn RATTANAPAN</cp:lastModifiedBy>
  <cp:revision>25</cp:revision>
  <dcterms:created xsi:type="dcterms:W3CDTF">2021-06-30T09:08:51Z</dcterms:created>
  <dcterms:modified xsi:type="dcterms:W3CDTF">2021-06-30T14:16:14Z</dcterms:modified>
</cp:coreProperties>
</file>