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517" r:id="rId2"/>
    <p:sldId id="518" r:id="rId3"/>
    <p:sldId id="521" r:id="rId4"/>
    <p:sldId id="519" r:id="rId5"/>
    <p:sldId id="526" r:id="rId6"/>
    <p:sldId id="525" r:id="rId7"/>
    <p:sldId id="527" r:id="rId8"/>
    <p:sldId id="524" r:id="rId9"/>
    <p:sldId id="520" r:id="rId10"/>
  </p:sldIdLst>
  <p:sldSz cx="16256000" cy="9144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Cambria" panose="02040503050406030204" pitchFamily="18" charset="0"/>
        <a:ea typeface="Songti SC Regular" charset="-122"/>
        <a:cs typeface="+mn-cs"/>
        <a:sym typeface="Cambria" panose="020405030504060302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Akesson" initials="LA" lastIdx="1" clrIdx="0">
    <p:extLst>
      <p:ext uri="{19B8F6BF-5375-455C-9EA6-DF929625EA0E}">
        <p15:presenceInfo xmlns:p15="http://schemas.microsoft.com/office/powerpoint/2012/main" userId="S::450247la@eur.nl::aecc48da-212c-452e-8b5a-1f34cd65b7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0421F-F5AD-4F55-B3CE-6A48239A4E40}" v="149" dt="2019-07-19T07:47:29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528" y="-4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8T11:57:54.59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2F52-628D-45B6-828E-F4FC9DF7B46F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E68EB-44E2-43E8-8494-D2E3D53F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03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2638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3883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0084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38843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3546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7880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141327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1947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1832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68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1452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PingFang SC Regular" charset="0"/>
          <a:cs typeface="PingFang SC Regular" charset="0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PingFang SC Regular" charset="0"/>
          <a:cs typeface="PingFang SC Regular" charset="0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PingFang SC Regular" charset="0"/>
          <a:cs typeface="PingFang SC Regular" charset="0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PingFang SC Regular" charset="0"/>
          <a:cs typeface="PingFang SC Regular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PingFang SC Regular" charset="0"/>
          <a:cs typeface="PingFang SC Regular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PingFang SC Regular" charset="0"/>
          <a:cs typeface="PingFang SC Regular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PingFang SC Regular" charset="0"/>
          <a:cs typeface="PingFang SC Regular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PingFang SC Regular" charset="0"/>
          <a:cs typeface="PingFang SC Regular" charset="0"/>
          <a:sym typeface="Calibri" charset="0"/>
        </a:defRPr>
      </a:lvl9pPr>
    </p:titleStyle>
    <p:bodyStyle>
      <a:lvl1pPr marL="342900" indent="-342900" algn="ctr" rtl="0" eaLnBrk="0" fontAlgn="base" hangingPunct="0">
        <a:spcBef>
          <a:spcPts val="700"/>
        </a:spcBef>
        <a:spcAft>
          <a:spcPct val="0"/>
        </a:spcAft>
        <a:defRPr sz="40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431800" indent="25400" algn="ctr" rtl="0" eaLnBrk="0" fontAlgn="base" hangingPunct="0">
        <a:spcBef>
          <a:spcPts val="600"/>
        </a:spcBef>
        <a:spcAft>
          <a:spcPct val="0"/>
        </a:spcAft>
        <a:defRPr sz="3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863600" indent="50800" algn="ctr" rtl="0" eaLnBrk="0" fontAlgn="base" hangingPunct="0">
        <a:spcBef>
          <a:spcPts val="500"/>
        </a:spcBef>
        <a:spcAft>
          <a:spcPct val="0"/>
        </a:spcAft>
        <a:defRPr sz="30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282700" indent="88900" algn="ctr" rtl="0" eaLnBrk="0" fontAlgn="base" hangingPunct="0">
        <a:spcBef>
          <a:spcPts val="500"/>
        </a:spcBef>
        <a:spcAft>
          <a:spcPct val="0"/>
        </a:spcAft>
        <a:defRPr sz="26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714500" indent="114300" algn="ctr" rtl="0" eaLnBrk="0" fontAlgn="base" hangingPunct="0">
        <a:spcBef>
          <a:spcPts val="500"/>
        </a:spcBef>
        <a:spcAft>
          <a:spcPct val="0"/>
        </a:spcAft>
        <a:defRPr sz="26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171700" algn="ctr" rtl="0" fontAlgn="base">
        <a:spcBef>
          <a:spcPts val="500"/>
        </a:spcBef>
        <a:spcAft>
          <a:spcPct val="0"/>
        </a:spcAft>
        <a:defRPr sz="26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628900" algn="ctr" rtl="0" fontAlgn="base">
        <a:spcBef>
          <a:spcPts val="500"/>
        </a:spcBef>
        <a:spcAft>
          <a:spcPct val="0"/>
        </a:spcAft>
        <a:defRPr sz="26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086100" algn="ctr" rtl="0" fontAlgn="base">
        <a:spcBef>
          <a:spcPts val="500"/>
        </a:spcBef>
        <a:spcAft>
          <a:spcPct val="0"/>
        </a:spcAft>
        <a:defRPr sz="26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543300" algn="ctr" rtl="0" fontAlgn="base">
        <a:spcBef>
          <a:spcPts val="500"/>
        </a:spcBef>
        <a:spcAft>
          <a:spcPct val="0"/>
        </a:spcAft>
        <a:defRPr sz="26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lleA/Project-Week-3-Data-Thieves" TargetMode="External"/><Relationship Id="rId2" Type="http://schemas.openxmlformats.org/officeDocument/2006/relationships/hyperlink" Target="https://trello.com/invite/b/uDt0qZ1U/cb12521a4ca9df20a13c90be0a1b97e6/project-3-ironhac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iveeur-my.sharepoint.com/:p:/g/personal/450247la_eur_nl/EY8iJbKgGjZJg0mrXw3K4PYBrizWF3CEl-GGi1K-LQbDkg?e=VPCm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713F8E12-DF8C-4F15-B709-7307AA70AAD3}"/>
              </a:ext>
            </a:extLst>
          </p:cNvPr>
          <p:cNvSpPr>
            <a:spLocks/>
          </p:cNvSpPr>
          <p:nvPr/>
        </p:nvSpPr>
        <p:spPr bwMode="auto">
          <a:xfrm>
            <a:off x="0" y="1578294"/>
            <a:ext cx="15760848" cy="95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62" tIns="18062" rIns="18062" bIns="18062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rgbClr val="122632"/>
                </a:solidFill>
                <a:latin typeface="Calibri bold" panose="020F0702030404030204" pitchFamily="34" charset="0"/>
                <a:ea typeface="MS PGothic" panose="020B0600070205080204" pitchFamily="34" charset="-128"/>
                <a:cs typeface="Calibri bold" panose="020F0702030404030204" pitchFamily="34" charset="0"/>
                <a:sym typeface="Cambria Bold" panose="02040803050406030204" pitchFamily="18" charset="0"/>
              </a:rPr>
              <a:t>American Dream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BB3F2DD-F261-46EA-A4CE-CDA6AB197BD3}"/>
              </a:ext>
            </a:extLst>
          </p:cNvPr>
          <p:cNvSpPr>
            <a:spLocks/>
          </p:cNvSpPr>
          <p:nvPr/>
        </p:nvSpPr>
        <p:spPr bwMode="auto">
          <a:xfrm>
            <a:off x="4002088" y="4743450"/>
            <a:ext cx="83121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anose="02040503050406030204" pitchFamily="18" charset="0"/>
                <a:ea typeface="Songti SC Regular" charset="-122"/>
                <a:sym typeface="Cambria" panose="02040503050406030204" pitchFamily="18" charset="0"/>
              </a:defRPr>
            </a:lvl9pPr>
          </a:lstStyle>
          <a:p>
            <a:pPr algn="ctr" eaLnBrk="1" hangingPunct="1"/>
            <a:endParaRPr lang="en-US" altLang="en-US" sz="3600" dirty="0">
              <a:solidFill>
                <a:srgbClr val="D90B00"/>
              </a:solidFill>
              <a:latin typeface="Cambria Italic" panose="020405030504060A0204" pitchFamily="18" charset="0"/>
              <a:ea typeface="MS PGothic" panose="020B0600070205080204" pitchFamily="34" charset="-128"/>
              <a:sym typeface="Cambria Italic" panose="020405030504060A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65447-4C61-4DE6-B9A0-8D6E55F8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886"/>
            <a:ext cx="5679728" cy="474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B64C06-440D-42B4-BC05-E81A192A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826" y="2852886"/>
            <a:ext cx="7971174" cy="4743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build="p" autoUpdateAnimBg="0" advAuto="500"/>
      <p:bldP spid="3074" grpId="0" build="p" autoUpdateAnimBg="0" advAuto="5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CDB58-8829-4F43-9DA5-90F649648DFF}"/>
              </a:ext>
            </a:extLst>
          </p:cNvPr>
          <p:cNvSpPr txBox="1"/>
          <p:nvPr/>
        </p:nvSpPr>
        <p:spPr>
          <a:xfrm>
            <a:off x="0" y="5076056"/>
            <a:ext cx="16256000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Research Question</a:t>
            </a:r>
          </a:p>
          <a:p>
            <a:pPr algn="ctr">
              <a:lnSpc>
                <a:spcPct val="200000"/>
              </a:lnSpc>
            </a:pPr>
            <a:r>
              <a:rPr lang="en-US" i="1" dirty="0"/>
              <a:t>‘Is the US, and thus, the world getting better or worse?’ 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BBF84-13DE-4C6A-A827-13EEDBFA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5004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900758-0A32-4D70-A6E0-46FD661B2E09}"/>
              </a:ext>
            </a:extLst>
          </p:cNvPr>
          <p:cNvSpPr txBox="1"/>
          <p:nvPr/>
        </p:nvSpPr>
        <p:spPr>
          <a:xfrm>
            <a:off x="207120" y="5292080"/>
            <a:ext cx="18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/>
              <a:t>Hypothesis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8C26B-587D-4540-A097-54E70422CF45}"/>
              </a:ext>
            </a:extLst>
          </p:cNvPr>
          <p:cNvSpPr txBox="1"/>
          <p:nvPr/>
        </p:nvSpPr>
        <p:spPr>
          <a:xfrm>
            <a:off x="10432256" y="5292080"/>
            <a:ext cx="5823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615082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57AA9-5E79-4921-B7D3-BAB2B403E41E}"/>
              </a:ext>
            </a:extLst>
          </p:cNvPr>
          <p:cNvSpPr txBox="1"/>
          <p:nvPr/>
        </p:nvSpPr>
        <p:spPr>
          <a:xfrm>
            <a:off x="0" y="1651611"/>
            <a:ext cx="1625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EB1AB-52F7-4226-B09C-64003802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75656"/>
            <a:ext cx="4788531" cy="619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694BB-5DE7-413B-AE20-3395E8A9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540" y="1475656"/>
            <a:ext cx="4991459" cy="6192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36C73-F612-45ED-9D0D-9112CF1360E6}"/>
              </a:ext>
            </a:extLst>
          </p:cNvPr>
          <p:cNvSpPr txBox="1"/>
          <p:nvPr/>
        </p:nvSpPr>
        <p:spPr>
          <a:xfrm>
            <a:off x="4860540" y="2627784"/>
            <a:ext cx="3483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Concept </a:t>
            </a:r>
            <a:br>
              <a:rPr lang="en-GB" sz="3200" dirty="0"/>
            </a:br>
            <a:r>
              <a:rPr lang="en-GB" sz="3200" dirty="0">
                <a:solidFill>
                  <a:srgbClr val="0070C0"/>
                </a:solidFill>
              </a:rPr>
              <a:t>Followed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E49CC-2842-4788-A4EA-82026E763492}"/>
              </a:ext>
            </a:extLst>
          </p:cNvPr>
          <p:cNvSpPr txBox="1"/>
          <p:nvPr/>
        </p:nvSpPr>
        <p:spPr>
          <a:xfrm>
            <a:off x="9063910" y="2627784"/>
            <a:ext cx="2232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Method</a:t>
            </a:r>
            <a:br>
              <a:rPr lang="en-GB" sz="3200" dirty="0"/>
            </a:br>
            <a:r>
              <a:rPr lang="en-GB" sz="3200" dirty="0">
                <a:solidFill>
                  <a:srgbClr val="0070C0"/>
                </a:solidFill>
              </a:rPr>
              <a:t>Followed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BCE1A-7AF2-4428-9F90-AAEBB75014F2}"/>
              </a:ext>
            </a:extLst>
          </p:cNvPr>
          <p:cNvSpPr txBox="1"/>
          <p:nvPr/>
        </p:nvSpPr>
        <p:spPr>
          <a:xfrm>
            <a:off x="4906958" y="5385613"/>
            <a:ext cx="3437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Analysis</a:t>
            </a:r>
          </a:p>
          <a:p>
            <a:r>
              <a:rPr lang="en-GB" sz="3200" dirty="0">
                <a:solidFill>
                  <a:srgbClr val="FF0000"/>
                </a:solidFill>
              </a:rPr>
              <a:t>Broken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F8A03-F976-48CB-B0BF-3172D4001E2E}"/>
              </a:ext>
            </a:extLst>
          </p:cNvPr>
          <p:cNvSpPr txBox="1"/>
          <p:nvPr/>
        </p:nvSpPr>
        <p:spPr>
          <a:xfrm>
            <a:off x="8632056" y="5385613"/>
            <a:ext cx="294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Visualisation</a:t>
            </a:r>
          </a:p>
          <a:p>
            <a:r>
              <a:rPr lang="en-GB" sz="3200" dirty="0">
                <a:solidFill>
                  <a:srgbClr val="FF0000"/>
                </a:solidFill>
              </a:rPr>
              <a:t>Broken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FFEEF-9FA9-4DD6-A162-1996867C57BC}"/>
              </a:ext>
            </a:extLst>
          </p:cNvPr>
          <p:cNvSpPr txBox="1"/>
          <p:nvPr/>
        </p:nvSpPr>
        <p:spPr>
          <a:xfrm>
            <a:off x="6903864" y="3880956"/>
            <a:ext cx="1912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Patience</a:t>
            </a:r>
          </a:p>
          <a:p>
            <a:pPr algn="ctr"/>
            <a:r>
              <a:rPr lang="en-GB" sz="3200" dirty="0">
                <a:solidFill>
                  <a:srgbClr val="9A0000"/>
                </a:solidFill>
              </a:rPr>
              <a:t>401</a:t>
            </a:r>
          </a:p>
        </p:txBody>
      </p:sp>
    </p:spTree>
    <p:extLst>
      <p:ext uri="{BB962C8B-B14F-4D97-AF65-F5344CB8AC3E}">
        <p14:creationId xmlns:p14="http://schemas.microsoft.com/office/powerpoint/2010/main" val="14792450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81D13-30ED-408D-B356-6D478F690A69}"/>
              </a:ext>
            </a:extLst>
          </p:cNvPr>
          <p:cNvSpPr/>
          <p:nvPr/>
        </p:nvSpPr>
        <p:spPr bwMode="auto">
          <a:xfrm>
            <a:off x="0" y="1440542"/>
            <a:ext cx="8193760" cy="619268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rgbClr val="FF0000"/>
                </a:solidFill>
                <a:highlight>
                  <a:srgbClr val="00FFFF"/>
                </a:highlight>
                <a:latin typeface="Cambria" charset="0"/>
                <a:ea typeface="Songti SC Regular" charset="0"/>
                <a:cs typeface="Songti SC Regular" charset="0"/>
                <a:sym typeface="Cambria" charset="0"/>
              </a:rPr>
              <a:t> </a:t>
            </a:r>
            <a:endParaRPr kumimoji="0" lang="en-GB" sz="4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00FFFF"/>
              </a:highlight>
              <a:latin typeface="Cambria" charset="0"/>
              <a:ea typeface="Songti SC Regular" charset="0"/>
              <a:cs typeface="Songti SC Regular" charset="0"/>
              <a:sym typeface="Cambri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27C98-23FC-4D45-8822-94A755887A93}"/>
              </a:ext>
            </a:extLst>
          </p:cNvPr>
          <p:cNvSpPr/>
          <p:nvPr/>
        </p:nvSpPr>
        <p:spPr bwMode="auto">
          <a:xfrm>
            <a:off x="8128000" y="1440542"/>
            <a:ext cx="8128000" cy="62218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Cambria" charset="0"/>
              <a:ea typeface="Songti SC Regular" charset="0"/>
              <a:cs typeface="Songti SC Regular" charset="0"/>
              <a:sym typeface="Cambri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4DF9A-FDF9-4903-9599-89AD7B0AA7F4}"/>
              </a:ext>
            </a:extLst>
          </p:cNvPr>
          <p:cNvSpPr txBox="1"/>
          <p:nvPr/>
        </p:nvSpPr>
        <p:spPr>
          <a:xfrm>
            <a:off x="8125464" y="1346734"/>
            <a:ext cx="8128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Barriers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A7AC1-3C4C-459D-98F1-F787FA58BABB}"/>
              </a:ext>
            </a:extLst>
          </p:cNvPr>
          <p:cNvSpPr txBox="1"/>
          <p:nvPr/>
        </p:nvSpPr>
        <p:spPr>
          <a:xfrm>
            <a:off x="-267998" y="1346734"/>
            <a:ext cx="81283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Facilitators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5AB46-4FFF-47FD-8490-2A70874AC692}"/>
              </a:ext>
            </a:extLst>
          </p:cNvPr>
          <p:cNvSpPr txBox="1"/>
          <p:nvPr/>
        </p:nvSpPr>
        <p:spPr>
          <a:xfrm>
            <a:off x="12280796" y="2227753"/>
            <a:ext cx="35875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Weapons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Racist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War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Corruption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Deport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Spin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Barriers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Fraud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Oil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Prison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A68D0-034D-4DE7-9221-408CB71FFC1E}"/>
              </a:ext>
            </a:extLst>
          </p:cNvPr>
          <p:cNvSpPr txBox="1"/>
          <p:nvPr/>
        </p:nvSpPr>
        <p:spPr>
          <a:xfrm>
            <a:off x="279128" y="2339752"/>
            <a:ext cx="40030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Sustainable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Progress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Recycle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Refugee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Forgive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Justice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Healthcare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Medicaid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Education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Engage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802EC-3402-4AC7-AC43-6B1DCC0D85FE}"/>
              </a:ext>
            </a:extLst>
          </p:cNvPr>
          <p:cNvSpPr txBox="1"/>
          <p:nvPr/>
        </p:nvSpPr>
        <p:spPr>
          <a:xfrm>
            <a:off x="8704064" y="2267744"/>
            <a:ext cx="4284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Ignorant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Bribe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Lobby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Unethical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Reckless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Deny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Greed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Unjust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Lie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Deficit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734CC-DDF0-4C11-9D88-13263469E9FF}"/>
              </a:ext>
            </a:extLst>
          </p:cNvPr>
          <p:cNvSpPr txBox="1"/>
          <p:nvPr/>
        </p:nvSpPr>
        <p:spPr>
          <a:xfrm>
            <a:off x="3796198" y="2267744"/>
            <a:ext cx="40030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Support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Open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Cooperate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Alliance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Ethical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Equality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Honest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Truth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Fair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/>
              <a:t>Long-term</a:t>
            </a:r>
          </a:p>
        </p:txBody>
      </p:sp>
    </p:spTree>
    <p:extLst>
      <p:ext uri="{BB962C8B-B14F-4D97-AF65-F5344CB8AC3E}">
        <p14:creationId xmlns:p14="http://schemas.microsoft.com/office/powerpoint/2010/main" val="21793868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57AA9-5E79-4921-B7D3-BAB2B403E41E}"/>
              </a:ext>
            </a:extLst>
          </p:cNvPr>
          <p:cNvSpPr txBox="1"/>
          <p:nvPr/>
        </p:nvSpPr>
        <p:spPr>
          <a:xfrm>
            <a:off x="7124324" y="1403648"/>
            <a:ext cx="91316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Data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47CF2-F54F-43D8-92D9-EC069A79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656"/>
            <a:ext cx="7124325" cy="6192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1E18C-96C3-46A6-8908-9DBACAC746F4}"/>
              </a:ext>
            </a:extLst>
          </p:cNvPr>
          <p:cNvSpPr txBox="1"/>
          <p:nvPr/>
        </p:nvSpPr>
        <p:spPr>
          <a:xfrm>
            <a:off x="7124325" y="2555776"/>
            <a:ext cx="913167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Reddit (</a:t>
            </a:r>
            <a:r>
              <a:rPr lang="en-GB" sz="3200" dirty="0"/>
              <a:t>Appropriate?</a:t>
            </a:r>
            <a:r>
              <a:rPr lang="en-GB" dirty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Regex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Dictionaries in lists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Wrappers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5941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57AA9-5E79-4921-B7D3-BAB2B403E41E}"/>
              </a:ext>
            </a:extLst>
          </p:cNvPr>
          <p:cNvSpPr txBox="1"/>
          <p:nvPr/>
        </p:nvSpPr>
        <p:spPr>
          <a:xfrm>
            <a:off x="4023544" y="2482084"/>
            <a:ext cx="154728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Will we survive the next?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1B867-AE10-47B4-812C-A8CBB161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094" y="5931863"/>
            <a:ext cx="4120297" cy="3211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11A8-53B8-4728-A2E6-F4A1D357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44" y="4772653"/>
            <a:ext cx="2587610" cy="2911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21EFA-2C2F-4235-B8A8-470F522CB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3246"/>
            <a:ext cx="3591495" cy="38519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DD6599-92AA-4C4E-9E34-C56F6720726B}"/>
              </a:ext>
            </a:extLst>
          </p:cNvPr>
          <p:cNvCxnSpPr>
            <a:cxnSpLocks/>
          </p:cNvCxnSpPr>
          <p:nvPr/>
        </p:nvCxnSpPr>
        <p:spPr bwMode="auto">
          <a:xfrm>
            <a:off x="5323558" y="-847346"/>
            <a:ext cx="7128792" cy="4248472"/>
          </a:xfrm>
          <a:prstGeom prst="straightConnector1">
            <a:avLst/>
          </a:prstGeom>
          <a:solidFill>
            <a:srgbClr val="FCAE54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F2EFC1-921A-4A90-9385-D6AAB83AF4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07521" y="323529"/>
            <a:ext cx="6480719" cy="6912767"/>
          </a:xfrm>
          <a:prstGeom prst="straightConnector1">
            <a:avLst/>
          </a:prstGeom>
          <a:solidFill>
            <a:srgbClr val="FCAE54"/>
          </a:solidFill>
          <a:ln w="38100">
            <a:solidFill>
              <a:srgbClr val="FF0000"/>
            </a:solidFill>
            <a:tailEnd type="triangle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8CA4F2-A61C-4617-99F6-3B6719E8DB09}"/>
              </a:ext>
            </a:extLst>
          </p:cNvPr>
          <p:cNvCxnSpPr/>
          <p:nvPr/>
        </p:nvCxnSpPr>
        <p:spPr bwMode="auto">
          <a:xfrm>
            <a:off x="10288240" y="7236296"/>
            <a:ext cx="914400" cy="914400"/>
          </a:xfrm>
          <a:prstGeom prst="line">
            <a:avLst/>
          </a:prstGeom>
          <a:solidFill>
            <a:srgbClr val="FCAE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296542-407F-49EB-AD4C-7C7917BA77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870915" y="6228184"/>
            <a:ext cx="417325" cy="1008112"/>
          </a:xfrm>
          <a:prstGeom prst="line">
            <a:avLst/>
          </a:prstGeom>
          <a:solidFill>
            <a:srgbClr val="FCAE54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5B4E89-56B1-4F5D-A5F1-4609D88B3ABB}"/>
              </a:ext>
            </a:extLst>
          </p:cNvPr>
          <p:cNvCxnSpPr/>
          <p:nvPr/>
        </p:nvCxnSpPr>
        <p:spPr bwMode="auto">
          <a:xfrm>
            <a:off x="10222634" y="7236296"/>
            <a:ext cx="914400" cy="914400"/>
          </a:xfrm>
          <a:prstGeom prst="line">
            <a:avLst/>
          </a:prstGeom>
          <a:solidFill>
            <a:srgbClr val="FCAE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7AD953-4745-49F5-8717-F2CB9CFE358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210461" y="6741241"/>
            <a:ext cx="1077779" cy="495055"/>
          </a:xfrm>
          <a:prstGeom prst="line">
            <a:avLst/>
          </a:prstGeom>
          <a:solidFill>
            <a:srgbClr val="FCAE54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946386A-317F-4AC7-B0E4-D1B7D9829A59}"/>
              </a:ext>
            </a:extLst>
          </p:cNvPr>
          <p:cNvSpPr/>
          <p:nvPr/>
        </p:nvSpPr>
        <p:spPr bwMode="auto">
          <a:xfrm rot="8436451">
            <a:off x="9296499" y="6220025"/>
            <a:ext cx="1280043" cy="1281012"/>
          </a:xfrm>
          <a:prstGeom prst="triangle">
            <a:avLst/>
          </a:prstGeom>
          <a:solidFill>
            <a:srgbClr val="FCAE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Songti SC Regular" charset="0"/>
              <a:cs typeface="Songti SC Regular" charset="0"/>
              <a:sym typeface="Cambri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8C1751-8E68-4A5B-8070-0F59A9F857C4}"/>
              </a:ext>
            </a:extLst>
          </p:cNvPr>
          <p:cNvSpPr txBox="1"/>
          <p:nvPr/>
        </p:nvSpPr>
        <p:spPr>
          <a:xfrm>
            <a:off x="459662" y="387995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Civil rights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61634-7486-4A2A-815A-5C75FFFD8F22}"/>
              </a:ext>
            </a:extLst>
          </p:cNvPr>
          <p:cNvSpPr txBox="1"/>
          <p:nvPr/>
        </p:nvSpPr>
        <p:spPr>
          <a:xfrm>
            <a:off x="10576272" y="5117895"/>
            <a:ext cx="42337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Human rights</a:t>
            </a:r>
          </a:p>
        </p:txBody>
      </p:sp>
    </p:spTree>
    <p:extLst>
      <p:ext uri="{BB962C8B-B14F-4D97-AF65-F5344CB8AC3E}">
        <p14:creationId xmlns:p14="http://schemas.microsoft.com/office/powerpoint/2010/main" val="35718688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ECFA9-23E6-45ED-AC3E-988EF9398A28}"/>
              </a:ext>
            </a:extLst>
          </p:cNvPr>
          <p:cNvSpPr txBox="1"/>
          <p:nvPr/>
        </p:nvSpPr>
        <p:spPr>
          <a:xfrm>
            <a:off x="72008" y="1320120"/>
            <a:ext cx="683185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800" u="sng" dirty="0"/>
              <a:t>Positivity  Ratio</a:t>
            </a:r>
          </a:p>
          <a:p>
            <a:r>
              <a:rPr lang="en-GB" sz="3300" dirty="0"/>
              <a:t>Trump = 1.4</a:t>
            </a:r>
          </a:p>
          <a:p>
            <a:r>
              <a:rPr lang="en-GB" sz="3300" dirty="0"/>
              <a:t>Obama = 1.37</a:t>
            </a:r>
          </a:p>
          <a:p>
            <a:r>
              <a:rPr lang="en-GB" sz="3300" dirty="0" err="1"/>
              <a:t>W_Bush</a:t>
            </a:r>
            <a:r>
              <a:rPr lang="en-GB" sz="3300" dirty="0"/>
              <a:t> = 1.7</a:t>
            </a:r>
          </a:p>
          <a:p>
            <a:r>
              <a:rPr lang="en-GB" sz="3300" dirty="0"/>
              <a:t>Clinton = 1.88</a:t>
            </a:r>
          </a:p>
          <a:p>
            <a:r>
              <a:rPr lang="en-GB" sz="3300" dirty="0" err="1"/>
              <a:t>HW_Bush</a:t>
            </a:r>
            <a:r>
              <a:rPr lang="en-GB" sz="3300" dirty="0"/>
              <a:t> = “Omitted"</a:t>
            </a:r>
          </a:p>
          <a:p>
            <a:r>
              <a:rPr lang="en-GB" sz="3300" dirty="0"/>
              <a:t>Reagan = 1.57</a:t>
            </a:r>
          </a:p>
          <a:p>
            <a:r>
              <a:rPr lang="en-GB" sz="3300" dirty="0"/>
              <a:t>Carter = 1.14</a:t>
            </a:r>
          </a:p>
          <a:p>
            <a:r>
              <a:rPr lang="en-GB" sz="3300" dirty="0"/>
              <a:t>Trump = "Omitted"</a:t>
            </a:r>
          </a:p>
          <a:p>
            <a:r>
              <a:rPr lang="en-GB" sz="3300" dirty="0"/>
              <a:t>Nixon = 2.0</a:t>
            </a:r>
          </a:p>
          <a:p>
            <a:r>
              <a:rPr lang="en-GB" sz="3300" dirty="0"/>
              <a:t>Johnson =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63F9F-AE04-4BB7-973D-B88FB2E19C83}"/>
              </a:ext>
            </a:extLst>
          </p:cNvPr>
          <p:cNvSpPr txBox="1"/>
          <p:nvPr/>
        </p:nvSpPr>
        <p:spPr>
          <a:xfrm>
            <a:off x="1998416" y="5032004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22D694-6C61-40B8-A869-0ECEFCA1F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7760"/>
              </p:ext>
            </p:extLst>
          </p:nvPr>
        </p:nvGraphicFramePr>
        <p:xfrm>
          <a:off x="6903864" y="1331640"/>
          <a:ext cx="9280128" cy="64922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640064">
                  <a:extLst>
                    <a:ext uri="{9D8B030D-6E8A-4147-A177-3AD203B41FA5}">
                      <a16:colId xmlns:a16="http://schemas.microsoft.com/office/drawing/2014/main" val="3908768577"/>
                    </a:ext>
                  </a:extLst>
                </a:gridCol>
                <a:gridCol w="4640064">
                  <a:extLst>
                    <a:ext uri="{9D8B030D-6E8A-4147-A177-3AD203B41FA5}">
                      <a16:colId xmlns:a16="http://schemas.microsoft.com/office/drawing/2014/main" val="838164266"/>
                    </a:ext>
                  </a:extLst>
                </a:gridCol>
              </a:tblGrid>
              <a:tr h="529694">
                <a:tc>
                  <a:txBody>
                    <a:bodyPr/>
                    <a:lstStyle/>
                    <a:p>
                      <a:endParaRPr lang="en-GB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53779"/>
                  </a:ext>
                </a:extLst>
              </a:tr>
              <a:tr h="5309866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bg1"/>
                          </a:solidFill>
                        </a:rPr>
                        <a:t>Coefficient of determination(</a:t>
                      </a:r>
                      <a:r>
                        <a:rPr lang="en-GB" sz="3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R²)</a:t>
                      </a:r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3000" dirty="0">
                          <a:solidFill>
                            <a:schemeClr val="bg1"/>
                          </a:solidFill>
                        </a:rPr>
                        <a:t>Intercept</a:t>
                      </a:r>
                    </a:p>
                    <a:p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3000" dirty="0">
                          <a:solidFill>
                            <a:schemeClr val="bg1"/>
                          </a:solidFill>
                        </a:rPr>
                        <a:t>Slope</a:t>
                      </a:r>
                    </a:p>
                    <a:p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3000" dirty="0">
                          <a:solidFill>
                            <a:schemeClr val="bg1"/>
                          </a:solidFill>
                        </a:rPr>
                        <a:t>Predicted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3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Cambria" panose="02040503050406030204" pitchFamily="18" charset="0"/>
                        </a:rPr>
                        <a:t>0.242</a:t>
                      </a:r>
                    </a:p>
                    <a:p>
                      <a:endParaRPr kumimoji="0" lang="en-US" sz="30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sym typeface="Cambria" panose="02040503050406030204" pitchFamily="18" charset="0"/>
                      </a:endParaRPr>
                    </a:p>
                    <a:p>
                      <a:endParaRPr kumimoji="0" lang="en-US" sz="30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sym typeface="Cambria" panose="02040503050406030204" pitchFamily="18" charset="0"/>
                      </a:endParaRPr>
                    </a:p>
                    <a:p>
                      <a:endParaRPr kumimoji="0" lang="en-US" sz="30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sym typeface="Cambria" panose="02040503050406030204" pitchFamily="18" charset="0"/>
                      </a:endParaRPr>
                    </a:p>
                    <a:p>
                      <a:r>
                        <a:rPr kumimoji="0" lang="en-US" sz="3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Cambria" panose="02040503050406030204" pitchFamily="18" charset="0"/>
                        </a:rPr>
                        <a:t>1.920</a:t>
                      </a:r>
                    </a:p>
                    <a:p>
                      <a:endParaRPr kumimoji="0" lang="en-US" sz="30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sym typeface="Cambria" panose="02040503050406030204" pitchFamily="18" charset="0"/>
                      </a:endParaRPr>
                    </a:p>
                    <a:p>
                      <a:endParaRPr kumimoji="0" lang="en-US" sz="30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sym typeface="Cambria" panose="02040503050406030204" pitchFamily="18" charset="0"/>
                      </a:endParaRPr>
                    </a:p>
                    <a:p>
                      <a:r>
                        <a:rPr lang="en-GB" sz="3000" dirty="0">
                          <a:solidFill>
                            <a:schemeClr val="bg1"/>
                          </a:solidFill>
                        </a:rPr>
                        <a:t>-0.064</a:t>
                      </a:r>
                    </a:p>
                    <a:p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sz="3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3000" dirty="0">
                          <a:solidFill>
                            <a:schemeClr val="bg1"/>
                          </a:solidFill>
                        </a:rPr>
                        <a:t>1.85 – 1.79 – 1.72 – 1.66 – 1.60 – 1.54 – 1.47 – 1.41</a:t>
                      </a:r>
                      <a:endParaRPr lang="en-GB" sz="3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26750"/>
                  </a:ext>
                </a:extLst>
              </a:tr>
              <a:tr h="35312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7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764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57AA9-5E79-4921-B7D3-BAB2B403E41E}"/>
              </a:ext>
            </a:extLst>
          </p:cNvPr>
          <p:cNvSpPr txBox="1"/>
          <p:nvPr/>
        </p:nvSpPr>
        <p:spPr>
          <a:xfrm>
            <a:off x="-945008" y="1547664"/>
            <a:ext cx="59766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Challenges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16486-A200-4CEC-9FD4-697DE9BE2279}"/>
              </a:ext>
            </a:extLst>
          </p:cNvPr>
          <p:cNvSpPr txBox="1"/>
          <p:nvPr/>
        </p:nvSpPr>
        <p:spPr>
          <a:xfrm>
            <a:off x="35809" y="2351151"/>
            <a:ext cx="568229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Subjectivity </a:t>
            </a:r>
            <a:r>
              <a:rPr lang="en-GB" sz="3500" dirty="0"/>
              <a:t>(bias)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Changing culture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Uncontrollable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Cant get it all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Sampling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Missing values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2864E-CAE9-48ED-BC57-244EAB0DCBCC}"/>
              </a:ext>
            </a:extLst>
          </p:cNvPr>
          <p:cNvSpPr txBox="1"/>
          <p:nvPr/>
        </p:nvSpPr>
        <p:spPr>
          <a:xfrm>
            <a:off x="11800408" y="-1116632"/>
            <a:ext cx="54006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0" dirty="0">
                <a:latin typeface="Bradley Hand ITC" panose="03070402050302030203" pitchFamily="66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BBECE-D955-46E0-A113-7992623098B3}"/>
              </a:ext>
            </a:extLst>
          </p:cNvPr>
          <p:cNvSpPr txBox="1"/>
          <p:nvPr/>
        </p:nvSpPr>
        <p:spPr>
          <a:xfrm>
            <a:off x="6482898" y="1547664"/>
            <a:ext cx="53175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Questions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Demographics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International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Between words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9411876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4437E-F5B6-418E-8895-57A6718551E7}"/>
              </a:ext>
            </a:extLst>
          </p:cNvPr>
          <p:cNvSpPr txBox="1"/>
          <p:nvPr/>
        </p:nvSpPr>
        <p:spPr>
          <a:xfrm>
            <a:off x="-80912" y="1475656"/>
            <a:ext cx="16256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Links</a:t>
            </a:r>
          </a:p>
          <a:p>
            <a:pPr algn="ctr"/>
            <a:endParaRPr lang="en-GB" dirty="0"/>
          </a:p>
          <a:p>
            <a:r>
              <a:rPr lang="en-GB" dirty="0"/>
              <a:t>Trello: </a:t>
            </a:r>
            <a:r>
              <a:rPr lang="en-GB" sz="2400" dirty="0">
                <a:hlinkClick r:id="rId2"/>
              </a:rPr>
              <a:t>https://trello.com/invite/b/uDt0qZ1U/cb12521a4ca9df20a13c90be0a1b97e6/project-3-ironhack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Repo: </a:t>
            </a:r>
            <a:r>
              <a:rPr lang="en-GB" sz="3500" dirty="0">
                <a:hlinkClick r:id="rId3"/>
              </a:rPr>
              <a:t>https://github.com/LulleA/Project-Week-3-Data-Thieves </a:t>
            </a:r>
            <a:endParaRPr lang="en-GB" sz="3500" dirty="0"/>
          </a:p>
          <a:p>
            <a:endParaRPr lang="en-GB" dirty="0"/>
          </a:p>
          <a:p>
            <a:r>
              <a:rPr lang="en-GB" dirty="0"/>
              <a:t>Slides: </a:t>
            </a:r>
            <a:r>
              <a:rPr lang="en-GB" sz="3500" dirty="0">
                <a:hlinkClick r:id="rId4"/>
              </a:rPr>
              <a:t>Patriotic-PowerPoint-Template.pptx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0328912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CAE54"/>
      </a:accent1>
      <a:accent2>
        <a:srgbClr val="333399"/>
      </a:accent2>
      <a:accent3>
        <a:srgbClr val="FFFFFF"/>
      </a:accent3>
      <a:accent4>
        <a:srgbClr val="000000"/>
      </a:accent4>
      <a:accent5>
        <a:srgbClr val="FDD3B3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Slide">
      <a:majorFont>
        <a:latin typeface="Calibri"/>
        <a:ea typeface="PingFang SC Regular"/>
        <a:cs typeface="PingFang SC Regular"/>
      </a:majorFont>
      <a:minorFont>
        <a:latin typeface="Calibri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CAE5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mbria" charset="0"/>
            <a:ea typeface="Songti SC Regular" charset="0"/>
            <a:cs typeface="Songti SC Regular" charset="0"/>
            <a:sym typeface="Cambri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CAE5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mbria" charset="0"/>
            <a:ea typeface="Songti SC Regular" charset="0"/>
            <a:cs typeface="Songti SC Regular" charset="0"/>
            <a:sym typeface="Cambria" charset="0"/>
          </a:defRPr>
        </a:defPPr>
      </a:lstStyle>
    </a:lnDef>
  </a:objectDefaults>
  <a:extraClrSchemeLst>
    <a:extraClrScheme>
      <a:clrScheme name="Default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Pages>0</Pages>
  <Words>220</Words>
  <Characters>0</Characters>
  <Application>Microsoft Office PowerPoint</Application>
  <PresentationFormat>Custom</PresentationFormat>
  <Lines>0</Lines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Bradley Hand ITC</vt:lpstr>
      <vt:lpstr>Calibri</vt:lpstr>
      <vt:lpstr>Calibri bold</vt:lpstr>
      <vt:lpstr>Cambria</vt:lpstr>
      <vt:lpstr>Cambria Italic</vt:lpstr>
      <vt:lpstr>Default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Lucas</dc:creator>
  <cp:keywords/>
  <dc:description/>
  <cp:lastModifiedBy>Lucas Akesson</cp:lastModifiedBy>
  <cp:revision>10</cp:revision>
  <dcterms:modified xsi:type="dcterms:W3CDTF">2019-07-19T09:32:03Z</dcterms:modified>
</cp:coreProperties>
</file>