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282" r:id="rId5"/>
    <p:sldId id="301" r:id="rId6"/>
    <p:sldId id="393" r:id="rId7"/>
    <p:sldId id="394" r:id="rId8"/>
    <p:sldId id="395" r:id="rId9"/>
    <p:sldId id="396" r:id="rId10"/>
    <p:sldId id="325" r:id="rId11"/>
    <p:sldId id="329" r:id="rId12"/>
    <p:sldId id="455" r:id="rId13"/>
    <p:sldId id="397" r:id="rId14"/>
    <p:sldId id="398" r:id="rId15"/>
    <p:sldId id="400" r:id="rId16"/>
    <p:sldId id="456" r:id="rId17"/>
    <p:sldId id="457" r:id="rId18"/>
    <p:sldId id="458" r:id="rId19"/>
    <p:sldId id="459" r:id="rId20"/>
    <p:sldId id="401" r:id="rId21"/>
    <p:sldId id="449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60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61" r:id="rId51"/>
    <p:sldId id="430" r:id="rId52"/>
    <p:sldId id="432" r:id="rId53"/>
    <p:sldId id="431" r:id="rId54"/>
    <p:sldId id="433" r:id="rId55"/>
    <p:sldId id="434" r:id="rId56"/>
    <p:sldId id="450" r:id="rId57"/>
    <p:sldId id="451" r:id="rId58"/>
    <p:sldId id="452" r:id="rId59"/>
    <p:sldId id="453" r:id="rId60"/>
    <p:sldId id="435" r:id="rId61"/>
    <p:sldId id="454" r:id="rId62"/>
    <p:sldId id="436" r:id="rId63"/>
    <p:sldId id="402" r:id="rId64"/>
    <p:sldId id="438" r:id="rId65"/>
    <p:sldId id="437" r:id="rId66"/>
    <p:sldId id="439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447" r:id="rId75"/>
    <p:sldId id="448" r:id="rId76"/>
    <p:sldId id="462" r:id="rId77"/>
    <p:sldId id="296" r:id="rId7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6" autoAdjust="0"/>
    <p:restoredTop sz="91728" autoAdjust="0"/>
  </p:normalViewPr>
  <p:slideViewPr>
    <p:cSldViewPr snapToGrid="0">
      <p:cViewPr varScale="1">
        <p:scale>
          <a:sx n="82" d="100"/>
          <a:sy n="82" d="100"/>
        </p:scale>
        <p:origin x="10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40C96-7862-436A-AE05-5814977999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36BF00-6DC5-47F5-A9A3-93DE6FC4D2EE}">
      <dgm:prSet phldrT="[Text]"/>
      <dgm:spPr/>
      <dgm:t>
        <a:bodyPr/>
        <a:lstStyle/>
        <a:p>
          <a:r>
            <a:rPr lang="es-MX" dirty="0"/>
            <a:t>Entradas</a:t>
          </a:r>
          <a:br>
            <a:rPr lang="es-MX" dirty="0"/>
          </a:br>
          <a:endParaRPr lang="es-MX" dirty="0"/>
        </a:p>
      </dgm:t>
    </dgm:pt>
    <dgm:pt modelId="{7EB962C7-DAD0-44EA-92C0-13EF79D69652}" type="parTrans" cxnId="{CF93C969-8CE6-4FE4-8FB2-B52A9B117BD3}">
      <dgm:prSet/>
      <dgm:spPr/>
      <dgm:t>
        <a:bodyPr/>
        <a:lstStyle/>
        <a:p>
          <a:endParaRPr lang="es-ES"/>
        </a:p>
      </dgm:t>
    </dgm:pt>
    <dgm:pt modelId="{A9B9CC2B-B245-423C-818E-F48D255F7CF7}" type="sibTrans" cxnId="{CF93C969-8CE6-4FE4-8FB2-B52A9B117BD3}">
      <dgm:prSet/>
      <dgm:spPr/>
      <dgm:t>
        <a:bodyPr/>
        <a:lstStyle/>
        <a:p>
          <a:endParaRPr lang="es-ES"/>
        </a:p>
      </dgm:t>
    </dgm:pt>
    <dgm:pt modelId="{993993C4-45B1-4AF4-BB9C-D9D9E2966824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F41914A3-4D96-4E5C-9DDB-149D22967648}" type="parTrans" cxnId="{DF6A3320-22C9-4A45-90B2-6C6D1D4AD202}">
      <dgm:prSet/>
      <dgm:spPr/>
      <dgm:t>
        <a:bodyPr/>
        <a:lstStyle/>
        <a:p>
          <a:endParaRPr lang="es-ES"/>
        </a:p>
      </dgm:t>
    </dgm:pt>
    <dgm:pt modelId="{F64D2953-2AB3-499B-B082-561A7D234324}" type="sibTrans" cxnId="{DF6A3320-22C9-4A45-90B2-6C6D1D4AD202}">
      <dgm:prSet/>
      <dgm:spPr/>
      <dgm:t>
        <a:bodyPr/>
        <a:lstStyle/>
        <a:p>
          <a:endParaRPr lang="es-ES"/>
        </a:p>
      </dgm:t>
    </dgm:pt>
    <dgm:pt modelId="{7C79A32C-4028-4B1A-AAFD-69D18D30E377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83DF1621-8CBB-4FCC-8F56-B089E02D3E6C}" type="parTrans" cxnId="{954CFF9B-6E8A-4269-ABA3-9AAFE39EB621}">
      <dgm:prSet/>
      <dgm:spPr/>
      <dgm:t>
        <a:bodyPr/>
        <a:lstStyle/>
        <a:p>
          <a:endParaRPr lang="es-ES"/>
        </a:p>
      </dgm:t>
    </dgm:pt>
    <dgm:pt modelId="{BD710CEB-EF1B-47D6-8498-DA7F5B955666}" type="sibTrans" cxnId="{954CFF9B-6E8A-4269-ABA3-9AAFE39EB621}">
      <dgm:prSet/>
      <dgm:spPr/>
      <dgm:t>
        <a:bodyPr/>
        <a:lstStyle/>
        <a:p>
          <a:endParaRPr lang="es-ES"/>
        </a:p>
      </dgm:t>
    </dgm:pt>
    <dgm:pt modelId="{99E6F0CE-D6C6-479A-8236-A018F73970DB}" type="pres">
      <dgm:prSet presAssocID="{07040C96-7862-436A-AE05-581497799987}" presName="CompostProcess" presStyleCnt="0">
        <dgm:presLayoutVars>
          <dgm:dir/>
          <dgm:resizeHandles val="exact"/>
        </dgm:presLayoutVars>
      </dgm:prSet>
      <dgm:spPr/>
    </dgm:pt>
    <dgm:pt modelId="{F37598AB-52A2-4C6A-90D4-08F42DE15AC3}" type="pres">
      <dgm:prSet presAssocID="{07040C96-7862-436A-AE05-581497799987}" presName="arrow" presStyleLbl="bgShp" presStyleIdx="0" presStyleCnt="1"/>
      <dgm:spPr/>
    </dgm:pt>
    <dgm:pt modelId="{3B75E8DC-FC21-4537-B059-97EBE235FF23}" type="pres">
      <dgm:prSet presAssocID="{07040C96-7862-436A-AE05-581497799987}" presName="linearProcess" presStyleCnt="0"/>
      <dgm:spPr/>
    </dgm:pt>
    <dgm:pt modelId="{FE51D429-ACE7-4FBA-B655-8230192861E6}" type="pres">
      <dgm:prSet presAssocID="{9B36BF00-6DC5-47F5-A9A3-93DE6FC4D2EE}" presName="textNode" presStyleLbl="node1" presStyleIdx="0" presStyleCnt="3">
        <dgm:presLayoutVars>
          <dgm:bulletEnabled val="1"/>
        </dgm:presLayoutVars>
      </dgm:prSet>
      <dgm:spPr/>
    </dgm:pt>
    <dgm:pt modelId="{3F548C74-3735-48F6-8B80-878EEAFED53B}" type="pres">
      <dgm:prSet presAssocID="{A9B9CC2B-B245-423C-818E-F48D255F7CF7}" presName="sibTrans" presStyleCnt="0"/>
      <dgm:spPr/>
    </dgm:pt>
    <dgm:pt modelId="{79EBACE6-0D33-468B-BFAF-CD7059255404}" type="pres">
      <dgm:prSet presAssocID="{993993C4-45B1-4AF4-BB9C-D9D9E2966824}" presName="textNode" presStyleLbl="node1" presStyleIdx="1" presStyleCnt="3">
        <dgm:presLayoutVars>
          <dgm:bulletEnabled val="1"/>
        </dgm:presLayoutVars>
      </dgm:prSet>
      <dgm:spPr/>
    </dgm:pt>
    <dgm:pt modelId="{86EFE925-0B4A-46E3-B160-98155FA8F32D}" type="pres">
      <dgm:prSet presAssocID="{F64D2953-2AB3-499B-B082-561A7D234324}" presName="sibTrans" presStyleCnt="0"/>
      <dgm:spPr/>
    </dgm:pt>
    <dgm:pt modelId="{A0399802-0C97-40C8-8206-9BA2E9A2F68A}" type="pres">
      <dgm:prSet presAssocID="{7C79A32C-4028-4B1A-AAFD-69D18D30E3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FD2A41D-ED45-448E-9C36-A49F6B71E4DB}" type="presOf" srcId="{993993C4-45B1-4AF4-BB9C-D9D9E2966824}" destId="{79EBACE6-0D33-468B-BFAF-CD7059255404}" srcOrd="0" destOrd="0" presId="urn:microsoft.com/office/officeart/2005/8/layout/hProcess9"/>
    <dgm:cxn modelId="{DF6A3320-22C9-4A45-90B2-6C6D1D4AD202}" srcId="{07040C96-7862-436A-AE05-581497799987}" destId="{993993C4-45B1-4AF4-BB9C-D9D9E2966824}" srcOrd="1" destOrd="0" parTransId="{F41914A3-4D96-4E5C-9DDB-149D22967648}" sibTransId="{F64D2953-2AB3-499B-B082-561A7D234324}"/>
    <dgm:cxn modelId="{08026D61-5C3B-4654-96A9-1451F234CBB1}" type="presOf" srcId="{9B36BF00-6DC5-47F5-A9A3-93DE6FC4D2EE}" destId="{FE51D429-ACE7-4FBA-B655-8230192861E6}" srcOrd="0" destOrd="0" presId="urn:microsoft.com/office/officeart/2005/8/layout/hProcess9"/>
    <dgm:cxn modelId="{CF93C969-8CE6-4FE4-8FB2-B52A9B117BD3}" srcId="{07040C96-7862-436A-AE05-581497799987}" destId="{9B36BF00-6DC5-47F5-A9A3-93DE6FC4D2EE}" srcOrd="0" destOrd="0" parTransId="{7EB962C7-DAD0-44EA-92C0-13EF79D69652}" sibTransId="{A9B9CC2B-B245-423C-818E-F48D255F7CF7}"/>
    <dgm:cxn modelId="{59221258-3BE4-4ED7-9374-8ACE70402B8D}" type="presOf" srcId="{07040C96-7862-436A-AE05-581497799987}" destId="{99E6F0CE-D6C6-479A-8236-A018F73970DB}" srcOrd="0" destOrd="0" presId="urn:microsoft.com/office/officeart/2005/8/layout/hProcess9"/>
    <dgm:cxn modelId="{954CFF9B-6E8A-4269-ABA3-9AAFE39EB621}" srcId="{07040C96-7862-436A-AE05-581497799987}" destId="{7C79A32C-4028-4B1A-AAFD-69D18D30E377}" srcOrd="2" destOrd="0" parTransId="{83DF1621-8CBB-4FCC-8F56-B089E02D3E6C}" sibTransId="{BD710CEB-EF1B-47D6-8498-DA7F5B955666}"/>
    <dgm:cxn modelId="{A03F49F2-C42F-42D5-9FF2-DF9514CAB3AB}" type="presOf" srcId="{7C79A32C-4028-4B1A-AAFD-69D18D30E377}" destId="{A0399802-0C97-40C8-8206-9BA2E9A2F68A}" srcOrd="0" destOrd="0" presId="urn:microsoft.com/office/officeart/2005/8/layout/hProcess9"/>
    <dgm:cxn modelId="{402D3B7D-08C7-42A7-B776-60549B51DCAB}" type="presParOf" srcId="{99E6F0CE-D6C6-479A-8236-A018F73970DB}" destId="{F37598AB-52A2-4C6A-90D4-08F42DE15AC3}" srcOrd="0" destOrd="0" presId="urn:microsoft.com/office/officeart/2005/8/layout/hProcess9"/>
    <dgm:cxn modelId="{898DBF05-0CBF-4516-9729-3DA840E108FA}" type="presParOf" srcId="{99E6F0CE-D6C6-479A-8236-A018F73970DB}" destId="{3B75E8DC-FC21-4537-B059-97EBE235FF23}" srcOrd="1" destOrd="0" presId="urn:microsoft.com/office/officeart/2005/8/layout/hProcess9"/>
    <dgm:cxn modelId="{E33B85EC-ED7B-4D6E-980D-B9E0A7A68A02}" type="presParOf" srcId="{3B75E8DC-FC21-4537-B059-97EBE235FF23}" destId="{FE51D429-ACE7-4FBA-B655-8230192861E6}" srcOrd="0" destOrd="0" presId="urn:microsoft.com/office/officeart/2005/8/layout/hProcess9"/>
    <dgm:cxn modelId="{E498C988-A873-47C7-8C83-50B9BBCBEF19}" type="presParOf" srcId="{3B75E8DC-FC21-4537-B059-97EBE235FF23}" destId="{3F548C74-3735-48F6-8B80-878EEAFED53B}" srcOrd="1" destOrd="0" presId="urn:microsoft.com/office/officeart/2005/8/layout/hProcess9"/>
    <dgm:cxn modelId="{E9D5219C-1D52-46B8-B65F-24CA14201F33}" type="presParOf" srcId="{3B75E8DC-FC21-4537-B059-97EBE235FF23}" destId="{79EBACE6-0D33-468B-BFAF-CD7059255404}" srcOrd="2" destOrd="0" presId="urn:microsoft.com/office/officeart/2005/8/layout/hProcess9"/>
    <dgm:cxn modelId="{5DBF5071-7EF3-4DA9-B6C6-716A8F3C081E}" type="presParOf" srcId="{3B75E8DC-FC21-4537-B059-97EBE235FF23}" destId="{86EFE925-0B4A-46E3-B160-98155FA8F32D}" srcOrd="3" destOrd="0" presId="urn:microsoft.com/office/officeart/2005/8/layout/hProcess9"/>
    <dgm:cxn modelId="{0F7B5F67-9E2C-4573-91A2-25B2B742DE04}" type="presParOf" srcId="{3B75E8DC-FC21-4537-B059-97EBE235FF23}" destId="{A0399802-0C97-40C8-8206-9BA2E9A2F6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6F674E-3F97-4E0E-B0CF-7BF7D8497A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A1113F-4739-45C9-AB33-B4E17B8E6C3C}">
      <dgm:prSet phldrT="[Text]"/>
      <dgm:spPr/>
      <dgm:t>
        <a:bodyPr/>
        <a:lstStyle/>
        <a:p>
          <a:r>
            <a:rPr lang="es-MX" dirty="0"/>
            <a:t>Inicio</a:t>
          </a:r>
          <a:endParaRPr lang="es-ES" dirty="0"/>
        </a:p>
      </dgm:t>
    </dgm:pt>
    <dgm:pt modelId="{97208A98-7AA8-4E40-BB7D-BF0485AB38A5}" type="parTrans" cxnId="{FA733F67-7397-4846-BABC-00E250D6D2EC}">
      <dgm:prSet/>
      <dgm:spPr/>
      <dgm:t>
        <a:bodyPr/>
        <a:lstStyle/>
        <a:p>
          <a:endParaRPr lang="es-ES"/>
        </a:p>
      </dgm:t>
    </dgm:pt>
    <dgm:pt modelId="{D4443B09-B35F-44F2-A1BB-9DE655A5B9C1}" type="sibTrans" cxnId="{FA733F67-7397-4846-BABC-00E250D6D2EC}">
      <dgm:prSet/>
      <dgm:spPr/>
      <dgm:t>
        <a:bodyPr/>
        <a:lstStyle/>
        <a:p>
          <a:endParaRPr lang="es-ES"/>
        </a:p>
      </dgm:t>
    </dgm:pt>
    <dgm:pt modelId="{7413B5D2-5CC0-4019-98F8-C798DB258265}">
      <dgm:prSet phldrT="[Text]"/>
      <dgm:spPr/>
      <dgm:t>
        <a:bodyPr/>
        <a:lstStyle/>
        <a:p>
          <a:r>
            <a:rPr lang="es-MX" dirty="0"/>
            <a:t>Planificación</a:t>
          </a:r>
          <a:endParaRPr lang="es-ES" dirty="0"/>
        </a:p>
      </dgm:t>
    </dgm:pt>
    <dgm:pt modelId="{003A16B1-7ADC-48F4-A2B1-3249C7A7DE19}" type="parTrans" cxnId="{BB206B73-8FF9-4169-9513-66A7F1BA12F3}">
      <dgm:prSet/>
      <dgm:spPr/>
      <dgm:t>
        <a:bodyPr/>
        <a:lstStyle/>
        <a:p>
          <a:endParaRPr lang="es-ES"/>
        </a:p>
      </dgm:t>
    </dgm:pt>
    <dgm:pt modelId="{DB4D4C31-6251-42F3-B3F1-6A9B4117992C}" type="sibTrans" cxnId="{BB206B73-8FF9-4169-9513-66A7F1BA12F3}">
      <dgm:prSet/>
      <dgm:spPr/>
      <dgm:t>
        <a:bodyPr/>
        <a:lstStyle/>
        <a:p>
          <a:endParaRPr lang="es-ES"/>
        </a:p>
      </dgm:t>
    </dgm:pt>
    <dgm:pt modelId="{A235FE3E-37AD-4948-BF09-F9C50A698583}">
      <dgm:prSet phldrT="[Text]"/>
      <dgm:spPr/>
      <dgm:t>
        <a:bodyPr/>
        <a:lstStyle/>
        <a:p>
          <a:r>
            <a:rPr lang="es-MX" dirty="0"/>
            <a:t>Ejecución</a:t>
          </a:r>
          <a:endParaRPr lang="es-ES" dirty="0"/>
        </a:p>
      </dgm:t>
    </dgm:pt>
    <dgm:pt modelId="{5A99A3F3-1D38-4E1A-A285-BA55D8E7C037}" type="parTrans" cxnId="{64C1B3B4-77DE-4494-B17B-72A5F210E07F}">
      <dgm:prSet/>
      <dgm:spPr/>
      <dgm:t>
        <a:bodyPr/>
        <a:lstStyle/>
        <a:p>
          <a:endParaRPr lang="es-ES"/>
        </a:p>
      </dgm:t>
    </dgm:pt>
    <dgm:pt modelId="{5C413007-E96F-4C21-B2A5-8DCDEFFA2644}" type="sibTrans" cxnId="{64C1B3B4-77DE-4494-B17B-72A5F210E07F}">
      <dgm:prSet/>
      <dgm:spPr/>
      <dgm:t>
        <a:bodyPr/>
        <a:lstStyle/>
        <a:p>
          <a:endParaRPr lang="es-ES"/>
        </a:p>
      </dgm:t>
    </dgm:pt>
    <dgm:pt modelId="{145B0655-DBBC-401E-9019-6E7864333EE1}">
      <dgm:prSet phldrT="[Text]"/>
      <dgm:spPr/>
      <dgm:t>
        <a:bodyPr/>
        <a:lstStyle/>
        <a:p>
          <a:r>
            <a:rPr lang="es-MX" dirty="0"/>
            <a:t>Monitoreo y control</a:t>
          </a:r>
          <a:endParaRPr lang="es-ES" dirty="0"/>
        </a:p>
      </dgm:t>
    </dgm:pt>
    <dgm:pt modelId="{E6AB86AF-7116-4B4A-B0F2-0F47BD341DB8}" type="parTrans" cxnId="{7F799186-6579-4084-BAD6-CBA35C02862D}">
      <dgm:prSet/>
      <dgm:spPr/>
      <dgm:t>
        <a:bodyPr/>
        <a:lstStyle/>
        <a:p>
          <a:endParaRPr lang="es-ES"/>
        </a:p>
      </dgm:t>
    </dgm:pt>
    <dgm:pt modelId="{D55AB319-2AEA-4FD7-BA71-EFE401D8746D}" type="sibTrans" cxnId="{7F799186-6579-4084-BAD6-CBA35C02862D}">
      <dgm:prSet/>
      <dgm:spPr/>
      <dgm:t>
        <a:bodyPr/>
        <a:lstStyle/>
        <a:p>
          <a:endParaRPr lang="es-ES"/>
        </a:p>
      </dgm:t>
    </dgm:pt>
    <dgm:pt modelId="{E46FB1A7-3506-4CCC-A7FB-3C219799B396}">
      <dgm:prSet phldrT="[Text]"/>
      <dgm:spPr/>
      <dgm:t>
        <a:bodyPr/>
        <a:lstStyle/>
        <a:p>
          <a:r>
            <a:rPr lang="es-MX" dirty="0"/>
            <a:t>Cierre</a:t>
          </a:r>
          <a:endParaRPr lang="es-ES" dirty="0"/>
        </a:p>
      </dgm:t>
    </dgm:pt>
    <dgm:pt modelId="{B3667F72-19DE-452B-8F20-E158E54FDC48}" type="parTrans" cxnId="{9E2195E1-F085-45C1-99C1-3ACACC64BF7F}">
      <dgm:prSet/>
      <dgm:spPr/>
      <dgm:t>
        <a:bodyPr/>
        <a:lstStyle/>
        <a:p>
          <a:endParaRPr lang="es-ES"/>
        </a:p>
      </dgm:t>
    </dgm:pt>
    <dgm:pt modelId="{98F1B0C9-6997-429C-9C98-D906A2A18F27}" type="sibTrans" cxnId="{9E2195E1-F085-45C1-99C1-3ACACC64BF7F}">
      <dgm:prSet/>
      <dgm:spPr/>
      <dgm:t>
        <a:bodyPr/>
        <a:lstStyle/>
        <a:p>
          <a:endParaRPr lang="es-ES"/>
        </a:p>
      </dgm:t>
    </dgm:pt>
    <dgm:pt modelId="{A2248981-8391-4F32-9884-C0EC04BD085E}" type="pres">
      <dgm:prSet presAssocID="{106F674E-3F97-4E0E-B0CF-7BF7D8497A3E}" presName="arrowDiagram" presStyleCnt="0">
        <dgm:presLayoutVars>
          <dgm:chMax val="5"/>
          <dgm:dir/>
          <dgm:resizeHandles val="exact"/>
        </dgm:presLayoutVars>
      </dgm:prSet>
      <dgm:spPr/>
    </dgm:pt>
    <dgm:pt modelId="{18E81ADE-7AF8-4FC5-B459-B89AFABBEDD5}" type="pres">
      <dgm:prSet presAssocID="{106F674E-3F97-4E0E-B0CF-7BF7D8497A3E}" presName="arrow" presStyleLbl="bgShp" presStyleIdx="0" presStyleCnt="1"/>
      <dgm:spPr/>
    </dgm:pt>
    <dgm:pt modelId="{7F3327E5-3A9C-4255-8AF6-1D9F2EC0426F}" type="pres">
      <dgm:prSet presAssocID="{106F674E-3F97-4E0E-B0CF-7BF7D8497A3E}" presName="arrowDiagram5" presStyleCnt="0"/>
      <dgm:spPr/>
    </dgm:pt>
    <dgm:pt modelId="{7337F35D-C268-4379-BBF2-B7220AD5C8B4}" type="pres">
      <dgm:prSet presAssocID="{FBA1113F-4739-45C9-AB33-B4E17B8E6C3C}" presName="bullet5a" presStyleLbl="node1" presStyleIdx="0" presStyleCnt="5"/>
      <dgm:spPr/>
    </dgm:pt>
    <dgm:pt modelId="{8062DF75-7F8C-43D8-896F-54249777D6A0}" type="pres">
      <dgm:prSet presAssocID="{FBA1113F-4739-45C9-AB33-B4E17B8E6C3C}" presName="textBox5a" presStyleLbl="revTx" presStyleIdx="0" presStyleCnt="5">
        <dgm:presLayoutVars>
          <dgm:bulletEnabled val="1"/>
        </dgm:presLayoutVars>
      </dgm:prSet>
      <dgm:spPr/>
    </dgm:pt>
    <dgm:pt modelId="{98B12145-ABC5-4391-82EB-E3F38867BFEC}" type="pres">
      <dgm:prSet presAssocID="{7413B5D2-5CC0-4019-98F8-C798DB258265}" presName="bullet5b" presStyleLbl="node1" presStyleIdx="1" presStyleCnt="5"/>
      <dgm:spPr/>
    </dgm:pt>
    <dgm:pt modelId="{0465E1E9-BECA-49E0-A90C-AE91C72E7110}" type="pres">
      <dgm:prSet presAssocID="{7413B5D2-5CC0-4019-98F8-C798DB258265}" presName="textBox5b" presStyleLbl="revTx" presStyleIdx="1" presStyleCnt="5">
        <dgm:presLayoutVars>
          <dgm:bulletEnabled val="1"/>
        </dgm:presLayoutVars>
      </dgm:prSet>
      <dgm:spPr/>
    </dgm:pt>
    <dgm:pt modelId="{D7C8FADE-40A4-4BB4-B54E-D4096BA39BF8}" type="pres">
      <dgm:prSet presAssocID="{A235FE3E-37AD-4948-BF09-F9C50A698583}" presName="bullet5c" presStyleLbl="node1" presStyleIdx="2" presStyleCnt="5"/>
      <dgm:spPr/>
    </dgm:pt>
    <dgm:pt modelId="{69BAB13A-0BC2-40D2-AD2C-7782BA26217F}" type="pres">
      <dgm:prSet presAssocID="{A235FE3E-37AD-4948-BF09-F9C50A698583}" presName="textBox5c" presStyleLbl="revTx" presStyleIdx="2" presStyleCnt="5">
        <dgm:presLayoutVars>
          <dgm:bulletEnabled val="1"/>
        </dgm:presLayoutVars>
      </dgm:prSet>
      <dgm:spPr/>
    </dgm:pt>
    <dgm:pt modelId="{BCC537DB-DD02-4800-B36B-C8D0E72558EB}" type="pres">
      <dgm:prSet presAssocID="{145B0655-DBBC-401E-9019-6E7864333EE1}" presName="bullet5d" presStyleLbl="node1" presStyleIdx="3" presStyleCnt="5"/>
      <dgm:spPr/>
    </dgm:pt>
    <dgm:pt modelId="{529CB4FA-B33A-497D-A4DC-08561CB2D8D4}" type="pres">
      <dgm:prSet presAssocID="{145B0655-DBBC-401E-9019-6E7864333EE1}" presName="textBox5d" presStyleLbl="revTx" presStyleIdx="3" presStyleCnt="5">
        <dgm:presLayoutVars>
          <dgm:bulletEnabled val="1"/>
        </dgm:presLayoutVars>
      </dgm:prSet>
      <dgm:spPr/>
    </dgm:pt>
    <dgm:pt modelId="{410D646D-556F-4BB5-ADAE-53EF22A1E1AA}" type="pres">
      <dgm:prSet presAssocID="{E46FB1A7-3506-4CCC-A7FB-3C219799B396}" presName="bullet5e" presStyleLbl="node1" presStyleIdx="4" presStyleCnt="5"/>
      <dgm:spPr/>
    </dgm:pt>
    <dgm:pt modelId="{96C864AC-7C84-41FB-8A42-D065172E4184}" type="pres">
      <dgm:prSet presAssocID="{E46FB1A7-3506-4CCC-A7FB-3C219799B39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AE7031E-FEB1-49F1-B8ED-10F26EEF1E65}" type="presOf" srcId="{A235FE3E-37AD-4948-BF09-F9C50A698583}" destId="{69BAB13A-0BC2-40D2-AD2C-7782BA26217F}" srcOrd="0" destOrd="0" presId="urn:microsoft.com/office/officeart/2005/8/layout/arrow2"/>
    <dgm:cxn modelId="{FA733F67-7397-4846-BABC-00E250D6D2EC}" srcId="{106F674E-3F97-4E0E-B0CF-7BF7D8497A3E}" destId="{FBA1113F-4739-45C9-AB33-B4E17B8E6C3C}" srcOrd="0" destOrd="0" parTransId="{97208A98-7AA8-4E40-BB7D-BF0485AB38A5}" sibTransId="{D4443B09-B35F-44F2-A1BB-9DE655A5B9C1}"/>
    <dgm:cxn modelId="{3CD6D247-E470-4BB1-831F-0BB9BA2A3ED0}" type="presOf" srcId="{E46FB1A7-3506-4CCC-A7FB-3C219799B396}" destId="{96C864AC-7C84-41FB-8A42-D065172E4184}" srcOrd="0" destOrd="0" presId="urn:microsoft.com/office/officeart/2005/8/layout/arrow2"/>
    <dgm:cxn modelId="{BB206B73-8FF9-4169-9513-66A7F1BA12F3}" srcId="{106F674E-3F97-4E0E-B0CF-7BF7D8497A3E}" destId="{7413B5D2-5CC0-4019-98F8-C798DB258265}" srcOrd="1" destOrd="0" parTransId="{003A16B1-7ADC-48F4-A2B1-3249C7A7DE19}" sibTransId="{DB4D4C31-6251-42F3-B3F1-6A9B4117992C}"/>
    <dgm:cxn modelId="{5D152B77-D3EE-4A04-8C98-BE13756606C4}" type="presOf" srcId="{7413B5D2-5CC0-4019-98F8-C798DB258265}" destId="{0465E1E9-BECA-49E0-A90C-AE91C72E7110}" srcOrd="0" destOrd="0" presId="urn:microsoft.com/office/officeart/2005/8/layout/arrow2"/>
    <dgm:cxn modelId="{7F799186-6579-4084-BAD6-CBA35C02862D}" srcId="{106F674E-3F97-4E0E-B0CF-7BF7D8497A3E}" destId="{145B0655-DBBC-401E-9019-6E7864333EE1}" srcOrd="3" destOrd="0" parTransId="{E6AB86AF-7116-4B4A-B0F2-0F47BD341DB8}" sibTransId="{D55AB319-2AEA-4FD7-BA71-EFE401D8746D}"/>
    <dgm:cxn modelId="{E2EDD58E-54F4-4A27-8BED-202852B144C9}" type="presOf" srcId="{106F674E-3F97-4E0E-B0CF-7BF7D8497A3E}" destId="{A2248981-8391-4F32-9884-C0EC04BD085E}" srcOrd="0" destOrd="0" presId="urn:microsoft.com/office/officeart/2005/8/layout/arrow2"/>
    <dgm:cxn modelId="{A38FCD91-B175-4C7C-A073-011225D6F2BF}" type="presOf" srcId="{FBA1113F-4739-45C9-AB33-B4E17B8E6C3C}" destId="{8062DF75-7F8C-43D8-896F-54249777D6A0}" srcOrd="0" destOrd="0" presId="urn:microsoft.com/office/officeart/2005/8/layout/arrow2"/>
    <dgm:cxn modelId="{64C1B3B4-77DE-4494-B17B-72A5F210E07F}" srcId="{106F674E-3F97-4E0E-B0CF-7BF7D8497A3E}" destId="{A235FE3E-37AD-4948-BF09-F9C50A698583}" srcOrd="2" destOrd="0" parTransId="{5A99A3F3-1D38-4E1A-A285-BA55D8E7C037}" sibTransId="{5C413007-E96F-4C21-B2A5-8DCDEFFA2644}"/>
    <dgm:cxn modelId="{9E2195E1-F085-45C1-99C1-3ACACC64BF7F}" srcId="{106F674E-3F97-4E0E-B0CF-7BF7D8497A3E}" destId="{E46FB1A7-3506-4CCC-A7FB-3C219799B396}" srcOrd="4" destOrd="0" parTransId="{B3667F72-19DE-452B-8F20-E158E54FDC48}" sibTransId="{98F1B0C9-6997-429C-9C98-D906A2A18F27}"/>
    <dgm:cxn modelId="{7BE675F5-9167-4740-AF0B-686BE7BADDE2}" type="presOf" srcId="{145B0655-DBBC-401E-9019-6E7864333EE1}" destId="{529CB4FA-B33A-497D-A4DC-08561CB2D8D4}" srcOrd="0" destOrd="0" presId="urn:microsoft.com/office/officeart/2005/8/layout/arrow2"/>
    <dgm:cxn modelId="{16D5C695-708E-40AA-B4E5-344B5D2DFD5D}" type="presParOf" srcId="{A2248981-8391-4F32-9884-C0EC04BD085E}" destId="{18E81ADE-7AF8-4FC5-B459-B89AFABBEDD5}" srcOrd="0" destOrd="0" presId="urn:microsoft.com/office/officeart/2005/8/layout/arrow2"/>
    <dgm:cxn modelId="{909E6BAE-A03A-4571-8A84-2031779B9899}" type="presParOf" srcId="{A2248981-8391-4F32-9884-C0EC04BD085E}" destId="{7F3327E5-3A9C-4255-8AF6-1D9F2EC0426F}" srcOrd="1" destOrd="0" presId="urn:microsoft.com/office/officeart/2005/8/layout/arrow2"/>
    <dgm:cxn modelId="{46A085A4-581C-48B6-B6CB-2FC04785D383}" type="presParOf" srcId="{7F3327E5-3A9C-4255-8AF6-1D9F2EC0426F}" destId="{7337F35D-C268-4379-BBF2-B7220AD5C8B4}" srcOrd="0" destOrd="0" presId="urn:microsoft.com/office/officeart/2005/8/layout/arrow2"/>
    <dgm:cxn modelId="{C6E72C2A-9A62-4066-9A37-BC5D34BDFABA}" type="presParOf" srcId="{7F3327E5-3A9C-4255-8AF6-1D9F2EC0426F}" destId="{8062DF75-7F8C-43D8-896F-54249777D6A0}" srcOrd="1" destOrd="0" presId="urn:microsoft.com/office/officeart/2005/8/layout/arrow2"/>
    <dgm:cxn modelId="{DACC2474-3E4A-4B91-BE3F-24BE2C374809}" type="presParOf" srcId="{7F3327E5-3A9C-4255-8AF6-1D9F2EC0426F}" destId="{98B12145-ABC5-4391-82EB-E3F38867BFEC}" srcOrd="2" destOrd="0" presId="urn:microsoft.com/office/officeart/2005/8/layout/arrow2"/>
    <dgm:cxn modelId="{91A41CF5-28EB-4AF6-928B-8CDBC0054575}" type="presParOf" srcId="{7F3327E5-3A9C-4255-8AF6-1D9F2EC0426F}" destId="{0465E1E9-BECA-49E0-A90C-AE91C72E7110}" srcOrd="3" destOrd="0" presId="urn:microsoft.com/office/officeart/2005/8/layout/arrow2"/>
    <dgm:cxn modelId="{BB60A990-F210-45D1-AD39-B2E87CA9DBE5}" type="presParOf" srcId="{7F3327E5-3A9C-4255-8AF6-1D9F2EC0426F}" destId="{D7C8FADE-40A4-4BB4-B54E-D4096BA39BF8}" srcOrd="4" destOrd="0" presId="urn:microsoft.com/office/officeart/2005/8/layout/arrow2"/>
    <dgm:cxn modelId="{F8A3AF25-5256-4951-AA8B-3F93A3217022}" type="presParOf" srcId="{7F3327E5-3A9C-4255-8AF6-1D9F2EC0426F}" destId="{69BAB13A-0BC2-40D2-AD2C-7782BA26217F}" srcOrd="5" destOrd="0" presId="urn:microsoft.com/office/officeart/2005/8/layout/arrow2"/>
    <dgm:cxn modelId="{AAC364E5-C233-4FB9-8214-99F9936350F9}" type="presParOf" srcId="{7F3327E5-3A9C-4255-8AF6-1D9F2EC0426F}" destId="{BCC537DB-DD02-4800-B36B-C8D0E72558EB}" srcOrd="6" destOrd="0" presId="urn:microsoft.com/office/officeart/2005/8/layout/arrow2"/>
    <dgm:cxn modelId="{CAF178BC-8EB2-4AF4-8FDB-473E738D544C}" type="presParOf" srcId="{7F3327E5-3A9C-4255-8AF6-1D9F2EC0426F}" destId="{529CB4FA-B33A-497D-A4DC-08561CB2D8D4}" srcOrd="7" destOrd="0" presId="urn:microsoft.com/office/officeart/2005/8/layout/arrow2"/>
    <dgm:cxn modelId="{C81DCC86-ECB7-42D4-929D-0AF0BD242B37}" type="presParOf" srcId="{7F3327E5-3A9C-4255-8AF6-1D9F2EC0426F}" destId="{410D646D-556F-4BB5-ADAE-53EF22A1E1AA}" srcOrd="8" destOrd="0" presId="urn:microsoft.com/office/officeart/2005/8/layout/arrow2"/>
    <dgm:cxn modelId="{8F1AA385-F1B8-424B-889D-A42B0FC2F536}" type="presParOf" srcId="{7F3327E5-3A9C-4255-8AF6-1D9F2EC0426F}" destId="{96C864AC-7C84-41FB-8A42-D065172E418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C4E7EC-28A2-4BE5-AEA2-56BC5ABAFB9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C40726-866A-4F0A-B06F-D58C17F0B4D7}">
      <dgm:prSet phldrT="[Text]"/>
      <dgm:spPr/>
      <dgm:t>
        <a:bodyPr/>
        <a:lstStyle/>
        <a:p>
          <a:r>
            <a:rPr lang="es-MX" dirty="0"/>
            <a:t>Proyecto</a:t>
          </a:r>
          <a:endParaRPr lang="es-ES" dirty="0"/>
        </a:p>
      </dgm:t>
    </dgm:pt>
    <dgm:pt modelId="{1637CF2C-AC80-4058-B890-B1F1924B8571}" type="parTrans" cxnId="{3D655078-CB01-448C-B6F0-63E0C66BB2F7}">
      <dgm:prSet/>
      <dgm:spPr/>
      <dgm:t>
        <a:bodyPr/>
        <a:lstStyle/>
        <a:p>
          <a:endParaRPr lang="es-ES"/>
        </a:p>
      </dgm:t>
    </dgm:pt>
    <dgm:pt modelId="{80E854A4-79D4-4B14-B823-25C4BF699845}" type="sibTrans" cxnId="{3D655078-CB01-448C-B6F0-63E0C66BB2F7}">
      <dgm:prSet/>
      <dgm:spPr/>
      <dgm:t>
        <a:bodyPr/>
        <a:lstStyle/>
        <a:p>
          <a:endParaRPr lang="es-ES"/>
        </a:p>
      </dgm:t>
    </dgm:pt>
    <dgm:pt modelId="{B6C34BDA-DB6B-4B9F-97E2-CDCBDD9E1B0F}">
      <dgm:prSet phldrT="[Text]"/>
      <dgm:spPr/>
      <dgm:t>
        <a:bodyPr/>
        <a:lstStyle/>
        <a:p>
          <a:r>
            <a:rPr lang="es-MX" dirty="0"/>
            <a:t>Cumplir requisitos regulatorios, legales o sociales</a:t>
          </a:r>
          <a:endParaRPr lang="es-ES" dirty="0"/>
        </a:p>
      </dgm:t>
    </dgm:pt>
    <dgm:pt modelId="{4A730543-C53B-4096-96DD-A010CC6AEB5D}" type="parTrans" cxnId="{FBAA2AA6-8F1E-4159-8122-9164EE277723}">
      <dgm:prSet/>
      <dgm:spPr/>
      <dgm:t>
        <a:bodyPr/>
        <a:lstStyle/>
        <a:p>
          <a:endParaRPr lang="es-ES"/>
        </a:p>
      </dgm:t>
    </dgm:pt>
    <dgm:pt modelId="{7806BF8C-CBC6-42F9-BC38-1FD99705E4A1}" type="sibTrans" cxnId="{FBAA2AA6-8F1E-4159-8122-9164EE277723}">
      <dgm:prSet/>
      <dgm:spPr/>
      <dgm:t>
        <a:bodyPr/>
        <a:lstStyle/>
        <a:p>
          <a:endParaRPr lang="es-ES"/>
        </a:p>
      </dgm:t>
    </dgm:pt>
    <dgm:pt modelId="{2DD14EC6-2D3B-4F23-B568-A4422BF5B266}">
      <dgm:prSet phldrT="[Text]"/>
      <dgm:spPr/>
      <dgm:t>
        <a:bodyPr/>
        <a:lstStyle/>
        <a:p>
          <a:r>
            <a:rPr lang="es-MX" dirty="0"/>
            <a:t>Satisfacer las solicitudes o necesidades de interesados</a:t>
          </a:r>
          <a:endParaRPr lang="es-ES" dirty="0"/>
        </a:p>
      </dgm:t>
    </dgm:pt>
    <dgm:pt modelId="{F561132A-46AA-4D9D-8D32-1F07AB2C1B61}" type="parTrans" cxnId="{586C217A-AC56-4E1F-8817-556D65FC459F}">
      <dgm:prSet/>
      <dgm:spPr/>
      <dgm:t>
        <a:bodyPr/>
        <a:lstStyle/>
        <a:p>
          <a:endParaRPr lang="es-ES"/>
        </a:p>
      </dgm:t>
    </dgm:pt>
    <dgm:pt modelId="{E9546926-3AAF-4522-892A-3337A2D5E5EF}" type="sibTrans" cxnId="{586C217A-AC56-4E1F-8817-556D65FC459F}">
      <dgm:prSet/>
      <dgm:spPr/>
      <dgm:t>
        <a:bodyPr/>
        <a:lstStyle/>
        <a:p>
          <a:endParaRPr lang="es-ES"/>
        </a:p>
      </dgm:t>
    </dgm:pt>
    <dgm:pt modelId="{ED0C7A47-EBFA-4645-9AED-6A9E873E3B83}">
      <dgm:prSet phldrT="[Text]"/>
      <dgm:spPr/>
      <dgm:t>
        <a:bodyPr/>
        <a:lstStyle/>
        <a:p>
          <a:r>
            <a:rPr lang="es-MX" dirty="0"/>
            <a:t>Crear, mejorar, o reparar productos, procesos o servicios</a:t>
          </a:r>
          <a:endParaRPr lang="es-ES" dirty="0"/>
        </a:p>
      </dgm:t>
    </dgm:pt>
    <dgm:pt modelId="{8FFF50FB-BF5C-471F-A8CE-37300F20D6C0}" type="parTrans" cxnId="{02E190CB-4BA6-48E7-99C3-C9C6565E37A7}">
      <dgm:prSet/>
      <dgm:spPr/>
      <dgm:t>
        <a:bodyPr/>
        <a:lstStyle/>
        <a:p>
          <a:endParaRPr lang="es-ES"/>
        </a:p>
      </dgm:t>
    </dgm:pt>
    <dgm:pt modelId="{4ADD6F76-9D51-4629-B67A-F5A9C7E8AD08}" type="sibTrans" cxnId="{02E190CB-4BA6-48E7-99C3-C9C6565E37A7}">
      <dgm:prSet/>
      <dgm:spPr/>
      <dgm:t>
        <a:bodyPr/>
        <a:lstStyle/>
        <a:p>
          <a:endParaRPr lang="es-ES"/>
        </a:p>
      </dgm:t>
    </dgm:pt>
    <dgm:pt modelId="{7576D724-A8FA-4B38-A2BC-8119E1ECE807}">
      <dgm:prSet phldrT="[Text]"/>
      <dgm:spPr/>
      <dgm:t>
        <a:bodyPr/>
        <a:lstStyle/>
        <a:p>
          <a:r>
            <a:rPr lang="es-MX" dirty="0"/>
            <a:t>Implementar o cambiar las estrategias de negocio o tecnológicas </a:t>
          </a:r>
          <a:endParaRPr lang="es-ES" dirty="0"/>
        </a:p>
      </dgm:t>
    </dgm:pt>
    <dgm:pt modelId="{BF07A2B3-3E81-4600-A36C-9D10F91558A0}" type="parTrans" cxnId="{2BE9BD2C-BD4E-4D39-99EE-74493C937D7B}">
      <dgm:prSet/>
      <dgm:spPr/>
      <dgm:t>
        <a:bodyPr/>
        <a:lstStyle/>
        <a:p>
          <a:endParaRPr lang="es-ES"/>
        </a:p>
      </dgm:t>
    </dgm:pt>
    <dgm:pt modelId="{D191F7FE-359F-49AD-90EB-AE862CBF4DE6}" type="sibTrans" cxnId="{2BE9BD2C-BD4E-4D39-99EE-74493C937D7B}">
      <dgm:prSet/>
      <dgm:spPr/>
      <dgm:t>
        <a:bodyPr/>
        <a:lstStyle/>
        <a:p>
          <a:endParaRPr lang="es-ES"/>
        </a:p>
      </dgm:t>
    </dgm:pt>
    <dgm:pt modelId="{7BFA3726-FEC5-408B-B428-2FF46A4D8F34}" type="pres">
      <dgm:prSet presAssocID="{C8C4E7EC-28A2-4BE5-AEA2-56BC5ABAFB9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D8D517-2F76-4CF1-A9DD-F55E3816B153}" type="pres">
      <dgm:prSet presAssocID="{47C40726-866A-4F0A-B06F-D58C17F0B4D7}" presName="centerShape" presStyleLbl="node0" presStyleIdx="0" presStyleCnt="1"/>
      <dgm:spPr/>
    </dgm:pt>
    <dgm:pt modelId="{AA04F0FD-4181-48FF-A6FD-DB4FA11E19DF}" type="pres">
      <dgm:prSet presAssocID="{4A730543-C53B-4096-96DD-A010CC6AEB5D}" presName="parTrans" presStyleLbl="bgSibTrans2D1" presStyleIdx="0" presStyleCnt="4"/>
      <dgm:spPr/>
    </dgm:pt>
    <dgm:pt modelId="{02A1D84B-334C-4BD7-82A7-D8904DC65050}" type="pres">
      <dgm:prSet presAssocID="{B6C34BDA-DB6B-4B9F-97E2-CDCBDD9E1B0F}" presName="node" presStyleLbl="node1" presStyleIdx="0" presStyleCnt="4">
        <dgm:presLayoutVars>
          <dgm:bulletEnabled val="1"/>
        </dgm:presLayoutVars>
      </dgm:prSet>
      <dgm:spPr/>
    </dgm:pt>
    <dgm:pt modelId="{61DFFDC4-E883-4610-ACA2-1DDC419A68F6}" type="pres">
      <dgm:prSet presAssocID="{F561132A-46AA-4D9D-8D32-1F07AB2C1B61}" presName="parTrans" presStyleLbl="bgSibTrans2D1" presStyleIdx="1" presStyleCnt="4"/>
      <dgm:spPr/>
    </dgm:pt>
    <dgm:pt modelId="{3D65C67C-AE01-447D-BD27-225D8CB3F703}" type="pres">
      <dgm:prSet presAssocID="{2DD14EC6-2D3B-4F23-B568-A4422BF5B266}" presName="node" presStyleLbl="node1" presStyleIdx="1" presStyleCnt="4">
        <dgm:presLayoutVars>
          <dgm:bulletEnabled val="1"/>
        </dgm:presLayoutVars>
      </dgm:prSet>
      <dgm:spPr/>
    </dgm:pt>
    <dgm:pt modelId="{7821B559-F6F4-4E92-88E5-19674068457C}" type="pres">
      <dgm:prSet presAssocID="{8FFF50FB-BF5C-471F-A8CE-37300F20D6C0}" presName="parTrans" presStyleLbl="bgSibTrans2D1" presStyleIdx="2" presStyleCnt="4"/>
      <dgm:spPr/>
    </dgm:pt>
    <dgm:pt modelId="{0DBA6406-2A9E-4E5A-8F82-49659FD900E3}" type="pres">
      <dgm:prSet presAssocID="{ED0C7A47-EBFA-4645-9AED-6A9E873E3B83}" presName="node" presStyleLbl="node1" presStyleIdx="2" presStyleCnt="4">
        <dgm:presLayoutVars>
          <dgm:bulletEnabled val="1"/>
        </dgm:presLayoutVars>
      </dgm:prSet>
      <dgm:spPr/>
    </dgm:pt>
    <dgm:pt modelId="{36212480-2D99-4992-9206-74191B163E0A}" type="pres">
      <dgm:prSet presAssocID="{BF07A2B3-3E81-4600-A36C-9D10F91558A0}" presName="parTrans" presStyleLbl="bgSibTrans2D1" presStyleIdx="3" presStyleCnt="4"/>
      <dgm:spPr/>
    </dgm:pt>
    <dgm:pt modelId="{15DCF38E-E9E9-4122-B956-817CA6FF1C20}" type="pres">
      <dgm:prSet presAssocID="{7576D724-A8FA-4B38-A2BC-8119E1ECE807}" presName="node" presStyleLbl="node1" presStyleIdx="3" presStyleCnt="4">
        <dgm:presLayoutVars>
          <dgm:bulletEnabled val="1"/>
        </dgm:presLayoutVars>
      </dgm:prSet>
      <dgm:spPr/>
    </dgm:pt>
  </dgm:ptLst>
  <dgm:cxnLst>
    <dgm:cxn modelId="{5F918202-5071-4448-A2C2-D7C0E2075CB2}" type="presOf" srcId="{B6C34BDA-DB6B-4B9F-97E2-CDCBDD9E1B0F}" destId="{02A1D84B-334C-4BD7-82A7-D8904DC65050}" srcOrd="0" destOrd="0" presId="urn:microsoft.com/office/officeart/2005/8/layout/radial4"/>
    <dgm:cxn modelId="{9678F305-ADBF-4D32-B99B-B91DC5868A91}" type="presOf" srcId="{ED0C7A47-EBFA-4645-9AED-6A9E873E3B83}" destId="{0DBA6406-2A9E-4E5A-8F82-49659FD900E3}" srcOrd="0" destOrd="0" presId="urn:microsoft.com/office/officeart/2005/8/layout/radial4"/>
    <dgm:cxn modelId="{6178F018-BDD9-458C-A68E-04EFAC851AAD}" type="presOf" srcId="{8FFF50FB-BF5C-471F-A8CE-37300F20D6C0}" destId="{7821B559-F6F4-4E92-88E5-19674068457C}" srcOrd="0" destOrd="0" presId="urn:microsoft.com/office/officeart/2005/8/layout/radial4"/>
    <dgm:cxn modelId="{F313701D-FDC6-44BA-920E-29D841E13AA2}" type="presOf" srcId="{7576D724-A8FA-4B38-A2BC-8119E1ECE807}" destId="{15DCF38E-E9E9-4122-B956-817CA6FF1C20}" srcOrd="0" destOrd="0" presId="urn:microsoft.com/office/officeart/2005/8/layout/radial4"/>
    <dgm:cxn modelId="{03DD252B-909F-4F09-AF13-4D97315141AD}" type="presOf" srcId="{C8C4E7EC-28A2-4BE5-AEA2-56BC5ABAFB9D}" destId="{7BFA3726-FEC5-408B-B428-2FF46A4D8F34}" srcOrd="0" destOrd="0" presId="urn:microsoft.com/office/officeart/2005/8/layout/radial4"/>
    <dgm:cxn modelId="{2BE9BD2C-BD4E-4D39-99EE-74493C937D7B}" srcId="{47C40726-866A-4F0A-B06F-D58C17F0B4D7}" destId="{7576D724-A8FA-4B38-A2BC-8119E1ECE807}" srcOrd="3" destOrd="0" parTransId="{BF07A2B3-3E81-4600-A36C-9D10F91558A0}" sibTransId="{D191F7FE-359F-49AD-90EB-AE862CBF4DE6}"/>
    <dgm:cxn modelId="{981AE93E-28E6-40D8-A727-4FBCEE6B18FF}" type="presOf" srcId="{F561132A-46AA-4D9D-8D32-1F07AB2C1B61}" destId="{61DFFDC4-E883-4610-ACA2-1DDC419A68F6}" srcOrd="0" destOrd="0" presId="urn:microsoft.com/office/officeart/2005/8/layout/radial4"/>
    <dgm:cxn modelId="{3D655078-CB01-448C-B6F0-63E0C66BB2F7}" srcId="{C8C4E7EC-28A2-4BE5-AEA2-56BC5ABAFB9D}" destId="{47C40726-866A-4F0A-B06F-D58C17F0B4D7}" srcOrd="0" destOrd="0" parTransId="{1637CF2C-AC80-4058-B890-B1F1924B8571}" sibTransId="{80E854A4-79D4-4B14-B823-25C4BF699845}"/>
    <dgm:cxn modelId="{586C217A-AC56-4E1F-8817-556D65FC459F}" srcId="{47C40726-866A-4F0A-B06F-D58C17F0B4D7}" destId="{2DD14EC6-2D3B-4F23-B568-A4422BF5B266}" srcOrd="1" destOrd="0" parTransId="{F561132A-46AA-4D9D-8D32-1F07AB2C1B61}" sibTransId="{E9546926-3AAF-4522-892A-3337A2D5E5EF}"/>
    <dgm:cxn modelId="{36AD568C-9BF6-412A-9602-0A9BCBEECC44}" type="presOf" srcId="{4A730543-C53B-4096-96DD-A010CC6AEB5D}" destId="{AA04F0FD-4181-48FF-A6FD-DB4FA11E19DF}" srcOrd="0" destOrd="0" presId="urn:microsoft.com/office/officeart/2005/8/layout/radial4"/>
    <dgm:cxn modelId="{F719A59D-EE0F-46B1-AB75-9FABBDBE9330}" type="presOf" srcId="{BF07A2B3-3E81-4600-A36C-9D10F91558A0}" destId="{36212480-2D99-4992-9206-74191B163E0A}" srcOrd="0" destOrd="0" presId="urn:microsoft.com/office/officeart/2005/8/layout/radial4"/>
    <dgm:cxn modelId="{FBAA2AA6-8F1E-4159-8122-9164EE277723}" srcId="{47C40726-866A-4F0A-B06F-D58C17F0B4D7}" destId="{B6C34BDA-DB6B-4B9F-97E2-CDCBDD9E1B0F}" srcOrd="0" destOrd="0" parTransId="{4A730543-C53B-4096-96DD-A010CC6AEB5D}" sibTransId="{7806BF8C-CBC6-42F9-BC38-1FD99705E4A1}"/>
    <dgm:cxn modelId="{E95ECEC6-1D96-4D8F-B382-83B2E446644E}" type="presOf" srcId="{2DD14EC6-2D3B-4F23-B568-A4422BF5B266}" destId="{3D65C67C-AE01-447D-BD27-225D8CB3F703}" srcOrd="0" destOrd="0" presId="urn:microsoft.com/office/officeart/2005/8/layout/radial4"/>
    <dgm:cxn modelId="{02E190CB-4BA6-48E7-99C3-C9C6565E37A7}" srcId="{47C40726-866A-4F0A-B06F-D58C17F0B4D7}" destId="{ED0C7A47-EBFA-4645-9AED-6A9E873E3B83}" srcOrd="2" destOrd="0" parTransId="{8FFF50FB-BF5C-471F-A8CE-37300F20D6C0}" sibTransId="{4ADD6F76-9D51-4629-B67A-F5A9C7E8AD08}"/>
    <dgm:cxn modelId="{A4C40ADA-2972-4D44-81EB-206E9C045430}" type="presOf" srcId="{47C40726-866A-4F0A-B06F-D58C17F0B4D7}" destId="{3FD8D517-2F76-4CF1-A9DD-F55E3816B153}" srcOrd="0" destOrd="0" presId="urn:microsoft.com/office/officeart/2005/8/layout/radial4"/>
    <dgm:cxn modelId="{32BE67D9-D053-4383-B9C4-57A3D247312E}" type="presParOf" srcId="{7BFA3726-FEC5-408B-B428-2FF46A4D8F34}" destId="{3FD8D517-2F76-4CF1-A9DD-F55E3816B153}" srcOrd="0" destOrd="0" presId="urn:microsoft.com/office/officeart/2005/8/layout/radial4"/>
    <dgm:cxn modelId="{5F951AFC-1655-40DA-A577-65B1846E8444}" type="presParOf" srcId="{7BFA3726-FEC5-408B-B428-2FF46A4D8F34}" destId="{AA04F0FD-4181-48FF-A6FD-DB4FA11E19DF}" srcOrd="1" destOrd="0" presId="urn:microsoft.com/office/officeart/2005/8/layout/radial4"/>
    <dgm:cxn modelId="{B8FBF98B-5C88-462C-B2D9-13B39C42B1FB}" type="presParOf" srcId="{7BFA3726-FEC5-408B-B428-2FF46A4D8F34}" destId="{02A1D84B-334C-4BD7-82A7-D8904DC65050}" srcOrd="2" destOrd="0" presId="urn:microsoft.com/office/officeart/2005/8/layout/radial4"/>
    <dgm:cxn modelId="{76A3ACC2-BE19-4D47-A123-7B20FB63CFBD}" type="presParOf" srcId="{7BFA3726-FEC5-408B-B428-2FF46A4D8F34}" destId="{61DFFDC4-E883-4610-ACA2-1DDC419A68F6}" srcOrd="3" destOrd="0" presId="urn:microsoft.com/office/officeart/2005/8/layout/radial4"/>
    <dgm:cxn modelId="{478A260A-1909-4980-BF6E-A1D991D87029}" type="presParOf" srcId="{7BFA3726-FEC5-408B-B428-2FF46A4D8F34}" destId="{3D65C67C-AE01-447D-BD27-225D8CB3F703}" srcOrd="4" destOrd="0" presId="urn:microsoft.com/office/officeart/2005/8/layout/radial4"/>
    <dgm:cxn modelId="{94D41788-E794-4699-86B4-508A69019028}" type="presParOf" srcId="{7BFA3726-FEC5-408B-B428-2FF46A4D8F34}" destId="{7821B559-F6F4-4E92-88E5-19674068457C}" srcOrd="5" destOrd="0" presId="urn:microsoft.com/office/officeart/2005/8/layout/radial4"/>
    <dgm:cxn modelId="{972EC7C3-3679-4718-833A-DE6D15175ADC}" type="presParOf" srcId="{7BFA3726-FEC5-408B-B428-2FF46A4D8F34}" destId="{0DBA6406-2A9E-4E5A-8F82-49659FD900E3}" srcOrd="6" destOrd="0" presId="urn:microsoft.com/office/officeart/2005/8/layout/radial4"/>
    <dgm:cxn modelId="{EC21E524-A16D-466A-82D5-782DCB609D37}" type="presParOf" srcId="{7BFA3726-FEC5-408B-B428-2FF46A4D8F34}" destId="{36212480-2D99-4992-9206-74191B163E0A}" srcOrd="7" destOrd="0" presId="urn:microsoft.com/office/officeart/2005/8/layout/radial4"/>
    <dgm:cxn modelId="{D0187D3C-A281-4526-B79F-CFAFA691AAF5}" type="presParOf" srcId="{7BFA3726-FEC5-408B-B428-2FF46A4D8F34}" destId="{15DCF38E-E9E9-4122-B956-817CA6FF1C2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598AB-52A2-4C6A-90D4-08F42DE15AC3}">
      <dsp:nvSpPr>
        <dsp:cNvPr id="0" name=""/>
        <dsp:cNvSpPr/>
      </dsp:nvSpPr>
      <dsp:spPr>
        <a:xfrm>
          <a:off x="352750" y="0"/>
          <a:ext cx="3997836" cy="33951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1D429-ACE7-4FBA-B655-8230192861E6}">
      <dsp:nvSpPr>
        <dsp:cNvPr id="0" name=""/>
        <dsp:cNvSpPr/>
      </dsp:nvSpPr>
      <dsp:spPr>
        <a:xfrm>
          <a:off x="498" y="1018539"/>
          <a:ext cx="1501535" cy="1358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Entradas</a:t>
          </a:r>
          <a:br>
            <a:rPr lang="es-MX" sz="1800" kern="1200" dirty="0"/>
          </a:br>
          <a:endParaRPr lang="es-MX" sz="1800" kern="1200" dirty="0"/>
        </a:p>
      </dsp:txBody>
      <dsp:txXfrm>
        <a:off x="66793" y="1084834"/>
        <a:ext cx="1368945" cy="1225463"/>
      </dsp:txXfrm>
    </dsp:sp>
    <dsp:sp modelId="{79EBACE6-0D33-468B-BFAF-CD7059255404}">
      <dsp:nvSpPr>
        <dsp:cNvPr id="0" name=""/>
        <dsp:cNvSpPr/>
      </dsp:nvSpPr>
      <dsp:spPr>
        <a:xfrm>
          <a:off x="1600900" y="1018539"/>
          <a:ext cx="1501535" cy="1358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Herramientas y técnicas</a:t>
          </a:r>
          <a:endParaRPr lang="es-ES" sz="1800" kern="1200" dirty="0"/>
        </a:p>
      </dsp:txBody>
      <dsp:txXfrm>
        <a:off x="1667195" y="1084834"/>
        <a:ext cx="1368945" cy="1225463"/>
      </dsp:txXfrm>
    </dsp:sp>
    <dsp:sp modelId="{A0399802-0C97-40C8-8206-9BA2E9A2F68A}">
      <dsp:nvSpPr>
        <dsp:cNvPr id="0" name=""/>
        <dsp:cNvSpPr/>
      </dsp:nvSpPr>
      <dsp:spPr>
        <a:xfrm>
          <a:off x="3201302" y="1018539"/>
          <a:ext cx="1501535" cy="1358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Salidas</a:t>
          </a:r>
          <a:endParaRPr lang="es-ES" sz="1800" kern="1200" dirty="0"/>
        </a:p>
      </dsp:txBody>
      <dsp:txXfrm>
        <a:off x="3267597" y="1084834"/>
        <a:ext cx="1368945" cy="12254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1ADE-7AF8-4FC5-B459-B89AFABBEDD5}">
      <dsp:nvSpPr>
        <dsp:cNvPr id="0" name=""/>
        <dsp:cNvSpPr/>
      </dsp:nvSpPr>
      <dsp:spPr>
        <a:xfrm>
          <a:off x="855658" y="0"/>
          <a:ext cx="7486800" cy="4679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7F35D-C268-4379-BBF2-B7220AD5C8B4}">
      <dsp:nvSpPr>
        <dsp:cNvPr id="0" name=""/>
        <dsp:cNvSpPr/>
      </dsp:nvSpPr>
      <dsp:spPr>
        <a:xfrm>
          <a:off x="1593107" y="3479490"/>
          <a:ext cx="172196" cy="172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DF75-7F8C-43D8-896F-54249777D6A0}">
      <dsp:nvSpPr>
        <dsp:cNvPr id="0" name=""/>
        <dsp:cNvSpPr/>
      </dsp:nvSpPr>
      <dsp:spPr>
        <a:xfrm>
          <a:off x="1679206" y="3565588"/>
          <a:ext cx="980770" cy="111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Inicio</a:t>
          </a:r>
          <a:endParaRPr lang="es-ES" sz="1600" kern="1200" dirty="0"/>
        </a:p>
      </dsp:txBody>
      <dsp:txXfrm>
        <a:off x="1679206" y="3565588"/>
        <a:ext cx="980770" cy="1113661"/>
      </dsp:txXfrm>
    </dsp:sp>
    <dsp:sp modelId="{98B12145-ABC5-4391-82EB-E3F38867BFEC}">
      <dsp:nvSpPr>
        <dsp:cNvPr id="0" name=""/>
        <dsp:cNvSpPr/>
      </dsp:nvSpPr>
      <dsp:spPr>
        <a:xfrm>
          <a:off x="2525214" y="2583881"/>
          <a:ext cx="269524" cy="269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E1E9-BECA-49E0-A90C-AE91C72E7110}">
      <dsp:nvSpPr>
        <dsp:cNvPr id="0" name=""/>
        <dsp:cNvSpPr/>
      </dsp:nvSpPr>
      <dsp:spPr>
        <a:xfrm>
          <a:off x="2659976" y="2718644"/>
          <a:ext cx="1242808" cy="196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Planificación</a:t>
          </a:r>
          <a:endParaRPr lang="es-ES" sz="1600" kern="1200" dirty="0"/>
        </a:p>
      </dsp:txBody>
      <dsp:txXfrm>
        <a:off x="2659976" y="2718644"/>
        <a:ext cx="1242808" cy="1960605"/>
      </dsp:txXfrm>
    </dsp:sp>
    <dsp:sp modelId="{D7C8FADE-40A4-4BB4-B54E-D4096BA39BF8}">
      <dsp:nvSpPr>
        <dsp:cNvPr id="0" name=""/>
        <dsp:cNvSpPr/>
      </dsp:nvSpPr>
      <dsp:spPr>
        <a:xfrm>
          <a:off x="3723102" y="1869828"/>
          <a:ext cx="359366" cy="35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AB13A-0BC2-40D2-AD2C-7782BA26217F}">
      <dsp:nvSpPr>
        <dsp:cNvPr id="0" name=""/>
        <dsp:cNvSpPr/>
      </dsp:nvSpPr>
      <dsp:spPr>
        <a:xfrm>
          <a:off x="3902785" y="2049511"/>
          <a:ext cx="1444952" cy="2629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Ejecución</a:t>
          </a:r>
          <a:endParaRPr lang="es-ES" sz="1600" kern="1200" dirty="0"/>
        </a:p>
      </dsp:txBody>
      <dsp:txXfrm>
        <a:off x="3902785" y="2049511"/>
        <a:ext cx="1444952" cy="2629738"/>
      </dsp:txXfrm>
    </dsp:sp>
    <dsp:sp modelId="{BCC537DB-DD02-4800-B36B-C8D0E72558EB}">
      <dsp:nvSpPr>
        <dsp:cNvPr id="0" name=""/>
        <dsp:cNvSpPr/>
      </dsp:nvSpPr>
      <dsp:spPr>
        <a:xfrm>
          <a:off x="5115647" y="1312061"/>
          <a:ext cx="464181" cy="464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CB4FA-B33A-497D-A4DC-08561CB2D8D4}">
      <dsp:nvSpPr>
        <dsp:cNvPr id="0" name=""/>
        <dsp:cNvSpPr/>
      </dsp:nvSpPr>
      <dsp:spPr>
        <a:xfrm>
          <a:off x="5347738" y="1544152"/>
          <a:ext cx="1497360" cy="3135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Monitoreo y control</a:t>
          </a:r>
          <a:endParaRPr lang="es-ES" sz="1600" kern="1200" dirty="0"/>
        </a:p>
      </dsp:txBody>
      <dsp:txXfrm>
        <a:off x="5347738" y="1544152"/>
        <a:ext cx="1497360" cy="3135097"/>
      </dsp:txXfrm>
    </dsp:sp>
    <dsp:sp modelId="{410D646D-556F-4BB5-ADAE-53EF22A1E1AA}">
      <dsp:nvSpPr>
        <dsp:cNvPr id="0" name=""/>
        <dsp:cNvSpPr/>
      </dsp:nvSpPr>
      <dsp:spPr>
        <a:xfrm>
          <a:off x="6549369" y="939593"/>
          <a:ext cx="591457" cy="59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64AC-7C84-41FB-8A42-D065172E4184}">
      <dsp:nvSpPr>
        <dsp:cNvPr id="0" name=""/>
        <dsp:cNvSpPr/>
      </dsp:nvSpPr>
      <dsp:spPr>
        <a:xfrm>
          <a:off x="6845098" y="1235321"/>
          <a:ext cx="1497360" cy="344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0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Cierre</a:t>
          </a:r>
          <a:endParaRPr lang="es-ES" sz="1600" kern="1200" dirty="0"/>
        </a:p>
      </dsp:txBody>
      <dsp:txXfrm>
        <a:off x="6845098" y="1235321"/>
        <a:ext cx="1497360" cy="3443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8D517-2F76-4CF1-A9DD-F55E3816B153}">
      <dsp:nvSpPr>
        <dsp:cNvPr id="0" name=""/>
        <dsp:cNvSpPr/>
      </dsp:nvSpPr>
      <dsp:spPr>
        <a:xfrm>
          <a:off x="3456696" y="2394414"/>
          <a:ext cx="2284582" cy="2284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Proyecto</a:t>
          </a:r>
          <a:endParaRPr lang="es-ES" sz="3400" kern="1200" dirty="0"/>
        </a:p>
      </dsp:txBody>
      <dsp:txXfrm>
        <a:off x="3791265" y="2728983"/>
        <a:ext cx="1615444" cy="1615444"/>
      </dsp:txXfrm>
    </dsp:sp>
    <dsp:sp modelId="{AA04F0FD-4181-48FF-A6FD-DB4FA11E19DF}">
      <dsp:nvSpPr>
        <dsp:cNvPr id="0" name=""/>
        <dsp:cNvSpPr/>
      </dsp:nvSpPr>
      <dsp:spPr>
        <a:xfrm rot="11700000">
          <a:off x="1726898" y="2669608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D84B-334C-4BD7-82A7-D8904DC65050}">
      <dsp:nvSpPr>
        <dsp:cNvPr id="0" name=""/>
        <dsp:cNvSpPr/>
      </dsp:nvSpPr>
      <dsp:spPr>
        <a:xfrm>
          <a:off x="670719" y="1906760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Cumplir requisitos regulatorios, legales o sociales</a:t>
          </a:r>
          <a:endParaRPr lang="es-ES" sz="2300" kern="1200" dirty="0"/>
        </a:p>
      </dsp:txBody>
      <dsp:txXfrm>
        <a:off x="721573" y="1957614"/>
        <a:ext cx="2068645" cy="1634575"/>
      </dsp:txXfrm>
    </dsp:sp>
    <dsp:sp modelId="{61DFFDC4-E883-4610-ACA2-1DDC419A68F6}">
      <dsp:nvSpPr>
        <dsp:cNvPr id="0" name=""/>
        <dsp:cNvSpPr/>
      </dsp:nvSpPr>
      <dsp:spPr>
        <a:xfrm rot="14700000">
          <a:off x="2863697" y="1314823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5C67C-AE01-447D-BD27-225D8CB3F703}">
      <dsp:nvSpPr>
        <dsp:cNvPr id="0" name=""/>
        <dsp:cNvSpPr/>
      </dsp:nvSpPr>
      <dsp:spPr>
        <a:xfrm>
          <a:off x="2269882" y="952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Satisfacer las solicitudes o necesidades de interesados</a:t>
          </a:r>
          <a:endParaRPr lang="es-ES" sz="2300" kern="1200" dirty="0"/>
        </a:p>
      </dsp:txBody>
      <dsp:txXfrm>
        <a:off x="2320736" y="51806"/>
        <a:ext cx="2068645" cy="1634575"/>
      </dsp:txXfrm>
    </dsp:sp>
    <dsp:sp modelId="{7821B559-F6F4-4E92-88E5-19674068457C}">
      <dsp:nvSpPr>
        <dsp:cNvPr id="0" name=""/>
        <dsp:cNvSpPr/>
      </dsp:nvSpPr>
      <dsp:spPr>
        <a:xfrm rot="17700000">
          <a:off x="4632243" y="1314823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6406-2A9E-4E5A-8F82-49659FD900E3}">
      <dsp:nvSpPr>
        <dsp:cNvPr id="0" name=""/>
        <dsp:cNvSpPr/>
      </dsp:nvSpPr>
      <dsp:spPr>
        <a:xfrm>
          <a:off x="4757738" y="952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Crear, mejorar, o reparar productos, procesos o servicios</a:t>
          </a:r>
          <a:endParaRPr lang="es-ES" sz="2300" kern="1200" dirty="0"/>
        </a:p>
      </dsp:txBody>
      <dsp:txXfrm>
        <a:off x="4808592" y="51806"/>
        <a:ext cx="2068645" cy="1634575"/>
      </dsp:txXfrm>
    </dsp:sp>
    <dsp:sp modelId="{36212480-2D99-4992-9206-74191B163E0A}">
      <dsp:nvSpPr>
        <dsp:cNvPr id="0" name=""/>
        <dsp:cNvSpPr/>
      </dsp:nvSpPr>
      <dsp:spPr>
        <a:xfrm rot="20700000">
          <a:off x="5769043" y="2669608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CF38E-E9E9-4122-B956-817CA6FF1C20}">
      <dsp:nvSpPr>
        <dsp:cNvPr id="0" name=""/>
        <dsp:cNvSpPr/>
      </dsp:nvSpPr>
      <dsp:spPr>
        <a:xfrm>
          <a:off x="6356901" y="1906760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Implementar o cambiar las estrategias de negocio o tecnológicas </a:t>
          </a:r>
          <a:endParaRPr lang="es-ES" sz="2300" kern="1200" dirty="0"/>
        </a:p>
      </dsp:txBody>
      <dsp:txXfrm>
        <a:off x="6407755" y="1957614"/>
        <a:ext cx="2068645" cy="1634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29/01/2020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29/01/2020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58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20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33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7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759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64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09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257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62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23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08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0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47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158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877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821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69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850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9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040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19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365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8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820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091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316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96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48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73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2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546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64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8100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273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475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2506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35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890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66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2478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34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2215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296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7271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3508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113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2235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1647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96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016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311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0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2378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3138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1811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372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0010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6423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326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3740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49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3600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3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6395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99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726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937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823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0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29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283048"/>
            <a:ext cx="1662546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GESTIÓN DE PROYECTOS</a:t>
            </a:r>
            <a:r>
              <a:rPr lang="es-ES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s-ES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UPV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5C9CEF-C367-4D81-ACCC-F19BFAF6D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</a:blip>
          <a:srcRect l="33" r="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620127" y="5938788"/>
            <a:ext cx="2465114" cy="23241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Grado en Ingeniería  Informática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42288"/>
            <a:ext cx="6798250" cy="2278478"/>
          </a:xfrm>
        </p:spPr>
        <p:txBody>
          <a:bodyPr rtlCol="0"/>
          <a:lstStyle/>
          <a:p>
            <a:pPr rtl="0"/>
            <a:r>
              <a:rPr lang="es-ES" dirty="0"/>
              <a:t>Introducción a la gestión de proyectos e inicio del proyecto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026716"/>
            <a:ext cx="3401478" cy="1815861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26" name="Picture 2" descr="Resultado de imagen de upv logo">
            <a:extLst>
              <a:ext uri="{FF2B5EF4-FFF2-40B4-BE49-F238E27FC236}">
                <a16:creationId xmlns:a16="http://schemas.microsoft.com/office/drawing/2014/main" id="{B684549A-8235-4189-8E81-DE7ABB4D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82" y="4285852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ogo_2">
            <a:extLst>
              <a:ext uri="{FF2B5EF4-FFF2-40B4-BE49-F238E27FC236}">
                <a16:creationId xmlns:a16="http://schemas.microsoft.com/office/drawing/2014/main" id="{CD8D66E2-91D2-4390-B5A7-AEB62F9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82" y="6171198"/>
            <a:ext cx="1524000" cy="4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Proyecto: Producto, servicio, o resultado único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¿Qué se busca con un proyecto?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200" dirty="0"/>
              <a:t>Objetivos:</a:t>
            </a:r>
          </a:p>
          <a:p>
            <a:pPr lvl="1"/>
            <a:r>
              <a:rPr lang="es-MX" sz="2200" dirty="0"/>
              <a:t>Una meta hacia la cual dirigir el trabajo</a:t>
            </a:r>
          </a:p>
          <a:p>
            <a:pPr lvl="1"/>
            <a:r>
              <a:rPr lang="es-MX" sz="2200" dirty="0"/>
              <a:t>Una posición estratégica a lograr</a:t>
            </a:r>
          </a:p>
          <a:p>
            <a:pPr lvl="1"/>
            <a:r>
              <a:rPr lang="es-MX" sz="2200" dirty="0"/>
              <a:t>Un fin que se desea alcanzar</a:t>
            </a:r>
          </a:p>
          <a:p>
            <a:pPr lvl="1"/>
            <a:r>
              <a:rPr lang="es-MX" sz="2200" dirty="0"/>
              <a:t>Un resultado a obtener, etc.</a:t>
            </a:r>
          </a:p>
          <a:p>
            <a:r>
              <a:rPr lang="es-MX" sz="2200" dirty="0"/>
              <a:t>Conseguir objetivos </a:t>
            </a:r>
            <a:r>
              <a:rPr lang="es-MX" sz="2200" dirty="0">
                <a:sym typeface="Wingdings" panose="05000000000000000000" pitchFamily="2" charset="2"/>
              </a:rPr>
              <a:t> </a:t>
            </a:r>
            <a:r>
              <a:rPr lang="es-MX" sz="2200" dirty="0"/>
              <a:t>se generan entregables (tangibles o intangibles)</a:t>
            </a:r>
          </a:p>
          <a:p>
            <a:pPr lvl="1"/>
            <a:r>
              <a:rPr lang="es-MX" sz="2200" dirty="0"/>
              <a:t>Un producto </a:t>
            </a:r>
            <a:r>
              <a:rPr lang="es-MX" sz="2200" b="1" dirty="0"/>
              <a:t>único</a:t>
            </a:r>
            <a:r>
              <a:rPr lang="es-MX" sz="2200" dirty="0"/>
              <a:t>: Que puede ser parte de otro, una mejora o corrección de otro, o uno independiente</a:t>
            </a:r>
          </a:p>
          <a:p>
            <a:pPr lvl="1"/>
            <a:r>
              <a:rPr lang="es-MX" sz="2200" dirty="0"/>
              <a:t>Un servicio </a:t>
            </a:r>
            <a:r>
              <a:rPr lang="es-MX" sz="2200" b="1" dirty="0"/>
              <a:t>único</a:t>
            </a:r>
            <a:r>
              <a:rPr lang="es-MX" sz="2200" dirty="0"/>
              <a:t>: </a:t>
            </a:r>
            <a:r>
              <a:rPr lang="es-MX" sz="2200" dirty="0" err="1"/>
              <a:t>E.g</a:t>
            </a:r>
            <a:r>
              <a:rPr lang="es-MX" sz="2200" dirty="0"/>
              <a:t>., una función de negocio</a:t>
            </a:r>
          </a:p>
          <a:p>
            <a:pPr lvl="1"/>
            <a:r>
              <a:rPr lang="es-MX" sz="2200" dirty="0"/>
              <a:t>Un resultado </a:t>
            </a:r>
            <a:r>
              <a:rPr lang="es-MX" sz="2200" b="1" dirty="0"/>
              <a:t>único</a:t>
            </a:r>
            <a:r>
              <a:rPr lang="es-MX" sz="2200" dirty="0"/>
              <a:t>: </a:t>
            </a:r>
            <a:r>
              <a:rPr lang="es-MX" sz="2200" dirty="0" err="1"/>
              <a:t>E.g</a:t>
            </a:r>
            <a:r>
              <a:rPr lang="es-MX" sz="2200" dirty="0"/>
              <a:t>., conclusión, documento</a:t>
            </a:r>
          </a:p>
          <a:p>
            <a:pPr lvl="1"/>
            <a:r>
              <a:rPr lang="es-MX" sz="2200" dirty="0"/>
              <a:t>Una combinación de los anteriores</a:t>
            </a:r>
          </a:p>
          <a:p>
            <a:r>
              <a:rPr lang="es-MX" sz="2200" dirty="0"/>
              <a:t>Un proyecto siempre es único en sus bases o fundamentos como el entorno, la situación, el diseño, el emplazamiento, etc. </a:t>
            </a:r>
            <a:r>
              <a:rPr lang="es-MX" sz="2200" dirty="0">
                <a:sym typeface="Wingdings" panose="05000000000000000000" pitchFamily="2" charset="2"/>
              </a:rPr>
              <a:t> Puede involucrar la repetición de algunas tareas, pero su carácter sigue siendo único</a:t>
            </a:r>
            <a:endParaRPr lang="es-MX" sz="22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0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Proyecto: esfuerzo temporal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Todo proyecto tiene un principio y fin definidos. Es decir, se sabe cuando terminan y acaban</a:t>
            </a:r>
          </a:p>
          <a:p>
            <a:pPr lvl="1"/>
            <a:r>
              <a:rPr lang="es-MX" sz="2000" dirty="0">
                <a:solidFill>
                  <a:srgbClr val="00B050"/>
                </a:solidFill>
              </a:rPr>
              <a:t>Los objetivos se han logrado</a:t>
            </a:r>
          </a:p>
          <a:p>
            <a:pPr lvl="1"/>
            <a:r>
              <a:rPr lang="es-MX" sz="2000" dirty="0">
                <a:solidFill>
                  <a:srgbClr val="FF0000"/>
                </a:solidFill>
              </a:rPr>
              <a:t>Sabemos que los objetivos nunca llegarán a cumplirse</a:t>
            </a:r>
          </a:p>
          <a:p>
            <a:pPr lvl="1"/>
            <a:r>
              <a:rPr lang="es-MX" sz="2000" dirty="0">
                <a:solidFill>
                  <a:srgbClr val="FF0000"/>
                </a:solidFill>
              </a:rPr>
              <a:t>La financiación se ha agotado</a:t>
            </a:r>
          </a:p>
          <a:p>
            <a:pPr lvl="1"/>
            <a:r>
              <a:rPr lang="es-MX" sz="2000" dirty="0">
                <a:solidFill>
                  <a:srgbClr val="FF0000"/>
                </a:solidFill>
              </a:rPr>
              <a:t>La necesidad del proyecto ya no existe (</a:t>
            </a:r>
            <a:r>
              <a:rPr lang="es-MX" sz="2000" dirty="0" err="1">
                <a:solidFill>
                  <a:srgbClr val="FF0000"/>
                </a:solidFill>
              </a:rPr>
              <a:t>e.g</a:t>
            </a:r>
            <a:r>
              <a:rPr lang="es-MX" sz="2000" dirty="0">
                <a:solidFill>
                  <a:srgbClr val="FF0000"/>
                </a:solidFill>
              </a:rPr>
              <a:t>., el cliente revoca, dirección considera que ya no es interesante, </a:t>
            </a:r>
            <a:r>
              <a:rPr lang="es-MX" sz="2000" dirty="0" err="1">
                <a:solidFill>
                  <a:srgbClr val="FF0000"/>
                </a:solidFill>
              </a:rPr>
              <a:t>etc</a:t>
            </a:r>
            <a:r>
              <a:rPr lang="es-MX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s-MX" sz="2000" dirty="0">
                <a:solidFill>
                  <a:srgbClr val="FF0000"/>
                </a:solidFill>
              </a:rPr>
              <a:t>Los recursos humanos ya no están disponibles ni pueden reemplazarse</a:t>
            </a:r>
          </a:p>
          <a:p>
            <a:pPr lvl="1"/>
            <a:r>
              <a:rPr lang="es-MX" sz="2000" dirty="0">
                <a:solidFill>
                  <a:srgbClr val="FF0000"/>
                </a:solidFill>
              </a:rPr>
              <a:t>Se da por terminado por aspectos legales (</a:t>
            </a:r>
            <a:r>
              <a:rPr lang="es-MX" sz="2000" dirty="0" err="1">
                <a:solidFill>
                  <a:srgbClr val="FF0000"/>
                </a:solidFill>
              </a:rPr>
              <a:t>e.g</a:t>
            </a:r>
            <a:r>
              <a:rPr lang="es-MX" sz="2000" dirty="0">
                <a:solidFill>
                  <a:srgbClr val="FF0000"/>
                </a:solidFill>
              </a:rPr>
              <a:t>., GDPR)</a:t>
            </a:r>
          </a:p>
          <a:p>
            <a:r>
              <a:rPr lang="es-MX" sz="2000" dirty="0"/>
              <a:t>Los entregables pueden existir más allá de la vida del proyecto</a:t>
            </a:r>
          </a:p>
          <a:p>
            <a:pPr lvl="1"/>
            <a:r>
              <a:rPr lang="es-MX" sz="2000" dirty="0"/>
              <a:t>Software</a:t>
            </a:r>
          </a:p>
          <a:p>
            <a:pPr lvl="1"/>
            <a:r>
              <a:rPr lang="es-MX" sz="2000" dirty="0"/>
              <a:t>Instalación infraestructura</a:t>
            </a:r>
          </a:p>
          <a:p>
            <a:pPr lvl="1"/>
            <a:r>
              <a:rPr lang="es-MX" sz="2000" dirty="0"/>
              <a:t>Libro</a:t>
            </a:r>
            <a:endParaRPr lang="es-ES" sz="20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19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¿Cómo saber si algo es un proyecto?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¿Es único?</a:t>
            </a:r>
            <a:br>
              <a:rPr lang="es-MX" sz="3200" dirty="0"/>
            </a:br>
            <a:endParaRPr lang="es-MX" sz="3200" dirty="0"/>
          </a:p>
          <a:p>
            <a:r>
              <a:rPr lang="es-MX" sz="3200" dirty="0"/>
              <a:t>¿Tiene un plazo de desarrollo limitado?</a:t>
            </a:r>
            <a:br>
              <a:rPr lang="es-MX" sz="3200" dirty="0"/>
            </a:br>
            <a:endParaRPr lang="es-MX" sz="3200" dirty="0"/>
          </a:p>
          <a:p>
            <a:r>
              <a:rPr lang="es-MX" sz="3200" dirty="0"/>
              <a:t>¿Existe alguna forma de determinar si se ha finalizado?</a:t>
            </a:r>
            <a:br>
              <a:rPr lang="es-MX" sz="3200" dirty="0"/>
            </a:br>
            <a:endParaRPr lang="es-MX" sz="3200" dirty="0"/>
          </a:p>
          <a:p>
            <a:r>
              <a:rPr lang="es-MX" sz="3200" dirty="0"/>
              <a:t>¿Existe alguna forma de determinar el grado de satisfacción de los interesados?</a:t>
            </a:r>
            <a:endParaRPr lang="es-ES" sz="32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7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 vs proceso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13</a:t>
            </a:fld>
            <a:endParaRPr lang="es-E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29BD1E-93EF-42B7-9EBE-82E51A528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PROYECTO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112DB-3839-4CE3-8E09-DBFAB729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PROCESO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800" dirty="0"/>
              <a:t>Crean productos y servicios únicos</a:t>
            </a:r>
          </a:p>
          <a:p>
            <a:endParaRPr lang="es-MX" sz="2800" dirty="0"/>
          </a:p>
          <a:p>
            <a:r>
              <a:rPr lang="es-MX" sz="2800" dirty="0"/>
              <a:t>Tiene principio y fin</a:t>
            </a:r>
          </a:p>
          <a:p>
            <a:endParaRPr lang="es-MX" sz="2800" dirty="0"/>
          </a:p>
          <a:p>
            <a:r>
              <a:rPr lang="es-MX" sz="2800" dirty="0"/>
              <a:t>Es </a:t>
            </a:r>
            <a:r>
              <a:rPr lang="es-MX" sz="2800" dirty="0" err="1"/>
              <a:t>planificable</a:t>
            </a:r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El trabajo se visualiza en un cronograma específico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DCA3AE-941E-4A5C-BC09-CE947A5B2F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sz="2400" dirty="0"/>
              <a:t>Crean productos y servicios  iguales</a:t>
            </a:r>
          </a:p>
          <a:p>
            <a:endParaRPr lang="es-MX" sz="2400" dirty="0"/>
          </a:p>
          <a:p>
            <a:r>
              <a:rPr lang="es-MX" sz="2400" dirty="0"/>
              <a:t>Se hace de forma continuada y repetitiva. Es mejorable</a:t>
            </a:r>
          </a:p>
          <a:p>
            <a:endParaRPr lang="es-MX" sz="2400" dirty="0"/>
          </a:p>
          <a:p>
            <a:r>
              <a:rPr lang="es-MX" sz="2400" dirty="0"/>
              <a:t>Disparado por eventos</a:t>
            </a:r>
          </a:p>
          <a:p>
            <a:endParaRPr lang="es-MX" sz="2400" dirty="0"/>
          </a:p>
          <a:p>
            <a:r>
              <a:rPr lang="es-MX" sz="2400" dirty="0"/>
              <a:t>El trabajo se representa en un diagrama de flujo</a:t>
            </a:r>
          </a:p>
          <a:p>
            <a:endParaRPr lang="es-ES" sz="2800" dirty="0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E73F99-E589-4BFB-B1A0-3CC848475355}"/>
              </a:ext>
            </a:extLst>
          </p:cNvPr>
          <p:cNvSpPr/>
          <p:nvPr/>
        </p:nvSpPr>
        <p:spPr>
          <a:xfrm>
            <a:off x="9812453" y="1353754"/>
            <a:ext cx="2047908" cy="3297157"/>
          </a:xfrm>
          <a:prstGeom prst="wedgeRectCallout">
            <a:avLst>
              <a:gd name="adj1" fmla="val -97087"/>
              <a:gd name="adj2" fmla="val -4220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Conjunto de actividades interrelacionadas en la empresa (</a:t>
            </a:r>
            <a:r>
              <a:rPr lang="es-MX" dirty="0" err="1"/>
              <a:t>e.g</a:t>
            </a:r>
            <a:r>
              <a:rPr lang="es-MX" dirty="0"/>
              <a:t>., los pasos que se dan cuando entra se produce una incidencia, los pasos que se dan para gestionar la queja de un usuario, etc.)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78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 vs proceso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14</a:t>
            </a:fld>
            <a:endParaRPr lang="es-E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29BD1E-93EF-42B7-9EBE-82E51A528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PROYECTO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112DB-3839-4CE3-8E09-DBFAB729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PROCESO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800" dirty="0"/>
              <a:t>Crean productos y servicios únicos</a:t>
            </a:r>
          </a:p>
          <a:p>
            <a:endParaRPr lang="es-MX" sz="2800" dirty="0"/>
          </a:p>
          <a:p>
            <a:r>
              <a:rPr lang="es-MX" sz="2800" dirty="0"/>
              <a:t>Tiene principio y fin</a:t>
            </a:r>
          </a:p>
          <a:p>
            <a:endParaRPr lang="es-MX" sz="2800" dirty="0"/>
          </a:p>
          <a:p>
            <a:r>
              <a:rPr lang="es-MX" sz="2800" dirty="0"/>
              <a:t>Es </a:t>
            </a:r>
            <a:r>
              <a:rPr lang="es-MX" sz="2800" dirty="0" err="1"/>
              <a:t>planificable</a:t>
            </a:r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El trabajo se visualiza en un cronograma específico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DCA3AE-941E-4A5C-BC09-CE947A5B2F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sz="2400" dirty="0"/>
              <a:t>Crean productos y servicios  iguales</a:t>
            </a:r>
          </a:p>
          <a:p>
            <a:endParaRPr lang="es-MX" sz="2400" dirty="0"/>
          </a:p>
          <a:p>
            <a:r>
              <a:rPr lang="es-MX" sz="2400" dirty="0"/>
              <a:t>Se hace de forma continuada y repetitiva. Es mejorable</a:t>
            </a:r>
          </a:p>
          <a:p>
            <a:endParaRPr lang="es-MX" sz="2400" dirty="0"/>
          </a:p>
          <a:p>
            <a:r>
              <a:rPr lang="es-MX" sz="2400" dirty="0"/>
              <a:t>Disparado por eventos</a:t>
            </a:r>
          </a:p>
          <a:p>
            <a:endParaRPr lang="es-MX" sz="2400" dirty="0"/>
          </a:p>
          <a:p>
            <a:r>
              <a:rPr lang="es-MX" sz="2400" dirty="0"/>
              <a:t>El trabajo se representa en un diagrama de flujo</a:t>
            </a:r>
          </a:p>
          <a:p>
            <a:endParaRPr lang="es-ES" sz="2800" dirty="0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E73F99-E589-4BFB-B1A0-3CC848475355}"/>
              </a:ext>
            </a:extLst>
          </p:cNvPr>
          <p:cNvSpPr/>
          <p:nvPr/>
        </p:nvSpPr>
        <p:spPr>
          <a:xfrm>
            <a:off x="9812453" y="1353754"/>
            <a:ext cx="2047908" cy="3297157"/>
          </a:xfrm>
          <a:prstGeom prst="wedgeRectCallout">
            <a:avLst>
              <a:gd name="adj1" fmla="val -97087"/>
              <a:gd name="adj2" fmla="val -4220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Conjunto de actividades interrelacionadas en la empresa (</a:t>
            </a:r>
            <a:r>
              <a:rPr lang="es-MX" dirty="0" err="1"/>
              <a:t>e.g</a:t>
            </a:r>
            <a:r>
              <a:rPr lang="es-MX" dirty="0"/>
              <a:t>., los pasos que se dan cuando entra se produce una incidencia, los pasos que se dan para gestionar la queja de un usuario, etc.)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21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Proyecto, programa y portafolio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8886EE5-7407-448C-B0D8-671CBC540F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4848C1D-D42E-41D7-8E87-BE89F988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E4B403A-2335-4F41-ACB5-6053FE1F83C4}"/>
              </a:ext>
            </a:extLst>
          </p:cNvPr>
          <p:cNvSpPr/>
          <p:nvPr/>
        </p:nvSpPr>
        <p:spPr>
          <a:xfrm>
            <a:off x="552806" y="4960697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Proyecto1</a:t>
            </a:r>
            <a:endParaRPr lang="es-E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9E9DB7-21DE-4F83-B4D3-939E5C7311C4}"/>
              </a:ext>
            </a:extLst>
          </p:cNvPr>
          <p:cNvSpPr/>
          <p:nvPr/>
        </p:nvSpPr>
        <p:spPr>
          <a:xfrm>
            <a:off x="1942991" y="4969097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Proyecto2</a:t>
            </a:r>
            <a:endParaRPr lang="es-E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ED1087-97C8-4095-9CE6-AACFC79C6D89}"/>
              </a:ext>
            </a:extLst>
          </p:cNvPr>
          <p:cNvSpPr/>
          <p:nvPr/>
        </p:nvSpPr>
        <p:spPr>
          <a:xfrm>
            <a:off x="3333176" y="4960696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Proyecto3</a:t>
            </a:r>
            <a:endParaRPr lang="es-E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79D209-1E2D-4BA9-B785-E508E92982E1}"/>
              </a:ext>
            </a:extLst>
          </p:cNvPr>
          <p:cNvSpPr/>
          <p:nvPr/>
        </p:nvSpPr>
        <p:spPr>
          <a:xfrm>
            <a:off x="4708494" y="4960695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Proyecto4</a:t>
            </a:r>
            <a:endParaRPr lang="es-E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F801EB-A5DA-47E3-B515-F835E74FFCD6}"/>
              </a:ext>
            </a:extLst>
          </p:cNvPr>
          <p:cNvSpPr/>
          <p:nvPr/>
        </p:nvSpPr>
        <p:spPr>
          <a:xfrm>
            <a:off x="6098679" y="4960694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Proyecto5</a:t>
            </a:r>
            <a:endParaRPr lang="es-E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098CF6-70B0-4631-8D11-C3D52E7FBEEE}"/>
              </a:ext>
            </a:extLst>
          </p:cNvPr>
          <p:cNvSpPr/>
          <p:nvPr/>
        </p:nvSpPr>
        <p:spPr>
          <a:xfrm>
            <a:off x="7473997" y="4960693"/>
            <a:ext cx="1237785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Proyecto6</a:t>
            </a:r>
            <a:endParaRPr lang="es-E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3D05AD-C772-4EE3-967A-EFE002581FCE}"/>
              </a:ext>
            </a:extLst>
          </p:cNvPr>
          <p:cNvSpPr/>
          <p:nvPr/>
        </p:nvSpPr>
        <p:spPr>
          <a:xfrm>
            <a:off x="552806" y="4254804"/>
            <a:ext cx="2627970" cy="3902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1</a:t>
            </a:r>
            <a:endParaRPr lang="es-E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F77E4F-D5A6-41F8-B4C7-28869EFD466C}"/>
              </a:ext>
            </a:extLst>
          </p:cNvPr>
          <p:cNvSpPr/>
          <p:nvPr/>
        </p:nvSpPr>
        <p:spPr>
          <a:xfrm>
            <a:off x="8864182" y="4955707"/>
            <a:ext cx="1384827" cy="39029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Operaciones</a:t>
            </a:r>
            <a:endParaRPr lang="es-E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21204E-2B3E-4D5B-8EC5-E0E54BC78CC2}"/>
              </a:ext>
            </a:extLst>
          </p:cNvPr>
          <p:cNvSpPr/>
          <p:nvPr/>
        </p:nvSpPr>
        <p:spPr>
          <a:xfrm>
            <a:off x="4708494" y="4229400"/>
            <a:ext cx="2627970" cy="3902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2</a:t>
            </a:r>
            <a:endParaRPr lang="es-E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9A2C68-9389-4538-9098-EAA519086135}"/>
              </a:ext>
            </a:extLst>
          </p:cNvPr>
          <p:cNvSpPr/>
          <p:nvPr/>
        </p:nvSpPr>
        <p:spPr>
          <a:xfrm>
            <a:off x="548051" y="5580786"/>
            <a:ext cx="9700958" cy="3902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Recursos compartidos e interesados</a:t>
            </a:r>
            <a:endParaRPr lang="es-E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B1F0C0-9466-4C60-8FD3-50E6B280362D}"/>
              </a:ext>
            </a:extLst>
          </p:cNvPr>
          <p:cNvSpPr/>
          <p:nvPr/>
        </p:nvSpPr>
        <p:spPr>
          <a:xfrm>
            <a:off x="3315630" y="3358560"/>
            <a:ext cx="2627970" cy="39029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3</a:t>
            </a:r>
            <a:endParaRPr lang="es-E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158199-0EFA-45E1-9596-31BDE2226A9C}"/>
              </a:ext>
            </a:extLst>
          </p:cNvPr>
          <p:cNvSpPr/>
          <p:nvPr/>
        </p:nvSpPr>
        <p:spPr>
          <a:xfrm>
            <a:off x="3311694" y="2658221"/>
            <a:ext cx="4024770" cy="39029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Portafolio 1</a:t>
            </a:r>
            <a:endParaRPr lang="es-E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A844BB-C666-4BDC-837B-8AAFE66B2C27}"/>
              </a:ext>
            </a:extLst>
          </p:cNvPr>
          <p:cNvSpPr/>
          <p:nvPr/>
        </p:nvSpPr>
        <p:spPr>
          <a:xfrm>
            <a:off x="7473997" y="2635283"/>
            <a:ext cx="2742161" cy="39029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Portafolio 2</a:t>
            </a:r>
            <a:endParaRPr lang="es-E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8685EE-F78A-4490-AF0B-5B59235B9B49}"/>
              </a:ext>
            </a:extLst>
          </p:cNvPr>
          <p:cNvSpPr/>
          <p:nvPr/>
        </p:nvSpPr>
        <p:spPr>
          <a:xfrm>
            <a:off x="549498" y="1938800"/>
            <a:ext cx="9666660" cy="39029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Portafolio global</a:t>
            </a:r>
            <a:endParaRPr lang="es-ES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2AC1E227-35F5-4B34-90D0-7A9D2CDCDEB5}"/>
              </a:ext>
            </a:extLst>
          </p:cNvPr>
          <p:cNvSpPr/>
          <p:nvPr/>
        </p:nvSpPr>
        <p:spPr>
          <a:xfrm>
            <a:off x="1076912" y="5258863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835AA38-407B-4E76-9B99-5B624F144F73}"/>
              </a:ext>
            </a:extLst>
          </p:cNvPr>
          <p:cNvSpPr/>
          <p:nvPr/>
        </p:nvSpPr>
        <p:spPr>
          <a:xfrm>
            <a:off x="2478032" y="5267263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18AC6154-249F-4488-91FB-8F54A4C023A0}"/>
              </a:ext>
            </a:extLst>
          </p:cNvPr>
          <p:cNvSpPr/>
          <p:nvPr/>
        </p:nvSpPr>
        <p:spPr>
          <a:xfrm>
            <a:off x="3879152" y="5224948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90CC2265-9D32-4A70-B464-C330C109568C}"/>
              </a:ext>
            </a:extLst>
          </p:cNvPr>
          <p:cNvSpPr/>
          <p:nvPr/>
        </p:nvSpPr>
        <p:spPr>
          <a:xfrm>
            <a:off x="5269337" y="5200659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B9891373-D030-4024-B766-2ECF161884D2}"/>
              </a:ext>
            </a:extLst>
          </p:cNvPr>
          <p:cNvSpPr/>
          <p:nvPr/>
        </p:nvSpPr>
        <p:spPr>
          <a:xfrm>
            <a:off x="6648590" y="5219735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EE3F63BE-B304-4385-9D8F-32B97C0665B1}"/>
              </a:ext>
            </a:extLst>
          </p:cNvPr>
          <p:cNvSpPr/>
          <p:nvPr/>
        </p:nvSpPr>
        <p:spPr>
          <a:xfrm>
            <a:off x="7985482" y="5267263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D1904A07-096A-409D-94BD-2B7CB92F6E59}"/>
              </a:ext>
            </a:extLst>
          </p:cNvPr>
          <p:cNvSpPr/>
          <p:nvPr/>
        </p:nvSpPr>
        <p:spPr>
          <a:xfrm>
            <a:off x="9461809" y="5260523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99819ECB-D879-4AAC-97B2-87BE2F826572}"/>
              </a:ext>
            </a:extLst>
          </p:cNvPr>
          <p:cNvSpPr/>
          <p:nvPr/>
        </p:nvSpPr>
        <p:spPr>
          <a:xfrm>
            <a:off x="1076912" y="4607178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5CE2D978-31DF-43D9-98C8-1A30EBFCB969}"/>
              </a:ext>
            </a:extLst>
          </p:cNvPr>
          <p:cNvSpPr/>
          <p:nvPr/>
        </p:nvSpPr>
        <p:spPr>
          <a:xfrm>
            <a:off x="2467097" y="4615174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0FC9F2DE-EB82-4E7B-B444-CB0E18997E1E}"/>
              </a:ext>
            </a:extLst>
          </p:cNvPr>
          <p:cNvSpPr/>
          <p:nvPr/>
        </p:nvSpPr>
        <p:spPr>
          <a:xfrm>
            <a:off x="6664882" y="4523112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D1929689-35AC-4D3C-A9CE-9ACC0AFC7D44}"/>
              </a:ext>
            </a:extLst>
          </p:cNvPr>
          <p:cNvSpPr/>
          <p:nvPr/>
        </p:nvSpPr>
        <p:spPr>
          <a:xfrm>
            <a:off x="7988641" y="3025576"/>
            <a:ext cx="216147" cy="199508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533E4C65-48F8-46E1-A79E-51B5E809A9F9}"/>
              </a:ext>
            </a:extLst>
          </p:cNvPr>
          <p:cNvSpPr/>
          <p:nvPr/>
        </p:nvSpPr>
        <p:spPr>
          <a:xfrm>
            <a:off x="9458295" y="3044242"/>
            <a:ext cx="216147" cy="199508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Arrow: Up-Down 51">
            <a:extLst>
              <a:ext uri="{FF2B5EF4-FFF2-40B4-BE49-F238E27FC236}">
                <a16:creationId xmlns:a16="http://schemas.microsoft.com/office/drawing/2014/main" id="{DEEF33B2-D80E-4928-A5B4-30AA76C74610}"/>
              </a:ext>
            </a:extLst>
          </p:cNvPr>
          <p:cNvSpPr/>
          <p:nvPr/>
        </p:nvSpPr>
        <p:spPr>
          <a:xfrm>
            <a:off x="5260090" y="4548407"/>
            <a:ext cx="189571" cy="47225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E4589D15-8A97-45FB-9098-392949D96EA2}"/>
              </a:ext>
            </a:extLst>
          </p:cNvPr>
          <p:cNvSpPr/>
          <p:nvPr/>
        </p:nvSpPr>
        <p:spPr>
          <a:xfrm>
            <a:off x="5943600" y="3025576"/>
            <a:ext cx="216147" cy="1219779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Arrow: Up-Down 53">
            <a:extLst>
              <a:ext uri="{FF2B5EF4-FFF2-40B4-BE49-F238E27FC236}">
                <a16:creationId xmlns:a16="http://schemas.microsoft.com/office/drawing/2014/main" id="{5B4E05DD-B315-43FE-955D-6DD654B51F05}"/>
              </a:ext>
            </a:extLst>
          </p:cNvPr>
          <p:cNvSpPr/>
          <p:nvPr/>
        </p:nvSpPr>
        <p:spPr>
          <a:xfrm>
            <a:off x="4658809" y="3025576"/>
            <a:ext cx="216147" cy="414742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B0EE7DCD-B85A-44FD-8512-1ADDA333FDEA}"/>
              </a:ext>
            </a:extLst>
          </p:cNvPr>
          <p:cNvSpPr/>
          <p:nvPr/>
        </p:nvSpPr>
        <p:spPr>
          <a:xfrm>
            <a:off x="1790591" y="2303689"/>
            <a:ext cx="216147" cy="1957316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Arrow: Up-Down 55">
            <a:extLst>
              <a:ext uri="{FF2B5EF4-FFF2-40B4-BE49-F238E27FC236}">
                <a16:creationId xmlns:a16="http://schemas.microsoft.com/office/drawing/2014/main" id="{D755AA5A-5072-420C-8D7E-F096E045A3AF}"/>
              </a:ext>
            </a:extLst>
          </p:cNvPr>
          <p:cNvSpPr/>
          <p:nvPr/>
        </p:nvSpPr>
        <p:spPr>
          <a:xfrm>
            <a:off x="5202034" y="2255790"/>
            <a:ext cx="247627" cy="44014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Arrow: Up-Down 56">
            <a:extLst>
              <a:ext uri="{FF2B5EF4-FFF2-40B4-BE49-F238E27FC236}">
                <a16:creationId xmlns:a16="http://schemas.microsoft.com/office/drawing/2014/main" id="{DC90CA24-7099-4114-8A4F-076E22E15AB8}"/>
              </a:ext>
            </a:extLst>
          </p:cNvPr>
          <p:cNvSpPr/>
          <p:nvPr/>
        </p:nvSpPr>
        <p:spPr>
          <a:xfrm>
            <a:off x="8740368" y="2253021"/>
            <a:ext cx="247627" cy="440143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29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¿Proyecto, programa o portafolio?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r>
              <a:rPr lang="es-MX" sz="2400" dirty="0"/>
              <a:t>En una reunión de coordinación y planificación dentro de una organización, se ha hablado sobre la coordinación de los proyectos "</a:t>
            </a:r>
            <a:r>
              <a:rPr lang="es-MX" sz="2400" dirty="0" err="1"/>
              <a:t>GigaPRO</a:t>
            </a:r>
            <a:r>
              <a:rPr lang="es-MX" sz="2400" dirty="0"/>
              <a:t>" y del proyecto "</a:t>
            </a:r>
            <a:r>
              <a:rPr lang="es-MX" sz="2400" dirty="0" err="1"/>
              <a:t>DataLytics</a:t>
            </a:r>
            <a:r>
              <a:rPr lang="es-MX" sz="2400" dirty="0"/>
              <a:t>". La reunión, ¿era de un proyecto, un programa o un portafolio?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8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¿son proyectos?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4151151" cy="4108215"/>
          </a:xfrm>
        </p:spPr>
        <p:txBody>
          <a:bodyPr/>
          <a:lstStyle/>
          <a:p>
            <a:r>
              <a:rPr lang="es-MX" sz="2400" dirty="0"/>
              <a:t>¿Es único?</a:t>
            </a:r>
            <a:br>
              <a:rPr lang="es-MX" sz="2400" dirty="0"/>
            </a:br>
            <a:endParaRPr lang="es-MX" sz="2400" dirty="0"/>
          </a:p>
          <a:p>
            <a:r>
              <a:rPr lang="es-MX" sz="2400" dirty="0"/>
              <a:t>¿Tiene un plazo de desarrollo limitado?</a:t>
            </a:r>
            <a:br>
              <a:rPr lang="es-MX" sz="2400" dirty="0"/>
            </a:br>
            <a:endParaRPr lang="es-MX" sz="2400" dirty="0"/>
          </a:p>
          <a:p>
            <a:r>
              <a:rPr lang="es-MX" sz="2400" dirty="0"/>
              <a:t>¿Existe alguna forma de determinar si se ha finalizado?</a:t>
            </a:r>
            <a:br>
              <a:rPr lang="es-MX" sz="2400" dirty="0"/>
            </a:br>
            <a:endParaRPr lang="es-MX" sz="2400" dirty="0"/>
          </a:p>
          <a:p>
            <a:r>
              <a:rPr lang="es-MX" sz="2400" dirty="0"/>
              <a:t>¿Existe alguna forma de determinar el grado de satisfacción de los interesados?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6F0199F-0765-498B-AD4B-57399937A105}"/>
              </a:ext>
            </a:extLst>
          </p:cNvPr>
          <p:cNvSpPr txBox="1">
            <a:spLocks/>
          </p:cNvSpPr>
          <p:nvPr/>
        </p:nvSpPr>
        <p:spPr>
          <a:xfrm>
            <a:off x="5030859" y="1526020"/>
            <a:ext cx="4815668" cy="5019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Producir una cierta cantidad de coches en una línea de montaje</a:t>
            </a:r>
          </a:p>
          <a:p>
            <a:r>
              <a:rPr lang="es-MX" sz="2000" dirty="0"/>
              <a:t>Diseñar una nueva página web para la venta de coches</a:t>
            </a:r>
          </a:p>
          <a:p>
            <a:r>
              <a:rPr lang="es-MX" sz="2000" dirty="0"/>
              <a:t>Diseñar un sistema de transporte urbano en una ciudad de tamaño medio</a:t>
            </a:r>
          </a:p>
          <a:p>
            <a:r>
              <a:rPr lang="es-MX" sz="2000" dirty="0"/>
              <a:t>Repartir el correo postal</a:t>
            </a:r>
          </a:p>
          <a:p>
            <a:r>
              <a:rPr lang="es-MX" sz="2000" dirty="0"/>
              <a:t>Diseñar y poner en marcha una línea de fabricación de coches</a:t>
            </a:r>
          </a:p>
          <a:p>
            <a:r>
              <a:rPr lang="es-MX" sz="2000" dirty="0"/>
              <a:t>Corregir un bug en una Web</a:t>
            </a:r>
          </a:p>
          <a:p>
            <a:r>
              <a:rPr lang="es-MX" sz="2000" dirty="0"/>
              <a:t>Aplicar un sistema de transporte ya existente en una ciudad grande a otra ciudad</a:t>
            </a:r>
          </a:p>
        </p:txBody>
      </p:sp>
    </p:spTree>
    <p:extLst>
      <p:ext uri="{BB962C8B-B14F-4D97-AF65-F5344CB8AC3E}">
        <p14:creationId xmlns:p14="http://schemas.microsoft.com/office/powerpoint/2010/main" val="8576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¿Qué es la gestión de proyectos?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Según el PMIBok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i="1" dirty="0"/>
              <a:t>Es la aplicación de conocimientos, habilidades, herramientas, y técnicas a la actividades de un proyecto, con el fin de satisfacer los requisitos de ese proyecto.</a:t>
            </a:r>
            <a:endParaRPr lang="es-ES" sz="3600" i="1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30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¿por qué es importante la gestión de proyectos?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1A224D-16CB-4208-9576-5993F98CD8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BAF29C-D5D7-4B63-9A0A-3CF3472E9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GESTIÓN ADECUADA</a:t>
            </a:r>
            <a:endParaRPr lang="es-E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25F465-09FB-4B51-B585-0F0639879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MALA GESTIÓN</a:t>
            </a: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3FE88-458D-4774-A5CA-45DBA32F1F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Incumplimiento de plazos</a:t>
            </a:r>
          </a:p>
          <a:p>
            <a:r>
              <a:rPr lang="es-MX" dirty="0"/>
              <a:t>Sobrecostos</a:t>
            </a:r>
          </a:p>
          <a:p>
            <a:r>
              <a:rPr lang="es-MX" dirty="0"/>
              <a:t>Baja calidad</a:t>
            </a:r>
          </a:p>
          <a:p>
            <a:r>
              <a:rPr lang="es-MX" dirty="0" err="1"/>
              <a:t>Refactoring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</a:t>
            </a:r>
          </a:p>
          <a:p>
            <a:r>
              <a:rPr lang="es-MX" dirty="0">
                <a:sym typeface="Wingdings" panose="05000000000000000000" pitchFamily="2" charset="2"/>
              </a:rPr>
              <a:t>Clientes insatisfechos</a:t>
            </a:r>
          </a:p>
          <a:p>
            <a:r>
              <a:rPr lang="es-MX" dirty="0">
                <a:sym typeface="Wingdings" panose="05000000000000000000" pitchFamily="2" charset="2"/>
              </a:rPr>
              <a:t>Mala reputación</a:t>
            </a:r>
          </a:p>
          <a:p>
            <a:r>
              <a:rPr lang="es-MX" dirty="0">
                <a:sym typeface="Wingdings" panose="05000000000000000000" pitchFamily="2" charset="2"/>
              </a:rPr>
              <a:t>Proyectos cancelados</a:t>
            </a:r>
          </a:p>
          <a:p>
            <a:r>
              <a:rPr lang="es-MX" dirty="0">
                <a:sym typeface="Wingdings" panose="05000000000000000000" pitchFamily="2" charset="2"/>
              </a:rPr>
              <a:t>Eventualmente tu empleo 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29D2A8-8EB7-412D-B7A7-3EECF09F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Satisfacer partes interesadas</a:t>
            </a:r>
          </a:p>
          <a:p>
            <a:r>
              <a:rPr lang="es-MX" dirty="0"/>
              <a:t>Optimizamos el uso de recursos de la organización</a:t>
            </a:r>
          </a:p>
          <a:p>
            <a:r>
              <a:rPr lang="es-MX" dirty="0"/>
              <a:t>Aumentamos las probabilidades de éxito</a:t>
            </a:r>
          </a:p>
          <a:p>
            <a:r>
              <a:rPr lang="es-MX" dirty="0"/>
              <a:t>Somos más predecibles</a:t>
            </a:r>
          </a:p>
          <a:p>
            <a:r>
              <a:rPr lang="es-MX" dirty="0"/>
              <a:t>Podemos responder mejor a cambios</a:t>
            </a:r>
          </a:p>
          <a:p>
            <a:r>
              <a:rPr lang="es-MX" dirty="0"/>
              <a:t>Cumplimos los objetivos de negocio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5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Algo de historia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Época antigua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064" y="1512000"/>
            <a:ext cx="3161051" cy="4679250"/>
          </a:xfrm>
        </p:spPr>
        <p:txBody>
          <a:bodyPr/>
          <a:lstStyle/>
          <a:p>
            <a:pPr lvl="1"/>
            <a:r>
              <a:rPr lang="es-MX" sz="1800" dirty="0"/>
              <a:t>Los proyectos llevan con nosotros casi tanto tiempo como la humanidad</a:t>
            </a:r>
          </a:p>
          <a:p>
            <a:pPr lvl="1"/>
            <a:r>
              <a:rPr lang="es-MX" sz="1800" dirty="0"/>
              <a:t>Era igualmente necesario gestionar recursos, personas, y expectativas</a:t>
            </a:r>
          </a:p>
          <a:p>
            <a:pPr lvl="1"/>
            <a:r>
              <a:rPr lang="es-MX" sz="1800" dirty="0"/>
              <a:t>No siempre quedaba documentado como se gestionaban</a:t>
            </a:r>
          </a:p>
          <a:p>
            <a:pPr lvl="2"/>
            <a:r>
              <a:rPr lang="es-MX" sz="1800" dirty="0"/>
              <a:t>Pirámides </a:t>
            </a:r>
            <a:r>
              <a:rPr lang="es-MX" sz="1800" dirty="0">
                <a:sym typeface="Wingdings" panose="05000000000000000000" pitchFamily="2" charset="2"/>
              </a:rPr>
              <a:t> No lo sabemos</a:t>
            </a:r>
          </a:p>
          <a:p>
            <a:pPr lvl="2"/>
            <a:r>
              <a:rPr lang="es-MX" sz="1800" dirty="0">
                <a:sym typeface="Wingdings" panose="05000000000000000000" pitchFamily="2" charset="2"/>
              </a:rPr>
              <a:t>Muralla China  Registros de planificación</a:t>
            </a:r>
          </a:p>
          <a:p>
            <a:pPr lvl="2"/>
            <a:r>
              <a:rPr lang="es-MX" sz="1800" dirty="0">
                <a:sym typeface="Wingdings" panose="05000000000000000000" pitchFamily="2" charset="2"/>
              </a:rPr>
              <a:t>Ferrocarril USA  Primeros proyectos gestionados. Técnicas primitivas</a:t>
            </a:r>
            <a:endParaRPr lang="es-ES" sz="18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</a:t>
            </a:fld>
            <a:endParaRPr lang="es-ES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F82A7-5F47-4379-A0EF-B4B578C4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577055"/>
            <a:ext cx="3420406" cy="2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great wall of china">
            <a:extLst>
              <a:ext uri="{FF2B5EF4-FFF2-40B4-BE49-F238E27FC236}">
                <a16:creationId xmlns:a16="http://schemas.microsoft.com/office/drawing/2014/main" id="{B1C1CD24-0BAB-4E91-9911-23F1FE5A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207365"/>
            <a:ext cx="298053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F21B54E-1A1D-4DE6-A10E-D47151D1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59" y="2777454"/>
            <a:ext cx="3288347" cy="25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9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MX" dirty="0"/>
              <a:t>El gestor de proyectos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Algunos conceptos clave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El gestor de proyectos en informática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pic>
        <p:nvPicPr>
          <p:cNvPr id="7" name="Content Placeholder 6" descr="A picture containing toy, doll, clock, drawing&#10;&#10;Description automatically generated">
            <a:extLst>
              <a:ext uri="{FF2B5EF4-FFF2-40B4-BE49-F238E27FC236}">
                <a16:creationId xmlns:a16="http://schemas.microsoft.com/office/drawing/2014/main" id="{933AD853-4637-402C-8823-1313D53A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125" y="3528849"/>
            <a:ext cx="1652703" cy="1652703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B95A4719-5CD0-41E9-9EEE-CE73FE77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02" y="2873297"/>
            <a:ext cx="1652703" cy="165270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209FD8A-9F4C-470A-BF53-6D40986F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9793"/>
            <a:ext cx="1482807" cy="148280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CAB7D7D-6903-48F9-920C-CDB42DA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2535196"/>
            <a:ext cx="1482807" cy="148280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031CEDE-9325-46A0-BBAB-66A23D95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4018003"/>
            <a:ext cx="1482807" cy="148280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1511A-7E29-4C99-9D8F-693D5F6C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943193"/>
            <a:ext cx="1482807" cy="1482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29D28-6813-44D5-8C5D-574E5639B391}"/>
              </a:ext>
            </a:extLst>
          </p:cNvPr>
          <p:cNvSpPr txBox="1"/>
          <p:nvPr/>
        </p:nvSpPr>
        <p:spPr>
          <a:xfrm>
            <a:off x="4433155" y="4526000"/>
            <a:ext cx="156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Gestor de proyectos</a:t>
            </a:r>
            <a:endParaRPr lang="es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86A86-364F-4E3E-84A2-C9FBBE452E9A}"/>
              </a:ext>
            </a:extLst>
          </p:cNvPr>
          <p:cNvSpPr txBox="1"/>
          <p:nvPr/>
        </p:nvSpPr>
        <p:spPr>
          <a:xfrm>
            <a:off x="8198550" y="5884203"/>
            <a:ext cx="15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 TIC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160EA-A353-448F-8C8F-97FD1E90ED41}"/>
              </a:ext>
            </a:extLst>
          </p:cNvPr>
          <p:cNvSpPr txBox="1"/>
          <p:nvPr/>
        </p:nvSpPr>
        <p:spPr>
          <a:xfrm>
            <a:off x="821030" y="5212635"/>
            <a:ext cx="156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u otros interesados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33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El gestor de proyectos en informática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pic>
        <p:nvPicPr>
          <p:cNvPr id="7" name="Content Placeholder 6" descr="A picture containing toy, doll, clock, drawing&#10;&#10;Description automatically generated">
            <a:extLst>
              <a:ext uri="{FF2B5EF4-FFF2-40B4-BE49-F238E27FC236}">
                <a16:creationId xmlns:a16="http://schemas.microsoft.com/office/drawing/2014/main" id="{933AD853-4637-402C-8823-1313D53A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125" y="3528849"/>
            <a:ext cx="1652703" cy="1652703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B95A4719-5CD0-41E9-9EEE-CE73FE77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02" y="2873297"/>
            <a:ext cx="1652703" cy="165270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209FD8A-9F4C-470A-BF53-6D40986F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9793"/>
            <a:ext cx="1482807" cy="148280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CAB7D7D-6903-48F9-920C-CDB42DA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2535196"/>
            <a:ext cx="1482807" cy="148280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031CEDE-9325-46A0-BBAB-66A23D95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4018003"/>
            <a:ext cx="1482807" cy="148280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1511A-7E29-4C99-9D8F-693D5F6C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943193"/>
            <a:ext cx="1482807" cy="1482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29D28-6813-44D5-8C5D-574E5639B391}"/>
              </a:ext>
            </a:extLst>
          </p:cNvPr>
          <p:cNvSpPr txBox="1"/>
          <p:nvPr/>
        </p:nvSpPr>
        <p:spPr>
          <a:xfrm>
            <a:off x="4433155" y="4526000"/>
            <a:ext cx="156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Gestor de proyectos</a:t>
            </a:r>
            <a:endParaRPr lang="es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86A86-364F-4E3E-84A2-C9FBBE452E9A}"/>
              </a:ext>
            </a:extLst>
          </p:cNvPr>
          <p:cNvSpPr txBox="1"/>
          <p:nvPr/>
        </p:nvSpPr>
        <p:spPr>
          <a:xfrm>
            <a:off x="8198550" y="5884203"/>
            <a:ext cx="15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 TIC</a:t>
            </a:r>
            <a:endParaRPr lang="es-E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A782324-11ED-4ACD-8B27-5FAEF83498CD}"/>
              </a:ext>
            </a:extLst>
          </p:cNvPr>
          <p:cNvSpPr/>
          <p:nvPr/>
        </p:nvSpPr>
        <p:spPr>
          <a:xfrm>
            <a:off x="4092802" y="5500810"/>
            <a:ext cx="1850798" cy="1078410"/>
          </a:xfrm>
          <a:prstGeom prst="wedgeRectCallout">
            <a:avLst>
              <a:gd name="adj1" fmla="val 76171"/>
              <a:gd name="adj2" fmla="val 1596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Ejecutan las tareas de desarrollo del proyecto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25E905-5D7D-46A3-88B2-83052E0967ED}"/>
              </a:ext>
            </a:extLst>
          </p:cNvPr>
          <p:cNvSpPr txBox="1"/>
          <p:nvPr/>
        </p:nvSpPr>
        <p:spPr>
          <a:xfrm>
            <a:off x="821030" y="5212635"/>
            <a:ext cx="156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u otros interesados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73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El gestor de proyectos en informática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pic>
        <p:nvPicPr>
          <p:cNvPr id="7" name="Content Placeholder 6" descr="A picture containing toy, doll, clock, drawing&#10;&#10;Description automatically generated">
            <a:extLst>
              <a:ext uri="{FF2B5EF4-FFF2-40B4-BE49-F238E27FC236}">
                <a16:creationId xmlns:a16="http://schemas.microsoft.com/office/drawing/2014/main" id="{933AD853-4637-402C-8823-1313D53A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125" y="3528849"/>
            <a:ext cx="1652703" cy="1652703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B95A4719-5CD0-41E9-9EEE-CE73FE77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02" y="2873297"/>
            <a:ext cx="1652703" cy="165270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209FD8A-9F4C-470A-BF53-6D40986F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9793"/>
            <a:ext cx="1482807" cy="148280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CAB7D7D-6903-48F9-920C-CDB42DA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2535196"/>
            <a:ext cx="1482807" cy="148280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031CEDE-9325-46A0-BBAB-66A23D95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4018003"/>
            <a:ext cx="1482807" cy="148280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1511A-7E29-4C99-9D8F-693D5F6C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943193"/>
            <a:ext cx="1482807" cy="1482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29D28-6813-44D5-8C5D-574E5639B391}"/>
              </a:ext>
            </a:extLst>
          </p:cNvPr>
          <p:cNvSpPr txBox="1"/>
          <p:nvPr/>
        </p:nvSpPr>
        <p:spPr>
          <a:xfrm>
            <a:off x="4433155" y="4526000"/>
            <a:ext cx="156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Gestor de proyectos</a:t>
            </a:r>
            <a:endParaRPr lang="es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86A86-364F-4E3E-84A2-C9FBBE452E9A}"/>
              </a:ext>
            </a:extLst>
          </p:cNvPr>
          <p:cNvSpPr txBox="1"/>
          <p:nvPr/>
        </p:nvSpPr>
        <p:spPr>
          <a:xfrm>
            <a:off x="8198550" y="5884203"/>
            <a:ext cx="15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 TIC</a:t>
            </a:r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35254-4E96-4B44-9A50-710394BCB522}"/>
              </a:ext>
            </a:extLst>
          </p:cNvPr>
          <p:cNvSpPr txBox="1"/>
          <p:nvPr/>
        </p:nvSpPr>
        <p:spPr>
          <a:xfrm>
            <a:off x="821030" y="5212635"/>
            <a:ext cx="156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u otros interesados</a:t>
            </a:r>
            <a:endParaRPr lang="es-E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A782324-11ED-4ACD-8B27-5FAEF83498CD}"/>
              </a:ext>
            </a:extLst>
          </p:cNvPr>
          <p:cNvSpPr/>
          <p:nvPr/>
        </p:nvSpPr>
        <p:spPr>
          <a:xfrm>
            <a:off x="2582357" y="5509125"/>
            <a:ext cx="1850798" cy="1078410"/>
          </a:xfrm>
          <a:prstGeom prst="wedgeRectCallout">
            <a:avLst>
              <a:gd name="adj1" fmla="val -63611"/>
              <a:gd name="adj2" fmla="val -833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 desarrollo del proyecto afecta directamente a estos colectivos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7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El gestor de proyectos en informática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pic>
        <p:nvPicPr>
          <p:cNvPr id="7" name="Content Placeholder 6" descr="A picture containing toy, doll, clock, drawing&#10;&#10;Description automatically generated">
            <a:extLst>
              <a:ext uri="{FF2B5EF4-FFF2-40B4-BE49-F238E27FC236}">
                <a16:creationId xmlns:a16="http://schemas.microsoft.com/office/drawing/2014/main" id="{933AD853-4637-402C-8823-1313D53A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125" y="3528849"/>
            <a:ext cx="1652703" cy="1652703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B95A4719-5CD0-41E9-9EEE-CE73FE77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02" y="2873297"/>
            <a:ext cx="1652703" cy="165270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209FD8A-9F4C-470A-BF53-6D40986F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9793"/>
            <a:ext cx="1482807" cy="148280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CAB7D7D-6903-48F9-920C-CDB42DA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2535196"/>
            <a:ext cx="1482807" cy="148280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031CEDE-9325-46A0-BBAB-66A23D95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45" y="4018003"/>
            <a:ext cx="1482807" cy="148280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1511A-7E29-4C99-9D8F-693D5F6C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943193"/>
            <a:ext cx="1482807" cy="1482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29D28-6813-44D5-8C5D-574E5639B391}"/>
              </a:ext>
            </a:extLst>
          </p:cNvPr>
          <p:cNvSpPr txBox="1"/>
          <p:nvPr/>
        </p:nvSpPr>
        <p:spPr>
          <a:xfrm>
            <a:off x="4433155" y="4526000"/>
            <a:ext cx="156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Gestor de proyectos</a:t>
            </a:r>
            <a:endParaRPr lang="es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86A86-364F-4E3E-84A2-C9FBBE452E9A}"/>
              </a:ext>
            </a:extLst>
          </p:cNvPr>
          <p:cNvSpPr txBox="1"/>
          <p:nvPr/>
        </p:nvSpPr>
        <p:spPr>
          <a:xfrm>
            <a:off x="8198550" y="5884203"/>
            <a:ext cx="15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 TIC</a:t>
            </a:r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35254-4E96-4B44-9A50-710394BCB522}"/>
              </a:ext>
            </a:extLst>
          </p:cNvPr>
          <p:cNvSpPr txBox="1"/>
          <p:nvPr/>
        </p:nvSpPr>
        <p:spPr>
          <a:xfrm>
            <a:off x="821030" y="5212635"/>
            <a:ext cx="156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u otros interesados</a:t>
            </a:r>
            <a:endParaRPr lang="es-E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A782324-11ED-4ACD-8B27-5FAEF83498CD}"/>
              </a:ext>
            </a:extLst>
          </p:cNvPr>
          <p:cNvSpPr/>
          <p:nvPr/>
        </p:nvSpPr>
        <p:spPr>
          <a:xfrm>
            <a:off x="278159" y="1512000"/>
            <a:ext cx="3021926" cy="4453035"/>
          </a:xfrm>
          <a:prstGeom prst="wedgeRectCallout">
            <a:avLst>
              <a:gd name="adj1" fmla="val 75525"/>
              <a:gd name="adj2" fmla="val 37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Planifica, coordina y dirige la ejecución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responsable del resultado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Comunicarse con los interesados para entender sus necesidades y lidiar con problemas con 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También debe comunicarse con el equipo del proyecto para poder decidir sobre los aspectos de coordinación, planificación y gestión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Requiere algo de conocimiento del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782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¿Qué se plantea un gestor de proyectos?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8968478" cy="4914000"/>
          </a:xfrm>
        </p:spPr>
        <p:txBody>
          <a:bodyPr/>
          <a:lstStyle/>
          <a:p>
            <a:r>
              <a:rPr lang="es-MX" sz="2400" b="1" dirty="0"/>
              <a:t>¿Por qué se está llevando a cabo el proyecto? </a:t>
            </a:r>
            <a:r>
              <a:rPr lang="es-MX" sz="2400" dirty="0">
                <a:sym typeface="Wingdings" panose="05000000000000000000" pitchFamily="2" charset="2"/>
              </a:rPr>
              <a:t> Es necesario que entienda la necesidad que cubre el proyecto</a:t>
            </a:r>
          </a:p>
          <a:p>
            <a:r>
              <a:rPr lang="es-MX" sz="2400" b="1" dirty="0">
                <a:sym typeface="Wingdings" panose="05000000000000000000" pitchFamily="2" charset="2"/>
              </a:rPr>
              <a:t>¿Cómo se va a resolver el problema? </a:t>
            </a:r>
            <a:r>
              <a:rPr lang="es-MX" sz="2400" dirty="0">
                <a:sym typeface="Wingdings" panose="05000000000000000000" pitchFamily="2" charset="2"/>
              </a:rPr>
              <a:t>¿Existen varias soluciones? Si es así, ¿cuál es mejor?</a:t>
            </a:r>
          </a:p>
          <a:p>
            <a:r>
              <a:rPr lang="es-MX" sz="2400" b="1" dirty="0">
                <a:sym typeface="Wingdings" panose="05000000000000000000" pitchFamily="2" charset="2"/>
              </a:rPr>
              <a:t>¿Cómo piensa realizar el proyecto? </a:t>
            </a:r>
            <a:r>
              <a:rPr lang="es-MX" sz="2400" dirty="0">
                <a:sym typeface="Wingdings" panose="05000000000000000000" pitchFamily="2" charset="2"/>
              </a:rPr>
              <a:t> Debe saber en qué pasos consistirá el proyecto, qué profesionales necesita, cuánto tiempo se va a requerir, cuánto va a costar</a:t>
            </a:r>
          </a:p>
          <a:p>
            <a:r>
              <a:rPr lang="es-MX" sz="2400" b="1" dirty="0">
                <a:sym typeface="Wingdings" panose="05000000000000000000" pitchFamily="2" charset="2"/>
              </a:rPr>
              <a:t>¿Cómo sabrá cuando ha terminado? </a:t>
            </a:r>
            <a:r>
              <a:rPr lang="es-MX" sz="2400" dirty="0">
                <a:sym typeface="Wingdings" panose="05000000000000000000" pitchFamily="2" charset="2"/>
              </a:rPr>
              <a:t> Deseablemente, definir métricas que le permitan saber si el proyecto cubre o no los objetivos marcados</a:t>
            </a:r>
          </a:p>
          <a:p>
            <a:r>
              <a:rPr lang="es-MX" sz="2400" b="1" dirty="0">
                <a:sym typeface="Wingdings" panose="05000000000000000000" pitchFamily="2" charset="2"/>
              </a:rPr>
              <a:t>¿Cómo se ha desarrollado el proyecto? </a:t>
            </a:r>
            <a:r>
              <a:rPr lang="es-MX" sz="2400" dirty="0">
                <a:sym typeface="Wingdings" panose="05000000000000000000" pitchFamily="2" charset="2"/>
              </a:rPr>
              <a:t>¿Se cumplieron los requisitos y se alcanzaron los objetivos?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86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MX" dirty="0"/>
              <a:t>procesos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Los procesos del </a:t>
            </a:r>
            <a:r>
              <a:rPr lang="es-MX" dirty="0" err="1"/>
              <a:t>PMIBok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23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¿Qué es un proceso?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8968478" cy="4914000"/>
          </a:xfrm>
        </p:spPr>
        <p:txBody>
          <a:bodyPr/>
          <a:lstStyle/>
          <a:p>
            <a:r>
              <a:rPr lang="es-MX" sz="2400" dirty="0"/>
              <a:t>Un proceso es una actividad de dirección del proyecto, que requiere una serie de entradas para poder llevarse a cabo, aplica una serie de herramientas o técnicas, y produce una serie de salidas en forma de entregables o resultados que a su vez puede ser entradas para otros procesos. El PMI propone la aplicación de procesos para la correcta gestión de proyectos.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FBABDE-AD66-4F16-A62E-6EB94B2F5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541635"/>
              </p:ext>
            </p:extLst>
          </p:nvPr>
        </p:nvGraphicFramePr>
        <p:xfrm>
          <a:off x="2679190" y="3006617"/>
          <a:ext cx="4703337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28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¿Qué es un proceso?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8968478" cy="4914000"/>
          </a:xfrm>
        </p:spPr>
        <p:txBody>
          <a:bodyPr/>
          <a:lstStyle/>
          <a:p>
            <a:r>
              <a:rPr lang="es-MX" sz="2400" dirty="0"/>
              <a:t>El PMI define un total de 42 procesos de gestión de proyectos, considerados buenas prácticas</a:t>
            </a:r>
          </a:p>
          <a:p>
            <a:r>
              <a:rPr lang="es-MX" sz="2400" dirty="0"/>
              <a:t>No todos los proyectos requieren de TODOS los procesos de gestión </a:t>
            </a:r>
            <a:r>
              <a:rPr lang="es-MX" sz="2400" dirty="0">
                <a:sym typeface="Wingdings" panose="05000000000000000000" pitchFamily="2" charset="2"/>
              </a:rPr>
              <a:t> Adaptación al contexto</a:t>
            </a:r>
          </a:p>
          <a:p>
            <a:r>
              <a:rPr lang="es-MX" sz="2400" dirty="0">
                <a:sym typeface="Wingdings" panose="05000000000000000000" pitchFamily="2" charset="2"/>
              </a:rPr>
              <a:t>Clasificación de procesos:</a:t>
            </a:r>
          </a:p>
          <a:p>
            <a:pPr lvl="1"/>
            <a:r>
              <a:rPr lang="es-MX" sz="2200" dirty="0">
                <a:sym typeface="Wingdings" panose="05000000000000000000" pitchFamily="2" charset="2"/>
              </a:rPr>
              <a:t>Fase del proyecto en la que se aplica</a:t>
            </a:r>
          </a:p>
          <a:p>
            <a:pPr lvl="1"/>
            <a:r>
              <a:rPr lang="es-MX" sz="2200" dirty="0">
                <a:sym typeface="Wingdings" panose="05000000000000000000" pitchFamily="2" charset="2"/>
              </a:rPr>
              <a:t>Área de conocimiento  Finalidad del proceso y conocimientos necesarios por parte del gestor de proyectos</a:t>
            </a:r>
          </a:p>
          <a:p>
            <a:pPr lvl="1"/>
            <a:r>
              <a:rPr lang="es-MX" sz="2200" dirty="0">
                <a:sym typeface="Wingdings" panose="05000000000000000000" pitchFamily="2" charset="2"/>
              </a:rPr>
              <a:t>Recurrencia</a:t>
            </a:r>
          </a:p>
          <a:p>
            <a:pPr lvl="2"/>
            <a:r>
              <a:rPr lang="es-MX" sz="2000" dirty="0">
                <a:sym typeface="Wingdings" panose="05000000000000000000" pitchFamily="2" charset="2"/>
              </a:rPr>
              <a:t>Empleados una única vez (</a:t>
            </a:r>
            <a:r>
              <a:rPr lang="es-MX" sz="2000" dirty="0" err="1">
                <a:sym typeface="Wingdings" panose="05000000000000000000" pitchFamily="2" charset="2"/>
              </a:rPr>
              <a:t>e.g</a:t>
            </a:r>
            <a:r>
              <a:rPr lang="es-MX" sz="2000" dirty="0">
                <a:sym typeface="Wingdings" panose="05000000000000000000" pitchFamily="2" charset="2"/>
              </a:rPr>
              <a:t>., acta de constitución del proyecto)</a:t>
            </a:r>
          </a:p>
          <a:p>
            <a:pPr lvl="2"/>
            <a:r>
              <a:rPr lang="es-MX" sz="2000" dirty="0">
                <a:sym typeface="Wingdings" panose="05000000000000000000" pitchFamily="2" charset="2"/>
              </a:rPr>
              <a:t>Se llevan a cabo periódicamente cuando sea necesario (</a:t>
            </a:r>
            <a:r>
              <a:rPr lang="es-MX" sz="2000" dirty="0" err="1">
                <a:sym typeface="Wingdings" panose="05000000000000000000" pitchFamily="2" charset="2"/>
              </a:rPr>
              <a:t>e.g</a:t>
            </a:r>
            <a:r>
              <a:rPr lang="es-MX" sz="2000" dirty="0">
                <a:sym typeface="Wingdings" panose="05000000000000000000" pitchFamily="2" charset="2"/>
              </a:rPr>
              <a:t>., adquirir recursos)</a:t>
            </a:r>
          </a:p>
          <a:p>
            <a:pPr lvl="2"/>
            <a:r>
              <a:rPr lang="es-MX" sz="2000" dirty="0">
                <a:sym typeface="Wingdings" panose="05000000000000000000" pitchFamily="2" charset="2"/>
              </a:rPr>
              <a:t>De forma continuada durante todo el proyecto (</a:t>
            </a:r>
            <a:r>
              <a:rPr lang="es-MX" sz="2000" dirty="0" err="1">
                <a:sym typeface="Wingdings" panose="05000000000000000000" pitchFamily="2" charset="2"/>
              </a:rPr>
              <a:t>e.g</a:t>
            </a:r>
            <a:r>
              <a:rPr lang="es-MX" sz="2000" dirty="0">
                <a:sym typeface="Wingdings" panose="05000000000000000000" pitchFamily="2" charset="2"/>
              </a:rPr>
              <a:t>., monitorización y control)</a:t>
            </a:r>
            <a:endParaRPr lang="es-ES" sz="20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3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39371"/>
              </p:ext>
            </p:extLst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27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Algo de historia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Época moderna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1512000"/>
            <a:ext cx="9198314" cy="4679250"/>
          </a:xfrm>
        </p:spPr>
        <p:txBody>
          <a:bodyPr/>
          <a:lstStyle/>
          <a:p>
            <a:pPr lvl="1"/>
            <a:r>
              <a:rPr lang="es-MX" sz="2000" dirty="0"/>
              <a:t>Existía la necesidad de realizar de forma efectiva y eficaz proyectos, haciendo un uso eficiente de los recursos disponibles</a:t>
            </a:r>
          </a:p>
          <a:p>
            <a:pPr lvl="1"/>
            <a:r>
              <a:rPr lang="es-MX" sz="2000" dirty="0"/>
              <a:t>El siglo pasado (&gt; años 50) vio el nacimiento de la Gestión de Proyectos moderna, con el nacimiento de muchas de las técnicas que se usan en la actualidad</a:t>
            </a:r>
          </a:p>
          <a:p>
            <a:pPr lvl="2"/>
            <a:r>
              <a:rPr lang="es-MX" sz="2000" dirty="0"/>
              <a:t>Henry Gantt crea los diagramas de Gantt (1917) para la planificación temporal</a:t>
            </a:r>
          </a:p>
          <a:p>
            <a:pPr lvl="2"/>
            <a:r>
              <a:rPr lang="es-MX" sz="2000" dirty="0"/>
              <a:t>La marina de USA crear PERT para la coordinación y control de la construcción de submarinos nucleares</a:t>
            </a:r>
          </a:p>
          <a:p>
            <a:pPr lvl="2"/>
            <a:r>
              <a:rPr lang="es-MX" sz="2000" dirty="0"/>
              <a:t>La compañía química Dupont crear el método del camino crítico (CPM) para controlar los proyectos de sus plantas de fabricación</a:t>
            </a:r>
          </a:p>
          <a:p>
            <a:pPr lvl="2"/>
            <a:r>
              <a:rPr lang="es-MX" sz="2000" dirty="0"/>
              <a:t>El departamento de defensa de USA decreta desde 1962 el uso del </a:t>
            </a:r>
            <a:r>
              <a:rPr lang="es-MX" sz="2000" dirty="0" err="1"/>
              <a:t>Work</a:t>
            </a:r>
            <a:r>
              <a:rPr lang="es-MX" sz="2000" dirty="0"/>
              <a:t> </a:t>
            </a:r>
            <a:r>
              <a:rPr lang="es-MX" sz="2000" dirty="0" err="1"/>
              <a:t>Breakdown</a:t>
            </a:r>
            <a:r>
              <a:rPr lang="es-MX" sz="2000" dirty="0"/>
              <a:t> </a:t>
            </a:r>
            <a:r>
              <a:rPr lang="es-MX" sz="2000" dirty="0" err="1"/>
              <a:t>Structure</a:t>
            </a:r>
            <a:r>
              <a:rPr lang="es-MX" sz="2000" dirty="0"/>
              <a:t> (WBS) para sus proyectos como método para la descomposición de tareas</a:t>
            </a:r>
          </a:p>
          <a:p>
            <a:pPr lvl="1"/>
            <a:r>
              <a:rPr lang="es-MX" sz="2000" dirty="0"/>
              <a:t>En la actualidad, la teoría de sistemas y la investigación operativa contribuyen a que la gestión de proyectos adquiera un carácter de sistema integrado y ciencia.</a:t>
            </a:r>
          </a:p>
          <a:p>
            <a:pPr lvl="2"/>
            <a:endParaRPr lang="es-ES" sz="16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24556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F7DFD7-9213-47E5-8A47-399B42D96E78}"/>
              </a:ext>
            </a:extLst>
          </p:cNvPr>
          <p:cNvSpPr/>
          <p:nvPr/>
        </p:nvSpPr>
        <p:spPr>
          <a:xfrm>
            <a:off x="5510360" y="2085877"/>
            <a:ext cx="3021926" cy="4453035"/>
          </a:xfrm>
          <a:prstGeom prst="wedgeRectCallout">
            <a:avLst>
              <a:gd name="adj1" fmla="val -141453"/>
              <a:gd name="adj2" fmla="val 200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Procesos orientados a definir un nuevo proyecto. </a:t>
            </a:r>
          </a:p>
          <a:p>
            <a:endParaRPr lang="es-MX" dirty="0"/>
          </a:p>
          <a:p>
            <a:r>
              <a:rPr lang="es-MX" dirty="0"/>
              <a:t>Identificación de interesados</a:t>
            </a:r>
          </a:p>
          <a:p>
            <a:endParaRPr lang="es-MX" dirty="0"/>
          </a:p>
          <a:p>
            <a:r>
              <a:rPr lang="es-MX" dirty="0"/>
              <a:t>Definición del proyecto</a:t>
            </a:r>
          </a:p>
          <a:p>
            <a:endParaRPr lang="es-MX" dirty="0"/>
          </a:p>
          <a:p>
            <a:r>
              <a:rPr lang="es-MX" dirty="0"/>
              <a:t>Acta de constitución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421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F7DFD7-9213-47E5-8A47-399B42D96E78}"/>
              </a:ext>
            </a:extLst>
          </p:cNvPr>
          <p:cNvSpPr/>
          <p:nvPr/>
        </p:nvSpPr>
        <p:spPr>
          <a:xfrm>
            <a:off x="5510360" y="2085877"/>
            <a:ext cx="3021926" cy="4453035"/>
          </a:xfrm>
          <a:prstGeom prst="wedgeRectCallout">
            <a:avLst>
              <a:gd name="adj1" fmla="val -117098"/>
              <a:gd name="adj2" fmla="val 328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Se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Refinar 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Cómo realizar el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Qué trabajo realizar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de esfuerzo de tareas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de presupuestos asignados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Asignación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3201182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F7DFD7-9213-47E5-8A47-399B42D96E78}"/>
              </a:ext>
            </a:extLst>
          </p:cNvPr>
          <p:cNvSpPr/>
          <p:nvPr/>
        </p:nvSpPr>
        <p:spPr>
          <a:xfrm>
            <a:off x="6787785" y="2085877"/>
            <a:ext cx="3021926" cy="4453035"/>
          </a:xfrm>
          <a:prstGeom prst="wedgeRectCallout">
            <a:avLst>
              <a:gd name="adj1" fmla="val -118205"/>
              <a:gd name="adj2" fmla="val -1799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Procesos para completar el trabajo a realizar en el plan</a:t>
            </a:r>
          </a:p>
        </p:txBody>
      </p:sp>
    </p:spTree>
    <p:extLst>
      <p:ext uri="{BB962C8B-B14F-4D97-AF65-F5344CB8AC3E}">
        <p14:creationId xmlns:p14="http://schemas.microsoft.com/office/powerpoint/2010/main" val="2643865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F7DFD7-9213-47E5-8A47-399B42D96E78}"/>
              </a:ext>
            </a:extLst>
          </p:cNvPr>
          <p:cNvSpPr/>
          <p:nvPr/>
        </p:nvSpPr>
        <p:spPr>
          <a:xfrm>
            <a:off x="1051121" y="1972965"/>
            <a:ext cx="3021926" cy="4453035"/>
          </a:xfrm>
          <a:prstGeom prst="wedgeRectCallout">
            <a:avLst>
              <a:gd name="adj1" fmla="val 94714"/>
              <a:gd name="adj2" fmla="val -2500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Procesos para evaluar y analizar cómo esta avanzando el proyecto</a:t>
            </a:r>
          </a:p>
          <a:p>
            <a:endParaRPr lang="es-MX" dirty="0"/>
          </a:p>
          <a:p>
            <a:r>
              <a:rPr lang="es-MX" dirty="0"/>
              <a:t>Identificar desviaciones</a:t>
            </a:r>
          </a:p>
          <a:p>
            <a:endParaRPr lang="es-MX" dirty="0"/>
          </a:p>
          <a:p>
            <a:r>
              <a:rPr lang="es-MX" dirty="0"/>
              <a:t>Aplicar medidas correctivas si fuera necesario</a:t>
            </a:r>
          </a:p>
          <a:p>
            <a:endParaRPr lang="es-MX" dirty="0"/>
          </a:p>
          <a:p>
            <a:r>
              <a:rPr lang="es-MX" dirty="0"/>
              <a:t>¿Replanificar?</a:t>
            </a:r>
          </a:p>
        </p:txBody>
      </p:sp>
    </p:spTree>
    <p:extLst>
      <p:ext uri="{BB962C8B-B14F-4D97-AF65-F5344CB8AC3E}">
        <p14:creationId xmlns:p14="http://schemas.microsoft.com/office/powerpoint/2010/main" val="414518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fases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9CC45-ACEC-4976-9F89-247C8A37F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2000"/>
          <a:ext cx="9198116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F7DFD7-9213-47E5-8A47-399B42D96E78}"/>
              </a:ext>
            </a:extLst>
          </p:cNvPr>
          <p:cNvSpPr/>
          <p:nvPr/>
        </p:nvSpPr>
        <p:spPr>
          <a:xfrm>
            <a:off x="2921674" y="2085877"/>
            <a:ext cx="3021926" cy="4453035"/>
          </a:xfrm>
          <a:prstGeom prst="wedgeRectCallout">
            <a:avLst>
              <a:gd name="adj1" fmla="val 84382"/>
              <a:gd name="adj2" fmla="val -332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Procesos llevados a cabo para cerrar el proyecto</a:t>
            </a:r>
          </a:p>
          <a:p>
            <a:endParaRPr lang="es-MX" dirty="0"/>
          </a:p>
          <a:p>
            <a:r>
              <a:rPr lang="es-MX" dirty="0"/>
              <a:t>Documentar el trabajo realizado</a:t>
            </a:r>
          </a:p>
          <a:p>
            <a:endParaRPr lang="es-MX" dirty="0"/>
          </a:p>
          <a:p>
            <a:r>
              <a:rPr lang="es-MX" dirty="0"/>
              <a:t>Cerrar contratos</a:t>
            </a:r>
          </a:p>
          <a:p>
            <a:endParaRPr lang="es-MX" dirty="0"/>
          </a:p>
          <a:p>
            <a:r>
              <a:rPr lang="es-MX" dirty="0"/>
              <a:t>Liberar recursos</a:t>
            </a:r>
          </a:p>
          <a:p>
            <a:endParaRPr lang="es-MX" dirty="0"/>
          </a:p>
          <a:p>
            <a:r>
              <a:rPr lang="es-MX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7995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Fase: asignación de recursos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r>
              <a:rPr lang="es-MX" sz="2400" dirty="0"/>
              <a:t>¿En qué fase encontraríamos procesos para la asignación de recursos para el trabajo realizado en un proyecto?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801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951038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Alcance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Comunicación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53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69855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Alcance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Comunicación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garantizar que el proyecto incluye todo y únicamente todo el trabajo requerido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108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496762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Tiempo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Comunicación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administrar la finalización del proyecto en el tiempo estimado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12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09448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Coste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Comunicación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planificar, estimar, presupuestar, financiar, gestionar y controlar los costes y presupuestos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35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Historia: Project management institute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Creación del Project Management Institute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88" y="1512000"/>
            <a:ext cx="5169627" cy="4679250"/>
          </a:xfrm>
        </p:spPr>
        <p:txBody>
          <a:bodyPr/>
          <a:lstStyle/>
          <a:p>
            <a:pPr lvl="1"/>
            <a:r>
              <a:rPr lang="es-MX" sz="2000" dirty="0"/>
              <a:t>Surge la necesidad de buscar el reconocimiento de la dirección de proyectos como profesión</a:t>
            </a:r>
          </a:p>
          <a:p>
            <a:pPr lvl="1"/>
            <a:r>
              <a:rPr lang="es-MX" sz="2000" dirty="0"/>
              <a:t>Ingenieros y analistas forman el Project Management </a:t>
            </a:r>
            <a:r>
              <a:rPr lang="es-MX" sz="2000" dirty="0" err="1"/>
              <a:t>Institute</a:t>
            </a:r>
            <a:r>
              <a:rPr lang="es-MX" sz="2000" dirty="0"/>
              <a:t> con ese fin en USA</a:t>
            </a:r>
          </a:p>
          <a:p>
            <a:pPr lvl="1"/>
            <a:r>
              <a:rPr lang="es-MX" sz="2000" dirty="0"/>
              <a:t>Se crea el Project Management </a:t>
            </a:r>
            <a:r>
              <a:rPr lang="es-MX" sz="2000" dirty="0" err="1"/>
              <a:t>Body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Knowledge</a:t>
            </a:r>
            <a:r>
              <a:rPr lang="es-MX" sz="2000" dirty="0"/>
              <a:t> (PMBOK) como recopilación del saber y las buenas prácticas en la profesión</a:t>
            </a:r>
          </a:p>
          <a:p>
            <a:pPr lvl="1"/>
            <a:r>
              <a:rPr lang="es-MX" sz="2000" dirty="0"/>
              <a:t>De ahí surge el PMBOK </a:t>
            </a:r>
            <a:r>
              <a:rPr lang="es-MX" sz="2000" dirty="0" err="1"/>
              <a:t>Guide</a:t>
            </a:r>
            <a:r>
              <a:rPr lang="es-MX" sz="2000" dirty="0"/>
              <a:t>, cuyo fin es recopilar los procesos que se consideran buenas prácticas en la mayoría de proyectos, la mayoría de veces</a:t>
            </a:r>
          </a:p>
          <a:p>
            <a:pPr lvl="1"/>
            <a:r>
              <a:rPr lang="es-MX" sz="2000" dirty="0"/>
              <a:t>Actualmente, cuenta con un programa de certificación para reconocer a los profesionales que se adhieren a estas buenas prácticas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</a:t>
            </a:fld>
            <a:endParaRPr lang="es-ES" noProof="1"/>
          </a:p>
        </p:txBody>
      </p:sp>
      <p:pic>
        <p:nvPicPr>
          <p:cNvPr id="2050" name="Picture 2" descr="Resultado de imagen de pmi institute logo">
            <a:extLst>
              <a:ext uri="{FF2B5EF4-FFF2-40B4-BE49-F238E27FC236}">
                <a16:creationId xmlns:a16="http://schemas.microsoft.com/office/drawing/2014/main" id="{3A4453C2-F942-43CC-A292-9C5BA842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7" y="2329483"/>
            <a:ext cx="4035789" cy="30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46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251979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Calidad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Comunicación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garantizar la calidad del proyecto y la satisfacción de los objetivos de los interesados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3070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4017"/>
              </p:ext>
            </p:extLst>
          </p:nvPr>
        </p:nvGraphicFramePr>
        <p:xfrm>
          <a:off x="431800" y="1511300"/>
          <a:ext cx="9198114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Comunicación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Garantiza canales de distribución y almacenamiento de la información durante  el inicio, planificación, ejecución y control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06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858805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Comunicación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Recursos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que gestionan la identificación, adquisición y recursos necesarios para el desarrollo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76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757711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Comunicación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Recursos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Riesgos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Adquisiciones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Identificación de riesgos, análisis y respuesta a los mismos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304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783717"/>
              </p:ext>
            </p:extLst>
          </p:nvPr>
        </p:nvGraphicFramePr>
        <p:xfrm>
          <a:off x="431800" y="1511300"/>
          <a:ext cx="9198114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Comunicación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Recursos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Riesgos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Adquisiciones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la compra de productos o servicios necesarios durante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84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364882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Comunicación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Recursos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Riesgos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Adquisiciones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Integración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Interesados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Procesos para coordinar los procesos y actividades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833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7E507C1-8928-44CF-86A2-E54CBFDF7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344571"/>
              </p:ext>
            </p:extLst>
          </p:nvPr>
        </p:nvGraphicFramePr>
        <p:xfrm>
          <a:off x="431800" y="1511300"/>
          <a:ext cx="919811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019">
                  <a:extLst>
                    <a:ext uri="{9D8B030D-6E8A-4147-A177-3AD203B41FA5}">
                      <a16:colId xmlns:a16="http://schemas.microsoft.com/office/drawing/2014/main" val="80978455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1799464598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4057296369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283198546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612693323"/>
                    </a:ext>
                  </a:extLst>
                </a:gridCol>
                <a:gridCol w="1533019">
                  <a:extLst>
                    <a:ext uri="{9D8B030D-6E8A-4147-A177-3AD203B41FA5}">
                      <a16:colId xmlns:a16="http://schemas.microsoft.com/office/drawing/2014/main" val="372075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Área/Proceso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Planificación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Cierre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Alcance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Coste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Calidad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Comunicación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Recursos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Riesgos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Adquisiciones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Integración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Interesados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32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57F91E-35D6-428D-9032-D49AE533F349}"/>
              </a:ext>
            </a:extLst>
          </p:cNvPr>
          <p:cNvSpPr txBox="1"/>
          <p:nvPr/>
        </p:nvSpPr>
        <p:spPr>
          <a:xfrm>
            <a:off x="431800" y="5809785"/>
            <a:ext cx="919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busca identificar a las personas afectadas por el proyecto. Se quiere que estén involucrados durante todo el proceso para un buen 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60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Procesos por áreas de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r>
              <a:rPr lang="es-MX" sz="2400" dirty="0"/>
              <a:t>¿Cuál de las siguientes familias de procesos no encontrarías al inicio del proyecto?</a:t>
            </a:r>
          </a:p>
          <a:p>
            <a:r>
              <a:rPr lang="es-MX" sz="2400" dirty="0"/>
              <a:t>Interesados</a:t>
            </a:r>
          </a:p>
          <a:p>
            <a:r>
              <a:rPr lang="es-MX" sz="2400" dirty="0"/>
              <a:t>Calidad</a:t>
            </a:r>
          </a:p>
          <a:p>
            <a:r>
              <a:rPr lang="es-MX" sz="2400" dirty="0"/>
              <a:t>Comunicación</a:t>
            </a:r>
          </a:p>
          <a:p>
            <a:r>
              <a:rPr lang="es-MX" sz="2400" dirty="0"/>
              <a:t>Integración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1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La triple restricción en los proyectos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B099FC0-DB0E-4D22-AB7B-DA519AD10D09}"/>
              </a:ext>
            </a:extLst>
          </p:cNvPr>
          <p:cNvSpPr/>
          <p:nvPr/>
        </p:nvSpPr>
        <p:spPr>
          <a:xfrm>
            <a:off x="1474640" y="2460702"/>
            <a:ext cx="2174487" cy="22413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Alcance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D087-FEC8-4D84-B5F1-570BD77D9FA2}"/>
              </a:ext>
            </a:extLst>
          </p:cNvPr>
          <p:cNvSpPr txBox="1"/>
          <p:nvPr/>
        </p:nvSpPr>
        <p:spPr>
          <a:xfrm>
            <a:off x="3123889" y="3276600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Plazos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79285-4478-4412-B065-AD5C94403E2F}"/>
              </a:ext>
            </a:extLst>
          </p:cNvPr>
          <p:cNvSpPr txBox="1"/>
          <p:nvPr/>
        </p:nvSpPr>
        <p:spPr>
          <a:xfrm>
            <a:off x="1200970" y="3276600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Costes</a:t>
            </a:r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5B217-4881-4D65-86E7-EE01D42B28CA}"/>
              </a:ext>
            </a:extLst>
          </p:cNvPr>
          <p:cNvSpPr txBox="1"/>
          <p:nvPr/>
        </p:nvSpPr>
        <p:spPr>
          <a:xfrm>
            <a:off x="2164931" y="4670605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Calidad</a:t>
            </a:r>
            <a:endParaRPr lang="es-E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FDE54A8-F2F5-4169-A4B5-0E54F41FFC48}"/>
              </a:ext>
            </a:extLst>
          </p:cNvPr>
          <p:cNvSpPr/>
          <p:nvPr/>
        </p:nvSpPr>
        <p:spPr>
          <a:xfrm>
            <a:off x="6619953" y="3581400"/>
            <a:ext cx="2174487" cy="112069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Alcance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1257A-A18A-4692-BF63-A376FBFEBB76}"/>
              </a:ext>
            </a:extLst>
          </p:cNvPr>
          <p:cNvSpPr txBox="1"/>
          <p:nvPr/>
        </p:nvSpPr>
        <p:spPr>
          <a:xfrm>
            <a:off x="6388054" y="3851625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Costes</a:t>
            </a:r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3D9AE-CBEC-4ED1-882A-4A1DBCBA96A8}"/>
              </a:ext>
            </a:extLst>
          </p:cNvPr>
          <p:cNvSpPr txBox="1"/>
          <p:nvPr/>
        </p:nvSpPr>
        <p:spPr>
          <a:xfrm>
            <a:off x="8251857" y="3868352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Plazos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1A10-3C5F-441C-A4B1-9D683DE284CF}"/>
              </a:ext>
            </a:extLst>
          </p:cNvPr>
          <p:cNvSpPr txBox="1"/>
          <p:nvPr/>
        </p:nvSpPr>
        <p:spPr>
          <a:xfrm>
            <a:off x="7261621" y="4642056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405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MX" dirty="0"/>
              <a:t>El ciclo de vida del proyecto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Ciclos de vida del </a:t>
            </a:r>
            <a:r>
              <a:rPr lang="es-MX" dirty="0" err="1"/>
              <a:t>PMIBok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06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Historia: Project management institute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Creación del Project Management Institute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88" y="1512000"/>
            <a:ext cx="5169627" cy="4679250"/>
          </a:xfrm>
        </p:spPr>
        <p:txBody>
          <a:bodyPr/>
          <a:lstStyle/>
          <a:p>
            <a:pPr lvl="1"/>
            <a:r>
              <a:rPr lang="es-MX" sz="2000" dirty="0"/>
              <a:t>El IPMA es la organización europea que aglutina y representa a los profesionales de la gestión de proyectos en Europa</a:t>
            </a:r>
          </a:p>
          <a:p>
            <a:pPr lvl="2"/>
            <a:r>
              <a:rPr lang="es-MX" sz="2000" dirty="0">
                <a:sym typeface="Wingdings" panose="05000000000000000000" pitchFamily="2" charset="2"/>
              </a:rPr>
              <a:t>Objetivos similares al PMI</a:t>
            </a:r>
          </a:p>
          <a:p>
            <a:pPr lvl="2"/>
            <a:r>
              <a:rPr lang="es-MX" sz="2000" dirty="0">
                <a:sym typeface="Wingdings" panose="05000000000000000000" pitchFamily="2" charset="2"/>
              </a:rPr>
              <a:t>Cuenta también con un sistema de acreditaciones</a:t>
            </a:r>
          </a:p>
          <a:p>
            <a:pPr marL="619125" lvl="1" indent="-342900"/>
            <a:endParaRPr lang="es-MX" sz="2000" dirty="0">
              <a:sym typeface="Wingdings" panose="05000000000000000000" pitchFamily="2" charset="2"/>
            </a:endParaRPr>
          </a:p>
          <a:p>
            <a:pPr marL="619125" lvl="1" indent="-342900"/>
            <a:endParaRPr lang="es-MX" sz="2000" dirty="0">
              <a:sym typeface="Wingdings" panose="05000000000000000000" pitchFamily="2" charset="2"/>
            </a:endParaRPr>
          </a:p>
          <a:p>
            <a:pPr marL="619125" lvl="1" indent="-342900"/>
            <a:endParaRPr lang="es-MX" sz="2000" dirty="0">
              <a:sym typeface="Wingdings" panose="05000000000000000000" pitchFamily="2" charset="2"/>
            </a:endParaRPr>
          </a:p>
          <a:p>
            <a:pPr marL="619125" lvl="1" indent="-342900"/>
            <a:r>
              <a:rPr lang="es-MX" sz="2000" dirty="0">
                <a:sym typeface="Wingdings" panose="05000000000000000000" pitchFamily="2" charset="2"/>
              </a:rPr>
              <a:t>AEIPRO  Asociación Española de Ingeniería de Proyectos</a:t>
            </a:r>
          </a:p>
          <a:p>
            <a:pPr marL="885825" lvl="2" indent="-342900"/>
            <a:r>
              <a:rPr lang="es-MX" sz="2000" dirty="0">
                <a:sym typeface="Wingdings" panose="05000000000000000000" pitchFamily="2" charset="2"/>
              </a:rPr>
              <a:t>Miembro del IPMA</a:t>
            </a:r>
          </a:p>
          <a:p>
            <a:pPr marL="885825" lvl="2" indent="-342900"/>
            <a:r>
              <a:rPr lang="es-MX" sz="2000" dirty="0">
                <a:sym typeface="Wingdings" panose="05000000000000000000" pitchFamily="2" charset="2"/>
              </a:rPr>
              <a:t>Certifica a nivel español los estándares del IPMA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</a:t>
            </a:fld>
            <a:endParaRPr lang="es-ES" noProof="1"/>
          </a:p>
        </p:txBody>
      </p:sp>
      <p:pic>
        <p:nvPicPr>
          <p:cNvPr id="4098" name="Picture 2" descr="Resultado de imagen de ipma">
            <a:extLst>
              <a:ext uri="{FF2B5EF4-FFF2-40B4-BE49-F238E27FC236}">
                <a16:creationId xmlns:a16="http://schemas.microsoft.com/office/drawing/2014/main" id="{8FD75B7D-9B5A-4830-BA44-BB4DF7C5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4" y="1512000"/>
            <a:ext cx="3657345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aeipro">
            <a:extLst>
              <a:ext uri="{FF2B5EF4-FFF2-40B4-BE49-F238E27FC236}">
                <a16:creationId xmlns:a16="http://schemas.microsoft.com/office/drawing/2014/main" id="{B6901C57-D85A-4A3B-A89F-AF4F19D4A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0" y="4046869"/>
            <a:ext cx="4243829" cy="12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5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Ciclos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las fases por las que transcurre un proyecto desde su inicio hasta su conclusión</a:t>
            </a:r>
          </a:p>
          <a:p>
            <a:r>
              <a:rPr lang="es-ES" dirty="0"/>
              <a:t>Tipos de ciclo de vida:</a:t>
            </a:r>
          </a:p>
          <a:p>
            <a:pPr lvl="1"/>
            <a:r>
              <a:rPr lang="es-ES" dirty="0"/>
              <a:t>Predictivo </a:t>
            </a:r>
            <a:r>
              <a:rPr lang="es-ES" dirty="0">
                <a:sym typeface="Wingdings" panose="05000000000000000000" pitchFamily="2" charset="2"/>
              </a:rPr>
              <a:t> Alcance, tiempo y costes se determinan en fases tempranas. Cascada. Se requiere conocimiento del dominio. Fases secuenciales o solapadas.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Iterativo  El alcance se determina en fases tempranas, pero el tiempo y coste se va modificando periódicamente. Tras las primeras iteraciones hay un producto básico que se va mejorando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Incremental  Se tiene inicialmente una idea del producto final. El producto se va construyendo por partes. Únicamente se considera completo después de todas las iteraciones.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Adaptativos  Son ágiles, iterativos o incrementales. El alcance se detalla antes del comienzo de cada iteración.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Híbrido  Combinación de predictivo e iterativo</a:t>
            </a:r>
            <a:endParaRPr lang="es-ES" dirty="0"/>
          </a:p>
        </p:txBody>
      </p:sp>
      <p:pic>
        <p:nvPicPr>
          <p:cNvPr id="6146" name="Picture 2" descr="incremento">
            <a:extLst>
              <a:ext uri="{FF2B5EF4-FFF2-40B4-BE49-F238E27FC236}">
                <a16:creationId xmlns:a16="http://schemas.microsoft.com/office/drawing/2014/main" id="{1A620981-BAC2-43D9-8614-2E80BDF1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2" y="4398018"/>
            <a:ext cx="4670967" cy="16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teracion">
            <a:extLst>
              <a:ext uri="{FF2B5EF4-FFF2-40B4-BE49-F238E27FC236}">
                <a16:creationId xmlns:a16="http://schemas.microsoft.com/office/drawing/2014/main" id="{DF493FA0-D91E-40F1-A92A-6A88509F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65" y="4398018"/>
            <a:ext cx="4558200" cy="16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31F59D-2EBC-4F4A-A586-BF149949CB4F}"/>
              </a:ext>
            </a:extLst>
          </p:cNvPr>
          <p:cNvSpPr txBox="1"/>
          <p:nvPr/>
        </p:nvSpPr>
        <p:spPr>
          <a:xfrm>
            <a:off x="359892" y="6104418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Jeff </a:t>
            </a:r>
            <a:r>
              <a:rPr lang="es-MX" sz="900" dirty="0" err="1"/>
              <a:t>Paton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721739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DAC53C-8CED-412C-86A4-3F732307EC67}"/>
              </a:ext>
            </a:extLst>
          </p:cNvPr>
          <p:cNvSpPr/>
          <p:nvPr/>
        </p:nvSpPr>
        <p:spPr>
          <a:xfrm>
            <a:off x="2419815" y="4079488"/>
            <a:ext cx="4828478" cy="26928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Ciclos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079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gestor de proyectos debe seleccionar el mejor ciclo de vida para cada proyecto</a:t>
            </a:r>
          </a:p>
          <a:p>
            <a:r>
              <a:rPr lang="es-MX" dirty="0"/>
              <a:t>El </a:t>
            </a:r>
            <a:r>
              <a:rPr lang="es-MX" dirty="0" err="1"/>
              <a:t>PMIBok</a:t>
            </a:r>
            <a:r>
              <a:rPr lang="es-MX" dirty="0"/>
              <a:t> establece que independientemente del ciclo de vida, existen 4 fases que casan con cualquier ciclo de vida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1BB1D7-4F27-40AD-B838-0E22D05F5212}"/>
              </a:ext>
            </a:extLst>
          </p:cNvPr>
          <p:cNvSpPr/>
          <p:nvPr/>
        </p:nvSpPr>
        <p:spPr>
          <a:xfrm>
            <a:off x="2511844" y="5583044"/>
            <a:ext cx="4602634" cy="97266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 Áreas de conocimiento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515185-5820-4EA8-A5F1-2BA20AF1BBB6}"/>
              </a:ext>
            </a:extLst>
          </p:cNvPr>
          <p:cNvSpPr/>
          <p:nvPr/>
        </p:nvSpPr>
        <p:spPr>
          <a:xfrm>
            <a:off x="2511844" y="4231888"/>
            <a:ext cx="4602634" cy="115940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Grupos de Procesos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D910BD-4EDB-42D9-9686-F95641F6BA7F}"/>
              </a:ext>
            </a:extLst>
          </p:cNvPr>
          <p:cNvSpPr/>
          <p:nvPr/>
        </p:nvSpPr>
        <p:spPr>
          <a:xfrm>
            <a:off x="2511844" y="4547312"/>
            <a:ext cx="917496" cy="8355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Inicio</a:t>
            </a:r>
            <a:endParaRPr lang="es-ES" sz="1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49E37-AE51-4B35-96D3-0A7A1D46FDE8}"/>
              </a:ext>
            </a:extLst>
          </p:cNvPr>
          <p:cNvSpPr/>
          <p:nvPr/>
        </p:nvSpPr>
        <p:spPr>
          <a:xfrm>
            <a:off x="3429340" y="4538572"/>
            <a:ext cx="917496" cy="8355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Planificación</a:t>
            </a:r>
            <a:endParaRPr lang="es-ES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ED1710-B89C-4386-98EB-6E9442439BFC}"/>
              </a:ext>
            </a:extLst>
          </p:cNvPr>
          <p:cNvSpPr/>
          <p:nvPr/>
        </p:nvSpPr>
        <p:spPr>
          <a:xfrm>
            <a:off x="4346836" y="4538572"/>
            <a:ext cx="917496" cy="8355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Ejecució</a:t>
            </a:r>
            <a:r>
              <a:rPr lang="es-MX" sz="1200" dirty="0"/>
              <a:t>n</a:t>
            </a:r>
            <a:endParaRPr lang="es-E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7F49E1-DB8E-4971-BB9F-105CB96DA468}"/>
              </a:ext>
            </a:extLst>
          </p:cNvPr>
          <p:cNvSpPr/>
          <p:nvPr/>
        </p:nvSpPr>
        <p:spPr>
          <a:xfrm>
            <a:off x="5264332" y="4547142"/>
            <a:ext cx="917496" cy="8355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Control</a:t>
            </a:r>
            <a:endParaRPr lang="es-ES" sz="11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AB74B-0A48-4B11-A9D0-BA3F710FA20A}"/>
              </a:ext>
            </a:extLst>
          </p:cNvPr>
          <p:cNvSpPr/>
          <p:nvPr/>
        </p:nvSpPr>
        <p:spPr>
          <a:xfrm>
            <a:off x="6189405" y="4538572"/>
            <a:ext cx="917496" cy="8355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Cierre</a:t>
            </a:r>
            <a:endParaRPr lang="es-ES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8EC220-9F87-43AC-A935-6083332C3FCD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033132" y="5391296"/>
            <a:ext cx="1780029" cy="19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7ABB5F-567A-461E-80AB-60F8BA3B4A58}"/>
              </a:ext>
            </a:extLst>
          </p:cNvPr>
          <p:cNvCxnSpPr>
            <a:cxnSpLocks/>
          </p:cNvCxnSpPr>
          <p:nvPr/>
        </p:nvCxnSpPr>
        <p:spPr>
          <a:xfrm flipH="1" flipV="1">
            <a:off x="3858322" y="5382556"/>
            <a:ext cx="1046869" cy="1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0AFE83-23D9-41A5-A739-0ABCD166C4E4}"/>
              </a:ext>
            </a:extLst>
          </p:cNvPr>
          <p:cNvCxnSpPr>
            <a:cxnSpLocks/>
          </p:cNvCxnSpPr>
          <p:nvPr/>
        </p:nvCxnSpPr>
        <p:spPr>
          <a:xfrm flipV="1">
            <a:off x="4813161" y="5391296"/>
            <a:ext cx="0" cy="19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4EC558-0576-4143-8008-F2A1F015D8D9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4813161" y="5382726"/>
            <a:ext cx="909919" cy="200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1B1762-BF68-43FF-91EC-A63F60B1BDDD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V="1">
            <a:off x="4813161" y="5374156"/>
            <a:ext cx="1834992" cy="20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EA79FB-7C46-4766-8FA2-CCF4BD111349}"/>
              </a:ext>
            </a:extLst>
          </p:cNvPr>
          <p:cNvSpPr/>
          <p:nvPr/>
        </p:nvSpPr>
        <p:spPr>
          <a:xfrm>
            <a:off x="2327786" y="2386362"/>
            <a:ext cx="4920507" cy="14141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0BF89-DFA3-48CD-B175-89D51C969629}"/>
              </a:ext>
            </a:extLst>
          </p:cNvPr>
          <p:cNvSpPr txBox="1"/>
          <p:nvPr/>
        </p:nvSpPr>
        <p:spPr>
          <a:xfrm>
            <a:off x="3261002" y="2513270"/>
            <a:ext cx="125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Organización y preparación</a:t>
            </a:r>
            <a:endParaRPr lang="es-E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4FD65-97DE-4734-A555-7BC501917749}"/>
              </a:ext>
            </a:extLst>
          </p:cNvPr>
          <p:cNvSpPr txBox="1"/>
          <p:nvPr/>
        </p:nvSpPr>
        <p:spPr>
          <a:xfrm>
            <a:off x="2388915" y="2496130"/>
            <a:ext cx="104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Inicio</a:t>
            </a:r>
          </a:p>
          <a:p>
            <a:r>
              <a:rPr lang="es-MX" sz="1400" b="1" dirty="0"/>
              <a:t>proyecto</a:t>
            </a:r>
            <a:endParaRPr lang="es-E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F95DCB-3E4A-4647-B447-FA7B5DFF98E6}"/>
              </a:ext>
            </a:extLst>
          </p:cNvPr>
          <p:cNvSpPr txBox="1"/>
          <p:nvPr/>
        </p:nvSpPr>
        <p:spPr>
          <a:xfrm>
            <a:off x="4830041" y="2517514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Ejecución</a:t>
            </a:r>
            <a:endParaRPr lang="es-E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FB93D7-36AD-4ECB-A264-5913BB2E94DB}"/>
              </a:ext>
            </a:extLst>
          </p:cNvPr>
          <p:cNvSpPr txBox="1"/>
          <p:nvPr/>
        </p:nvSpPr>
        <p:spPr>
          <a:xfrm>
            <a:off x="6176511" y="2513270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Cierre</a:t>
            </a:r>
            <a:endParaRPr lang="es-ES" sz="1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F472FC-885A-4F0C-A8BF-E30C69EF5775}"/>
              </a:ext>
            </a:extLst>
          </p:cNvPr>
          <p:cNvCxnSpPr/>
          <p:nvPr/>
        </p:nvCxnSpPr>
        <p:spPr>
          <a:xfrm>
            <a:off x="3261002" y="2386362"/>
            <a:ext cx="0" cy="142256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14D3C8-042A-4C47-BEB3-20B6ECDD1D70}"/>
              </a:ext>
            </a:extLst>
          </p:cNvPr>
          <p:cNvCxnSpPr/>
          <p:nvPr/>
        </p:nvCxnSpPr>
        <p:spPr>
          <a:xfrm>
            <a:off x="4515174" y="2382162"/>
            <a:ext cx="0" cy="142256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367F25-6744-4CF3-93DB-18AF82A9111C}"/>
              </a:ext>
            </a:extLst>
          </p:cNvPr>
          <p:cNvCxnSpPr/>
          <p:nvPr/>
        </p:nvCxnSpPr>
        <p:spPr>
          <a:xfrm>
            <a:off x="6096000" y="2386362"/>
            <a:ext cx="0" cy="142256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3B994FF0-3CB6-4025-92B9-03ED1144AE55}"/>
              </a:ext>
            </a:extLst>
          </p:cNvPr>
          <p:cNvSpPr/>
          <p:nvPr/>
        </p:nvSpPr>
        <p:spPr>
          <a:xfrm>
            <a:off x="3119497" y="2887846"/>
            <a:ext cx="293030" cy="52209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204E3DB-FB49-4FEF-AD2F-DF8E2646BD9C}"/>
              </a:ext>
            </a:extLst>
          </p:cNvPr>
          <p:cNvSpPr/>
          <p:nvPr/>
        </p:nvSpPr>
        <p:spPr>
          <a:xfrm>
            <a:off x="4390480" y="2927844"/>
            <a:ext cx="293030" cy="52209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AB7546F1-423C-4F83-BDDB-00A9BB13FB09}"/>
              </a:ext>
            </a:extLst>
          </p:cNvPr>
          <p:cNvSpPr/>
          <p:nvPr/>
        </p:nvSpPr>
        <p:spPr>
          <a:xfrm>
            <a:off x="5948499" y="2867709"/>
            <a:ext cx="293030" cy="52209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26972B-6968-4310-BD6D-E073FD69D3E0}"/>
              </a:ext>
            </a:extLst>
          </p:cNvPr>
          <p:cNvCxnSpPr>
            <a:cxnSpLocks/>
          </p:cNvCxnSpPr>
          <p:nvPr/>
        </p:nvCxnSpPr>
        <p:spPr>
          <a:xfrm flipH="1" flipV="1">
            <a:off x="3033132" y="3660875"/>
            <a:ext cx="1796910" cy="45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18F4A4-FC9B-4A9B-BF31-0F5A7476E1C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858322" y="3547482"/>
            <a:ext cx="975732" cy="532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E8EE0-6D96-4F43-A03D-DE0527B24CA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834054" y="3530342"/>
            <a:ext cx="430278" cy="549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98C89A-0C55-4309-8E41-F77C905D324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834054" y="3690588"/>
            <a:ext cx="1804253" cy="388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3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52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8BCC6-6CF9-457A-B91F-AE148C6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34" y="2289525"/>
            <a:ext cx="7181850" cy="31242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BC1173-2007-774E-9557-9E0E4700557D}"/>
              </a:ext>
            </a:extLst>
          </p:cNvPr>
          <p:cNvSpPr/>
          <p:nvPr/>
        </p:nvSpPr>
        <p:spPr>
          <a:xfrm>
            <a:off x="8118755" y="1738215"/>
            <a:ext cx="2519295" cy="4453035"/>
          </a:xfrm>
          <a:prstGeom prst="wedgeRectCallout">
            <a:avLst>
              <a:gd name="adj1" fmla="val -29593"/>
              <a:gd name="adj2" fmla="val -1034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/>
              <a:t>Los costes y el personal se van incrementando con el inicio del proyecto. Estos han crecido más todavía cuando pasamos a la ejecución del proyecto, teniendo su culmen en ese momento. Hacia el final de la implementación del proyecto van decrementando, hasta que cerramos el proyecto</a:t>
            </a:r>
          </a:p>
        </p:txBody>
      </p:sp>
    </p:spTree>
    <p:extLst>
      <p:ext uri="{BB962C8B-B14F-4D97-AF65-F5344CB8AC3E}">
        <p14:creationId xmlns:p14="http://schemas.microsoft.com/office/powerpoint/2010/main" val="1268288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53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8BCC6-6CF9-457A-B91F-AE148C6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34" y="2289525"/>
            <a:ext cx="7181850" cy="3124200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08068683-5D19-AD48-896C-6C6634EFE812}"/>
              </a:ext>
            </a:extLst>
          </p:cNvPr>
          <p:cNvSpPr/>
          <p:nvPr/>
        </p:nvSpPr>
        <p:spPr>
          <a:xfrm rot="5400000">
            <a:off x="2379405" y="4932133"/>
            <a:ext cx="388763" cy="737854"/>
          </a:xfrm>
          <a:prstGeom prst="rightBrace">
            <a:avLst>
              <a:gd name="adj1" fmla="val 8333"/>
              <a:gd name="adj2" fmla="val 479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EC9D1851-9077-6D49-B32D-69A71312C3AA}"/>
              </a:ext>
            </a:extLst>
          </p:cNvPr>
          <p:cNvSpPr txBox="1"/>
          <p:nvPr/>
        </p:nvSpPr>
        <p:spPr>
          <a:xfrm>
            <a:off x="1994667" y="5495442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Arranque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1515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54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8BCC6-6CF9-457A-B91F-AE148C6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34" y="2289525"/>
            <a:ext cx="7181850" cy="3124200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EC9D1851-9077-6D49-B32D-69A71312C3AA}"/>
              </a:ext>
            </a:extLst>
          </p:cNvPr>
          <p:cNvSpPr txBox="1"/>
          <p:nvPr/>
        </p:nvSpPr>
        <p:spPr>
          <a:xfrm>
            <a:off x="2677299" y="5433155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Planificación</a:t>
            </a:r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22F164B0-FF6B-0742-B113-F61E533D31E8}"/>
              </a:ext>
            </a:extLst>
          </p:cNvPr>
          <p:cNvSpPr/>
          <p:nvPr/>
        </p:nvSpPr>
        <p:spPr>
          <a:xfrm rot="5400000">
            <a:off x="3004245" y="4869847"/>
            <a:ext cx="388763" cy="737854"/>
          </a:xfrm>
          <a:prstGeom prst="rightBrace">
            <a:avLst>
              <a:gd name="adj1" fmla="val 8333"/>
              <a:gd name="adj2" fmla="val 479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235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55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8BCC6-6CF9-457A-B91F-AE148C6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34" y="2289525"/>
            <a:ext cx="7181850" cy="3124200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EC9D1851-9077-6D49-B32D-69A71312C3AA}"/>
              </a:ext>
            </a:extLst>
          </p:cNvPr>
          <p:cNvSpPr txBox="1"/>
          <p:nvPr/>
        </p:nvSpPr>
        <p:spPr>
          <a:xfrm>
            <a:off x="4429899" y="5517061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Planificación</a:t>
            </a:r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1BE54456-F9A6-FC44-A3C6-F2D9D9EA971B}"/>
              </a:ext>
            </a:extLst>
          </p:cNvPr>
          <p:cNvSpPr/>
          <p:nvPr/>
        </p:nvSpPr>
        <p:spPr>
          <a:xfrm rot="5400000">
            <a:off x="4816014" y="3881501"/>
            <a:ext cx="390952" cy="2961499"/>
          </a:xfrm>
          <a:prstGeom prst="rightBrace">
            <a:avLst>
              <a:gd name="adj1" fmla="val 8333"/>
              <a:gd name="adj2" fmla="val 479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891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56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8BCC6-6CF9-457A-B91F-AE148C6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34" y="2289525"/>
            <a:ext cx="7181850" cy="3124200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EC9D1851-9077-6D49-B32D-69A71312C3AA}"/>
              </a:ext>
            </a:extLst>
          </p:cNvPr>
          <p:cNvSpPr txBox="1"/>
          <p:nvPr/>
        </p:nvSpPr>
        <p:spPr>
          <a:xfrm>
            <a:off x="6863918" y="5373059"/>
            <a:ext cx="351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Cierre</a:t>
            </a:r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1BE54456-F9A6-FC44-A3C6-F2D9D9EA971B}"/>
              </a:ext>
            </a:extLst>
          </p:cNvPr>
          <p:cNvSpPr/>
          <p:nvPr/>
        </p:nvSpPr>
        <p:spPr>
          <a:xfrm rot="5400000">
            <a:off x="6926137" y="4613185"/>
            <a:ext cx="339285" cy="1261799"/>
          </a:xfrm>
          <a:prstGeom prst="rightBrace">
            <a:avLst>
              <a:gd name="adj1" fmla="val 8333"/>
              <a:gd name="adj2" fmla="val 4793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31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 y los interesados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57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A0A47-DA66-4BA5-A99C-22B9F8FA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2016000"/>
            <a:ext cx="7746704" cy="358683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3D727C3-0014-CE4C-92AE-5B8E7F783C53}"/>
              </a:ext>
            </a:extLst>
          </p:cNvPr>
          <p:cNvSpPr/>
          <p:nvPr/>
        </p:nvSpPr>
        <p:spPr>
          <a:xfrm>
            <a:off x="8118755" y="1368001"/>
            <a:ext cx="2519295" cy="4823250"/>
          </a:xfrm>
          <a:prstGeom prst="wedgeRectCallout">
            <a:avLst>
              <a:gd name="adj1" fmla="val -29593"/>
              <a:gd name="adj2" fmla="val -1034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/>
              <a:t>Los interesados  son personas u organizaciones que pueden verse afectados por la ejeución de resultados (internos o externos)</a:t>
            </a:r>
          </a:p>
          <a:p>
            <a:endParaRPr lang="es-MX" b="1" dirty="0"/>
          </a:p>
          <a:p>
            <a:r>
              <a:rPr lang="es-MX" b="1" dirty="0"/>
              <a:t>Se deben identificar al principio del proyecto </a:t>
            </a:r>
            <a:r>
              <a:rPr lang="es-MX" b="1" dirty="0">
                <a:sym typeface="Wingdings" pitchFamily="2" charset="2"/>
              </a:rPr>
              <a:t> Participación en la fase de inicio mediante acuerdos y toma de decisiones conjuntas</a:t>
            </a:r>
          </a:p>
          <a:p>
            <a:endParaRPr lang="es-MX" b="1" dirty="0">
              <a:sym typeface="Wingdings" pitchFamily="2" charset="2"/>
            </a:endParaRPr>
          </a:p>
          <a:p>
            <a:r>
              <a:rPr lang="es-MX" b="1" dirty="0">
                <a:sym typeface="Wingdings" pitchFamily="2" charset="2"/>
              </a:rPr>
              <a:t>Sino, pueden obstaculizar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45159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Ciclo de vida de un proyecto y los interesados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58</a:t>
            </a:fld>
            <a:endParaRPr lang="es-ES" noProof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BFF2-6277-489D-B579-0C7782E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A0A47-DA66-4BA5-A99C-22B9F8FA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2016000"/>
            <a:ext cx="7746704" cy="358683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3D727C3-0014-CE4C-92AE-5B8E7F783C53}"/>
              </a:ext>
            </a:extLst>
          </p:cNvPr>
          <p:cNvSpPr/>
          <p:nvPr/>
        </p:nvSpPr>
        <p:spPr>
          <a:xfrm>
            <a:off x="8118755" y="1368001"/>
            <a:ext cx="2519295" cy="4823250"/>
          </a:xfrm>
          <a:prstGeom prst="wedgeRectCallout">
            <a:avLst>
              <a:gd name="adj1" fmla="val -29593"/>
              <a:gd name="adj2" fmla="val -1034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/>
              <a:t>La influencia de los interesados debería ser mayor al comienzo del proyecto, cuando el coste de los cambios en el proyecto es menor.</a:t>
            </a:r>
          </a:p>
          <a:p>
            <a:endParaRPr lang="es-MX" b="1" dirty="0"/>
          </a:p>
          <a:p>
            <a:r>
              <a:rPr lang="es-MX" b="1" dirty="0"/>
              <a:t>En fases intermedias y finales, los interesados deberían estar de acuerdo con el rumbo y definición del proyecto, minimizando costes de introducción de cambios</a:t>
            </a:r>
          </a:p>
        </p:txBody>
      </p:sp>
    </p:spTree>
    <p:extLst>
      <p:ext uri="{BB962C8B-B14F-4D97-AF65-F5344CB8AC3E}">
        <p14:creationId xmlns:p14="http://schemas.microsoft.com/office/powerpoint/2010/main" val="3325801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MX" dirty="0"/>
              <a:t>La puesta en marcha del proyecto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Ciclos de vida del </a:t>
            </a:r>
            <a:r>
              <a:rPr lang="es-MX" dirty="0" err="1"/>
              <a:t>PMIBok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iso 21500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Estándar para la dirección de proyectos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1512000"/>
            <a:ext cx="5366832" cy="4679250"/>
          </a:xfrm>
        </p:spPr>
        <p:txBody>
          <a:bodyPr/>
          <a:lstStyle/>
          <a:p>
            <a:pPr lvl="1"/>
            <a:r>
              <a:rPr lang="es-MX" sz="2400" dirty="0">
                <a:sym typeface="Wingdings" panose="05000000000000000000" pitchFamily="2" charset="2"/>
              </a:rPr>
              <a:t>Proporciona una guía para la gestión de proyectos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Compendio de buenas prácticas para la gestión de proyectos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Actualmente, existen más similitudes que diferencias entre ambos</a:t>
            </a:r>
          </a:p>
          <a:p>
            <a:pPr lvl="2"/>
            <a:r>
              <a:rPr lang="es-MX" sz="2400" dirty="0">
                <a:sym typeface="Wingdings" panose="05000000000000000000" pitchFamily="2" charset="2"/>
              </a:rPr>
              <a:t>Identifican procesos similares</a:t>
            </a:r>
          </a:p>
          <a:p>
            <a:pPr lvl="2"/>
            <a:r>
              <a:rPr lang="es-MX" sz="2400" dirty="0">
                <a:sym typeface="Wingdings" panose="05000000000000000000" pitchFamily="2" charset="2"/>
              </a:rPr>
              <a:t>Identifican áreas de conocimiento </a:t>
            </a:r>
            <a:r>
              <a:rPr lang="es-MX" sz="2400" dirty="0" err="1">
                <a:sym typeface="Wingdings" panose="05000000000000000000" pitchFamily="2" charset="2"/>
              </a:rPr>
              <a:t>simlares</a:t>
            </a:r>
            <a:endParaRPr lang="es-MX" sz="2400" dirty="0">
              <a:sym typeface="Wingdings" panose="05000000000000000000" pitchFamily="2" charset="2"/>
            </a:endParaRP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ISO 21500 no es certificable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</a:t>
            </a:fld>
            <a:endParaRPr lang="es-ES" noProof="1"/>
          </a:p>
        </p:txBody>
      </p:sp>
      <p:pic>
        <p:nvPicPr>
          <p:cNvPr id="5122" name="Picture 2" descr="Resultado de imagen de íso 21500">
            <a:extLst>
              <a:ext uri="{FF2B5EF4-FFF2-40B4-BE49-F238E27FC236}">
                <a16:creationId xmlns:a16="http://schemas.microsoft.com/office/drawing/2014/main" id="{CB4E5370-BC60-4012-AC26-3985C755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07" y="2629067"/>
            <a:ext cx="4136289" cy="23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70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Proyecto: ¿Por qué se inicia proyectos?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BA701F-4F33-42C9-87BF-2E64271EC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44540"/>
              </p:ext>
            </p:extLst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596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Deben participar personas interesadas</a:t>
            </a:r>
          </a:p>
          <a:p>
            <a:r>
              <a:rPr lang="es-MX" dirty="0"/>
              <a:t>Es el documento que autoriza formalmente el inicio del proyecto</a:t>
            </a:r>
          </a:p>
          <a:p>
            <a:r>
              <a:rPr lang="es-MX" dirty="0"/>
              <a:t>Asigna un director de proyecto, que será la persona responsable de las decisiones del proyecto y su gestión</a:t>
            </a:r>
          </a:p>
          <a:p>
            <a:r>
              <a:rPr lang="es-ES" dirty="0"/>
              <a:t>Se lleva a cabo una única vez</a:t>
            </a:r>
          </a:p>
          <a:p>
            <a:r>
              <a:rPr lang="es-ES" dirty="0"/>
              <a:t>Al final se genera la acta de constitución del proyecto</a:t>
            </a:r>
          </a:p>
          <a:p>
            <a:r>
              <a:rPr lang="es-ES" dirty="0"/>
              <a:t>Contiene (tentativamente):</a:t>
            </a:r>
          </a:p>
          <a:p>
            <a:pPr lvl="1"/>
            <a:r>
              <a:rPr lang="es-ES" dirty="0"/>
              <a:t>La razón para realizar el proyecto</a:t>
            </a:r>
          </a:p>
          <a:p>
            <a:pPr lvl="1"/>
            <a:r>
              <a:rPr lang="es-ES" dirty="0"/>
              <a:t>Qué se desea hacer </a:t>
            </a:r>
            <a:r>
              <a:rPr lang="es-ES" i="1" dirty="0"/>
              <a:t>hasta cierto punto </a:t>
            </a:r>
            <a:r>
              <a:rPr lang="es-ES" dirty="0"/>
              <a:t>de detalle</a:t>
            </a:r>
          </a:p>
          <a:p>
            <a:pPr lvl="1"/>
            <a:r>
              <a:rPr lang="es-ES" dirty="0"/>
              <a:t>La justificación de beneficios</a:t>
            </a:r>
          </a:p>
          <a:p>
            <a:pPr lvl="1"/>
            <a:r>
              <a:rPr lang="es-ES" dirty="0"/>
              <a:t>El resultado que se espera</a:t>
            </a:r>
          </a:p>
          <a:p>
            <a:pPr lvl="1"/>
            <a:r>
              <a:rPr lang="es-ES" dirty="0"/>
              <a:t>Lista de interesados clave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31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41453"/>
              </p:ext>
            </p:extLst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569387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01919" y="2015301"/>
            <a:ext cx="3021926" cy="1413700"/>
          </a:xfrm>
          <a:prstGeom prst="wedgeRectCallout">
            <a:avLst>
              <a:gd name="adj1" fmla="val 79216"/>
              <a:gd name="adj2" fmla="val -640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Determina si los resultados del proyecto justifican la inversión</a:t>
            </a:r>
          </a:p>
        </p:txBody>
      </p:sp>
    </p:spTree>
    <p:extLst>
      <p:ext uri="{BB962C8B-B14F-4D97-AF65-F5344CB8AC3E}">
        <p14:creationId xmlns:p14="http://schemas.microsoft.com/office/powerpoint/2010/main" val="1361225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2921674" y="1966075"/>
            <a:ext cx="3021926" cy="1413700"/>
          </a:xfrm>
          <a:prstGeom prst="wedgeRectCallout">
            <a:avLst>
              <a:gd name="adj1" fmla="val 79216"/>
              <a:gd name="adj2" fmla="val -640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Describe cómo y cuando se entregarán los beneficios</a:t>
            </a:r>
          </a:p>
        </p:txBody>
      </p:sp>
    </p:spTree>
    <p:extLst>
      <p:ext uri="{BB962C8B-B14F-4D97-AF65-F5344CB8AC3E}">
        <p14:creationId xmlns:p14="http://schemas.microsoft.com/office/powerpoint/2010/main" val="3879061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3858376" y="2287756"/>
            <a:ext cx="3456823" cy="1413700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Se establecen para definir la intención del proyecto. Pueden ser contratos, SLA, acuerdos verbales, u otros escritos. Se suele realizar con clientes externos</a:t>
            </a:r>
          </a:p>
        </p:txBody>
      </p:sp>
    </p:spTree>
    <p:extLst>
      <p:ext uri="{BB962C8B-B14F-4D97-AF65-F5344CB8AC3E}">
        <p14:creationId xmlns:p14="http://schemas.microsoft.com/office/powerpoint/2010/main" val="874347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843293" y="2430966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Contexto de la empresa como los estándares de la industria, restricciones legales, condiciones de mercado, cultura de la organización, tolerancia al riesgo, etc.</a:t>
            </a:r>
          </a:p>
        </p:txBody>
      </p:sp>
    </p:spTree>
    <p:extLst>
      <p:ext uri="{BB962C8B-B14F-4D97-AF65-F5344CB8AC3E}">
        <p14:creationId xmlns:p14="http://schemas.microsoft.com/office/powerpoint/2010/main" val="3280234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196523" y="2805158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Procedimientos y políticas de la organización</a:t>
            </a:r>
          </a:p>
          <a:p>
            <a:r>
              <a:rPr lang="es-MX" dirty="0"/>
              <a:t>Métodos de monitoreo e información</a:t>
            </a:r>
          </a:p>
          <a:p>
            <a:r>
              <a:rPr lang="es-MX" dirty="0"/>
              <a:t>Información histórica</a:t>
            </a:r>
          </a:p>
        </p:txBody>
      </p:sp>
    </p:spTree>
    <p:extLst>
      <p:ext uri="{BB962C8B-B14F-4D97-AF65-F5344CB8AC3E}">
        <p14:creationId xmlns:p14="http://schemas.microsoft.com/office/powerpoint/2010/main" val="99088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4519988" y="3581400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Expertos en diferentes áreas como estrategia organizacional, gestión de beneficios, tecnología, estimación, y riesgos</a:t>
            </a:r>
          </a:p>
        </p:txBody>
      </p:sp>
    </p:spTree>
    <p:extLst>
      <p:ext uri="{BB962C8B-B14F-4D97-AF65-F5344CB8AC3E}">
        <p14:creationId xmlns:p14="http://schemas.microsoft.com/office/powerpoint/2010/main" val="3715703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400935" y="3784923"/>
            <a:ext cx="3456823" cy="1552484"/>
          </a:xfrm>
          <a:prstGeom prst="wedgeRectCallout">
            <a:avLst>
              <a:gd name="adj1" fmla="val -66"/>
              <a:gd name="adj2" fmla="val -7105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Recabar información de las distintas partes</a:t>
            </a:r>
          </a:p>
        </p:txBody>
      </p:sp>
    </p:spTree>
    <p:extLst>
      <p:ext uri="{BB962C8B-B14F-4D97-AF65-F5344CB8AC3E}">
        <p14:creationId xmlns:p14="http://schemas.microsoft.com/office/powerpoint/2010/main" val="143450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MX" dirty="0"/>
              <a:t>¿</a:t>
            </a:r>
            <a:r>
              <a:rPr lang="es-ES" dirty="0"/>
              <a:t>Qué es un proyecto?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Definición y ejemplos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5516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3302375" y="4110083"/>
            <a:ext cx="3456823" cy="1552484"/>
          </a:xfrm>
          <a:prstGeom prst="wedgeRectCallout">
            <a:avLst>
              <a:gd name="adj1" fmla="val -29421"/>
              <a:gd name="adj2" fmla="val -71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Alinear interesados con el proyecto, guiar un evento grupal hacia una decisión, y preparación de reuniones</a:t>
            </a:r>
          </a:p>
        </p:txBody>
      </p:sp>
    </p:spTree>
    <p:extLst>
      <p:ext uri="{BB962C8B-B14F-4D97-AF65-F5344CB8AC3E}">
        <p14:creationId xmlns:p14="http://schemas.microsoft.com/office/powerpoint/2010/main" val="2526141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1897322" y="4297516"/>
            <a:ext cx="3456823" cy="1552484"/>
          </a:xfrm>
          <a:prstGeom prst="wedgeRectCallout">
            <a:avLst>
              <a:gd name="adj1" fmla="val -29421"/>
              <a:gd name="adj2" fmla="val -71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Se mantienen reuniones con los interesados para identificar objetivos, criterios de éxito, entregables clave, etc.</a:t>
            </a:r>
          </a:p>
        </p:txBody>
      </p:sp>
    </p:spTree>
    <p:extLst>
      <p:ext uri="{BB962C8B-B14F-4D97-AF65-F5344CB8AC3E}">
        <p14:creationId xmlns:p14="http://schemas.microsoft.com/office/powerpoint/2010/main" val="3911376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4651673" y="4979573"/>
            <a:ext cx="3456823" cy="1552484"/>
          </a:xfrm>
          <a:prstGeom prst="wedgeRectCallout">
            <a:avLst>
              <a:gd name="adj1" fmla="val -78131"/>
              <a:gd name="adj2" fmla="val -337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Posibles supuestos y restricciones a lo largo de la vida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519199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r>
              <a:rPr lang="es-MX" sz="2400" dirty="0"/>
              <a:t>¿Cuál de las siguientes entradas al proceso de desarrollo del acta de constitución del proyecto contiene información de factores exógenos que pueden influir en el desarrollo del proyecto?</a:t>
            </a:r>
          </a:p>
          <a:p>
            <a:r>
              <a:rPr lang="es-MX" sz="2400" dirty="0"/>
              <a:t>Documentos de negocio</a:t>
            </a:r>
          </a:p>
          <a:p>
            <a:r>
              <a:rPr lang="es-MX" sz="2400" dirty="0"/>
              <a:t>Acuerdos</a:t>
            </a:r>
          </a:p>
          <a:p>
            <a:r>
              <a:rPr lang="es-MX" sz="2400" dirty="0"/>
              <a:t>Factores ambientales de la empresa</a:t>
            </a:r>
          </a:p>
          <a:p>
            <a:r>
              <a:rPr lang="es-MX" sz="2400" dirty="0"/>
              <a:t>Activos de la organización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995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</a:p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dirty="0">
                <a:latin typeface="Corbel" panose="020B0503020204020204" pitchFamily="34" charset="0"/>
              </a:rPr>
              <a:t>UPV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5" name="Picture 2" descr="Resultado de imagen de upv logo">
            <a:extLst>
              <a:ext uri="{FF2B5EF4-FFF2-40B4-BE49-F238E27FC236}">
                <a16:creationId xmlns:a16="http://schemas.microsoft.com/office/drawing/2014/main" id="{E5E5C1AD-5B52-4207-9DB6-FC34C39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1" y="5286880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EE838-29D3-456B-BA26-A2DE0644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50" y="5361340"/>
            <a:ext cx="2828998" cy="11486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EE5C-7178-4F30-96DF-A76AB8EFC3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CE6F6-A57D-4871-B248-207AFE1FE3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Definición del PMIBok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“Un proyecto es un esfuerzo </a:t>
            </a:r>
            <a:r>
              <a:rPr lang="es-MX" sz="3200" b="1" dirty="0">
                <a:solidFill>
                  <a:srgbClr val="FF0000"/>
                </a:solidFill>
              </a:rPr>
              <a:t>temporal</a:t>
            </a:r>
            <a:r>
              <a:rPr lang="es-MX" sz="3200" dirty="0"/>
              <a:t> que se lleva a cabo para </a:t>
            </a:r>
            <a:r>
              <a:rPr lang="es-MX" sz="3200" dirty="0">
                <a:solidFill>
                  <a:schemeClr val="accent5"/>
                </a:solidFill>
              </a:rPr>
              <a:t>crear</a:t>
            </a:r>
            <a:r>
              <a:rPr lang="es-MX" sz="3200" dirty="0"/>
              <a:t> un </a:t>
            </a:r>
            <a:r>
              <a:rPr lang="es-MX" sz="3200" dirty="0">
                <a:solidFill>
                  <a:schemeClr val="accent4"/>
                </a:solidFill>
              </a:rPr>
              <a:t>producto, servicio, o resultado único</a:t>
            </a:r>
            <a:r>
              <a:rPr lang="es-MX" sz="3200" dirty="0"/>
              <a:t>”</a:t>
            </a:r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04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Proyecto: creador de cambios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Un proyecto siempre se realiza porque va a mover a una organización de un estado actual a un estado final, normalmente más deseable</a:t>
            </a:r>
          </a:p>
          <a:p>
            <a:r>
              <a:rPr lang="es-MX" sz="2000" dirty="0"/>
              <a:t>Es decir, normalmente crean un valor de negocio:</a:t>
            </a:r>
          </a:p>
          <a:p>
            <a:pPr lvl="1"/>
            <a:r>
              <a:rPr lang="es-MX" sz="1800" dirty="0"/>
              <a:t>Activos monetarios</a:t>
            </a:r>
          </a:p>
          <a:p>
            <a:pPr lvl="1"/>
            <a:r>
              <a:rPr lang="es-MX" sz="1800" dirty="0"/>
              <a:t>Servicios</a:t>
            </a:r>
          </a:p>
          <a:p>
            <a:pPr lvl="1"/>
            <a:r>
              <a:rPr lang="es-MX" sz="1800" dirty="0"/>
              <a:t>Herramientas</a:t>
            </a:r>
          </a:p>
          <a:p>
            <a:pPr lvl="1"/>
            <a:r>
              <a:rPr lang="es-MX" sz="1800" dirty="0"/>
              <a:t>Participación en el mercado</a:t>
            </a:r>
          </a:p>
          <a:p>
            <a:pPr lvl="1"/>
            <a:r>
              <a:rPr lang="es-MX" sz="1800" dirty="0"/>
              <a:t>Prestigio</a:t>
            </a:r>
          </a:p>
          <a:p>
            <a:pPr lvl="1"/>
            <a:r>
              <a:rPr lang="es-MX" sz="1800" dirty="0"/>
              <a:t>Reputación</a:t>
            </a:r>
          </a:p>
          <a:p>
            <a:pPr lvl="1"/>
            <a:r>
              <a:rPr lang="es-MX" sz="1800" dirty="0"/>
              <a:t>Beneficio público</a:t>
            </a:r>
            <a:endParaRPr lang="es-ES" sz="18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9DD68-322E-410C-ABCC-BAD9987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367" y="2595562"/>
            <a:ext cx="5924550" cy="3943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5222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4498</Words>
  <Application>Microsoft Office PowerPoint</Application>
  <PresentationFormat>Widescreen</PresentationFormat>
  <Paragraphs>1242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Corbel</vt:lpstr>
      <vt:lpstr>Times New Roman</vt:lpstr>
      <vt:lpstr>Tema de Office</vt:lpstr>
      <vt:lpstr>Introducción a la gestión de proyectos e inicio del proyecto</vt:lpstr>
      <vt:lpstr>Algo de historia</vt:lpstr>
      <vt:lpstr>Algo de historia</vt:lpstr>
      <vt:lpstr>Historia: Project management institute</vt:lpstr>
      <vt:lpstr>Historia: Project management institute</vt:lpstr>
      <vt:lpstr>iso 21500</vt:lpstr>
      <vt:lpstr>¿Qué es un proyecto?</vt:lpstr>
      <vt:lpstr>proyecto</vt:lpstr>
      <vt:lpstr>Proyecto: creador de cambios</vt:lpstr>
      <vt:lpstr>Proyecto: Producto, servicio, o resultado único</vt:lpstr>
      <vt:lpstr>Proyecto: esfuerzo temporal</vt:lpstr>
      <vt:lpstr>¿Cómo saber si algo es un proyecto?</vt:lpstr>
      <vt:lpstr>Proyecto vs proceso</vt:lpstr>
      <vt:lpstr>Proyecto vs proceso</vt:lpstr>
      <vt:lpstr>Proyecto, programa y portafolio</vt:lpstr>
      <vt:lpstr>¿Proyecto, programa o portafolio?</vt:lpstr>
      <vt:lpstr>¿son proyectos?</vt:lpstr>
      <vt:lpstr>¿Qué es la gestión de proyectos?</vt:lpstr>
      <vt:lpstr>¿por qué es importante la gestión de proyectos?</vt:lpstr>
      <vt:lpstr>El gestor de proyectos</vt:lpstr>
      <vt:lpstr>El gestor de proyectos en informática</vt:lpstr>
      <vt:lpstr>El gestor de proyectos en informática</vt:lpstr>
      <vt:lpstr>El gestor de proyectos en informática</vt:lpstr>
      <vt:lpstr>El gestor de proyectos en informática</vt:lpstr>
      <vt:lpstr>¿Qué se plantea un gestor de proyectos?</vt:lpstr>
      <vt:lpstr>procesos</vt:lpstr>
      <vt:lpstr>¿Qué es un proceso?</vt:lpstr>
      <vt:lpstr>¿Qué es un proceso?</vt:lpstr>
      <vt:lpstr>Procesos por fases</vt:lpstr>
      <vt:lpstr>Procesos por fases</vt:lpstr>
      <vt:lpstr>Procesos por fases</vt:lpstr>
      <vt:lpstr>Procesos por fases</vt:lpstr>
      <vt:lpstr>Procesos por fases</vt:lpstr>
      <vt:lpstr>Procesos por fases</vt:lpstr>
      <vt:lpstr>Fase: asignación de recursos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Procesos por áreas de conocimiento</vt:lpstr>
      <vt:lpstr>La triple restricción en los proyectos</vt:lpstr>
      <vt:lpstr>El ciclo de vida del proyecto</vt:lpstr>
      <vt:lpstr>Ciclos de vida de un proyecto</vt:lpstr>
      <vt:lpstr>Ciclos de vida de un proyecto</vt:lpstr>
      <vt:lpstr>Ciclo de vida de un proyecto</vt:lpstr>
      <vt:lpstr>Ciclo de vida de un proyecto</vt:lpstr>
      <vt:lpstr>Ciclo de vida de un proyecto</vt:lpstr>
      <vt:lpstr>Ciclo de vida de un proyecto</vt:lpstr>
      <vt:lpstr>Ciclo de vida de un proyecto</vt:lpstr>
      <vt:lpstr>Ciclo de vida de un proyecto y los interesados</vt:lpstr>
      <vt:lpstr>Ciclo de vida de un proyecto y los interesados</vt:lpstr>
      <vt:lpstr>La puesta en marcha del proyecto</vt:lpstr>
      <vt:lpstr>Proyecto: ¿Por qué se inicia proyectos?</vt:lpstr>
      <vt:lpstr>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2020-01-22T10:22:58Z</dcterms:created>
  <dcterms:modified xsi:type="dcterms:W3CDTF">2020-01-29T18:14:56Z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