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2" r:id="rId5"/>
    <p:sldId id="478" r:id="rId6"/>
    <p:sldId id="475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96" r:id="rId16"/>
    <p:sldId id="487" r:id="rId17"/>
    <p:sldId id="488" r:id="rId18"/>
    <p:sldId id="489" r:id="rId19"/>
    <p:sldId id="490" r:id="rId20"/>
    <p:sldId id="491" r:id="rId21"/>
    <p:sldId id="476" r:id="rId22"/>
    <p:sldId id="477" r:id="rId23"/>
    <p:sldId id="493" r:id="rId24"/>
    <p:sldId id="494" r:id="rId25"/>
    <p:sldId id="495" r:id="rId26"/>
    <p:sldId id="497" r:id="rId27"/>
    <p:sldId id="296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91762" autoAdjust="0"/>
  </p:normalViewPr>
  <p:slideViewPr>
    <p:cSldViewPr snapToGrid="0">
      <p:cViewPr varScale="1">
        <p:scale>
          <a:sx n="81" d="100"/>
          <a:sy n="81" d="100"/>
        </p:scale>
        <p:origin x="13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7AB5A-AAA3-4BAB-BD15-86B46BEA941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BC52C4B-8335-47FF-BAE5-CF9147831C76}">
      <dgm:prSet phldrT="[Text]"/>
      <dgm:spPr/>
      <dgm:t>
        <a:bodyPr/>
        <a:lstStyle/>
        <a:p>
          <a:r>
            <a:rPr lang="es-MX" dirty="0" err="1"/>
            <a:t>Wish</a:t>
          </a:r>
          <a:endParaRPr lang="es-ES" dirty="0"/>
        </a:p>
      </dgm:t>
    </dgm:pt>
    <dgm:pt modelId="{F4A59C5C-8D73-408E-9EE4-671BF18AE5E0}" type="parTrans" cxnId="{02C94B87-389E-46F7-8627-55B6E733B437}">
      <dgm:prSet/>
      <dgm:spPr/>
      <dgm:t>
        <a:bodyPr/>
        <a:lstStyle/>
        <a:p>
          <a:endParaRPr lang="es-ES"/>
        </a:p>
      </dgm:t>
    </dgm:pt>
    <dgm:pt modelId="{498C808D-AC58-4889-BEC2-612494CCDA18}" type="sibTrans" cxnId="{02C94B87-389E-46F7-8627-55B6E733B437}">
      <dgm:prSet/>
      <dgm:spPr/>
      <dgm:t>
        <a:bodyPr/>
        <a:lstStyle/>
        <a:p>
          <a:endParaRPr lang="es-ES"/>
        </a:p>
      </dgm:t>
    </dgm:pt>
    <dgm:pt modelId="{E19A39BA-F266-4F21-A8C6-827BEBE4F01A}">
      <dgm:prSet phldrT="[Text]"/>
      <dgm:spPr/>
      <dgm:t>
        <a:bodyPr/>
        <a:lstStyle/>
        <a:p>
          <a:r>
            <a:rPr lang="es-MX" dirty="0" err="1"/>
            <a:t>Could</a:t>
          </a:r>
          <a:r>
            <a:rPr lang="es-MX" dirty="0"/>
            <a:t> </a:t>
          </a:r>
          <a:r>
            <a:rPr lang="es-MX" dirty="0" err="1"/>
            <a:t>Have</a:t>
          </a:r>
          <a:endParaRPr lang="es-ES" dirty="0"/>
        </a:p>
      </dgm:t>
    </dgm:pt>
    <dgm:pt modelId="{E2DD01FF-9F07-4FD6-84EF-C7614330A9D0}" type="parTrans" cxnId="{69323BAA-31FB-4442-B9BC-9529510007A3}">
      <dgm:prSet/>
      <dgm:spPr/>
      <dgm:t>
        <a:bodyPr/>
        <a:lstStyle/>
        <a:p>
          <a:endParaRPr lang="es-ES"/>
        </a:p>
      </dgm:t>
    </dgm:pt>
    <dgm:pt modelId="{37FBB250-2555-4C1A-8D07-422A8027EAF8}" type="sibTrans" cxnId="{69323BAA-31FB-4442-B9BC-9529510007A3}">
      <dgm:prSet/>
      <dgm:spPr/>
      <dgm:t>
        <a:bodyPr/>
        <a:lstStyle/>
        <a:p>
          <a:endParaRPr lang="es-ES"/>
        </a:p>
      </dgm:t>
    </dgm:pt>
    <dgm:pt modelId="{2EE91382-87DA-4846-9E0E-6DD99767DD8E}">
      <dgm:prSet phldrT="[Text]"/>
      <dgm:spPr/>
      <dgm:t>
        <a:bodyPr/>
        <a:lstStyle/>
        <a:p>
          <a:r>
            <a:rPr lang="es-MX" dirty="0" err="1"/>
            <a:t>Should</a:t>
          </a:r>
          <a:r>
            <a:rPr lang="es-MX" dirty="0"/>
            <a:t> </a:t>
          </a:r>
          <a:r>
            <a:rPr lang="es-MX" dirty="0" err="1"/>
            <a:t>Have</a:t>
          </a:r>
          <a:endParaRPr lang="es-ES" dirty="0"/>
        </a:p>
      </dgm:t>
    </dgm:pt>
    <dgm:pt modelId="{5778E110-092A-48A9-89D2-FD1866338D8A}" type="parTrans" cxnId="{62FDB7DF-1D04-4A85-9B22-20DCE1159EF8}">
      <dgm:prSet/>
      <dgm:spPr/>
      <dgm:t>
        <a:bodyPr/>
        <a:lstStyle/>
        <a:p>
          <a:endParaRPr lang="es-ES"/>
        </a:p>
      </dgm:t>
    </dgm:pt>
    <dgm:pt modelId="{21EA17D2-41A9-47B5-B7B5-D5DBB43B6738}" type="sibTrans" cxnId="{62FDB7DF-1D04-4A85-9B22-20DCE1159EF8}">
      <dgm:prSet/>
      <dgm:spPr/>
      <dgm:t>
        <a:bodyPr/>
        <a:lstStyle/>
        <a:p>
          <a:endParaRPr lang="es-ES"/>
        </a:p>
      </dgm:t>
    </dgm:pt>
    <dgm:pt modelId="{059EE536-5ED2-4EA3-8FC8-CBCBADE75071}">
      <dgm:prSet phldrT="[Text]"/>
      <dgm:spPr/>
      <dgm:t>
        <a:bodyPr/>
        <a:lstStyle/>
        <a:p>
          <a:r>
            <a:rPr lang="es-MX" dirty="0" err="1"/>
            <a:t>Must</a:t>
          </a:r>
          <a:r>
            <a:rPr lang="es-MX" dirty="0"/>
            <a:t> </a:t>
          </a:r>
          <a:r>
            <a:rPr lang="es-MX" dirty="0" err="1"/>
            <a:t>have</a:t>
          </a:r>
          <a:endParaRPr lang="es-ES" dirty="0"/>
        </a:p>
      </dgm:t>
    </dgm:pt>
    <dgm:pt modelId="{FFF31803-CB73-4EB1-AB31-A886F6A86E69}" type="parTrans" cxnId="{4D7EB638-9FAF-4770-8A82-7EF9C825D1AB}">
      <dgm:prSet/>
      <dgm:spPr/>
      <dgm:t>
        <a:bodyPr/>
        <a:lstStyle/>
        <a:p>
          <a:endParaRPr lang="es-ES"/>
        </a:p>
      </dgm:t>
    </dgm:pt>
    <dgm:pt modelId="{8B4A3784-FEBD-4A87-9B72-3307EE008405}" type="sibTrans" cxnId="{4D7EB638-9FAF-4770-8A82-7EF9C825D1AB}">
      <dgm:prSet/>
      <dgm:spPr/>
      <dgm:t>
        <a:bodyPr/>
        <a:lstStyle/>
        <a:p>
          <a:endParaRPr lang="es-ES"/>
        </a:p>
      </dgm:t>
    </dgm:pt>
    <dgm:pt modelId="{66376B24-6830-4D1C-BACF-667BC8B2F9A7}" type="pres">
      <dgm:prSet presAssocID="{5107AB5A-AAA3-4BAB-BD15-86B46BEA9413}" presName="Name0" presStyleCnt="0">
        <dgm:presLayoutVars>
          <dgm:dir/>
          <dgm:animLvl val="lvl"/>
          <dgm:resizeHandles val="exact"/>
        </dgm:presLayoutVars>
      </dgm:prSet>
      <dgm:spPr/>
    </dgm:pt>
    <dgm:pt modelId="{CF1B4030-D82A-488C-8DCE-1E5A5ACC5752}" type="pres">
      <dgm:prSet presAssocID="{5BC52C4B-8335-47FF-BAE5-CF9147831C76}" presName="Name8" presStyleCnt="0"/>
      <dgm:spPr/>
    </dgm:pt>
    <dgm:pt modelId="{DA21CC26-0FDF-4B3B-A021-BCFCF8F377E9}" type="pres">
      <dgm:prSet presAssocID="{5BC52C4B-8335-47FF-BAE5-CF9147831C76}" presName="level" presStyleLbl="node1" presStyleIdx="0" presStyleCnt="4">
        <dgm:presLayoutVars>
          <dgm:chMax val="1"/>
          <dgm:bulletEnabled val="1"/>
        </dgm:presLayoutVars>
      </dgm:prSet>
      <dgm:spPr/>
    </dgm:pt>
    <dgm:pt modelId="{F50A1F32-363F-4546-AD0D-2EB20666B039}" type="pres">
      <dgm:prSet presAssocID="{5BC52C4B-8335-47FF-BAE5-CF9147831C7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9B940E7-507A-4CE6-B1BF-AEF55930DA01}" type="pres">
      <dgm:prSet presAssocID="{E19A39BA-F266-4F21-A8C6-827BEBE4F01A}" presName="Name8" presStyleCnt="0"/>
      <dgm:spPr/>
    </dgm:pt>
    <dgm:pt modelId="{D8683A51-0455-48B0-AAE9-E334F960F8F1}" type="pres">
      <dgm:prSet presAssocID="{E19A39BA-F266-4F21-A8C6-827BEBE4F01A}" presName="level" presStyleLbl="node1" presStyleIdx="1" presStyleCnt="4">
        <dgm:presLayoutVars>
          <dgm:chMax val="1"/>
          <dgm:bulletEnabled val="1"/>
        </dgm:presLayoutVars>
      </dgm:prSet>
      <dgm:spPr/>
    </dgm:pt>
    <dgm:pt modelId="{740540BB-FBF4-4F88-834E-58D98DEFB12E}" type="pres">
      <dgm:prSet presAssocID="{E19A39BA-F266-4F21-A8C6-827BEBE4F01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47639B0-1648-4E05-B3A1-38C4CE86D210}" type="pres">
      <dgm:prSet presAssocID="{2EE91382-87DA-4846-9E0E-6DD99767DD8E}" presName="Name8" presStyleCnt="0"/>
      <dgm:spPr/>
    </dgm:pt>
    <dgm:pt modelId="{303751DA-C6C3-4CE8-95B7-D226B6BC71A1}" type="pres">
      <dgm:prSet presAssocID="{2EE91382-87DA-4846-9E0E-6DD99767DD8E}" presName="level" presStyleLbl="node1" presStyleIdx="2" presStyleCnt="4">
        <dgm:presLayoutVars>
          <dgm:chMax val="1"/>
          <dgm:bulletEnabled val="1"/>
        </dgm:presLayoutVars>
      </dgm:prSet>
      <dgm:spPr/>
    </dgm:pt>
    <dgm:pt modelId="{8B3028F7-1932-4BB5-977E-578B1C41DBB5}" type="pres">
      <dgm:prSet presAssocID="{2EE91382-87DA-4846-9E0E-6DD99767DD8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3661ED-FC8C-47D0-B6C4-36DDD4009039}" type="pres">
      <dgm:prSet presAssocID="{059EE536-5ED2-4EA3-8FC8-CBCBADE75071}" presName="Name8" presStyleCnt="0"/>
      <dgm:spPr/>
    </dgm:pt>
    <dgm:pt modelId="{64F2250D-C44E-405B-B094-22680B03872A}" type="pres">
      <dgm:prSet presAssocID="{059EE536-5ED2-4EA3-8FC8-CBCBADE75071}" presName="level" presStyleLbl="node1" presStyleIdx="3" presStyleCnt="4">
        <dgm:presLayoutVars>
          <dgm:chMax val="1"/>
          <dgm:bulletEnabled val="1"/>
        </dgm:presLayoutVars>
      </dgm:prSet>
      <dgm:spPr/>
    </dgm:pt>
    <dgm:pt modelId="{D0839BA4-7103-4336-964C-19C2FD14365E}" type="pres">
      <dgm:prSet presAssocID="{059EE536-5ED2-4EA3-8FC8-CBCBADE7507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D7EB638-9FAF-4770-8A82-7EF9C825D1AB}" srcId="{5107AB5A-AAA3-4BAB-BD15-86B46BEA9413}" destId="{059EE536-5ED2-4EA3-8FC8-CBCBADE75071}" srcOrd="3" destOrd="0" parTransId="{FFF31803-CB73-4EB1-AB31-A886F6A86E69}" sibTransId="{8B4A3784-FEBD-4A87-9B72-3307EE008405}"/>
    <dgm:cxn modelId="{C7FF5741-4456-4297-B2CE-B21D17A50B33}" type="presOf" srcId="{5107AB5A-AAA3-4BAB-BD15-86B46BEA9413}" destId="{66376B24-6830-4D1C-BACF-667BC8B2F9A7}" srcOrd="0" destOrd="0" presId="urn:microsoft.com/office/officeart/2005/8/layout/pyramid1"/>
    <dgm:cxn modelId="{BE82EC75-B6FE-4496-BCBD-C243283FFDE5}" type="presOf" srcId="{059EE536-5ED2-4EA3-8FC8-CBCBADE75071}" destId="{64F2250D-C44E-405B-B094-22680B03872A}" srcOrd="0" destOrd="0" presId="urn:microsoft.com/office/officeart/2005/8/layout/pyramid1"/>
    <dgm:cxn modelId="{7B152E7A-3972-426D-9682-E406604F9C2F}" type="presOf" srcId="{E19A39BA-F266-4F21-A8C6-827BEBE4F01A}" destId="{740540BB-FBF4-4F88-834E-58D98DEFB12E}" srcOrd="1" destOrd="0" presId="urn:microsoft.com/office/officeart/2005/8/layout/pyramid1"/>
    <dgm:cxn modelId="{02C94B87-389E-46F7-8627-55B6E733B437}" srcId="{5107AB5A-AAA3-4BAB-BD15-86B46BEA9413}" destId="{5BC52C4B-8335-47FF-BAE5-CF9147831C76}" srcOrd="0" destOrd="0" parTransId="{F4A59C5C-8D73-408E-9EE4-671BF18AE5E0}" sibTransId="{498C808D-AC58-4889-BEC2-612494CCDA18}"/>
    <dgm:cxn modelId="{BF5714A1-CBA3-4234-A93F-90C546C0A9F1}" type="presOf" srcId="{059EE536-5ED2-4EA3-8FC8-CBCBADE75071}" destId="{D0839BA4-7103-4336-964C-19C2FD14365E}" srcOrd="1" destOrd="0" presId="urn:microsoft.com/office/officeart/2005/8/layout/pyramid1"/>
    <dgm:cxn modelId="{69323BAA-31FB-4442-B9BC-9529510007A3}" srcId="{5107AB5A-AAA3-4BAB-BD15-86B46BEA9413}" destId="{E19A39BA-F266-4F21-A8C6-827BEBE4F01A}" srcOrd="1" destOrd="0" parTransId="{E2DD01FF-9F07-4FD6-84EF-C7614330A9D0}" sibTransId="{37FBB250-2555-4C1A-8D07-422A8027EAF8}"/>
    <dgm:cxn modelId="{66F65AB9-DF69-4730-99FF-8E9CCC90D44F}" type="presOf" srcId="{2EE91382-87DA-4846-9E0E-6DD99767DD8E}" destId="{303751DA-C6C3-4CE8-95B7-D226B6BC71A1}" srcOrd="0" destOrd="0" presId="urn:microsoft.com/office/officeart/2005/8/layout/pyramid1"/>
    <dgm:cxn modelId="{3D4073C9-4B6F-4DAE-A4B4-7FD6E99FC494}" type="presOf" srcId="{E19A39BA-F266-4F21-A8C6-827BEBE4F01A}" destId="{D8683A51-0455-48B0-AAE9-E334F960F8F1}" srcOrd="0" destOrd="0" presId="urn:microsoft.com/office/officeart/2005/8/layout/pyramid1"/>
    <dgm:cxn modelId="{A703D8D2-8349-427C-8F35-E4B6ABFDCFE4}" type="presOf" srcId="{2EE91382-87DA-4846-9E0E-6DD99767DD8E}" destId="{8B3028F7-1932-4BB5-977E-578B1C41DBB5}" srcOrd="1" destOrd="0" presId="urn:microsoft.com/office/officeart/2005/8/layout/pyramid1"/>
    <dgm:cxn modelId="{D5769EDA-A1E7-42A8-9279-CBDC7C95CBCC}" type="presOf" srcId="{5BC52C4B-8335-47FF-BAE5-CF9147831C76}" destId="{DA21CC26-0FDF-4B3B-A021-BCFCF8F377E9}" srcOrd="0" destOrd="0" presId="urn:microsoft.com/office/officeart/2005/8/layout/pyramid1"/>
    <dgm:cxn modelId="{62FDB7DF-1D04-4A85-9B22-20DCE1159EF8}" srcId="{5107AB5A-AAA3-4BAB-BD15-86B46BEA9413}" destId="{2EE91382-87DA-4846-9E0E-6DD99767DD8E}" srcOrd="2" destOrd="0" parTransId="{5778E110-092A-48A9-89D2-FD1866338D8A}" sibTransId="{21EA17D2-41A9-47B5-B7B5-D5DBB43B6738}"/>
    <dgm:cxn modelId="{FC8409F1-0F66-49CE-88DB-9991C9AA52F7}" type="presOf" srcId="{5BC52C4B-8335-47FF-BAE5-CF9147831C76}" destId="{F50A1F32-363F-4546-AD0D-2EB20666B039}" srcOrd="1" destOrd="0" presId="urn:microsoft.com/office/officeart/2005/8/layout/pyramid1"/>
    <dgm:cxn modelId="{16A8E443-2A1E-4A70-B2A4-AE3BB8E75AD4}" type="presParOf" srcId="{66376B24-6830-4D1C-BACF-667BC8B2F9A7}" destId="{CF1B4030-D82A-488C-8DCE-1E5A5ACC5752}" srcOrd="0" destOrd="0" presId="urn:microsoft.com/office/officeart/2005/8/layout/pyramid1"/>
    <dgm:cxn modelId="{6956D837-EFCF-4E8D-BDC4-1DBACAF41B9F}" type="presParOf" srcId="{CF1B4030-D82A-488C-8DCE-1E5A5ACC5752}" destId="{DA21CC26-0FDF-4B3B-A021-BCFCF8F377E9}" srcOrd="0" destOrd="0" presId="urn:microsoft.com/office/officeart/2005/8/layout/pyramid1"/>
    <dgm:cxn modelId="{BE920F8A-4279-4274-90F5-921CA7547A36}" type="presParOf" srcId="{CF1B4030-D82A-488C-8DCE-1E5A5ACC5752}" destId="{F50A1F32-363F-4546-AD0D-2EB20666B039}" srcOrd="1" destOrd="0" presId="urn:microsoft.com/office/officeart/2005/8/layout/pyramid1"/>
    <dgm:cxn modelId="{9AED2932-ECD2-4AA3-B846-4ED81D5CC29C}" type="presParOf" srcId="{66376B24-6830-4D1C-BACF-667BC8B2F9A7}" destId="{D9B940E7-507A-4CE6-B1BF-AEF55930DA01}" srcOrd="1" destOrd="0" presId="urn:microsoft.com/office/officeart/2005/8/layout/pyramid1"/>
    <dgm:cxn modelId="{5BFAFF32-43E3-4103-855B-A23F3DEB4311}" type="presParOf" srcId="{D9B940E7-507A-4CE6-B1BF-AEF55930DA01}" destId="{D8683A51-0455-48B0-AAE9-E334F960F8F1}" srcOrd="0" destOrd="0" presId="urn:microsoft.com/office/officeart/2005/8/layout/pyramid1"/>
    <dgm:cxn modelId="{56B0981D-8C84-4C43-991C-F037993FEDBD}" type="presParOf" srcId="{D9B940E7-507A-4CE6-B1BF-AEF55930DA01}" destId="{740540BB-FBF4-4F88-834E-58D98DEFB12E}" srcOrd="1" destOrd="0" presId="urn:microsoft.com/office/officeart/2005/8/layout/pyramid1"/>
    <dgm:cxn modelId="{F02F50A5-7C27-40C1-8FED-10FD635B65FE}" type="presParOf" srcId="{66376B24-6830-4D1C-BACF-667BC8B2F9A7}" destId="{047639B0-1648-4E05-B3A1-38C4CE86D210}" srcOrd="2" destOrd="0" presId="urn:microsoft.com/office/officeart/2005/8/layout/pyramid1"/>
    <dgm:cxn modelId="{F7A6E363-0AF7-4C3B-A201-CBBDCA843BED}" type="presParOf" srcId="{047639B0-1648-4E05-B3A1-38C4CE86D210}" destId="{303751DA-C6C3-4CE8-95B7-D226B6BC71A1}" srcOrd="0" destOrd="0" presId="urn:microsoft.com/office/officeart/2005/8/layout/pyramid1"/>
    <dgm:cxn modelId="{971E79D8-92CC-462B-9805-BB48C0906BCC}" type="presParOf" srcId="{047639B0-1648-4E05-B3A1-38C4CE86D210}" destId="{8B3028F7-1932-4BB5-977E-578B1C41DBB5}" srcOrd="1" destOrd="0" presId="urn:microsoft.com/office/officeart/2005/8/layout/pyramid1"/>
    <dgm:cxn modelId="{BAF97535-0245-4284-B6C3-7EA7ED732786}" type="presParOf" srcId="{66376B24-6830-4D1C-BACF-667BC8B2F9A7}" destId="{083661ED-FC8C-47D0-B6C4-36DDD4009039}" srcOrd="3" destOrd="0" presId="urn:microsoft.com/office/officeart/2005/8/layout/pyramid1"/>
    <dgm:cxn modelId="{CAF6A7E3-9B2D-4D79-9048-A1CA55BAE25A}" type="presParOf" srcId="{083661ED-FC8C-47D0-B6C4-36DDD4009039}" destId="{64F2250D-C44E-405B-B094-22680B03872A}" srcOrd="0" destOrd="0" presId="urn:microsoft.com/office/officeart/2005/8/layout/pyramid1"/>
    <dgm:cxn modelId="{A098BE04-F299-4CB6-BC6D-AAC1F9D29BF6}" type="presParOf" srcId="{083661ED-FC8C-47D0-B6C4-36DDD4009039}" destId="{D0839BA4-7103-4336-964C-19C2FD14365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1CC26-0FDF-4B3B-A021-BCFCF8F377E9}">
      <dsp:nvSpPr>
        <dsp:cNvPr id="0" name=""/>
        <dsp:cNvSpPr/>
      </dsp:nvSpPr>
      <dsp:spPr>
        <a:xfrm>
          <a:off x="1795460" y="0"/>
          <a:ext cx="1196973" cy="672557"/>
        </a:xfrm>
        <a:prstGeom prst="trapezoid">
          <a:avLst>
            <a:gd name="adj" fmla="val 889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/>
            <a:t>Wish</a:t>
          </a:r>
          <a:endParaRPr lang="es-ES" sz="2400" kern="1200" dirty="0"/>
        </a:p>
      </dsp:txBody>
      <dsp:txXfrm>
        <a:off x="1795460" y="0"/>
        <a:ext cx="1196973" cy="672557"/>
      </dsp:txXfrm>
    </dsp:sp>
    <dsp:sp modelId="{D8683A51-0455-48B0-AAE9-E334F960F8F1}">
      <dsp:nvSpPr>
        <dsp:cNvPr id="0" name=""/>
        <dsp:cNvSpPr/>
      </dsp:nvSpPr>
      <dsp:spPr>
        <a:xfrm>
          <a:off x="1196973" y="672557"/>
          <a:ext cx="2393947" cy="672557"/>
        </a:xfrm>
        <a:prstGeom prst="trapezoid">
          <a:avLst>
            <a:gd name="adj" fmla="val 889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/>
            <a:t>Could</a:t>
          </a:r>
          <a:r>
            <a:rPr lang="es-MX" sz="2400" kern="1200" dirty="0"/>
            <a:t> </a:t>
          </a:r>
          <a:r>
            <a:rPr lang="es-MX" sz="2400" kern="1200" dirty="0" err="1"/>
            <a:t>Have</a:t>
          </a:r>
          <a:endParaRPr lang="es-ES" sz="2400" kern="1200" dirty="0"/>
        </a:p>
      </dsp:txBody>
      <dsp:txXfrm>
        <a:off x="1615914" y="672557"/>
        <a:ext cx="1556065" cy="672557"/>
      </dsp:txXfrm>
    </dsp:sp>
    <dsp:sp modelId="{303751DA-C6C3-4CE8-95B7-D226B6BC71A1}">
      <dsp:nvSpPr>
        <dsp:cNvPr id="0" name=""/>
        <dsp:cNvSpPr/>
      </dsp:nvSpPr>
      <dsp:spPr>
        <a:xfrm>
          <a:off x="598486" y="1345114"/>
          <a:ext cx="3590920" cy="672557"/>
        </a:xfrm>
        <a:prstGeom prst="trapezoid">
          <a:avLst>
            <a:gd name="adj" fmla="val 889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/>
            <a:t>Should</a:t>
          </a:r>
          <a:r>
            <a:rPr lang="es-MX" sz="2400" kern="1200" dirty="0"/>
            <a:t> </a:t>
          </a:r>
          <a:r>
            <a:rPr lang="es-MX" sz="2400" kern="1200" dirty="0" err="1"/>
            <a:t>Have</a:t>
          </a:r>
          <a:endParaRPr lang="es-ES" sz="2400" kern="1200" dirty="0"/>
        </a:p>
      </dsp:txBody>
      <dsp:txXfrm>
        <a:off x="1226897" y="1345114"/>
        <a:ext cx="2334098" cy="672557"/>
      </dsp:txXfrm>
    </dsp:sp>
    <dsp:sp modelId="{64F2250D-C44E-405B-B094-22680B03872A}">
      <dsp:nvSpPr>
        <dsp:cNvPr id="0" name=""/>
        <dsp:cNvSpPr/>
      </dsp:nvSpPr>
      <dsp:spPr>
        <a:xfrm>
          <a:off x="0" y="2017671"/>
          <a:ext cx="4787894" cy="672557"/>
        </a:xfrm>
        <a:prstGeom prst="trapezoid">
          <a:avLst>
            <a:gd name="adj" fmla="val 889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/>
            <a:t>Must</a:t>
          </a:r>
          <a:r>
            <a:rPr lang="es-MX" sz="2400" kern="1200" dirty="0"/>
            <a:t> </a:t>
          </a:r>
          <a:r>
            <a:rPr lang="es-MX" sz="2400" kern="1200" dirty="0" err="1"/>
            <a:t>have</a:t>
          </a:r>
          <a:endParaRPr lang="es-ES" sz="2400" kern="1200" dirty="0"/>
        </a:p>
      </dsp:txBody>
      <dsp:txXfrm>
        <a:off x="837881" y="2017671"/>
        <a:ext cx="3112131" cy="672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5/2/20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5/2/20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007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20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46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593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41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542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997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354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313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3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781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139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272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02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59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55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4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12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5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283048"/>
            <a:ext cx="1662546" cy="5841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GESTIÓN DE PROYECTOS</a:t>
            </a:r>
            <a:r>
              <a:rPr lang="es-ES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endParaRPr lang="es-ES" sz="1600" b="1" spc="-100" noProof="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r" rtl="0">
              <a:lnSpc>
                <a:spcPts val="1400"/>
              </a:lnSpc>
            </a:pPr>
            <a:r>
              <a:rPr lang="es-ES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UPV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B5C9CEF-C367-4D81-ACCC-F19BFAF6DF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grayscl/>
          </a:blip>
          <a:srcRect l="33" r="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4620127" y="5938788"/>
            <a:ext cx="2465114" cy="232410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Grado en Ingeniería  Informática</a:t>
            </a:r>
            <a:endParaRPr lang="es-ES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42288"/>
            <a:ext cx="6798250" cy="2278478"/>
          </a:xfrm>
        </p:spPr>
        <p:txBody>
          <a:bodyPr rtlCol="0"/>
          <a:lstStyle/>
          <a:p>
            <a:pPr rtl="0"/>
            <a:r>
              <a:rPr lang="es-ES" dirty="0"/>
              <a:t>Tema 3.1: la gestión del alcance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026716"/>
            <a:ext cx="3401478" cy="1815861"/>
          </a:xfrm>
        </p:spPr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1026" name="Picture 2" descr="Resultado de imagen de upv logo">
            <a:extLst>
              <a:ext uri="{FF2B5EF4-FFF2-40B4-BE49-F238E27FC236}">
                <a16:creationId xmlns:a16="http://schemas.microsoft.com/office/drawing/2014/main" id="{B684549A-8235-4189-8E81-DE7ABB4D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82" y="4285852"/>
            <a:ext cx="3670521" cy="12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Logo_2">
            <a:extLst>
              <a:ext uri="{FF2B5EF4-FFF2-40B4-BE49-F238E27FC236}">
                <a16:creationId xmlns:a16="http://schemas.microsoft.com/office/drawing/2014/main" id="{CD8D66E2-91D2-4390-B5A7-AEB62F9D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82" y="6171198"/>
            <a:ext cx="1524000" cy="44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LAS RESTRICCIONES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5394369" cy="4679250"/>
          </a:xfrm>
        </p:spPr>
        <p:txBody>
          <a:bodyPr/>
          <a:lstStyle/>
          <a:p>
            <a:r>
              <a:rPr lang="es-ES" sz="2400" dirty="0"/>
              <a:t>Son limitaciones en las opciones disponibles para el desarrollo del proyecto</a:t>
            </a:r>
          </a:p>
          <a:p>
            <a:r>
              <a:rPr lang="es-ES" sz="2400" dirty="0"/>
              <a:t>Impiden que apliquemos unas estrategias u otras</a:t>
            </a:r>
          </a:p>
          <a:p>
            <a:r>
              <a:rPr lang="es-ES" sz="2400" dirty="0"/>
              <a:t>Las restricciones son duras, no se pueden saltar</a:t>
            </a:r>
          </a:p>
          <a:p>
            <a:r>
              <a:rPr lang="es-ES" sz="2400" dirty="0"/>
              <a:t>Cabe identificarlas cuanto antes para evitar sobrecostes</a:t>
            </a:r>
          </a:p>
          <a:p>
            <a:r>
              <a:rPr lang="es-ES" sz="2400" dirty="0"/>
              <a:t>Hay diferentes tipos de restricciones:</a:t>
            </a:r>
          </a:p>
          <a:p>
            <a:pPr lvl="1"/>
            <a:r>
              <a:rPr lang="es-ES" sz="1800" dirty="0"/>
              <a:t>Presupuestarias</a:t>
            </a:r>
          </a:p>
          <a:p>
            <a:pPr lvl="1"/>
            <a:r>
              <a:rPr lang="es-ES" sz="1800" dirty="0"/>
              <a:t>Temporales</a:t>
            </a:r>
          </a:p>
          <a:p>
            <a:pPr lvl="1"/>
            <a:r>
              <a:rPr lang="es-ES" sz="1800" dirty="0"/>
              <a:t>Infraestructura</a:t>
            </a:r>
          </a:p>
          <a:p>
            <a:pPr lvl="1"/>
            <a:r>
              <a:rPr lang="es-ES" sz="1800" dirty="0"/>
              <a:t>Legales</a:t>
            </a:r>
          </a:p>
          <a:p>
            <a:pPr marL="0" indent="0">
              <a:buNone/>
            </a:pPr>
            <a:endParaRPr lang="es-ES" sz="28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122" name="Picture 2" descr="Resultado de imagen de constraint&quot;">
            <a:extLst>
              <a:ext uri="{FF2B5EF4-FFF2-40B4-BE49-F238E27FC236}">
                <a16:creationId xmlns:a16="http://schemas.microsoft.com/office/drawing/2014/main" id="{E26DDFE6-189D-4576-A9CB-F51E12BC8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60925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8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Asunciones y supuestos de inicio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8700277" cy="4679250"/>
          </a:xfrm>
        </p:spPr>
        <p:txBody>
          <a:bodyPr/>
          <a:lstStyle/>
          <a:p>
            <a:r>
              <a:rPr lang="es-ES" sz="2400" dirty="0"/>
              <a:t>Cuando comenzamos un proyecto puede haber cierto grado de incertidumbre sobre algunos aspectos internos o externos</a:t>
            </a:r>
          </a:p>
          <a:p>
            <a:pPr lvl="1"/>
            <a:r>
              <a:rPr lang="es-ES" sz="2200" dirty="0"/>
              <a:t>Es imposible conocerlo</a:t>
            </a:r>
          </a:p>
          <a:p>
            <a:pPr lvl="1"/>
            <a:r>
              <a:rPr lang="es-ES" sz="2200" dirty="0"/>
              <a:t>Es muy caro conocerlo</a:t>
            </a:r>
          </a:p>
          <a:p>
            <a:pPr lvl="1"/>
            <a:r>
              <a:rPr lang="es-ES" sz="2200" dirty="0"/>
              <a:t>No se sabrá hasta dentro de un tiempo</a:t>
            </a:r>
          </a:p>
          <a:p>
            <a:r>
              <a:rPr lang="es-ES" sz="2400" dirty="0"/>
              <a:t>Su cumplimiento o no cumplimiento afecta al desarrollo del proyecto</a:t>
            </a:r>
          </a:p>
          <a:p>
            <a:r>
              <a:rPr lang="es-ES" sz="2400" dirty="0"/>
              <a:t>Al comenzar el proyecto, se pueden realizar una serie de asunciones lógicas sobre dichos aspectos y comenzar a planificar partiendo de esas asunciones, asumiendo los riesgos de que no se cumplan</a:t>
            </a:r>
          </a:p>
          <a:p>
            <a:r>
              <a:rPr lang="es-ES" sz="2400" dirty="0"/>
              <a:t>Recomendaciones:</a:t>
            </a:r>
          </a:p>
          <a:p>
            <a:pPr lvl="1"/>
            <a:r>
              <a:rPr lang="es-ES" sz="2000" dirty="0"/>
              <a:t>Cuantificar la probabilidad de incumplimiento como su impacto sobre el proyecto</a:t>
            </a:r>
          </a:p>
          <a:p>
            <a:pPr lvl="1"/>
            <a:r>
              <a:rPr lang="es-ES" sz="2000" dirty="0"/>
              <a:t>Definir planes de respuesta </a:t>
            </a:r>
          </a:p>
          <a:p>
            <a:pPr marL="0" indent="0">
              <a:buNone/>
            </a:pPr>
            <a:endParaRPr lang="es-ES" sz="28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41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Pregunta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Señala aquellas opciones que sean restricciones</a:t>
            </a:r>
          </a:p>
          <a:p>
            <a:pPr lvl="1"/>
            <a:r>
              <a:rPr lang="es-ES" sz="2200" dirty="0"/>
              <a:t>El sistema de recomendación incrementará en un 10% el </a:t>
            </a:r>
            <a:r>
              <a:rPr lang="es-ES" sz="2200" dirty="0" err="1"/>
              <a:t>cross-selling</a:t>
            </a:r>
            <a:r>
              <a:rPr lang="es-ES" sz="2200" dirty="0"/>
              <a:t> entre hoteles y vuelos.</a:t>
            </a:r>
          </a:p>
          <a:p>
            <a:pPr lvl="1"/>
            <a:r>
              <a:rPr lang="es-ES" sz="2200" dirty="0"/>
              <a:t>Nuestra organización únicamente tiene licencia para la API de búsqueda de vuelos AMADEUS.</a:t>
            </a:r>
          </a:p>
          <a:p>
            <a:pPr lvl="1"/>
            <a:r>
              <a:rPr lang="es-ES" sz="2200" dirty="0"/>
              <a:t>El buscador debería contar con la opción de únicamente vuelo de ida</a:t>
            </a:r>
          </a:p>
          <a:p>
            <a:pPr lvl="1"/>
            <a:r>
              <a:rPr lang="es-ES" sz="2200" dirty="0"/>
              <a:t>La nueva parte de la web debería estar adaptada para personas invidentes.</a:t>
            </a:r>
          </a:p>
          <a:p>
            <a:pPr lvl="1"/>
            <a:r>
              <a:rPr lang="es-ES" sz="2200" dirty="0"/>
              <a:t>La ley de protección de datos</a:t>
            </a:r>
          </a:p>
          <a:p>
            <a:pPr lvl="1"/>
            <a:r>
              <a:rPr lang="es-ES" sz="2200" dirty="0"/>
              <a:t>El mercado de vuelos se mantendrá estable</a:t>
            </a:r>
          </a:p>
          <a:p>
            <a:pPr marL="266700" lvl="1" indent="0">
              <a:buNone/>
            </a:pPr>
            <a:endParaRPr lang="es-ES" sz="2200" dirty="0"/>
          </a:p>
          <a:p>
            <a:pPr lvl="1"/>
            <a:endParaRPr lang="es-ES" sz="2200" dirty="0"/>
          </a:p>
          <a:p>
            <a:pPr marL="0" indent="0">
              <a:buNone/>
            </a:pPr>
            <a:endParaRPr lang="es-ES" sz="28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85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Productos entregables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1" y="1512000"/>
            <a:ext cx="9197916" cy="4679250"/>
          </a:xfrm>
        </p:spPr>
        <p:txBody>
          <a:bodyPr/>
          <a:lstStyle/>
          <a:p>
            <a:r>
              <a:rPr lang="es-ES" sz="2200" dirty="0"/>
              <a:t>Durante el proyecto se producen productos tangibles (</a:t>
            </a:r>
            <a:r>
              <a:rPr lang="es-ES" sz="2200" dirty="0" err="1"/>
              <a:t>e.g</a:t>
            </a:r>
            <a:r>
              <a:rPr lang="es-ES" sz="2200" dirty="0"/>
              <a:t>., software, documentos, </a:t>
            </a:r>
            <a:r>
              <a:rPr lang="es-ES" sz="2200" dirty="0" err="1"/>
              <a:t>etc</a:t>
            </a:r>
            <a:r>
              <a:rPr lang="es-ES" sz="2200" dirty="0"/>
              <a:t>) como resultado de determinadas tareas </a:t>
            </a:r>
          </a:p>
          <a:p>
            <a:pPr lvl="1"/>
            <a:r>
              <a:rPr lang="es-ES" sz="2200" dirty="0"/>
              <a:t>Finales</a:t>
            </a:r>
          </a:p>
          <a:p>
            <a:pPr lvl="1"/>
            <a:r>
              <a:rPr lang="es-ES" sz="2200" dirty="0"/>
              <a:t>Parciales o auxiliares</a:t>
            </a:r>
          </a:p>
          <a:p>
            <a:r>
              <a:rPr lang="es-ES" sz="2200" dirty="0"/>
              <a:t>Muchos de estos entregables son entrada a otras tareas</a:t>
            </a:r>
          </a:p>
          <a:p>
            <a:r>
              <a:rPr lang="es-ES" sz="2200" dirty="0"/>
              <a:t>Otros se usan para que sean validados y/o aprobados por el cliente </a:t>
            </a:r>
            <a:r>
              <a:rPr lang="es-ES" sz="2200" dirty="0">
                <a:sym typeface="Wingdings" panose="05000000000000000000" pitchFamily="2" charset="2"/>
              </a:rPr>
              <a:t> Entregables</a:t>
            </a:r>
          </a:p>
          <a:p>
            <a:pPr lvl="1"/>
            <a:r>
              <a:rPr lang="es-ES" sz="2200" dirty="0">
                <a:sym typeface="Wingdings" panose="05000000000000000000" pitchFamily="2" charset="2"/>
              </a:rPr>
              <a:t>Son una muestra de que se está trabajando en el proyecto</a:t>
            </a:r>
          </a:p>
          <a:p>
            <a:pPr lvl="1"/>
            <a:r>
              <a:rPr lang="es-ES" sz="2200" dirty="0">
                <a:sym typeface="Wingdings" panose="05000000000000000000" pitchFamily="2" charset="2"/>
              </a:rPr>
              <a:t>Son una muestra de que se están cumpliendo los requisitos</a:t>
            </a:r>
          </a:p>
          <a:p>
            <a:pPr lvl="1"/>
            <a:r>
              <a:rPr lang="es-ES" sz="2200" dirty="0">
                <a:sym typeface="Wingdings" panose="05000000000000000000" pitchFamily="2" charset="2"/>
              </a:rPr>
              <a:t>El último entregable es el producto/servicio/resultado en sí</a:t>
            </a:r>
            <a:endParaRPr lang="es-ES" sz="2200" dirty="0"/>
          </a:p>
          <a:p>
            <a:endParaRPr lang="es-ES" sz="22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23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Los limites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1" y="1512000"/>
            <a:ext cx="7012153" cy="4679250"/>
          </a:xfrm>
        </p:spPr>
        <p:txBody>
          <a:bodyPr/>
          <a:lstStyle/>
          <a:p>
            <a:r>
              <a:rPr lang="es-ES" sz="2200" dirty="0"/>
              <a:t>Son los márgenes o exclusiones, e indican lo que NO se va a obtener como parte del proyecto</a:t>
            </a:r>
          </a:p>
          <a:p>
            <a:r>
              <a:rPr lang="es-ES" sz="2200" dirty="0"/>
              <a:t>Se define para evitar malentendidos con los clientes y/o interesados</a:t>
            </a:r>
          </a:p>
          <a:p>
            <a:r>
              <a:rPr lang="es-ES" sz="2200" dirty="0"/>
              <a:t>En la informática, es frecuente que se quieran añadir nuevas características o funciones a lo largo del proyecto </a:t>
            </a:r>
            <a:r>
              <a:rPr lang="es-ES" sz="2200" dirty="0">
                <a:sym typeface="Wingdings" panose="05000000000000000000" pitchFamily="2" charset="2"/>
              </a:rPr>
              <a:t> Una buena captura de requisitos puede evitar esto</a:t>
            </a:r>
          </a:p>
          <a:p>
            <a:r>
              <a:rPr lang="es-ES" sz="2200" dirty="0">
                <a:sym typeface="Wingdings" panose="05000000000000000000" pitchFamily="2" charset="2"/>
              </a:rPr>
              <a:t>Cabe dejar claro el alcance y los límites del proyecto para evitar el problema del síndrome del lavadero o “</a:t>
            </a:r>
            <a:r>
              <a:rPr lang="es-ES" sz="2200" dirty="0" err="1">
                <a:sym typeface="Wingdings" panose="05000000000000000000" pitchFamily="2" charset="2"/>
              </a:rPr>
              <a:t>Scope</a:t>
            </a:r>
            <a:r>
              <a:rPr lang="es-ES" sz="2200" dirty="0">
                <a:sym typeface="Wingdings" panose="05000000000000000000" pitchFamily="2" charset="2"/>
              </a:rPr>
              <a:t> </a:t>
            </a:r>
            <a:r>
              <a:rPr lang="es-ES" sz="2200" dirty="0" err="1">
                <a:sym typeface="Wingdings" panose="05000000000000000000" pitchFamily="2" charset="2"/>
              </a:rPr>
              <a:t>Creep</a:t>
            </a:r>
            <a:r>
              <a:rPr lang="es-ES" sz="2200" dirty="0">
                <a:sym typeface="Wingdings" panose="05000000000000000000" pitchFamily="2" charset="2"/>
              </a:rPr>
              <a:t>”  Impactos muy negativos sobre los costes y plazos de los proyectos</a:t>
            </a:r>
            <a:endParaRPr lang="es-ES" sz="2200" dirty="0"/>
          </a:p>
          <a:p>
            <a:endParaRPr lang="es-ES" sz="22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218" name="Picture 2" descr="Resultado de imagen de Scope creep&quot;">
            <a:extLst>
              <a:ext uri="{FF2B5EF4-FFF2-40B4-BE49-F238E27FC236}">
                <a16:creationId xmlns:a16="http://schemas.microsoft.com/office/drawing/2014/main" id="{DA0182C4-D733-457F-AC36-DA3214C32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42" y="2078776"/>
            <a:ext cx="4654550" cy="35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2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El alcance del producto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1" y="1512000"/>
            <a:ext cx="9197916" cy="2426954"/>
          </a:xfrm>
        </p:spPr>
        <p:txBody>
          <a:bodyPr/>
          <a:lstStyle/>
          <a:p>
            <a:r>
              <a:rPr lang="es-ES" sz="2200" b="1" dirty="0">
                <a:solidFill>
                  <a:srgbClr val="FF0000"/>
                </a:solidFill>
              </a:rPr>
              <a:t>NO CONFUNDIR CON EL ALCANCE DEL PROYECTO</a:t>
            </a:r>
          </a:p>
          <a:p>
            <a:r>
              <a:rPr lang="es-ES" sz="2200" dirty="0"/>
              <a:t>El alcance del producto concierne exclusivamente al producto realizado </a:t>
            </a:r>
            <a:r>
              <a:rPr lang="es-ES" sz="2200" dirty="0">
                <a:sym typeface="Wingdings" panose="05000000000000000000" pitchFamily="2" charset="2"/>
              </a:rPr>
              <a:t> A veces descomponible en subproductos</a:t>
            </a:r>
          </a:p>
          <a:p>
            <a:r>
              <a:rPr lang="es-ES" sz="2200" dirty="0">
                <a:sym typeface="Wingdings" panose="05000000000000000000" pitchFamily="2" charset="2"/>
              </a:rPr>
              <a:t>Con el alcance del producto definimos las características o funciones con las que contará el producto/servicio/resultado</a:t>
            </a:r>
            <a:endParaRPr lang="es-ES" sz="22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42" name="Picture 2" descr="Resultado de imagen de project management fun das&quot;">
            <a:extLst>
              <a:ext uri="{FF2B5EF4-FFF2-40B4-BE49-F238E27FC236}">
                <a16:creationId xmlns:a16="http://schemas.microsoft.com/office/drawing/2014/main" id="{94663067-A620-427D-9487-5B95F563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99" y="3839503"/>
            <a:ext cx="7306320" cy="28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3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Los criterios de éxito del proyecto y los criterios de aceptación del producto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FA47F2-90EB-4ED5-99D9-99E3ADC5DCE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B948B-AA16-4266-AF1E-822A5E2AA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CRITERIOS DE ÉXITO</a:t>
            </a:r>
            <a:endParaRPr lang="es-E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200" dirty="0"/>
              <a:t>Comprobar que la ejecución del proyecto efectivamente ha permitido cumplir los objetivos marcados para el proyecto</a:t>
            </a:r>
          </a:p>
          <a:p>
            <a:r>
              <a:rPr lang="es-ES" sz="2200" dirty="0"/>
              <a:t>Si los objetivos eran SMART, esto se puede comprobar fácilmente </a:t>
            </a:r>
            <a:r>
              <a:rPr lang="es-ES" sz="2200" dirty="0">
                <a:sym typeface="Wingdings" panose="05000000000000000000" pitchFamily="2" charset="2"/>
              </a:rPr>
              <a:t> Importante definirlos como tales</a:t>
            </a:r>
            <a:endParaRPr lang="es-ES" sz="22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09A473-00CD-42D9-A6DD-49B8DE1339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CRITERIOS DE ACEPTACIÓN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869BE5-92C1-4D27-83B7-BD84B66124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sz="2200" dirty="0"/>
              <a:t>Describen los procesos y criterios que se aplicarán al finalizar el producto para evaluar si se cumplen las expectativas del cliente</a:t>
            </a:r>
          </a:p>
          <a:p>
            <a:r>
              <a:rPr lang="es-MX" sz="2200" dirty="0"/>
              <a:t>Si los requisitos son específicos y están bien definidos, se comprueban fácilmente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3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E6C120-24C1-42F1-BD8D-47C54E255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GESTIÓN DEL ALCANCE</a:t>
            </a:r>
            <a:endParaRPr lang="es-E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36D0E7-7E07-47F0-AA4C-141648C31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Procesos relacionados con la gestión del alcance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40BD9-7996-4479-87AC-79B0881DD7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3306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Gestión del alcance (del proyecto)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>
                <a:solidFill>
                  <a:schemeClr val="tx1"/>
                </a:solidFill>
              </a:rPr>
              <a:t>Incluye los procesos que son recomendables para garantizar que en el proyecto se incluya todo el trabajo requerido, y únicamente el trabajo requerido, para completar el proyecto con éxito </a:t>
            </a:r>
            <a:r>
              <a:rPr lang="es-MX" sz="2400" dirty="0">
                <a:solidFill>
                  <a:schemeClr val="tx1"/>
                </a:solidFill>
                <a:sym typeface="Wingdings" panose="05000000000000000000" pitchFamily="2" charset="2"/>
              </a:rPr>
              <a:t> Se gestiona qué se incluye y qué no se incluye en el proyecto.</a:t>
            </a:r>
            <a:endParaRPr lang="es-MX" dirty="0">
              <a:solidFill>
                <a:schemeClr val="tx1"/>
              </a:solidFill>
            </a:endParaRP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5AA2E7F0-C0CF-403A-B06F-F5210AFB9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022186"/>
              </p:ext>
            </p:extLst>
          </p:nvPr>
        </p:nvGraphicFramePr>
        <p:xfrm>
          <a:off x="724877" y="2982450"/>
          <a:ext cx="8137770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6295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356295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356295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356295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356295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356295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275901">
                <a:tc>
                  <a:txBody>
                    <a:bodyPr/>
                    <a:lstStyle/>
                    <a:p>
                      <a:r>
                        <a:rPr lang="es-MX" sz="1400" dirty="0"/>
                        <a:t>Área/Proceso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Inicio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Planificación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Ejecución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Control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Cierre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s-MX" sz="1400" b="1" dirty="0">
                          <a:solidFill>
                            <a:srgbClr val="FF0000"/>
                          </a:solidFill>
                        </a:rPr>
                        <a:t>Alcance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s-MX" sz="1400" dirty="0"/>
                        <a:t>Tiempo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s-MX" sz="1400" dirty="0"/>
                        <a:t>Coste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s-MX" sz="1400" dirty="0"/>
                        <a:t>Calidad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s-MX" sz="1400" dirty="0"/>
                        <a:t>Comunicación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s-MX" sz="1400" dirty="0"/>
                        <a:t>Recursos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s-MX" sz="1400" dirty="0"/>
                        <a:t>Riesgos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s-MX" sz="1400" dirty="0"/>
                        <a:t>Adquisiciones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s-MX" sz="1400" dirty="0"/>
                        <a:t>Integración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r>
                        <a:rPr lang="es-MX" sz="1400" dirty="0"/>
                        <a:t>Interesados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x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0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Gestión del alcance (del proyecto)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662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>
                <a:solidFill>
                  <a:schemeClr val="tx1"/>
                </a:solidFill>
              </a:rPr>
              <a:t>Incluye los procesos que son recomendables para garantizar que en el proyecto se incluya todo el trabajo requerido, y únicamente el trabajo requerido, para completar el proyecto con éxito </a:t>
            </a:r>
            <a:r>
              <a:rPr lang="es-MX" sz="2400" dirty="0">
                <a:solidFill>
                  <a:schemeClr val="tx1"/>
                </a:solidFill>
                <a:sym typeface="Wingdings" panose="05000000000000000000" pitchFamily="2" charset="2"/>
              </a:rPr>
              <a:t> Se gestiona qué se y  incluye qué no se incluye en el proyecto.</a:t>
            </a:r>
            <a:endParaRPr lang="es-MX" dirty="0">
              <a:solidFill>
                <a:schemeClr val="tx1"/>
              </a:solidFill>
            </a:endParaRP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2FED70-3433-4719-9827-90852E6AF1B6}"/>
              </a:ext>
            </a:extLst>
          </p:cNvPr>
          <p:cNvSpPr/>
          <p:nvPr/>
        </p:nvSpPr>
        <p:spPr>
          <a:xfrm>
            <a:off x="647851" y="3710353"/>
            <a:ext cx="1596291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Planificar la gestión del alcance</a:t>
            </a:r>
            <a:endParaRPr lang="es-E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C5BDFD-841C-4D99-AE1F-9AEA728ACC6A}"/>
              </a:ext>
            </a:extLst>
          </p:cNvPr>
          <p:cNvSpPr/>
          <p:nvPr/>
        </p:nvSpPr>
        <p:spPr>
          <a:xfrm>
            <a:off x="2753068" y="3047998"/>
            <a:ext cx="1596291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Recopilar requisitos</a:t>
            </a:r>
            <a:endParaRPr lang="es-E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51DE4B-0DF7-4DE1-A60B-5DB202F7D4AC}"/>
              </a:ext>
            </a:extLst>
          </p:cNvPr>
          <p:cNvSpPr/>
          <p:nvPr/>
        </p:nvSpPr>
        <p:spPr>
          <a:xfrm>
            <a:off x="2753068" y="4379576"/>
            <a:ext cx="1596291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</a:t>
            </a:r>
            <a:endParaRPr lang="es-E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411F97-734B-4F21-893D-5151417BBDBD}"/>
              </a:ext>
            </a:extLst>
          </p:cNvPr>
          <p:cNvSpPr/>
          <p:nvPr/>
        </p:nvSpPr>
        <p:spPr>
          <a:xfrm>
            <a:off x="4858285" y="3710353"/>
            <a:ext cx="2245897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la estructura de descomposición en trabajos (EDT/WBS)</a:t>
            </a:r>
            <a:endParaRPr lang="es-E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77F027-2BA3-4771-ABB3-A0A12BEE8AF7}"/>
              </a:ext>
            </a:extLst>
          </p:cNvPr>
          <p:cNvSpPr/>
          <p:nvPr/>
        </p:nvSpPr>
        <p:spPr>
          <a:xfrm>
            <a:off x="7750710" y="2878608"/>
            <a:ext cx="1596291" cy="11019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Controlar el alcance</a:t>
            </a:r>
            <a:endParaRPr lang="es-E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E7A76B-2C7D-4CD4-A16C-20B55F5D979A}"/>
              </a:ext>
            </a:extLst>
          </p:cNvPr>
          <p:cNvSpPr/>
          <p:nvPr/>
        </p:nvSpPr>
        <p:spPr>
          <a:xfrm>
            <a:off x="7750709" y="4667248"/>
            <a:ext cx="1596291" cy="11019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Validar el alcance</a:t>
            </a:r>
            <a:endParaRPr lang="es-E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1E40AB-1CA5-4682-A4AB-0121A15125D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244142" y="3598983"/>
            <a:ext cx="508926" cy="662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BDD5BB-8906-4482-9AF7-96957DD53B4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551214" y="4149968"/>
            <a:ext cx="0" cy="229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2FDD0B-2DA8-474D-9D18-59AE471AD5E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349359" y="4261338"/>
            <a:ext cx="508926" cy="669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6D2CD4-DB79-44A7-80DC-649BEAB9841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104182" y="3429593"/>
            <a:ext cx="646528" cy="83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5CA2B0-DB11-4187-A42C-D2AB5D01DF6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7104182" y="4261338"/>
            <a:ext cx="646527" cy="956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1C5DC11-316D-4A17-A437-A1BEF196944B}"/>
              </a:ext>
            </a:extLst>
          </p:cNvPr>
          <p:cNvSpPr/>
          <p:nvPr/>
        </p:nvSpPr>
        <p:spPr>
          <a:xfrm rot="5400000">
            <a:off x="3580423" y="2811490"/>
            <a:ext cx="591188" cy="6456333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F11AB3-7253-4262-91F0-1B69D9EC0E23}"/>
              </a:ext>
            </a:extLst>
          </p:cNvPr>
          <p:cNvSpPr txBox="1"/>
          <p:nvPr/>
        </p:nvSpPr>
        <p:spPr>
          <a:xfrm>
            <a:off x="1595878" y="6348321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Planificación: Nos centraremos en estos</a:t>
            </a:r>
            <a:endParaRPr lang="es-ES" b="1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75AE8F6A-3348-467B-B330-4E262B560E36}"/>
              </a:ext>
            </a:extLst>
          </p:cNvPr>
          <p:cNvSpPr/>
          <p:nvPr/>
        </p:nvSpPr>
        <p:spPr>
          <a:xfrm rot="5400000">
            <a:off x="8174829" y="4880163"/>
            <a:ext cx="591188" cy="2318987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903372-B3C2-4F62-8009-E893E42FC887}"/>
              </a:ext>
            </a:extLst>
          </p:cNvPr>
          <p:cNvSpPr txBox="1"/>
          <p:nvPr/>
        </p:nvSpPr>
        <p:spPr>
          <a:xfrm>
            <a:off x="6190284" y="6312027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Control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23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E6C120-24C1-42F1-BD8D-47C54E255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ALCANCE</a:t>
            </a:r>
            <a:endParaRPr lang="es-E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36D0E7-7E07-47F0-AA4C-141648C31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Definición y componentes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40BD9-7996-4479-87AC-79B0881DD7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35569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Gestión del alcance y ciclos de vida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29897D-694E-41DC-9C04-0B563B340AB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1BFD-30C3-449C-83FD-25A3562C5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CICLOS PREDICTIVOS</a:t>
            </a:r>
            <a:endParaRPr lang="es-E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La recopilación de requisitos, definición del alcance, y descomposición de trabajos se realiza mayoritariamente antes del comienzo del proyecto</a:t>
            </a:r>
          </a:p>
          <a:p>
            <a:r>
              <a:rPr lang="es-MX" sz="2000" dirty="0">
                <a:solidFill>
                  <a:schemeClr val="tx1"/>
                </a:solidFill>
              </a:rPr>
              <a:t>La validación del alcance se realiza con los entregables del proyecto y cuando estos estén disponibles</a:t>
            </a:r>
          </a:p>
          <a:p>
            <a:r>
              <a:rPr lang="es-MX" sz="2000" dirty="0">
                <a:solidFill>
                  <a:schemeClr val="tx1"/>
                </a:solidFill>
              </a:rPr>
              <a:t>El control del alcance es un proceso continuo</a:t>
            </a:r>
          </a:p>
          <a:p>
            <a:r>
              <a:rPr lang="es-MX" sz="2000" dirty="0">
                <a:solidFill>
                  <a:schemeClr val="tx1"/>
                </a:solidFill>
              </a:rPr>
              <a:t>La base aprobada se modifica únicamente mediante procesos formales en la Validación del Alcance y Controlar el Alcance </a:t>
            </a:r>
            <a:endParaRPr lang="es-MX" sz="1600" dirty="0">
              <a:solidFill>
                <a:schemeClr val="tx1"/>
              </a:solidFill>
            </a:endParaRPr>
          </a:p>
          <a:p>
            <a:endParaRPr lang="es-ES" sz="16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1C2E68-BF24-4FB4-B8C5-A5862E57C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CICLOS ADAPTATIVOS</a:t>
            </a:r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0F3772-7C7F-4A43-AB2E-E74CCB340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/>
              <a:t>Son dados a altos cambios </a:t>
            </a:r>
            <a:r>
              <a:rPr lang="es-MX" dirty="0">
                <a:sym typeface="Wingdings" panose="05000000000000000000" pitchFamily="2" charset="2"/>
              </a:rPr>
              <a:t> Interesados y/o clientes involucrados en todo el proceso</a:t>
            </a:r>
          </a:p>
          <a:p>
            <a:r>
              <a:rPr lang="es-MX" dirty="0">
                <a:sym typeface="Wingdings" panose="05000000000000000000" pitchFamily="2" charset="2"/>
              </a:rPr>
              <a:t>El alcance de un proyecto es dividido en registro de trabajos pendientes</a:t>
            </a:r>
          </a:p>
          <a:p>
            <a:r>
              <a:rPr lang="es-MX" dirty="0">
                <a:sym typeface="Wingdings" panose="05000000000000000000" pitchFamily="2" charset="2"/>
              </a:rPr>
              <a:t>Al principio de la iteración, se priorizan las tareas del registro de trabajos pendientes y se seleccionan cuales se pueden entregar en la siguiente iteración</a:t>
            </a:r>
          </a:p>
          <a:p>
            <a:r>
              <a:rPr lang="es-MX" dirty="0">
                <a:sym typeface="Wingdings" panose="05000000000000000000" pitchFamily="2" charset="2"/>
              </a:rPr>
              <a:t>Al comenzar la iteración se repite la captura de requisitos, la definición del alcance, y la descomposición en tareas</a:t>
            </a:r>
          </a:p>
          <a:p>
            <a:r>
              <a:rPr lang="es-MX" dirty="0">
                <a:sym typeface="Wingdings" panose="05000000000000000000" pitchFamily="2" charset="2"/>
              </a:rPr>
              <a:t>Durante la iteración se lleva a cabo el control del alcance y la validación del alcance (a medida que entregables son generados)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40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Gestión del alcance: Predictivos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987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2FED70-3433-4719-9827-90852E6AF1B6}"/>
              </a:ext>
            </a:extLst>
          </p:cNvPr>
          <p:cNvSpPr/>
          <p:nvPr/>
        </p:nvSpPr>
        <p:spPr>
          <a:xfrm>
            <a:off x="647851" y="2842850"/>
            <a:ext cx="1596291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Planificar la gestión del alcance</a:t>
            </a:r>
            <a:endParaRPr lang="es-E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C5BDFD-841C-4D99-AE1F-9AEA728ACC6A}"/>
              </a:ext>
            </a:extLst>
          </p:cNvPr>
          <p:cNvSpPr/>
          <p:nvPr/>
        </p:nvSpPr>
        <p:spPr>
          <a:xfrm>
            <a:off x="2753068" y="2180495"/>
            <a:ext cx="1596291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Recopilar requisitos</a:t>
            </a:r>
            <a:endParaRPr lang="es-E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51DE4B-0DF7-4DE1-A60B-5DB202F7D4AC}"/>
              </a:ext>
            </a:extLst>
          </p:cNvPr>
          <p:cNvSpPr/>
          <p:nvPr/>
        </p:nvSpPr>
        <p:spPr>
          <a:xfrm>
            <a:off x="2753068" y="3512073"/>
            <a:ext cx="1596291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</a:t>
            </a:r>
            <a:endParaRPr lang="es-E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411F97-734B-4F21-893D-5151417BBDBD}"/>
              </a:ext>
            </a:extLst>
          </p:cNvPr>
          <p:cNvSpPr/>
          <p:nvPr/>
        </p:nvSpPr>
        <p:spPr>
          <a:xfrm>
            <a:off x="4858285" y="2842850"/>
            <a:ext cx="2245897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la estructura de descomposición en trabajos (EDT/WBS)</a:t>
            </a:r>
            <a:endParaRPr lang="es-E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77F027-2BA3-4771-ABB3-A0A12BEE8AF7}"/>
              </a:ext>
            </a:extLst>
          </p:cNvPr>
          <p:cNvSpPr/>
          <p:nvPr/>
        </p:nvSpPr>
        <p:spPr>
          <a:xfrm>
            <a:off x="7750710" y="2011105"/>
            <a:ext cx="1596291" cy="11019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Controlar el alcance</a:t>
            </a:r>
            <a:endParaRPr lang="es-E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E7A76B-2C7D-4CD4-A16C-20B55F5D979A}"/>
              </a:ext>
            </a:extLst>
          </p:cNvPr>
          <p:cNvSpPr/>
          <p:nvPr/>
        </p:nvSpPr>
        <p:spPr>
          <a:xfrm>
            <a:off x="7750709" y="3799745"/>
            <a:ext cx="1596291" cy="11019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Validar el alcance</a:t>
            </a:r>
            <a:endParaRPr lang="es-E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1E40AB-1CA5-4682-A4AB-0121A15125D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244142" y="2731480"/>
            <a:ext cx="508926" cy="662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BDD5BB-8906-4482-9AF7-96957DD53B4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551214" y="3282465"/>
            <a:ext cx="0" cy="229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2FDD0B-2DA8-474D-9D18-59AE471AD5E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349359" y="3393835"/>
            <a:ext cx="508926" cy="669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6D2CD4-DB79-44A7-80DC-649BEAB9841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104182" y="2562090"/>
            <a:ext cx="646528" cy="83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5CA2B0-DB11-4187-A42C-D2AB5D01DF6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7104182" y="3393835"/>
            <a:ext cx="646527" cy="956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1C5DC11-316D-4A17-A437-A1BEF196944B}"/>
              </a:ext>
            </a:extLst>
          </p:cNvPr>
          <p:cNvSpPr/>
          <p:nvPr/>
        </p:nvSpPr>
        <p:spPr>
          <a:xfrm rot="5400000">
            <a:off x="3580423" y="1897096"/>
            <a:ext cx="591188" cy="6456333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F11AB3-7253-4262-91F0-1B69D9EC0E23}"/>
              </a:ext>
            </a:extLst>
          </p:cNvPr>
          <p:cNvSpPr txBox="1"/>
          <p:nvPr/>
        </p:nvSpPr>
        <p:spPr>
          <a:xfrm>
            <a:off x="1595878" y="5633218"/>
            <a:ext cx="456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Planificación: Antes de comenzar el proyecto</a:t>
            </a:r>
          </a:p>
          <a:p>
            <a:pPr algn="ctr"/>
            <a:r>
              <a:rPr lang="es-MX" dirty="0"/>
              <a:t>Se realizan una vez</a:t>
            </a:r>
            <a:endParaRPr lang="es-ES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75AE8F6A-3348-467B-B330-4E262B560E36}"/>
              </a:ext>
            </a:extLst>
          </p:cNvPr>
          <p:cNvSpPr/>
          <p:nvPr/>
        </p:nvSpPr>
        <p:spPr>
          <a:xfrm rot="5400000">
            <a:off x="8174829" y="3965767"/>
            <a:ext cx="591188" cy="2318987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903372-B3C2-4F62-8009-E893E42FC887}"/>
              </a:ext>
            </a:extLst>
          </p:cNvPr>
          <p:cNvSpPr txBox="1"/>
          <p:nvPr/>
        </p:nvSpPr>
        <p:spPr>
          <a:xfrm>
            <a:off x="6096000" y="5696371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Control</a:t>
            </a:r>
            <a:endParaRPr lang="es-ES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DEF3453-5097-4986-80D7-AD9E2E9E34A2}"/>
              </a:ext>
            </a:extLst>
          </p:cNvPr>
          <p:cNvSpPr/>
          <p:nvPr/>
        </p:nvSpPr>
        <p:spPr>
          <a:xfrm>
            <a:off x="9551334" y="2153344"/>
            <a:ext cx="294633" cy="868287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1F1C53-2B99-4D3E-BD6F-0557C080A73A}"/>
              </a:ext>
            </a:extLst>
          </p:cNvPr>
          <p:cNvSpPr txBox="1"/>
          <p:nvPr/>
        </p:nvSpPr>
        <p:spPr>
          <a:xfrm>
            <a:off x="8716201" y="2362148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Durante la ejecución</a:t>
            </a:r>
            <a:endParaRPr lang="es-ES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C02A8CB8-6ED9-4761-B3EF-E76653E89113}"/>
              </a:ext>
            </a:extLst>
          </p:cNvPr>
          <p:cNvSpPr/>
          <p:nvPr/>
        </p:nvSpPr>
        <p:spPr>
          <a:xfrm>
            <a:off x="9545182" y="3876831"/>
            <a:ext cx="294633" cy="868287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C99D08-C308-42AB-8A1C-1E4850E0CC9A}"/>
              </a:ext>
            </a:extLst>
          </p:cNvPr>
          <p:cNvSpPr txBox="1"/>
          <p:nvPr/>
        </p:nvSpPr>
        <p:spPr>
          <a:xfrm>
            <a:off x="8619193" y="4116999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 cada entregable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834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Gestión del alcance: adaptativos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987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2FED70-3433-4719-9827-90852E6AF1B6}"/>
              </a:ext>
            </a:extLst>
          </p:cNvPr>
          <p:cNvSpPr/>
          <p:nvPr/>
        </p:nvSpPr>
        <p:spPr>
          <a:xfrm>
            <a:off x="647851" y="2842850"/>
            <a:ext cx="1596291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Planificar la gestión del alcance</a:t>
            </a:r>
            <a:endParaRPr lang="es-E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C5BDFD-841C-4D99-AE1F-9AEA728ACC6A}"/>
              </a:ext>
            </a:extLst>
          </p:cNvPr>
          <p:cNvSpPr/>
          <p:nvPr/>
        </p:nvSpPr>
        <p:spPr>
          <a:xfrm>
            <a:off x="2753068" y="2180495"/>
            <a:ext cx="1596291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Recopilar requisitos</a:t>
            </a:r>
            <a:endParaRPr lang="es-E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51DE4B-0DF7-4DE1-A60B-5DB202F7D4AC}"/>
              </a:ext>
            </a:extLst>
          </p:cNvPr>
          <p:cNvSpPr/>
          <p:nvPr/>
        </p:nvSpPr>
        <p:spPr>
          <a:xfrm>
            <a:off x="2753068" y="3512073"/>
            <a:ext cx="1596291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</a:t>
            </a:r>
            <a:endParaRPr lang="es-E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411F97-734B-4F21-893D-5151417BBDBD}"/>
              </a:ext>
            </a:extLst>
          </p:cNvPr>
          <p:cNvSpPr/>
          <p:nvPr/>
        </p:nvSpPr>
        <p:spPr>
          <a:xfrm>
            <a:off x="4858285" y="2842850"/>
            <a:ext cx="2245897" cy="110197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la estructura de descomposición en trabajos (EDT/WBS)</a:t>
            </a:r>
            <a:endParaRPr lang="es-E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77F027-2BA3-4771-ABB3-A0A12BEE8AF7}"/>
              </a:ext>
            </a:extLst>
          </p:cNvPr>
          <p:cNvSpPr/>
          <p:nvPr/>
        </p:nvSpPr>
        <p:spPr>
          <a:xfrm>
            <a:off x="7750710" y="2011105"/>
            <a:ext cx="1596291" cy="11019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Controlar el alcance</a:t>
            </a:r>
            <a:endParaRPr lang="es-E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E7A76B-2C7D-4CD4-A16C-20B55F5D979A}"/>
              </a:ext>
            </a:extLst>
          </p:cNvPr>
          <p:cNvSpPr/>
          <p:nvPr/>
        </p:nvSpPr>
        <p:spPr>
          <a:xfrm>
            <a:off x="7750709" y="3799745"/>
            <a:ext cx="1596291" cy="11019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Validar el alcance</a:t>
            </a:r>
            <a:endParaRPr lang="es-E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1E40AB-1CA5-4682-A4AB-0121A15125D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244142" y="2731480"/>
            <a:ext cx="508926" cy="662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BDD5BB-8906-4482-9AF7-96957DD53B4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551214" y="3282465"/>
            <a:ext cx="0" cy="375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2FDD0B-2DA8-474D-9D18-59AE471AD5E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349359" y="3393835"/>
            <a:ext cx="508926" cy="669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6D2CD4-DB79-44A7-80DC-649BEAB9841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104182" y="2562090"/>
            <a:ext cx="646528" cy="83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5CA2B0-DB11-4187-A42C-D2AB5D01DF6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7104182" y="3393835"/>
            <a:ext cx="646527" cy="956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1C5DC11-316D-4A17-A437-A1BEF196944B}"/>
              </a:ext>
            </a:extLst>
          </p:cNvPr>
          <p:cNvSpPr/>
          <p:nvPr/>
        </p:nvSpPr>
        <p:spPr>
          <a:xfrm rot="5400000">
            <a:off x="3580423" y="1897096"/>
            <a:ext cx="591188" cy="6456333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F11AB3-7253-4262-91F0-1B69D9EC0E23}"/>
              </a:ext>
            </a:extLst>
          </p:cNvPr>
          <p:cNvSpPr txBox="1"/>
          <p:nvPr/>
        </p:nvSpPr>
        <p:spPr>
          <a:xfrm>
            <a:off x="1595878" y="5633218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Planificación</a:t>
            </a:r>
            <a:endParaRPr lang="es-ES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75AE8F6A-3348-467B-B330-4E262B560E36}"/>
              </a:ext>
            </a:extLst>
          </p:cNvPr>
          <p:cNvSpPr/>
          <p:nvPr/>
        </p:nvSpPr>
        <p:spPr>
          <a:xfrm rot="5400000">
            <a:off x="8174829" y="3965767"/>
            <a:ext cx="591188" cy="2318987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903372-B3C2-4F62-8009-E893E42FC887}"/>
              </a:ext>
            </a:extLst>
          </p:cNvPr>
          <p:cNvSpPr txBox="1"/>
          <p:nvPr/>
        </p:nvSpPr>
        <p:spPr>
          <a:xfrm>
            <a:off x="6096000" y="5696371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Control</a:t>
            </a:r>
            <a:endParaRPr lang="es-ES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DEF3453-5097-4986-80D7-AD9E2E9E34A2}"/>
              </a:ext>
            </a:extLst>
          </p:cNvPr>
          <p:cNvSpPr/>
          <p:nvPr/>
        </p:nvSpPr>
        <p:spPr>
          <a:xfrm>
            <a:off x="9551334" y="2153344"/>
            <a:ext cx="294633" cy="868287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1F1C53-2B99-4D3E-BD6F-0557C080A73A}"/>
              </a:ext>
            </a:extLst>
          </p:cNvPr>
          <p:cNvSpPr txBox="1"/>
          <p:nvPr/>
        </p:nvSpPr>
        <p:spPr>
          <a:xfrm>
            <a:off x="8716201" y="2362148"/>
            <a:ext cx="456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Durante la ejecución</a:t>
            </a:r>
          </a:p>
          <a:p>
            <a:pPr algn="ctr"/>
            <a:r>
              <a:rPr lang="es-MX" dirty="0"/>
              <a:t>de la iteración</a:t>
            </a:r>
            <a:endParaRPr lang="es-ES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C02A8CB8-6ED9-4761-B3EF-E76653E89113}"/>
              </a:ext>
            </a:extLst>
          </p:cNvPr>
          <p:cNvSpPr/>
          <p:nvPr/>
        </p:nvSpPr>
        <p:spPr>
          <a:xfrm>
            <a:off x="9545182" y="3876831"/>
            <a:ext cx="294633" cy="868287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C99D08-C308-42AB-8A1C-1E4850E0CC9A}"/>
              </a:ext>
            </a:extLst>
          </p:cNvPr>
          <p:cNvSpPr txBox="1"/>
          <p:nvPr/>
        </p:nvSpPr>
        <p:spPr>
          <a:xfrm>
            <a:off x="9167363" y="4116999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 cada entregable de iteración</a:t>
            </a:r>
            <a:endParaRPr lang="es-ES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EBDBC89-BAB8-4AC7-8F80-43F13159AEBD}"/>
              </a:ext>
            </a:extLst>
          </p:cNvPr>
          <p:cNvSpPr/>
          <p:nvPr/>
        </p:nvSpPr>
        <p:spPr>
          <a:xfrm rot="16200000">
            <a:off x="1265996" y="1846067"/>
            <a:ext cx="360001" cy="1432045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AF74A-DC4E-43ED-B4B9-F8D8F4360B09}"/>
              </a:ext>
            </a:extLst>
          </p:cNvPr>
          <p:cNvSpPr txBox="1"/>
          <p:nvPr/>
        </p:nvSpPr>
        <p:spPr>
          <a:xfrm>
            <a:off x="-790381" y="1922533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Una vez, antes del proyecto</a:t>
            </a:r>
            <a:endParaRPr lang="es-ES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A33CBCF-E5A0-4822-B1F9-099B6C509AB0}"/>
              </a:ext>
            </a:extLst>
          </p:cNvPr>
          <p:cNvSpPr/>
          <p:nvPr/>
        </p:nvSpPr>
        <p:spPr>
          <a:xfrm rot="16200000">
            <a:off x="4693227" y="-269117"/>
            <a:ext cx="591188" cy="4230726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181541-607D-41D3-95B6-089CDB9BEE14}"/>
              </a:ext>
            </a:extLst>
          </p:cNvPr>
          <p:cNvSpPr txBox="1"/>
          <p:nvPr/>
        </p:nvSpPr>
        <p:spPr>
          <a:xfrm>
            <a:off x="2753068" y="1121758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Al principio de la iteración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171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Pregunta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¿Cuántas veces se planifica el cómo se va a llevar a cabo la recopilación de requisitos con un ciclo de vida adaptativo o ágil?</a:t>
            </a:r>
          </a:p>
          <a:p>
            <a:r>
              <a:rPr lang="es-ES" sz="2400" dirty="0"/>
              <a:t>Ninguna</a:t>
            </a:r>
          </a:p>
          <a:p>
            <a:r>
              <a:rPr lang="es-ES" sz="2400" dirty="0"/>
              <a:t>Una</a:t>
            </a:r>
          </a:p>
          <a:p>
            <a:r>
              <a:rPr lang="es-ES" sz="2400" dirty="0"/>
              <a:t>Cada vez que se inicia una iteración</a:t>
            </a:r>
          </a:p>
          <a:p>
            <a:r>
              <a:rPr lang="es-ES" sz="2400" dirty="0"/>
              <a:t>Cada vez que finaliza una iteración</a:t>
            </a:r>
            <a:endParaRPr lang="es-ES" sz="2200" dirty="0"/>
          </a:p>
          <a:p>
            <a:pPr marL="266700" lvl="1" indent="0">
              <a:buNone/>
            </a:pPr>
            <a:endParaRPr lang="es-ES" sz="2200" dirty="0"/>
          </a:p>
          <a:p>
            <a:pPr lvl="1"/>
            <a:endParaRPr lang="es-ES" sz="2200" dirty="0"/>
          </a:p>
          <a:p>
            <a:pPr marL="0" indent="0">
              <a:buNone/>
            </a:pPr>
            <a:endParaRPr lang="es-ES" sz="28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917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¡GRACIAS!</a:t>
            </a:r>
          </a:p>
        </p:txBody>
      </p:sp>
      <p:sp>
        <p:nvSpPr>
          <p:cNvPr id="22" name="Cuadro de texto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ESTADÍSTICA</a:t>
            </a:r>
          </a:p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dirty="0">
                <a:latin typeface="Corbel" panose="020B0503020204020204" pitchFamily="34" charset="0"/>
              </a:rPr>
              <a:t>UPV</a:t>
            </a:r>
            <a:endParaRPr lang="es-ES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5" name="Picture 2" descr="Resultado de imagen de upv logo">
            <a:extLst>
              <a:ext uri="{FF2B5EF4-FFF2-40B4-BE49-F238E27FC236}">
                <a16:creationId xmlns:a16="http://schemas.microsoft.com/office/drawing/2014/main" id="{E5E5C1AD-5B52-4207-9DB6-FC34C399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1" y="5286880"/>
            <a:ext cx="3670521" cy="12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EEE838-29D3-456B-BA26-A2DE06444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050" y="5361340"/>
            <a:ext cx="2828998" cy="11486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EE5C-7178-4F30-96DF-A76AB8EFC3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CE6F6-A57D-4871-B248-207AFE1FE3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alcance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3CB2FB-B154-4167-A008-A0A27FDB5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sz="3200" b="1" dirty="0"/>
                  <a:t>Alcance del producto/servicio/resultado: </a:t>
                </a:r>
                <a:r>
                  <a:rPr lang="es-MX" sz="3200" dirty="0"/>
                  <a:t>Define qué características o funciones debería tener el producto final desde una perspectiva técnica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es-MX" sz="8000" dirty="0"/>
              </a:p>
              <a:p>
                <a:r>
                  <a:rPr lang="es-MX" sz="3200" b="1" dirty="0">
                    <a:solidFill>
                      <a:srgbClr val="FF0000"/>
                    </a:solidFill>
                  </a:rPr>
                  <a:t>Alcance del proyecto: </a:t>
                </a:r>
                <a:r>
                  <a:rPr lang="es-MX" sz="3200" dirty="0">
                    <a:solidFill>
                      <a:srgbClr val="FF0000"/>
                    </a:solidFill>
                  </a:rPr>
                  <a:t>Es el trabajo necesario para entregar un producto, servicio, o resultados con las características especificadas.</a:t>
                </a:r>
                <a:endParaRPr lang="es-MX" sz="2400" dirty="0">
                  <a:solidFill>
                    <a:srgbClr val="FF0000"/>
                  </a:solidFill>
                </a:endParaRPr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3CB2FB-B154-4167-A008-A0A27FDB5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18" t="-3776" r="-32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8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¿Qué comprende exactamente el alcance?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El alcance del proyecto, tras quedar completamente definido, incluye los siguientes ítems:</a:t>
            </a:r>
          </a:p>
          <a:p>
            <a:pPr lvl="1"/>
            <a:r>
              <a:rPr lang="es-ES" sz="2400" dirty="0"/>
              <a:t>La misión del proyecto</a:t>
            </a:r>
          </a:p>
          <a:p>
            <a:pPr lvl="1"/>
            <a:r>
              <a:rPr lang="es-ES" sz="2400" dirty="0"/>
              <a:t>Los objetivos</a:t>
            </a:r>
          </a:p>
          <a:p>
            <a:pPr lvl="1"/>
            <a:r>
              <a:rPr lang="es-ES" sz="2400" dirty="0"/>
              <a:t>Los requisitos</a:t>
            </a:r>
          </a:p>
          <a:p>
            <a:pPr lvl="1"/>
            <a:r>
              <a:rPr lang="es-ES" sz="2400" dirty="0"/>
              <a:t>Las restricciones </a:t>
            </a:r>
          </a:p>
          <a:p>
            <a:pPr lvl="1"/>
            <a:r>
              <a:rPr lang="es-ES" sz="2400" dirty="0"/>
              <a:t>Las asunciones y supuestos de inicio</a:t>
            </a:r>
          </a:p>
          <a:p>
            <a:pPr lvl="1"/>
            <a:r>
              <a:rPr lang="es-ES" sz="2400" dirty="0"/>
              <a:t>Los productos entregables</a:t>
            </a:r>
          </a:p>
          <a:p>
            <a:pPr lvl="1"/>
            <a:r>
              <a:rPr lang="es-ES" sz="2400" dirty="0"/>
              <a:t>Los límites</a:t>
            </a:r>
          </a:p>
          <a:p>
            <a:pPr lvl="1"/>
            <a:r>
              <a:rPr lang="es-ES" sz="2400" dirty="0"/>
              <a:t>El alcance del producto</a:t>
            </a:r>
          </a:p>
          <a:p>
            <a:pPr lvl="1"/>
            <a:r>
              <a:rPr lang="es-ES" sz="2400" dirty="0"/>
              <a:t>Los criterios de éxito del proyecto y los criterios de aceptación del producto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697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La misión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Descripción general y amplia sobre lo que se busca con el proyecto. </a:t>
            </a:r>
          </a:p>
          <a:p>
            <a:r>
              <a:rPr lang="es-ES" sz="2400" dirty="0"/>
              <a:t>Suele estar ligado al caso de negocio que ha motivado la creación del proyecto.</a:t>
            </a:r>
          </a:p>
          <a:p>
            <a:r>
              <a:rPr lang="es-ES" sz="2400" dirty="0"/>
              <a:t>Debe expresarse en positivo</a:t>
            </a:r>
          </a:p>
          <a:p>
            <a:r>
              <a:rPr lang="es-ES" sz="2400" dirty="0"/>
              <a:t>No es en detalle, esto se realiza después</a:t>
            </a:r>
          </a:p>
          <a:p>
            <a:r>
              <a:rPr lang="es-ES" sz="2400" dirty="0"/>
              <a:t>Ejemplo: Nuestros clientes compran vuelos con nosotros, pero reservan hoteles con otras compañías </a:t>
            </a:r>
            <a:r>
              <a:rPr lang="es-ES" sz="2400" dirty="0">
                <a:sym typeface="Wingdings" panose="05000000000000000000" pitchFamily="2" charset="2"/>
              </a:rPr>
              <a:t> Rediseño e implementación de la web para incrementar el </a:t>
            </a:r>
            <a:r>
              <a:rPr lang="es-ES" sz="2400" dirty="0" err="1">
                <a:sym typeface="Wingdings" panose="05000000000000000000" pitchFamily="2" charset="2"/>
              </a:rPr>
              <a:t>cross-selling</a:t>
            </a:r>
            <a:r>
              <a:rPr lang="es-ES" sz="2400" dirty="0">
                <a:sym typeface="Wingdings" panose="05000000000000000000" pitchFamily="2" charset="2"/>
              </a:rPr>
              <a:t> entre vuelos y hoteles</a:t>
            </a:r>
            <a:endParaRPr lang="es-ES" sz="2400" dirty="0"/>
          </a:p>
          <a:p>
            <a:pPr marL="0" indent="0">
              <a:buNone/>
            </a:pPr>
            <a:endParaRPr lang="es-ES" sz="28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081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Los objetivos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597DAB-9197-4B5A-B94B-9E33D8C33E8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76B29-3C1B-49BB-813F-1AA5C737A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DEFINICIÓN</a:t>
            </a:r>
            <a:endParaRPr lang="es-E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000" dirty="0"/>
              <a:t>La misión se descompone en objetivos mucho más concretos y precisos.</a:t>
            </a:r>
          </a:p>
          <a:p>
            <a:r>
              <a:rPr lang="es-ES" sz="2000" dirty="0"/>
              <a:t>El cumplimiento de los objetivos implica la consecución de la misión. </a:t>
            </a:r>
          </a:p>
          <a:p>
            <a:r>
              <a:rPr lang="es-ES" sz="2000" dirty="0"/>
              <a:t>Son “SMART”:</a:t>
            </a:r>
          </a:p>
          <a:p>
            <a:pPr lvl="1"/>
            <a:r>
              <a:rPr lang="es-ES" sz="2000" dirty="0"/>
              <a:t>Específico (</a:t>
            </a:r>
            <a:r>
              <a:rPr lang="es-ES" sz="2000" b="1" dirty="0" err="1"/>
              <a:t>S</a:t>
            </a:r>
            <a:r>
              <a:rPr lang="es-ES" sz="2000" dirty="0" err="1"/>
              <a:t>pecific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Medibles (</a:t>
            </a:r>
            <a:r>
              <a:rPr lang="es-ES" sz="2000" b="1" dirty="0" err="1"/>
              <a:t>M</a:t>
            </a:r>
            <a:r>
              <a:rPr lang="es-ES" sz="2000" dirty="0" err="1"/>
              <a:t>easurable</a:t>
            </a:r>
            <a:r>
              <a:rPr lang="es-ES" sz="2000" dirty="0"/>
              <a:t>) </a:t>
            </a:r>
            <a:r>
              <a:rPr lang="es-ES" sz="2000" dirty="0">
                <a:sym typeface="Wingdings" panose="05000000000000000000" pitchFamily="2" charset="2"/>
              </a:rPr>
              <a:t> Verificables con alguna medida o métrica</a:t>
            </a:r>
          </a:p>
          <a:p>
            <a:pPr lvl="1"/>
            <a:r>
              <a:rPr lang="es-ES" sz="2000" dirty="0">
                <a:sym typeface="Wingdings" panose="05000000000000000000" pitchFamily="2" charset="2"/>
              </a:rPr>
              <a:t>Asignable (</a:t>
            </a:r>
            <a:r>
              <a:rPr lang="es-ES" sz="2000" b="1" dirty="0" err="1">
                <a:sym typeface="Wingdings" panose="05000000000000000000" pitchFamily="2" charset="2"/>
              </a:rPr>
              <a:t>A</a:t>
            </a:r>
            <a:r>
              <a:rPr lang="es-ES" sz="2000" dirty="0" err="1">
                <a:sym typeface="Wingdings" panose="05000000000000000000" pitchFamily="2" charset="2"/>
              </a:rPr>
              <a:t>ssignable</a:t>
            </a:r>
            <a:r>
              <a:rPr lang="es-ES" sz="2000" dirty="0">
                <a:sym typeface="Wingdings" panose="05000000000000000000" pitchFamily="2" charset="2"/>
              </a:rPr>
              <a:t>) </a:t>
            </a:r>
          </a:p>
          <a:p>
            <a:pPr lvl="1"/>
            <a:r>
              <a:rPr lang="es-ES" sz="2000" dirty="0">
                <a:sym typeface="Wingdings" panose="05000000000000000000" pitchFamily="2" charset="2"/>
              </a:rPr>
              <a:t>Realista (</a:t>
            </a:r>
            <a:r>
              <a:rPr lang="es-ES" sz="2000" b="1" dirty="0" err="1">
                <a:sym typeface="Wingdings" panose="05000000000000000000" pitchFamily="2" charset="2"/>
              </a:rPr>
              <a:t>R</a:t>
            </a:r>
            <a:r>
              <a:rPr lang="es-ES" sz="2000" dirty="0" err="1">
                <a:sym typeface="Wingdings" panose="05000000000000000000" pitchFamily="2" charset="2"/>
              </a:rPr>
              <a:t>ealistic</a:t>
            </a:r>
            <a:r>
              <a:rPr lang="es-ES" sz="2000" dirty="0">
                <a:sym typeface="Wingdings" panose="05000000000000000000" pitchFamily="2" charset="2"/>
              </a:rPr>
              <a:t>) </a:t>
            </a:r>
          </a:p>
          <a:p>
            <a:pPr lvl="1"/>
            <a:r>
              <a:rPr lang="es-ES" sz="2000" dirty="0">
                <a:sym typeface="Wingdings" panose="05000000000000000000" pitchFamily="2" charset="2"/>
              </a:rPr>
              <a:t>Basado en el tiempo (</a:t>
            </a:r>
            <a:r>
              <a:rPr lang="es-ES" sz="2000" b="1" dirty="0">
                <a:sym typeface="Wingdings" panose="05000000000000000000" pitchFamily="2" charset="2"/>
              </a:rPr>
              <a:t>T</a:t>
            </a:r>
            <a:r>
              <a:rPr lang="es-ES" sz="2000" dirty="0">
                <a:sym typeface="Wingdings" panose="05000000000000000000" pitchFamily="2" charset="2"/>
              </a:rPr>
              <a:t>ime-</a:t>
            </a:r>
            <a:r>
              <a:rPr lang="es-ES" sz="2000" dirty="0" err="1">
                <a:sym typeface="Wingdings" panose="05000000000000000000" pitchFamily="2" charset="2"/>
              </a:rPr>
              <a:t>based</a:t>
            </a:r>
            <a:r>
              <a:rPr lang="es-ES" sz="2000" dirty="0">
                <a:sym typeface="Wingdings" panose="05000000000000000000" pitchFamily="2" charset="2"/>
              </a:rPr>
              <a:t>)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8E650D-EB94-4579-963C-631607161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EJEMPLOS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C7F283-DB45-4C48-9F45-2DDC7C8FA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“Construir un buscador de vuelo más hotel que incremente en un 10% la compra conjunta de vuelos más hoteles en un plazo de 6 meses”</a:t>
            </a:r>
          </a:p>
          <a:p>
            <a:r>
              <a:rPr lang="es-ES" dirty="0">
                <a:sym typeface="Wingdings" panose="05000000000000000000" pitchFamily="2" charset="2"/>
              </a:rPr>
              <a:t>“Rediseñar la Web de reserva de vuelos para que incremente en un 10% el </a:t>
            </a:r>
            <a:r>
              <a:rPr lang="es-ES" dirty="0" err="1">
                <a:sym typeface="Wingdings" panose="05000000000000000000" pitchFamily="2" charset="2"/>
              </a:rPr>
              <a:t>cross-selling</a:t>
            </a:r>
            <a:r>
              <a:rPr lang="es-ES" dirty="0">
                <a:sym typeface="Wingdings" panose="05000000000000000000" pitchFamily="2" charset="2"/>
              </a:rPr>
              <a:t> con hoteles en un plazo de 3 meses”</a:t>
            </a:r>
          </a:p>
          <a:p>
            <a:r>
              <a:rPr lang="es-ES" dirty="0">
                <a:sym typeface="Wingdings" panose="05000000000000000000" pitchFamily="2" charset="2"/>
              </a:rPr>
              <a:t>“Implementar un sistema de recomendación personalizado que aumente el </a:t>
            </a:r>
            <a:r>
              <a:rPr lang="es-ES" dirty="0" err="1">
                <a:sym typeface="Wingdings" panose="05000000000000000000" pitchFamily="2" charset="2"/>
              </a:rPr>
              <a:t>cross-selling</a:t>
            </a:r>
            <a:r>
              <a:rPr lang="es-ES" dirty="0">
                <a:sym typeface="Wingdings" panose="05000000000000000000" pitchFamily="2" charset="2"/>
              </a:rPr>
              <a:t> de vuelos y hoteles en un 5% con un plazo de 3 meses”</a:t>
            </a:r>
            <a:endParaRPr lang="es-ES" dirty="0"/>
          </a:p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310BFF7-9D73-40D5-85EC-0898ED14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356" y="2967093"/>
            <a:ext cx="923814" cy="9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Los requisitos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5394369" cy="4679250"/>
          </a:xfrm>
        </p:spPr>
        <p:txBody>
          <a:bodyPr/>
          <a:lstStyle/>
          <a:p>
            <a:r>
              <a:rPr lang="es-ES" sz="2400" dirty="0"/>
              <a:t>Son condiciones detalladas que el producto/servicio/resultado debería seguir y que proceden o bien del cliente o de los interesados del proyecto</a:t>
            </a:r>
          </a:p>
          <a:p>
            <a:r>
              <a:rPr lang="es-ES" sz="2400" dirty="0"/>
              <a:t>Se debe interactuar con clientes y/o interesados para poder identificar estos</a:t>
            </a:r>
          </a:p>
          <a:p>
            <a:r>
              <a:rPr lang="es-ES" sz="2400" dirty="0"/>
              <a:t>La adecuación del producto se comparará contra estos requisitos para determinar el éxito del mismo </a:t>
            </a:r>
            <a:r>
              <a:rPr lang="es-ES" sz="2400" dirty="0">
                <a:sym typeface="Wingdings" panose="05000000000000000000" pitchFamily="2" charset="2"/>
              </a:rPr>
              <a:t> Cuanto más precisos y detallados mejor</a:t>
            </a:r>
          </a:p>
          <a:p>
            <a:r>
              <a:rPr lang="es-ES" sz="2400" dirty="0">
                <a:sym typeface="Wingdings" panose="05000000000000000000" pitchFamily="2" charset="2"/>
              </a:rPr>
              <a:t>En la informática, la captura de requisitos es una de las tareas más complicadas</a:t>
            </a:r>
          </a:p>
          <a:p>
            <a:r>
              <a:rPr lang="es-ES" sz="2400" dirty="0" err="1">
                <a:sym typeface="Wingdings" panose="05000000000000000000" pitchFamily="2" charset="2"/>
              </a:rPr>
              <a:t>Ej</a:t>
            </a:r>
            <a:r>
              <a:rPr lang="es-ES" sz="2400" dirty="0">
                <a:sym typeface="Wingdings" panose="05000000000000000000" pitchFamily="2" charset="2"/>
              </a:rPr>
              <a:t>: </a:t>
            </a:r>
            <a:r>
              <a:rPr lang="es-ES" sz="2000" dirty="0">
                <a:sym typeface="Wingdings" panose="05000000000000000000" pitchFamily="2" charset="2"/>
              </a:rPr>
              <a:t>“El buscador de vuelo más hotel deberá mostrar un resumen de las </a:t>
            </a:r>
            <a:r>
              <a:rPr lang="es-ES" sz="2000" dirty="0" err="1">
                <a:sym typeface="Wingdings" panose="05000000000000000000" pitchFamily="2" charset="2"/>
              </a:rPr>
              <a:t>reviews</a:t>
            </a:r>
            <a:r>
              <a:rPr lang="es-ES" sz="2000" dirty="0">
                <a:sym typeface="Wingdings" panose="05000000000000000000" pitchFamily="2" charset="2"/>
              </a:rPr>
              <a:t> del usuario”</a:t>
            </a:r>
            <a:endParaRPr lang="es-ES" sz="2000" dirty="0"/>
          </a:p>
          <a:p>
            <a:pPr marL="0" indent="0">
              <a:buNone/>
            </a:pPr>
            <a:endParaRPr lang="es-ES" sz="28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2" name="Picture 4" descr="Resultado de imagen de requisitos columpio&quot;">
            <a:extLst>
              <a:ext uri="{FF2B5EF4-FFF2-40B4-BE49-F238E27FC236}">
                <a16:creationId xmlns:a16="http://schemas.microsoft.com/office/drawing/2014/main" id="{DE081209-D607-48D6-B1B8-C54F3C13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91" y="1775954"/>
            <a:ext cx="5440120" cy="40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C350F9C-528E-4DF1-B5DF-CB9214A2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309708"/>
            <a:ext cx="842492" cy="8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0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Los requisitos: priorización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197917" cy="4679250"/>
          </a:xfrm>
        </p:spPr>
        <p:txBody>
          <a:bodyPr/>
          <a:lstStyle/>
          <a:p>
            <a:r>
              <a:rPr lang="es-ES" sz="2400" dirty="0"/>
              <a:t>No todos los requisitos son igual de importantes </a:t>
            </a:r>
            <a:r>
              <a:rPr lang="es-ES" sz="2400" dirty="0">
                <a:sym typeface="Wingdings" panose="05000000000000000000" pitchFamily="2" charset="2"/>
              </a:rPr>
              <a:t> A veces es aconsejable dialogar con el cliente/interesados sobre la importancia de cada uno de esos requisitos en base a los costes y duración estimados</a:t>
            </a:r>
          </a:p>
          <a:p>
            <a:r>
              <a:rPr lang="es-ES" sz="2400" dirty="0">
                <a:sym typeface="Wingdings" panose="05000000000000000000" pitchFamily="2" charset="2"/>
              </a:rPr>
              <a:t>Metodología </a:t>
            </a:r>
            <a:r>
              <a:rPr lang="es-ES" sz="2400" dirty="0" err="1">
                <a:sym typeface="Wingdings" panose="05000000000000000000" pitchFamily="2" charset="2"/>
              </a:rPr>
              <a:t>MoSCoW</a:t>
            </a:r>
            <a:r>
              <a:rPr lang="es-ES" sz="24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sz="2200" dirty="0">
                <a:sym typeface="Wingdings" panose="05000000000000000000" pitchFamily="2" charset="2"/>
              </a:rPr>
              <a:t>Debe cumplir el requisito (</a:t>
            </a:r>
            <a:r>
              <a:rPr lang="es-ES" sz="2200" dirty="0" err="1">
                <a:sym typeface="Wingdings" panose="05000000000000000000" pitchFamily="2" charset="2"/>
              </a:rPr>
              <a:t>Must</a:t>
            </a:r>
            <a:r>
              <a:rPr lang="es-ES" sz="2200" dirty="0">
                <a:sym typeface="Wingdings" panose="05000000000000000000" pitchFamily="2" charset="2"/>
              </a:rPr>
              <a:t> </a:t>
            </a:r>
            <a:r>
              <a:rPr lang="es-ES" sz="2200" dirty="0" err="1">
                <a:sym typeface="Wingdings" panose="05000000000000000000" pitchFamily="2" charset="2"/>
              </a:rPr>
              <a:t>have</a:t>
            </a:r>
            <a:r>
              <a:rPr lang="es-ES" sz="2200" dirty="0">
                <a:sym typeface="Wingdings" panose="05000000000000000000" pitchFamily="2" charset="2"/>
              </a:rPr>
              <a:t> </a:t>
            </a:r>
            <a:r>
              <a:rPr lang="es-ES" sz="2200" dirty="0" err="1">
                <a:sym typeface="Wingdings" panose="05000000000000000000" pitchFamily="2" charset="2"/>
              </a:rPr>
              <a:t>requirement</a:t>
            </a:r>
            <a:r>
              <a:rPr lang="es-ES" sz="22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s-ES" sz="2200" dirty="0">
                <a:sym typeface="Wingdings" panose="05000000000000000000" pitchFamily="2" charset="2"/>
              </a:rPr>
              <a:t>Debería cumplir el requisito (</a:t>
            </a:r>
            <a:r>
              <a:rPr lang="es-ES" sz="2200" dirty="0" err="1">
                <a:sym typeface="Wingdings" panose="05000000000000000000" pitchFamily="2" charset="2"/>
              </a:rPr>
              <a:t>Should</a:t>
            </a:r>
            <a:r>
              <a:rPr lang="es-ES" sz="2200" dirty="0">
                <a:sym typeface="Wingdings" panose="05000000000000000000" pitchFamily="2" charset="2"/>
              </a:rPr>
              <a:t> </a:t>
            </a:r>
            <a:r>
              <a:rPr lang="es-ES" sz="2200" dirty="0" err="1">
                <a:sym typeface="Wingdings" panose="05000000000000000000" pitchFamily="2" charset="2"/>
              </a:rPr>
              <a:t>have</a:t>
            </a:r>
            <a:r>
              <a:rPr lang="es-ES" sz="2200" dirty="0">
                <a:sym typeface="Wingdings" panose="05000000000000000000" pitchFamily="2" charset="2"/>
              </a:rPr>
              <a:t> </a:t>
            </a:r>
            <a:r>
              <a:rPr lang="es-ES" sz="2200" dirty="0" err="1">
                <a:sym typeface="Wingdings" panose="05000000000000000000" pitchFamily="2" charset="2"/>
              </a:rPr>
              <a:t>requirement</a:t>
            </a:r>
            <a:r>
              <a:rPr lang="es-ES" sz="22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s-ES" sz="2200" dirty="0">
                <a:sym typeface="Wingdings" panose="05000000000000000000" pitchFamily="2" charset="2"/>
              </a:rPr>
              <a:t>Podría cumplir el requisito (</a:t>
            </a:r>
            <a:r>
              <a:rPr lang="es-ES" sz="2200" dirty="0" err="1">
                <a:sym typeface="Wingdings" panose="05000000000000000000" pitchFamily="2" charset="2"/>
              </a:rPr>
              <a:t>Could</a:t>
            </a:r>
            <a:r>
              <a:rPr lang="es-ES" sz="2200" dirty="0">
                <a:sym typeface="Wingdings" panose="05000000000000000000" pitchFamily="2" charset="2"/>
              </a:rPr>
              <a:t> </a:t>
            </a:r>
            <a:r>
              <a:rPr lang="es-ES" sz="2200" dirty="0" err="1">
                <a:sym typeface="Wingdings" panose="05000000000000000000" pitchFamily="2" charset="2"/>
              </a:rPr>
              <a:t>have</a:t>
            </a:r>
            <a:r>
              <a:rPr lang="es-ES" sz="2200" dirty="0">
                <a:sym typeface="Wingdings" panose="05000000000000000000" pitchFamily="2" charset="2"/>
              </a:rPr>
              <a:t> </a:t>
            </a:r>
            <a:r>
              <a:rPr lang="es-ES" sz="2200" dirty="0" err="1">
                <a:sym typeface="Wingdings" panose="05000000000000000000" pitchFamily="2" charset="2"/>
              </a:rPr>
              <a:t>requirement</a:t>
            </a:r>
            <a:r>
              <a:rPr lang="es-ES" sz="22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s-ES" sz="2200" dirty="0">
                <a:sym typeface="Wingdings" panose="05000000000000000000" pitchFamily="2" charset="2"/>
              </a:rPr>
              <a:t>Desearía cumplir el requisito (</a:t>
            </a:r>
            <a:r>
              <a:rPr lang="es-ES" sz="2200" dirty="0" err="1">
                <a:sym typeface="Wingdings" panose="05000000000000000000" pitchFamily="2" charset="2"/>
              </a:rPr>
              <a:t>Wish</a:t>
            </a:r>
            <a:r>
              <a:rPr lang="es-ES" sz="2200" dirty="0">
                <a:sym typeface="Wingdings" panose="05000000000000000000" pitchFamily="2" charset="2"/>
              </a:rPr>
              <a:t> </a:t>
            </a:r>
            <a:r>
              <a:rPr lang="es-ES" sz="2200" dirty="0" err="1">
                <a:sym typeface="Wingdings" panose="05000000000000000000" pitchFamily="2" charset="2"/>
              </a:rPr>
              <a:t>have</a:t>
            </a:r>
            <a:r>
              <a:rPr lang="es-ES" sz="2200" dirty="0">
                <a:sym typeface="Wingdings" panose="05000000000000000000" pitchFamily="2" charset="2"/>
              </a:rPr>
              <a:t> </a:t>
            </a:r>
            <a:r>
              <a:rPr lang="es-ES" sz="2200" dirty="0" err="1">
                <a:sym typeface="Wingdings" panose="05000000000000000000" pitchFamily="2" charset="2"/>
              </a:rPr>
              <a:t>requirement</a:t>
            </a:r>
            <a:r>
              <a:rPr lang="es-ES" sz="2200" dirty="0">
                <a:sym typeface="Wingdings" panose="05000000000000000000" pitchFamily="2" charset="2"/>
              </a:rPr>
              <a:t>)</a:t>
            </a:r>
            <a:endParaRPr lang="es-ES" sz="2200" dirty="0"/>
          </a:p>
          <a:p>
            <a:pPr marL="0" indent="0">
              <a:buNone/>
            </a:pPr>
            <a:endParaRPr lang="es-ES" sz="28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5CF272B-FFDB-4034-85CC-7A778510B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599442"/>
              </p:ext>
            </p:extLst>
          </p:nvPr>
        </p:nvGraphicFramePr>
        <p:xfrm>
          <a:off x="5188444" y="4000886"/>
          <a:ext cx="4787894" cy="2690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986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Los requisitos: matriz rastreabilidad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197917" cy="4679250"/>
          </a:xfrm>
        </p:spPr>
        <p:txBody>
          <a:bodyPr/>
          <a:lstStyle/>
          <a:p>
            <a:pPr marL="0" indent="0">
              <a:buNone/>
            </a:pPr>
            <a:endParaRPr lang="es-ES" sz="28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EDC36D-3DFE-47E9-B2DE-FE1AA27B7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512000"/>
            <a:ext cx="8455182" cy="5015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ED97F0-799E-460F-876E-21F9511A8ACA}"/>
              </a:ext>
            </a:extLst>
          </p:cNvPr>
          <p:cNvSpPr txBox="1"/>
          <p:nvPr/>
        </p:nvSpPr>
        <p:spPr>
          <a:xfrm>
            <a:off x="8993068" y="1985573"/>
            <a:ext cx="2593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Útil para determinar el grado de cumplimiento actual de cada uno de los requisitos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421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tf67328976</Template>
  <TotalTime>0</TotalTime>
  <Words>1644</Words>
  <Application>Microsoft Macintosh PowerPoint</Application>
  <PresentationFormat>Panorámica</PresentationFormat>
  <Paragraphs>275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Times New Roman</vt:lpstr>
      <vt:lpstr>Wingdings</vt:lpstr>
      <vt:lpstr>Tema de Office</vt:lpstr>
      <vt:lpstr>Tema 3.1: la gestión del alcance</vt:lpstr>
      <vt:lpstr>ALCANCE</vt:lpstr>
      <vt:lpstr>alcance</vt:lpstr>
      <vt:lpstr>¿Qué comprende exactamente el alcance?</vt:lpstr>
      <vt:lpstr>La misión del proyecto</vt:lpstr>
      <vt:lpstr>Los objetivos</vt:lpstr>
      <vt:lpstr>Los requisitos</vt:lpstr>
      <vt:lpstr>Los requisitos: priorización</vt:lpstr>
      <vt:lpstr>Los requisitos: matriz rastreabilidad</vt:lpstr>
      <vt:lpstr>LAS RESTRICCIONES</vt:lpstr>
      <vt:lpstr>Asunciones y supuestos de inicio</vt:lpstr>
      <vt:lpstr>Pregunta</vt:lpstr>
      <vt:lpstr>Productos entregables</vt:lpstr>
      <vt:lpstr>Los limites</vt:lpstr>
      <vt:lpstr>El alcance del producto</vt:lpstr>
      <vt:lpstr>Los criterios de éxito del proyecto y los criterios de aceptación del producto</vt:lpstr>
      <vt:lpstr>GESTIÓN DEL ALCANCE</vt:lpstr>
      <vt:lpstr>Gestión del alcance (del proyecto)</vt:lpstr>
      <vt:lpstr>Gestión del alcance (del proyecto)</vt:lpstr>
      <vt:lpstr>Gestión del alcance y ciclos de vida</vt:lpstr>
      <vt:lpstr>Gestión del alcance: Predictivos</vt:lpstr>
      <vt:lpstr>Gestión del alcance: adaptativos</vt:lpstr>
      <vt:lpstr>Pregunta</vt:lpstr>
      <vt:lpstr>¡GRACIAS!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2020-01-22T10:22:58Z</dcterms:created>
  <dcterms:modified xsi:type="dcterms:W3CDTF">2020-02-05T08:31:52Z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